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notesSlides/notesSlide2.xml" ContentType="application/vnd.openxmlformats-officedocument.presentationml.notesSlide+xml"/>
  <Override PartName="/ppt/tags/tag8.xml" ContentType="application/vnd.openxmlformats-officedocument.presentationml.tags+xml"/>
  <Override PartName="/customXml/itemProps1.xml" ContentType="application/vnd.openxmlformats-officedocument.customXmlProperties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36.xml" ContentType="application/vnd.openxmlformats-officedocument.presentationml.slide+xml"/>
  <Override PartName="/ppt/slideLayouts/slideLayout6.xml" ContentType="application/vnd.openxmlformats-officedocument.presentationml.slideLayout+xml"/>
  <Override PartName="/ppt/tags/tag4.xml" ContentType="application/vnd.openxmlformats-officedocument.presentationml.tags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xml" ContentType="application/xml"/>
  <Override PartName="/ppt/slides/slide14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tags/tag38.xml" ContentType="application/vnd.openxmlformats-officedocument.presentationml.tags+xml"/>
  <Override PartName="/ppt/slides/slide1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tags/tag16.xml" ContentType="application/vnd.openxmlformats-officedocument.presentationml.tags+xml"/>
  <Override PartName="/ppt/tags/tag27.xml" ContentType="application/vnd.openxmlformats-officedocument.presentationml.tags+xml"/>
  <Override PartName="/ppt/notesSlides/notesSlide23.xml" ContentType="application/vnd.openxmlformats-officedocument.presentationml.notesSlide+xml"/>
  <Override PartName="/docProps/custom.xml" ContentType="application/vnd.openxmlformats-officedocument.custom-properties+xml"/>
  <Override PartName="/ppt/notesSlides/notesSlide12.xml" ContentType="application/vnd.openxmlformats-officedocument.presentationml.notesSlide+xml"/>
  <Override PartName="/ppt/tags/tag34.xml" ContentType="application/vnd.openxmlformats-officedocument.presentationml.tags+xml"/>
  <Override PartName="/ppt/notesSlides/notesSlide7.xml" ContentType="application/vnd.openxmlformats-officedocument.presentationml.notesSlide+xml"/>
  <Override PartName="/ppt/tags/tag12.xml" ContentType="application/vnd.openxmlformats-officedocument.presentationml.tags+xml"/>
  <Override PartName="/ppt/notesSlides/notesSlide10.xml" ContentType="application/vnd.openxmlformats-officedocument.presentationml.notesSlide+xml"/>
  <Override PartName="/ppt/tags/tag23.xml" ContentType="application/vnd.openxmlformats-officedocument.presentationml.tags+xml"/>
  <Override PartName="/ppt/tags/tag32.xml" ContentType="application/vnd.openxmlformats-officedocument.presentationml.tags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21.xml" ContentType="application/vnd.openxmlformats-officedocument.presentationml.tags+xml"/>
  <Override PartName="/ppt/tags/tag30.xml" ContentType="application/vnd.openxmlformats-officedocument.presentationml.tags+xml"/>
  <Override PartName="/customXml/itemProps2.xml" ContentType="application/vnd.openxmlformats-officedocument.customXml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tags/tag7.xml" ContentType="application/vnd.openxmlformats-officedocument.presentationml.tags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ags/tag5.xml" ContentType="application/vnd.openxmlformats-officedocument.presentationml.tags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Override PartName="/ppt/tags/tag3.xml" ContentType="application/vnd.openxmlformats-officedocument.presentationml.tags+xml"/>
  <Default Extension="jpeg" ContentType="image/jpeg"/>
  <Override PartName="/ppt/notesSlides/notesSlide17.xml" ContentType="application/vnd.openxmlformats-officedocument.presentationml.notesSlide+xml"/>
  <Override PartName="/ppt/tags/tag39.xml" ContentType="application/vnd.openxmlformats-officedocument.presentationml.tags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ppt/tags/tag19.xml" ContentType="application/vnd.openxmlformats-officedocument.presentationml.tags+xml"/>
  <Override PartName="/ppt/notesSlides/notesSlide15.xml" ContentType="application/vnd.openxmlformats-officedocument.presentationml.notesSlide+xml"/>
  <Override PartName="/ppt/tags/tag28.xml" ContentType="application/vnd.openxmlformats-officedocument.presentationml.tags+xml"/>
  <Override PartName="/ppt/notesSlides/notesSlide24.xml" ContentType="application/vnd.openxmlformats-officedocument.presentationml.notesSlide+xml"/>
  <Override PartName="/ppt/tags/tag37.xml" ContentType="application/vnd.openxmlformats-officedocument.presentationml.tags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tags/tag17.xml" ContentType="application/vnd.openxmlformats-officedocument.presentationml.tags+xml"/>
  <Override PartName="/ppt/notesSlides/notesSlide13.xml" ContentType="application/vnd.openxmlformats-officedocument.presentationml.notesSlide+xml"/>
  <Override PartName="/ppt/tags/tag26.xml" ContentType="application/vnd.openxmlformats-officedocument.presentationml.tags+xml"/>
  <Override PartName="/ppt/notesSlides/notesSlide22.xml" ContentType="application/vnd.openxmlformats-officedocument.presentationml.notesSlide+xml"/>
  <Override PartName="/ppt/tags/tag35.xml" ContentType="application/vnd.openxmlformats-officedocument.presentationml.tags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tags/tag15.xml" ContentType="application/vnd.openxmlformats-officedocument.presentationml.tags+xml"/>
  <Override PartName="/ppt/notesSlides/notesSlide11.xml" ContentType="application/vnd.openxmlformats-officedocument.presentationml.notesSlide+xml"/>
  <Override PartName="/ppt/tags/tag24.xml" ContentType="application/vnd.openxmlformats-officedocument.presentationml.tags+xml"/>
  <Override PartName="/ppt/notesSlides/notesSlide20.xml" ContentType="application/vnd.openxmlformats-officedocument.presentationml.notesSlide+xml"/>
  <Override PartName="/ppt/tags/tag33.xml" ContentType="application/vnd.openxmlformats-officedocument.presentationml.tags+xml"/>
  <Override PartName="/ppt/notesSlides/notesSlide6.xml" ContentType="application/vnd.openxmlformats-officedocument.presentationml.notesSlide+xml"/>
  <Override PartName="/ppt/tags/tag13.xml" ContentType="application/vnd.openxmlformats-officedocument.presentationml.tags+xml"/>
  <Override PartName="/ppt/tags/tag22.xml" ContentType="application/vnd.openxmlformats-officedocument.presentationml.tags+xml"/>
  <Override PartName="/ppt/tags/tag31.xml" ContentType="application/vnd.openxmlformats-officedocument.presentationml.tags+xml"/>
  <Override PartName="/ppt/slides/slide8.xml" ContentType="application/vnd.openxmlformats-officedocument.presentationml.slide+xml"/>
  <Override PartName="/ppt/notesSlides/notesSlide4.xml" ContentType="application/vnd.openxmlformats-officedocument.presentationml.notesSlide+xml"/>
  <Override PartName="/ppt/tags/tag11.xml" ContentType="application/vnd.openxmlformats-officedocument.presentationml.tags+xml"/>
  <Override PartName="/ppt/tags/tag20.xml" ContentType="application/vnd.openxmlformats-officedocument.presentationml.tags+xml"/>
  <Override PartName="/docProps/core.xml" ContentType="application/vnd.openxmlformats-package.core-properties+xml"/>
  <Override PartName="/customXml/itemProps3.xml" ContentType="application/vnd.openxmlformats-officedocument.customXml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tags/tag6.xml" ContentType="application/vnd.openxmlformats-officedocument.presentationml.tags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34.xml" ContentType="application/vnd.openxmlformats-officedocument.presentationml.slide+xml"/>
  <Override PartName="/ppt/tags/tag2.xml" ContentType="application/vnd.openxmlformats-officedocument.presentationml.tags+xml"/>
  <Override PartName="/ppt/notesSlides/notesSlide18.xml" ContentType="application/vnd.openxmlformats-officedocument.presentationml.notesSlide+xml"/>
  <Default Extension="rels" ContentType="application/vnd.openxmlformats-package.relationships+xml"/>
  <Override PartName="/ppt/slides/slide23.xml" ContentType="application/vnd.openxmlformats-officedocument.presentationml.slide+xml"/>
  <Override PartName="/ppt/tags/tag29.xml" ContentType="application/vnd.openxmlformats-officedocument.presentationml.tags+xml"/>
  <Override PartName="/ppt/notesSlides/notesSlide25.xml" ContentType="application/vnd.openxmlformats-officedocument.presentationml.notesSlide+xml"/>
  <Override PartName="/ppt/slides/slide12.xml" ContentType="application/vnd.openxmlformats-officedocument.presentationml.slide+xml"/>
  <Override PartName="/ppt/slides/slide30.xml" ContentType="application/vnd.openxmlformats-officedocument.presentationml.slide+xml"/>
  <Override PartName="/ppt/slideLayouts/slideLayout11.xml" ContentType="application/vnd.openxmlformats-officedocument.presentationml.slideLayout+xml"/>
  <Override PartName="/ppt/tags/tag18.xml" ContentType="application/vnd.openxmlformats-officedocument.presentationml.tags+xml"/>
  <Override PartName="/ppt/notesSlides/notesSlide14.xml" ContentType="application/vnd.openxmlformats-officedocument.presentationml.notesSlide+xml"/>
  <Override PartName="/ppt/tags/tag36.xml" ContentType="application/vnd.openxmlformats-officedocument.presentationml.tags+xml"/>
  <Override PartName="/ppt/commentAuthors.xml" ContentType="application/vnd.openxmlformats-officedocument.presentationml.commentAuthors+xml"/>
  <Override PartName="/ppt/tags/tag14.xml" ContentType="application/vnd.openxmlformats-officedocument.presentationml.tags+xml"/>
  <Override PartName="/ppt/notesSlides/notesSlide9.xml" ContentType="application/vnd.openxmlformats-officedocument.presentationml.notesSlide+xml"/>
  <Override PartName="/ppt/tags/tag25.xml" ContentType="application/vnd.openxmlformats-officedocument.presentationml.tags+xml"/>
  <Override PartName="/ppt/notesSlides/notesSlide21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4"/>
  </p:sldMasterIdLst>
  <p:notesMasterIdLst>
    <p:notesMasterId r:id="rId43"/>
  </p:notesMasterIdLst>
  <p:sldIdLst>
    <p:sldId id="298" r:id="rId5"/>
    <p:sldId id="256" r:id="rId6"/>
    <p:sldId id="258" r:id="rId7"/>
    <p:sldId id="268" r:id="rId8"/>
    <p:sldId id="257" r:id="rId9"/>
    <p:sldId id="262" r:id="rId10"/>
    <p:sldId id="263" r:id="rId11"/>
    <p:sldId id="259" r:id="rId12"/>
    <p:sldId id="270" r:id="rId13"/>
    <p:sldId id="271" r:id="rId14"/>
    <p:sldId id="272" r:id="rId15"/>
    <p:sldId id="273" r:id="rId16"/>
    <p:sldId id="274" r:id="rId17"/>
    <p:sldId id="275" r:id="rId18"/>
    <p:sldId id="279" r:id="rId19"/>
    <p:sldId id="280" r:id="rId20"/>
    <p:sldId id="281" r:id="rId21"/>
    <p:sldId id="282" r:id="rId22"/>
    <p:sldId id="283" r:id="rId23"/>
    <p:sldId id="261" r:id="rId24"/>
    <p:sldId id="276" r:id="rId25"/>
    <p:sldId id="277" r:id="rId26"/>
    <p:sldId id="278" r:id="rId27"/>
    <p:sldId id="284" r:id="rId28"/>
    <p:sldId id="285" r:id="rId29"/>
    <p:sldId id="265" r:id="rId30"/>
    <p:sldId id="290" r:id="rId31"/>
    <p:sldId id="289" r:id="rId32"/>
    <p:sldId id="260" r:id="rId33"/>
    <p:sldId id="294" r:id="rId34"/>
    <p:sldId id="291" r:id="rId35"/>
    <p:sldId id="292" r:id="rId36"/>
    <p:sldId id="293" r:id="rId37"/>
    <p:sldId id="297" r:id="rId38"/>
    <p:sldId id="299" r:id="rId39"/>
    <p:sldId id="266" r:id="rId40"/>
    <p:sldId id="295" r:id="rId41"/>
    <p:sldId id="296" r:id="rId42"/>
  </p:sldIdLst>
  <p:sldSz cx="9144000" cy="6858000" type="screen4x3"/>
  <p:notesSz cx="6858000" cy="9144000"/>
  <p:custDataLst>
    <p:tags r:id="rId44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 Lisa Jackson" initials="MSOffice" lastIdx="3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78798" autoAdjust="0"/>
  </p:normalViewPr>
  <p:slideViewPr>
    <p:cSldViewPr>
      <p:cViewPr varScale="1">
        <p:scale>
          <a:sx n="110" d="100"/>
          <a:sy n="110" d="100"/>
        </p:scale>
        <p:origin x="-5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slide" Target="slides/slide35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42" Type="http://schemas.openxmlformats.org/officeDocument/2006/relationships/slide" Target="slides/slide38.xml"/><Relationship Id="rId47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slide" Target="slides/slide34.xml"/><Relationship Id="rId46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41" Type="http://schemas.openxmlformats.org/officeDocument/2006/relationships/slide" Target="slides/slide37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slide" Target="slides/slide33.xml"/><Relationship Id="rId40" Type="http://schemas.openxmlformats.org/officeDocument/2006/relationships/slide" Target="slides/slide36.xml"/><Relationship Id="rId45" Type="http://schemas.openxmlformats.org/officeDocument/2006/relationships/commentAuthors" Target="commentAuthor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slide" Target="slides/slide32.xml"/><Relationship Id="rId49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4" Type="http://schemas.openxmlformats.org/officeDocument/2006/relationships/tags" Target="tags/tag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43" Type="http://schemas.openxmlformats.org/officeDocument/2006/relationships/notesMaster" Target="notesMasters/notesMaster1.xml"/><Relationship Id="rId48" Type="http://schemas.openxmlformats.org/officeDocument/2006/relationships/theme" Target="theme/theme1.xml"/><Relationship Id="rId8" Type="http://schemas.openxmlformats.org/officeDocument/2006/relationships/slide" Target="slides/slide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C362E23-676D-4070-8FA9-9E1CF775FD5C}" type="datetimeFigureOut">
              <a:rPr lang="en-US" smtClean="0"/>
              <a:pPr/>
              <a:t>9/11/2012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0370D52-6511-49EA-857E-2E7B84BBAFA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370D52-6511-49EA-857E-2E7B84BBAFA6}" type="slidenum">
              <a:rPr lang="en-US" smtClean="0"/>
              <a:pPr/>
              <a:t>1</a:t>
            </a:fld>
            <a:endParaRPr lang="en-US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Review the types of characters with students.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370D52-6511-49EA-857E-2E7B84BBAFA6}" type="slidenum">
              <a:rPr lang="en-US" smtClean="0"/>
              <a:pPr/>
              <a:t>15</a:t>
            </a:fld>
            <a:endParaRPr lang="en-US" dirty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Review the types of characters with students.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370D52-6511-49EA-857E-2E7B84BBAFA6}" type="slidenum">
              <a:rPr lang="en-US" smtClean="0"/>
              <a:pPr/>
              <a:t>16</a:t>
            </a:fld>
            <a:endParaRPr lang="en-US" dirty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Review the types of characters with students.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370D52-6511-49EA-857E-2E7B84BBAFA6}" type="slidenum">
              <a:rPr lang="en-US" smtClean="0"/>
              <a:pPr/>
              <a:t>17</a:t>
            </a:fld>
            <a:endParaRPr lang="en-US" dirty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370D52-6511-49EA-857E-2E7B84BBAFA6}" type="slidenum">
              <a:rPr lang="en-US" smtClean="0"/>
              <a:pPr/>
              <a:t>18</a:t>
            </a:fld>
            <a:endParaRPr lang="en-US" dirty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370D52-6511-49EA-857E-2E7B84BBAFA6}" type="slidenum">
              <a:rPr lang="en-US" smtClean="0"/>
              <a:pPr/>
              <a:t>19</a:t>
            </a:fld>
            <a:endParaRPr lang="en-US" dirty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Harmon, W. H. (1996). </a:t>
            </a:r>
            <a:r>
              <a:rPr lang="en-US" sz="1200" i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 handbook to literature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(7th Edition ed.). Upper Saddle River: Prentice-Hall, Inc.</a:t>
            </a:r>
          </a:p>
          <a:p>
            <a:pPr lvl="0"/>
            <a:endParaRPr lang="en-US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370D52-6511-49EA-857E-2E7B84BBAFA6}" type="slidenum">
              <a:rPr lang="en-US" smtClean="0"/>
              <a:pPr/>
              <a:t>20</a:t>
            </a:fld>
            <a:endParaRPr lang="en-US" dirty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Harmon, W. H. (1996). </a:t>
            </a:r>
            <a:r>
              <a:rPr lang="en-US" sz="1200" i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 handbook to literature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(7th Edition ed.). Upper Saddle River: Prentice-Hall, Inc.</a:t>
            </a:r>
          </a:p>
          <a:p>
            <a:pPr lvl="0"/>
            <a:endParaRPr lang="en-US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lvl="0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370D52-6511-49EA-857E-2E7B84BBAFA6}" type="slidenum">
              <a:rPr lang="en-US" smtClean="0"/>
              <a:pPr/>
              <a:t>21</a:t>
            </a:fld>
            <a:endParaRPr lang="en-US" dirty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Harmon, W. H. (1996). </a:t>
            </a:r>
            <a:r>
              <a:rPr lang="en-US" sz="1200" i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 handbook to literature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(7th Edition ed.). Upper Saddle River: Prentice-Hall, Inc.</a:t>
            </a:r>
          </a:p>
          <a:p>
            <a:pPr lvl="0"/>
            <a:endParaRPr lang="en-US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370D52-6511-49EA-857E-2E7B84BBAFA6}" type="slidenum">
              <a:rPr lang="en-US" smtClean="0"/>
              <a:pPr/>
              <a:t>22</a:t>
            </a:fld>
            <a:endParaRPr lang="en-US" dirty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Harmon, W. H. (1996). </a:t>
            </a:r>
            <a:r>
              <a:rPr lang="en-US" sz="1200" i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 handbook to literature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(7th Edition ed.). Upper Saddle River: Prentice-Hall, Inc.</a:t>
            </a:r>
          </a:p>
          <a:p>
            <a:pPr lvl="0"/>
            <a:endParaRPr lang="en-US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lvl="0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370D52-6511-49EA-857E-2E7B84BBAFA6}" type="slidenum">
              <a:rPr lang="en-US" smtClean="0"/>
              <a:pPr/>
              <a:t>23</a:t>
            </a:fld>
            <a:endParaRPr lang="en-US" dirty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370D52-6511-49EA-857E-2E7B84BBAFA6}" type="slidenum">
              <a:rPr lang="en-US" smtClean="0"/>
              <a:pPr/>
              <a:t>24</a:t>
            </a:fld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370D52-6511-49EA-857E-2E7B84BBAFA6}" type="slidenum">
              <a:rPr lang="en-US" smtClean="0"/>
              <a:pPr/>
              <a:t>2</a:t>
            </a:fld>
            <a:endParaRPr lang="en-US" dirty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Harmon, W. H. (1996). </a:t>
            </a:r>
            <a:r>
              <a:rPr lang="en-US" sz="1200" i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 handbook to literature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(7th Edition ed.). Upper Saddle River: Prentice-Hall, Inc.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370D52-6511-49EA-857E-2E7B84BBAFA6}" type="slidenum">
              <a:rPr lang="en-US" smtClean="0"/>
              <a:pPr/>
              <a:t>25</a:t>
            </a:fld>
            <a:endParaRPr lang="en-US" dirty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Harmon, W. H. (1996). </a:t>
            </a:r>
            <a:r>
              <a:rPr lang="en-US" sz="1200" i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 handbook to literature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(7th Edition ed.). Upper Saddle River: Prentice-Hall, Inc.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370D52-6511-49EA-857E-2E7B84BBAFA6}" type="slidenum">
              <a:rPr lang="en-US" smtClean="0"/>
              <a:pPr/>
              <a:t>27</a:t>
            </a:fld>
            <a:endParaRPr lang="en-US" dirty="0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Harmon, W. H. (1996). </a:t>
            </a:r>
            <a:r>
              <a:rPr lang="en-US" sz="1200" i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 handbook to literature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(7th Edition ed.). Upper Saddle River: Prentice-Hall, Inc.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370D52-6511-49EA-857E-2E7B84BBAFA6}" type="slidenum">
              <a:rPr lang="en-US" smtClean="0"/>
              <a:pPr/>
              <a:t>29</a:t>
            </a:fld>
            <a:endParaRPr lang="en-US" dirty="0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370D52-6511-49EA-857E-2E7B84BBAFA6}" type="slidenum">
              <a:rPr lang="en-US" smtClean="0"/>
              <a:pPr/>
              <a:t>34</a:t>
            </a:fld>
            <a:endParaRPr lang="en-US" dirty="0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370D52-6511-49EA-857E-2E7B84BBAFA6}" type="slidenum">
              <a:rPr lang="en-US" smtClean="0"/>
              <a:pPr/>
              <a:t>35</a:t>
            </a:fld>
            <a:endParaRPr lang="en-US" dirty="0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http://www.reference.com/browse/human+condition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370D52-6511-49EA-857E-2E7B84BBAFA6}" type="slidenum">
              <a:rPr lang="en-US" smtClean="0"/>
              <a:pPr/>
              <a:t>38</a:t>
            </a:fld>
            <a:endParaRPr 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370D52-6511-49EA-857E-2E7B84BBAFA6}" type="slidenum">
              <a:rPr lang="en-US" smtClean="0"/>
              <a:pPr/>
              <a:t>3</a:t>
            </a:fld>
            <a:endParaRPr 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370D52-6511-49EA-857E-2E7B84BBAFA6}" type="slidenum">
              <a:rPr lang="en-US" smtClean="0"/>
              <a:pPr/>
              <a:t>4</a:t>
            </a:fld>
            <a:endParaRPr lang="en-US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Find relevant examples to provide to</a:t>
            </a:r>
            <a:r>
              <a:rPr lang="en-US" baseline="0" dirty="0" smtClean="0"/>
              <a:t> students in explaining these definitions: (elaborate on definitions as you see appropriate)</a:t>
            </a:r>
          </a:p>
          <a:p>
            <a:endParaRPr lang="en-US" baseline="0" dirty="0" smtClean="0"/>
          </a:p>
          <a:p>
            <a:r>
              <a:rPr lang="en-US" baseline="0" dirty="0" smtClean="0"/>
              <a:t>Exposition—used at the beginning of a work to explain to the reader the background information needed to understand the characters and their circumstances.</a:t>
            </a:r>
          </a:p>
          <a:p>
            <a:endParaRPr lang="en-US" baseline="0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 smtClean="0"/>
              <a:t>Rising action—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 series of conflicts and crisis that lead to the climax</a:t>
            </a:r>
          </a:p>
          <a:p>
            <a:endParaRPr lang="en-US" dirty="0" smtClean="0"/>
          </a:p>
          <a:p>
            <a:r>
              <a:rPr lang="en-US" dirty="0" smtClean="0"/>
              <a:t>Climax—the turning point of action in a piece of fiction, the greatest moment of tension</a:t>
            </a:r>
          </a:p>
          <a:p>
            <a:endParaRPr lang="en-US" dirty="0" smtClean="0"/>
          </a:p>
          <a:p>
            <a:r>
              <a:rPr lang="en-US" dirty="0" smtClean="0"/>
              <a:t>Falling action—events following the</a:t>
            </a:r>
            <a:r>
              <a:rPr lang="en-US" baseline="0" dirty="0" smtClean="0"/>
              <a:t> climax of a piece of fiction that eventually lead to the conclusion or denouement</a:t>
            </a:r>
          </a:p>
          <a:p>
            <a:endParaRPr lang="en-US" baseline="0" dirty="0" smtClean="0"/>
          </a:p>
          <a:p>
            <a:r>
              <a:rPr lang="en-US" baseline="0" dirty="0" smtClean="0"/>
              <a:t>Denouement—the resolution of the plot in a piece of fiction</a:t>
            </a:r>
          </a:p>
          <a:p>
            <a:endParaRPr lang="en-US" baseline="0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 smtClean="0"/>
              <a:t>In media res—stories beginning in the middle of action</a:t>
            </a:r>
          </a:p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370D52-6511-49EA-857E-2E7B84BBAFA6}" type="slidenum">
              <a:rPr lang="en-US" smtClean="0"/>
              <a:pPr/>
              <a:t>5</a:t>
            </a:fld>
            <a:endParaRPr lang="en-US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Harmon, W. H. (1996). </a:t>
            </a:r>
            <a:r>
              <a:rPr lang="en-US" sz="1200" i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 handbook to literature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(7th Edition ed.). Upper Saddle River: Prentice-Hall, Inc.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370D52-6511-49EA-857E-2E7B84BBAFA6}" type="slidenum">
              <a:rPr lang="en-US" smtClean="0"/>
              <a:pPr/>
              <a:t>6</a:t>
            </a:fld>
            <a:endParaRPr lang="en-US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Harmon, W. H. (1996). </a:t>
            </a:r>
            <a:r>
              <a:rPr lang="en-US" sz="1200" i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 handbook to literature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(7th Edition ed.). Upper Saddle River: Prentice-Hall, Inc.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370D52-6511-49EA-857E-2E7B84BBAFA6}" type="slidenum">
              <a:rPr lang="en-US" smtClean="0"/>
              <a:pPr/>
              <a:t>7</a:t>
            </a:fld>
            <a:endParaRPr lang="en-US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Figurative Language—Language layered with meaning by word images and figures of speech as opposed to literal language.</a:t>
            </a:r>
          </a:p>
          <a:p>
            <a:endParaRPr lang="en-US" dirty="0" smtClean="0"/>
          </a:p>
          <a:p>
            <a:r>
              <a:rPr lang="en-US" dirty="0" smtClean="0"/>
              <a:t>Image created on</a:t>
            </a:r>
            <a:r>
              <a:rPr lang="en-US" baseline="0" dirty="0" smtClean="0"/>
              <a:t> http://www.wordle.net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370D52-6511-49EA-857E-2E7B84BBAFA6}" type="slidenum">
              <a:rPr lang="en-US" smtClean="0"/>
              <a:pPr/>
              <a:t>8</a:t>
            </a:fld>
            <a:endParaRPr lang="en-US" dirty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370D52-6511-49EA-857E-2E7B84BBAFA6}" type="slidenum">
              <a:rPr lang="en-US" smtClean="0"/>
              <a:pPr/>
              <a:t>14</a:t>
            </a:fld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43A6A3-EF81-4BAB-BFE0-DF24A80DD550}" type="datetimeFigureOut">
              <a:rPr lang="en-US" smtClean="0"/>
              <a:pPr/>
              <a:t>9/11/2012</a:t>
            </a:fld>
            <a:endParaRPr lang="en-US" dirty="0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F719AB-04FA-4681-B510-AF6BDECA21F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43A6A3-EF81-4BAB-BFE0-DF24A80DD550}" type="datetimeFigureOut">
              <a:rPr lang="en-US" smtClean="0"/>
              <a:pPr/>
              <a:t>9/11/2012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F719AB-04FA-4681-B510-AF6BDECA21F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43A6A3-EF81-4BAB-BFE0-DF24A80DD550}" type="datetimeFigureOut">
              <a:rPr lang="en-US" smtClean="0"/>
              <a:pPr/>
              <a:t>9/11/2012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F719AB-04FA-4681-B510-AF6BDECA21F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43A6A3-EF81-4BAB-BFE0-DF24A80DD550}" type="datetimeFigureOut">
              <a:rPr lang="en-US" smtClean="0"/>
              <a:pPr/>
              <a:t>9/11/2012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F719AB-04FA-4681-B510-AF6BDECA21F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43A6A3-EF81-4BAB-BFE0-DF24A80DD550}" type="datetimeFigureOut">
              <a:rPr lang="en-US" smtClean="0"/>
              <a:pPr/>
              <a:t>9/11/2012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F719AB-04FA-4681-B510-AF6BDECA21F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43A6A3-EF81-4BAB-BFE0-DF24A80DD550}" type="datetimeFigureOut">
              <a:rPr lang="en-US" smtClean="0"/>
              <a:pPr/>
              <a:t>9/11/2012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F719AB-04FA-4681-B510-AF6BDECA21F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43A6A3-EF81-4BAB-BFE0-DF24A80DD550}" type="datetimeFigureOut">
              <a:rPr lang="en-US" smtClean="0"/>
              <a:pPr/>
              <a:t>9/11/2012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F719AB-04FA-4681-B510-AF6BDECA21F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43A6A3-EF81-4BAB-BFE0-DF24A80DD550}" type="datetimeFigureOut">
              <a:rPr lang="en-US" smtClean="0"/>
              <a:pPr/>
              <a:t>9/11/2012</a:t>
            </a:fld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6F719AB-04FA-4681-B510-AF6BDECA21F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43A6A3-EF81-4BAB-BFE0-DF24A80DD550}" type="datetimeFigureOut">
              <a:rPr lang="en-US" smtClean="0"/>
              <a:pPr/>
              <a:t>9/11/2012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F719AB-04FA-4681-B510-AF6BDECA21F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43A6A3-EF81-4BAB-BFE0-DF24A80DD550}" type="datetimeFigureOut">
              <a:rPr lang="en-US" smtClean="0"/>
              <a:pPr/>
              <a:t>9/11/2012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fld id="{E6F719AB-04FA-4681-B510-AF6BDECA21F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dirty="0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fld id="{0143A6A3-EF81-4BAB-BFE0-DF24A80DD550}" type="datetimeFigureOut">
              <a:rPr lang="en-US" smtClean="0"/>
              <a:pPr/>
              <a:t>9/11/2012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F719AB-04FA-4681-B510-AF6BDECA21F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11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0143A6A3-EF81-4BAB-BFE0-DF24A80DD550}" type="datetimeFigureOut">
              <a:rPr lang="en-US" smtClean="0"/>
              <a:pPr/>
              <a:t>9/11/2012</a:t>
            </a:fld>
            <a:endParaRPr lang="en-US" dirty="0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E6F719AB-04FA-4681-B510-AF6BDECA21F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5.xml"/><Relationship Id="rId1" Type="http://schemas.openxmlformats.org/officeDocument/2006/relationships/tags" Target="../tags/tag1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5.xml"/><Relationship Id="rId1" Type="http://schemas.openxmlformats.org/officeDocument/2006/relationships/tags" Target="../tags/tag1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5.xml"/><Relationship Id="rId1" Type="http://schemas.openxmlformats.org/officeDocument/2006/relationships/tags" Target="../tags/tag1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15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6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8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.xml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19.xml"/><Relationship Id="rId4" Type="http://schemas.openxmlformats.org/officeDocument/2006/relationships/image" Target="../media/image5.jpe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4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0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3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5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1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6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7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3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8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4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9.xml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25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0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6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27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8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5.xml"/><Relationship Id="rId1" Type="http://schemas.openxmlformats.org/officeDocument/2006/relationships/tags" Target="../tags/tag29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0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4.xml"/><Relationship Id="rId4" Type="http://schemas.openxmlformats.org/officeDocument/2006/relationships/image" Target="../media/image1.jpeg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31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3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33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34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5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4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6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37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38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5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9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5.xml"/><Relationship Id="rId4" Type="http://schemas.openxmlformats.org/officeDocument/2006/relationships/image" Target="../media/image2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6.xml"/><Relationship Id="rId4" Type="http://schemas.openxmlformats.org/officeDocument/2006/relationships/image" Target="../media/image3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9.xml"/><Relationship Id="rId4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5.xml"/><Relationship Id="rId1" Type="http://schemas.openxmlformats.org/officeDocument/2006/relationships/tags" Target="../tags/tag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772400" cy="3048000"/>
          </a:xfrm>
        </p:spPr>
        <p:txBody>
          <a:bodyPr/>
          <a:lstStyle/>
          <a:p>
            <a:pPr algn="ctr"/>
            <a:r>
              <a:rPr lang="en-US" dirty="0" smtClean="0"/>
              <a:t>Literary </a:t>
            </a:r>
            <a:r>
              <a:rPr lang="en-US" dirty="0" smtClean="0"/>
              <a:t>TERMS</a:t>
            </a:r>
            <a:br>
              <a:rPr lang="en-US" dirty="0" smtClean="0"/>
            </a:br>
            <a:r>
              <a:rPr lang="en-US" sz="4400" dirty="0" smtClean="0"/>
              <a:t> </a:t>
            </a:r>
            <a:r>
              <a:rPr lang="en-US" sz="4400" dirty="0" smtClean="0"/>
              <a:t>(elements and Techniques) </a:t>
            </a:r>
            <a:br>
              <a:rPr lang="en-US" sz="4400" dirty="0" smtClean="0"/>
            </a:br>
            <a:r>
              <a:rPr lang="en-US" dirty="0" smtClean="0"/>
              <a:t>of fiction</a:t>
            </a:r>
            <a:endParaRPr lang="en-US" dirty="0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835152"/>
          </a:xfrm>
        </p:spPr>
        <p:txBody>
          <a:bodyPr/>
          <a:lstStyle/>
          <a:p>
            <a:pPr algn="ctr"/>
            <a:r>
              <a:rPr lang="en-US" b="1" dirty="0" smtClean="0"/>
              <a:t>Figurative Language</a:t>
            </a:r>
            <a:endParaRPr lang="en-US" b="1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457200" y="990600"/>
            <a:ext cx="4040188" cy="762000"/>
          </a:xfrm>
        </p:spPr>
        <p:txBody>
          <a:bodyPr>
            <a:normAutofit fontScale="92500"/>
          </a:bodyPr>
          <a:lstStyle/>
          <a:p>
            <a:r>
              <a:rPr lang="en-US" sz="3600" dirty="0" smtClean="0"/>
              <a:t>Imagery</a:t>
            </a:r>
            <a:r>
              <a:rPr lang="en-US" dirty="0" smtClean="0"/>
              <a:t> 			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half" idx="3"/>
          </p:nvPr>
        </p:nvSpPr>
        <p:spPr>
          <a:xfrm>
            <a:off x="4648200" y="990600"/>
            <a:ext cx="4040188" cy="762000"/>
          </a:xfrm>
        </p:spPr>
        <p:txBody>
          <a:bodyPr/>
          <a:lstStyle/>
          <a:p>
            <a:r>
              <a:rPr lang="en-US" sz="3300" dirty="0" smtClean="0"/>
              <a:t>Alliteration</a:t>
            </a:r>
            <a:endParaRPr lang="en-US" sz="3300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2"/>
          </p:nvPr>
        </p:nvSpPr>
        <p:spPr>
          <a:xfrm>
            <a:off x="457200" y="1752600"/>
            <a:ext cx="4038600" cy="4362928"/>
          </a:xfrm>
        </p:spPr>
        <p:txBody>
          <a:bodyPr/>
          <a:lstStyle/>
          <a:p>
            <a:r>
              <a:rPr lang="en-US" dirty="0" smtClean="0"/>
              <a:t>The use of language to</a:t>
            </a:r>
          </a:p>
          <a:p>
            <a:pPr>
              <a:buNone/>
            </a:pPr>
            <a:r>
              <a:rPr lang="en-US" dirty="0" smtClean="0"/>
              <a:t>create mental images and</a:t>
            </a:r>
          </a:p>
          <a:p>
            <a:pPr>
              <a:buNone/>
            </a:pPr>
            <a:r>
              <a:rPr lang="en-US" dirty="0" smtClean="0"/>
              <a:t>sensory impressions.</a:t>
            </a:r>
          </a:p>
          <a:p>
            <a:pPr>
              <a:buNone/>
            </a:pPr>
            <a:r>
              <a:rPr lang="en-US" dirty="0" smtClean="0"/>
              <a:t>Imagery can be used for</a:t>
            </a:r>
          </a:p>
          <a:p>
            <a:pPr>
              <a:buNone/>
            </a:pPr>
            <a:r>
              <a:rPr lang="en-US" dirty="0" smtClean="0"/>
              <a:t>emotional effect and to</a:t>
            </a:r>
          </a:p>
          <a:p>
            <a:pPr>
              <a:buNone/>
            </a:pPr>
            <a:r>
              <a:rPr lang="en-US" dirty="0" smtClean="0"/>
              <a:t>intensify the impact on the</a:t>
            </a:r>
          </a:p>
          <a:p>
            <a:pPr>
              <a:buNone/>
            </a:pPr>
            <a:r>
              <a:rPr lang="en-US" dirty="0" smtClean="0"/>
              <a:t>reader.</a:t>
            </a:r>
          </a:p>
          <a:p>
            <a:r>
              <a:rPr lang="en-US" dirty="0" smtClean="0"/>
              <a:t>Example: “such sweet sorrow”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4"/>
          </p:nvPr>
        </p:nvSpPr>
        <p:spPr>
          <a:xfrm>
            <a:off x="4649788" y="1676400"/>
            <a:ext cx="4038600" cy="4800600"/>
          </a:xfrm>
        </p:spPr>
        <p:txBody>
          <a:bodyPr>
            <a:noAutofit/>
          </a:bodyPr>
          <a:lstStyle/>
          <a:p>
            <a:r>
              <a:rPr lang="en-US" dirty="0" smtClean="0"/>
              <a:t>The repetition of the</a:t>
            </a:r>
          </a:p>
          <a:p>
            <a:pPr>
              <a:buNone/>
            </a:pPr>
            <a:r>
              <a:rPr lang="en-US" dirty="0" smtClean="0"/>
              <a:t>same sounds at the</a:t>
            </a:r>
          </a:p>
          <a:p>
            <a:pPr>
              <a:buNone/>
            </a:pPr>
            <a:r>
              <a:rPr lang="en-US" dirty="0" smtClean="0"/>
              <a:t>beginning of two or more</a:t>
            </a:r>
          </a:p>
          <a:p>
            <a:pPr>
              <a:buNone/>
            </a:pPr>
            <a:r>
              <a:rPr lang="en-US" dirty="0" smtClean="0"/>
              <a:t>adjacent words or stressed</a:t>
            </a:r>
          </a:p>
          <a:p>
            <a:pPr>
              <a:buNone/>
            </a:pPr>
            <a:r>
              <a:rPr lang="en-US" dirty="0" smtClean="0"/>
              <a:t>syllables.</a:t>
            </a:r>
          </a:p>
          <a:p>
            <a:r>
              <a:rPr lang="en-US" dirty="0" smtClean="0"/>
              <a:t>Example: “furrow followed free” </a:t>
            </a:r>
            <a:r>
              <a:rPr lang="en-US" sz="2000" dirty="0" smtClean="0"/>
              <a:t>(from </a:t>
            </a:r>
            <a:r>
              <a:rPr lang="en-US" sz="2000" i="1" dirty="0" smtClean="0"/>
              <a:t>The Rime of the Ancient Mariner </a:t>
            </a:r>
            <a:r>
              <a:rPr lang="en-US" sz="2000" dirty="0" smtClean="0"/>
              <a:t>by Samuel Taylor Coleridge)</a:t>
            </a:r>
            <a:endParaRPr lang="en-US" sz="2000" dirty="0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758952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 smtClean="0"/>
              <a:t>Figurative Language</a:t>
            </a:r>
            <a:endParaRPr lang="en-US" b="1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457200" y="914400"/>
            <a:ext cx="4040188" cy="762000"/>
          </a:xfrm>
        </p:spPr>
        <p:txBody>
          <a:bodyPr>
            <a:normAutofit/>
          </a:bodyPr>
          <a:lstStyle/>
          <a:p>
            <a:r>
              <a:rPr lang="en-US" sz="3300" dirty="0" smtClean="0"/>
              <a:t>Personification</a:t>
            </a:r>
            <a:r>
              <a:rPr lang="en-US" dirty="0" smtClean="0"/>
              <a:t>	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half" idx="3"/>
          </p:nvPr>
        </p:nvSpPr>
        <p:spPr>
          <a:xfrm>
            <a:off x="4648200" y="914400"/>
            <a:ext cx="4040188" cy="762000"/>
          </a:xfrm>
        </p:spPr>
        <p:txBody>
          <a:bodyPr/>
          <a:lstStyle/>
          <a:p>
            <a:r>
              <a:rPr lang="en-US" sz="3300" dirty="0" smtClean="0"/>
              <a:t>Onomatopoeia</a:t>
            </a:r>
            <a:endParaRPr lang="en-US" sz="3300" dirty="0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2"/>
          </p:nvPr>
        </p:nvSpPr>
        <p:spPr>
          <a:xfrm>
            <a:off x="152400" y="1447800"/>
            <a:ext cx="4038600" cy="4953000"/>
          </a:xfrm>
        </p:spPr>
        <p:txBody>
          <a:bodyPr>
            <a:normAutofit/>
          </a:bodyPr>
          <a:lstStyle/>
          <a:p>
            <a:r>
              <a:rPr lang="en-US" sz="2800" dirty="0" smtClean="0"/>
              <a:t>Nonhuman things or</a:t>
            </a:r>
          </a:p>
          <a:p>
            <a:pPr>
              <a:buNone/>
            </a:pPr>
            <a:r>
              <a:rPr lang="en-US" sz="2800" dirty="0" smtClean="0"/>
              <a:t>abstractions are</a:t>
            </a:r>
          </a:p>
          <a:p>
            <a:pPr>
              <a:buNone/>
            </a:pPr>
            <a:r>
              <a:rPr lang="en-US" sz="2800" dirty="0" smtClean="0"/>
              <a:t>represented as having</a:t>
            </a:r>
          </a:p>
          <a:p>
            <a:pPr>
              <a:buNone/>
            </a:pPr>
            <a:r>
              <a:rPr lang="en-US" sz="2800" dirty="0" smtClean="0"/>
              <a:t>human qualities.</a:t>
            </a:r>
          </a:p>
          <a:p>
            <a:r>
              <a:rPr lang="en-US" sz="2800" dirty="0" smtClean="0"/>
              <a:t>Example: “A tree that may in summer wear a nest of robins in her hair”  </a:t>
            </a:r>
          </a:p>
          <a:p>
            <a:pPr marL="419100" indent="-19050">
              <a:buNone/>
            </a:pPr>
            <a:r>
              <a:rPr lang="en-US" sz="2000" dirty="0" smtClean="0"/>
              <a:t>(from “Trees” by Joyce Kilmer)</a:t>
            </a:r>
            <a:r>
              <a:rPr lang="en-US" sz="2800" dirty="0" smtClean="0"/>
              <a:t>	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43400" y="1447800"/>
            <a:ext cx="4648200" cy="5181600"/>
          </a:xfrm>
        </p:spPr>
        <p:txBody>
          <a:bodyPr>
            <a:normAutofit fontScale="77500" lnSpcReduction="20000"/>
          </a:bodyPr>
          <a:lstStyle/>
          <a:p>
            <a:r>
              <a:rPr lang="en-US" sz="3000" dirty="0" smtClean="0"/>
              <a:t>The use of words that</a:t>
            </a:r>
          </a:p>
          <a:p>
            <a:pPr>
              <a:buNone/>
            </a:pPr>
            <a:r>
              <a:rPr lang="en-US" sz="3000" dirty="0" smtClean="0"/>
              <a:t>sound like what they</a:t>
            </a:r>
          </a:p>
          <a:p>
            <a:pPr>
              <a:buNone/>
            </a:pPr>
            <a:r>
              <a:rPr lang="en-US" sz="3000" dirty="0" smtClean="0"/>
              <a:t>mean.</a:t>
            </a:r>
          </a:p>
          <a:p>
            <a:r>
              <a:rPr lang="en-US" sz="3300" dirty="0" smtClean="0"/>
              <a:t>Example: “Hear the sledges with the bells— Silver bells! </a:t>
            </a:r>
          </a:p>
          <a:p>
            <a:pPr marL="419100" indent="-20638">
              <a:buNone/>
            </a:pPr>
            <a:r>
              <a:rPr lang="en-US" sz="3300" dirty="0" smtClean="0"/>
              <a:t>What a world of merriment</a:t>
            </a:r>
          </a:p>
          <a:p>
            <a:pPr marL="398463" indent="344488">
              <a:buNone/>
            </a:pPr>
            <a:r>
              <a:rPr lang="en-US" sz="3300" dirty="0" smtClean="0"/>
              <a:t>their melody foretells!  How they tinkle, tinkle, tinkle, </a:t>
            </a:r>
          </a:p>
          <a:p>
            <a:pPr marL="419100" indent="-20638">
              <a:buNone/>
            </a:pPr>
            <a:r>
              <a:rPr lang="en-US" sz="3300" dirty="0" smtClean="0"/>
              <a:t>In the icy air of night!”</a:t>
            </a:r>
          </a:p>
          <a:p>
            <a:pPr marL="419100" indent="-20638">
              <a:buNone/>
            </a:pPr>
            <a:r>
              <a:rPr lang="en-US" sz="2200" dirty="0" smtClean="0"/>
              <a:t>(from “The Bells” by Edgar</a:t>
            </a:r>
          </a:p>
          <a:p>
            <a:pPr marL="419100" indent="-20638">
              <a:buNone/>
            </a:pPr>
            <a:r>
              <a:rPr lang="en-US" sz="2200" dirty="0" smtClean="0"/>
              <a:t>Allan Poe)</a:t>
            </a:r>
            <a:r>
              <a:rPr lang="en-US" dirty="0" smtClean="0"/>
              <a:t>	</a:t>
            </a:r>
          </a:p>
          <a:p>
            <a:pPr>
              <a:buNone/>
            </a:pPr>
            <a:endParaRPr lang="en-US" dirty="0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758952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 smtClean="0"/>
              <a:t>Figurative Language</a:t>
            </a:r>
            <a:endParaRPr lang="en-US" b="1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457200" y="914400"/>
            <a:ext cx="4040188" cy="762000"/>
          </a:xfrm>
        </p:spPr>
        <p:txBody>
          <a:bodyPr>
            <a:noAutofit/>
          </a:bodyPr>
          <a:lstStyle/>
          <a:p>
            <a:r>
              <a:rPr lang="en-US" sz="3600" dirty="0" smtClean="0"/>
              <a:t>Hyperbole</a:t>
            </a:r>
          </a:p>
          <a:p>
            <a:r>
              <a:rPr lang="en-US" sz="3300" dirty="0" smtClean="0"/>
              <a:t>	</a:t>
            </a:r>
            <a:endParaRPr lang="en-US" sz="3300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half" idx="3"/>
          </p:nvPr>
        </p:nvSpPr>
        <p:spPr>
          <a:xfrm>
            <a:off x="4648200" y="914400"/>
            <a:ext cx="4040188" cy="762000"/>
          </a:xfrm>
        </p:spPr>
        <p:txBody>
          <a:bodyPr/>
          <a:lstStyle/>
          <a:p>
            <a:r>
              <a:rPr lang="en-US" sz="3300" dirty="0" smtClean="0"/>
              <a:t>Idiom</a:t>
            </a:r>
            <a:endParaRPr lang="en-US" sz="3300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2"/>
          </p:nvPr>
        </p:nvSpPr>
        <p:spPr>
          <a:xfrm>
            <a:off x="457200" y="1752600"/>
            <a:ext cx="4038600" cy="4362928"/>
          </a:xfrm>
        </p:spPr>
        <p:txBody>
          <a:bodyPr>
            <a:normAutofit/>
          </a:bodyPr>
          <a:lstStyle/>
          <a:p>
            <a:r>
              <a:rPr lang="en-US" dirty="0" smtClean="0"/>
              <a:t>An intentionally</a:t>
            </a:r>
          </a:p>
          <a:p>
            <a:pPr>
              <a:buNone/>
            </a:pPr>
            <a:r>
              <a:rPr lang="en-US" dirty="0" smtClean="0"/>
              <a:t>exaggerated figure of</a:t>
            </a:r>
          </a:p>
          <a:p>
            <a:pPr>
              <a:buNone/>
            </a:pPr>
            <a:r>
              <a:rPr lang="en-US" dirty="0" smtClean="0"/>
              <a:t>speech for emphasis or</a:t>
            </a:r>
          </a:p>
          <a:p>
            <a:pPr>
              <a:buNone/>
            </a:pPr>
            <a:r>
              <a:rPr lang="en-US" dirty="0" smtClean="0"/>
              <a:t>effect.</a:t>
            </a:r>
          </a:p>
          <a:p>
            <a:r>
              <a:rPr lang="en-US" dirty="0" smtClean="0"/>
              <a:t>Example:</a:t>
            </a:r>
          </a:p>
          <a:p>
            <a:pPr>
              <a:buNone/>
            </a:pPr>
            <a:r>
              <a:rPr lang="en-US" dirty="0" smtClean="0"/>
              <a:t>"All the perfumes of Arabia</a:t>
            </a:r>
          </a:p>
          <a:p>
            <a:pPr>
              <a:buNone/>
            </a:pPr>
            <a:r>
              <a:rPr lang="en-US" dirty="0" smtClean="0"/>
              <a:t>could not sweeten this</a:t>
            </a:r>
          </a:p>
          <a:p>
            <a:pPr>
              <a:buNone/>
            </a:pPr>
            <a:r>
              <a:rPr lang="en-US" dirty="0" smtClean="0"/>
              <a:t>little hand." </a:t>
            </a:r>
          </a:p>
          <a:p>
            <a:pPr>
              <a:buNone/>
            </a:pPr>
            <a:r>
              <a:rPr lang="en-US" sz="2000" dirty="0" smtClean="0"/>
              <a:t>(from </a:t>
            </a:r>
            <a:r>
              <a:rPr lang="en-US" sz="2000" i="1" dirty="0" smtClean="0"/>
              <a:t>Macbeth</a:t>
            </a:r>
            <a:r>
              <a:rPr lang="en-US" sz="2000" dirty="0" smtClean="0"/>
              <a:t> by William</a:t>
            </a:r>
          </a:p>
          <a:p>
            <a:pPr>
              <a:buNone/>
            </a:pPr>
            <a:r>
              <a:rPr lang="en-US" sz="2000" dirty="0" smtClean="0"/>
              <a:t>Shakespeare)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4"/>
          </p:nvPr>
        </p:nvSpPr>
        <p:spPr>
          <a:xfrm>
            <a:off x="4649788" y="1600200"/>
            <a:ext cx="4038600" cy="4515328"/>
          </a:xfrm>
        </p:spPr>
        <p:txBody>
          <a:bodyPr>
            <a:normAutofit/>
          </a:bodyPr>
          <a:lstStyle/>
          <a:p>
            <a:r>
              <a:rPr lang="en-US" dirty="0" smtClean="0"/>
              <a:t>An expression that has a</a:t>
            </a:r>
          </a:p>
          <a:p>
            <a:pPr>
              <a:buNone/>
            </a:pPr>
            <a:r>
              <a:rPr lang="en-US" dirty="0" smtClean="0"/>
              <a:t>different meaning from</a:t>
            </a:r>
          </a:p>
          <a:p>
            <a:pPr>
              <a:buNone/>
            </a:pPr>
            <a:r>
              <a:rPr lang="en-US" dirty="0" smtClean="0"/>
              <a:t>the literal meaning of its</a:t>
            </a:r>
          </a:p>
          <a:p>
            <a:pPr>
              <a:buNone/>
            </a:pPr>
            <a:r>
              <a:rPr lang="en-US" dirty="0" smtClean="0"/>
              <a:t>individual words. Idioms</a:t>
            </a:r>
          </a:p>
          <a:p>
            <a:pPr>
              <a:buNone/>
            </a:pPr>
            <a:r>
              <a:rPr lang="en-US" dirty="0" smtClean="0"/>
              <a:t>are particular to a given</a:t>
            </a:r>
          </a:p>
          <a:p>
            <a:pPr>
              <a:buNone/>
            </a:pPr>
            <a:r>
              <a:rPr lang="en-US" dirty="0" smtClean="0"/>
              <a:t>language and usually</a:t>
            </a:r>
          </a:p>
          <a:p>
            <a:pPr>
              <a:buNone/>
            </a:pPr>
            <a:r>
              <a:rPr lang="en-US" dirty="0" smtClean="0"/>
              <a:t>cannot be translated</a:t>
            </a:r>
          </a:p>
          <a:p>
            <a:pPr>
              <a:buNone/>
            </a:pPr>
            <a:r>
              <a:rPr lang="en-US" dirty="0" smtClean="0"/>
              <a:t>literally.</a:t>
            </a:r>
          </a:p>
          <a:p>
            <a:r>
              <a:rPr lang="en-US" dirty="0" smtClean="0"/>
              <a:t>Example:</a:t>
            </a:r>
          </a:p>
          <a:p>
            <a:pPr>
              <a:buNone/>
            </a:pPr>
            <a:r>
              <a:rPr lang="en-US" i="1" dirty="0" smtClean="0"/>
              <a:t>Under the weather</a:t>
            </a:r>
          </a:p>
          <a:p>
            <a:pPr>
              <a:buNone/>
            </a:pPr>
            <a:endParaRPr lang="en-US" dirty="0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/>
              <a:t>Rhetorical Device (technique)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2133600"/>
          </a:xfrm>
        </p:spPr>
        <p:txBody>
          <a:bodyPr>
            <a:normAutofit/>
          </a:bodyPr>
          <a:lstStyle/>
          <a:p>
            <a:r>
              <a:rPr lang="en-US" sz="3200" dirty="0" smtClean="0"/>
              <a:t>A technique that an author or speaker uses to evoke an emotional response (e.g., analogy, simile, metaphor) in order to </a:t>
            </a:r>
            <a:r>
              <a:rPr lang="en-US" sz="3200" u="sng" dirty="0" smtClean="0"/>
              <a:t>influence or persuade </a:t>
            </a:r>
            <a:r>
              <a:rPr lang="en-US" sz="3200" dirty="0" smtClean="0"/>
              <a:t>his audience.</a:t>
            </a:r>
            <a:endParaRPr lang="en-US" sz="3200" dirty="0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 smtClean="0"/>
              <a:t>Review: Literary Devices of Fiction</a:t>
            </a:r>
            <a:endParaRPr lang="en-US" b="1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533400" y="1524000"/>
            <a:ext cx="3429000" cy="4572000"/>
          </a:xfrm>
        </p:spPr>
        <p:txBody>
          <a:bodyPr>
            <a:normAutofit lnSpcReduction="10000"/>
          </a:bodyPr>
          <a:lstStyle/>
          <a:p>
            <a:r>
              <a:rPr lang="en-US" sz="2800" dirty="0" smtClean="0"/>
              <a:t>Setting</a:t>
            </a:r>
          </a:p>
          <a:p>
            <a:r>
              <a:rPr lang="en-US" sz="2800" dirty="0" smtClean="0"/>
              <a:t>Mood</a:t>
            </a:r>
          </a:p>
          <a:p>
            <a:r>
              <a:rPr lang="en-US" sz="2800" dirty="0" smtClean="0"/>
              <a:t>Plot</a:t>
            </a:r>
          </a:p>
          <a:p>
            <a:r>
              <a:rPr lang="en-US" sz="2800" dirty="0" smtClean="0"/>
              <a:t>Flashback</a:t>
            </a:r>
          </a:p>
          <a:p>
            <a:r>
              <a:rPr lang="en-US" sz="2800" dirty="0" smtClean="0"/>
              <a:t>Foreshadowing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</p:txBody>
      </p:sp>
      <p:sp>
        <p:nvSpPr>
          <p:cNvPr id="7" name="Content Placeholder 6"/>
          <p:cNvSpPr>
            <a:spLocks noGrp="1"/>
          </p:cNvSpPr>
          <p:nvPr>
            <p:ph sz="half" idx="2"/>
          </p:nvPr>
        </p:nvSpPr>
        <p:spPr>
          <a:xfrm>
            <a:off x="4343400" y="1524000"/>
            <a:ext cx="4364736" cy="4876800"/>
          </a:xfrm>
        </p:spPr>
        <p:txBody>
          <a:bodyPr>
            <a:normAutofit lnSpcReduction="10000"/>
          </a:bodyPr>
          <a:lstStyle/>
          <a:p>
            <a:r>
              <a:rPr lang="en-US" sz="2800" dirty="0" smtClean="0"/>
              <a:t>Figurative Language</a:t>
            </a:r>
          </a:p>
          <a:p>
            <a:pPr lvl="1"/>
            <a:r>
              <a:rPr lang="en-US" sz="2800" dirty="0" smtClean="0"/>
              <a:t>Simile</a:t>
            </a:r>
          </a:p>
          <a:p>
            <a:pPr lvl="1"/>
            <a:r>
              <a:rPr lang="en-US" sz="2800" dirty="0" smtClean="0"/>
              <a:t>Metaphor</a:t>
            </a:r>
          </a:p>
          <a:p>
            <a:pPr lvl="1"/>
            <a:r>
              <a:rPr lang="en-US" sz="2800" dirty="0" smtClean="0"/>
              <a:t>Imagery</a:t>
            </a:r>
          </a:p>
          <a:p>
            <a:pPr lvl="1"/>
            <a:r>
              <a:rPr lang="en-US" sz="2800" dirty="0" smtClean="0"/>
              <a:t>Alliteration</a:t>
            </a:r>
          </a:p>
          <a:p>
            <a:pPr lvl="1"/>
            <a:r>
              <a:rPr lang="en-US" sz="2800" dirty="0" smtClean="0"/>
              <a:t>Personification</a:t>
            </a:r>
          </a:p>
          <a:p>
            <a:pPr lvl="1"/>
            <a:r>
              <a:rPr lang="en-US" sz="2800" dirty="0" smtClean="0"/>
              <a:t>Onomatopoeia</a:t>
            </a:r>
          </a:p>
          <a:p>
            <a:pPr lvl="1"/>
            <a:r>
              <a:rPr lang="en-US" sz="2800" dirty="0" smtClean="0"/>
              <a:t>Hyperbole</a:t>
            </a:r>
          </a:p>
          <a:p>
            <a:pPr lvl="1"/>
            <a:r>
              <a:rPr lang="en-US" sz="2800" dirty="0" smtClean="0"/>
              <a:t>Idiom</a:t>
            </a:r>
          </a:p>
          <a:p>
            <a:r>
              <a:rPr lang="en-US" sz="2800" dirty="0" smtClean="0"/>
              <a:t>Rhetorical Devices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 smtClean="0"/>
              <a:t>Types of Characters (element)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u="sng" dirty="0" smtClean="0"/>
              <a:t>Dynamic character</a:t>
            </a:r>
            <a:r>
              <a:rPr lang="en-US" dirty="0" smtClean="0"/>
              <a:t>—a character which changes during the course of a story or novel</a:t>
            </a:r>
          </a:p>
          <a:p>
            <a:pPr>
              <a:buNone/>
            </a:pPr>
            <a:endParaRPr lang="en-US" dirty="0" smtClean="0"/>
          </a:p>
          <a:p>
            <a:r>
              <a:rPr lang="en-US" u="sng" dirty="0" smtClean="0"/>
              <a:t>Static character</a:t>
            </a:r>
            <a:r>
              <a:rPr lang="en-US" dirty="0" smtClean="0"/>
              <a:t>—a character who remains primarily the same during the course of a story or novel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92162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>Types of Characters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7467600" cy="5562600"/>
          </a:xfrm>
        </p:spPr>
        <p:txBody>
          <a:bodyPr>
            <a:normAutofit/>
          </a:bodyPr>
          <a:lstStyle/>
          <a:p>
            <a:r>
              <a:rPr lang="en-US" u="sng" dirty="0" smtClean="0"/>
              <a:t>Round character</a:t>
            </a:r>
            <a:r>
              <a:rPr lang="en-US" dirty="0" smtClean="0"/>
              <a:t>—a well developed character who demonstrates varied and sometimes contradictory traits</a:t>
            </a:r>
          </a:p>
          <a:p>
            <a:pPr>
              <a:buNone/>
            </a:pPr>
            <a:endParaRPr lang="en-US" dirty="0" smtClean="0"/>
          </a:p>
          <a:p>
            <a:r>
              <a:rPr lang="en-US" u="sng" dirty="0" smtClean="0"/>
              <a:t>Flat character</a:t>
            </a:r>
            <a:r>
              <a:rPr lang="en-US" dirty="0" smtClean="0"/>
              <a:t>—a two-dimensional and relatively uncomplicated character who does not change throughout a story or novel</a:t>
            </a:r>
          </a:p>
          <a:p>
            <a:pPr lvl="1"/>
            <a:r>
              <a:rPr lang="en-US" u="sng" dirty="0" smtClean="0"/>
              <a:t>Stock Character</a:t>
            </a:r>
            <a:r>
              <a:rPr lang="en-US" dirty="0" smtClean="0"/>
              <a:t>—a special kind of flat character who is instantly recognizable (stereotypical)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Types of Characters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7467600" cy="4876800"/>
          </a:xfrm>
        </p:spPr>
        <p:txBody>
          <a:bodyPr>
            <a:normAutofit/>
          </a:bodyPr>
          <a:lstStyle/>
          <a:p>
            <a:r>
              <a:rPr lang="en-US" u="sng" dirty="0" smtClean="0"/>
              <a:t>Protagonist</a:t>
            </a:r>
            <a:r>
              <a:rPr lang="en-US" dirty="0" smtClean="0"/>
              <a:t>—the story’s main character </a:t>
            </a:r>
          </a:p>
          <a:p>
            <a:pPr>
              <a:buNone/>
            </a:pPr>
            <a:endParaRPr lang="en-US" dirty="0" smtClean="0"/>
          </a:p>
          <a:p>
            <a:r>
              <a:rPr lang="en-US" u="sng" dirty="0" smtClean="0"/>
              <a:t>Antagonist</a:t>
            </a:r>
            <a:r>
              <a:rPr lang="en-US" dirty="0" smtClean="0"/>
              <a:t>—a character in opposition of the protagonist</a:t>
            </a:r>
          </a:p>
          <a:p>
            <a:pPr>
              <a:buNone/>
            </a:pPr>
            <a:endParaRPr lang="en-US" dirty="0" smtClean="0"/>
          </a:p>
          <a:p>
            <a:r>
              <a:rPr lang="en-US" u="sng" dirty="0" smtClean="0"/>
              <a:t>Character Foil</a:t>
            </a:r>
            <a:r>
              <a:rPr lang="en-US" dirty="0" smtClean="0"/>
              <a:t>—a secondary character who contrasts with the protagonist in order to highlight aspects of the main character’s personality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53400" cy="1143000"/>
          </a:xfrm>
        </p:spPr>
        <p:txBody>
          <a:bodyPr/>
          <a:lstStyle/>
          <a:p>
            <a:pPr algn="ctr"/>
            <a:r>
              <a:rPr lang="en-US" dirty="0" smtClean="0"/>
              <a:t>Conflict (element)</a:t>
            </a:r>
            <a:endParaRPr lang="en-US" dirty="0"/>
          </a:p>
        </p:txBody>
      </p:sp>
      <p:pic>
        <p:nvPicPr>
          <p:cNvPr id="5" name="Content Placeholder 4" descr="conflict.jpeg"/>
          <p:cNvPicPr>
            <a:picLocks noGrp="1" noChangeAspect="1"/>
          </p:cNvPicPr>
          <p:nvPr>
            <p:ph sz="half" idx="1"/>
          </p:nvPr>
        </p:nvPicPr>
        <p:blipFill>
          <a:blip r:embed="rId4" cstate="print"/>
          <a:stretch>
            <a:fillRect/>
          </a:stretch>
        </p:blipFill>
        <p:spPr>
          <a:xfrm>
            <a:off x="609600" y="1752600"/>
            <a:ext cx="3276600" cy="3048000"/>
          </a:xfrm>
        </p:spPr>
      </p:pic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4267200" cy="4525963"/>
          </a:xfrm>
        </p:spPr>
        <p:txBody>
          <a:bodyPr/>
          <a:lstStyle/>
          <a:p>
            <a:r>
              <a:rPr lang="en-US" sz="3200" dirty="0" smtClean="0"/>
              <a:t>In literature, </a:t>
            </a:r>
            <a:r>
              <a:rPr lang="en-US" sz="3200" u="sng" dirty="0" smtClean="0"/>
              <a:t>conflict</a:t>
            </a:r>
            <a:r>
              <a:rPr lang="en-US" sz="3200" dirty="0" smtClean="0"/>
              <a:t> is the opposition of persons or forces that brings about dramatic action central to the plot of a story.</a:t>
            </a:r>
          </a:p>
          <a:p>
            <a:endParaRPr lang="en-US" dirty="0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944562"/>
          </a:xfrm>
        </p:spPr>
        <p:txBody>
          <a:bodyPr/>
          <a:lstStyle/>
          <a:p>
            <a:pPr algn="ctr"/>
            <a:r>
              <a:rPr lang="en-US" dirty="0" smtClean="0"/>
              <a:t>Types of Conflict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001000" cy="5029200"/>
          </a:xfrm>
        </p:spPr>
        <p:txBody>
          <a:bodyPr>
            <a:normAutofit/>
          </a:bodyPr>
          <a:lstStyle/>
          <a:p>
            <a:r>
              <a:rPr lang="en-US" u="sng" dirty="0" smtClean="0"/>
              <a:t>Character versus Character</a:t>
            </a:r>
            <a:r>
              <a:rPr lang="en-US" dirty="0" smtClean="0"/>
              <a:t>—a conflict between one character and another</a:t>
            </a:r>
          </a:p>
          <a:p>
            <a:r>
              <a:rPr lang="en-US" u="sng" dirty="0" smtClean="0"/>
              <a:t>Character versus Nature</a:t>
            </a:r>
            <a:r>
              <a:rPr lang="en-US" dirty="0" smtClean="0"/>
              <a:t>—a conflict between a character and a force of nature</a:t>
            </a:r>
          </a:p>
          <a:p>
            <a:r>
              <a:rPr lang="en-US" u="sng" dirty="0" smtClean="0"/>
              <a:t>Character versus Society</a:t>
            </a:r>
            <a:r>
              <a:rPr lang="en-US" dirty="0" smtClean="0"/>
              <a:t>—a conflict between a character and the values, beliefs, and/or customs of a larger group</a:t>
            </a:r>
          </a:p>
          <a:p>
            <a:r>
              <a:rPr lang="en-US" u="sng" dirty="0" smtClean="0"/>
              <a:t>Character versus Self</a:t>
            </a:r>
            <a:r>
              <a:rPr lang="en-US" dirty="0" smtClean="0"/>
              <a:t>—an internal psychological conflict within a character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001000" cy="1143000"/>
          </a:xfrm>
        </p:spPr>
        <p:txBody>
          <a:bodyPr/>
          <a:lstStyle/>
          <a:p>
            <a:pPr algn="ctr"/>
            <a:r>
              <a:rPr lang="en-US" dirty="0" smtClean="0"/>
              <a:t>Literary Devices of Fiction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810000" cy="4525963"/>
          </a:xfrm>
        </p:spPr>
        <p:txBody>
          <a:bodyPr/>
          <a:lstStyle/>
          <a:p>
            <a:r>
              <a:rPr lang="en-US" sz="3000" dirty="0" smtClean="0"/>
              <a:t>Setting</a:t>
            </a:r>
          </a:p>
          <a:p>
            <a:r>
              <a:rPr lang="en-US" sz="3000" dirty="0" smtClean="0"/>
              <a:t>Plot</a:t>
            </a:r>
          </a:p>
          <a:p>
            <a:r>
              <a:rPr lang="en-US" sz="3000" dirty="0" smtClean="0"/>
              <a:t>Character</a:t>
            </a:r>
          </a:p>
          <a:p>
            <a:r>
              <a:rPr lang="en-US" sz="3000" dirty="0" smtClean="0"/>
              <a:t>Conflict</a:t>
            </a:r>
          </a:p>
          <a:p>
            <a:r>
              <a:rPr lang="en-US" sz="3000" dirty="0" smtClean="0"/>
              <a:t>Point of View</a:t>
            </a:r>
          </a:p>
          <a:p>
            <a:r>
              <a:rPr lang="en-US" sz="3000" dirty="0" smtClean="0"/>
              <a:t>Theme</a:t>
            </a:r>
          </a:p>
          <a:p>
            <a:r>
              <a:rPr lang="en-US" sz="3000" dirty="0" smtClean="0"/>
              <a:t>Mood</a:t>
            </a:r>
          </a:p>
          <a:p>
            <a:r>
              <a:rPr lang="en-US" sz="3000" dirty="0" smtClean="0"/>
              <a:t>Dialogue</a:t>
            </a:r>
          </a:p>
          <a:p>
            <a:pPr>
              <a:buNone/>
            </a:pPr>
            <a:endParaRPr lang="en-US" sz="3000" dirty="0" smtClean="0"/>
          </a:p>
          <a:p>
            <a:endParaRPr lang="en-US" dirty="0" smtClean="0"/>
          </a:p>
          <a:p>
            <a:pPr>
              <a:buNone/>
            </a:pPr>
            <a:endParaRPr lang="en-US" dirty="0" smtClean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4267200" cy="4525963"/>
          </a:xfrm>
        </p:spPr>
        <p:txBody>
          <a:bodyPr>
            <a:noAutofit/>
          </a:bodyPr>
          <a:lstStyle/>
          <a:p>
            <a:r>
              <a:rPr lang="en-US" sz="3000" dirty="0" smtClean="0"/>
              <a:t>Rhetorical Devices</a:t>
            </a:r>
          </a:p>
          <a:p>
            <a:r>
              <a:rPr lang="en-US" sz="3000" dirty="0" smtClean="0"/>
              <a:t>Flashback</a:t>
            </a:r>
          </a:p>
          <a:p>
            <a:r>
              <a:rPr lang="en-US" sz="3000" dirty="0" smtClean="0"/>
              <a:t>Foreshadowing</a:t>
            </a:r>
          </a:p>
          <a:p>
            <a:r>
              <a:rPr lang="en-US" sz="3000" dirty="0" smtClean="0"/>
              <a:t>Figurative Language</a:t>
            </a:r>
          </a:p>
          <a:p>
            <a:r>
              <a:rPr lang="en-US" sz="3000" dirty="0" smtClean="0"/>
              <a:t>Sensory Details</a:t>
            </a:r>
          </a:p>
          <a:p>
            <a:r>
              <a:rPr lang="en-US" sz="3000" dirty="0" smtClean="0"/>
              <a:t>Allusion</a:t>
            </a:r>
            <a:endParaRPr lang="en-US" sz="3000" dirty="0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Characterization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u="sng" dirty="0" smtClean="0"/>
              <a:t>Characterization</a:t>
            </a:r>
            <a:r>
              <a:rPr lang="en-US" dirty="0" smtClean="0"/>
              <a:t>  is the creation of imaginary persons so that they seem lifelike. There are three fundamental methods of characterization.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Characterization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50926" indent="-514350"/>
            <a:r>
              <a:rPr lang="en-US" dirty="0" smtClean="0"/>
              <a:t>The explicit presentation by the author of the character through direct description, either in an introductory block or more often piecemeal throughout the work, illustrated by action (external characterization).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Characterization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50926" indent="-514350"/>
            <a:r>
              <a:rPr lang="en-US" dirty="0" smtClean="0"/>
              <a:t>The presentation of a character in action, with little or no explicit comment by the author, in the expectation that the reader can deduce the attributes of the character from his/her actions (external characterization).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Characterization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representation from within a character, without comment by the author, of the impact of actions and emotions on the character’s inner self (internal characterization).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Character Development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2800" b="1" dirty="0" smtClean="0"/>
              <a:t>Internal Character Development</a:t>
            </a:r>
          </a:p>
          <a:p>
            <a:pPr lvl="1">
              <a:lnSpc>
                <a:spcPct val="150000"/>
              </a:lnSpc>
            </a:pPr>
            <a:r>
              <a:rPr lang="en-US" sz="2800" dirty="0" smtClean="0"/>
              <a:t>Feelings</a:t>
            </a:r>
          </a:p>
          <a:p>
            <a:pPr lvl="1">
              <a:lnSpc>
                <a:spcPct val="150000"/>
              </a:lnSpc>
            </a:pPr>
            <a:r>
              <a:rPr lang="en-US" sz="2800" dirty="0" smtClean="0"/>
              <a:t>Thoughts</a:t>
            </a:r>
          </a:p>
          <a:p>
            <a:pPr lvl="1">
              <a:lnSpc>
                <a:spcPct val="150000"/>
              </a:lnSpc>
            </a:pPr>
            <a:r>
              <a:rPr lang="en-US" sz="2800" dirty="0" smtClean="0"/>
              <a:t>Emotions</a:t>
            </a:r>
          </a:p>
          <a:p>
            <a:pPr lvl="1">
              <a:buNone/>
            </a:pPr>
            <a:endParaRPr lang="en-US" b="1" dirty="0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886200" cy="4525963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n-US" sz="2800" b="1" dirty="0" smtClean="0"/>
              <a:t>External Character Development</a:t>
            </a:r>
          </a:p>
          <a:p>
            <a:pPr lvl="1">
              <a:lnSpc>
                <a:spcPct val="150000"/>
              </a:lnSpc>
            </a:pPr>
            <a:r>
              <a:rPr lang="en-US" sz="2800" dirty="0" smtClean="0"/>
              <a:t>Actions</a:t>
            </a:r>
          </a:p>
          <a:p>
            <a:pPr lvl="1">
              <a:lnSpc>
                <a:spcPct val="150000"/>
              </a:lnSpc>
            </a:pPr>
            <a:r>
              <a:rPr lang="en-US" sz="2800" dirty="0" smtClean="0"/>
              <a:t>Relationships</a:t>
            </a:r>
          </a:p>
          <a:p>
            <a:pPr lvl="1">
              <a:lnSpc>
                <a:spcPct val="150000"/>
              </a:lnSpc>
            </a:pPr>
            <a:r>
              <a:rPr lang="en-US" sz="2800" dirty="0" smtClean="0"/>
              <a:t>Dialogues</a:t>
            </a:r>
            <a:endParaRPr lang="en-US" sz="2800" dirty="0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Character Motivation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153400" cy="4495800"/>
          </a:xfrm>
        </p:spPr>
        <p:txBody>
          <a:bodyPr>
            <a:normAutofit/>
          </a:bodyPr>
          <a:lstStyle/>
          <a:p>
            <a:r>
              <a:rPr lang="en-US" u="sng" dirty="0" smtClean="0"/>
              <a:t>Character Motivation</a:t>
            </a:r>
            <a:r>
              <a:rPr lang="en-US" dirty="0" smtClean="0"/>
              <a:t>—the reasons, justifications, and explanations for the action of a character </a:t>
            </a:r>
          </a:p>
          <a:p>
            <a:pPr lvl="1"/>
            <a:r>
              <a:rPr lang="en-US" sz="2800" dirty="0" smtClean="0"/>
              <a:t>Motivation results from a combination of the character’s moral nature with the circumstances in which the character is placed. </a:t>
            </a:r>
          </a:p>
          <a:p>
            <a:pPr lvl="1"/>
            <a:r>
              <a:rPr lang="en-US" sz="2800" dirty="0" smtClean="0"/>
              <a:t>Motivation helps to determine what the character does, says, and feels or fails to feel.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Irony (technique)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u="sng" dirty="0" smtClean="0"/>
              <a:t>Irony</a:t>
            </a:r>
            <a:r>
              <a:rPr lang="en-US" dirty="0" smtClean="0"/>
              <a:t>– the use of words to express something other than, and especially the opposite of, the literal meaning</a:t>
            </a:r>
          </a:p>
          <a:p>
            <a:pPr>
              <a:buNone/>
            </a:pPr>
            <a:endParaRPr lang="en-US" dirty="0" smtClean="0"/>
          </a:p>
          <a:p>
            <a:pPr lvl="1"/>
            <a:r>
              <a:rPr lang="en-US" sz="3000" u="sng" dirty="0" smtClean="0"/>
              <a:t>Situational irony</a:t>
            </a:r>
            <a:r>
              <a:rPr lang="en-US" sz="3000" dirty="0" smtClean="0"/>
              <a:t>—a literary technique for implying, through plot or character, that the actual situation is quite different from that presented</a:t>
            </a:r>
          </a:p>
        </p:txBody>
      </p:sp>
    </p:spTree>
    <p:custDataLst>
      <p:tags r:id="rId1"/>
    </p:custData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Foreshadowing (technique)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u="sng" dirty="0" smtClean="0"/>
              <a:t>Foreshadowing</a:t>
            </a:r>
            <a:r>
              <a:rPr lang="en-US" dirty="0" smtClean="0"/>
              <a:t> is the presentation of material in a word in such a way that later events are prepared for.</a:t>
            </a:r>
          </a:p>
          <a:p>
            <a:endParaRPr lang="en-US" dirty="0" smtClean="0"/>
          </a:p>
          <a:p>
            <a:r>
              <a:rPr lang="en-US" dirty="0" smtClean="0"/>
              <a:t>Foreshadowing can result from the establishment of a mood or atmosphere. It can result from an event that adumbrates the later action. It can result from the appearance of physical objects or facts, or from the revelation of a fundamental and decisive character trait. In all cases, the purpose of foreshadowing is to prepare the reader or viewer for action to come.</a:t>
            </a:r>
          </a:p>
          <a:p>
            <a:endParaRPr lang="en-US" dirty="0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835152"/>
          </a:xfrm>
        </p:spPr>
        <p:txBody>
          <a:bodyPr>
            <a:normAutofit/>
          </a:bodyPr>
          <a:lstStyle/>
          <a:p>
            <a:pPr algn="ctr"/>
            <a:r>
              <a:rPr lang="en-US" dirty="0" smtClean="0"/>
              <a:t>Imagery and Dialogue</a:t>
            </a:r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457200" y="1371600"/>
            <a:ext cx="4040188" cy="762000"/>
          </a:xfrm>
        </p:spPr>
        <p:txBody>
          <a:bodyPr>
            <a:normAutofit fontScale="92500"/>
          </a:bodyPr>
          <a:lstStyle/>
          <a:p>
            <a:r>
              <a:rPr lang="en-US" sz="3600" dirty="0" smtClean="0"/>
              <a:t>Imagery</a:t>
            </a:r>
            <a:r>
              <a:rPr lang="en-US" dirty="0" smtClean="0"/>
              <a:t> 			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half" idx="3"/>
          </p:nvPr>
        </p:nvSpPr>
        <p:spPr>
          <a:xfrm>
            <a:off x="4648200" y="1371600"/>
            <a:ext cx="4040188" cy="762000"/>
          </a:xfrm>
        </p:spPr>
        <p:txBody>
          <a:bodyPr/>
          <a:lstStyle/>
          <a:p>
            <a:r>
              <a:rPr lang="en-US" sz="3300" dirty="0" smtClean="0"/>
              <a:t>Dialogue</a:t>
            </a:r>
            <a:endParaRPr lang="en-US" sz="3300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38600" cy="3753328"/>
          </a:xfrm>
        </p:spPr>
        <p:txBody>
          <a:bodyPr/>
          <a:lstStyle/>
          <a:p>
            <a:r>
              <a:rPr lang="en-US" dirty="0" smtClean="0"/>
              <a:t>The use of language to</a:t>
            </a:r>
          </a:p>
          <a:p>
            <a:pPr>
              <a:buNone/>
            </a:pPr>
            <a:r>
              <a:rPr lang="en-US" dirty="0" smtClean="0"/>
              <a:t>create mental images and</a:t>
            </a:r>
          </a:p>
          <a:p>
            <a:pPr>
              <a:buNone/>
            </a:pPr>
            <a:r>
              <a:rPr lang="en-US" dirty="0" smtClean="0"/>
              <a:t>sensory impressions.</a:t>
            </a:r>
          </a:p>
          <a:p>
            <a:pPr>
              <a:buNone/>
            </a:pPr>
            <a:r>
              <a:rPr lang="en-US" dirty="0" smtClean="0"/>
              <a:t>Imagery can be used for</a:t>
            </a:r>
          </a:p>
          <a:p>
            <a:pPr>
              <a:buNone/>
            </a:pPr>
            <a:r>
              <a:rPr lang="en-US" dirty="0" smtClean="0"/>
              <a:t>emotional effect and to</a:t>
            </a:r>
          </a:p>
          <a:p>
            <a:pPr>
              <a:buNone/>
            </a:pPr>
            <a:r>
              <a:rPr lang="en-US" dirty="0" smtClean="0"/>
              <a:t>intensify the impact on the</a:t>
            </a:r>
          </a:p>
          <a:p>
            <a:pPr>
              <a:buNone/>
            </a:pPr>
            <a:r>
              <a:rPr lang="en-US" dirty="0" smtClean="0"/>
              <a:t>reader.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4"/>
          </p:nvPr>
        </p:nvSpPr>
        <p:spPr>
          <a:xfrm>
            <a:off x="4649788" y="2286000"/>
            <a:ext cx="4038600" cy="4191000"/>
          </a:xfrm>
        </p:spPr>
        <p:txBody>
          <a:bodyPr>
            <a:noAutofit/>
          </a:bodyPr>
          <a:lstStyle/>
          <a:p>
            <a:r>
              <a:rPr lang="en-US" dirty="0" smtClean="0"/>
              <a:t>The lines spoken</a:t>
            </a:r>
          </a:p>
          <a:p>
            <a:pPr>
              <a:buNone/>
            </a:pPr>
            <a:r>
              <a:rPr lang="en-US" dirty="0" smtClean="0"/>
              <a:t>between character in fiction</a:t>
            </a:r>
          </a:p>
          <a:p>
            <a:pPr>
              <a:buNone/>
            </a:pPr>
            <a:r>
              <a:rPr lang="en-US" dirty="0" smtClean="0"/>
              <a:t>or a play. 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944562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>Point of View-Narrator (element)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7467600" cy="4754563"/>
          </a:xfrm>
        </p:spPr>
        <p:txBody>
          <a:bodyPr/>
          <a:lstStyle/>
          <a:p>
            <a:r>
              <a:rPr lang="en-US" dirty="0" smtClean="0"/>
              <a:t>The </a:t>
            </a:r>
            <a:r>
              <a:rPr lang="en-US" u="sng" dirty="0" smtClean="0"/>
              <a:t>narrator</a:t>
            </a:r>
            <a:r>
              <a:rPr lang="en-US" dirty="0" smtClean="0"/>
              <a:t> is the teller of a story.</a:t>
            </a:r>
          </a:p>
          <a:p>
            <a:pPr>
              <a:buNone/>
            </a:pPr>
            <a:endParaRPr lang="en-US" dirty="0" smtClean="0"/>
          </a:p>
          <a:p>
            <a:pPr lvl="1"/>
            <a:r>
              <a:rPr lang="en-US" u="sng" dirty="0" smtClean="0"/>
              <a:t>Reliable narrator</a:t>
            </a:r>
            <a:r>
              <a:rPr lang="en-US" dirty="0" smtClean="0"/>
              <a:t>—the reader accepts the statements of fact and judgment without serious question</a:t>
            </a:r>
          </a:p>
          <a:p>
            <a:pPr lvl="1">
              <a:buNone/>
            </a:pPr>
            <a:endParaRPr lang="en-US" dirty="0" smtClean="0"/>
          </a:p>
          <a:p>
            <a:pPr lvl="1"/>
            <a:r>
              <a:rPr lang="en-US" u="sng" dirty="0" smtClean="0"/>
              <a:t>Unreliable narrator</a:t>
            </a:r>
            <a:r>
              <a:rPr lang="en-US" dirty="0" smtClean="0"/>
              <a:t>—the reader questions or seeks to qualify the statements of fact and judgment.</a:t>
            </a:r>
            <a:endParaRPr lang="en-US" dirty="0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53400" cy="1143000"/>
          </a:xfrm>
        </p:spPr>
        <p:txBody>
          <a:bodyPr/>
          <a:lstStyle/>
          <a:p>
            <a:pPr algn="ctr"/>
            <a:r>
              <a:rPr lang="en-US" b="1" dirty="0" smtClean="0"/>
              <a:t>Setting (element)</a:t>
            </a:r>
            <a:endParaRPr lang="en-US" b="1" dirty="0"/>
          </a:p>
        </p:txBody>
      </p:sp>
      <p:pic>
        <p:nvPicPr>
          <p:cNvPr id="4" name="Content Placeholder 3" descr="setting.jpg"/>
          <p:cNvPicPr>
            <a:picLocks noGrp="1" noChangeAspect="1"/>
          </p:cNvPicPr>
          <p:nvPr>
            <p:ph sz="half" idx="1"/>
          </p:nvPr>
        </p:nvPicPr>
        <p:blipFill>
          <a:blip r:embed="rId4" cstate="print"/>
          <a:stretch>
            <a:fillRect/>
          </a:stretch>
        </p:blipFill>
        <p:spPr>
          <a:xfrm>
            <a:off x="586706" y="1600200"/>
            <a:ext cx="3398587" cy="4525963"/>
          </a:xfrm>
        </p:spPr>
      </p:pic>
      <p:sp>
        <p:nvSpPr>
          <p:cNvPr id="8" name="Content Placeholder 7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4419600" cy="4525963"/>
          </a:xfrm>
        </p:spPr>
        <p:txBody>
          <a:bodyPr>
            <a:normAutofit/>
          </a:bodyPr>
          <a:lstStyle/>
          <a:p>
            <a:r>
              <a:rPr lang="en-US" dirty="0" smtClean="0"/>
              <a:t>The </a:t>
            </a:r>
            <a:r>
              <a:rPr lang="en-US" u="sng" dirty="0" smtClean="0"/>
              <a:t>setting</a:t>
            </a:r>
            <a:r>
              <a:rPr lang="en-US" dirty="0" smtClean="0"/>
              <a:t> of a story is the time and place in which it occurs. 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Elements of setting may include the physical, psychological, cultural, or historical background against which the story takes place.</a:t>
            </a:r>
            <a:endParaRPr lang="en-US" dirty="0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944562"/>
          </a:xfrm>
        </p:spPr>
        <p:txBody>
          <a:bodyPr/>
          <a:lstStyle/>
          <a:p>
            <a:pPr algn="ctr"/>
            <a:r>
              <a:rPr lang="en-US" dirty="0" smtClean="0"/>
              <a:t>Point of 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7467600" cy="4754563"/>
          </a:xfrm>
        </p:spPr>
        <p:txBody>
          <a:bodyPr/>
          <a:lstStyle/>
          <a:p>
            <a:r>
              <a:rPr lang="en-US" dirty="0" smtClean="0"/>
              <a:t>The </a:t>
            </a:r>
            <a:r>
              <a:rPr lang="en-US" u="sng" dirty="0" smtClean="0"/>
              <a:t>point of view </a:t>
            </a:r>
            <a:r>
              <a:rPr lang="en-US" dirty="0" smtClean="0"/>
              <a:t>is the perspective from which the events in the story are told. The author may choose to use any of the following:</a:t>
            </a:r>
          </a:p>
          <a:p>
            <a:pPr lvl="1"/>
            <a:r>
              <a:rPr lang="en-US" dirty="0" smtClean="0"/>
              <a:t>Omniscient/third-person omniscient</a:t>
            </a:r>
          </a:p>
          <a:p>
            <a:pPr lvl="1"/>
            <a:r>
              <a:rPr lang="en-US" dirty="0" smtClean="0"/>
              <a:t>Omniscient/third-person limited</a:t>
            </a:r>
          </a:p>
          <a:p>
            <a:pPr lvl="1"/>
            <a:r>
              <a:rPr lang="en-US" dirty="0" smtClean="0"/>
              <a:t>Objective</a:t>
            </a:r>
          </a:p>
          <a:p>
            <a:pPr lvl="1"/>
            <a:r>
              <a:rPr lang="en-US" dirty="0" smtClean="0"/>
              <a:t>First person/subjective</a:t>
            </a:r>
          </a:p>
          <a:p>
            <a:pPr lvl="1"/>
            <a:r>
              <a:rPr lang="en-US" dirty="0" smtClean="0"/>
              <a:t>Limited </a:t>
            </a:r>
            <a:endParaRPr lang="en-US" dirty="0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944562"/>
          </a:xfrm>
        </p:spPr>
        <p:txBody>
          <a:bodyPr/>
          <a:lstStyle/>
          <a:p>
            <a:pPr algn="ctr"/>
            <a:r>
              <a:rPr lang="en-US" dirty="0" smtClean="0"/>
              <a:t>Point of 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7467600" cy="4754563"/>
          </a:xfrm>
        </p:spPr>
        <p:txBody>
          <a:bodyPr>
            <a:normAutofit/>
          </a:bodyPr>
          <a:lstStyle/>
          <a:p>
            <a:r>
              <a:rPr lang="en-US" u="sng" dirty="0" smtClean="0"/>
              <a:t>Omniscient/third-person omniscient</a:t>
            </a:r>
            <a:r>
              <a:rPr lang="en-US" dirty="0" smtClean="0"/>
              <a:t>—The narrator tells the story in third person from an all-knowing perspective. The knowledge is not limited by any one character’s view or behavior, as the narrator knows everything about all characters.</a:t>
            </a:r>
          </a:p>
          <a:p>
            <a:pPr lvl="1"/>
            <a:r>
              <a:rPr lang="en-US" dirty="0" smtClean="0"/>
              <a:t>Signal pronouns—he, she, they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944562"/>
          </a:xfrm>
        </p:spPr>
        <p:txBody>
          <a:bodyPr/>
          <a:lstStyle/>
          <a:p>
            <a:pPr algn="ctr"/>
            <a:r>
              <a:rPr lang="en-US" dirty="0" smtClean="0"/>
              <a:t>Point of 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7467600" cy="4754563"/>
          </a:xfrm>
        </p:spPr>
        <p:txBody>
          <a:bodyPr>
            <a:normAutofit/>
          </a:bodyPr>
          <a:lstStyle/>
          <a:p>
            <a:r>
              <a:rPr lang="en-US" u="sng" dirty="0" smtClean="0"/>
              <a:t>Omniscient/third-person limited</a:t>
            </a:r>
            <a:r>
              <a:rPr lang="en-US" dirty="0" smtClean="0"/>
              <a:t>—The narrator restricts his knowledge to one character’s view or behavior.</a:t>
            </a:r>
          </a:p>
          <a:p>
            <a:pPr lvl="1"/>
            <a:r>
              <a:rPr lang="en-US" dirty="0" smtClean="0"/>
              <a:t>Signal pronouns—he, she, they</a:t>
            </a:r>
          </a:p>
          <a:p>
            <a:pPr>
              <a:buNone/>
            </a:pPr>
            <a:endParaRPr lang="en-US" dirty="0" smtClean="0"/>
          </a:p>
          <a:p>
            <a:r>
              <a:rPr lang="en-US" u="sng" dirty="0" smtClean="0"/>
              <a:t>Objective</a:t>
            </a:r>
            <a:r>
              <a:rPr lang="en-US" dirty="0" smtClean="0"/>
              <a:t>—The narrator reveals only the actions and words without the benefit of the inner thoughts and feelings.</a:t>
            </a:r>
          </a:p>
          <a:p>
            <a:pPr lvl="1"/>
            <a:r>
              <a:rPr lang="en-US" dirty="0" smtClean="0"/>
              <a:t>Signal pronouns—he, she, they</a:t>
            </a:r>
          </a:p>
          <a:p>
            <a:pPr lvl="1">
              <a:buNone/>
            </a:pPr>
            <a:endParaRPr lang="en-US" u="sng" dirty="0" smtClean="0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944562"/>
          </a:xfrm>
        </p:spPr>
        <p:txBody>
          <a:bodyPr/>
          <a:lstStyle/>
          <a:p>
            <a:pPr algn="ctr"/>
            <a:r>
              <a:rPr lang="en-US" dirty="0" smtClean="0"/>
              <a:t>Point of 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7467600" cy="4754563"/>
          </a:xfrm>
        </p:spPr>
        <p:txBody>
          <a:bodyPr>
            <a:normAutofit lnSpcReduction="10000"/>
          </a:bodyPr>
          <a:lstStyle/>
          <a:p>
            <a:r>
              <a:rPr lang="en-US" u="sng" dirty="0" smtClean="0"/>
              <a:t>First person/subjective</a:t>
            </a:r>
            <a:r>
              <a:rPr lang="en-US" dirty="0" smtClean="0"/>
              <a:t>—The narrator restricts the perspective to that of only one character to tell the story.</a:t>
            </a:r>
          </a:p>
          <a:p>
            <a:pPr lvl="1"/>
            <a:r>
              <a:rPr lang="en-US" dirty="0" smtClean="0"/>
              <a:t>Signal pronouns—I, we, us</a:t>
            </a:r>
          </a:p>
          <a:p>
            <a:pPr>
              <a:buNone/>
            </a:pPr>
            <a:endParaRPr lang="en-US" dirty="0" smtClean="0"/>
          </a:p>
          <a:p>
            <a:r>
              <a:rPr lang="en-US" u="sng" dirty="0" smtClean="0"/>
              <a:t>Limited</a:t>
            </a:r>
            <a:r>
              <a:rPr lang="en-US" dirty="0" smtClean="0"/>
              <a:t>—A narrative mode in which the story is told through the point of view of a single character and is limited to what he or she sees, hears, feels, or is told.</a:t>
            </a:r>
          </a:p>
          <a:p>
            <a:pPr lvl="1"/>
            <a:r>
              <a:rPr lang="en-US" dirty="0" smtClean="0"/>
              <a:t>Signal pronouns—I, we, us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Sensory Details (techniques)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u="sng" dirty="0" smtClean="0"/>
              <a:t>Sensory details</a:t>
            </a:r>
            <a:r>
              <a:rPr lang="en-US" dirty="0" smtClean="0"/>
              <a:t> are details in writing that describe what is seen, heard, smelled, tasted, or touched.</a:t>
            </a:r>
          </a:p>
          <a:p>
            <a:pPr>
              <a:lnSpc>
                <a:spcPct val="150000"/>
              </a:lnSpc>
              <a:buNone/>
            </a:pPr>
            <a:endParaRPr lang="en-US" dirty="0" smtClean="0"/>
          </a:p>
          <a:p>
            <a:pPr lvl="1">
              <a:lnSpc>
                <a:spcPct val="150000"/>
              </a:lnSpc>
            </a:pPr>
            <a:r>
              <a:rPr lang="en-US" dirty="0" smtClean="0"/>
              <a:t>Writers often use sensory details to enhance the mood and theme in writing.</a:t>
            </a:r>
            <a:endParaRPr lang="en-US" dirty="0"/>
          </a:p>
        </p:txBody>
      </p:sp>
    </p:spTree>
    <p:custDataLst>
      <p:tags r:id="rId1"/>
    </p:custData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305800" cy="1143000"/>
          </a:xfrm>
        </p:spPr>
        <p:txBody>
          <a:bodyPr/>
          <a:lstStyle/>
          <a:p>
            <a:pPr algn="ctr"/>
            <a:r>
              <a:rPr lang="en-US" dirty="0" smtClean="0"/>
              <a:t>Allusion (techniques)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305800" cy="4800600"/>
          </a:xfrm>
        </p:spPr>
        <p:txBody>
          <a:bodyPr>
            <a:normAutofit fontScale="92500"/>
          </a:bodyPr>
          <a:lstStyle/>
          <a:p>
            <a:pPr>
              <a:lnSpc>
                <a:spcPct val="150000"/>
              </a:lnSpc>
            </a:pPr>
            <a:r>
              <a:rPr lang="en-US" dirty="0" smtClean="0"/>
              <a:t>An </a:t>
            </a:r>
            <a:r>
              <a:rPr lang="en-US" u="sng" dirty="0" smtClean="0"/>
              <a:t>allusion</a:t>
            </a:r>
            <a:r>
              <a:rPr lang="en-US" dirty="0" smtClean="0"/>
              <a:t> is a reference within a literary work to another work of literature, art, or real event. The reference is often brief and implied.</a:t>
            </a:r>
          </a:p>
          <a:p>
            <a:pPr lvl="1">
              <a:lnSpc>
                <a:spcPct val="150000"/>
              </a:lnSpc>
            </a:pPr>
            <a:r>
              <a:rPr lang="en-US" u="sng" dirty="0" smtClean="0"/>
              <a:t>Mythological allusion</a:t>
            </a:r>
            <a:r>
              <a:rPr lang="en-US" dirty="0" smtClean="0"/>
              <a:t>—a direct or indirect reference to a character or event in mythology</a:t>
            </a:r>
          </a:p>
          <a:p>
            <a:pPr lvl="1">
              <a:lnSpc>
                <a:spcPct val="150000"/>
              </a:lnSpc>
            </a:pPr>
            <a:r>
              <a:rPr lang="en-US" u="sng" dirty="0" smtClean="0"/>
              <a:t>Biblical allusion</a:t>
            </a:r>
            <a:r>
              <a:rPr lang="en-US" dirty="0" smtClean="0"/>
              <a:t>—a reference to a character or event from the bible</a:t>
            </a:r>
            <a:endParaRPr lang="en-US" dirty="0"/>
          </a:p>
        </p:txBody>
      </p:sp>
    </p:spTree>
    <p:custDataLst>
      <p:tags r:id="rId1"/>
    </p:custData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 Theme (element)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150000"/>
              </a:lnSpc>
            </a:pPr>
            <a:r>
              <a:rPr lang="en-US" dirty="0" smtClean="0"/>
              <a:t>The </a:t>
            </a:r>
            <a:r>
              <a:rPr lang="en-US" u="sng" dirty="0" smtClean="0"/>
              <a:t>theme</a:t>
            </a:r>
            <a:r>
              <a:rPr lang="en-US" dirty="0" smtClean="0"/>
              <a:t> is the central or universal idea of a piece of fiction.</a:t>
            </a:r>
          </a:p>
          <a:p>
            <a:pPr>
              <a:lnSpc>
                <a:spcPct val="150000"/>
              </a:lnSpc>
              <a:buNone/>
            </a:pPr>
            <a:endParaRPr lang="en-US" dirty="0" smtClean="0"/>
          </a:p>
          <a:p>
            <a:pPr lvl="1">
              <a:lnSpc>
                <a:spcPct val="150000"/>
              </a:lnSpc>
            </a:pPr>
            <a:r>
              <a:rPr lang="en-US" dirty="0" smtClean="0"/>
              <a:t>An </a:t>
            </a:r>
            <a:r>
              <a:rPr lang="en-US" u="sng" dirty="0" smtClean="0"/>
              <a:t>implicit theme</a:t>
            </a:r>
            <a:r>
              <a:rPr lang="en-US" dirty="0" smtClean="0"/>
              <a:t> refers to the author’s ability to construct a piece in such a way that through inference the reader understands the theme.</a:t>
            </a:r>
            <a:endParaRPr lang="en-US" dirty="0"/>
          </a:p>
        </p:txBody>
      </p:sp>
    </p:spTree>
    <p:custDataLst>
      <p:tags r:id="rId1"/>
    </p:custData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Theme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n-US" dirty="0" smtClean="0"/>
              <a:t>The </a:t>
            </a:r>
            <a:r>
              <a:rPr lang="en-US" u="sng" dirty="0" smtClean="0"/>
              <a:t>theme</a:t>
            </a:r>
            <a:r>
              <a:rPr lang="en-US" dirty="0" smtClean="0"/>
              <a:t> is also the main idea of a nonfiction essay.</a:t>
            </a:r>
          </a:p>
          <a:p>
            <a:pPr>
              <a:lnSpc>
                <a:spcPct val="150000"/>
              </a:lnSpc>
              <a:buNone/>
            </a:pPr>
            <a:endParaRPr lang="en-US" dirty="0" smtClean="0"/>
          </a:p>
          <a:p>
            <a:pPr lvl="1">
              <a:lnSpc>
                <a:spcPct val="150000"/>
              </a:lnSpc>
            </a:pPr>
            <a:r>
              <a:rPr lang="en-US" dirty="0" smtClean="0"/>
              <a:t>An </a:t>
            </a:r>
            <a:r>
              <a:rPr lang="en-US" u="sng" dirty="0" smtClean="0"/>
              <a:t>explicit theme</a:t>
            </a:r>
            <a:r>
              <a:rPr lang="en-US" dirty="0" smtClean="0"/>
              <a:t> refers to when the author overtly states the theme somewhere in the work.</a:t>
            </a:r>
            <a:endParaRPr lang="en-US" dirty="0"/>
          </a:p>
        </p:txBody>
      </p:sp>
    </p:spTree>
    <p:custDataLst>
      <p:tags r:id="rId1"/>
    </p:custData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Theme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 </a:t>
            </a:r>
            <a:r>
              <a:rPr lang="en-US" u="sng" dirty="0" smtClean="0"/>
              <a:t>universal theme</a:t>
            </a:r>
            <a:r>
              <a:rPr lang="en-US" dirty="0" smtClean="0"/>
              <a:t> transcends social and cultural boundaries and speaks to a common human experience.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The </a:t>
            </a:r>
            <a:r>
              <a:rPr lang="en-US" u="sng" dirty="0" smtClean="0"/>
              <a:t>human condition</a:t>
            </a:r>
            <a:r>
              <a:rPr lang="en-US" dirty="0" smtClean="0"/>
              <a:t> encompasses all of the experience of being human. The ongoing way in which humans react to or cope with these events is the human condition. </a:t>
            </a:r>
            <a:endParaRPr lang="en-US" dirty="0"/>
          </a:p>
        </p:txBody>
      </p:sp>
    </p:spTree>
    <p:custDataLst>
      <p:tags r:id="rId1"/>
    </p:custData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/>
              <a:t>Mood (element)</a:t>
            </a:r>
            <a:endParaRPr lang="en-US" b="1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150000"/>
              </a:lnSpc>
            </a:pPr>
            <a:r>
              <a:rPr lang="en-US" sz="2800" dirty="0" smtClean="0"/>
              <a:t>The </a:t>
            </a:r>
            <a:r>
              <a:rPr lang="en-US" sz="2800" u="sng" dirty="0" smtClean="0"/>
              <a:t>mood</a:t>
            </a:r>
            <a:r>
              <a:rPr lang="en-US" sz="2800" dirty="0" smtClean="0"/>
              <a:t> of a story is the atmosphere or feeling created by the writer and expressed through setting.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endParaRPr lang="en-US" dirty="0"/>
          </a:p>
        </p:txBody>
      </p:sp>
      <p:pic>
        <p:nvPicPr>
          <p:cNvPr id="4" name="Picture 3" descr="mood.jpe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4495800" y="2362200"/>
            <a:ext cx="3200400" cy="3124200"/>
          </a:xfrm>
          <a:prstGeom prst="rect">
            <a:avLst/>
          </a:prstGeom>
        </p:spPr>
      </p:pic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838200"/>
          </a:xfrm>
        </p:spPr>
        <p:txBody>
          <a:bodyPr/>
          <a:lstStyle/>
          <a:p>
            <a:pPr algn="ctr"/>
            <a:r>
              <a:rPr lang="en-US" b="1" dirty="0" smtClean="0"/>
              <a:t>Plot (element)</a:t>
            </a:r>
            <a:endParaRPr lang="en-US" b="1" dirty="0"/>
          </a:p>
        </p:txBody>
      </p:sp>
      <p:sp>
        <p:nvSpPr>
          <p:cNvPr id="13" name="Content Placeholder 12"/>
          <p:cNvSpPr>
            <a:spLocks noGrp="1"/>
          </p:cNvSpPr>
          <p:nvPr>
            <p:ph sz="half" idx="1"/>
          </p:nvPr>
        </p:nvSpPr>
        <p:spPr>
          <a:xfrm>
            <a:off x="457200" y="1143000"/>
            <a:ext cx="8153400" cy="1905000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n-US" u="sng" dirty="0" smtClean="0"/>
              <a:t>Plot</a:t>
            </a:r>
            <a:r>
              <a:rPr lang="en-US" dirty="0" smtClean="0"/>
              <a:t> is the basic sequence of events in a story. In conventional stories, plot has three main parts: rising action, climax, and falling action.</a:t>
            </a:r>
          </a:p>
        </p:txBody>
      </p:sp>
      <p:pic>
        <p:nvPicPr>
          <p:cNvPr id="15" name="Picture 14" descr="plot-chart-labeled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447800" y="3276600"/>
            <a:ext cx="6172200" cy="2752725"/>
          </a:xfrm>
          <a:prstGeom prst="rect">
            <a:avLst/>
          </a:prstGeom>
          <a:ln>
            <a:solidFill>
              <a:schemeClr val="bg1"/>
            </a:solidFill>
          </a:ln>
        </p:spPr>
      </p:pic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/>
              <a:t>Flashback (technique)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</a:t>
            </a:r>
            <a:r>
              <a:rPr lang="en-US" u="sng" dirty="0" smtClean="0"/>
              <a:t>flashback</a:t>
            </a:r>
            <a:r>
              <a:rPr lang="en-US" dirty="0" smtClean="0"/>
              <a:t> is a literary device by which a work presents material that occurred prior to the opening scene. </a:t>
            </a:r>
          </a:p>
          <a:p>
            <a:endParaRPr lang="en-US" dirty="0" smtClean="0"/>
          </a:p>
          <a:p>
            <a:r>
              <a:rPr lang="en-US" dirty="0" smtClean="0"/>
              <a:t>Various methods may be used such as recollections of characters, narration by the characters, dream sequences, and reveries.</a:t>
            </a:r>
            <a:endParaRPr lang="en-US" dirty="0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pPr algn="ctr"/>
            <a:r>
              <a:rPr lang="en-US" b="1" dirty="0" smtClean="0"/>
              <a:t>Foreshadowing (technique)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305800" cy="4525963"/>
          </a:xfrm>
        </p:spPr>
        <p:txBody>
          <a:bodyPr>
            <a:normAutofit fontScale="92500" lnSpcReduction="10000"/>
          </a:bodyPr>
          <a:lstStyle/>
          <a:p>
            <a:r>
              <a:rPr lang="en-US" u="sng" dirty="0" smtClean="0"/>
              <a:t>Foreshadowing</a:t>
            </a:r>
            <a:r>
              <a:rPr lang="en-US" dirty="0" smtClean="0"/>
              <a:t> is the presentation of material in a work in such a way that later events are prepared for. The purpose of foreshadowing is to prepare the reader or viewer for action to come.</a:t>
            </a:r>
          </a:p>
          <a:p>
            <a:endParaRPr lang="en-US" dirty="0" smtClean="0"/>
          </a:p>
          <a:p>
            <a:r>
              <a:rPr lang="en-US" dirty="0" smtClean="0"/>
              <a:t>Foreshadowing can result from 	</a:t>
            </a:r>
          </a:p>
          <a:p>
            <a:pPr lvl="1"/>
            <a:r>
              <a:rPr lang="en-US" dirty="0" smtClean="0"/>
              <a:t>the establishment of a mood or atmosphere, </a:t>
            </a:r>
          </a:p>
          <a:p>
            <a:pPr lvl="1"/>
            <a:r>
              <a:rPr lang="en-US" dirty="0" smtClean="0"/>
              <a:t>an event that adumbrates the later action,</a:t>
            </a:r>
          </a:p>
          <a:p>
            <a:pPr lvl="1"/>
            <a:r>
              <a:rPr lang="en-US" dirty="0" smtClean="0"/>
              <a:t>the appearance of physical objects or facts, or </a:t>
            </a:r>
          </a:p>
          <a:p>
            <a:pPr lvl="1"/>
            <a:r>
              <a:rPr lang="en-US" dirty="0" smtClean="0"/>
              <a:t>the revelation of a fundamental and decisive character trait. </a:t>
            </a:r>
          </a:p>
          <a:p>
            <a:endParaRPr lang="en-US" dirty="0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838200"/>
          </a:xfrm>
        </p:spPr>
        <p:txBody>
          <a:bodyPr>
            <a:normAutofit/>
          </a:bodyPr>
          <a:lstStyle/>
          <a:p>
            <a:pPr algn="ctr"/>
            <a:r>
              <a:rPr lang="en-US" b="1" dirty="0" smtClean="0"/>
              <a:t>Figurative Language (technique)</a:t>
            </a:r>
            <a:endParaRPr lang="en-US" b="1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33400" y="1219200"/>
            <a:ext cx="8153400" cy="5105400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</p:spPr>
      </p:pic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762000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 smtClean="0"/>
              <a:t>Figurative Language</a:t>
            </a:r>
            <a:endParaRPr lang="en-US" b="1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457200" y="990600"/>
            <a:ext cx="4040188" cy="762000"/>
          </a:xfrm>
        </p:spPr>
        <p:txBody>
          <a:bodyPr/>
          <a:lstStyle/>
          <a:p>
            <a:r>
              <a:rPr lang="en-US" sz="3600" dirty="0" smtClean="0"/>
              <a:t>Simile </a:t>
            </a:r>
            <a:r>
              <a:rPr lang="en-US" dirty="0" smtClean="0"/>
              <a:t>			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half" idx="3"/>
          </p:nvPr>
        </p:nvSpPr>
        <p:spPr>
          <a:xfrm>
            <a:off x="4648200" y="990600"/>
            <a:ext cx="4040188" cy="762000"/>
          </a:xfrm>
        </p:spPr>
        <p:txBody>
          <a:bodyPr/>
          <a:lstStyle/>
          <a:p>
            <a:r>
              <a:rPr lang="en-US" sz="3600" dirty="0" smtClean="0"/>
              <a:t>Metaphor</a:t>
            </a:r>
            <a:endParaRPr lang="en-US" sz="3600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2"/>
          </p:nvPr>
        </p:nvSpPr>
        <p:spPr>
          <a:xfrm>
            <a:off x="457200" y="1600200"/>
            <a:ext cx="4038600" cy="5029200"/>
          </a:xfrm>
        </p:spPr>
        <p:txBody>
          <a:bodyPr>
            <a:noAutofit/>
          </a:bodyPr>
          <a:lstStyle/>
          <a:p>
            <a:r>
              <a:rPr lang="en-US" sz="2800" dirty="0" smtClean="0"/>
              <a:t>A comparison of two</a:t>
            </a:r>
          </a:p>
          <a:p>
            <a:pPr>
              <a:buNone/>
            </a:pPr>
            <a:r>
              <a:rPr lang="en-US" sz="2800" dirty="0" smtClean="0"/>
              <a:t>things that are</a:t>
            </a:r>
          </a:p>
          <a:p>
            <a:pPr>
              <a:buNone/>
            </a:pPr>
            <a:r>
              <a:rPr lang="en-US" sz="2800" dirty="0" smtClean="0"/>
              <a:t>essentially different,</a:t>
            </a:r>
          </a:p>
          <a:p>
            <a:pPr>
              <a:buNone/>
            </a:pPr>
            <a:r>
              <a:rPr lang="en-US" sz="2800" dirty="0" smtClean="0"/>
              <a:t>usually using the words</a:t>
            </a:r>
          </a:p>
          <a:p>
            <a:pPr>
              <a:buNone/>
            </a:pPr>
            <a:r>
              <a:rPr lang="en-US" sz="2800" i="1" dirty="0" smtClean="0"/>
              <a:t>like</a:t>
            </a:r>
            <a:r>
              <a:rPr lang="en-US" sz="2800" dirty="0" smtClean="0"/>
              <a:t> or </a:t>
            </a:r>
            <a:r>
              <a:rPr lang="en-US" sz="2800" i="1" dirty="0" smtClean="0"/>
              <a:t>as</a:t>
            </a:r>
            <a:r>
              <a:rPr lang="en-US" sz="2800" dirty="0" smtClean="0"/>
              <a:t>.</a:t>
            </a:r>
          </a:p>
          <a:p>
            <a:r>
              <a:rPr lang="en-US" sz="2800" dirty="0" smtClean="0"/>
              <a:t>Example: “Oh my love is like a red, red rose.” </a:t>
            </a:r>
            <a:r>
              <a:rPr lang="en-US" sz="2000" dirty="0" smtClean="0"/>
              <a:t>(from “A Red, Red</a:t>
            </a:r>
          </a:p>
          <a:p>
            <a:pPr marL="461963" indent="0">
              <a:buNone/>
            </a:pPr>
            <a:r>
              <a:rPr lang="en-US" sz="2000" dirty="0" smtClean="0"/>
              <a:t>Rose” by Robert Burns)</a:t>
            </a:r>
            <a:endParaRPr lang="en-US" sz="2000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4"/>
          </p:nvPr>
        </p:nvSpPr>
        <p:spPr>
          <a:xfrm>
            <a:off x="4649788" y="1752600"/>
            <a:ext cx="4038600" cy="4362928"/>
          </a:xfrm>
        </p:spPr>
        <p:txBody>
          <a:bodyPr>
            <a:normAutofit/>
          </a:bodyPr>
          <a:lstStyle/>
          <a:p>
            <a:r>
              <a:rPr lang="en-US" sz="2800" dirty="0" smtClean="0"/>
              <a:t>A subtle comparison in which the author describes a person or thing using words that are not meant to be taken literally.</a:t>
            </a:r>
          </a:p>
          <a:p>
            <a:r>
              <a:rPr lang="en-US" sz="2800" dirty="0" smtClean="0"/>
              <a:t>Example: </a:t>
            </a:r>
            <a:r>
              <a:rPr lang="en-US" dirty="0" smtClean="0"/>
              <a:t>“Time is a dressmaker specializing in alterations.” </a:t>
            </a:r>
            <a:r>
              <a:rPr lang="en-US" sz="2000" dirty="0" smtClean="0"/>
              <a:t>(Faith Baldwin)</a:t>
            </a:r>
            <a:endParaRPr lang="en-US" sz="2000" dirty="0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XPANDSHOWBAR" val="True"/>
  <p:tag name="BULLETTYPE" val="3"/>
  <p:tag name="RESPCOUNTERSTYLE" val="-1"/>
  <p:tag name="INPUTSOURCE" val="1"/>
  <p:tag name="BACKUPMAINTENANCE" val="7"/>
  <p:tag name="ROTATIONINTERVAL" val="2"/>
  <p:tag name="RACERSMAXDISPLAYED" val="5"/>
  <p:tag name="TEAMSINLEADERBOARD" val="5"/>
  <p:tag name="BUBBLEVALUEFORMAT" val="0.0"/>
  <p:tag name="CUSTOMCELLFORECOLOR" val="-16777216"/>
  <p:tag name="CUSTOMCELLBACKCOLOR4" val="-8355712"/>
  <p:tag name="DISPLAYDEVICEID" val="True"/>
  <p:tag name="GRIDSIZE" val="{Width=800, Height=600}"/>
  <p:tag name="CHARTLABELS" val="1"/>
  <p:tag name="PARTLISTDEFAULT" val="1"/>
  <p:tag name="INCORRECTPOINTVALUE" val="0"/>
  <p:tag name="AUTOADJUSTPARTRANGE" val="True"/>
  <p:tag name="FIBNUMRESULTS" val="5"/>
  <p:tag name="PRRESPONSE2" val="9"/>
  <p:tag name="PRRESPONSE6" val="5"/>
  <p:tag name="PRRESPONSE10" val="1"/>
  <p:tag name="POWERPOINTVERSION" val="12.0"/>
  <p:tag name="CSVFORMAT" val="0"/>
  <p:tag name="RESPCOUNTERFORMAT" val="0"/>
  <p:tag name="ALLOWDUPLICATES" val="False"/>
  <p:tag name="REVIEWONLY" val="False"/>
  <p:tag name="RACEANIMATIONSPEED" val="3"/>
  <p:tag name="BUBBLENAMEVISIBLE" val="True"/>
  <p:tag name="CUSTOMGRIDBACKCOLOR" val="-2830136"/>
  <p:tag name="USESCHEMECOLORS" val="True"/>
  <p:tag name="GRIDROTATIONINTERVAL" val="2"/>
  <p:tag name="CHARTCOLORS" val="0"/>
  <p:tag name="INCLUDEPPT" val="True"/>
  <p:tag name="REALTIMEBACKUPPATH" val="(None)"/>
  <p:tag name="FIBDISPLAYRESULTS" val="True"/>
  <p:tag name="PRRESPONSE3" val="8"/>
  <p:tag name="PRRESPONSE8" val="3"/>
  <p:tag name="TPVERSION" val="2008"/>
  <p:tag name="ANSWERNOWSTYLE" val="-1"/>
  <p:tag name="COUNTDOWNSECONDS" val="10"/>
  <p:tag name="AUTOADVANCE" val="False"/>
  <p:tag name="SKIPREMAININGRACESLIDES" val="True"/>
  <p:tag name="BUBBLEGROUPING" val="3"/>
  <p:tag name="CUSTOMCELLBACKCOLOR3" val="-268652"/>
  <p:tag name="AUTOSIZEGRID" val="True"/>
  <p:tag name="INCLUDENONRESPONDERS" val="False"/>
  <p:tag name="REALTIMEBACKUP" val="False"/>
  <p:tag name="FIBINCLUDEOTHER" val="True"/>
  <p:tag name="PRRESPONSE5" val="6"/>
  <p:tag name="ALWAYSOPENPOLL" val="False"/>
  <p:tag name="ANSWERNOWTEXT" val="Answer Now"/>
  <p:tag name="BACKUPSESSIONS" val="True"/>
  <p:tag name="RACEENDPOINTS" val="100"/>
  <p:tag name="DEFAULTNUMTEAMS" val="5"/>
  <p:tag name="DISPLAYDEVICENUMBER" val="True"/>
  <p:tag name="RESETCHARTS" val="True"/>
  <p:tag name="ZEROBASED" val="False"/>
  <p:tag name="PRRESPONSE1" val="10"/>
  <p:tag name="SHOWFLASHWARNING" val="True"/>
  <p:tag name="COUNTDOWNSTYLE" val="-1"/>
  <p:tag name="AUTOUPDATEALIASES" val="True"/>
  <p:tag name="BUBBLESIZEVISIBLE" val="True"/>
  <p:tag name="GRIDOPACITY" val="90"/>
  <p:tag name="ALLOWUSERFEEDBACK" val="True"/>
  <p:tag name="FIBDISPLAYKEYWORDS" val="True"/>
  <p:tag name="SHOWBARVISIBLE" val="True"/>
  <p:tag name="NUMRESPONSES" val="1"/>
  <p:tag name="MAXRESPONDERS" val="5"/>
  <p:tag name="GRIDPOSITION" val="1"/>
  <p:tag name="CHARTSCALE" val="True"/>
  <p:tag name="PRRESPONSE9" val="2"/>
  <p:tag name="CHARTVALUEFORMAT" val="0%"/>
  <p:tag name="CUSTOMCELLBACKCOLOR2" val="-13395457"/>
  <p:tag name="CORRECTPOINTVALUE" val="1"/>
  <p:tag name="USESECONDARYMONITOR" val="True"/>
  <p:tag name="PARTICIPANTSINLEADERBOARD" val="5"/>
  <p:tag name="MULTIRESPDIVISOR" val="1"/>
  <p:tag name="SAVECSVWITHSESSION" val="True"/>
  <p:tag name="DISPLAYNAME" val="True"/>
  <p:tag name="PRRESPONSE7" val="4"/>
  <p:tag name="POLLINGCYCLE" val="2"/>
  <p:tag name="STDCHART" val="1"/>
  <p:tag name="RESPTABLESTYLE" val="-1"/>
  <p:tag name="CUSTOMCELLBACKCOLOR1" val="-657956"/>
  <p:tag name="PRRESPONSE4" val="7"/>
  <p:tag name="ADVANCEDSETTINGSVIEW" val="False"/>
  <p:tag name="DELIMITERS" val="3.1"/>
  <p:tag name="MMPROD_NEXTUNIQUEID" val="10008"/>
  <p:tag name="MMPROD_UIDATA" val="&lt;database version=&quot;6.0&quot;&gt;&lt;object type=&quot;1&quot; unique_id=&quot;10001&quot;&gt;&lt;object type=&quot;8&quot; unique_id=&quot;10002&quot;&gt;&lt;/object&gt;&lt;object type=&quot;2&quot; unique_id=&quot;10003&quot;&gt;&lt;object type=&quot;3&quot; unique_id=&quot;10004&quot;&gt;&lt;property id=&quot;20148&quot; value=&quot;5&quot;/&gt;&lt;property id=&quot;20300&quot; value=&quot;Slide 1 - &amp;quot;Literary Devices (elements and Techniques) of fiction&amp;quot;&quot;/&gt;&lt;property id=&quot;20307&quot; value=&quot;298&quot;/&gt;&lt;/object&gt;&lt;object type=&quot;3&quot; unique_id=&quot;10005&quot;&gt;&lt;property id=&quot;20148&quot; value=&quot;5&quot;/&gt;&lt;property id=&quot;20300&quot; value=&quot;Slide 2 - &amp;quot;Literary Devices of Fiction&amp;quot;&quot;/&gt;&lt;property id=&quot;20307&quot; value=&quot;256&quot;/&gt;&lt;/object&gt;&lt;object type=&quot;3&quot; unique_id=&quot;10006&quot;&gt;&lt;property id=&quot;20148&quot; value=&quot;5&quot;/&gt;&lt;property id=&quot;20300&quot; value=&quot;Slide 3 - &amp;quot;Setting (element)&amp;quot;&quot;/&gt;&lt;property id=&quot;20307&quot; value=&quot;258&quot;/&gt;&lt;/object&gt;&lt;object type=&quot;3&quot; unique_id=&quot;10007&quot;&gt;&lt;property id=&quot;20148&quot; value=&quot;5&quot;/&gt;&lt;property id=&quot;20300&quot; value=&quot;Slide 4 - &amp;quot;Mood (element)&amp;quot;&quot;/&gt;&lt;property id=&quot;20307&quot; value=&quot;268&quot;/&gt;&lt;/object&gt;&lt;object type=&quot;3&quot; unique_id=&quot;10008&quot;&gt;&lt;property id=&quot;20148&quot; value=&quot;5&quot;/&gt;&lt;property id=&quot;20300&quot; value=&quot;Slide 5 - &amp;quot;Plot (element)&amp;quot;&quot;/&gt;&lt;property id=&quot;20307&quot; value=&quot;257&quot;/&gt;&lt;/object&gt;&lt;object type=&quot;3&quot; unique_id=&quot;10009&quot;&gt;&lt;property id=&quot;20148&quot; value=&quot;5&quot;/&gt;&lt;property id=&quot;20300&quot; value=&quot;Slide 6 - &amp;quot;Flashback (technique)&amp;quot;&quot;/&gt;&lt;property id=&quot;20307&quot; value=&quot;262&quot;/&gt;&lt;/object&gt;&lt;object type=&quot;3&quot; unique_id=&quot;10010&quot;&gt;&lt;property id=&quot;20148&quot; value=&quot;5&quot;/&gt;&lt;property id=&quot;20300&quot; value=&quot;Slide 7 - &amp;quot;Foreshadowing (technique)&amp;quot;&quot;/&gt;&lt;property id=&quot;20307&quot; value=&quot;263&quot;/&gt;&lt;/object&gt;&lt;object type=&quot;3&quot; unique_id=&quot;10011&quot;&gt;&lt;property id=&quot;20148&quot; value=&quot;5&quot;/&gt;&lt;property id=&quot;20300&quot; value=&quot;Slide 8 - &amp;quot;Figurative Language (technique)&amp;quot;&quot;/&gt;&lt;property id=&quot;20307&quot; value=&quot;259&quot;/&gt;&lt;/object&gt;&lt;object type=&quot;3&quot; unique_id=&quot;10012&quot;&gt;&lt;property id=&quot;20148&quot; value=&quot;5&quot;/&gt;&lt;property id=&quot;20300&quot; value=&quot;Slide 9 - &amp;quot;Figurative Language&amp;quot;&quot;/&gt;&lt;property id=&quot;20307&quot; value=&quot;270&quot;/&gt;&lt;/object&gt;&lt;object type=&quot;3&quot; unique_id=&quot;10013&quot;&gt;&lt;property id=&quot;20148&quot; value=&quot;5&quot;/&gt;&lt;property id=&quot;20300&quot; value=&quot;Slide 10 - &amp;quot;Figurative Language&amp;quot;&quot;/&gt;&lt;property id=&quot;20307&quot; value=&quot;271&quot;/&gt;&lt;/object&gt;&lt;object type=&quot;3&quot; unique_id=&quot;10014&quot;&gt;&lt;property id=&quot;20148&quot; value=&quot;5&quot;/&gt;&lt;property id=&quot;20300&quot; value=&quot;Slide 11 - &amp;quot;Figurative Language&amp;quot;&quot;/&gt;&lt;property id=&quot;20307&quot; value=&quot;272&quot;/&gt;&lt;/object&gt;&lt;object type=&quot;3&quot; unique_id=&quot;10015&quot;&gt;&lt;property id=&quot;20148&quot; value=&quot;5&quot;/&gt;&lt;property id=&quot;20300&quot; value=&quot;Slide 12 - &amp;quot;Figurative Language&amp;quot;&quot;/&gt;&lt;property id=&quot;20307&quot; value=&quot;273&quot;/&gt;&lt;/object&gt;&lt;object type=&quot;3&quot; unique_id=&quot;10016&quot;&gt;&lt;property id=&quot;20148&quot; value=&quot;5&quot;/&gt;&lt;property id=&quot;20300&quot; value=&quot;Slide 13 - &amp;quot;Rhetorical Device (technique)&amp;quot;&quot;/&gt;&lt;property id=&quot;20307&quot; value=&quot;274&quot;/&gt;&lt;/object&gt;&lt;object type=&quot;3&quot; unique_id=&quot;10017&quot;&gt;&lt;property id=&quot;20148&quot; value=&quot;5&quot;/&gt;&lt;property id=&quot;20300&quot; value=&quot;Slide 14 - &amp;quot;Review: Literary Devices of Fiction&amp;quot;&quot;/&gt;&lt;property id=&quot;20307&quot; value=&quot;275&quot;/&gt;&lt;/object&gt;&lt;object type=&quot;3&quot; unique_id=&quot;10018&quot;&gt;&lt;property id=&quot;20148&quot; value=&quot;5&quot;/&gt;&lt;property id=&quot;20300&quot; value=&quot;Slide 15 - &amp;quot;Types of Characters (element)&amp;quot;&quot;/&gt;&lt;property id=&quot;20307&quot; value=&quot;279&quot;/&gt;&lt;/object&gt;&lt;object type=&quot;3&quot; unique_id=&quot;10019&quot;&gt;&lt;property id=&quot;20148&quot; value=&quot;5&quot;/&gt;&lt;property id=&quot;20300&quot; value=&quot;Slide 16 - &amp;quot;Types of Characters&amp;quot;&quot;/&gt;&lt;property id=&quot;20307&quot; value=&quot;280&quot;/&gt;&lt;/object&gt;&lt;object type=&quot;3&quot; unique_id=&quot;10020&quot;&gt;&lt;property id=&quot;20148&quot; value=&quot;5&quot;/&gt;&lt;property id=&quot;20300&quot; value=&quot;Slide 17 - &amp;quot;Types of Characters&amp;quot;&quot;/&gt;&lt;property id=&quot;20307&quot; value=&quot;281&quot;/&gt;&lt;/object&gt;&lt;object type=&quot;3&quot; unique_id=&quot;10021&quot;&gt;&lt;property id=&quot;20148&quot; value=&quot;5&quot;/&gt;&lt;property id=&quot;20300&quot; value=&quot;Slide 18 - &amp;quot;Conflict (element)&amp;quot;&quot;/&gt;&lt;property id=&quot;20307&quot; value=&quot;282&quot;/&gt;&lt;/object&gt;&lt;object type=&quot;3&quot; unique_id=&quot;10022&quot;&gt;&lt;property id=&quot;20148&quot; value=&quot;5&quot;/&gt;&lt;property id=&quot;20300&quot; value=&quot;Slide 19 - &amp;quot;Types of Conflict &amp;quot;&quot;/&gt;&lt;property id=&quot;20307&quot; value=&quot;283&quot;/&gt;&lt;/object&gt;&lt;object type=&quot;3&quot; unique_id=&quot;10023&quot;&gt;&lt;property id=&quot;20148&quot; value=&quot;5&quot;/&gt;&lt;property id=&quot;20300&quot; value=&quot;Slide 20 - &amp;quot;Characterization&amp;quot;&quot;/&gt;&lt;property id=&quot;20307&quot; value=&quot;261&quot;/&gt;&lt;/object&gt;&lt;object type=&quot;3&quot; unique_id=&quot;10024&quot;&gt;&lt;property id=&quot;20148&quot; value=&quot;5&quot;/&gt;&lt;property id=&quot;20300&quot; value=&quot;Slide 21 - &amp;quot;Characterization&amp;quot;&quot;/&gt;&lt;property id=&quot;20307&quot; value=&quot;276&quot;/&gt;&lt;/object&gt;&lt;object type=&quot;3&quot; unique_id=&quot;10025&quot;&gt;&lt;property id=&quot;20148&quot; value=&quot;5&quot;/&gt;&lt;property id=&quot;20300&quot; value=&quot;Slide 22 - &amp;quot;Characterization&amp;quot;&quot;/&gt;&lt;property id=&quot;20307&quot; value=&quot;277&quot;/&gt;&lt;/object&gt;&lt;object type=&quot;3&quot; unique_id=&quot;10026&quot;&gt;&lt;property id=&quot;20148&quot; value=&quot;5&quot;/&gt;&lt;property id=&quot;20300&quot; value=&quot;Slide 23 - &amp;quot;Characterization&amp;quot;&quot;/&gt;&lt;property id=&quot;20307&quot; value=&quot;278&quot;/&gt;&lt;/object&gt;&lt;object type=&quot;3&quot; unique_id=&quot;10027&quot;&gt;&lt;property id=&quot;20148&quot; value=&quot;5&quot;/&gt;&lt;property id=&quot;20300&quot; value=&quot;Slide 24 - &amp;quot;Character Development&amp;quot;&quot;/&gt;&lt;property id=&quot;20307&quot; value=&quot;284&quot;/&gt;&lt;/object&gt;&lt;object type=&quot;3&quot; unique_id=&quot;10028&quot;&gt;&lt;property id=&quot;20148&quot; value=&quot;5&quot;/&gt;&lt;property id=&quot;20300&quot; value=&quot;Slide 25 - &amp;quot;Character Motivation&amp;quot;&quot;/&gt;&lt;property id=&quot;20307&quot; value=&quot;285&quot;/&gt;&lt;/object&gt;&lt;object type=&quot;3&quot; unique_id=&quot;10029&quot;&gt;&lt;property id=&quot;20148&quot; value=&quot;5&quot;/&gt;&lt;property id=&quot;20300&quot; value=&quot;Slide 26 - &amp;quot;Irony (technique)&amp;quot;&quot;/&gt;&lt;property id=&quot;20307&quot; value=&quot;265&quot;/&gt;&lt;/object&gt;&lt;object type=&quot;3&quot; unique_id=&quot;10030&quot;&gt;&lt;property id=&quot;20148&quot; value=&quot;5&quot;/&gt;&lt;property id=&quot;20300&quot; value=&quot;Slide 27 - &amp;quot;Foreshadowing (technique)&amp;quot;&quot;/&gt;&lt;property id=&quot;20307&quot; value=&quot;290&quot;/&gt;&lt;/object&gt;&lt;object type=&quot;3&quot; unique_id=&quot;10031&quot;&gt;&lt;property id=&quot;20148&quot; value=&quot;5&quot;/&gt;&lt;property id=&quot;20300&quot; value=&quot;Slide 28 - &amp;quot;Imagery and Dialogue (techniques)&amp;quot;&quot;/&gt;&lt;property id=&quot;20307&quot; value=&quot;289&quot;/&gt;&lt;/object&gt;&lt;object type=&quot;3&quot; unique_id=&quot;10032&quot;&gt;&lt;property id=&quot;20148&quot; value=&quot;5&quot;/&gt;&lt;property id=&quot;20300&quot; value=&quot;Slide 29 - &amp;quot;Point of View-Narrator (element)&amp;quot;&quot;/&gt;&lt;property id=&quot;20307&quot; value=&quot;260&quot;/&gt;&lt;/object&gt;&lt;object type=&quot;3&quot; unique_id=&quot;10033&quot;&gt;&lt;property id=&quot;20148&quot; value=&quot;5&quot;/&gt;&lt;property id=&quot;20300&quot; value=&quot;Slide 30 - &amp;quot;Point of View&amp;quot;&quot;/&gt;&lt;property id=&quot;20307&quot; value=&quot;294&quot;/&gt;&lt;/object&gt;&lt;object type=&quot;3&quot; unique_id=&quot;10034&quot;&gt;&lt;property id=&quot;20148&quot; value=&quot;5&quot;/&gt;&lt;property id=&quot;20300&quot; value=&quot;Slide 31 - &amp;quot;Point of View&amp;quot;&quot;/&gt;&lt;property id=&quot;20307&quot; value=&quot;291&quot;/&gt;&lt;/object&gt;&lt;object type=&quot;3&quot; unique_id=&quot;10035&quot;&gt;&lt;property id=&quot;20148&quot; value=&quot;5&quot;/&gt;&lt;property id=&quot;20300&quot; value=&quot;Slide 32 - &amp;quot;Point of View&amp;quot;&quot;/&gt;&lt;property id=&quot;20307&quot; value=&quot;292&quot;/&gt;&lt;/object&gt;&lt;object type=&quot;3&quot; unique_id=&quot;10036&quot;&gt;&lt;property id=&quot;20148&quot; value=&quot;5&quot;/&gt;&lt;property id=&quot;20300&quot; value=&quot;Slide 33 - &amp;quot;Point of View&amp;quot;&quot;/&gt;&lt;property id=&quot;20307&quot; value=&quot;293&quot;/&gt;&lt;/object&gt;&lt;object type=&quot;3&quot; unique_id=&quot;10037&quot;&gt;&lt;property id=&quot;20148&quot; value=&quot;5&quot;/&gt;&lt;property id=&quot;20300&quot; value=&quot;Slide 34 - &amp;quot;Sensory Details&amp;quot;&quot;/&gt;&lt;property id=&quot;20307&quot; value=&quot;297&quot;/&gt;&lt;/object&gt;&lt;object type=&quot;3&quot; unique_id=&quot;10038&quot;&gt;&lt;property id=&quot;20148&quot; value=&quot;5&quot;/&gt;&lt;property id=&quot;20300&quot; value=&quot;Slide 35 - &amp;quot;Allusion&amp;quot;&quot;/&gt;&lt;property id=&quot;20307&quot; value=&quot;299&quot;/&gt;&lt;/object&gt;&lt;object type=&quot;3&quot; unique_id=&quot;10039&quot;&gt;&lt;property id=&quot;20148&quot; value=&quot;5&quot;/&gt;&lt;property id=&quot;20300&quot; value=&quot;Slide 36 - &amp;quot; Theme (element)&amp;quot;&quot;/&gt;&lt;property id=&quot;20307&quot; value=&quot;266&quot;/&gt;&lt;/object&gt;&lt;object type=&quot;3&quot; unique_id=&quot;10040&quot;&gt;&lt;property id=&quot;20148&quot; value=&quot;5&quot;/&gt;&lt;property id=&quot;20300&quot; value=&quot;Slide 37 - &amp;quot;Theme&amp;quot;&quot;/&gt;&lt;property id=&quot;20307&quot; value=&quot;295&quot;/&gt;&lt;/object&gt;&lt;object type=&quot;3&quot; unique_id=&quot;10041&quot;&gt;&lt;property id=&quot;20148&quot; value=&quot;5&quot;/&gt;&lt;property id=&quot;20300&quot; value=&quot;Slide 38 - &amp;quot;Theme&amp;quot;&quot;/&gt;&lt;property id=&quot;20307&quot; value=&quot;296&quot;/&gt;&lt;/object&gt;&lt;/object&gt;&lt;/object&gt;&lt;/database&gt;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  <p:tag name="DELIMITERS" val="3.1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  <p:tag name="DELIMITERS" val="3.1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  <p:tag name="DELIMITERS" val="3.1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  <p:tag name="DELIMITERS" val="3.1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  <p:tag name="DELIMITERS" val="3.1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  <p:tag name="DELIMITERS" val="3.1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  <p:tag name="DELIMITERS" val="3.1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  <p:tag name="DELIMITERS" val="3.1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  <p:tag name="DELIMITERS" val="3.1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  <p:tag name="DELIMITERS" val="3.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  <p:tag name="DELIMITERS" val="3.1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  <p:tag name="DELIMITERS" val="3.1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  <p:tag name="DELIMITERS" val="3.1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  <p:tag name="DELIMITERS" val="3.1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  <p:tag name="DELIMITERS" val="3.1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  <p:tag name="DELIMITERS" val="3.1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  <p:tag name="DELIMITERS" val="3.1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  <p:tag name="DELIMITERS" val="3.1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  <p:tag name="DELIMITERS" val="3.1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  <p:tag name="DELIMITERS" val="3.1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  <p:tag name="DELIMITERS" val="3.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  <p:tag name="DELIMITERS" val="3.1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  <p:tag name="DELIMITERS" val="3.1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  <p:tag name="DELIMITERS" val="3.1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  <p:tag name="DELIMITERS" val="3.1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  <p:tag name="DELIMITERS" val="3.1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  <p:tag name="DELIMITERS" val="3.1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  <p:tag name="DELIMITERS" val="3.1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  <p:tag name="DELIMITERS" val="3.1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  <p:tag name="DELIMITERS" val="3.1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  <p:tag name="DELIMITERS" val="3.1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  <p:tag name="DELIMITERS" val="3.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  <p:tag name="DELIMITERS" val="3.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  <p:tag name="DELIMITERS" val="3.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  <p:tag name="DELIMITERS" val="3.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  <p:tag name="DELIMITERS" val="3.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  <p:tag name="DELIMITERS" val="3.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  <p:tag name="DELIMITERS" val="3.1"/>
</p:tagLst>
</file>

<file path=ppt/theme/theme1.xml><?xml version="1.0" encoding="utf-8"?>
<a:theme xmlns:a="http://schemas.openxmlformats.org/drawingml/2006/main" name="Technic">
  <a:themeElements>
    <a:clrScheme name="Technic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Technic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Technic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>
  <documentManagement>
    <Unit_x0020_Index xmlns="4cbef462-143d-494c-b0fb-0f3180b80534" xsi:nil="true"/>
    <Year_x0020_at_x0020_a_x0020_Glance xmlns="4cbef462-143d-494c-b0fb-0f3180b80534"/>
    <Lesson_x0020_Index xmlns="4cbef462-143d-494c-b0fb-0f3180b80534"/>
    <Status xmlns="4cbef462-143d-494c-b0fb-0f3180b80534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7B6C01B3F5EA34E8A42CDC85D7062A2" ma:contentTypeVersion="11" ma:contentTypeDescription="Create a new document." ma:contentTypeScope="" ma:versionID="e3c4c2d904e45d28e0738b0f05d483f9">
  <xsd:schema xmlns:xsd="http://www.w3.org/2001/XMLSchema" xmlns:p="http://schemas.microsoft.com/office/2006/metadata/properties" xmlns:ns2="4cbef462-143d-494c-b0fb-0f3180b80534" targetNamespace="http://schemas.microsoft.com/office/2006/metadata/properties" ma:root="true" ma:fieldsID="dc40a125ab857aab83002f01261f90be" ns2:_="">
    <xsd:import namespace="4cbef462-143d-494c-b0fb-0f3180b80534"/>
    <xsd:element name="properties">
      <xsd:complexType>
        <xsd:sequence>
          <xsd:element name="documentManagement">
            <xsd:complexType>
              <xsd:all>
                <xsd:element ref="ns2:Year_x0020_at_x0020_a_x0020_Glance"/>
                <xsd:element ref="ns2:Unit_x0020_Index" minOccurs="0"/>
                <xsd:element ref="ns2:Lesson_x0020_Index"/>
                <xsd:element ref="ns2:Status" minOccurs="0"/>
              </xsd:all>
            </xsd:complexType>
          </xsd:element>
        </xsd:sequence>
      </xsd:complexType>
    </xsd:element>
  </xsd:schema>
  <xsd:schema xmlns:xsd="http://www.w3.org/2001/XMLSchema" xmlns:dms="http://schemas.microsoft.com/office/2006/documentManagement/types" targetNamespace="4cbef462-143d-494c-b0fb-0f3180b80534" elementFormDefault="qualified">
    <xsd:import namespace="http://schemas.microsoft.com/office/2006/documentManagement/types"/>
    <xsd:element name="Year_x0020_at_x0020_a_x0020_Glance" ma:index="8" ma:displayName="Year at a Glance" ma:list="{d69522b1-5532-4777-918f-b3667119a756}" ma:internalName="Year_x0020_at_x0020_a_x0020_Glance" ma:readOnly="false" ma:showField="Title">
      <xsd:simpleType>
        <xsd:restriction base="dms:Lookup"/>
      </xsd:simpleType>
    </xsd:element>
    <xsd:element name="Unit_x0020_Index" ma:index="9" nillable="true" ma:displayName="Unit Index" ma:list="{2c5cadc9-2075-48e1-841d-65646120f853}" ma:internalName="Unit_x0020_Index" ma:readOnly="false" ma:showField="Index">
      <xsd:simpleType>
        <xsd:restriction base="dms:Lookup"/>
      </xsd:simpleType>
    </xsd:element>
    <xsd:element name="Lesson_x0020_Index" ma:index="10" ma:displayName="Lesson Index" ma:list="{48ff5651-741f-48df-905a-3a7b578a5191}" ma:internalName="Lesson_x0020_Index" ma:readOnly="false" ma:showField="Title">
      <xsd:simpleType>
        <xsd:restriction base="dms:Lookup"/>
      </xsd:simpleType>
    </xsd:element>
    <xsd:element name="Status" ma:index="11" nillable="true" ma:displayName="Status" ma:list="{bc8c9d06-a7cf-4702-9732-5ddd9c6a8411}" ma:internalName="Status" ma:showField="Title">
      <xsd:simpleType>
        <xsd:restriction base="dms:Lookup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office/internal/2005/internalDocumentation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 ma:readOnly="tru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lastPrinted" minOccurs="0" maxOccurs="1" type="xsd:dateTime"/>
        <xsd:element name="contentStatus" minOccurs="0" maxOccurs="1" type="xsd:string"/>
      </xsd:all>
    </xsd:complexType>
  </xsd:schema>
</ct:contentTypeSchema>
</file>

<file path=customXml/itemProps1.xml><?xml version="1.0" encoding="utf-8"?>
<ds:datastoreItem xmlns:ds="http://schemas.openxmlformats.org/officeDocument/2006/customXml" ds:itemID="{600E8D67-8A6C-4CFF-9C4D-66C132C02507}">
  <ds:schemaRefs>
    <ds:schemaRef ds:uri="http://schemas.microsoft.com/office/2006/metadata/properties"/>
    <ds:schemaRef ds:uri="4cbef462-143d-494c-b0fb-0f3180b80534"/>
  </ds:schemaRefs>
</ds:datastoreItem>
</file>

<file path=customXml/itemProps2.xml><?xml version="1.0" encoding="utf-8"?>
<ds:datastoreItem xmlns:ds="http://schemas.openxmlformats.org/officeDocument/2006/customXml" ds:itemID="{3359846C-D277-4179-8CA3-3F0F83EC1725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45798FA3-07E5-477B-B1ED-D1132F05ADB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cbef462-143d-494c-b0fb-0f3180b80534"/>
    <ds:schemaRef ds:uri="http://schemas.microsoft.com/office/2006/documentManagement/types"/>
    <ds:schemaRef ds:uri="http://schemas.openxmlformats.org/package/2006/metadata/core-properties"/>
    <ds:schemaRef ds:uri="http://purl.org/dc/elements/1.1/"/>
    <ds:schemaRef ds:uri="http://purl.org/dc/terms/"/>
    <ds:schemaRef ds:uri="http://schemas.microsoft.com/office/internal/2005/internalDocumentation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1275</TotalTime>
  <Words>2063</Words>
  <Application>Microsoft Office PowerPoint</Application>
  <PresentationFormat>On-screen Show (4:3)</PresentationFormat>
  <Paragraphs>294</Paragraphs>
  <Slides>38</Slides>
  <Notes>25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38</vt:i4>
      </vt:variant>
    </vt:vector>
  </HeadingPairs>
  <TitlesOfParts>
    <vt:vector size="39" baseType="lpstr">
      <vt:lpstr>Technic</vt:lpstr>
      <vt:lpstr>Literary TERMS  (elements and Techniques)  of fiction</vt:lpstr>
      <vt:lpstr>Literary Devices of Fiction</vt:lpstr>
      <vt:lpstr>Setting (element)</vt:lpstr>
      <vt:lpstr>Mood (element)</vt:lpstr>
      <vt:lpstr>Plot (element)</vt:lpstr>
      <vt:lpstr>Flashback (technique)</vt:lpstr>
      <vt:lpstr>Foreshadowing (technique)</vt:lpstr>
      <vt:lpstr>Figurative Language (technique)</vt:lpstr>
      <vt:lpstr>Figurative Language</vt:lpstr>
      <vt:lpstr>Figurative Language</vt:lpstr>
      <vt:lpstr>Figurative Language</vt:lpstr>
      <vt:lpstr>Figurative Language</vt:lpstr>
      <vt:lpstr>Rhetorical Device (technique)</vt:lpstr>
      <vt:lpstr>Review: Literary Devices of Fiction</vt:lpstr>
      <vt:lpstr>Types of Characters (element)</vt:lpstr>
      <vt:lpstr>Types of Characters</vt:lpstr>
      <vt:lpstr>Types of Characters</vt:lpstr>
      <vt:lpstr>Conflict (element)</vt:lpstr>
      <vt:lpstr>Types of Conflict </vt:lpstr>
      <vt:lpstr>Characterization</vt:lpstr>
      <vt:lpstr>Characterization</vt:lpstr>
      <vt:lpstr>Characterization</vt:lpstr>
      <vt:lpstr>Characterization</vt:lpstr>
      <vt:lpstr>Character Development</vt:lpstr>
      <vt:lpstr>Character Motivation</vt:lpstr>
      <vt:lpstr>Irony (technique)</vt:lpstr>
      <vt:lpstr>Foreshadowing (technique)</vt:lpstr>
      <vt:lpstr>Imagery and Dialogue</vt:lpstr>
      <vt:lpstr>Point of View-Narrator (element)</vt:lpstr>
      <vt:lpstr>Point of View</vt:lpstr>
      <vt:lpstr>Point of View</vt:lpstr>
      <vt:lpstr>Point of View</vt:lpstr>
      <vt:lpstr>Point of View</vt:lpstr>
      <vt:lpstr>Sensory Details (techniques)</vt:lpstr>
      <vt:lpstr>Allusion (techniques)</vt:lpstr>
      <vt:lpstr> Theme (element)</vt:lpstr>
      <vt:lpstr>Theme</vt:lpstr>
      <vt:lpstr>Theme</vt:lpstr>
    </vt:vector>
  </TitlesOfParts>
  <Company>Education Service Center Region XIII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English III Unit 01 Lesson 01 Day 04 PowerPoint - Literary Devices of Fiction</dc:title>
  <dc:creator>Region XIII</dc:creator>
  <cp:lastModifiedBy>User</cp:lastModifiedBy>
  <cp:revision>123</cp:revision>
  <dcterms:created xsi:type="dcterms:W3CDTF">2010-04-20T21:07:47Z</dcterms:created>
  <dcterms:modified xsi:type="dcterms:W3CDTF">2012-09-11T13:48:04Z</dcterms:modified>
  <cp:contentType>Document</cp:contentTyp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0x010100E7B6C01B3F5EA34E8A42CDC85D7062A2</vt:lpwstr>
  </property>
</Properties>
</file>