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3" r:id="rId10"/>
    <p:sldId id="265" r:id="rId11"/>
    <p:sldId id="269"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10/8/2023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6544-7F48-A11B-8CA5-4D2CA69BC0E8}"/>
              </a:ext>
            </a:extLst>
          </p:cNvPr>
          <p:cNvSpPr>
            <a:spLocks noGrp="1"/>
          </p:cNvSpPr>
          <p:nvPr>
            <p:ph type="ctrTitle"/>
          </p:nvPr>
        </p:nvSpPr>
        <p:spPr/>
        <p:txBody>
          <a:bodyPr/>
          <a:lstStyle/>
          <a:p>
            <a:r>
              <a:rPr lang="en-US" dirty="0"/>
              <a:t>MANIFESTO PRESENTATION</a:t>
            </a:r>
            <a:endParaRPr lang="en-ZM" dirty="0"/>
          </a:p>
        </p:txBody>
      </p:sp>
      <p:sp>
        <p:nvSpPr>
          <p:cNvPr id="3" name="Subtitle 2">
            <a:extLst>
              <a:ext uri="{FF2B5EF4-FFF2-40B4-BE49-F238E27FC236}">
                <a16:creationId xmlns:a16="http://schemas.microsoft.com/office/drawing/2014/main" id="{AED4F0D7-BF3C-0D67-4C2F-0DF67897CCFA}"/>
              </a:ext>
            </a:extLst>
          </p:cNvPr>
          <p:cNvSpPr>
            <a:spLocks noGrp="1"/>
          </p:cNvSpPr>
          <p:nvPr>
            <p:ph type="subTitle" idx="1"/>
          </p:nvPr>
        </p:nvSpPr>
        <p:spPr/>
        <p:txBody>
          <a:bodyPr>
            <a:normAutofit/>
          </a:bodyPr>
          <a:lstStyle/>
          <a:p>
            <a:r>
              <a:rPr lang="en-US" dirty="0"/>
              <a:t>VONSE TI PENDA</a:t>
            </a:r>
          </a:p>
          <a:p>
            <a:r>
              <a:rPr lang="en-US" dirty="0"/>
              <a:t>EMMANUEL JONAH CHISHIMBA </a:t>
            </a:r>
          </a:p>
          <a:p>
            <a:r>
              <a:rPr lang="en-US" dirty="0"/>
              <a:t>TREASURER CANDIDATE</a:t>
            </a:r>
            <a:endParaRPr lang="en-ZM" dirty="0"/>
          </a:p>
        </p:txBody>
      </p:sp>
    </p:spTree>
    <p:extLst>
      <p:ext uri="{BB962C8B-B14F-4D97-AF65-F5344CB8AC3E}">
        <p14:creationId xmlns:p14="http://schemas.microsoft.com/office/powerpoint/2010/main" val="294424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D59B-D2DA-8764-6287-ED31A6B76FC8}"/>
              </a:ext>
            </a:extLst>
          </p:cNvPr>
          <p:cNvSpPr>
            <a:spLocks noGrp="1"/>
          </p:cNvSpPr>
          <p:nvPr>
            <p:ph type="title"/>
          </p:nvPr>
        </p:nvSpPr>
        <p:spPr>
          <a:xfrm>
            <a:off x="913795" y="145775"/>
            <a:ext cx="10353761" cy="1326321"/>
          </a:xfrm>
        </p:spPr>
        <p:txBody>
          <a:bodyPr/>
          <a:lstStyle/>
          <a:p>
            <a:r>
              <a:rPr lang="en-GB" dirty="0"/>
              <a:t>My Plans for office 5</a:t>
            </a:r>
            <a:endParaRPr lang="en-ZM" dirty="0"/>
          </a:p>
        </p:txBody>
      </p:sp>
      <p:sp>
        <p:nvSpPr>
          <p:cNvPr id="3" name="Content Placeholder 2">
            <a:extLst>
              <a:ext uri="{FF2B5EF4-FFF2-40B4-BE49-F238E27FC236}">
                <a16:creationId xmlns:a16="http://schemas.microsoft.com/office/drawing/2014/main" id="{E0E9AFDC-95FC-0048-E79D-5420A51222A2}"/>
              </a:ext>
            </a:extLst>
          </p:cNvPr>
          <p:cNvSpPr>
            <a:spLocks noGrp="1"/>
          </p:cNvSpPr>
          <p:nvPr>
            <p:ph idx="1"/>
          </p:nvPr>
        </p:nvSpPr>
        <p:spPr/>
        <p:txBody>
          <a:bodyPr>
            <a:normAutofit/>
          </a:bodyPr>
          <a:lstStyle/>
          <a:p>
            <a:r>
              <a:rPr lang="en-US" dirty="0">
                <a:effectLst/>
                <a:latin typeface="Times New Roman" panose="02020603050405020304" pitchFamily="18" charset="0"/>
                <a:ea typeface="Calibri" panose="020F0502020204030204" pitchFamily="34" charset="0"/>
              </a:rPr>
              <a:t>The inclusion of trips just like the ones previously undertaken Bank of Zambia trip. </a:t>
            </a:r>
          </a:p>
          <a:p>
            <a:r>
              <a:rPr lang="en-GB" dirty="0">
                <a:effectLst/>
                <a:latin typeface="Times New Roman" panose="02020603050405020304" pitchFamily="18" charset="0"/>
                <a:ea typeface="Calibri" panose="020F0502020204030204" pitchFamily="34" charset="0"/>
              </a:rPr>
              <a:t>Some of these organizations are ZANACO (Zambia National Commercial Bank) and ZICB (Zambia Industrial Commercial Bank) . </a:t>
            </a:r>
            <a:endParaRPr lang="en-US" dirty="0">
              <a:effectLst/>
              <a:latin typeface="Times New Roman" panose="02020603050405020304" pitchFamily="18" charset="0"/>
              <a:ea typeface="Calibri" panose="020F0502020204030204" pitchFamily="34" charset="0"/>
            </a:endParaRPr>
          </a:p>
          <a:p>
            <a:r>
              <a:rPr lang="en-GB" dirty="0">
                <a:effectLst/>
                <a:latin typeface="Times New Roman" panose="02020603050405020304" pitchFamily="18" charset="0"/>
                <a:ea typeface="Calibri" panose="020F0502020204030204" pitchFamily="34" charset="0"/>
                <a:cs typeface="Times New Roman" panose="02020603050405020304" pitchFamily="18" charset="0"/>
              </a:rPr>
              <a:t>The selling of UNZABECA-branded T-shirts will be another avenue of exploration</a:t>
            </a:r>
          </a:p>
          <a:p>
            <a:r>
              <a:rPr lang="en-GB" dirty="0">
                <a:effectLst/>
                <a:latin typeface="Times New Roman" panose="02020603050405020304" pitchFamily="18" charset="0"/>
                <a:ea typeface="Calibri" panose="020F0502020204030204" pitchFamily="34" charset="0"/>
                <a:cs typeface="Times New Roman" panose="02020603050405020304" pitchFamily="18" charset="0"/>
              </a:rPr>
              <a:t>Guidance of 1</a:t>
            </a:r>
            <a:r>
              <a:rPr lang="en-GB"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GB" dirty="0">
                <a:effectLst/>
                <a:latin typeface="Times New Roman" panose="02020603050405020304" pitchFamily="18" charset="0"/>
                <a:ea typeface="Calibri" panose="020F0502020204030204" pitchFamily="34" charset="0"/>
                <a:cs typeface="Times New Roman" panose="02020603050405020304" pitchFamily="18" charset="0"/>
              </a:rPr>
              <a:t> and 2</a:t>
            </a:r>
            <a:r>
              <a:rPr lang="en-GB"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GB" dirty="0">
                <a:effectLst/>
                <a:latin typeface="Times New Roman" panose="02020603050405020304" pitchFamily="18" charset="0"/>
                <a:ea typeface="Calibri" panose="020F0502020204030204" pitchFamily="34" charset="0"/>
                <a:cs typeface="Times New Roman" panose="02020603050405020304" pitchFamily="18" charset="0"/>
              </a:rPr>
              <a:t> year course selection</a:t>
            </a:r>
          </a:p>
          <a:p>
            <a:r>
              <a:rPr lang="en-GB" dirty="0">
                <a:effectLst/>
                <a:latin typeface="Times New Roman" panose="02020603050405020304" pitchFamily="18" charset="0"/>
                <a:ea typeface="Calibri" panose="020F0502020204030204" pitchFamily="34" charset="0"/>
              </a:rPr>
              <a:t>Lastly, I together with my fellow executive members plan to push as much as possible for an association bank account. This will help with the easier tracking of the financial happenings of the association.</a:t>
            </a:r>
            <a:endParaRPr lang="en-ZM" dirty="0"/>
          </a:p>
        </p:txBody>
      </p:sp>
    </p:spTree>
    <p:extLst>
      <p:ext uri="{BB962C8B-B14F-4D97-AF65-F5344CB8AC3E}">
        <p14:creationId xmlns:p14="http://schemas.microsoft.com/office/powerpoint/2010/main" val="349691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83BA-5052-E82B-7510-B40F4C3C1FBB}"/>
              </a:ext>
            </a:extLst>
          </p:cNvPr>
          <p:cNvSpPr>
            <a:spLocks noGrp="1"/>
          </p:cNvSpPr>
          <p:nvPr>
            <p:ph type="title"/>
          </p:nvPr>
        </p:nvSpPr>
        <p:spPr/>
        <p:txBody>
          <a:bodyPr/>
          <a:lstStyle/>
          <a:p>
            <a:r>
              <a:rPr lang="en-US" dirty="0"/>
              <a:t>SUMMARY</a:t>
            </a:r>
            <a:endParaRPr lang="en-ZM" dirty="0"/>
          </a:p>
        </p:txBody>
      </p:sp>
      <p:sp>
        <p:nvSpPr>
          <p:cNvPr id="3" name="Content Placeholder 2">
            <a:extLst>
              <a:ext uri="{FF2B5EF4-FFF2-40B4-BE49-F238E27FC236}">
                <a16:creationId xmlns:a16="http://schemas.microsoft.com/office/drawing/2014/main" id="{24FF8951-FE8D-06BD-5799-23A2E708B645}"/>
              </a:ext>
            </a:extLst>
          </p:cNvPr>
          <p:cNvSpPr>
            <a:spLocks noGrp="1"/>
          </p:cNvSpPr>
          <p:nvPr>
            <p:ph sz="half" idx="1"/>
          </p:nvPr>
        </p:nvSpPr>
        <p:spPr/>
        <p:txBody>
          <a:bodyPr>
            <a:normAutofit fontScale="85000" lnSpcReduction="20000"/>
          </a:bodyPr>
          <a:lstStyle/>
          <a:p>
            <a:pPr marL="342900" lvl="0" indent="-342900">
              <a:lnSpc>
                <a:spcPct val="107000"/>
              </a:lnSpc>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Implementation of Stata lessons through volunteer tutors.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Offering of First year free tuitions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for the first 3 sessions to get them acquainted</a:t>
            </a:r>
            <a:r>
              <a:rPr lang="en-GB" dirty="0">
                <a:effectLst/>
                <a:latin typeface="Times New Roman" panose="02020603050405020304" pitchFamily="18" charset="0"/>
                <a:ea typeface="Calibri" panose="020F0502020204030204" pitchFamily="34" charset="0"/>
                <a:cs typeface="Times New Roman" panose="02020603050405020304" pitchFamily="18" charset="0"/>
              </a:rPr>
              <a:t>.</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 Offering of short courses.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effectLst/>
                <a:latin typeface="Times New Roman" panose="02020603050405020304" pitchFamily="18" charset="0"/>
                <a:ea typeface="Calibri" panose="020F0502020204030204" pitchFamily="34" charset="0"/>
              </a:rPr>
              <a:t>Naturing current relationships with current UNZABECA investors as well as building new one through networking opportunities</a:t>
            </a:r>
          </a:p>
          <a:p>
            <a:pPr marL="342900" indent="-342900">
              <a:buFont typeface="+mj-lt"/>
              <a:buAutoNum type="arabicPeriod"/>
            </a:pPr>
            <a:r>
              <a:rPr lang="en-GB" dirty="0">
                <a:effectLst/>
                <a:latin typeface="Times New Roman" panose="02020603050405020304" pitchFamily="18" charset="0"/>
                <a:ea typeface="Calibri" panose="020F0502020204030204" pitchFamily="34" charset="0"/>
              </a:rPr>
              <a:t>Guidance of 1</a:t>
            </a:r>
            <a:r>
              <a:rPr lang="en-GB" baseline="30000" dirty="0">
                <a:effectLst/>
                <a:latin typeface="Times New Roman" panose="02020603050405020304" pitchFamily="18" charset="0"/>
                <a:ea typeface="Calibri" panose="020F0502020204030204" pitchFamily="34" charset="0"/>
              </a:rPr>
              <a:t>ST</a:t>
            </a:r>
            <a:r>
              <a:rPr lang="en-GB" dirty="0">
                <a:effectLst/>
                <a:latin typeface="Times New Roman" panose="02020603050405020304" pitchFamily="18" charset="0"/>
                <a:ea typeface="Calibri" panose="020F0502020204030204" pitchFamily="34" charset="0"/>
              </a:rPr>
              <a:t> and 2</a:t>
            </a:r>
            <a:r>
              <a:rPr lang="en-GB" baseline="30000" dirty="0">
                <a:effectLst/>
                <a:latin typeface="Times New Roman" panose="02020603050405020304" pitchFamily="18" charset="0"/>
                <a:ea typeface="Calibri" panose="020F0502020204030204" pitchFamily="34" charset="0"/>
              </a:rPr>
              <a:t>nd</a:t>
            </a:r>
            <a:r>
              <a:rPr lang="en-GB" dirty="0">
                <a:effectLst/>
                <a:latin typeface="Times New Roman" panose="02020603050405020304" pitchFamily="18" charset="0"/>
                <a:ea typeface="Calibri" panose="020F0502020204030204" pitchFamily="34" charset="0"/>
              </a:rPr>
              <a:t> year course selection </a:t>
            </a:r>
          </a:p>
          <a:p>
            <a:pPr marL="0" indent="0">
              <a:buNone/>
            </a:pPr>
            <a:endParaRPr lang="en-ZM" dirty="0"/>
          </a:p>
        </p:txBody>
      </p:sp>
      <p:sp>
        <p:nvSpPr>
          <p:cNvPr id="4" name="Content Placeholder 3">
            <a:extLst>
              <a:ext uri="{FF2B5EF4-FFF2-40B4-BE49-F238E27FC236}">
                <a16:creationId xmlns:a16="http://schemas.microsoft.com/office/drawing/2014/main" id="{C5363D09-FBE5-F844-F9F4-07DD20763265}"/>
              </a:ext>
            </a:extLst>
          </p:cNvPr>
          <p:cNvSpPr>
            <a:spLocks noGrp="1"/>
          </p:cNvSpPr>
          <p:nvPr>
            <p:ph sz="half" idx="2"/>
          </p:nvPr>
        </p:nvSpPr>
        <p:spPr/>
        <p:txBody>
          <a:bodyPr>
            <a:normAutofit fontScale="85000" lnSpcReduction="20000"/>
          </a:bodyPr>
          <a:lstStyle/>
          <a:p>
            <a:pPr marL="342900" lvl="0" indent="-342900">
              <a:lnSpc>
                <a:spcPct val="107000"/>
              </a:lnSpc>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Welcome </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member’s ideas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collaborating on similar ideas to increase efficiency and avoid duplication</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of effort.</a:t>
            </a:r>
            <a:endParaRPr lang="en-ZM"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Tutor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 of Stata will be given an incentive and </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will be recognized by giving certificates for the service they offered to the association. </a:t>
            </a:r>
            <a:endParaRPr lang="en-ZM"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Sell </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UNZABECA branded T-shirts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 the student populace.</a:t>
            </a:r>
            <a:endParaRPr lang="en-ZM"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UNZABECA bank account sponsored by either a bank or an association.</a:t>
            </a:r>
            <a:endParaRPr lang="en-ZM" sz="2200" dirty="0">
              <a:effectLst/>
              <a:latin typeface="Calibri" panose="020F0502020204030204" pitchFamily="34" charset="0"/>
              <a:ea typeface="Calibri" panose="020F0502020204030204" pitchFamily="34" charset="0"/>
              <a:cs typeface="Times New Roman" panose="02020603050405020304" pitchFamily="18" charset="0"/>
            </a:endParaRPr>
          </a:p>
          <a:p>
            <a:pPr marL="304800">
              <a:lnSpc>
                <a:spcPct val="107000"/>
              </a:lnSpc>
              <a:spcAft>
                <a:spcPts val="80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M"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32774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F10D-81E1-5E2B-EA4D-BE787CE72EF7}"/>
              </a:ext>
            </a:extLst>
          </p:cNvPr>
          <p:cNvSpPr>
            <a:spLocks noGrp="1"/>
          </p:cNvSpPr>
          <p:nvPr>
            <p:ph type="ctrTitle"/>
          </p:nvPr>
        </p:nvSpPr>
        <p:spPr/>
        <p:txBody>
          <a:bodyPr/>
          <a:lstStyle/>
          <a:p>
            <a:r>
              <a:rPr lang="en-US" dirty="0"/>
              <a:t>VONSE TI PENDA</a:t>
            </a:r>
            <a:endParaRPr lang="en-ZM" dirty="0"/>
          </a:p>
        </p:txBody>
      </p:sp>
      <p:sp>
        <p:nvSpPr>
          <p:cNvPr id="3" name="Subtitle 2">
            <a:extLst>
              <a:ext uri="{FF2B5EF4-FFF2-40B4-BE49-F238E27FC236}">
                <a16:creationId xmlns:a16="http://schemas.microsoft.com/office/drawing/2014/main" id="{D0433901-2B67-B854-BF85-924C0B825564}"/>
              </a:ext>
            </a:extLst>
          </p:cNvPr>
          <p:cNvSpPr>
            <a:spLocks noGrp="1"/>
          </p:cNvSpPr>
          <p:nvPr>
            <p:ph type="subTitle" idx="1"/>
          </p:nvPr>
        </p:nvSpPr>
        <p:spPr/>
        <p:txBody>
          <a:bodyPr/>
          <a:lstStyle/>
          <a:p>
            <a:r>
              <a:rPr lang="en-US" dirty="0"/>
              <a:t>VOTE EMMANUEL JONAH CHISHIMBA FOR UNZABECA TREASURER</a:t>
            </a:r>
            <a:endParaRPr lang="en-ZM" dirty="0"/>
          </a:p>
        </p:txBody>
      </p:sp>
    </p:spTree>
    <p:extLst>
      <p:ext uri="{BB962C8B-B14F-4D97-AF65-F5344CB8AC3E}">
        <p14:creationId xmlns:p14="http://schemas.microsoft.com/office/powerpoint/2010/main" val="86487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2EDC-1C66-B0E8-197F-0857A9710404}"/>
              </a:ext>
            </a:extLst>
          </p:cNvPr>
          <p:cNvSpPr>
            <a:spLocks noGrp="1"/>
          </p:cNvSpPr>
          <p:nvPr>
            <p:ph type="title"/>
          </p:nvPr>
        </p:nvSpPr>
        <p:spPr/>
        <p:txBody>
          <a:bodyPr/>
          <a:lstStyle/>
          <a:p>
            <a:endParaRPr lang="en-ZM"/>
          </a:p>
        </p:txBody>
      </p:sp>
      <p:graphicFrame>
        <p:nvGraphicFramePr>
          <p:cNvPr id="4" name="Content Placeholder 3">
            <a:extLst>
              <a:ext uri="{FF2B5EF4-FFF2-40B4-BE49-F238E27FC236}">
                <a16:creationId xmlns:a16="http://schemas.microsoft.com/office/drawing/2014/main" id="{11CCF15E-07BB-ECE8-D7FE-DA59C9F78D70}"/>
              </a:ext>
            </a:extLst>
          </p:cNvPr>
          <p:cNvGraphicFramePr>
            <a:graphicFrameLocks noGrp="1"/>
          </p:cNvGraphicFramePr>
          <p:nvPr>
            <p:ph idx="1"/>
            <p:extLst>
              <p:ext uri="{D42A27DB-BD31-4B8C-83A1-F6EECF244321}">
                <p14:modId xmlns:p14="http://schemas.microsoft.com/office/powerpoint/2010/main" val="3683173964"/>
              </p:ext>
            </p:extLst>
          </p:nvPr>
        </p:nvGraphicFramePr>
        <p:xfrm>
          <a:off x="927652" y="2095499"/>
          <a:ext cx="10340425" cy="3960742"/>
        </p:xfrm>
        <a:graphic>
          <a:graphicData uri="http://schemas.openxmlformats.org/drawingml/2006/table">
            <a:tbl>
              <a:tblPr firstRow="1" bandRow="1">
                <a:tableStyleId>{5C22544A-7EE6-4342-B048-85BDC9FD1C3A}</a:tableStyleId>
              </a:tblPr>
              <a:tblGrid>
                <a:gridCol w="2068085">
                  <a:extLst>
                    <a:ext uri="{9D8B030D-6E8A-4147-A177-3AD203B41FA5}">
                      <a16:colId xmlns:a16="http://schemas.microsoft.com/office/drawing/2014/main" val="3611244326"/>
                    </a:ext>
                  </a:extLst>
                </a:gridCol>
                <a:gridCol w="2068085">
                  <a:extLst>
                    <a:ext uri="{9D8B030D-6E8A-4147-A177-3AD203B41FA5}">
                      <a16:colId xmlns:a16="http://schemas.microsoft.com/office/drawing/2014/main" val="3272986781"/>
                    </a:ext>
                  </a:extLst>
                </a:gridCol>
                <a:gridCol w="2068085">
                  <a:extLst>
                    <a:ext uri="{9D8B030D-6E8A-4147-A177-3AD203B41FA5}">
                      <a16:colId xmlns:a16="http://schemas.microsoft.com/office/drawing/2014/main" val="2722875700"/>
                    </a:ext>
                  </a:extLst>
                </a:gridCol>
                <a:gridCol w="2068085">
                  <a:extLst>
                    <a:ext uri="{9D8B030D-6E8A-4147-A177-3AD203B41FA5}">
                      <a16:colId xmlns:a16="http://schemas.microsoft.com/office/drawing/2014/main" val="3839769656"/>
                    </a:ext>
                  </a:extLst>
                </a:gridCol>
                <a:gridCol w="2068085">
                  <a:extLst>
                    <a:ext uri="{9D8B030D-6E8A-4147-A177-3AD203B41FA5}">
                      <a16:colId xmlns:a16="http://schemas.microsoft.com/office/drawing/2014/main" val="3816940474"/>
                    </a:ext>
                  </a:extLst>
                </a:gridCol>
              </a:tblGrid>
              <a:tr h="1980371">
                <a:tc>
                  <a:txBody>
                    <a:bodyPr/>
                    <a:lstStyle/>
                    <a:p>
                      <a:endParaRPr lang="en-ZM"/>
                    </a:p>
                  </a:txBody>
                  <a:tcPr/>
                </a:tc>
                <a:tc>
                  <a:txBody>
                    <a:bodyPr/>
                    <a:lstStyle/>
                    <a:p>
                      <a:endParaRPr lang="en-ZM"/>
                    </a:p>
                  </a:txBody>
                  <a:tcPr/>
                </a:tc>
                <a:tc>
                  <a:txBody>
                    <a:bodyPr/>
                    <a:lstStyle/>
                    <a:p>
                      <a:endParaRPr lang="en-ZM" dirty="0"/>
                    </a:p>
                  </a:txBody>
                  <a:tcPr/>
                </a:tc>
                <a:tc>
                  <a:txBody>
                    <a:bodyPr/>
                    <a:lstStyle/>
                    <a:p>
                      <a:endParaRPr lang="en-ZM"/>
                    </a:p>
                  </a:txBody>
                  <a:tcPr/>
                </a:tc>
                <a:tc>
                  <a:txBody>
                    <a:bodyPr/>
                    <a:lstStyle/>
                    <a:p>
                      <a:endParaRPr lang="en-ZM"/>
                    </a:p>
                  </a:txBody>
                  <a:tcPr/>
                </a:tc>
                <a:extLst>
                  <a:ext uri="{0D108BD9-81ED-4DB2-BD59-A6C34878D82A}">
                    <a16:rowId xmlns:a16="http://schemas.microsoft.com/office/drawing/2014/main" val="1051482185"/>
                  </a:ext>
                </a:extLst>
              </a:tr>
              <a:tr h="1980371">
                <a:tc>
                  <a:txBody>
                    <a:bodyPr/>
                    <a:lstStyle/>
                    <a:p>
                      <a:endParaRPr lang="en-ZM"/>
                    </a:p>
                  </a:txBody>
                  <a:tcPr/>
                </a:tc>
                <a:tc>
                  <a:txBody>
                    <a:bodyPr/>
                    <a:lstStyle/>
                    <a:p>
                      <a:endParaRPr lang="en-ZM" dirty="0"/>
                    </a:p>
                  </a:txBody>
                  <a:tcPr/>
                </a:tc>
                <a:tc>
                  <a:txBody>
                    <a:bodyPr/>
                    <a:lstStyle/>
                    <a:p>
                      <a:endParaRPr lang="en-ZM" dirty="0"/>
                    </a:p>
                  </a:txBody>
                  <a:tcPr/>
                </a:tc>
                <a:tc>
                  <a:txBody>
                    <a:bodyPr/>
                    <a:lstStyle/>
                    <a:p>
                      <a:endParaRPr lang="en-ZM"/>
                    </a:p>
                  </a:txBody>
                  <a:tcPr/>
                </a:tc>
                <a:tc>
                  <a:txBody>
                    <a:bodyPr/>
                    <a:lstStyle/>
                    <a:p>
                      <a:endParaRPr lang="en-ZM" dirty="0"/>
                    </a:p>
                  </a:txBody>
                  <a:tcPr/>
                </a:tc>
                <a:extLst>
                  <a:ext uri="{0D108BD9-81ED-4DB2-BD59-A6C34878D82A}">
                    <a16:rowId xmlns:a16="http://schemas.microsoft.com/office/drawing/2014/main" val="872873125"/>
                  </a:ext>
                </a:extLst>
              </a:tr>
            </a:tbl>
          </a:graphicData>
        </a:graphic>
      </p:graphicFrame>
      <p:pic>
        <p:nvPicPr>
          <p:cNvPr id="5" name="Picture 4" descr="WhatsApp">
            <a:extLst>
              <a:ext uri="{FF2B5EF4-FFF2-40B4-BE49-F238E27FC236}">
                <a16:creationId xmlns:a16="http://schemas.microsoft.com/office/drawing/2014/main" id="{6AC0EAA1-D655-329A-AFAE-2CEED9873CBC}"/>
              </a:ext>
            </a:extLst>
          </p:cNvPr>
          <p:cNvPicPr>
            <a:picLocks noChangeAspect="1"/>
          </p:cNvPicPr>
          <p:nvPr/>
        </p:nvPicPr>
        <p:blipFill rotWithShape="1">
          <a:blip r:embed="rId2">
            <a:extLst>
              <a:ext uri="{28A0092B-C50C-407E-A947-70E740481C1C}">
                <a14:useLocalDpi xmlns:a14="http://schemas.microsoft.com/office/drawing/2010/main" val="0"/>
              </a:ext>
            </a:extLst>
          </a:blip>
          <a:srcRect l="35398" t="11113" r="35686" b="11401"/>
          <a:stretch/>
        </p:blipFill>
        <p:spPr bwMode="auto">
          <a:xfrm>
            <a:off x="913795" y="0"/>
            <a:ext cx="10340425" cy="66024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54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9B8E-0DFE-5D84-0977-8519A5213B50}"/>
              </a:ext>
            </a:extLst>
          </p:cNvPr>
          <p:cNvSpPr>
            <a:spLocks noGrp="1"/>
          </p:cNvSpPr>
          <p:nvPr>
            <p:ph type="title"/>
          </p:nvPr>
        </p:nvSpPr>
        <p:spPr/>
        <p:txBody>
          <a:bodyPr/>
          <a:lstStyle/>
          <a:p>
            <a:r>
              <a:rPr lang="en-US" dirty="0"/>
              <a:t>ABOUT CANDIDATE</a:t>
            </a:r>
            <a:endParaRPr lang="en-ZM" dirty="0"/>
          </a:p>
        </p:txBody>
      </p:sp>
      <p:sp>
        <p:nvSpPr>
          <p:cNvPr id="3" name="Content Placeholder 2">
            <a:extLst>
              <a:ext uri="{FF2B5EF4-FFF2-40B4-BE49-F238E27FC236}">
                <a16:creationId xmlns:a16="http://schemas.microsoft.com/office/drawing/2014/main" id="{2B6FA398-453E-57C4-CE91-1E84D6D3A3FD}"/>
              </a:ext>
            </a:extLst>
          </p:cNvPr>
          <p:cNvSpPr>
            <a:spLocks noGrp="1"/>
          </p:cNvSpPr>
          <p:nvPr>
            <p:ph idx="1"/>
          </p:nvPr>
        </p:nvSpPr>
        <p:spPr/>
        <p:txBody>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My name is </a:t>
            </a:r>
            <a:r>
              <a:rPr lang="en-US" dirty="0">
                <a:effectLst/>
                <a:latin typeface="Times New Roman" panose="02020603050405020304" pitchFamily="18" charset="0"/>
                <a:ea typeface="Calibri" panose="020F0502020204030204" pitchFamily="34" charset="0"/>
                <a:cs typeface="Times New Roman" panose="02020603050405020304" pitchFamily="18" charset="0"/>
              </a:rPr>
              <a:t>Emmanuel Jonah Chishimba</a:t>
            </a:r>
            <a:r>
              <a:rPr lang="en-GB"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US" dirty="0">
                <a:effectLst/>
                <a:latin typeface="Times New Roman" panose="02020603050405020304" pitchFamily="18" charset="0"/>
                <a:ea typeface="Calibri" panose="020F0502020204030204" pitchFamily="34" charset="0"/>
                <a:cs typeface="Times New Roman" panose="02020603050405020304" pitchFamily="18" charset="0"/>
              </a:rPr>
              <a:t> year</a:t>
            </a:r>
            <a:r>
              <a:rPr lang="en-GB" dirty="0">
                <a:effectLst/>
                <a:latin typeface="Times New Roman" panose="02020603050405020304" pitchFamily="18" charset="0"/>
                <a:ea typeface="Calibri" panose="020F0502020204030204" pitchFamily="34" charset="0"/>
                <a:cs typeface="Times New Roman" panose="02020603050405020304" pitchFamily="18" charset="0"/>
              </a:rPr>
              <a:t> Economics student minoring in Business Administration. </a:t>
            </a:r>
          </a:p>
          <a:p>
            <a:r>
              <a:rPr lang="en-US" dirty="0">
                <a:effectLst/>
                <a:latin typeface="Times New Roman" panose="02020603050405020304" pitchFamily="18" charset="0"/>
                <a:ea typeface="Calibri" panose="020F0502020204030204" pitchFamily="34" charset="0"/>
                <a:cs typeface="Times New Roman" panose="02020603050405020304" pitchFamily="18" charset="0"/>
              </a:rPr>
              <a:t>Having</a:t>
            </a:r>
            <a:r>
              <a:rPr lang="en-GB" dirty="0">
                <a:effectLst/>
                <a:latin typeface="Times New Roman" panose="02020603050405020304" pitchFamily="18" charset="0"/>
                <a:ea typeface="Calibri" panose="020F0502020204030204" pitchFamily="34" charset="0"/>
                <a:cs typeface="Times New Roman" panose="02020603050405020304" pitchFamily="18" charset="0"/>
              </a:rPr>
              <a:t> been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made aware of UNZABECA in my first year, I developed an interest over the years</a:t>
            </a:r>
            <a:r>
              <a:rPr lang="en-GB" dirty="0">
                <a:effectLst/>
                <a:latin typeface="Times New Roman" panose="02020603050405020304" pitchFamily="18" charset="0"/>
                <a:ea typeface="Calibri" panose="020F0502020204030204" pitchFamily="34" charset="0"/>
                <a:cs typeface="Times New Roman" panose="02020603050405020304" pitchFamily="18" charset="0"/>
              </a:rPr>
              <a:t>, which prompted my membership and subsequent service as a tutor. </a:t>
            </a:r>
          </a:p>
          <a:p>
            <a:r>
              <a:rPr lang="en-GB" dirty="0">
                <a:effectLst/>
                <a:latin typeface="Times New Roman" panose="02020603050405020304" pitchFamily="18" charset="0"/>
                <a:ea typeface="Calibri" panose="020F0502020204030204" pitchFamily="34" charset="0"/>
                <a:cs typeface="Times New Roman" panose="02020603050405020304" pitchFamily="18" charset="0"/>
              </a:rPr>
              <a:t>I strongly believe that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Creativity breeds success</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especially in the financial space</a:t>
            </a:r>
            <a:r>
              <a:rPr lang="en-GB" dirty="0">
                <a:effectLst/>
                <a:latin typeface="Times New Roman" panose="02020603050405020304" pitchFamily="18" charset="0"/>
                <a:ea typeface="Calibri" panose="020F0502020204030204" pitchFamily="34" charset="0"/>
                <a:cs typeface="Times New Roman" panose="02020603050405020304" pitchFamily="18" charset="0"/>
              </a:rPr>
              <a:t>. In my view, ingenuity and wit when applied to finance are the best way to alleviate and curb some of the financial pressure that UNZABECA experiences yearly.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285031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ACA1-97C4-582B-1982-0491B52D4414}"/>
              </a:ext>
            </a:extLst>
          </p:cNvPr>
          <p:cNvSpPr>
            <a:spLocks noGrp="1"/>
          </p:cNvSpPr>
          <p:nvPr>
            <p:ph type="title"/>
          </p:nvPr>
        </p:nvSpPr>
        <p:spPr>
          <a:xfrm>
            <a:off x="913795" y="0"/>
            <a:ext cx="10353761" cy="1326321"/>
          </a:xfrm>
        </p:spPr>
        <p:txBody>
          <a:bodyPr/>
          <a:lstStyle/>
          <a:p>
            <a:r>
              <a:rPr lang="en-US" dirty="0"/>
              <a:t>UNDERSTADING MY ROLE</a:t>
            </a:r>
            <a:endParaRPr lang="en-ZM" dirty="0"/>
          </a:p>
        </p:txBody>
      </p:sp>
      <p:sp>
        <p:nvSpPr>
          <p:cNvPr id="3" name="Content Placeholder 2">
            <a:extLst>
              <a:ext uri="{FF2B5EF4-FFF2-40B4-BE49-F238E27FC236}">
                <a16:creationId xmlns:a16="http://schemas.microsoft.com/office/drawing/2014/main" id="{A3893BF2-2BB4-277A-CC2B-FCF487D770AF}"/>
              </a:ext>
            </a:extLst>
          </p:cNvPr>
          <p:cNvSpPr>
            <a:spLocks noGrp="1"/>
          </p:cNvSpPr>
          <p:nvPr>
            <p:ph idx="1"/>
          </p:nvPr>
        </p:nvSpPr>
        <p:spPr>
          <a:xfrm>
            <a:off x="755374" y="1881809"/>
            <a:ext cx="10512183" cy="3909391"/>
          </a:xfrm>
        </p:spPr>
        <p:txBody>
          <a:bodyPr/>
          <a:lstStyle/>
          <a:p>
            <a:pPr marL="0" indent="0">
              <a:lnSpc>
                <a:spcPct val="107000"/>
              </a:lnSpc>
              <a:spcAft>
                <a:spcPts val="800"/>
              </a:spcAft>
              <a:buNone/>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According to article 8.6 of the current UNZABECA constitution the treasurer;</a:t>
            </a:r>
            <a:endParaRPr lang="en-ZM"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Shall be responsible for the association’s funds and financial documents</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Shall present a financial report at the first and last general meeting of the association or any other meeting provided 7 days’ notice</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Collect membership fees and provide an up-to-date list of the paid-up members to the secretary for the record</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treasurer shall submit monthly financial reports to the president and shall disburse funds to the executive members when needed with the approval from the president</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29522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2B9-C466-FCC4-CAD3-25735B6AE548}"/>
              </a:ext>
            </a:extLst>
          </p:cNvPr>
          <p:cNvSpPr>
            <a:spLocks noGrp="1"/>
          </p:cNvSpPr>
          <p:nvPr>
            <p:ph type="title"/>
          </p:nvPr>
        </p:nvSpPr>
        <p:spPr/>
        <p:txBody>
          <a:bodyPr/>
          <a:lstStyle/>
          <a:p>
            <a:r>
              <a:rPr lang="en-US" dirty="0"/>
              <a:t>CONTINUATION OF ROLE</a:t>
            </a:r>
            <a:endParaRPr lang="en-ZM" dirty="0"/>
          </a:p>
        </p:txBody>
      </p:sp>
      <p:sp>
        <p:nvSpPr>
          <p:cNvPr id="3" name="Content Placeholder 2">
            <a:extLst>
              <a:ext uri="{FF2B5EF4-FFF2-40B4-BE49-F238E27FC236}">
                <a16:creationId xmlns:a16="http://schemas.microsoft.com/office/drawing/2014/main" id="{CA742E9B-8BA2-C5EF-1D15-99229B5A7A9F}"/>
              </a:ext>
            </a:extLst>
          </p:cNvPr>
          <p:cNvSpPr>
            <a:spLocks noGrp="1"/>
          </p:cNvSpPr>
          <p:nvPr>
            <p:ph idx="1"/>
          </p:nvPr>
        </p:nvSpPr>
        <p:spPr>
          <a:xfrm>
            <a:off x="0" y="2096064"/>
            <a:ext cx="12191999" cy="4596284"/>
          </a:xfrm>
        </p:spPr>
        <p:txBody>
          <a:bodyPr>
            <a:noAutofit/>
          </a:bodyPr>
          <a:lstStyle/>
          <a:p>
            <a:pPr indent="0">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Furthermore, article 7.5 governs that the treasurer shall represent and head the Finance committee. The treasurer and the finance committee;</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 Shall undertake to organize all possible fundraising ventures to raise funds for the association in which all members of the association shall be called upon to participate.</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 Shall be in charge of the association’s owned businesses and/or partnerships and will carry out audits on such businesses on behalf of the association.</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 Shall be the main channel through which the association shall advocate for financial literacy and financial inclusion.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Shall be responsible for providing financial training to members of the association</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70930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C52B-D28A-C844-CBEF-2E543DC1703F}"/>
              </a:ext>
            </a:extLst>
          </p:cNvPr>
          <p:cNvSpPr>
            <a:spLocks noGrp="1"/>
          </p:cNvSpPr>
          <p:nvPr>
            <p:ph type="title"/>
          </p:nvPr>
        </p:nvSpPr>
        <p:spPr/>
        <p:txBody>
          <a:bodyPr/>
          <a:lstStyle/>
          <a:p>
            <a:r>
              <a:rPr lang="en-US" dirty="0"/>
              <a:t>MY PLANS ONCE IN OFFICE</a:t>
            </a:r>
            <a:endParaRPr lang="en-ZM" dirty="0"/>
          </a:p>
        </p:txBody>
      </p:sp>
      <p:sp>
        <p:nvSpPr>
          <p:cNvPr id="3" name="Content Placeholder 2">
            <a:extLst>
              <a:ext uri="{FF2B5EF4-FFF2-40B4-BE49-F238E27FC236}">
                <a16:creationId xmlns:a16="http://schemas.microsoft.com/office/drawing/2014/main" id="{8DF09951-BC34-CA4C-F5D1-8E4172E2155A}"/>
              </a:ext>
            </a:extLst>
          </p:cNvPr>
          <p:cNvSpPr>
            <a:spLocks noGrp="1"/>
          </p:cNvSpPr>
          <p:nvPr>
            <p:ph idx="1"/>
          </p:nvPr>
        </p:nvSpPr>
        <p:spPr>
          <a:xfrm>
            <a:off x="596348" y="2096064"/>
            <a:ext cx="10671208" cy="3734894"/>
          </a:xfrm>
        </p:spPr>
        <p:txBody>
          <a:bodyPr>
            <a:normAutofit/>
          </a:bodyPr>
          <a:lstStyle/>
          <a:p>
            <a:r>
              <a:rPr lang="en-US" dirty="0">
                <a:effectLst/>
                <a:latin typeface="Times New Roman" panose="02020603050405020304" pitchFamily="18" charset="0"/>
                <a:ea typeface="Calibri" panose="020F0502020204030204" pitchFamily="34" charset="0"/>
              </a:rPr>
              <a:t>use the current outgoing executive’s programs as a foundation for what is to come, as well as fine-tune them to ensure the development of the association.</a:t>
            </a:r>
          </a:p>
          <a:p>
            <a:r>
              <a:rPr lang="en-US" dirty="0">
                <a:effectLst/>
                <a:latin typeface="Times New Roman" panose="02020603050405020304" pitchFamily="18" charset="0"/>
                <a:ea typeface="Calibri" panose="020F0502020204030204" pitchFamily="34" charset="0"/>
              </a:rPr>
              <a:t>The continuation of short courses and training for both affiliated and non-affiliated members which will generate revenue for the association while also providing beneficial information to the students. </a:t>
            </a:r>
          </a:p>
          <a:p>
            <a:r>
              <a:rPr lang="en-US" dirty="0">
                <a:effectLst/>
                <a:latin typeface="Times New Roman" panose="02020603050405020304" pitchFamily="18" charset="0"/>
                <a:ea typeface="Calibri" panose="020F0502020204030204" pitchFamily="34" charset="0"/>
              </a:rPr>
              <a:t>It is hoped that this will also encourage more people to join as it will be more lucrative to be an affiliated member.</a:t>
            </a:r>
            <a:endParaRPr lang="en-ZM" dirty="0"/>
          </a:p>
        </p:txBody>
      </p:sp>
    </p:spTree>
    <p:extLst>
      <p:ext uri="{BB962C8B-B14F-4D97-AF65-F5344CB8AC3E}">
        <p14:creationId xmlns:p14="http://schemas.microsoft.com/office/powerpoint/2010/main" val="250753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1C3B-EF30-2877-9EDA-6BB8C9F70D14}"/>
              </a:ext>
            </a:extLst>
          </p:cNvPr>
          <p:cNvSpPr>
            <a:spLocks noGrp="1"/>
          </p:cNvSpPr>
          <p:nvPr>
            <p:ph type="title"/>
          </p:nvPr>
        </p:nvSpPr>
        <p:spPr/>
        <p:txBody>
          <a:bodyPr/>
          <a:lstStyle/>
          <a:p>
            <a:r>
              <a:rPr lang="en-US" dirty="0"/>
              <a:t>MY PLANS ONCE IN OFFICE 2</a:t>
            </a:r>
            <a:endParaRPr lang="en-ZM" dirty="0"/>
          </a:p>
        </p:txBody>
      </p:sp>
      <p:sp>
        <p:nvSpPr>
          <p:cNvPr id="3" name="Content Placeholder 2">
            <a:extLst>
              <a:ext uri="{FF2B5EF4-FFF2-40B4-BE49-F238E27FC236}">
                <a16:creationId xmlns:a16="http://schemas.microsoft.com/office/drawing/2014/main" id="{A3550CFB-928B-EAD6-A7F0-F6CE9529BAA2}"/>
              </a:ext>
            </a:extLst>
          </p:cNvPr>
          <p:cNvSpPr>
            <a:spLocks noGrp="1"/>
          </p:cNvSpPr>
          <p:nvPr>
            <p:ph idx="1"/>
          </p:nvPr>
        </p:nvSpPr>
        <p:spPr>
          <a:xfrm>
            <a:off x="372362" y="1935921"/>
            <a:ext cx="11436626" cy="4761936"/>
          </a:xfrm>
        </p:spPr>
        <p:txBody>
          <a:bodyPr>
            <a:noAutofit/>
          </a:bodyPr>
          <a:lstStyle/>
          <a:p>
            <a:pPr marL="0" indent="0">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Another proposal is the continuation of tuition to the first year and the inclusion of second and third tuitions (strictly for quantitative courses)</a:t>
            </a:r>
            <a:r>
              <a:rPr lang="en-GB" dirty="0">
                <a:effectLst/>
                <a:latin typeface="Times New Roman" panose="02020603050405020304" pitchFamily="18" charset="0"/>
                <a:ea typeface="Calibri" panose="020F0502020204030204" pitchFamily="34" charset="0"/>
                <a:cs typeface="Times New Roman" panose="02020603050405020304" pitchFamily="18" charset="0"/>
              </a:rPr>
              <a:t>. This is due to the fact that I am aware of the crucial role that UNZABECA's tuitions play in </a:t>
            </a:r>
            <a:r>
              <a:rPr lang="en-US" dirty="0">
                <a:effectLst/>
                <a:latin typeface="Times New Roman" panose="02020603050405020304" pitchFamily="18" charset="0"/>
                <a:ea typeface="Calibri" panose="020F0502020204030204" pitchFamily="34" charset="0"/>
                <a:cs typeface="Times New Roman" panose="02020603050405020304" pitchFamily="18" charset="0"/>
              </a:rPr>
              <a:t>setting up </a:t>
            </a:r>
            <a:r>
              <a:rPr lang="en-GB" dirty="0">
                <a:effectLst/>
                <a:latin typeface="Times New Roman" panose="02020603050405020304" pitchFamily="18" charset="0"/>
                <a:ea typeface="Calibri" panose="020F0502020204030204" pitchFamily="34" charset="0"/>
                <a:cs typeface="Times New Roman" panose="02020603050405020304" pitchFamily="18" charset="0"/>
              </a:rPr>
              <a:t>a solid foundation in economics, business administration, and mathematics. Some of the short courses we plan to bring are;</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Stata tuitions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Advanced Excel</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Information and Communication Technology (ICT)</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Monitoring and Evaluation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Project Planning and Management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Stata certificate lessons</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Most of the short courses offered will be done in collaboration with partners like the Center for ICT. </a:t>
            </a:r>
            <a:endParaRPr lang="en-ZM"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37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98E-E5FB-7FC8-4363-8A24F630738E}"/>
              </a:ext>
            </a:extLst>
          </p:cNvPr>
          <p:cNvSpPr>
            <a:spLocks noGrp="1"/>
          </p:cNvSpPr>
          <p:nvPr>
            <p:ph type="title"/>
          </p:nvPr>
        </p:nvSpPr>
        <p:spPr/>
        <p:txBody>
          <a:bodyPr/>
          <a:lstStyle/>
          <a:p>
            <a:r>
              <a:rPr lang="en-US" dirty="0"/>
              <a:t>MY PLANS ONCE IN OFFICE 3</a:t>
            </a:r>
            <a:endParaRPr lang="en-ZM" dirty="0"/>
          </a:p>
        </p:txBody>
      </p:sp>
      <p:sp>
        <p:nvSpPr>
          <p:cNvPr id="3" name="Content Placeholder 2">
            <a:extLst>
              <a:ext uri="{FF2B5EF4-FFF2-40B4-BE49-F238E27FC236}">
                <a16:creationId xmlns:a16="http://schemas.microsoft.com/office/drawing/2014/main" id="{8AA91270-3608-1631-B0CC-E0B92F57029F}"/>
              </a:ext>
            </a:extLst>
          </p:cNvPr>
          <p:cNvSpPr>
            <a:spLocks noGrp="1"/>
          </p:cNvSpPr>
          <p:nvPr>
            <p:ph idx="1"/>
          </p:nvPr>
        </p:nvSpPr>
        <p:spPr/>
        <p:txBody>
          <a:bodyPr>
            <a:normAutofit/>
          </a:bodyPr>
          <a:lstStyle/>
          <a:p>
            <a:r>
              <a:rPr lang="en-US" sz="3600" dirty="0">
                <a:effectLst/>
                <a:latin typeface="Times New Roman" panose="02020603050405020304" pitchFamily="18" charset="0"/>
                <a:ea typeface="Calibri" panose="020F0502020204030204" pitchFamily="34" charset="0"/>
              </a:rPr>
              <a:t>We plan on Cooperating with other committees with similar ideas to avoid duplication of effort and promote efficiency within the organization. </a:t>
            </a:r>
          </a:p>
          <a:p>
            <a:endParaRPr lang="en-ZM" dirty="0"/>
          </a:p>
        </p:txBody>
      </p:sp>
    </p:spTree>
    <p:extLst>
      <p:ext uri="{BB962C8B-B14F-4D97-AF65-F5344CB8AC3E}">
        <p14:creationId xmlns:p14="http://schemas.microsoft.com/office/powerpoint/2010/main" val="77632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6891-9519-310B-9229-EF5CC332372C}"/>
              </a:ext>
            </a:extLst>
          </p:cNvPr>
          <p:cNvSpPr>
            <a:spLocks noGrp="1"/>
          </p:cNvSpPr>
          <p:nvPr>
            <p:ph type="title"/>
          </p:nvPr>
        </p:nvSpPr>
        <p:spPr/>
        <p:txBody>
          <a:bodyPr/>
          <a:lstStyle/>
          <a:p>
            <a:r>
              <a:rPr lang="en-US" dirty="0"/>
              <a:t>MY PLANS ONCE IN OFFICE 4</a:t>
            </a:r>
            <a:endParaRPr lang="en-ZM" dirty="0"/>
          </a:p>
        </p:txBody>
      </p:sp>
      <p:sp>
        <p:nvSpPr>
          <p:cNvPr id="3" name="Content Placeholder 2">
            <a:extLst>
              <a:ext uri="{FF2B5EF4-FFF2-40B4-BE49-F238E27FC236}">
                <a16:creationId xmlns:a16="http://schemas.microsoft.com/office/drawing/2014/main" id="{0DAA8C00-2014-0CD9-D07E-0B7AD046F38C}"/>
              </a:ext>
            </a:extLst>
          </p:cNvPr>
          <p:cNvSpPr>
            <a:spLocks noGrp="1"/>
          </p:cNvSpPr>
          <p:nvPr>
            <p:ph idx="1"/>
          </p:nvPr>
        </p:nvSpPr>
        <p:spPr/>
        <p:txBody>
          <a:bodyPr>
            <a:normAutofit/>
          </a:bodyPr>
          <a:lstStyle/>
          <a:p>
            <a:r>
              <a:rPr lang="en-US" dirty="0">
                <a:effectLst/>
                <a:latin typeface="Times New Roman" panose="02020603050405020304" pitchFamily="18" charset="0"/>
                <a:ea typeface="Calibri" panose="020F0502020204030204" pitchFamily="34" charset="0"/>
              </a:rPr>
              <a:t>My plan for office is to share as many opportunities with the UNZABECA members as well as the general populace</a:t>
            </a:r>
            <a:r>
              <a:rPr lang="en-GB" dirty="0">
                <a:effectLst/>
                <a:latin typeface="Times New Roman" panose="02020603050405020304" pitchFamily="18" charset="0"/>
                <a:ea typeface="Calibri" panose="020F0502020204030204" pitchFamily="34" charset="0"/>
              </a:rPr>
              <a:t>. This will be done by strengthening </a:t>
            </a:r>
            <a:r>
              <a:rPr lang="en-US" dirty="0">
                <a:effectLst/>
                <a:latin typeface="Times New Roman" panose="02020603050405020304" pitchFamily="18" charset="0"/>
                <a:ea typeface="Calibri" panose="020F0502020204030204" pitchFamily="34" charset="0"/>
              </a:rPr>
              <a:t>relations with organizations UNZABECA is already partnered with as well as opening the door for new organizations to come on board</a:t>
            </a:r>
            <a:r>
              <a:rPr lang="en-GB" dirty="0">
                <a:effectLst/>
                <a:latin typeface="Times New Roman" panose="02020603050405020304" pitchFamily="18" charset="0"/>
                <a:ea typeface="Calibri" panose="020F0502020204030204" pitchFamily="34" charset="0"/>
              </a:rPr>
              <a:t>. </a:t>
            </a:r>
          </a:p>
          <a:p>
            <a:r>
              <a:rPr lang="en-GB" dirty="0">
                <a:effectLst/>
                <a:latin typeface="Times New Roman" panose="02020603050405020304" pitchFamily="18" charset="0"/>
                <a:ea typeface="Calibri" panose="020F0502020204030204" pitchFamily="34" charset="0"/>
              </a:rPr>
              <a:t>Engaging the Zambian Institute for Policy Analysis &amp; Research (ZIPAR) as well as ZANEC to provide both financial support as well as opportunities for members in the association</a:t>
            </a:r>
          </a:p>
          <a:p>
            <a:r>
              <a:rPr lang="en-GB" dirty="0">
                <a:effectLst/>
                <a:latin typeface="Times New Roman" panose="02020603050405020304" pitchFamily="18" charset="0"/>
                <a:ea typeface="Calibri" panose="020F0502020204030204" pitchFamily="34" charset="0"/>
              </a:rPr>
              <a:t>The goal is to ensure that we </a:t>
            </a:r>
            <a:r>
              <a:rPr lang="en-US" dirty="0">
                <a:effectLst/>
                <a:latin typeface="Times New Roman" panose="02020603050405020304" pitchFamily="18" charset="0"/>
                <a:ea typeface="Calibri" panose="020F0502020204030204" pitchFamily="34" charset="0"/>
              </a:rPr>
              <a:t>obtain as much financial muscle as we can to be able to facilitate UNZABECA’s goals and objectives. </a:t>
            </a:r>
            <a:endParaRPr lang="en-ZM" dirty="0"/>
          </a:p>
          <a:p>
            <a:endParaRPr lang="en-ZM" dirty="0"/>
          </a:p>
        </p:txBody>
      </p:sp>
    </p:spTree>
    <p:extLst>
      <p:ext uri="{BB962C8B-B14F-4D97-AF65-F5344CB8AC3E}">
        <p14:creationId xmlns:p14="http://schemas.microsoft.com/office/powerpoint/2010/main" val="3707317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250</TotalTime>
  <Words>878</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Bookman Old Style</vt:lpstr>
      <vt:lpstr>Calibri</vt:lpstr>
      <vt:lpstr>Rockwell</vt:lpstr>
      <vt:lpstr>Symbol</vt:lpstr>
      <vt:lpstr>Times New Roman</vt:lpstr>
      <vt:lpstr>Damask</vt:lpstr>
      <vt:lpstr>MANIFESTO PRESENTATION</vt:lpstr>
      <vt:lpstr>PowerPoint Presentation</vt:lpstr>
      <vt:lpstr>ABOUT CANDIDATE</vt:lpstr>
      <vt:lpstr>UNDERSTADING MY ROLE</vt:lpstr>
      <vt:lpstr>CONTINUATION OF ROLE</vt:lpstr>
      <vt:lpstr>MY PLANS ONCE IN OFFICE</vt:lpstr>
      <vt:lpstr>MY PLANS ONCE IN OFFICE 2</vt:lpstr>
      <vt:lpstr>MY PLANS ONCE IN OFFICE 3</vt:lpstr>
      <vt:lpstr>MY PLANS ONCE IN OFFICE 4</vt:lpstr>
      <vt:lpstr>My Plans for office 5</vt:lpstr>
      <vt:lpstr>SUMMARY</vt:lpstr>
      <vt:lpstr>VONSE TI PENDA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MANIFESTO PRESENTATION</dc:title>
  <dc:creator>J Plus16</dc:creator>
  <cp:lastModifiedBy>J Plus16</cp:lastModifiedBy>
  <cp:revision>7</cp:revision>
  <dcterms:created xsi:type="dcterms:W3CDTF">2023-10-07T17:28:49Z</dcterms:created>
  <dcterms:modified xsi:type="dcterms:W3CDTF">2023-10-08T13:21:55Z</dcterms:modified>
</cp:coreProperties>
</file>