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6" r:id="rId1"/>
  </p:sldMasterIdLst>
  <p:sldIdLst>
    <p:sldId id="256" r:id="rId2"/>
    <p:sldId id="257" r:id="rId3"/>
    <p:sldId id="258" r:id="rId4"/>
    <p:sldId id="259" r:id="rId5"/>
    <p:sldId id="260" r:id="rId6"/>
    <p:sldId id="264"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90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43346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8915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45943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37255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04260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951907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13320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21323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2373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7/27/2022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55338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87588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96815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24388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81078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81919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7/27/2022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13583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6DFF08F-DC6B-4601-B491-B0F83F6DD2DA}" type="datetimeFigureOut">
              <a:rPr lang="en-US" smtClean="0"/>
              <a:pPr/>
              <a:t>7/27/2022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36605010"/>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PHONETICS</a:t>
            </a:r>
            <a:endParaRPr lang="en-US" dirty="0"/>
          </a:p>
        </p:txBody>
      </p:sp>
      <p:sp>
        <p:nvSpPr>
          <p:cNvPr id="3" name="Subtitle 2"/>
          <p:cNvSpPr>
            <a:spLocks noGrp="1"/>
          </p:cNvSpPr>
          <p:nvPr>
            <p:ph type="subTitle" idx="1"/>
          </p:nvPr>
        </p:nvSpPr>
        <p:spPr/>
        <p:txBody>
          <a:bodyPr/>
          <a:lstStyle/>
          <a:p>
            <a:r>
              <a:rPr lang="en-US" dirty="0" smtClean="0"/>
              <a:t>Articulatory Phonetics</a:t>
            </a:r>
            <a:endParaRPr lang="en-US" dirty="0"/>
          </a:p>
        </p:txBody>
      </p:sp>
    </p:spTree>
    <p:extLst>
      <p:ext uri="{BB962C8B-B14F-4D97-AF65-F5344CB8AC3E}">
        <p14:creationId xmlns:p14="http://schemas.microsoft.com/office/powerpoint/2010/main" val="2323146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284176"/>
            <a:ext cx="9784080" cy="746134"/>
          </a:xfrm>
        </p:spPr>
        <p:txBody>
          <a:bodyPr/>
          <a:lstStyle/>
          <a:p>
            <a:r>
              <a:rPr lang="en-US" dirty="0" smtClean="0"/>
              <a:t>PHONETICS</a:t>
            </a:r>
            <a:endParaRPr lang="en-US" dirty="0"/>
          </a:p>
        </p:txBody>
      </p:sp>
      <p:sp>
        <p:nvSpPr>
          <p:cNvPr id="3" name="Content Placeholder 2"/>
          <p:cNvSpPr>
            <a:spLocks noGrp="1"/>
          </p:cNvSpPr>
          <p:nvPr>
            <p:ph idx="1"/>
          </p:nvPr>
        </p:nvSpPr>
        <p:spPr>
          <a:xfrm>
            <a:off x="566670" y="2060620"/>
            <a:ext cx="11487955" cy="4157300"/>
          </a:xfrm>
        </p:spPr>
        <p:txBody>
          <a:bodyPr/>
          <a:lstStyle/>
          <a:p>
            <a:r>
              <a:rPr lang="en-ZW" sz="3600" dirty="0"/>
              <a:t>There are three types of the study of the sounds of language. </a:t>
            </a:r>
            <a:r>
              <a:rPr lang="en-ZW" sz="3600" b="1" dirty="0"/>
              <a:t>Acoustic Phonetics</a:t>
            </a:r>
            <a:r>
              <a:rPr lang="en-ZW" sz="3600" dirty="0"/>
              <a:t> is the study of the physical properties of sounds. </a:t>
            </a:r>
            <a:r>
              <a:rPr lang="en-ZW" sz="3600" b="1" dirty="0"/>
              <a:t>Auditory Phonetics</a:t>
            </a:r>
            <a:r>
              <a:rPr lang="en-ZW" sz="3600" dirty="0"/>
              <a:t> is the study of the way listeners perceive sounds. </a:t>
            </a:r>
            <a:r>
              <a:rPr lang="en-ZW" sz="3600" b="1" dirty="0"/>
              <a:t>Articulatory Phonetics </a:t>
            </a:r>
            <a:r>
              <a:rPr lang="en-ZW" sz="3600" dirty="0"/>
              <a:t>(the type this lesson is concerned with) is the study of how the vocal tracts produce the sounds.</a:t>
            </a:r>
            <a:endParaRPr lang="en-US" sz="3600" dirty="0"/>
          </a:p>
          <a:p>
            <a:endParaRPr lang="en-US" dirty="0"/>
          </a:p>
        </p:txBody>
      </p:sp>
    </p:spTree>
    <p:extLst>
      <p:ext uri="{BB962C8B-B14F-4D97-AF65-F5344CB8AC3E}">
        <p14:creationId xmlns:p14="http://schemas.microsoft.com/office/powerpoint/2010/main" val="3132342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8439"/>
          </a:xfrm>
        </p:spPr>
        <p:txBody>
          <a:bodyPr/>
          <a:lstStyle/>
          <a:p>
            <a:r>
              <a:rPr lang="en-US" dirty="0" smtClean="0"/>
              <a:t>Articulatory Phonetics</a:t>
            </a:r>
            <a:endParaRPr lang="en-US" dirty="0"/>
          </a:p>
        </p:txBody>
      </p:sp>
      <p:sp>
        <p:nvSpPr>
          <p:cNvPr id="3" name="Content Placeholder 2"/>
          <p:cNvSpPr>
            <a:spLocks noGrp="1"/>
          </p:cNvSpPr>
          <p:nvPr>
            <p:ph idx="1"/>
          </p:nvPr>
        </p:nvSpPr>
        <p:spPr>
          <a:xfrm>
            <a:off x="1202919" y="2011680"/>
            <a:ext cx="10465340" cy="4206240"/>
          </a:xfrm>
        </p:spPr>
        <p:txBody>
          <a:bodyPr>
            <a:normAutofit fontScale="92500"/>
          </a:bodyPr>
          <a:lstStyle/>
          <a:p>
            <a:r>
              <a:rPr lang="en-ZW" sz="3200" dirty="0">
                <a:solidFill>
                  <a:schemeClr val="accent6">
                    <a:lumMod val="50000"/>
                  </a:schemeClr>
                </a:solidFill>
              </a:rPr>
              <a:t>The orthography (spelling) of words in misleading, especially in English</a:t>
            </a:r>
            <a:r>
              <a:rPr lang="en-ZW" sz="3200" dirty="0" smtClean="0">
                <a:solidFill>
                  <a:schemeClr val="accent6">
                    <a:lumMod val="50000"/>
                  </a:schemeClr>
                </a:solidFill>
              </a:rPr>
              <a:t>.</a:t>
            </a:r>
          </a:p>
          <a:p>
            <a:r>
              <a:rPr lang="en-ZW" sz="3200" dirty="0" smtClean="0">
                <a:solidFill>
                  <a:schemeClr val="accent6">
                    <a:lumMod val="50000"/>
                  </a:schemeClr>
                </a:solidFill>
              </a:rPr>
              <a:t> </a:t>
            </a:r>
            <a:r>
              <a:rPr lang="en-ZW" sz="3200" dirty="0">
                <a:solidFill>
                  <a:schemeClr val="accent6">
                    <a:lumMod val="50000"/>
                  </a:schemeClr>
                </a:solidFill>
              </a:rPr>
              <a:t>One sound can be represented by several different combinations of letters. For example, all of the following words contain the same vowel sound: h</a:t>
            </a:r>
            <a:r>
              <a:rPr lang="en-ZW" sz="3200" b="1" i="1" dirty="0">
                <a:solidFill>
                  <a:schemeClr val="accent6">
                    <a:lumMod val="50000"/>
                  </a:schemeClr>
                </a:solidFill>
              </a:rPr>
              <a:t>e</a:t>
            </a:r>
            <a:r>
              <a:rPr lang="en-ZW" sz="3200" dirty="0">
                <a:solidFill>
                  <a:schemeClr val="accent6">
                    <a:lumMod val="50000"/>
                  </a:schemeClr>
                </a:solidFill>
              </a:rPr>
              <a:t>, bel</a:t>
            </a:r>
            <a:r>
              <a:rPr lang="en-ZW" sz="3200" b="1" i="1" dirty="0">
                <a:solidFill>
                  <a:schemeClr val="accent6">
                    <a:lumMod val="50000"/>
                  </a:schemeClr>
                </a:solidFill>
              </a:rPr>
              <a:t>i</a:t>
            </a:r>
            <a:r>
              <a:rPr lang="en-ZW" sz="3200" i="1" dirty="0">
                <a:solidFill>
                  <a:schemeClr val="accent6">
                    <a:lumMod val="50000"/>
                  </a:schemeClr>
                </a:solidFill>
              </a:rPr>
              <a:t>e</a:t>
            </a:r>
            <a:r>
              <a:rPr lang="en-ZW" sz="3200" dirty="0">
                <a:solidFill>
                  <a:schemeClr val="accent6">
                    <a:lumMod val="50000"/>
                  </a:schemeClr>
                </a:solidFill>
              </a:rPr>
              <a:t>ve, L</a:t>
            </a:r>
            <a:r>
              <a:rPr lang="en-ZW" sz="3200" b="1" i="1" dirty="0">
                <a:solidFill>
                  <a:schemeClr val="accent6">
                    <a:lumMod val="50000"/>
                  </a:schemeClr>
                </a:solidFill>
              </a:rPr>
              <a:t>ee</a:t>
            </a:r>
            <a:r>
              <a:rPr lang="en-ZW" sz="3200" dirty="0">
                <a:solidFill>
                  <a:schemeClr val="accent6">
                    <a:lumMod val="50000"/>
                  </a:schemeClr>
                </a:solidFill>
              </a:rPr>
              <a:t>, C</a:t>
            </a:r>
            <a:r>
              <a:rPr lang="en-ZW" sz="3200" i="1" dirty="0">
                <a:solidFill>
                  <a:schemeClr val="accent6">
                    <a:lumMod val="50000"/>
                  </a:schemeClr>
                </a:solidFill>
              </a:rPr>
              <a:t>a</a:t>
            </a:r>
            <a:r>
              <a:rPr lang="en-ZW" sz="3200" b="1" i="1" dirty="0">
                <a:solidFill>
                  <a:schemeClr val="accent6">
                    <a:lumMod val="50000"/>
                  </a:schemeClr>
                </a:solidFill>
              </a:rPr>
              <a:t>e</a:t>
            </a:r>
            <a:r>
              <a:rPr lang="en-ZW" sz="3200" dirty="0">
                <a:solidFill>
                  <a:schemeClr val="accent6">
                    <a:lumMod val="50000"/>
                  </a:schemeClr>
                </a:solidFill>
              </a:rPr>
              <a:t>sar, k</a:t>
            </a:r>
            <a:r>
              <a:rPr lang="en-ZW" sz="3200" b="1" i="1" dirty="0">
                <a:solidFill>
                  <a:schemeClr val="accent6">
                    <a:lumMod val="50000"/>
                  </a:schemeClr>
                </a:solidFill>
              </a:rPr>
              <a:t>e</a:t>
            </a:r>
            <a:r>
              <a:rPr lang="en-ZW" sz="3200" i="1" dirty="0">
                <a:solidFill>
                  <a:schemeClr val="accent6">
                    <a:lumMod val="50000"/>
                  </a:schemeClr>
                </a:solidFill>
              </a:rPr>
              <a:t>y</a:t>
            </a:r>
            <a:r>
              <a:rPr lang="en-ZW" sz="3200" dirty="0">
                <a:solidFill>
                  <a:schemeClr val="accent6">
                    <a:lumMod val="50000"/>
                  </a:schemeClr>
                </a:solidFill>
              </a:rPr>
              <a:t>, am</a:t>
            </a:r>
            <a:r>
              <a:rPr lang="en-ZW" sz="3200" i="1" dirty="0">
                <a:solidFill>
                  <a:schemeClr val="accent6">
                    <a:lumMod val="50000"/>
                  </a:schemeClr>
                </a:solidFill>
              </a:rPr>
              <a:t>o</a:t>
            </a:r>
            <a:r>
              <a:rPr lang="en-ZW" sz="3200" b="1" i="1" dirty="0">
                <a:solidFill>
                  <a:schemeClr val="accent6">
                    <a:lumMod val="50000"/>
                  </a:schemeClr>
                </a:solidFill>
              </a:rPr>
              <a:t>e</a:t>
            </a:r>
            <a:r>
              <a:rPr lang="en-ZW" sz="3200" dirty="0">
                <a:solidFill>
                  <a:schemeClr val="accent6">
                    <a:lumMod val="50000"/>
                  </a:schemeClr>
                </a:solidFill>
              </a:rPr>
              <a:t>ba, loudl</a:t>
            </a:r>
            <a:r>
              <a:rPr lang="en-ZW" sz="3200" b="1" i="1" dirty="0">
                <a:solidFill>
                  <a:schemeClr val="accent6">
                    <a:lumMod val="50000"/>
                  </a:schemeClr>
                </a:solidFill>
              </a:rPr>
              <a:t>y</a:t>
            </a:r>
            <a:r>
              <a:rPr lang="en-ZW" sz="3200" dirty="0">
                <a:solidFill>
                  <a:schemeClr val="accent6">
                    <a:lumMod val="50000"/>
                  </a:schemeClr>
                </a:solidFill>
              </a:rPr>
              <a:t>, mach</a:t>
            </a:r>
            <a:r>
              <a:rPr lang="en-ZW" sz="3200" b="1" i="1" dirty="0">
                <a:solidFill>
                  <a:schemeClr val="accent6">
                    <a:lumMod val="50000"/>
                  </a:schemeClr>
                </a:solidFill>
              </a:rPr>
              <a:t>i</a:t>
            </a:r>
            <a:r>
              <a:rPr lang="en-ZW" sz="3200" dirty="0">
                <a:solidFill>
                  <a:schemeClr val="accent6">
                    <a:lumMod val="50000"/>
                  </a:schemeClr>
                </a:solidFill>
              </a:rPr>
              <a:t>ne, p</a:t>
            </a:r>
            <a:r>
              <a:rPr lang="en-ZW" sz="3200" b="1" i="1" dirty="0">
                <a:solidFill>
                  <a:schemeClr val="accent6">
                    <a:lumMod val="50000"/>
                  </a:schemeClr>
                </a:solidFill>
              </a:rPr>
              <a:t>e</a:t>
            </a:r>
            <a:r>
              <a:rPr lang="en-ZW" sz="3200" i="1" dirty="0">
                <a:solidFill>
                  <a:schemeClr val="accent6">
                    <a:lumMod val="50000"/>
                  </a:schemeClr>
                </a:solidFill>
              </a:rPr>
              <a:t>o</a:t>
            </a:r>
            <a:r>
              <a:rPr lang="en-ZW" sz="3200" dirty="0">
                <a:solidFill>
                  <a:schemeClr val="accent6">
                    <a:lumMod val="50000"/>
                  </a:schemeClr>
                </a:solidFill>
              </a:rPr>
              <a:t>ple, and s</a:t>
            </a:r>
            <a:r>
              <a:rPr lang="en-ZW" sz="3200" b="1" i="1" dirty="0">
                <a:solidFill>
                  <a:schemeClr val="accent6">
                    <a:lumMod val="50000"/>
                  </a:schemeClr>
                </a:solidFill>
              </a:rPr>
              <a:t>e</a:t>
            </a:r>
            <a:r>
              <a:rPr lang="en-ZW" sz="3200" i="1" dirty="0">
                <a:solidFill>
                  <a:schemeClr val="accent6">
                    <a:lumMod val="50000"/>
                  </a:schemeClr>
                </a:solidFill>
              </a:rPr>
              <a:t>a</a:t>
            </a:r>
            <a:r>
              <a:rPr lang="en-ZW" sz="3200" dirty="0">
                <a:solidFill>
                  <a:schemeClr val="accent6">
                    <a:lumMod val="50000"/>
                  </a:schemeClr>
                </a:solidFill>
              </a:rPr>
              <a:t>. </a:t>
            </a:r>
            <a:endParaRPr lang="en-ZW" sz="3200" dirty="0" smtClean="0">
              <a:solidFill>
                <a:schemeClr val="accent6">
                  <a:lumMod val="50000"/>
                </a:schemeClr>
              </a:solidFill>
            </a:endParaRPr>
          </a:p>
          <a:p>
            <a:r>
              <a:rPr lang="en-ZW" sz="3200" dirty="0" smtClean="0">
                <a:solidFill>
                  <a:schemeClr val="accent6">
                    <a:lumMod val="50000"/>
                  </a:schemeClr>
                </a:solidFill>
              </a:rPr>
              <a:t>The </a:t>
            </a:r>
            <a:r>
              <a:rPr lang="en-ZW" sz="3200" dirty="0">
                <a:solidFill>
                  <a:schemeClr val="accent6">
                    <a:lumMod val="50000"/>
                  </a:schemeClr>
                </a:solidFill>
              </a:rPr>
              <a:t>following poem illustrates this fact of English humorously (note the pronunciation of the bold words):</a:t>
            </a:r>
            <a:endParaRPr lang="en-US" sz="3200" dirty="0">
              <a:solidFill>
                <a:schemeClr val="accent6">
                  <a:lumMod val="50000"/>
                </a:schemeClr>
              </a:solidFill>
            </a:endParaRPr>
          </a:p>
          <a:p>
            <a:endParaRPr lang="en-US" sz="3200" dirty="0">
              <a:solidFill>
                <a:schemeClr val="accent6">
                  <a:lumMod val="50000"/>
                </a:schemeClr>
              </a:solidFill>
            </a:endParaRPr>
          </a:p>
        </p:txBody>
      </p:sp>
    </p:spTree>
    <p:extLst>
      <p:ext uri="{BB962C8B-B14F-4D97-AF65-F5344CB8AC3E}">
        <p14:creationId xmlns:p14="http://schemas.microsoft.com/office/powerpoint/2010/main" val="20041245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r>
              <a:rPr lang="en-US" dirty="0" smtClean="0"/>
              <a:t>POEM</a:t>
            </a:r>
            <a:endParaRPr lang="en-US" dirty="0"/>
          </a:p>
        </p:txBody>
      </p:sp>
      <p:sp>
        <p:nvSpPr>
          <p:cNvPr id="3" name="Content Placeholder 2"/>
          <p:cNvSpPr>
            <a:spLocks noGrp="1"/>
          </p:cNvSpPr>
          <p:nvPr>
            <p:ph idx="1"/>
          </p:nvPr>
        </p:nvSpPr>
        <p:spPr>
          <a:xfrm>
            <a:off x="399246" y="1571223"/>
            <a:ext cx="11792754" cy="4646697"/>
          </a:xfrm>
        </p:spPr>
        <p:txBody>
          <a:bodyPr>
            <a:noAutofit/>
          </a:bodyPr>
          <a:lstStyle/>
          <a:p>
            <a:pPr marL="0" indent="0">
              <a:buNone/>
            </a:pPr>
            <a:r>
              <a:rPr lang="en-ZW" sz="3200" dirty="0"/>
              <a:t>I take it </a:t>
            </a:r>
            <a:r>
              <a:rPr lang="en-ZW" sz="3200" dirty="0" smtClean="0"/>
              <a:t>you already </a:t>
            </a:r>
            <a:r>
              <a:rPr lang="en-ZW" sz="3200" b="1" dirty="0" smtClean="0"/>
              <a:t>know</a:t>
            </a:r>
            <a:r>
              <a:rPr lang="en-ZW" sz="3200" dirty="0" smtClean="0"/>
              <a:t> of </a:t>
            </a:r>
            <a:r>
              <a:rPr lang="en-ZW" sz="3200" b="1" dirty="0" smtClean="0"/>
              <a:t>tough</a:t>
            </a:r>
            <a:r>
              <a:rPr lang="en-ZW" sz="3200" dirty="0" smtClean="0"/>
              <a:t> and </a:t>
            </a:r>
            <a:r>
              <a:rPr lang="en-ZW" sz="3200" b="1" dirty="0" smtClean="0"/>
              <a:t>bough</a:t>
            </a:r>
            <a:r>
              <a:rPr lang="en-ZW" sz="3200" dirty="0" smtClean="0"/>
              <a:t> and </a:t>
            </a:r>
            <a:r>
              <a:rPr lang="en-ZW" sz="3200" b="1" dirty="0" smtClean="0"/>
              <a:t>cough </a:t>
            </a:r>
            <a:r>
              <a:rPr lang="en-ZW" sz="3200" dirty="0" smtClean="0"/>
              <a:t>and </a:t>
            </a:r>
            <a:r>
              <a:rPr lang="en-ZW" sz="3200" b="1" dirty="0" smtClean="0"/>
              <a:t>dough</a:t>
            </a:r>
            <a:r>
              <a:rPr lang="en-ZW" sz="3200" dirty="0" smtClean="0"/>
              <a:t>?</a:t>
            </a:r>
            <a:r>
              <a:rPr lang="en-ZW" sz="3200" dirty="0"/>
              <a:t/>
            </a:r>
            <a:br>
              <a:rPr lang="en-ZW" sz="3200" dirty="0"/>
            </a:br>
            <a:r>
              <a:rPr lang="en-ZW" sz="3200" dirty="0"/>
              <a:t>Some may stumble, but not </a:t>
            </a:r>
            <a:r>
              <a:rPr lang="en-ZW" sz="3200" b="1" dirty="0"/>
              <a:t>you</a:t>
            </a:r>
            <a:r>
              <a:rPr lang="en-ZW" sz="3200" dirty="0"/>
              <a:t>, on </a:t>
            </a:r>
            <a:r>
              <a:rPr lang="en-ZW" sz="3200" b="1" dirty="0"/>
              <a:t>hiccough</a:t>
            </a:r>
            <a:r>
              <a:rPr lang="en-ZW" sz="3200" dirty="0"/>
              <a:t>, </a:t>
            </a:r>
            <a:r>
              <a:rPr lang="en-ZW" sz="3200" b="1" dirty="0"/>
              <a:t>thorough</a:t>
            </a:r>
            <a:r>
              <a:rPr lang="en-ZW" sz="3200" dirty="0"/>
              <a:t>, </a:t>
            </a:r>
            <a:r>
              <a:rPr lang="en-ZW" sz="3200" b="1" dirty="0"/>
              <a:t>slough</a:t>
            </a:r>
            <a:r>
              <a:rPr lang="en-ZW" sz="3200" dirty="0"/>
              <a:t>, and </a:t>
            </a:r>
            <a:r>
              <a:rPr lang="en-ZW" sz="3200" b="1" dirty="0"/>
              <a:t>through</a:t>
            </a:r>
            <a:r>
              <a:rPr lang="en-ZW" sz="3200" dirty="0"/>
              <a:t>?</a:t>
            </a:r>
            <a:br>
              <a:rPr lang="en-ZW" sz="3200" dirty="0"/>
            </a:br>
            <a:r>
              <a:rPr lang="en-ZW" sz="3200" dirty="0"/>
              <a:t>So now you are ready, perhaps, to learn of less familiar traps?</a:t>
            </a:r>
            <a:br>
              <a:rPr lang="en-ZW" sz="3200" dirty="0"/>
            </a:br>
            <a:r>
              <a:rPr lang="en-ZW" sz="3200" dirty="0"/>
              <a:t>Beware of </a:t>
            </a:r>
            <a:r>
              <a:rPr lang="en-ZW" sz="3200" b="1" dirty="0"/>
              <a:t>heard</a:t>
            </a:r>
            <a:r>
              <a:rPr lang="en-ZW" sz="3200" dirty="0"/>
              <a:t>, a dreadful </a:t>
            </a:r>
            <a:r>
              <a:rPr lang="en-ZW" sz="3200" b="1" dirty="0"/>
              <a:t>word</a:t>
            </a:r>
            <a:r>
              <a:rPr lang="en-ZW" sz="3200" dirty="0"/>
              <a:t>, that looks like </a:t>
            </a:r>
            <a:r>
              <a:rPr lang="en-ZW" sz="3200" b="1" dirty="0"/>
              <a:t>beard</a:t>
            </a:r>
            <a:r>
              <a:rPr lang="en-ZW" sz="3200" dirty="0"/>
              <a:t>, but sounds like </a:t>
            </a:r>
            <a:r>
              <a:rPr lang="en-ZW" sz="3200" b="1" dirty="0"/>
              <a:t>bird</a:t>
            </a:r>
            <a:r>
              <a:rPr lang="en-ZW" sz="3200" dirty="0"/>
              <a:t>.</a:t>
            </a:r>
            <a:br>
              <a:rPr lang="en-ZW" sz="3200" dirty="0"/>
            </a:br>
            <a:r>
              <a:rPr lang="en-ZW" sz="3200" dirty="0"/>
              <a:t>And </a:t>
            </a:r>
            <a:r>
              <a:rPr lang="en-ZW" sz="3200" b="1" dirty="0"/>
              <a:t>dead</a:t>
            </a:r>
            <a:r>
              <a:rPr lang="en-ZW" sz="3200" dirty="0"/>
              <a:t>, it's </a:t>
            </a:r>
            <a:r>
              <a:rPr lang="en-ZW" sz="3200" b="1" dirty="0"/>
              <a:t>said</a:t>
            </a:r>
            <a:r>
              <a:rPr lang="en-ZW" sz="3200" dirty="0"/>
              <a:t> like </a:t>
            </a:r>
            <a:r>
              <a:rPr lang="en-ZW" sz="3200" b="1" dirty="0"/>
              <a:t>bed</a:t>
            </a:r>
            <a:r>
              <a:rPr lang="en-ZW" sz="3200" dirty="0"/>
              <a:t>, not </a:t>
            </a:r>
            <a:r>
              <a:rPr lang="en-ZW" sz="3200" b="1" dirty="0"/>
              <a:t>bead</a:t>
            </a:r>
            <a:r>
              <a:rPr lang="en-ZW" sz="3200" dirty="0"/>
              <a:t>; for goodness' sake, don't call it </a:t>
            </a:r>
            <a:r>
              <a:rPr lang="en-ZW" sz="3200" b="1" dirty="0"/>
              <a:t>deed</a:t>
            </a:r>
            <a:r>
              <a:rPr lang="en-ZW" sz="3200" dirty="0"/>
              <a:t>!</a:t>
            </a:r>
            <a:br>
              <a:rPr lang="en-ZW" sz="3200" dirty="0"/>
            </a:br>
            <a:endParaRPr lang="en-US" sz="3200" dirty="0"/>
          </a:p>
        </p:txBody>
      </p:sp>
    </p:spTree>
    <p:extLst>
      <p:ext uri="{BB962C8B-B14F-4D97-AF65-F5344CB8AC3E}">
        <p14:creationId xmlns:p14="http://schemas.microsoft.com/office/powerpoint/2010/main" val="18280042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2377"/>
          </a:xfrm>
        </p:spPr>
        <p:txBody>
          <a:bodyPr>
            <a:normAutofit fontScale="90000"/>
          </a:bodyPr>
          <a:lstStyle/>
          <a:p>
            <a:r>
              <a:rPr lang="en-US" dirty="0" smtClean="0"/>
              <a:t>Poem </a:t>
            </a:r>
            <a:endParaRPr lang="en-US" dirty="0"/>
          </a:p>
        </p:txBody>
      </p:sp>
      <p:sp>
        <p:nvSpPr>
          <p:cNvPr id="3" name="Content Placeholder 2"/>
          <p:cNvSpPr>
            <a:spLocks noGrp="1"/>
          </p:cNvSpPr>
          <p:nvPr>
            <p:ph idx="1"/>
          </p:nvPr>
        </p:nvSpPr>
        <p:spPr>
          <a:xfrm>
            <a:off x="406877" y="1400736"/>
            <a:ext cx="11119714" cy="3880773"/>
          </a:xfrm>
        </p:spPr>
        <p:txBody>
          <a:bodyPr>
            <a:noAutofit/>
          </a:bodyPr>
          <a:lstStyle/>
          <a:p>
            <a:pPr marL="0" indent="0">
              <a:buNone/>
            </a:pPr>
            <a:r>
              <a:rPr lang="en-ZW" sz="2800" dirty="0"/>
              <a:t>Watch out for </a:t>
            </a:r>
            <a:r>
              <a:rPr lang="en-ZW" sz="2800" b="1" dirty="0"/>
              <a:t>meat</a:t>
            </a:r>
            <a:r>
              <a:rPr lang="en-ZW" sz="2800" dirty="0"/>
              <a:t> and </a:t>
            </a:r>
            <a:r>
              <a:rPr lang="en-ZW" sz="2800" b="1" dirty="0"/>
              <a:t>great </a:t>
            </a:r>
            <a:r>
              <a:rPr lang="en-ZW" sz="2800" dirty="0"/>
              <a:t>and </a:t>
            </a:r>
            <a:r>
              <a:rPr lang="en-ZW" sz="2800" b="1" dirty="0"/>
              <a:t>threat</a:t>
            </a:r>
            <a:r>
              <a:rPr lang="en-ZW" sz="2800" dirty="0"/>
              <a:t>. (They rhyme with </a:t>
            </a:r>
            <a:r>
              <a:rPr lang="en-ZW" sz="2800" b="1" dirty="0"/>
              <a:t>suite</a:t>
            </a:r>
            <a:r>
              <a:rPr lang="en-ZW" sz="2800" dirty="0"/>
              <a:t> and </a:t>
            </a:r>
            <a:r>
              <a:rPr lang="en-ZW" sz="2800" b="1" dirty="0"/>
              <a:t>straight</a:t>
            </a:r>
            <a:r>
              <a:rPr lang="en-ZW" sz="2800" dirty="0"/>
              <a:t> and </a:t>
            </a:r>
            <a:r>
              <a:rPr lang="en-ZW" sz="2800" b="1" dirty="0"/>
              <a:t>debt</a:t>
            </a:r>
            <a:r>
              <a:rPr lang="en-ZW" sz="2800" dirty="0"/>
              <a:t>.)</a:t>
            </a:r>
            <a:br>
              <a:rPr lang="en-ZW" sz="2800" dirty="0"/>
            </a:br>
            <a:r>
              <a:rPr lang="en-ZW" sz="2800" dirty="0"/>
              <a:t>A </a:t>
            </a:r>
            <a:r>
              <a:rPr lang="en-ZW" sz="2800" b="1" dirty="0"/>
              <a:t>moth</a:t>
            </a:r>
            <a:r>
              <a:rPr lang="en-ZW" sz="2800" dirty="0"/>
              <a:t> is not a moth in </a:t>
            </a:r>
            <a:r>
              <a:rPr lang="en-ZW" sz="2800" b="1" dirty="0"/>
              <a:t>mother</a:t>
            </a:r>
            <a:r>
              <a:rPr lang="en-ZW" sz="2800" dirty="0"/>
              <a:t>, nor </a:t>
            </a:r>
            <a:r>
              <a:rPr lang="en-ZW" sz="2800" b="1" dirty="0"/>
              <a:t>both</a:t>
            </a:r>
            <a:r>
              <a:rPr lang="en-ZW" sz="2800" dirty="0"/>
              <a:t> in </a:t>
            </a:r>
            <a:r>
              <a:rPr lang="en-ZW" sz="2800" b="1" dirty="0"/>
              <a:t>bother</a:t>
            </a:r>
            <a:r>
              <a:rPr lang="en-ZW" sz="2800" dirty="0"/>
              <a:t>, </a:t>
            </a:r>
            <a:r>
              <a:rPr lang="en-ZW" sz="2800" b="1" dirty="0"/>
              <a:t>broth</a:t>
            </a:r>
            <a:r>
              <a:rPr lang="en-ZW" sz="2800" dirty="0"/>
              <a:t> in </a:t>
            </a:r>
            <a:r>
              <a:rPr lang="en-ZW" sz="2800" b="1" dirty="0"/>
              <a:t>brother</a:t>
            </a:r>
            <a:r>
              <a:rPr lang="en-ZW" sz="2800" dirty="0"/>
              <a:t>. </a:t>
            </a:r>
            <a:br>
              <a:rPr lang="en-ZW" sz="2800" dirty="0"/>
            </a:br>
            <a:r>
              <a:rPr lang="en-ZW" sz="2800" dirty="0"/>
              <a:t>And </a:t>
            </a:r>
            <a:r>
              <a:rPr lang="en-ZW" sz="2800" b="1" dirty="0"/>
              <a:t>here</a:t>
            </a:r>
            <a:r>
              <a:rPr lang="en-ZW" sz="2800" dirty="0"/>
              <a:t> is not a match for </a:t>
            </a:r>
            <a:r>
              <a:rPr lang="en-ZW" sz="2800" b="1" dirty="0"/>
              <a:t>there</a:t>
            </a:r>
            <a:r>
              <a:rPr lang="en-ZW" sz="2800" dirty="0"/>
              <a:t>, nor </a:t>
            </a:r>
            <a:r>
              <a:rPr lang="en-ZW" sz="2800" b="1" dirty="0"/>
              <a:t>dear</a:t>
            </a:r>
            <a:r>
              <a:rPr lang="en-ZW" sz="2800" dirty="0"/>
              <a:t> and </a:t>
            </a:r>
            <a:r>
              <a:rPr lang="en-ZW" sz="2800" b="1" dirty="0"/>
              <a:t>fear</a:t>
            </a:r>
            <a:r>
              <a:rPr lang="en-ZW" sz="2800" dirty="0"/>
              <a:t>, for </a:t>
            </a:r>
            <a:r>
              <a:rPr lang="en-ZW" sz="2800" b="1" dirty="0"/>
              <a:t>bear</a:t>
            </a:r>
            <a:r>
              <a:rPr lang="en-ZW" sz="2800" dirty="0"/>
              <a:t> and </a:t>
            </a:r>
            <a:r>
              <a:rPr lang="en-ZW" sz="2800" b="1" dirty="0"/>
              <a:t>pear</a:t>
            </a:r>
            <a:r>
              <a:rPr lang="en-ZW" sz="2800" dirty="0"/>
              <a:t>. </a:t>
            </a:r>
            <a:br>
              <a:rPr lang="en-ZW" sz="2800" dirty="0"/>
            </a:br>
            <a:r>
              <a:rPr lang="en-ZW" sz="2800" dirty="0"/>
              <a:t>And then there's </a:t>
            </a:r>
            <a:r>
              <a:rPr lang="en-ZW" sz="2800" b="1" dirty="0"/>
              <a:t>dose</a:t>
            </a:r>
            <a:r>
              <a:rPr lang="en-ZW" sz="2800" dirty="0"/>
              <a:t> and </a:t>
            </a:r>
            <a:r>
              <a:rPr lang="en-ZW" sz="2800" b="1" dirty="0"/>
              <a:t>rose</a:t>
            </a:r>
            <a:r>
              <a:rPr lang="en-ZW" sz="2800" dirty="0"/>
              <a:t> and </a:t>
            </a:r>
            <a:r>
              <a:rPr lang="en-ZW" sz="2800" b="1" dirty="0"/>
              <a:t>lose</a:t>
            </a:r>
            <a:r>
              <a:rPr lang="en-ZW" sz="2800" dirty="0"/>
              <a:t> - just look them up - and </a:t>
            </a:r>
            <a:r>
              <a:rPr lang="en-ZW" sz="2800" b="1" dirty="0"/>
              <a:t>goose</a:t>
            </a:r>
            <a:r>
              <a:rPr lang="en-ZW" sz="2800" dirty="0"/>
              <a:t> and </a:t>
            </a:r>
            <a:r>
              <a:rPr lang="en-ZW" sz="2800" b="1" dirty="0"/>
              <a:t>choose</a:t>
            </a:r>
            <a:r>
              <a:rPr lang="en-ZW" sz="2800" dirty="0"/>
              <a:t/>
            </a:r>
            <a:br>
              <a:rPr lang="en-ZW" sz="2800" dirty="0"/>
            </a:br>
            <a:endParaRPr lang="en-US" sz="2800" dirty="0"/>
          </a:p>
        </p:txBody>
      </p:sp>
    </p:spTree>
    <p:extLst>
      <p:ext uri="{BB962C8B-B14F-4D97-AF65-F5344CB8AC3E}">
        <p14:creationId xmlns:p14="http://schemas.microsoft.com/office/powerpoint/2010/main" val="37601239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POEM CONT’D</a:t>
            </a:r>
            <a:endParaRPr lang="en-US" dirty="0"/>
          </a:p>
        </p:txBody>
      </p:sp>
      <p:sp>
        <p:nvSpPr>
          <p:cNvPr id="3" name="Content Placeholder 2"/>
          <p:cNvSpPr>
            <a:spLocks noGrp="1"/>
          </p:cNvSpPr>
          <p:nvPr>
            <p:ph idx="1"/>
          </p:nvPr>
        </p:nvSpPr>
        <p:spPr>
          <a:xfrm>
            <a:off x="677334" y="2160589"/>
            <a:ext cx="11300018" cy="3880773"/>
          </a:xfrm>
        </p:spPr>
        <p:txBody>
          <a:bodyPr>
            <a:normAutofit/>
          </a:bodyPr>
          <a:lstStyle/>
          <a:p>
            <a:pPr marL="0" indent="0">
              <a:buNone/>
            </a:pPr>
            <a:r>
              <a:rPr lang="en-US" sz="2800" dirty="0"/>
              <a:t>And </a:t>
            </a:r>
            <a:r>
              <a:rPr lang="en-US" sz="2800" b="1" dirty="0"/>
              <a:t>cork</a:t>
            </a:r>
            <a:r>
              <a:rPr lang="en-US" sz="2800" dirty="0"/>
              <a:t> and </a:t>
            </a:r>
            <a:r>
              <a:rPr lang="en-US" sz="2800" b="1" dirty="0"/>
              <a:t>work</a:t>
            </a:r>
            <a:r>
              <a:rPr lang="en-US" sz="2800" dirty="0"/>
              <a:t> and </a:t>
            </a:r>
            <a:r>
              <a:rPr lang="en-US" sz="2800" b="1" dirty="0"/>
              <a:t>card</a:t>
            </a:r>
            <a:r>
              <a:rPr lang="en-US" sz="2800" dirty="0"/>
              <a:t> and </a:t>
            </a:r>
            <a:r>
              <a:rPr lang="en-US" sz="2800" b="1" dirty="0"/>
              <a:t>ward</a:t>
            </a:r>
            <a:r>
              <a:rPr lang="en-US" sz="2800" dirty="0"/>
              <a:t> </a:t>
            </a:r>
            <a:r>
              <a:rPr lang="en-US" sz="2800" dirty="0" smtClean="0"/>
              <a:t>and</a:t>
            </a:r>
            <a:r>
              <a:rPr lang="en-US" sz="2800" dirty="0"/>
              <a:t> </a:t>
            </a:r>
            <a:r>
              <a:rPr lang="en-US" sz="2800" b="1" dirty="0" smtClean="0"/>
              <a:t>font</a:t>
            </a:r>
            <a:r>
              <a:rPr lang="en-US" sz="2800" dirty="0"/>
              <a:t> and </a:t>
            </a:r>
            <a:r>
              <a:rPr lang="en-US" sz="2800" b="1" dirty="0"/>
              <a:t>front </a:t>
            </a:r>
            <a:r>
              <a:rPr lang="en-US" sz="2800" dirty="0"/>
              <a:t>and </a:t>
            </a:r>
            <a:r>
              <a:rPr lang="en-US" sz="2800" b="1" dirty="0" smtClean="0"/>
              <a:t>word</a:t>
            </a:r>
            <a:r>
              <a:rPr lang="en-US" sz="2800" dirty="0"/>
              <a:t> and </a:t>
            </a:r>
            <a:r>
              <a:rPr lang="en-US" sz="2800" b="1" dirty="0"/>
              <a:t>sword</a:t>
            </a:r>
            <a:r>
              <a:rPr lang="en-US" sz="2800" dirty="0"/>
              <a:t> </a:t>
            </a:r>
            <a:br>
              <a:rPr lang="en-US" sz="2800" dirty="0"/>
            </a:br>
            <a:r>
              <a:rPr lang="en-US" sz="2800" dirty="0"/>
              <a:t>And </a:t>
            </a:r>
            <a:r>
              <a:rPr lang="en-US" sz="2800" b="1" dirty="0"/>
              <a:t>do</a:t>
            </a:r>
            <a:r>
              <a:rPr lang="en-US" sz="2800" dirty="0"/>
              <a:t> and </a:t>
            </a:r>
            <a:r>
              <a:rPr lang="en-US" sz="2800" b="1" dirty="0"/>
              <a:t>go</a:t>
            </a:r>
            <a:r>
              <a:rPr lang="en-US" sz="2800" dirty="0"/>
              <a:t>, then </a:t>
            </a:r>
            <a:r>
              <a:rPr lang="en-US" sz="2800" b="1" dirty="0"/>
              <a:t>thwart</a:t>
            </a:r>
            <a:r>
              <a:rPr lang="en-US" sz="2800" dirty="0"/>
              <a:t> and </a:t>
            </a:r>
            <a:r>
              <a:rPr lang="en-US" sz="2800" b="1" dirty="0"/>
              <a:t>cart</a:t>
            </a:r>
            <a:r>
              <a:rPr lang="en-US" sz="2800" dirty="0"/>
              <a:t>, come, come</a:t>
            </a:r>
            <a:r>
              <a:rPr lang="en-US" sz="2800" dirty="0" smtClean="0"/>
              <a:t>! </a:t>
            </a:r>
            <a:r>
              <a:rPr lang="en-US" sz="2800" dirty="0"/>
              <a:t>I've hardly made a start. </a:t>
            </a:r>
            <a:br>
              <a:rPr lang="en-US" sz="2800" dirty="0"/>
            </a:br>
            <a:r>
              <a:rPr lang="en-US" sz="2800" dirty="0"/>
              <a:t>A dreadful language? Why man alive! I've learned to talk it when I was five. </a:t>
            </a:r>
            <a:br>
              <a:rPr lang="en-US" sz="2800" dirty="0"/>
            </a:br>
            <a:r>
              <a:rPr lang="en-US" sz="2800" dirty="0"/>
              <a:t>And yet to write it, the more I tried, I hadn't learned it at fifty-five. </a:t>
            </a:r>
            <a:br>
              <a:rPr lang="en-US" sz="2800" dirty="0"/>
            </a:br>
            <a:r>
              <a:rPr lang="en-US" sz="2800" dirty="0"/>
              <a:t>- Author Unknown</a:t>
            </a:r>
          </a:p>
          <a:p>
            <a:endParaRPr lang="en-US" sz="2800" dirty="0"/>
          </a:p>
          <a:p>
            <a:endParaRPr lang="en-US" dirty="0"/>
          </a:p>
        </p:txBody>
      </p:sp>
    </p:spTree>
    <p:extLst>
      <p:ext uri="{BB962C8B-B14F-4D97-AF65-F5344CB8AC3E}">
        <p14:creationId xmlns:p14="http://schemas.microsoft.com/office/powerpoint/2010/main" val="1092807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284176"/>
            <a:ext cx="9784080" cy="965075"/>
          </a:xfrm>
        </p:spPr>
        <p:txBody>
          <a:bodyPr/>
          <a:lstStyle/>
          <a:p>
            <a:r>
              <a:rPr lang="en-US" dirty="0" smtClean="0"/>
              <a:t>IPA</a:t>
            </a:r>
            <a:endParaRPr lang="en-US" dirty="0"/>
          </a:p>
        </p:txBody>
      </p:sp>
      <p:sp>
        <p:nvSpPr>
          <p:cNvPr id="3" name="Content Placeholder 2"/>
          <p:cNvSpPr>
            <a:spLocks noGrp="1"/>
          </p:cNvSpPr>
          <p:nvPr>
            <p:ph idx="1"/>
          </p:nvPr>
        </p:nvSpPr>
        <p:spPr>
          <a:xfrm>
            <a:off x="1202919" y="2163650"/>
            <a:ext cx="9784080" cy="4054269"/>
          </a:xfrm>
        </p:spPr>
        <p:txBody>
          <a:bodyPr>
            <a:normAutofit lnSpcReduction="10000"/>
          </a:bodyPr>
          <a:lstStyle/>
          <a:p>
            <a:r>
              <a:rPr lang="en-ZW" sz="3200" dirty="0"/>
              <a:t>The discrepancy between spelling and sounds led to the formation of the </a:t>
            </a:r>
            <a:r>
              <a:rPr lang="en-ZW" sz="3200" b="1" dirty="0"/>
              <a:t>International Phonetics Alphabet </a:t>
            </a:r>
            <a:r>
              <a:rPr lang="en-ZW" sz="3200" dirty="0"/>
              <a:t>(IPA.) </a:t>
            </a:r>
            <a:endParaRPr lang="en-ZW" sz="3200" dirty="0" smtClean="0"/>
          </a:p>
          <a:p>
            <a:r>
              <a:rPr lang="en-ZW" sz="3200" dirty="0" smtClean="0"/>
              <a:t>The </a:t>
            </a:r>
            <a:r>
              <a:rPr lang="en-ZW" sz="3200" dirty="0"/>
              <a:t>symbols used in this alphabet can be used to represent all sounds of all human languages. The following is the English Phonetic alphabet. You might want to memorize all of these symbols, as most foreign language dictionaries use the IPA.</a:t>
            </a:r>
            <a:endParaRPr lang="en-US" sz="3200" dirty="0"/>
          </a:p>
          <a:p>
            <a:endParaRPr lang="en-US" sz="3200" dirty="0"/>
          </a:p>
        </p:txBody>
      </p:sp>
    </p:spTree>
    <p:extLst>
      <p:ext uri="{BB962C8B-B14F-4D97-AF65-F5344CB8AC3E}">
        <p14:creationId xmlns:p14="http://schemas.microsoft.com/office/powerpoint/2010/main" val="1955594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W" dirty="0"/>
              <a:t>Phonetic Alphabet for English Pronunciation</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59516536"/>
              </p:ext>
            </p:extLst>
          </p:nvPr>
        </p:nvGraphicFramePr>
        <p:xfrm>
          <a:off x="592264" y="751330"/>
          <a:ext cx="11005390" cy="7381219"/>
        </p:xfrm>
        <a:graphic>
          <a:graphicData uri="http://schemas.openxmlformats.org/drawingml/2006/table">
            <a:tbl>
              <a:tblPr firstRow="1" firstCol="1" bandRow="1">
                <a:tableStyleId>{5C22544A-7EE6-4342-B048-85BDC9FD1C3A}</a:tableStyleId>
              </a:tblPr>
              <a:tblGrid>
                <a:gridCol w="1000490"/>
                <a:gridCol w="1320505"/>
                <a:gridCol w="680475"/>
                <a:gridCol w="1000490"/>
                <a:gridCol w="1000490"/>
                <a:gridCol w="1000490"/>
                <a:gridCol w="1000490"/>
                <a:gridCol w="1000490"/>
                <a:gridCol w="1000490"/>
                <a:gridCol w="1000490"/>
                <a:gridCol w="1000490"/>
              </a:tblGrid>
              <a:tr h="461298">
                <a:tc gridSpan="11">
                  <a:txBody>
                    <a:bodyPr/>
                    <a:lstStyle/>
                    <a:p>
                      <a:pPr marL="0" marR="0" algn="just">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26350">
                <a:tc>
                  <a:txBody>
                    <a:bodyPr/>
                    <a:lstStyle/>
                    <a:p>
                      <a:pPr marL="0" marR="0" algn="just">
                        <a:lnSpc>
                          <a:spcPct val="107000"/>
                        </a:lnSpc>
                        <a:spcBef>
                          <a:spcPts val="0"/>
                        </a:spcBef>
                        <a:spcAft>
                          <a:spcPts val="0"/>
                        </a:spcAft>
                      </a:pPr>
                      <a:r>
                        <a:rPr lang="en-ZW" sz="2000" dirty="0">
                          <a:effectLst/>
                        </a:rPr>
                        <a:t>p</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p</a:t>
                      </a:r>
                      <a:r>
                        <a:rPr lang="en-ZW" sz="2000" dirty="0">
                          <a:effectLst/>
                        </a:rPr>
                        <a:t>ill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dirty="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smtClean="0">
                          <a:effectLst/>
                        </a:rPr>
                        <a:t>dig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heal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ʌ</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b</a:t>
                      </a:r>
                      <a:r>
                        <a:rPr lang="en-ZW" sz="2000" b="1" dirty="0">
                          <a:effectLst/>
                        </a:rPr>
                        <a:t>u</a:t>
                      </a:r>
                      <a:r>
                        <a:rPr lang="en-ZW" sz="2000" dirty="0">
                          <a:effectLst/>
                        </a:rPr>
                        <a:t>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r h="426350">
                <a:tc>
                  <a:txBody>
                    <a:bodyPr/>
                    <a:lstStyle/>
                    <a:p>
                      <a:pPr marL="0" marR="0" algn="just">
                        <a:lnSpc>
                          <a:spcPct val="107000"/>
                        </a:lnSpc>
                        <a:spcBef>
                          <a:spcPts val="0"/>
                        </a:spcBef>
                        <a:spcAft>
                          <a:spcPts val="0"/>
                        </a:spcAft>
                      </a:pPr>
                      <a:r>
                        <a:rPr lang="en-ZW" sz="2000" dirty="0">
                          <a:effectLst/>
                        </a:rPr>
                        <a:t>b</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b</a:t>
                      </a:r>
                      <a:r>
                        <a:rPr lang="en-ZW" sz="2000" dirty="0">
                          <a:effectLst/>
                        </a:rPr>
                        <a:t>ill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smtClean="0">
                          <a:effectLst/>
                        </a:rPr>
                        <a:t>n</a:t>
                      </a:r>
                      <a:r>
                        <a:rPr lang="en-ZW" sz="2000" dirty="0" smtClean="0">
                          <a:effectLst/>
                        </a:rPr>
                        <a:t>il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leaf</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ai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l</a:t>
                      </a:r>
                      <a:r>
                        <a:rPr lang="en-ZW" sz="2000" b="1" dirty="0">
                          <a:effectLst/>
                        </a:rPr>
                        <a:t>i</a:t>
                      </a:r>
                      <a:r>
                        <a:rPr lang="en-ZW" sz="2000" dirty="0">
                          <a:effectLst/>
                        </a:rPr>
                        <a:t>ght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r h="426350">
                <a:tc>
                  <a:txBody>
                    <a:bodyPr/>
                    <a:lstStyle/>
                    <a:p>
                      <a:pPr marL="0" marR="0" algn="just">
                        <a:lnSpc>
                          <a:spcPct val="107000"/>
                        </a:lnSpc>
                        <a:spcBef>
                          <a:spcPts val="0"/>
                        </a:spcBef>
                        <a:spcAft>
                          <a:spcPts val="0"/>
                        </a:spcAft>
                      </a:pPr>
                      <a:r>
                        <a:rPr lang="en-ZW" sz="2000" dirty="0">
                          <a:effectLst/>
                        </a:rPr>
                        <a:t>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m</a:t>
                      </a:r>
                      <a:r>
                        <a:rPr lang="en-ZW" sz="2000" dirty="0">
                          <a:effectLst/>
                        </a:rPr>
                        <a:t>ill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s</a:t>
                      </a:r>
                      <a:r>
                        <a:rPr lang="en-ZW" sz="2000" dirty="0">
                          <a:effectLst/>
                        </a:rPr>
                        <a:t>eal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reef</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ɔi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b</a:t>
                      </a:r>
                      <a:r>
                        <a:rPr lang="en-ZW" sz="2000" b="1" dirty="0">
                          <a:effectLst/>
                        </a:rPr>
                        <a:t>oy</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r h="426350">
                <a:tc>
                  <a:txBody>
                    <a:bodyPr/>
                    <a:lstStyle/>
                    <a:p>
                      <a:pPr marL="0" marR="0" algn="just">
                        <a:lnSpc>
                          <a:spcPct val="107000"/>
                        </a:lnSpc>
                        <a:spcBef>
                          <a:spcPts val="0"/>
                        </a:spcBef>
                        <a:spcAft>
                          <a:spcPts val="0"/>
                        </a:spcAft>
                      </a:pPr>
                      <a:r>
                        <a:rPr lang="en-ZW" sz="2000" dirty="0">
                          <a:effectLst/>
                        </a:rPr>
                        <a:t>f</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f</a:t>
                      </a:r>
                      <a:r>
                        <a:rPr lang="en-ZW" sz="2000" dirty="0">
                          <a:effectLst/>
                        </a:rPr>
                        <a:t>eel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z</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z</a:t>
                      </a:r>
                      <a:r>
                        <a:rPr lang="en-ZW" sz="2000" dirty="0">
                          <a:effectLst/>
                        </a:rPr>
                        <a:t>eal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j</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y</a:t>
                      </a:r>
                      <a:r>
                        <a:rPr lang="en-ZW" sz="2000" dirty="0">
                          <a:effectLst/>
                        </a:rPr>
                        <a:t>ou</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ɪ</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bit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r h="426350">
                <a:tc>
                  <a:txBody>
                    <a:bodyPr/>
                    <a:lstStyle/>
                    <a:p>
                      <a:pPr marL="0" marR="0" algn="just">
                        <a:lnSpc>
                          <a:spcPct val="107000"/>
                        </a:lnSpc>
                        <a:spcBef>
                          <a:spcPts val="0"/>
                        </a:spcBef>
                        <a:spcAft>
                          <a:spcPts val="0"/>
                        </a:spcAft>
                      </a:pPr>
                      <a:r>
                        <a:rPr lang="en-ZW" sz="2000" dirty="0">
                          <a:effectLst/>
                        </a:rPr>
                        <a:t>v</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v</a:t>
                      </a:r>
                      <a:r>
                        <a:rPr lang="en-ZW" sz="2000" dirty="0">
                          <a:effectLst/>
                        </a:rPr>
                        <a:t>eal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dirty="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err="1">
                          <a:effectLst/>
                        </a:rPr>
                        <a:t>t̠ʃ</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ch</a:t>
                      </a:r>
                      <a:r>
                        <a:rPr lang="en-ZW" sz="2000" dirty="0">
                          <a:effectLst/>
                        </a:rPr>
                        <a:t>ill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w</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w</a:t>
                      </a:r>
                      <a:r>
                        <a:rPr lang="en-ZW" sz="2000" dirty="0">
                          <a:effectLst/>
                        </a:rPr>
                        <a:t>itch</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ɛ</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bet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r h="1485199">
                <a:tc>
                  <a:txBody>
                    <a:bodyPr/>
                    <a:lstStyle/>
                    <a:p>
                      <a:pPr marL="0" marR="0" algn="just">
                        <a:lnSpc>
                          <a:spcPct val="107000"/>
                        </a:lnSpc>
                        <a:spcBef>
                          <a:spcPts val="0"/>
                        </a:spcBef>
                        <a:spcAft>
                          <a:spcPts val="0"/>
                        </a:spcAft>
                      </a:pPr>
                      <a:r>
                        <a:rPr lang="en-ZW" sz="2000" dirty="0">
                          <a:effectLst/>
                        </a:rPr>
                        <a:t>θ</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th</a:t>
                      </a:r>
                      <a:r>
                        <a:rPr lang="en-ZW" sz="2000" dirty="0">
                          <a:effectLst/>
                        </a:rPr>
                        <a:t>igh</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dirty="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ʤ</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smtClean="0">
                          <a:effectLst/>
                          <a:latin typeface="+mn-lt"/>
                          <a:ea typeface="+mn-ea"/>
                          <a:cs typeface="+mn-cs"/>
                        </a:rPr>
                        <a:t>j</a:t>
                      </a:r>
                      <a:r>
                        <a:rPr lang="en-ZW" sz="2000" dirty="0" smtClean="0">
                          <a:effectLst/>
                          <a:latin typeface="+mn-lt"/>
                          <a:ea typeface="+mn-ea"/>
                          <a:cs typeface="+mn-cs"/>
                        </a:rPr>
                        <a:t>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b</a:t>
                      </a:r>
                      <a:r>
                        <a:rPr lang="en-ZW" sz="2000" b="1" dirty="0">
                          <a:effectLst/>
                        </a:rPr>
                        <a:t>ee</a:t>
                      </a:r>
                      <a:r>
                        <a:rPr lang="en-ZW" sz="2000" dirty="0">
                          <a:effectLst/>
                        </a:rPr>
                        <a:t>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ʊ</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f</a:t>
                      </a:r>
                      <a:r>
                        <a:rPr lang="en-ZW" sz="2000" b="1" dirty="0">
                          <a:effectLst/>
                        </a:rPr>
                        <a:t>oo</a:t>
                      </a:r>
                      <a:r>
                        <a:rPr lang="en-ZW" sz="2000" dirty="0">
                          <a:effectLst/>
                        </a:rPr>
                        <a:t>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r h="426350">
                <a:tc>
                  <a:txBody>
                    <a:bodyPr/>
                    <a:lstStyle/>
                    <a:p>
                      <a:pPr marL="0" marR="0" algn="just">
                        <a:lnSpc>
                          <a:spcPct val="107000"/>
                        </a:lnSpc>
                        <a:spcBef>
                          <a:spcPts val="0"/>
                        </a:spcBef>
                        <a:spcAft>
                          <a:spcPts val="0"/>
                        </a:spcAft>
                      </a:pPr>
                      <a:r>
                        <a:rPr lang="en-ZW" sz="2000" dirty="0">
                          <a:effectLst/>
                        </a:rPr>
                        <a:t>ð</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th</a:t>
                      </a:r>
                      <a:r>
                        <a:rPr lang="en-ZW" sz="2000" dirty="0">
                          <a:effectLst/>
                        </a:rPr>
                        <a:t>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ʍ</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w</a:t>
                      </a:r>
                      <a:r>
                        <a:rPr lang="en-ZW" sz="2000" dirty="0">
                          <a:effectLst/>
                        </a:rPr>
                        <a:t>hich</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dirty="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smtClean="0">
                          <a:effectLst/>
                        </a:rPr>
                        <a:t>b</a:t>
                      </a:r>
                      <a:r>
                        <a:rPr lang="en-ZW" sz="2000" b="1" dirty="0" smtClean="0">
                          <a:effectLst/>
                        </a:rPr>
                        <a:t>a</a:t>
                      </a:r>
                      <a:r>
                        <a:rPr lang="en-ZW" sz="2000" dirty="0" smtClean="0">
                          <a:effectLst/>
                        </a:rPr>
                        <a:t>it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ɔ</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awe</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r h="767406">
                <a:tc>
                  <a:txBody>
                    <a:bodyPr/>
                    <a:lstStyle/>
                    <a:p>
                      <a:pPr marL="0" marR="0" algn="just">
                        <a:lnSpc>
                          <a:spcPct val="107000"/>
                        </a:lnSpc>
                        <a:spcBef>
                          <a:spcPts val="0"/>
                        </a:spcBef>
                        <a:spcAft>
                          <a:spcPts val="0"/>
                        </a:spcAft>
                      </a:pPr>
                      <a:r>
                        <a:rPr lang="en-ZW" sz="2000" dirty="0">
                          <a:effectLst/>
                        </a:rPr>
                        <a:t>ʃ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smtClean="0">
                          <a:effectLst/>
                        </a:rPr>
                        <a:t>Sh</a:t>
                      </a:r>
                      <a:r>
                        <a:rPr lang="en-ZW" sz="2000" b="0" dirty="0" smtClean="0">
                          <a:effectLst/>
                        </a:rPr>
                        <a:t>arp</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k</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kill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smtClean="0">
                          <a:effectLst/>
                        </a:rPr>
                        <a:t>u:</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b</a:t>
                      </a:r>
                      <a:r>
                        <a:rPr lang="en-ZW" sz="2000" b="1" dirty="0">
                          <a:effectLst/>
                        </a:rPr>
                        <a:t>oo</a:t>
                      </a:r>
                      <a:r>
                        <a:rPr lang="en-ZW" sz="2000" dirty="0">
                          <a:effectLst/>
                        </a:rPr>
                        <a:t>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smtClean="0">
                          <a:effectLst/>
                          <a:latin typeface="+mn-lt"/>
                          <a:ea typeface="+mn-ea"/>
                          <a:cs typeface="+mn-cs"/>
                        </a:rPr>
                        <a:t>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b</a:t>
                      </a:r>
                      <a:r>
                        <a:rPr lang="en-ZW" sz="2000" b="1" dirty="0">
                          <a:effectLst/>
                        </a:rPr>
                        <a:t>a</a:t>
                      </a:r>
                      <a:r>
                        <a:rPr lang="en-ZW" sz="2000" dirty="0">
                          <a:effectLst/>
                        </a:rPr>
                        <a:t>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r h="426350">
                <a:tc>
                  <a:txBody>
                    <a:bodyPr/>
                    <a:lstStyle/>
                    <a:p>
                      <a:pPr marL="0" marR="0" algn="just">
                        <a:lnSpc>
                          <a:spcPct val="107000"/>
                        </a:lnSpc>
                        <a:spcBef>
                          <a:spcPts val="0"/>
                        </a:spcBef>
                        <a:spcAft>
                          <a:spcPts val="0"/>
                        </a:spcAft>
                      </a:pPr>
                      <a:r>
                        <a:rPr lang="en-ZW" sz="2000" dirty="0">
                          <a:effectLst/>
                        </a:rPr>
                        <a:t>ʒ</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smtClean="0">
                          <a:effectLst/>
                        </a:rPr>
                        <a:t>Mea</a:t>
                      </a:r>
                      <a:r>
                        <a:rPr lang="en-ZW" sz="2000" b="1" dirty="0" smtClean="0">
                          <a:effectLst/>
                        </a:rPr>
                        <a:t>s</a:t>
                      </a:r>
                      <a:r>
                        <a:rPr lang="en-ZW" sz="2000" dirty="0" smtClean="0">
                          <a:effectLst/>
                        </a:rPr>
                        <a:t>ure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gill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o</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smtClean="0">
                          <a:effectLst/>
                        </a:rPr>
                        <a:t>b</a:t>
                      </a:r>
                      <a:r>
                        <a:rPr lang="en-ZW" sz="2000" b="1" dirty="0" smtClean="0">
                          <a:effectLst/>
                        </a:rPr>
                        <a:t>o</a:t>
                      </a:r>
                      <a:r>
                        <a:rPr lang="en-ZW" sz="2000" b="0" dirty="0" smtClean="0">
                          <a:effectLst/>
                        </a:rPr>
                        <a:t>x</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dirty="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endParaRPr lang="en-ZW" sz="2000" dirty="0" smtClean="0">
                        <a:effectLst/>
                      </a:endParaRPr>
                    </a:p>
                    <a:p>
                      <a:pPr marL="0" marR="0" algn="just">
                        <a:lnSpc>
                          <a:spcPct val="107000"/>
                        </a:lnSpc>
                        <a:spcBef>
                          <a:spcPts val="0"/>
                        </a:spcBef>
                        <a:spcAft>
                          <a:spcPts val="0"/>
                        </a:spcAft>
                      </a:pPr>
                      <a:r>
                        <a:rPr lang="en-ZW" sz="2000" dirty="0" smtClean="0">
                          <a:effectLst/>
                        </a:rPr>
                        <a:t>ə</a:t>
                      </a:r>
                    </a:p>
                    <a:p>
                      <a:pPr marL="0" marR="0" algn="just">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0" dirty="0" smtClean="0">
                          <a:effectLst/>
                        </a:rPr>
                        <a:t>so</a:t>
                      </a:r>
                      <a:r>
                        <a:rPr lang="en-ZW" sz="2000" dirty="0" smtClean="0">
                          <a:effectLst/>
                        </a:rPr>
                        <a:t>f</a:t>
                      </a:r>
                      <a:r>
                        <a:rPr lang="en-ZW" sz="2000" b="1" dirty="0" smtClean="0">
                          <a:effectLst/>
                        </a:rPr>
                        <a:t>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r h="372442">
                <a:tc>
                  <a:txBody>
                    <a:bodyPr/>
                    <a:lstStyle/>
                    <a:p>
                      <a:pPr marL="0" marR="0" algn="just">
                        <a:lnSpc>
                          <a:spcPct val="107000"/>
                        </a:lnSpc>
                        <a:spcBef>
                          <a:spcPts val="0"/>
                        </a:spcBef>
                        <a:spcAft>
                          <a:spcPts val="0"/>
                        </a:spcAft>
                      </a:pPr>
                      <a:r>
                        <a:rPr lang="en-ZW" sz="2000" dirty="0">
                          <a:effectLst/>
                        </a:rPr>
                        <a:t>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b="1" dirty="0">
                          <a:effectLst/>
                        </a:rPr>
                        <a:t>t</a:t>
                      </a:r>
                      <a:r>
                        <a:rPr lang="en-ZW" sz="2000" dirty="0">
                          <a:effectLst/>
                        </a:rPr>
                        <a:t>ill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dirty="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ŋ</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rin</a:t>
                      </a:r>
                      <a:r>
                        <a:rPr lang="en-ZW" sz="2000" b="1" dirty="0">
                          <a:effectLst/>
                        </a:rPr>
                        <a:t>g</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a:effectLst/>
                        <a:latin typeface="Calibri" panose="020F0502020204030204" pitchFamily="34" charset="0"/>
                      </a:endParaRPr>
                    </a:p>
                  </a:txBody>
                  <a:tcPr marL="38100" marR="38100" marT="38100" marB="38100" anchor="ctr"/>
                </a:tc>
                <a:tc>
                  <a:txBody>
                    <a:bodyPr/>
                    <a:lstStyle/>
                    <a:p>
                      <a:pPr marL="0" marR="0" algn="just">
                        <a:lnSpc>
                          <a:spcPct val="107000"/>
                        </a:lnSpc>
                        <a:spcBef>
                          <a:spcPts val="0"/>
                        </a:spcBef>
                        <a:spcAft>
                          <a:spcPts val="0"/>
                        </a:spcAft>
                      </a:pPr>
                      <a:r>
                        <a:rPr lang="en-ZW" sz="2000">
                          <a:effectLst/>
                        </a:rPr>
                        <a:t>æ</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b</a:t>
                      </a:r>
                      <a:r>
                        <a:rPr lang="en-ZW" sz="2000" b="1" dirty="0">
                          <a:effectLst/>
                        </a:rPr>
                        <a:t>a</a:t>
                      </a:r>
                      <a:r>
                        <a:rPr lang="en-ZW" sz="2000" dirty="0">
                          <a:effectLst/>
                        </a:rPr>
                        <a:t>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a:lnSpc>
                          <a:spcPct val="107000"/>
                        </a:lnSpc>
                      </a:pPr>
                      <a:endParaRPr lang="en-US" sz="2000" dirty="0">
                        <a:effectLst/>
                        <a:latin typeface="Calibri" panose="020F0502020204030204" pitchFamily="34" charset="0"/>
                      </a:endParaRPr>
                    </a:p>
                  </a:txBody>
                  <a:tcPr marL="38100" marR="38100" marT="38100" marB="38100" anchor="ct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endParaRPr lang="en-ZW" sz="2000" dirty="0" smtClean="0">
                        <a:effectLst/>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en-ZW" sz="2000" dirty="0" smtClean="0">
                          <a:effectLst/>
                        </a:rPr>
                        <a:t>a</a:t>
                      </a:r>
                      <a:r>
                        <a:rPr kumimoji="0" lang="en-ZW" sz="2000" b="0" i="0" u="none" strike="noStrike" kern="1200" cap="none" spc="0" normalizeH="0" baseline="0" noProof="0" dirty="0" smtClean="0">
                          <a:ln>
                            <a:noFill/>
                          </a:ln>
                          <a:solidFill>
                            <a:srgbClr val="2C2C2C"/>
                          </a:solidFill>
                          <a:effectLst/>
                          <a:uLnTx/>
                          <a:uFillTx/>
                          <a:latin typeface="+mn-lt"/>
                          <a:ea typeface="+mn-ea"/>
                          <a:cs typeface="+mn-cs"/>
                        </a:rPr>
                        <a:t>ʊ</a:t>
                      </a:r>
                      <a:endParaRPr kumimoji="0" lang="en-US" sz="2000" b="0" i="0" u="none" strike="noStrike" kern="1200" cap="none" spc="0" normalizeH="0" baseline="0" noProof="0" dirty="0" smtClean="0">
                        <a:ln>
                          <a:noFill/>
                        </a:ln>
                        <a:solidFill>
                          <a:srgbClr val="2C2C2C"/>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c>
                  <a:txBody>
                    <a:bodyPr/>
                    <a:lstStyle/>
                    <a:p>
                      <a:pPr marL="0" marR="0" algn="just">
                        <a:lnSpc>
                          <a:spcPct val="107000"/>
                        </a:lnSpc>
                        <a:spcBef>
                          <a:spcPts val="0"/>
                        </a:spcBef>
                        <a:spcAft>
                          <a:spcPts val="0"/>
                        </a:spcAft>
                      </a:pPr>
                      <a:r>
                        <a:rPr lang="en-ZW" sz="2000" dirty="0">
                          <a:effectLst/>
                        </a:rPr>
                        <a:t>cow</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nchor="ctr"/>
                </a:tc>
              </a:tr>
            </a:tbl>
          </a:graphicData>
        </a:graphic>
      </p:graphicFrame>
    </p:spTree>
    <p:extLst>
      <p:ext uri="{BB962C8B-B14F-4D97-AF65-F5344CB8AC3E}">
        <p14:creationId xmlns:p14="http://schemas.microsoft.com/office/powerpoint/2010/main" val="3263095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8" y="-48744"/>
            <a:ext cx="9784080" cy="692687"/>
          </a:xfrm>
        </p:spPr>
        <p:txBody>
          <a:bodyPr>
            <a:normAutofit/>
          </a:bodyPr>
          <a:lstStyle/>
          <a:p>
            <a:r>
              <a:rPr lang="en-US" smtClean="0"/>
              <a:t>PHONETICS cont’d</a:t>
            </a:r>
            <a:endParaRPr lang="en-US" dirty="0"/>
          </a:p>
        </p:txBody>
      </p:sp>
      <p:sp>
        <p:nvSpPr>
          <p:cNvPr id="3" name="Content Placeholder 2"/>
          <p:cNvSpPr>
            <a:spLocks noGrp="1"/>
          </p:cNvSpPr>
          <p:nvPr>
            <p:ph idx="1"/>
          </p:nvPr>
        </p:nvSpPr>
        <p:spPr>
          <a:xfrm>
            <a:off x="1202918" y="1226068"/>
            <a:ext cx="10710039" cy="4846320"/>
          </a:xfrm>
        </p:spPr>
        <p:txBody>
          <a:bodyPr>
            <a:noAutofit/>
          </a:bodyPr>
          <a:lstStyle/>
          <a:p>
            <a:r>
              <a:rPr lang="en-ZW" sz="2800" dirty="0"/>
              <a:t>The production of any speech sound involves the movement of air. Air is pushed through the lungs, larynx (vocal folds) and vocal tract (the oral and nasal cavities.) </a:t>
            </a:r>
            <a:r>
              <a:rPr lang="en-ZW" sz="2800" dirty="0" smtClean="0"/>
              <a:t>Sounds </a:t>
            </a:r>
            <a:r>
              <a:rPr lang="en-ZW" sz="2800" dirty="0"/>
              <a:t>produced by using air from the </a:t>
            </a:r>
            <a:r>
              <a:rPr lang="en-ZW" sz="2800" dirty="0" smtClean="0"/>
              <a:t>lungs are called </a:t>
            </a:r>
            <a:r>
              <a:rPr lang="en-ZW" sz="2800" b="1" dirty="0" smtClean="0"/>
              <a:t>pulmonic </a:t>
            </a:r>
            <a:r>
              <a:rPr lang="en-ZW" sz="2800" dirty="0" smtClean="0"/>
              <a:t>sounds. </a:t>
            </a:r>
          </a:p>
          <a:p>
            <a:r>
              <a:rPr lang="en-ZW" sz="2800" dirty="0" smtClean="0"/>
              <a:t>If </a:t>
            </a:r>
            <a:r>
              <a:rPr lang="en-ZW" sz="2800" dirty="0"/>
              <a:t>the air is pushed out, it is called </a:t>
            </a:r>
            <a:r>
              <a:rPr lang="en-ZW" sz="2800" b="1" dirty="0" err="1"/>
              <a:t>egressive</a:t>
            </a:r>
            <a:r>
              <a:rPr lang="en-ZW" sz="2800" dirty="0"/>
              <a:t>. If the air is sucked in, it is called </a:t>
            </a:r>
            <a:r>
              <a:rPr lang="en-ZW" sz="2800" b="1" dirty="0"/>
              <a:t>ingressive</a:t>
            </a:r>
            <a:r>
              <a:rPr lang="en-ZW" sz="2800" dirty="0"/>
              <a:t>. Sounds produced by ingressive airstreams are ejectives, implosives, and clicks. </a:t>
            </a:r>
            <a:r>
              <a:rPr lang="en-ZW" sz="2800" dirty="0" smtClean="0"/>
              <a:t>These </a:t>
            </a:r>
            <a:r>
              <a:rPr lang="en-ZW" sz="2800" dirty="0"/>
              <a:t>sounds are common among </a:t>
            </a:r>
            <a:r>
              <a:rPr lang="en-ZW" sz="2800" dirty="0" smtClean="0"/>
              <a:t>African(Xhosa, Khoisan Languages) </a:t>
            </a:r>
            <a:r>
              <a:rPr lang="en-ZW" sz="2800" dirty="0"/>
              <a:t>and American Indian languages. </a:t>
            </a:r>
            <a:endParaRPr lang="en-ZW" sz="2800" dirty="0" smtClean="0"/>
          </a:p>
          <a:p>
            <a:r>
              <a:rPr lang="en-ZW" sz="2800" dirty="0" smtClean="0"/>
              <a:t>The </a:t>
            </a:r>
            <a:r>
              <a:rPr lang="en-ZW" sz="2800" dirty="0"/>
              <a:t>majority of languages in the world use pulmonic </a:t>
            </a:r>
            <a:r>
              <a:rPr lang="en-ZW" sz="2800" dirty="0" err="1"/>
              <a:t>egressive</a:t>
            </a:r>
            <a:r>
              <a:rPr lang="en-ZW" sz="2800" dirty="0"/>
              <a:t> airstream mechanisms, and I will present only these types of sounds in this lesson.</a:t>
            </a:r>
            <a:endParaRPr lang="en-US" sz="2800" dirty="0"/>
          </a:p>
          <a:p>
            <a:endParaRPr lang="en-US" sz="2800" dirty="0"/>
          </a:p>
        </p:txBody>
      </p:sp>
    </p:spTree>
    <p:extLst>
      <p:ext uri="{BB962C8B-B14F-4D97-AF65-F5344CB8AC3E}">
        <p14:creationId xmlns:p14="http://schemas.microsoft.com/office/powerpoint/2010/main" val="208457699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284</TotalTime>
  <Words>283</Words>
  <Application>Microsoft Office PowerPoint</Application>
  <PresentationFormat>Widescreen</PresentationFormat>
  <Paragraphs>104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Wingdings 3</vt:lpstr>
      <vt:lpstr>Facet</vt:lpstr>
      <vt:lpstr>PHONETICS</vt:lpstr>
      <vt:lpstr>PHONETICS</vt:lpstr>
      <vt:lpstr>Articulatory Phonetics</vt:lpstr>
      <vt:lpstr>POEM</vt:lpstr>
      <vt:lpstr>Poem </vt:lpstr>
      <vt:lpstr>POEM CONT’D</vt:lpstr>
      <vt:lpstr>IPA</vt:lpstr>
      <vt:lpstr>Phonetic Alphabet for English Pronunciation </vt:lpstr>
      <vt:lpstr>PHONETICS 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PHONETICS</dc:title>
  <dc:creator>admin</dc:creator>
  <cp:lastModifiedBy>admin</cp:lastModifiedBy>
  <cp:revision>13</cp:revision>
  <dcterms:created xsi:type="dcterms:W3CDTF">2020-09-04T20:57:25Z</dcterms:created>
  <dcterms:modified xsi:type="dcterms:W3CDTF">2022-07-27T07:13:34Z</dcterms:modified>
</cp:coreProperties>
</file>