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13" r:id="rId1"/>
  </p:sldMasterIdLst>
  <p:sldIdLst>
    <p:sldId id="256" r:id="rId2"/>
    <p:sldId id="257" r:id="rId3"/>
    <p:sldId id="269" r:id="rId4"/>
    <p:sldId id="258" r:id="rId5"/>
    <p:sldId id="259" r:id="rId6"/>
    <p:sldId id="260" r:id="rId7"/>
    <p:sldId id="271" r:id="rId8"/>
    <p:sldId id="261" r:id="rId9"/>
    <p:sldId id="262" r:id="rId10"/>
    <p:sldId id="263" r:id="rId11"/>
    <p:sldId id="273" r:id="rId12"/>
    <p:sldId id="272" r:id="rId13"/>
    <p:sldId id="264" r:id="rId14"/>
    <p:sldId id="270" r:id="rId15"/>
    <p:sldId id="265" r:id="rId16"/>
    <p:sldId id="266" r:id="rId17"/>
    <p:sldId id="267"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6" d="100"/>
          <a:sy n="66" d="100"/>
        </p:scale>
        <p:origin x="90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smtClean="0"/>
              <a:t>8/19/2022</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7533310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AD347D-5ACD-4C99-B74B-A9C85AD731AF}" type="datetimeFigureOut">
              <a:rPr lang="en-US" smtClean="0"/>
              <a:t>8/19/2022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841231892"/>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AAD347D-5ACD-4C99-B74B-A9C85AD731AF}" type="datetimeFigureOut">
              <a:rPr lang="en-US" smtClean="0"/>
              <a:t>8/19/2022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997026466"/>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AAD347D-5ACD-4C99-B74B-A9C85AD731AF}" type="datetimeFigureOut">
              <a:rPr lang="en-US" smtClean="0"/>
              <a:t>8/19/2022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165060219"/>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AAD347D-5ACD-4C99-B74B-A9C85AD731AF}" type="datetimeFigureOut">
              <a:rPr lang="en-US" smtClean="0"/>
              <a:t>8/19/2022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513929367"/>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AAD347D-5ACD-4C99-B74B-A9C85AD731AF}" type="datetimeFigureOut">
              <a:rPr lang="en-US" smtClean="0"/>
              <a:t>8/19/2022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484949505"/>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AAD347D-5ACD-4C99-B74B-A9C85AD731AF}" type="datetimeFigureOut">
              <a:rPr lang="en-US" smtClean="0"/>
              <a:t>8/19/2022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425100210"/>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8/19/2022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42157082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8/19/2022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6953363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8/19/2022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9765614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smtClean="0"/>
              <a:t>8/19/2022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1152017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smtClean="0"/>
              <a:t>8/19/2022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846708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smtClean="0"/>
              <a:t>8/19/2022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5054577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509A250-FF31-4206-8172-F9D3106AACB1}" type="datetimeFigureOut">
              <a:rPr lang="en-US" smtClean="0"/>
              <a:t>8/19/2022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9948278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09A250-FF31-4206-8172-F9D3106AACB1}" type="datetimeFigureOut">
              <a:rPr lang="en-US" smtClean="0"/>
              <a:t>8/19/2022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5453467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smtClean="0"/>
              <a:t>8/19/2022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4118446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smtClean="0"/>
              <a:t>8/19/2022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4088063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4AAD347D-5ACD-4C99-B74B-A9C85AD731AF}" type="datetimeFigureOut">
              <a:rPr lang="en-US" smtClean="0"/>
              <a:t>8/19/2022</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02111984F565}" type="slidenum">
              <a:rPr lang="en-US" smtClean="0"/>
              <a:t>‹#›</a:t>
            </a:fld>
            <a:endParaRPr lang="en-US" dirty="0"/>
          </a:p>
        </p:txBody>
      </p:sp>
    </p:spTree>
    <p:extLst>
      <p:ext uri="{BB962C8B-B14F-4D97-AF65-F5344CB8AC3E}">
        <p14:creationId xmlns:p14="http://schemas.microsoft.com/office/powerpoint/2010/main" val="551064212"/>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7" r:id="rId14"/>
    <p:sldLayoutId id="2147483728" r:id="rId15"/>
    <p:sldLayoutId id="2147483729" r:id="rId16"/>
    <p:sldLayoutId id="2147483730" r:id="rId17"/>
  </p:sldLayoutIdLst>
  <p:hf sldNum="0" hdr="0" ftr="0" dt="0"/>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a:t>
            </a:r>
            <a:r>
              <a:rPr lang="en-US" dirty="0" smtClean="0"/>
              <a:t>honology</a:t>
            </a:r>
            <a:endParaRPr lang="en-US" dirty="0"/>
          </a:p>
        </p:txBody>
      </p:sp>
      <p:sp>
        <p:nvSpPr>
          <p:cNvPr id="3" name="Subtitle 2"/>
          <p:cNvSpPr>
            <a:spLocks noGrp="1"/>
          </p:cNvSpPr>
          <p:nvPr>
            <p:ph type="subTitle" idx="1"/>
          </p:nvPr>
        </p:nvSpPr>
        <p:spPr/>
        <p:txBody>
          <a:bodyPr/>
          <a:lstStyle/>
          <a:p>
            <a:r>
              <a:rPr lang="en-US" dirty="0" smtClean="0"/>
              <a:t>LECTURE</a:t>
            </a:r>
            <a:endParaRPr lang="en-US" dirty="0"/>
          </a:p>
        </p:txBody>
      </p:sp>
    </p:spTree>
    <p:extLst>
      <p:ext uri="{BB962C8B-B14F-4D97-AF65-F5344CB8AC3E}">
        <p14:creationId xmlns:p14="http://schemas.microsoft.com/office/powerpoint/2010/main" val="26519227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822290"/>
          </a:xfrm>
        </p:spPr>
        <p:txBody>
          <a:bodyPr/>
          <a:lstStyle/>
          <a:p>
            <a:r>
              <a:rPr lang="en-ZW" b="1" dirty="0"/>
              <a:t>Phones and Allophones</a:t>
            </a:r>
            <a:endParaRPr lang="en-US" dirty="0"/>
          </a:p>
        </p:txBody>
      </p:sp>
      <p:sp>
        <p:nvSpPr>
          <p:cNvPr id="3" name="Content Placeholder 2"/>
          <p:cNvSpPr>
            <a:spLocks noGrp="1"/>
          </p:cNvSpPr>
          <p:nvPr>
            <p:ph idx="1"/>
          </p:nvPr>
        </p:nvSpPr>
        <p:spPr>
          <a:xfrm>
            <a:off x="1103312" y="1519708"/>
            <a:ext cx="10423280" cy="4728692"/>
          </a:xfrm>
        </p:spPr>
        <p:txBody>
          <a:bodyPr>
            <a:normAutofit/>
          </a:bodyPr>
          <a:lstStyle/>
          <a:p>
            <a:r>
              <a:rPr lang="en-ZW" b="1" dirty="0"/>
              <a:t>Phones</a:t>
            </a:r>
            <a:r>
              <a:rPr lang="en-ZW" dirty="0"/>
              <a:t> are considered to be any single speech sound of which phonemes are made</a:t>
            </a:r>
            <a:r>
              <a:rPr lang="en-ZW" dirty="0" smtClean="0"/>
              <a:t>.</a:t>
            </a:r>
          </a:p>
          <a:p>
            <a:r>
              <a:rPr lang="en-US" dirty="0" smtClean="0"/>
              <a:t>A </a:t>
            </a:r>
            <a:r>
              <a:rPr lang="en-US" b="1" dirty="0" smtClean="0">
                <a:solidFill>
                  <a:srgbClr val="FF0000"/>
                </a:solidFill>
              </a:rPr>
              <a:t>phone</a:t>
            </a:r>
            <a:r>
              <a:rPr lang="en-US" dirty="0" smtClean="0"/>
              <a:t> is </a:t>
            </a:r>
            <a:r>
              <a:rPr lang="en-US" dirty="0"/>
              <a:t>the smallest unit of human sound which is recognisable but </a:t>
            </a:r>
            <a:r>
              <a:rPr lang="en-US" dirty="0" smtClean="0"/>
              <a:t>not classified</a:t>
            </a:r>
            <a:r>
              <a:rPr lang="en-US" dirty="0"/>
              <a:t>. The delimiters used are square brackets: </a:t>
            </a:r>
            <a:r>
              <a:rPr lang="en-US" dirty="0" smtClean="0"/>
              <a:t>[p] as in spot.</a:t>
            </a:r>
          </a:p>
          <a:p>
            <a:r>
              <a:rPr lang="en-US" dirty="0" smtClean="0"/>
              <a:t>In brief, a phone is a sound or segment</a:t>
            </a:r>
          </a:p>
          <a:p>
            <a:r>
              <a:rPr lang="en-ZW" dirty="0"/>
              <a:t>Phonemes are a </a:t>
            </a:r>
            <a:r>
              <a:rPr lang="en-ZW" dirty="0" smtClean="0"/>
              <a:t>family </a:t>
            </a:r>
            <a:r>
              <a:rPr lang="en-ZW" dirty="0"/>
              <a:t>of phones regarded as a single sound and represented by the same symbol. </a:t>
            </a:r>
            <a:endParaRPr lang="en-ZW" dirty="0" smtClean="0"/>
          </a:p>
          <a:p>
            <a:pPr marL="0" indent="0">
              <a:buNone/>
            </a:pPr>
            <a:endParaRPr lang="en-ZW" dirty="0" smtClean="0"/>
          </a:p>
        </p:txBody>
      </p:sp>
    </p:spTree>
    <p:extLst>
      <p:ext uri="{BB962C8B-B14F-4D97-AF65-F5344CB8AC3E}">
        <p14:creationId xmlns:p14="http://schemas.microsoft.com/office/powerpoint/2010/main" val="37834387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172029"/>
          </a:xfrm>
        </p:spPr>
        <p:txBody>
          <a:bodyPr/>
          <a:lstStyle/>
          <a:p>
            <a:r>
              <a:rPr lang="en-ZW" b="1" dirty="0"/>
              <a:t>Phones and Allophones</a:t>
            </a:r>
            <a:endParaRPr lang="en-US" dirty="0"/>
          </a:p>
        </p:txBody>
      </p:sp>
      <p:sp>
        <p:nvSpPr>
          <p:cNvPr id="3" name="Content Placeholder 2"/>
          <p:cNvSpPr>
            <a:spLocks noGrp="1"/>
          </p:cNvSpPr>
          <p:nvPr>
            <p:ph idx="1"/>
          </p:nvPr>
        </p:nvSpPr>
        <p:spPr>
          <a:xfrm>
            <a:off x="1484310" y="2133600"/>
            <a:ext cx="10018713" cy="4165599"/>
          </a:xfrm>
        </p:spPr>
        <p:txBody>
          <a:bodyPr>
            <a:normAutofit/>
          </a:bodyPr>
          <a:lstStyle/>
          <a:p>
            <a:r>
              <a:rPr lang="en-ZW" dirty="0"/>
              <a:t>The different phones that are the realization of a phoneme are called </a:t>
            </a:r>
            <a:r>
              <a:rPr lang="en-ZW" b="1" dirty="0"/>
              <a:t>allophones</a:t>
            </a:r>
            <a:r>
              <a:rPr lang="en-ZW" dirty="0"/>
              <a:t> of that phoneme. An allophone is concrete and the actual pronunciation of a sound.</a:t>
            </a:r>
          </a:p>
          <a:p>
            <a:r>
              <a:rPr lang="en-ZW" dirty="0"/>
              <a:t>An allophone is a different realisation of a phoneme.</a:t>
            </a:r>
          </a:p>
          <a:p>
            <a:r>
              <a:rPr lang="en-ZW" dirty="0"/>
              <a:t>It is a variant of a phoneme.</a:t>
            </a:r>
          </a:p>
          <a:p>
            <a:r>
              <a:rPr lang="en-ZW" b="1" dirty="0">
                <a:solidFill>
                  <a:srgbClr val="FF0000"/>
                </a:solidFill>
              </a:rPr>
              <a:t>A SOUND IS DISTINCTIVE IF ITS REPLACEMENT CAN CHANGE MEANING</a:t>
            </a:r>
            <a:r>
              <a:rPr lang="en-ZW" dirty="0"/>
              <a:t>.</a:t>
            </a:r>
          </a:p>
          <a:p>
            <a:endParaRPr lang="en-US" dirty="0"/>
          </a:p>
        </p:txBody>
      </p:sp>
    </p:spTree>
    <p:extLst>
      <p:ext uri="{BB962C8B-B14F-4D97-AF65-F5344CB8AC3E}">
        <p14:creationId xmlns:p14="http://schemas.microsoft.com/office/powerpoint/2010/main" val="40224226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PHONES AND ALLOPHONES</a:t>
            </a:r>
            <a:endParaRPr lang="en-US" b="1" dirty="0"/>
          </a:p>
        </p:txBody>
      </p:sp>
      <p:sp>
        <p:nvSpPr>
          <p:cNvPr id="3" name="Content Placeholder 2"/>
          <p:cNvSpPr>
            <a:spLocks noGrp="1"/>
          </p:cNvSpPr>
          <p:nvPr>
            <p:ph idx="1"/>
          </p:nvPr>
        </p:nvSpPr>
        <p:spPr>
          <a:xfrm>
            <a:off x="1484310" y="2104571"/>
            <a:ext cx="10018713" cy="3686629"/>
          </a:xfrm>
        </p:spPr>
        <p:txBody>
          <a:bodyPr>
            <a:noAutofit/>
          </a:bodyPr>
          <a:lstStyle/>
          <a:p>
            <a:endParaRPr lang="en-US" sz="2800" dirty="0" smtClean="0"/>
          </a:p>
          <a:p>
            <a:endParaRPr lang="en-US" sz="2800" dirty="0"/>
          </a:p>
          <a:p>
            <a:r>
              <a:rPr lang="en-US" sz="2800" dirty="0" smtClean="0"/>
              <a:t>L</a:t>
            </a:r>
            <a:r>
              <a:rPr lang="en-US" sz="2800" b="1" u="sng" dirty="0" smtClean="0"/>
              <a:t>ee</a:t>
            </a:r>
            <a:r>
              <a:rPr lang="en-US" sz="2800" dirty="0" smtClean="0"/>
              <a:t>ta</a:t>
            </a:r>
            <a:r>
              <a:rPr lang="en-US" sz="2800" dirty="0" smtClean="0"/>
              <a:t>	‘bring’</a:t>
            </a:r>
          </a:p>
          <a:p>
            <a:pPr marL="0" indent="0">
              <a:buNone/>
            </a:pPr>
            <a:r>
              <a:rPr lang="en-US" sz="2800" dirty="0" smtClean="0"/>
              <a:t>     l</a:t>
            </a:r>
            <a:r>
              <a:rPr lang="en-US" sz="2800" b="1" u="sng" dirty="0" smtClean="0"/>
              <a:t>e</a:t>
            </a:r>
            <a:r>
              <a:rPr lang="en-US" sz="2800" dirty="0" smtClean="0"/>
              <a:t>mba	‘write</a:t>
            </a:r>
            <a:r>
              <a:rPr lang="en-US" sz="2800" dirty="0" smtClean="0"/>
              <a:t>’</a:t>
            </a:r>
            <a:endParaRPr lang="en-US" sz="2800" dirty="0"/>
          </a:p>
          <a:p>
            <a:pPr marL="0" indent="0">
              <a:buNone/>
            </a:pPr>
            <a:r>
              <a:rPr lang="en-US" sz="2800" dirty="0" smtClean="0"/>
              <a:t>					 [e] elsewhere</a:t>
            </a:r>
          </a:p>
          <a:p>
            <a:pPr marL="0" indent="0">
              <a:buNone/>
            </a:pPr>
            <a:r>
              <a:rPr lang="en-US" sz="2800" dirty="0"/>
              <a:t>	</a:t>
            </a:r>
            <a:r>
              <a:rPr lang="en-US" sz="2800" dirty="0" smtClean="0"/>
              <a:t>/e/																																										  [</a:t>
            </a:r>
            <a:r>
              <a:rPr lang="az-Cyrl-AZ" sz="2800" dirty="0" smtClean="0">
                <a:latin typeface="Arial" panose="020B0604020202020204" pitchFamily="34" charset="0"/>
                <a:cs typeface="Arial" panose="020B0604020202020204" pitchFamily="34" charset="0"/>
              </a:rPr>
              <a:t>Ԑ</a:t>
            </a:r>
            <a:r>
              <a:rPr lang="en-US" sz="2800" dirty="0" smtClean="0"/>
              <a:t>] when it occurs before a nasal [m] as in </a:t>
            </a:r>
            <a:r>
              <a:rPr lang="en-US" sz="2800" dirty="0" err="1" smtClean="0"/>
              <a:t>l</a:t>
            </a:r>
            <a:r>
              <a:rPr lang="en-US" sz="2800" b="1" dirty="0" err="1" smtClean="0"/>
              <a:t>e</a:t>
            </a:r>
            <a:r>
              <a:rPr lang="en-US" sz="2800" dirty="0" err="1" smtClean="0"/>
              <a:t>mba</a:t>
            </a:r>
            <a:r>
              <a:rPr lang="en-US" sz="2800" dirty="0" smtClean="0"/>
              <a:t>	</a:t>
            </a:r>
          </a:p>
          <a:p>
            <a:pPr marL="0" indent="0">
              <a:buNone/>
            </a:pPr>
            <a:r>
              <a:rPr lang="en-US" sz="2800" dirty="0" smtClean="0"/>
              <a:t>The phoneme /e/ is realised by the sound [e] elsewhere and by the sound [</a:t>
            </a:r>
            <a:r>
              <a:rPr lang="az-Cyrl-AZ" sz="2800" dirty="0">
                <a:latin typeface="Arial" panose="020B0604020202020204" pitchFamily="34" charset="0"/>
                <a:cs typeface="Arial" panose="020B0604020202020204" pitchFamily="34" charset="0"/>
              </a:rPr>
              <a:t>Ԑ</a:t>
            </a:r>
            <a:r>
              <a:rPr lang="en-US" sz="2800" dirty="0" smtClean="0"/>
              <a:t>] when it occurs before a nasal												</a:t>
            </a:r>
            <a:endParaRPr lang="en-US" sz="2800" dirty="0"/>
          </a:p>
        </p:txBody>
      </p:sp>
      <p:cxnSp>
        <p:nvCxnSpPr>
          <p:cNvPr id="5" name="Straight Connector 4"/>
          <p:cNvCxnSpPr/>
          <p:nvPr/>
        </p:nvCxnSpPr>
        <p:spPr>
          <a:xfrm>
            <a:off x="2112134" y="3985963"/>
            <a:ext cx="1455313" cy="674018"/>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flipV="1">
            <a:off x="2112134" y="3676870"/>
            <a:ext cx="1455313" cy="309093"/>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066388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b="1" dirty="0"/>
              <a:t>Phones and Allophones</a:t>
            </a:r>
            <a:endParaRPr lang="en-US" dirty="0"/>
          </a:p>
        </p:txBody>
      </p:sp>
      <p:sp>
        <p:nvSpPr>
          <p:cNvPr id="3" name="Content Placeholder 2"/>
          <p:cNvSpPr>
            <a:spLocks noGrp="1"/>
          </p:cNvSpPr>
          <p:nvPr>
            <p:ph idx="1"/>
          </p:nvPr>
        </p:nvSpPr>
        <p:spPr>
          <a:xfrm>
            <a:off x="1484310" y="1872343"/>
            <a:ext cx="10018713" cy="4673600"/>
          </a:xfrm>
        </p:spPr>
        <p:txBody>
          <a:bodyPr>
            <a:normAutofit/>
          </a:bodyPr>
          <a:lstStyle/>
          <a:p>
            <a:r>
              <a:rPr lang="en-ZW" sz="2400" dirty="0"/>
              <a:t>The use of allophones is not random, but rule-governed. No one is taught these rules as they are learned subconsciously when the native language is acquired. </a:t>
            </a:r>
            <a:endParaRPr lang="en-ZW" sz="2400" dirty="0" smtClean="0"/>
          </a:p>
          <a:p>
            <a:r>
              <a:rPr lang="en-ZW" sz="2400" dirty="0" smtClean="0"/>
              <a:t>To </a:t>
            </a:r>
            <a:r>
              <a:rPr lang="en-ZW" sz="2400" dirty="0"/>
              <a:t>distinguish between a phoneme and its allophones, </a:t>
            </a:r>
            <a:r>
              <a:rPr lang="en-ZW" sz="2400" dirty="0" smtClean="0"/>
              <a:t>we </a:t>
            </a:r>
            <a:r>
              <a:rPr lang="en-ZW" sz="2400" dirty="0"/>
              <a:t>use slashes // to enclose phonemes and brackets [] to enclose allophones or phones</a:t>
            </a:r>
            <a:r>
              <a:rPr lang="en-ZW" sz="2400" dirty="0" smtClean="0"/>
              <a:t>.</a:t>
            </a:r>
          </a:p>
          <a:p>
            <a:r>
              <a:rPr lang="en-ZW" sz="2400" dirty="0" smtClean="0"/>
              <a:t>For </a:t>
            </a:r>
            <a:r>
              <a:rPr lang="en-ZW" sz="2400" dirty="0"/>
              <a:t>example, </a:t>
            </a:r>
            <a:r>
              <a:rPr lang="en-ZW" sz="2400" dirty="0" smtClean="0"/>
              <a:t>In Bemba, </a:t>
            </a:r>
            <a:r>
              <a:rPr lang="en-ZW" sz="2400" dirty="0"/>
              <a:t>[</a:t>
            </a:r>
            <a:r>
              <a:rPr lang="el-GR" sz="2400" dirty="0">
                <a:latin typeface="Arial" panose="020B0604020202020204" pitchFamily="34" charset="0"/>
                <a:cs typeface="Arial" panose="020B0604020202020204" pitchFamily="34" charset="0"/>
              </a:rPr>
              <a:t>β</a:t>
            </a:r>
            <a:r>
              <a:rPr lang="en-ZW" sz="2400" dirty="0"/>
              <a:t>] </a:t>
            </a:r>
            <a:r>
              <a:rPr lang="en-ZW" sz="2400" dirty="0" smtClean="0"/>
              <a:t> (as in ‘</a:t>
            </a:r>
            <a:r>
              <a:rPr lang="en-ZW" sz="2400" b="1" dirty="0" err="1" smtClean="0"/>
              <a:t>b</a:t>
            </a:r>
            <a:r>
              <a:rPr lang="en-ZW" sz="2400" dirty="0" err="1" smtClean="0"/>
              <a:t>omba</a:t>
            </a:r>
            <a:r>
              <a:rPr lang="en-ZW" sz="2400" dirty="0" smtClean="0"/>
              <a:t>’ )and [</a:t>
            </a:r>
            <a:r>
              <a:rPr lang="en-ZW" sz="2400" dirty="0"/>
              <a:t>b</a:t>
            </a:r>
            <a:r>
              <a:rPr lang="en-ZW" sz="2400" dirty="0" smtClean="0"/>
              <a:t>] (when it come after a nasal  as in </a:t>
            </a:r>
            <a:r>
              <a:rPr lang="en-ZW" sz="2400" dirty="0" err="1" smtClean="0"/>
              <a:t>bom</a:t>
            </a:r>
            <a:r>
              <a:rPr lang="en-ZW" sz="2400" b="1" dirty="0" err="1" smtClean="0"/>
              <a:t>b</a:t>
            </a:r>
            <a:r>
              <a:rPr lang="en-ZW" sz="2400" dirty="0" err="1" smtClean="0"/>
              <a:t>a</a:t>
            </a:r>
            <a:r>
              <a:rPr lang="en-ZW" sz="2400" dirty="0" smtClean="0"/>
              <a:t> )are </a:t>
            </a:r>
            <a:r>
              <a:rPr lang="en-ZW" sz="2400" dirty="0"/>
              <a:t>allophones of the phoneme </a:t>
            </a:r>
            <a:r>
              <a:rPr lang="en-ZW" sz="2400" dirty="0" smtClean="0"/>
              <a:t>/b/; </a:t>
            </a:r>
          </a:p>
          <a:p>
            <a:r>
              <a:rPr lang="en-ZW" sz="2400" dirty="0" smtClean="0"/>
              <a:t>[i] </a:t>
            </a:r>
            <a:r>
              <a:rPr lang="en-ZW" sz="2400" dirty="0"/>
              <a:t>and </a:t>
            </a:r>
            <a:r>
              <a:rPr lang="en-ZW" sz="2400" dirty="0" smtClean="0"/>
              <a:t>[</a:t>
            </a:r>
            <a:r>
              <a:rPr lang="en-ZW" sz="2400" dirty="0" err="1" smtClean="0"/>
              <a:t>i</a:t>
            </a:r>
            <a:r>
              <a:rPr lang="en-ZW" sz="2400" dirty="0" smtClean="0"/>
              <a:t>:] </a:t>
            </a:r>
            <a:r>
              <a:rPr lang="en-ZW" sz="2400" dirty="0"/>
              <a:t>are allophones of the phoneme </a:t>
            </a:r>
            <a:r>
              <a:rPr lang="en-ZW" sz="2400" dirty="0" smtClean="0"/>
              <a:t>/</a:t>
            </a:r>
            <a:r>
              <a:rPr lang="en-ZW" sz="2400" dirty="0" err="1" smtClean="0"/>
              <a:t>i</a:t>
            </a:r>
            <a:r>
              <a:rPr lang="en-ZW" sz="2400" dirty="0" smtClean="0"/>
              <a:t>/.</a:t>
            </a:r>
            <a:endParaRPr lang="en-US" sz="2400" dirty="0"/>
          </a:p>
          <a:p>
            <a:endParaRPr lang="en-US" sz="2400" dirty="0"/>
          </a:p>
        </p:txBody>
      </p:sp>
    </p:spTree>
    <p:extLst>
      <p:ext uri="{BB962C8B-B14F-4D97-AF65-F5344CB8AC3E}">
        <p14:creationId xmlns:p14="http://schemas.microsoft.com/office/powerpoint/2010/main" val="9601529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1002595"/>
          </a:xfrm>
        </p:spPr>
        <p:txBody>
          <a:bodyPr/>
          <a:lstStyle/>
          <a:p>
            <a:r>
              <a:rPr lang="en-US" dirty="0" smtClean="0"/>
              <a:t>Allophones</a:t>
            </a:r>
            <a:endParaRPr lang="en-US" dirty="0"/>
          </a:p>
        </p:txBody>
      </p:sp>
      <p:sp>
        <p:nvSpPr>
          <p:cNvPr id="3" name="Content Placeholder 2"/>
          <p:cNvSpPr>
            <a:spLocks noGrp="1"/>
          </p:cNvSpPr>
          <p:nvPr>
            <p:ph idx="1"/>
          </p:nvPr>
        </p:nvSpPr>
        <p:spPr>
          <a:xfrm>
            <a:off x="1103312" y="1815922"/>
            <a:ext cx="10629342" cy="4533364"/>
          </a:xfrm>
        </p:spPr>
        <p:txBody>
          <a:bodyPr>
            <a:normAutofit fontScale="92500" lnSpcReduction="20000"/>
          </a:bodyPr>
          <a:lstStyle/>
          <a:p>
            <a:r>
              <a:rPr lang="en-US" dirty="0" smtClean="0"/>
              <a:t>Consider the following examples in Bemba:</a:t>
            </a:r>
          </a:p>
          <a:p>
            <a:pPr marL="0" indent="0">
              <a:buNone/>
            </a:pPr>
            <a:r>
              <a:rPr lang="en-US" dirty="0" smtClean="0"/>
              <a:t>a.	</a:t>
            </a:r>
            <a:r>
              <a:rPr lang="en-US" dirty="0" err="1" smtClean="0"/>
              <a:t>Ukunona</a:t>
            </a:r>
            <a:r>
              <a:rPr lang="en-US" dirty="0" smtClean="0"/>
              <a:t> [</a:t>
            </a:r>
            <a:r>
              <a:rPr lang="en-US" dirty="0" err="1" smtClean="0"/>
              <a:t>ukun</a:t>
            </a:r>
            <a:r>
              <a:rPr lang="en-US" b="1" u="sng" dirty="0" err="1" smtClean="0"/>
              <a:t>o</a:t>
            </a:r>
            <a:r>
              <a:rPr lang="en-US" dirty="0" err="1" smtClean="0"/>
              <a:t>na</a:t>
            </a:r>
            <a:r>
              <a:rPr lang="en-US" dirty="0" smtClean="0"/>
              <a:t>]   ‘to be fat’ (animal)</a:t>
            </a:r>
          </a:p>
          <a:p>
            <a:pPr marL="0" indent="0">
              <a:buNone/>
            </a:pPr>
            <a:r>
              <a:rPr lang="en-US" dirty="0" smtClean="0"/>
              <a:t>b.</a:t>
            </a:r>
            <a:r>
              <a:rPr lang="en-US" dirty="0"/>
              <a:t>	</a:t>
            </a:r>
            <a:r>
              <a:rPr lang="en-US" dirty="0" err="1" smtClean="0"/>
              <a:t>ukunoona</a:t>
            </a:r>
            <a:r>
              <a:rPr lang="en-US" dirty="0" smtClean="0"/>
              <a:t> [</a:t>
            </a:r>
            <a:r>
              <a:rPr lang="en-US" dirty="0" err="1" smtClean="0"/>
              <a:t>ukun</a:t>
            </a:r>
            <a:r>
              <a:rPr lang="en-US" b="1" u="sng" dirty="0" err="1" smtClean="0"/>
              <a:t>o:</a:t>
            </a:r>
            <a:r>
              <a:rPr lang="en-US" dirty="0" err="1" smtClean="0"/>
              <a:t>na</a:t>
            </a:r>
            <a:r>
              <a:rPr lang="en-US" dirty="0" smtClean="0"/>
              <a:t>]  ’ to sharpen’</a:t>
            </a:r>
          </a:p>
          <a:p>
            <a:pPr marL="0" indent="0">
              <a:buNone/>
            </a:pPr>
            <a:r>
              <a:rPr lang="en-US" dirty="0" smtClean="0"/>
              <a:t>Vowel length is distinctive in Bemba: vowels are either short  as in a. or long as in b.</a:t>
            </a:r>
          </a:p>
          <a:p>
            <a:pPr marL="0" indent="0">
              <a:buNone/>
            </a:pPr>
            <a:r>
              <a:rPr lang="en-US" dirty="0"/>
              <a:t>M</a:t>
            </a:r>
            <a:r>
              <a:rPr lang="en-US" dirty="0" smtClean="0"/>
              <a:t>ost Bantu languages are tone languages. </a:t>
            </a:r>
            <a:r>
              <a:rPr lang="en-US" dirty="0" err="1" smtClean="0"/>
              <a:t>i.e</a:t>
            </a:r>
            <a:r>
              <a:rPr lang="en-US" dirty="0" smtClean="0"/>
              <a:t> tone is distinctive in these languages. Tone may either be low(L) or high(H).</a:t>
            </a:r>
          </a:p>
          <a:p>
            <a:pPr marL="0" indent="0">
              <a:buNone/>
            </a:pPr>
            <a:r>
              <a:rPr lang="en-US" dirty="0" smtClean="0"/>
              <a:t>Example in Lozi:</a:t>
            </a:r>
          </a:p>
          <a:p>
            <a:pPr marL="0" indent="0">
              <a:buNone/>
            </a:pPr>
            <a:r>
              <a:rPr lang="en-US" dirty="0"/>
              <a:t> </a:t>
            </a:r>
            <a:r>
              <a:rPr lang="en-US" dirty="0" smtClean="0"/>
              <a:t>a. [kul</a:t>
            </a:r>
            <a:r>
              <a:rPr lang="en-US" b="1" dirty="0" smtClean="0"/>
              <a:t>ú</a:t>
            </a:r>
            <a:r>
              <a:rPr lang="en-US" dirty="0" smtClean="0"/>
              <a:t>ta] ‘ to teach’   [u] is HIGH</a:t>
            </a:r>
          </a:p>
          <a:p>
            <a:pPr marL="0" indent="0">
              <a:buNone/>
            </a:pPr>
            <a:r>
              <a:rPr lang="en-US" dirty="0"/>
              <a:t> </a:t>
            </a:r>
            <a:r>
              <a:rPr lang="en-US" dirty="0" smtClean="0"/>
              <a:t>b. [kul</a:t>
            </a:r>
            <a:r>
              <a:rPr lang="en-US" b="1" dirty="0" smtClean="0"/>
              <a:t>ù</a:t>
            </a:r>
            <a:r>
              <a:rPr lang="en-US" dirty="0" smtClean="0"/>
              <a:t>ta]  ‘to urinate’  [u] is LOW</a:t>
            </a:r>
          </a:p>
          <a:p>
            <a:pPr marL="0" indent="0">
              <a:buNone/>
            </a:pPr>
            <a:endParaRPr lang="en-US" dirty="0" smtClean="0"/>
          </a:p>
          <a:p>
            <a:pPr marL="0" indent="0">
              <a:buNone/>
            </a:pPr>
            <a:r>
              <a:rPr lang="en-US" dirty="0" smtClean="0"/>
              <a:t>NOTE: Translations are called glosses (gloss, singular)</a:t>
            </a:r>
            <a:endParaRPr lang="en-US" dirty="0"/>
          </a:p>
        </p:txBody>
      </p:sp>
    </p:spTree>
    <p:extLst>
      <p:ext uri="{BB962C8B-B14F-4D97-AF65-F5344CB8AC3E}">
        <p14:creationId xmlns:p14="http://schemas.microsoft.com/office/powerpoint/2010/main" val="28508323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b="1" dirty="0"/>
              <a:t>Complementary Distribution</a:t>
            </a:r>
            <a:endParaRPr lang="en-US" dirty="0"/>
          </a:p>
        </p:txBody>
      </p:sp>
      <p:sp>
        <p:nvSpPr>
          <p:cNvPr id="3" name="Content Placeholder 2"/>
          <p:cNvSpPr>
            <a:spLocks noGrp="1"/>
          </p:cNvSpPr>
          <p:nvPr>
            <p:ph idx="1"/>
          </p:nvPr>
        </p:nvSpPr>
        <p:spPr>
          <a:xfrm>
            <a:off x="1103312" y="1506828"/>
            <a:ext cx="10346006" cy="4741571"/>
          </a:xfrm>
        </p:spPr>
        <p:txBody>
          <a:bodyPr/>
          <a:lstStyle/>
          <a:p>
            <a:r>
              <a:rPr lang="en-ZW" sz="2800" dirty="0" smtClean="0"/>
              <a:t>If </a:t>
            </a:r>
            <a:r>
              <a:rPr lang="en-ZW" sz="2800" dirty="0"/>
              <a:t>two sounds are </a:t>
            </a:r>
            <a:r>
              <a:rPr lang="en-ZW" sz="2800" dirty="0" smtClean="0"/>
              <a:t>allophones </a:t>
            </a:r>
            <a:r>
              <a:rPr lang="en-ZW" sz="2800" dirty="0"/>
              <a:t>of the same phoneme, they are said to be in complementary distribution</a:t>
            </a:r>
            <a:r>
              <a:rPr lang="en-ZW" sz="2800" dirty="0" smtClean="0"/>
              <a:t>. They are mutually exclusive </a:t>
            </a:r>
            <a:r>
              <a:rPr lang="en-ZW" sz="2800" dirty="0" err="1" smtClean="0"/>
              <a:t>i.e</a:t>
            </a:r>
            <a:r>
              <a:rPr lang="en-ZW" sz="2800" dirty="0" smtClean="0"/>
              <a:t> they never occur in the same environment.</a:t>
            </a:r>
          </a:p>
          <a:p>
            <a:r>
              <a:rPr lang="en-ZW" sz="2800" dirty="0" smtClean="0"/>
              <a:t>In English, /p/ is always and only aspirated in syllable-initial position/word-initial position and only unaspirated if it is not syllable-initial position</a:t>
            </a:r>
          </a:p>
          <a:p>
            <a:endParaRPr lang="en-ZW" sz="2800" dirty="0" smtClean="0"/>
          </a:p>
          <a:p>
            <a:pPr marL="0" indent="0">
              <a:buNone/>
            </a:pPr>
            <a:r>
              <a:rPr lang="en-US" dirty="0" smtClean="0"/>
              <a:t>                           </a:t>
            </a:r>
            <a:endParaRPr lang="en-US" dirty="0"/>
          </a:p>
        </p:txBody>
      </p:sp>
    </p:spTree>
    <p:extLst>
      <p:ext uri="{BB962C8B-B14F-4D97-AF65-F5344CB8AC3E}">
        <p14:creationId xmlns:p14="http://schemas.microsoft.com/office/powerpoint/2010/main" val="19919652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FOR FURTHER STUDY</a:t>
            </a:r>
            <a:endParaRPr lang="en-US" dirty="0"/>
          </a:p>
        </p:txBody>
      </p:sp>
      <p:sp>
        <p:nvSpPr>
          <p:cNvPr id="3" name="Content Placeholder 2"/>
          <p:cNvSpPr>
            <a:spLocks noGrp="1"/>
          </p:cNvSpPr>
          <p:nvPr>
            <p:ph idx="1"/>
          </p:nvPr>
        </p:nvSpPr>
        <p:spPr/>
        <p:txBody>
          <a:bodyPr/>
          <a:lstStyle/>
          <a:p>
            <a:pPr lvl="1"/>
            <a:r>
              <a:rPr lang="en-US" dirty="0" smtClean="0"/>
              <a:t>R	EAD ON THE FOLLOWING:</a:t>
            </a:r>
          </a:p>
          <a:p>
            <a:pPr lvl="1"/>
            <a:r>
              <a:rPr lang="en-US" dirty="0" smtClean="0"/>
              <a:t>The scope of Phonemic Analysis</a:t>
            </a:r>
          </a:p>
          <a:p>
            <a:pPr lvl="1"/>
            <a:r>
              <a:rPr lang="en-US" dirty="0" smtClean="0"/>
              <a:t>How to identify phonemes</a:t>
            </a:r>
            <a:endParaRPr lang="en-US" dirty="0"/>
          </a:p>
        </p:txBody>
      </p:sp>
    </p:spTree>
    <p:extLst>
      <p:ext uri="{BB962C8B-B14F-4D97-AF65-F5344CB8AC3E}">
        <p14:creationId xmlns:p14="http://schemas.microsoft.com/office/powerpoint/2010/main" val="40683086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The End</a:t>
            </a:r>
            <a:endParaRPr lang="en-US" dirty="0"/>
          </a:p>
        </p:txBody>
      </p:sp>
    </p:spTree>
    <p:extLst>
      <p:ext uri="{BB962C8B-B14F-4D97-AF65-F5344CB8AC3E}">
        <p14:creationId xmlns:p14="http://schemas.microsoft.com/office/powerpoint/2010/main" val="40149145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012371"/>
          </a:xfrm>
        </p:spPr>
        <p:txBody>
          <a:bodyPr/>
          <a:lstStyle/>
          <a:p>
            <a:r>
              <a:rPr lang="en-US" b="1" dirty="0" smtClean="0"/>
              <a:t>PHONOLOGY</a:t>
            </a:r>
            <a:endParaRPr lang="en-US" b="1" dirty="0"/>
          </a:p>
        </p:txBody>
      </p:sp>
      <p:sp>
        <p:nvSpPr>
          <p:cNvPr id="3" name="Content Placeholder 2"/>
          <p:cNvSpPr>
            <a:spLocks noGrp="1"/>
          </p:cNvSpPr>
          <p:nvPr>
            <p:ph idx="1"/>
          </p:nvPr>
        </p:nvSpPr>
        <p:spPr>
          <a:xfrm>
            <a:off x="1103312" y="1159100"/>
            <a:ext cx="9534637" cy="5089300"/>
          </a:xfrm>
        </p:spPr>
        <p:txBody>
          <a:bodyPr>
            <a:noAutofit/>
          </a:bodyPr>
          <a:lstStyle/>
          <a:p>
            <a:r>
              <a:rPr lang="en-ZW" sz="2800" dirty="0" smtClean="0"/>
              <a:t>While </a:t>
            </a:r>
            <a:r>
              <a:rPr lang="en-ZW" sz="2800" dirty="0"/>
              <a:t>phonetics is the study of sounds and is concerned with the production, audition and </a:t>
            </a:r>
            <a:r>
              <a:rPr lang="en-ZW" sz="2800" dirty="0" smtClean="0"/>
              <a:t>perception </a:t>
            </a:r>
            <a:r>
              <a:rPr lang="en-ZW" sz="2800" dirty="0"/>
              <a:t>of speech sounds (called phones),</a:t>
            </a:r>
            <a:r>
              <a:rPr lang="en-ZW" sz="2800" b="1" dirty="0"/>
              <a:t> </a:t>
            </a:r>
            <a:r>
              <a:rPr lang="en-ZW" sz="2800" b="1" i="1" dirty="0">
                <a:solidFill>
                  <a:srgbClr val="C00000"/>
                </a:solidFill>
              </a:rPr>
              <a:t>phonology</a:t>
            </a:r>
            <a:r>
              <a:rPr lang="en-ZW" sz="2800" b="1" i="1" dirty="0"/>
              <a:t> </a:t>
            </a:r>
            <a:r>
              <a:rPr lang="en-ZW" sz="2800" dirty="0"/>
              <a:t>describes the way sounds function within a given language and operates at the level of sound systems and abstract sound </a:t>
            </a:r>
            <a:r>
              <a:rPr lang="en-ZW" sz="2800" dirty="0" smtClean="0"/>
              <a:t>units.</a:t>
            </a:r>
          </a:p>
          <a:p>
            <a:r>
              <a:rPr lang="en-ZW" sz="2800" dirty="0" smtClean="0"/>
              <a:t>Knowing </a:t>
            </a:r>
            <a:r>
              <a:rPr lang="en-ZW" sz="2800" dirty="0"/>
              <a:t>the sounds of a language is only a small part of phonology. This importance is shown by the fact that you can change one word into another by simply changing one sound. </a:t>
            </a:r>
            <a:endParaRPr lang="en-US" sz="2800" dirty="0"/>
          </a:p>
        </p:txBody>
      </p:sp>
    </p:spTree>
    <p:extLst>
      <p:ext uri="{BB962C8B-B14F-4D97-AF65-F5344CB8AC3E}">
        <p14:creationId xmlns:p14="http://schemas.microsoft.com/office/powerpoint/2010/main" val="22635389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SEGMENTAL AND SUPRASEGMENTAL PHONOLOGY</a:t>
            </a:r>
            <a:endParaRPr lang="en-US" b="1" dirty="0"/>
          </a:p>
        </p:txBody>
      </p:sp>
      <p:sp>
        <p:nvSpPr>
          <p:cNvPr id="3" name="Content Placeholder 2"/>
          <p:cNvSpPr>
            <a:spLocks noGrp="1"/>
          </p:cNvSpPr>
          <p:nvPr>
            <p:ph idx="1"/>
          </p:nvPr>
        </p:nvSpPr>
        <p:spPr>
          <a:xfrm>
            <a:off x="1103312" y="2052918"/>
            <a:ext cx="10191460" cy="4195481"/>
          </a:xfrm>
        </p:spPr>
        <p:txBody>
          <a:bodyPr>
            <a:noAutofit/>
          </a:bodyPr>
          <a:lstStyle/>
          <a:p>
            <a:r>
              <a:rPr lang="en-US" sz="2800" dirty="0" smtClean="0"/>
              <a:t>Segmental phonology deals with speech sounds without considering prosodic features( tone, stress, length).</a:t>
            </a:r>
          </a:p>
          <a:p>
            <a:r>
              <a:rPr lang="en-US" sz="2800" dirty="0" smtClean="0"/>
              <a:t>Suprasegmental phonology deals with prosodic features(tone, length, stress).</a:t>
            </a:r>
          </a:p>
          <a:p>
            <a:r>
              <a:rPr lang="en-US" sz="2800" dirty="0" smtClean="0"/>
              <a:t>A segment is a speech sound without prosodic features.</a:t>
            </a:r>
          </a:p>
          <a:p>
            <a:r>
              <a:rPr lang="en-US" sz="2800" dirty="0" smtClean="0"/>
              <a:t>The term suprasegment is equivalent to prosodic feature.  </a:t>
            </a:r>
            <a:endParaRPr lang="en-US" sz="2800" dirty="0"/>
          </a:p>
        </p:txBody>
      </p:sp>
    </p:spTree>
    <p:extLst>
      <p:ext uri="{BB962C8B-B14F-4D97-AF65-F5344CB8AC3E}">
        <p14:creationId xmlns:p14="http://schemas.microsoft.com/office/powerpoint/2010/main" val="7306884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SEGMENTAL AND SUPRASEGMENTAL PHONOLOGY</a:t>
            </a:r>
          </a:p>
        </p:txBody>
      </p:sp>
      <p:sp>
        <p:nvSpPr>
          <p:cNvPr id="3" name="Content Placeholder 2"/>
          <p:cNvSpPr>
            <a:spLocks noGrp="1"/>
          </p:cNvSpPr>
          <p:nvPr>
            <p:ph idx="1"/>
          </p:nvPr>
        </p:nvSpPr>
        <p:spPr/>
        <p:txBody>
          <a:bodyPr/>
          <a:lstStyle/>
          <a:p>
            <a:r>
              <a:rPr lang="en-ZW" sz="2800" dirty="0"/>
              <a:t>Consider the differences between the words </a:t>
            </a:r>
            <a:r>
              <a:rPr lang="en-ZW" sz="2800" dirty="0">
                <a:solidFill>
                  <a:schemeClr val="accent1">
                    <a:lumMod val="75000"/>
                  </a:schemeClr>
                </a:solidFill>
              </a:rPr>
              <a:t>time</a:t>
            </a:r>
            <a:r>
              <a:rPr lang="en-ZW" sz="2800" dirty="0">
                <a:solidFill>
                  <a:schemeClr val="accent2"/>
                </a:solidFill>
              </a:rPr>
              <a:t> </a:t>
            </a:r>
            <a:r>
              <a:rPr lang="en-ZW" sz="2800" dirty="0"/>
              <a:t>and </a:t>
            </a:r>
            <a:r>
              <a:rPr lang="en-ZW" sz="2800" dirty="0">
                <a:solidFill>
                  <a:srgbClr val="FF0000"/>
                </a:solidFill>
              </a:rPr>
              <a:t>dime.</a:t>
            </a:r>
            <a:r>
              <a:rPr lang="en-ZW" sz="2800" dirty="0"/>
              <a:t> </a:t>
            </a:r>
            <a:endParaRPr lang="en-ZW" sz="2800" dirty="0" smtClean="0"/>
          </a:p>
          <a:p>
            <a:r>
              <a:rPr lang="en-ZW" sz="2800" dirty="0" smtClean="0"/>
              <a:t>The </a:t>
            </a:r>
            <a:r>
              <a:rPr lang="en-ZW" sz="2800" dirty="0"/>
              <a:t>words are identical except for the first sound. </a:t>
            </a:r>
            <a:r>
              <a:rPr lang="en-ZW" sz="2800" dirty="0">
                <a:solidFill>
                  <a:srgbClr val="FF0000"/>
                </a:solidFill>
              </a:rPr>
              <a:t>[t] </a:t>
            </a:r>
            <a:r>
              <a:rPr lang="en-ZW" sz="2800" dirty="0"/>
              <a:t>and </a:t>
            </a:r>
            <a:r>
              <a:rPr lang="en-ZW" sz="2800" dirty="0">
                <a:solidFill>
                  <a:srgbClr val="FF0000"/>
                </a:solidFill>
              </a:rPr>
              <a:t>[d]</a:t>
            </a:r>
            <a:r>
              <a:rPr lang="en-ZW" sz="2800" dirty="0"/>
              <a:t> can therefore distinguish words, and are called </a:t>
            </a:r>
            <a:r>
              <a:rPr lang="en-ZW" sz="2800" b="1" dirty="0"/>
              <a:t>contrasting sounds</a:t>
            </a:r>
            <a:r>
              <a:rPr lang="en-ZW" sz="2800" dirty="0"/>
              <a:t>. They are distinctive sounds in English, and all distinctive sounds are classified as </a:t>
            </a:r>
            <a:r>
              <a:rPr lang="en-ZW" sz="2800" b="1" dirty="0"/>
              <a:t>phonemes</a:t>
            </a:r>
            <a:r>
              <a:rPr lang="en-ZW" sz="2800" dirty="0"/>
              <a:t>.</a:t>
            </a:r>
            <a:endParaRPr lang="en-US" sz="2800" dirty="0"/>
          </a:p>
          <a:p>
            <a:endParaRPr lang="en-US" dirty="0"/>
          </a:p>
        </p:txBody>
      </p:sp>
    </p:spTree>
    <p:extLst>
      <p:ext uri="{BB962C8B-B14F-4D97-AF65-F5344CB8AC3E}">
        <p14:creationId xmlns:p14="http://schemas.microsoft.com/office/powerpoint/2010/main" val="8523273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881743"/>
          </a:xfrm>
        </p:spPr>
        <p:txBody>
          <a:bodyPr/>
          <a:lstStyle/>
          <a:p>
            <a:r>
              <a:rPr lang="en-ZW" b="1" dirty="0"/>
              <a:t>Minimal Pairs</a:t>
            </a:r>
            <a:endParaRPr lang="en-US" dirty="0"/>
          </a:p>
        </p:txBody>
      </p:sp>
      <p:sp>
        <p:nvSpPr>
          <p:cNvPr id="3" name="Content Placeholder 2"/>
          <p:cNvSpPr>
            <a:spLocks noGrp="1"/>
          </p:cNvSpPr>
          <p:nvPr>
            <p:ph idx="1"/>
          </p:nvPr>
        </p:nvSpPr>
        <p:spPr>
          <a:xfrm>
            <a:off x="1103312" y="1680632"/>
            <a:ext cx="10590705" cy="4913352"/>
          </a:xfrm>
        </p:spPr>
        <p:txBody>
          <a:bodyPr>
            <a:noAutofit/>
          </a:bodyPr>
          <a:lstStyle/>
          <a:p>
            <a:r>
              <a:rPr lang="en-ZW" sz="2800" dirty="0" smtClean="0">
                <a:solidFill>
                  <a:srgbClr val="FF0000"/>
                </a:solidFill>
              </a:rPr>
              <a:t>Minimal </a:t>
            </a:r>
            <a:r>
              <a:rPr lang="en-ZW" sz="2800" dirty="0">
                <a:solidFill>
                  <a:srgbClr val="FF0000"/>
                </a:solidFill>
              </a:rPr>
              <a:t>pairs </a:t>
            </a:r>
            <a:r>
              <a:rPr lang="en-ZW" sz="2800" dirty="0"/>
              <a:t>are words with different meanings that have the same sounds except for one. </a:t>
            </a:r>
            <a:endParaRPr lang="en-ZW" sz="2800" dirty="0" smtClean="0"/>
          </a:p>
          <a:p>
            <a:r>
              <a:rPr lang="en-ZW" sz="2800" dirty="0" smtClean="0"/>
              <a:t>These </a:t>
            </a:r>
            <a:r>
              <a:rPr lang="en-ZW" sz="2800" dirty="0"/>
              <a:t>contrasting sounds can either be consonants or vowels. The words </a:t>
            </a:r>
            <a:r>
              <a:rPr lang="en-ZW" sz="2800" b="1" dirty="0"/>
              <a:t>pin</a:t>
            </a:r>
            <a:r>
              <a:rPr lang="en-ZW" sz="2800" dirty="0"/>
              <a:t> and </a:t>
            </a:r>
            <a:r>
              <a:rPr lang="en-ZW" sz="2800" b="1" dirty="0"/>
              <a:t>bin</a:t>
            </a:r>
            <a:r>
              <a:rPr lang="en-ZW" sz="2800" dirty="0"/>
              <a:t> are minimal pairs because they are exactly the same except for the first sound</a:t>
            </a:r>
            <a:r>
              <a:rPr lang="en-ZW" sz="2800" dirty="0" smtClean="0"/>
              <a:t>.</a:t>
            </a:r>
          </a:p>
          <a:p>
            <a:r>
              <a:rPr lang="en-ZW" sz="2800" dirty="0" smtClean="0"/>
              <a:t> </a:t>
            </a:r>
            <a:r>
              <a:rPr lang="en-ZW" sz="2800" dirty="0"/>
              <a:t>The words read and rude are also exactly the same except for the vowel sound. The examples from above, time and dime, are also minimal pairs. In effect, words with one contrastive sound are minimal </a:t>
            </a:r>
            <a:r>
              <a:rPr lang="en-ZW" sz="2800" dirty="0" smtClean="0"/>
              <a:t>pairs </a:t>
            </a:r>
            <a:r>
              <a:rPr lang="en-ZW" sz="2800" dirty="0" err="1" smtClean="0">
                <a:solidFill>
                  <a:srgbClr val="FF0000"/>
                </a:solidFill>
              </a:rPr>
              <a:t>lila</a:t>
            </a:r>
            <a:r>
              <a:rPr lang="en-ZW" sz="2800" dirty="0" smtClean="0">
                <a:solidFill>
                  <a:srgbClr val="FF0000"/>
                </a:solidFill>
              </a:rPr>
              <a:t> and </a:t>
            </a:r>
            <a:r>
              <a:rPr lang="en-ZW" sz="2800" dirty="0" err="1" smtClean="0">
                <a:solidFill>
                  <a:srgbClr val="FF0000"/>
                </a:solidFill>
              </a:rPr>
              <a:t>lela</a:t>
            </a:r>
            <a:endParaRPr lang="en-US" sz="2800" dirty="0"/>
          </a:p>
        </p:txBody>
      </p:sp>
    </p:spTree>
    <p:extLst>
      <p:ext uri="{BB962C8B-B14F-4D97-AF65-F5344CB8AC3E}">
        <p14:creationId xmlns:p14="http://schemas.microsoft.com/office/powerpoint/2010/main" val="33258729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Minimal pairs</a:t>
            </a:r>
            <a:endParaRPr lang="en-US" b="1" dirty="0"/>
          </a:p>
        </p:txBody>
      </p:sp>
      <p:sp>
        <p:nvSpPr>
          <p:cNvPr id="3" name="Content Placeholder 2"/>
          <p:cNvSpPr>
            <a:spLocks noGrp="1"/>
          </p:cNvSpPr>
          <p:nvPr>
            <p:ph idx="1"/>
          </p:nvPr>
        </p:nvSpPr>
        <p:spPr>
          <a:xfrm>
            <a:off x="1484310" y="1944915"/>
            <a:ext cx="10018713" cy="3846286"/>
          </a:xfrm>
        </p:spPr>
        <p:txBody>
          <a:bodyPr>
            <a:normAutofit lnSpcReduction="10000"/>
          </a:bodyPr>
          <a:lstStyle/>
          <a:p>
            <a:r>
              <a:rPr lang="en-ZW" sz="2800" dirty="0"/>
              <a:t>Another feature of minimal pairs is overlapping distribution. Sounds that occur in phonetic environments that are identical are said to be in overlapping distribution</a:t>
            </a:r>
            <a:r>
              <a:rPr lang="en-ZW" sz="2800" dirty="0" smtClean="0"/>
              <a:t>.</a:t>
            </a:r>
          </a:p>
          <a:p>
            <a:r>
              <a:rPr lang="en-ZW" sz="2800" dirty="0" smtClean="0"/>
              <a:t> </a:t>
            </a:r>
            <a:r>
              <a:rPr lang="en-ZW" sz="2800" dirty="0"/>
              <a:t>The sounds of [</a:t>
            </a:r>
            <a:r>
              <a:rPr lang="en-ZW" sz="2800" dirty="0" err="1"/>
              <a:t>ɪn</a:t>
            </a:r>
            <a:r>
              <a:rPr lang="en-ZW" sz="2800" dirty="0"/>
              <a:t>] from </a:t>
            </a:r>
            <a:r>
              <a:rPr lang="en-ZW" sz="2800" b="1" dirty="0">
                <a:solidFill>
                  <a:srgbClr val="FF0000"/>
                </a:solidFill>
              </a:rPr>
              <a:t>pin</a:t>
            </a:r>
            <a:r>
              <a:rPr lang="en-ZW" sz="2800" dirty="0"/>
              <a:t> and </a:t>
            </a:r>
            <a:r>
              <a:rPr lang="en-ZW" sz="2800" b="1" dirty="0">
                <a:solidFill>
                  <a:srgbClr val="FF0000"/>
                </a:solidFill>
              </a:rPr>
              <a:t>bin</a:t>
            </a:r>
            <a:r>
              <a:rPr lang="en-ZW" sz="2800" dirty="0"/>
              <a:t> are in overlapping distribution because they occur in both words. </a:t>
            </a:r>
            <a:endParaRPr lang="en-ZW" sz="2800" dirty="0" smtClean="0"/>
          </a:p>
          <a:p>
            <a:r>
              <a:rPr lang="en-ZW" sz="2800" dirty="0" smtClean="0"/>
              <a:t>The </a:t>
            </a:r>
            <a:r>
              <a:rPr lang="en-ZW" sz="2800" dirty="0"/>
              <a:t>same is true for </a:t>
            </a:r>
            <a:r>
              <a:rPr lang="en-ZW" sz="2800" b="1" dirty="0">
                <a:solidFill>
                  <a:srgbClr val="FF0000"/>
                </a:solidFill>
              </a:rPr>
              <a:t>three</a:t>
            </a:r>
            <a:r>
              <a:rPr lang="en-ZW" sz="2800" dirty="0"/>
              <a:t> and </a:t>
            </a:r>
            <a:r>
              <a:rPr lang="en-ZW" sz="2800" b="1" dirty="0">
                <a:solidFill>
                  <a:srgbClr val="FF0000"/>
                </a:solidFill>
              </a:rPr>
              <a:t>through.</a:t>
            </a:r>
            <a:r>
              <a:rPr lang="en-ZW" sz="2800" dirty="0"/>
              <a:t> The sounds of [</a:t>
            </a:r>
            <a:r>
              <a:rPr lang="en-ZW" sz="2800" dirty="0" err="1"/>
              <a:t>θr</a:t>
            </a:r>
            <a:r>
              <a:rPr lang="en-ZW" sz="2800" dirty="0"/>
              <a:t>] is in overlapping distribution because they occur in both words as well.</a:t>
            </a:r>
            <a:endParaRPr lang="en-US" sz="2800" dirty="0"/>
          </a:p>
          <a:p>
            <a:endParaRPr lang="en-US" sz="2800" dirty="0"/>
          </a:p>
        </p:txBody>
      </p:sp>
    </p:spTree>
    <p:extLst>
      <p:ext uri="{BB962C8B-B14F-4D97-AF65-F5344CB8AC3E}">
        <p14:creationId xmlns:p14="http://schemas.microsoft.com/office/powerpoint/2010/main" val="2990351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Minimal Pairs, examples</a:t>
            </a:r>
            <a:endParaRPr lang="en-US" b="1" dirty="0"/>
          </a:p>
        </p:txBody>
      </p:sp>
      <p:sp>
        <p:nvSpPr>
          <p:cNvPr id="3" name="Content Placeholder 2"/>
          <p:cNvSpPr>
            <a:spLocks noGrp="1"/>
          </p:cNvSpPr>
          <p:nvPr>
            <p:ph idx="1"/>
          </p:nvPr>
        </p:nvSpPr>
        <p:spPr>
          <a:xfrm>
            <a:off x="1484310" y="2119087"/>
            <a:ext cx="10018713" cy="4238170"/>
          </a:xfrm>
        </p:spPr>
        <p:txBody>
          <a:bodyPr>
            <a:normAutofit/>
          </a:bodyPr>
          <a:lstStyle/>
          <a:p>
            <a:r>
              <a:rPr lang="en-US" dirty="0" smtClean="0"/>
              <a:t>Remember a minimal pair is a set of two words, phrases  with only one difference as shown below:</a:t>
            </a:r>
          </a:p>
          <a:p>
            <a:r>
              <a:rPr lang="en-US" dirty="0" smtClean="0">
                <a:solidFill>
                  <a:srgbClr val="FF0000"/>
                </a:solidFill>
              </a:rPr>
              <a:t>Lip/lit</a:t>
            </a:r>
          </a:p>
          <a:p>
            <a:r>
              <a:rPr lang="en-US" dirty="0" smtClean="0">
                <a:solidFill>
                  <a:srgbClr val="FF0000"/>
                </a:solidFill>
              </a:rPr>
              <a:t>Zip/sip</a:t>
            </a:r>
          </a:p>
          <a:p>
            <a:r>
              <a:rPr lang="en-US" dirty="0" smtClean="0">
                <a:solidFill>
                  <a:srgbClr val="FF0000"/>
                </a:solidFill>
              </a:rPr>
              <a:t>Pot/pet</a:t>
            </a:r>
          </a:p>
          <a:p>
            <a:r>
              <a:rPr lang="en-US" dirty="0" smtClean="0">
                <a:solidFill>
                  <a:srgbClr val="FF0000"/>
                </a:solidFill>
              </a:rPr>
              <a:t>Lemba/</a:t>
            </a:r>
            <a:r>
              <a:rPr lang="en-US" dirty="0" err="1" smtClean="0">
                <a:solidFill>
                  <a:srgbClr val="FF0000"/>
                </a:solidFill>
              </a:rPr>
              <a:t>lomba</a:t>
            </a:r>
            <a:r>
              <a:rPr lang="en-US" dirty="0" smtClean="0">
                <a:solidFill>
                  <a:srgbClr val="FF0000"/>
                </a:solidFill>
              </a:rPr>
              <a:t>  </a:t>
            </a:r>
            <a:r>
              <a:rPr lang="en-US" dirty="0" smtClean="0"/>
              <a:t>‘write/beg’ Bemba</a:t>
            </a:r>
          </a:p>
          <a:p>
            <a:r>
              <a:rPr lang="en-US" dirty="0" err="1" smtClean="0">
                <a:solidFill>
                  <a:srgbClr val="FF0000"/>
                </a:solidFill>
              </a:rPr>
              <a:t>Kulima</a:t>
            </a:r>
            <a:r>
              <a:rPr lang="en-US" dirty="0" smtClean="0">
                <a:solidFill>
                  <a:srgbClr val="FF0000"/>
                </a:solidFill>
              </a:rPr>
              <a:t>/</a:t>
            </a:r>
            <a:r>
              <a:rPr lang="en-US" dirty="0" err="1" smtClean="0">
                <a:solidFill>
                  <a:srgbClr val="FF0000"/>
                </a:solidFill>
              </a:rPr>
              <a:t>kulema</a:t>
            </a:r>
            <a:r>
              <a:rPr lang="en-US" dirty="0" smtClean="0"/>
              <a:t>  ‘to cultivate/to be heavy’ Luvale</a:t>
            </a:r>
          </a:p>
          <a:p>
            <a:pPr marL="0" indent="0">
              <a:buNone/>
            </a:pPr>
            <a:r>
              <a:rPr lang="en-US" dirty="0" smtClean="0"/>
              <a:t>Minimal pairs are used to identify phonemes</a:t>
            </a:r>
            <a:endParaRPr lang="en-US" dirty="0"/>
          </a:p>
        </p:txBody>
      </p:sp>
    </p:spTree>
    <p:extLst>
      <p:ext uri="{BB962C8B-B14F-4D97-AF65-F5344CB8AC3E}">
        <p14:creationId xmlns:p14="http://schemas.microsoft.com/office/powerpoint/2010/main" val="2245331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W" sz="4400" b="1" dirty="0"/>
              <a:t>Free Variation</a:t>
            </a:r>
            <a:endParaRPr lang="en-US" dirty="0"/>
          </a:p>
        </p:txBody>
      </p:sp>
      <p:sp>
        <p:nvSpPr>
          <p:cNvPr id="3" name="Content Placeholder 2"/>
          <p:cNvSpPr>
            <a:spLocks noGrp="1"/>
          </p:cNvSpPr>
          <p:nvPr>
            <p:ph idx="1"/>
          </p:nvPr>
        </p:nvSpPr>
        <p:spPr>
          <a:xfrm>
            <a:off x="1484310" y="1915887"/>
            <a:ext cx="10018713" cy="3875314"/>
          </a:xfrm>
        </p:spPr>
        <p:txBody>
          <a:bodyPr>
            <a:normAutofit/>
          </a:bodyPr>
          <a:lstStyle/>
          <a:p>
            <a:r>
              <a:rPr lang="en-ZW" sz="2800" dirty="0" smtClean="0"/>
              <a:t>Some </a:t>
            </a:r>
            <a:r>
              <a:rPr lang="en-ZW" sz="2800" dirty="0"/>
              <a:t>words in English are pronounced differently by different speakers. </a:t>
            </a:r>
            <a:endParaRPr lang="en-ZW" sz="2800" dirty="0" smtClean="0"/>
          </a:p>
          <a:p>
            <a:r>
              <a:rPr lang="en-ZW" sz="2800" dirty="0" smtClean="0"/>
              <a:t>This </a:t>
            </a:r>
            <a:r>
              <a:rPr lang="en-ZW" sz="2800" dirty="0"/>
              <a:t>is most noticeable among American English speakers and British English speakers, as well as dialectal differences. </a:t>
            </a:r>
            <a:endParaRPr lang="en-ZW" sz="2800" dirty="0" smtClean="0"/>
          </a:p>
          <a:p>
            <a:r>
              <a:rPr lang="en-ZW" sz="2800" dirty="0" smtClean="0"/>
              <a:t>This </a:t>
            </a:r>
            <a:r>
              <a:rPr lang="en-ZW" sz="2800" dirty="0"/>
              <a:t>is evidenced in the ways neither, for example, can be pronounced. American English pronunciation is </a:t>
            </a:r>
            <a:r>
              <a:rPr lang="en-ZW" sz="2800" dirty="0">
                <a:solidFill>
                  <a:srgbClr val="C00000"/>
                </a:solidFill>
              </a:rPr>
              <a:t>[</a:t>
            </a:r>
            <a:r>
              <a:rPr lang="en-ZW" sz="2800" dirty="0" err="1">
                <a:solidFill>
                  <a:srgbClr val="C00000"/>
                </a:solidFill>
              </a:rPr>
              <a:t>niðər</a:t>
            </a:r>
            <a:r>
              <a:rPr lang="en-ZW" sz="2800" dirty="0">
                <a:solidFill>
                  <a:srgbClr val="C00000"/>
                </a:solidFill>
              </a:rPr>
              <a:t>], </a:t>
            </a:r>
            <a:r>
              <a:rPr lang="en-ZW" sz="2800" dirty="0"/>
              <a:t>while British English pronunciation is </a:t>
            </a:r>
            <a:r>
              <a:rPr lang="en-ZW" sz="2800" dirty="0">
                <a:solidFill>
                  <a:srgbClr val="FF0000"/>
                </a:solidFill>
              </a:rPr>
              <a:t>[</a:t>
            </a:r>
            <a:r>
              <a:rPr lang="en-ZW" sz="2800" dirty="0" err="1" smtClean="0">
                <a:solidFill>
                  <a:srgbClr val="FF0000"/>
                </a:solidFill>
              </a:rPr>
              <a:t>naiðər</a:t>
            </a:r>
            <a:r>
              <a:rPr lang="en-ZW" sz="2800" dirty="0">
                <a:solidFill>
                  <a:srgbClr val="FF0000"/>
                </a:solidFill>
              </a:rPr>
              <a:t>].</a:t>
            </a:r>
            <a:endParaRPr lang="en-US" sz="2800" dirty="0">
              <a:solidFill>
                <a:srgbClr val="FF0000"/>
              </a:solidFill>
            </a:endParaRPr>
          </a:p>
          <a:p>
            <a:pPr marL="0" indent="0">
              <a:buNone/>
            </a:pPr>
            <a:endParaRPr lang="en-US" sz="2800" dirty="0"/>
          </a:p>
        </p:txBody>
      </p:sp>
    </p:spTree>
    <p:extLst>
      <p:ext uri="{BB962C8B-B14F-4D97-AF65-F5344CB8AC3E}">
        <p14:creationId xmlns:p14="http://schemas.microsoft.com/office/powerpoint/2010/main" val="35131284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997857"/>
          </a:xfrm>
        </p:spPr>
        <p:txBody>
          <a:bodyPr/>
          <a:lstStyle/>
          <a:p>
            <a:r>
              <a:rPr lang="en-ZW" b="1" dirty="0"/>
              <a:t>Phones and Allophones</a:t>
            </a:r>
            <a:endParaRPr lang="en-US" dirty="0"/>
          </a:p>
        </p:txBody>
      </p:sp>
      <p:sp>
        <p:nvSpPr>
          <p:cNvPr id="3" name="Content Placeholder 2"/>
          <p:cNvSpPr>
            <a:spLocks noGrp="1"/>
          </p:cNvSpPr>
          <p:nvPr>
            <p:ph idx="1"/>
          </p:nvPr>
        </p:nvSpPr>
        <p:spPr>
          <a:xfrm>
            <a:off x="1484310" y="1465943"/>
            <a:ext cx="10018713" cy="5021943"/>
          </a:xfrm>
        </p:spPr>
        <p:txBody>
          <a:bodyPr>
            <a:noAutofit/>
          </a:bodyPr>
          <a:lstStyle/>
          <a:p>
            <a:endParaRPr lang="en-ZW" sz="2800" b="1" dirty="0" smtClean="0"/>
          </a:p>
          <a:p>
            <a:r>
              <a:rPr lang="en-ZW" sz="2800" b="1" dirty="0" smtClean="0">
                <a:solidFill>
                  <a:srgbClr val="FF0000"/>
                </a:solidFill>
              </a:rPr>
              <a:t>Phonemes</a:t>
            </a:r>
            <a:r>
              <a:rPr lang="en-ZW" sz="2800" dirty="0">
                <a:solidFill>
                  <a:srgbClr val="FF0000"/>
                </a:solidFill>
              </a:rPr>
              <a:t> </a:t>
            </a:r>
            <a:r>
              <a:rPr lang="en-ZW" sz="2800" dirty="0" smtClean="0"/>
              <a:t> </a:t>
            </a:r>
            <a:r>
              <a:rPr lang="en-ZW" sz="2800" dirty="0"/>
              <a:t>are abstract mental representations of the phonological units of a </a:t>
            </a:r>
            <a:r>
              <a:rPr lang="en-ZW" sz="2800" dirty="0" smtClean="0"/>
              <a:t>language. </a:t>
            </a:r>
            <a:r>
              <a:rPr lang="en-ZW" sz="2800" dirty="0"/>
              <a:t>Phonemes are not physical sounds.</a:t>
            </a:r>
            <a:endParaRPr lang="en-ZW" sz="2800" dirty="0" smtClean="0"/>
          </a:p>
          <a:p>
            <a:r>
              <a:rPr lang="en-US" sz="2800" dirty="0" smtClean="0"/>
              <a:t>In other words, </a:t>
            </a:r>
            <a:r>
              <a:rPr lang="en-US" sz="2800" dirty="0" smtClean="0">
                <a:solidFill>
                  <a:srgbClr val="FF0000"/>
                </a:solidFill>
              </a:rPr>
              <a:t>a phoneme </a:t>
            </a:r>
            <a:r>
              <a:rPr lang="en-US" sz="2800" dirty="0" smtClean="0"/>
              <a:t>is </a:t>
            </a:r>
            <a:r>
              <a:rPr lang="en-US" sz="2800" dirty="0" smtClean="0"/>
              <a:t>a </a:t>
            </a:r>
            <a:r>
              <a:rPr lang="en-US" sz="2800" dirty="0"/>
              <a:t>smallest unit of language which distinguishes </a:t>
            </a:r>
            <a:r>
              <a:rPr lang="en-US" sz="2800" dirty="0" smtClean="0"/>
              <a:t>meaning(distinctive)</a:t>
            </a:r>
            <a:r>
              <a:rPr lang="en-US" sz="2800" dirty="0"/>
              <a:t>;</a:t>
            </a:r>
            <a:r>
              <a:rPr lang="en-US" sz="2800" dirty="0" smtClean="0"/>
              <a:t> </a:t>
            </a:r>
            <a:r>
              <a:rPr lang="en-US" sz="2800" dirty="0" smtClean="0"/>
              <a:t>a class of phonetically similar sounds which is </a:t>
            </a:r>
            <a:r>
              <a:rPr lang="en-US" sz="2800" dirty="0" smtClean="0"/>
              <a:t>distinctive.</a:t>
            </a:r>
            <a:endParaRPr lang="en-ZW" sz="2800" dirty="0"/>
          </a:p>
          <a:p>
            <a:pPr marL="0" indent="0">
              <a:buNone/>
            </a:pPr>
            <a:r>
              <a:rPr lang="en-ZW" sz="2800" dirty="0" smtClean="0"/>
              <a:t>Example:</a:t>
            </a:r>
          </a:p>
          <a:p>
            <a:pPr marL="0" indent="0">
              <a:buNone/>
            </a:pPr>
            <a:r>
              <a:rPr lang="en-ZW" sz="2800" dirty="0"/>
              <a:t>	</a:t>
            </a:r>
            <a:r>
              <a:rPr lang="en-ZW" sz="2800" dirty="0" smtClean="0"/>
              <a:t>		/p/   in </a:t>
            </a:r>
            <a:r>
              <a:rPr lang="en-ZW" sz="2800" dirty="0" smtClean="0"/>
              <a:t>s</a:t>
            </a:r>
            <a:r>
              <a:rPr lang="en-ZW" sz="2800" b="1" dirty="0" smtClean="0">
                <a:solidFill>
                  <a:srgbClr val="FF0000"/>
                </a:solidFill>
              </a:rPr>
              <a:t>p</a:t>
            </a:r>
            <a:r>
              <a:rPr lang="en-ZW" sz="2800" dirty="0"/>
              <a:t>a</a:t>
            </a:r>
            <a:r>
              <a:rPr lang="en-ZW" sz="2800" dirty="0" smtClean="0"/>
              <a:t>t </a:t>
            </a:r>
            <a:r>
              <a:rPr lang="en-ZW" sz="2800" dirty="0" smtClean="0"/>
              <a:t>(unaspirated)  ;  </a:t>
            </a:r>
            <a:r>
              <a:rPr lang="en-ZW" sz="2800" b="1" dirty="0" smtClean="0">
                <a:solidFill>
                  <a:srgbClr val="FF0000"/>
                </a:solidFill>
              </a:rPr>
              <a:t>p</a:t>
            </a:r>
            <a:r>
              <a:rPr lang="en-ZW" sz="2800" dirty="0"/>
              <a:t>a</a:t>
            </a:r>
            <a:r>
              <a:rPr lang="en-ZW" sz="2800" dirty="0" smtClean="0"/>
              <a:t>t(aspirated</a:t>
            </a:r>
            <a:r>
              <a:rPr lang="en-ZW" sz="2800" dirty="0" smtClean="0"/>
              <a:t>)    </a:t>
            </a:r>
          </a:p>
          <a:p>
            <a:pPr marL="0" indent="0">
              <a:buNone/>
            </a:pPr>
            <a:r>
              <a:rPr lang="en-ZW" sz="2800" dirty="0" smtClean="0"/>
              <a:t>Phonemes </a:t>
            </a:r>
            <a:r>
              <a:rPr lang="en-ZW" sz="2800" dirty="0" smtClean="0"/>
              <a:t> </a:t>
            </a:r>
            <a:r>
              <a:rPr lang="en-ZW" sz="2800" dirty="0" smtClean="0"/>
              <a:t>are enclosed in slashes //.</a:t>
            </a:r>
          </a:p>
          <a:p>
            <a:pPr marL="0" indent="0">
              <a:buNone/>
            </a:pPr>
            <a:r>
              <a:rPr lang="en-US" sz="2800" dirty="0" smtClean="0"/>
              <a:t>Both </a:t>
            </a:r>
            <a:r>
              <a:rPr lang="en-US" sz="2800" dirty="0"/>
              <a:t>consonants and vowels are </a:t>
            </a:r>
            <a:r>
              <a:rPr lang="en-US" sz="2800" dirty="0" smtClean="0"/>
              <a:t>phonemes.</a:t>
            </a:r>
            <a:endParaRPr lang="en-ZW" sz="2800" dirty="0" smtClean="0"/>
          </a:p>
          <a:p>
            <a:pPr marL="0" indent="0">
              <a:buNone/>
            </a:pPr>
            <a:endParaRPr lang="en-US" sz="2800" dirty="0" smtClean="0"/>
          </a:p>
        </p:txBody>
      </p:sp>
    </p:spTree>
    <p:extLst>
      <p:ext uri="{BB962C8B-B14F-4D97-AF65-F5344CB8AC3E}">
        <p14:creationId xmlns:p14="http://schemas.microsoft.com/office/powerpoint/2010/main" val="2136631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Parallax</Template>
  <TotalTime>1436</TotalTime>
  <Words>611</Words>
  <Application>Microsoft Office PowerPoint</Application>
  <PresentationFormat>Widescreen</PresentationFormat>
  <Paragraphs>85</Paragraphs>
  <Slides>17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Corbel</vt:lpstr>
      <vt:lpstr>Parallax</vt:lpstr>
      <vt:lpstr>Phonology</vt:lpstr>
      <vt:lpstr>PHONOLOGY</vt:lpstr>
      <vt:lpstr>SEGMENTAL AND SUPRASEGMENTAL PHONOLOGY</vt:lpstr>
      <vt:lpstr>SEGMENTAL AND SUPRASEGMENTAL PHONOLOGY</vt:lpstr>
      <vt:lpstr>Minimal Pairs</vt:lpstr>
      <vt:lpstr>Minimal pairs</vt:lpstr>
      <vt:lpstr>Minimal Pairs, examples</vt:lpstr>
      <vt:lpstr>Free Variation</vt:lpstr>
      <vt:lpstr>Phones and Allophones</vt:lpstr>
      <vt:lpstr>Phones and Allophones</vt:lpstr>
      <vt:lpstr>Phones and Allophones</vt:lpstr>
      <vt:lpstr>PHONES AND ALLOPHONES</vt:lpstr>
      <vt:lpstr>Phones and Allophones</vt:lpstr>
      <vt:lpstr>Allophones</vt:lpstr>
      <vt:lpstr>Complementary Distribution</vt:lpstr>
      <vt:lpstr>TOPICS FOR FURTHER STUDY</vt:lpstr>
      <vt:lpstr>The End</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40</cp:revision>
  <dcterms:created xsi:type="dcterms:W3CDTF">2020-10-06T10:27:48Z</dcterms:created>
  <dcterms:modified xsi:type="dcterms:W3CDTF">2022-08-19T08:04:17Z</dcterms:modified>
</cp:coreProperties>
</file>