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012" autoAdjust="0"/>
    <p:restoredTop sz="94660"/>
  </p:normalViewPr>
  <p:slideViewPr>
    <p:cSldViewPr>
      <p:cViewPr varScale="1">
        <p:scale>
          <a:sx n="68" d="100"/>
          <a:sy n="68" d="100"/>
        </p:scale>
        <p:origin x="-150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C9A3A93-CDBE-4D2C-B4A8-939E464CD762}" type="datetimeFigureOut">
              <a:rPr lang="en-US" smtClean="0"/>
              <a:pPr/>
              <a:t>4/5/2021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8407692-A6F8-4324-9D57-766228BF451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9A3A93-CDBE-4D2C-B4A8-939E464CD762}"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07692-A6F8-4324-9D57-766228BF45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9A3A93-CDBE-4D2C-B4A8-939E464CD762}"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07692-A6F8-4324-9D57-766228BF45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9A3A93-CDBE-4D2C-B4A8-939E464CD762}"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07692-A6F8-4324-9D57-766228BF45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9A3A93-CDBE-4D2C-B4A8-939E464CD762}"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07692-A6F8-4324-9D57-766228BF451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9A3A93-CDBE-4D2C-B4A8-939E464CD762}" type="datetimeFigureOut">
              <a:rPr lang="en-US" smtClean="0"/>
              <a:pPr/>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407692-A6F8-4324-9D57-766228BF45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C9A3A93-CDBE-4D2C-B4A8-939E464CD762}" type="datetimeFigureOut">
              <a:rPr lang="en-US" smtClean="0"/>
              <a:pPr/>
              <a:t>4/5/2021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407692-A6F8-4324-9D57-766228BF45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9A3A93-CDBE-4D2C-B4A8-939E464CD762}" type="datetimeFigureOut">
              <a:rPr lang="en-US" smtClean="0"/>
              <a:pPr/>
              <a:t>4/5/2021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407692-A6F8-4324-9D57-766228BF45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9A3A93-CDBE-4D2C-B4A8-939E464CD762}" type="datetimeFigureOut">
              <a:rPr lang="en-US" smtClean="0"/>
              <a:pPr/>
              <a:t>4/5/2021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407692-A6F8-4324-9D57-766228BF45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9A3A93-CDBE-4D2C-B4A8-939E464CD762}" type="datetimeFigureOut">
              <a:rPr lang="en-US" smtClean="0"/>
              <a:pPr/>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407692-A6F8-4324-9D57-766228BF45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9A3A93-CDBE-4D2C-B4A8-939E464CD762}" type="datetimeFigureOut">
              <a:rPr lang="en-US" smtClean="0"/>
              <a:pPr/>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8407692-A6F8-4324-9D57-766228BF451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C9A3A93-CDBE-4D2C-B4A8-939E464CD762}" type="datetimeFigureOut">
              <a:rPr lang="en-US" smtClean="0"/>
              <a:pPr/>
              <a:t>4/5/2021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8407692-A6F8-4324-9D57-766228BF451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SYNTAX LECTURE</a:t>
            </a:r>
            <a:endParaRPr lang="en-US" dirty="0"/>
          </a:p>
        </p:txBody>
      </p:sp>
      <p:sp>
        <p:nvSpPr>
          <p:cNvPr id="3" name="Subtitle 2"/>
          <p:cNvSpPr>
            <a:spLocks noGrp="1"/>
          </p:cNvSpPr>
          <p:nvPr>
            <p:ph type="subTitle" idx="1"/>
          </p:nvPr>
        </p:nvSpPr>
        <p:spPr/>
        <p:txBody>
          <a:bodyPr/>
          <a:lstStyle/>
          <a:p>
            <a:r>
              <a:rPr lang="en-US" dirty="0"/>
              <a:t>I</a:t>
            </a:r>
            <a:r>
              <a:rPr lang="en-US" dirty="0" smtClean="0"/>
              <a:t>NTRODUCTION TO SYNTAX</a:t>
            </a:r>
            <a:endParaRPr lang="en-US"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E.g. The  </a:t>
            </a:r>
            <a:r>
              <a:rPr lang="en-US" b="1" dirty="0" smtClean="0"/>
              <a:t>shoot!</a:t>
            </a:r>
            <a:r>
              <a:rPr lang="en-US" dirty="0" smtClean="0"/>
              <a:t> is a sentence consisting of one clause consisting of one phrase and consisting of one word.</a:t>
            </a: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a:bodyPr>
          <a:lstStyle/>
          <a:p>
            <a:pPr>
              <a:buNone/>
            </a:pPr>
            <a:r>
              <a:rPr lang="en-US" dirty="0"/>
              <a:t>	</a:t>
            </a:r>
            <a:r>
              <a:rPr lang="en-US" dirty="0" smtClean="0"/>
              <a:t>	Sentence</a:t>
            </a:r>
          </a:p>
          <a:p>
            <a:pPr>
              <a:buNone/>
            </a:pPr>
            <a:r>
              <a:rPr lang="en-US" dirty="0"/>
              <a:t>	</a:t>
            </a:r>
            <a:r>
              <a:rPr lang="en-US" dirty="0" smtClean="0"/>
              <a:t>	      |</a:t>
            </a:r>
          </a:p>
          <a:p>
            <a:pPr>
              <a:buNone/>
            </a:pPr>
            <a:r>
              <a:rPr lang="en-US" dirty="0" smtClean="0"/>
              <a:t>	  	 clause</a:t>
            </a:r>
          </a:p>
          <a:p>
            <a:pPr>
              <a:buNone/>
            </a:pPr>
            <a:r>
              <a:rPr lang="en-US" dirty="0"/>
              <a:t>	</a:t>
            </a:r>
            <a:r>
              <a:rPr lang="en-US" dirty="0" smtClean="0"/>
              <a:t>	       |</a:t>
            </a:r>
          </a:p>
          <a:p>
            <a:pPr>
              <a:buNone/>
            </a:pPr>
            <a:r>
              <a:rPr lang="en-US" dirty="0"/>
              <a:t>	</a:t>
            </a:r>
            <a:r>
              <a:rPr lang="en-US" dirty="0" smtClean="0"/>
              <a:t>	phrase</a:t>
            </a:r>
          </a:p>
          <a:p>
            <a:pPr>
              <a:buNone/>
            </a:pPr>
            <a:r>
              <a:rPr lang="en-US" dirty="0"/>
              <a:t>	</a:t>
            </a:r>
            <a:r>
              <a:rPr lang="en-US" dirty="0" smtClean="0"/>
              <a:t>	      |</a:t>
            </a:r>
          </a:p>
          <a:p>
            <a:pPr>
              <a:buNone/>
            </a:pPr>
            <a:r>
              <a:rPr lang="en-US" dirty="0"/>
              <a:t>	</a:t>
            </a:r>
            <a:r>
              <a:rPr lang="en-US" dirty="0" smtClean="0"/>
              <a:t>	word</a:t>
            </a:r>
          </a:p>
          <a:p>
            <a:pPr>
              <a:buNone/>
            </a:pPr>
            <a:r>
              <a:rPr lang="en-US" dirty="0"/>
              <a:t>	</a:t>
            </a:r>
            <a:r>
              <a:rPr lang="en-US" dirty="0" smtClean="0"/>
              <a:t>	     |</a:t>
            </a:r>
          </a:p>
          <a:p>
            <a:pPr>
              <a:buNone/>
            </a:pPr>
            <a:r>
              <a:rPr lang="en-US" dirty="0"/>
              <a:t>	</a:t>
            </a:r>
            <a:r>
              <a:rPr lang="en-US" dirty="0" smtClean="0"/>
              <a:t>	    SHOOT!</a:t>
            </a:r>
          </a:p>
          <a:p>
            <a:pPr lvl="2">
              <a:buNone/>
            </a:pPr>
            <a:endParaRPr lang="en-US" dirty="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WORD LEVEL CATEGORIES</a:t>
            </a:r>
            <a:endParaRPr lang="en-US" sz="3600" dirty="0"/>
          </a:p>
        </p:txBody>
      </p:sp>
      <p:sp>
        <p:nvSpPr>
          <p:cNvPr id="3" name="Content Placeholder 2"/>
          <p:cNvSpPr>
            <a:spLocks noGrp="1"/>
          </p:cNvSpPr>
          <p:nvPr>
            <p:ph idx="1"/>
          </p:nvPr>
        </p:nvSpPr>
        <p:spPr/>
        <p:txBody>
          <a:bodyPr>
            <a:normAutofit/>
          </a:bodyPr>
          <a:lstStyle/>
          <a:p>
            <a:r>
              <a:rPr lang="en-US" dirty="0" smtClean="0"/>
              <a:t>The traditional list of parts of speech includes; nouns, adjectives, adverbs, articles, pronouns, prepositions and interjections.</a:t>
            </a:r>
          </a:p>
          <a:p>
            <a:r>
              <a:rPr lang="en-US" dirty="0" smtClean="0"/>
              <a:t>Terms which denote word classes are called in syntax word-level categories (Radford, 1988:56-64). </a:t>
            </a:r>
          </a:p>
          <a:p>
            <a:r>
              <a:rPr lang="en-US" dirty="0" smtClean="0"/>
              <a:t>Word level categories include among others;</a:t>
            </a:r>
          </a:p>
          <a:p>
            <a:r>
              <a:rPr lang="en-US" dirty="0" smtClean="0"/>
              <a:t>Nouns, adjectives, adverbs, prepositions, verbs, determiners.</a:t>
            </a:r>
          </a:p>
          <a:p>
            <a:pPr>
              <a:buNone/>
            </a:pPr>
            <a:endParaRPr lang="en-US"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A determiner is a category of words used to specify nouns and comprising articles, demonstratives, possessives etc.</a:t>
            </a:r>
          </a:p>
          <a:p>
            <a:pPr>
              <a:buNone/>
            </a:pPr>
            <a:endParaRPr lang="en-US"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PHRASAL CATEGORIES</a:t>
            </a:r>
            <a:endParaRPr lang="en-US" dirty="0"/>
          </a:p>
        </p:txBody>
      </p:sp>
      <p:sp>
        <p:nvSpPr>
          <p:cNvPr id="3" name="Content Placeholder 2"/>
          <p:cNvSpPr>
            <a:spLocks noGrp="1"/>
          </p:cNvSpPr>
          <p:nvPr>
            <p:ph idx="1"/>
          </p:nvPr>
        </p:nvSpPr>
        <p:spPr/>
        <p:txBody>
          <a:bodyPr/>
          <a:lstStyle/>
          <a:p>
            <a:r>
              <a:rPr lang="en-US" dirty="0" smtClean="0"/>
              <a:t>Some of the word level categories mentioned above can be expanded into corresponding phrasal categories (Radford, 1988:64).</a:t>
            </a:r>
          </a:p>
          <a:p>
            <a:r>
              <a:rPr lang="en-US" dirty="0" smtClean="0"/>
              <a:t>The word level categories that are expanded into corresponding phrasal categories are called </a:t>
            </a:r>
            <a:r>
              <a:rPr lang="en-US" b="1" dirty="0" smtClean="0"/>
              <a:t>major word-level categories</a:t>
            </a:r>
            <a:r>
              <a:rPr lang="en-US" dirty="0" smtClean="0"/>
              <a:t>.</a:t>
            </a:r>
          </a:p>
          <a:p>
            <a:r>
              <a:rPr lang="en-US" dirty="0" smtClean="0"/>
              <a:t>These are nouns, verbs, adjectives, adverbs, and prepositions.</a:t>
            </a:r>
            <a:endParaRPr lang="en-US" dirty="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There corresponding phrasal categories are:</a:t>
            </a:r>
          </a:p>
          <a:p>
            <a:pPr>
              <a:buNone/>
            </a:pPr>
            <a:r>
              <a:rPr lang="en-US" dirty="0" smtClean="0"/>
              <a:t>Noun (N)-NP</a:t>
            </a:r>
          </a:p>
          <a:p>
            <a:pPr>
              <a:buNone/>
            </a:pPr>
            <a:r>
              <a:rPr lang="en-US" dirty="0" smtClean="0"/>
              <a:t>Verb (V)-VP</a:t>
            </a:r>
          </a:p>
          <a:p>
            <a:pPr>
              <a:buNone/>
            </a:pPr>
            <a:r>
              <a:rPr lang="en-US" dirty="0" smtClean="0"/>
              <a:t>Adjective (A) -AP</a:t>
            </a:r>
          </a:p>
          <a:p>
            <a:pPr>
              <a:buNone/>
            </a:pPr>
            <a:r>
              <a:rPr lang="en-US" dirty="0" smtClean="0"/>
              <a:t>Adverb (Adv)-adverbial phrase</a:t>
            </a:r>
          </a:p>
          <a:p>
            <a:pPr>
              <a:buNone/>
            </a:pPr>
            <a:r>
              <a:rPr lang="en-US" dirty="0" smtClean="0"/>
              <a:t>Preposition (P)- prepositional phrase (PP)</a:t>
            </a:r>
            <a:endParaRPr lang="en-US"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E.g.</a:t>
            </a:r>
          </a:p>
          <a:p>
            <a:r>
              <a:rPr lang="en-US" dirty="0" smtClean="0"/>
              <a:t>The two girls put the glasses in the cabinet very carelessly.</a:t>
            </a:r>
          </a:p>
          <a:p>
            <a:r>
              <a:rPr lang="en-US" dirty="0" smtClean="0"/>
              <a:t>i.e. the two girls-NP </a:t>
            </a:r>
          </a:p>
          <a:p>
            <a:pPr lvl="1"/>
            <a:r>
              <a:rPr lang="en-US" dirty="0"/>
              <a:t> </a:t>
            </a:r>
            <a:r>
              <a:rPr lang="en-US" dirty="0" smtClean="0"/>
              <a:t>  put the glasses in the cabinet carelessly- VP</a:t>
            </a:r>
          </a:p>
          <a:p>
            <a:pPr lvl="1"/>
            <a:r>
              <a:rPr lang="en-US" dirty="0" smtClean="0"/>
              <a:t>The glasses-NP</a:t>
            </a:r>
          </a:p>
          <a:p>
            <a:pPr lvl="1"/>
            <a:r>
              <a:rPr lang="en-US" dirty="0" smtClean="0"/>
              <a:t>In the cabinet- PP</a:t>
            </a:r>
          </a:p>
          <a:p>
            <a:pPr lvl="1"/>
            <a:r>
              <a:rPr lang="en-US" dirty="0" smtClean="0"/>
              <a:t>Very carelessly-</a:t>
            </a:r>
            <a:r>
              <a:rPr lang="en-US" smtClean="0"/>
              <a:t>AdvP</a:t>
            </a:r>
            <a:endParaRPr lang="en-US"/>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SYNTAX</a:t>
            </a:r>
            <a:endParaRPr lang="en-US" dirty="0"/>
          </a:p>
        </p:txBody>
      </p:sp>
      <p:sp>
        <p:nvSpPr>
          <p:cNvPr id="3" name="Content Placeholder 2"/>
          <p:cNvSpPr>
            <a:spLocks noGrp="1"/>
          </p:cNvSpPr>
          <p:nvPr>
            <p:ph idx="1"/>
          </p:nvPr>
        </p:nvSpPr>
        <p:spPr/>
        <p:txBody>
          <a:bodyPr>
            <a:normAutofit/>
          </a:bodyPr>
          <a:lstStyle/>
          <a:p>
            <a:r>
              <a:rPr lang="en-US" dirty="0" smtClean="0"/>
              <a:t>Syntax is the arrangement of words in a sentence and of the means by which such relationships are shown (Hartman and Stork, 1972:231).</a:t>
            </a:r>
          </a:p>
          <a:p>
            <a:r>
              <a:rPr lang="en-US" dirty="0" smtClean="0"/>
              <a:t>It is concerned with structures of sentences in terms of meaningful constituents (and not, for example, in terms of such meaningless things as on individual sounds) and the communicative functions of such meaningful units.</a:t>
            </a:r>
            <a:endParaRPr lang="en-US" dirty="0"/>
          </a:p>
        </p:txBody>
      </p:sp>
    </p:spTree>
  </p:cSld>
  <p:clrMapOvr>
    <a:masterClrMapping/>
  </p:clrMapOvr>
  <p:transition advTm="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Introduction to sentence structure.</a:t>
            </a:r>
            <a:endParaRPr lang="en-US" dirty="0"/>
          </a:p>
        </p:txBody>
      </p:sp>
      <p:sp>
        <p:nvSpPr>
          <p:cNvPr id="3" name="Content Placeholder 2"/>
          <p:cNvSpPr>
            <a:spLocks noGrp="1"/>
          </p:cNvSpPr>
          <p:nvPr>
            <p:ph idx="1"/>
          </p:nvPr>
        </p:nvSpPr>
        <p:spPr/>
        <p:txBody>
          <a:bodyPr/>
          <a:lstStyle/>
          <a:p>
            <a:r>
              <a:rPr lang="en-US" dirty="0" smtClean="0"/>
              <a:t>What is a sentence?</a:t>
            </a:r>
          </a:p>
          <a:p>
            <a:r>
              <a:rPr lang="en-US" dirty="0" smtClean="0"/>
              <a:t>In traditional grammar, a sentence was defined as the expression of a ‘complete thought’ (Hartman and stork).</a:t>
            </a:r>
          </a:p>
          <a:p>
            <a:r>
              <a:rPr lang="en-US" dirty="0" smtClean="0"/>
              <a:t>A notional definition like this one is inadequate because it is vague.</a:t>
            </a:r>
          </a:p>
          <a:p>
            <a:r>
              <a:rPr lang="en-US" dirty="0" smtClean="0"/>
              <a:t>It does not say when the expression of a ‘thought’ is considered a complete thought.</a:t>
            </a:r>
            <a:endParaRPr lang="en-US" dirty="0"/>
          </a:p>
        </p:txBody>
      </p:sp>
    </p:spTree>
  </p:cSld>
  <p:clrMapOvr>
    <a:masterClrMapping/>
  </p:clrMapOvr>
  <p:transition advTm="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It is also inadequate because it assumes that language is used only to express thoughts.</a:t>
            </a:r>
          </a:p>
          <a:p>
            <a:r>
              <a:rPr lang="en-US" dirty="0" smtClean="0"/>
              <a:t>However, language is used for many other purposes such as to get something done</a:t>
            </a:r>
          </a:p>
          <a:p>
            <a:r>
              <a:rPr lang="en-US" dirty="0" smtClean="0"/>
              <a:t>E.g.  </a:t>
            </a:r>
            <a:r>
              <a:rPr lang="en-US" b="1" dirty="0" smtClean="0"/>
              <a:t>Come here!</a:t>
            </a:r>
          </a:p>
          <a:p>
            <a:r>
              <a:rPr lang="en-US" dirty="0" smtClean="0"/>
              <a:t>Due to inadequacies noted in notional definitions that linguists prefer definitions based on grammatical structures.</a:t>
            </a:r>
            <a:endParaRPr lang="en-US"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a:bodyPr>
          <a:lstStyle/>
          <a:p>
            <a:r>
              <a:rPr lang="en-US" dirty="0" smtClean="0"/>
              <a:t>A typical structural definition indicates that a sentence “is the largest unit on which linguistics can be carried out” i.e.,</a:t>
            </a:r>
          </a:p>
          <a:p>
            <a:r>
              <a:rPr lang="en-US" dirty="0" smtClean="0"/>
              <a:t>It is a grammatical form that can be </a:t>
            </a:r>
            <a:r>
              <a:rPr lang="en-US" dirty="0" err="1" smtClean="0"/>
              <a:t>analysed</a:t>
            </a:r>
            <a:r>
              <a:rPr lang="en-US" dirty="0" smtClean="0"/>
              <a:t> into constituents but which is not a constituent of any larger form.</a:t>
            </a: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A sentence can also be defined as a group of words containing a </a:t>
            </a:r>
            <a:r>
              <a:rPr lang="en-US" b="1" dirty="0" smtClean="0"/>
              <a:t>subject</a:t>
            </a:r>
            <a:r>
              <a:rPr lang="en-US" dirty="0" smtClean="0"/>
              <a:t>, i.e. the person or the thing talked about and a </a:t>
            </a:r>
            <a:r>
              <a:rPr lang="en-US" b="1" dirty="0" smtClean="0"/>
              <a:t>predicate</a:t>
            </a:r>
            <a:r>
              <a:rPr lang="en-US" dirty="0" smtClean="0"/>
              <a:t>, i.e.  What is said about the </a:t>
            </a:r>
            <a:r>
              <a:rPr lang="en-US" b="1" dirty="0" smtClean="0"/>
              <a:t>subject</a:t>
            </a:r>
            <a:r>
              <a:rPr lang="en-US" dirty="0" smtClean="0"/>
              <a:t>.</a:t>
            </a:r>
          </a:p>
          <a:p>
            <a:r>
              <a:rPr lang="en-US" dirty="0" smtClean="0"/>
              <a:t>Examples.</a:t>
            </a:r>
          </a:p>
          <a:p>
            <a:pPr>
              <a:buNone/>
            </a:pPr>
            <a:r>
              <a:rPr lang="en-US" dirty="0" smtClean="0"/>
              <a:t>	</a:t>
            </a:r>
            <a:r>
              <a:rPr lang="en-US" dirty="0" err="1" smtClean="0"/>
              <a:t>i</a:t>
            </a:r>
            <a:r>
              <a:rPr lang="en-US" dirty="0" smtClean="0"/>
              <a:t>. </a:t>
            </a:r>
            <a:r>
              <a:rPr lang="en-US" b="1" dirty="0" err="1" smtClean="0"/>
              <a:t>Nandipa</a:t>
            </a:r>
            <a:r>
              <a:rPr lang="en-US" b="1" dirty="0" smtClean="0"/>
              <a:t> </a:t>
            </a:r>
            <a:r>
              <a:rPr lang="en-US" dirty="0" smtClean="0"/>
              <a:t>ate one apple.</a:t>
            </a:r>
          </a:p>
          <a:p>
            <a:r>
              <a:rPr lang="en-US" b="1" dirty="0" err="1" smtClean="0"/>
              <a:t>Nandipa</a:t>
            </a:r>
            <a:r>
              <a:rPr lang="en-US" dirty="0" smtClean="0"/>
              <a:t> is the subject and </a:t>
            </a:r>
            <a:r>
              <a:rPr lang="en-US" b="1" dirty="0" smtClean="0"/>
              <a:t>ate one apple </a:t>
            </a:r>
            <a:r>
              <a:rPr lang="en-US" dirty="0" smtClean="0"/>
              <a:t>is the predicate</a:t>
            </a:r>
            <a:endParaRPr lang="en-US" b="1"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However, both the subject and the predicate may also themselves be sentences’</a:t>
            </a:r>
          </a:p>
          <a:p>
            <a:r>
              <a:rPr lang="en-US" dirty="0" smtClean="0"/>
              <a:t>E.g.  </a:t>
            </a:r>
          </a:p>
          <a:p>
            <a:pPr>
              <a:buNone/>
            </a:pPr>
            <a:r>
              <a:rPr lang="en-US" dirty="0"/>
              <a:t>	</a:t>
            </a:r>
            <a:r>
              <a:rPr lang="en-US" dirty="0" smtClean="0"/>
              <a:t>ii. That he is wrong is obvious.</a:t>
            </a:r>
          </a:p>
          <a:p>
            <a:r>
              <a:rPr lang="en-US" dirty="0" smtClean="0"/>
              <a:t>The sentence </a:t>
            </a:r>
            <a:r>
              <a:rPr lang="en-US" b="1" dirty="0" smtClean="0"/>
              <a:t> he is wrong </a:t>
            </a:r>
            <a:r>
              <a:rPr lang="en-US" dirty="0" smtClean="0"/>
              <a:t>is the subject and </a:t>
            </a:r>
            <a:r>
              <a:rPr lang="en-US" b="1" dirty="0" smtClean="0"/>
              <a:t>is obvious</a:t>
            </a:r>
            <a:r>
              <a:rPr lang="en-US" dirty="0" smtClean="0"/>
              <a:t> is the predicate.</a:t>
            </a:r>
            <a:endParaRPr lang="en-US"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iii.  Jack said you are crazy.</a:t>
            </a:r>
          </a:p>
          <a:p>
            <a:pPr>
              <a:buNone/>
            </a:pPr>
            <a:r>
              <a:rPr lang="en-US" b="1" dirty="0" smtClean="0"/>
              <a:t>Said you are crazy </a:t>
            </a:r>
            <a:r>
              <a:rPr lang="en-US" dirty="0" smtClean="0"/>
              <a:t>is the predicate and contains a sentence, </a:t>
            </a:r>
            <a:r>
              <a:rPr lang="en-US" b="1" dirty="0" smtClean="0"/>
              <a:t>you are crazy</a:t>
            </a:r>
            <a:r>
              <a:rPr lang="en-US" b="1" dirty="0"/>
              <a:t> </a:t>
            </a:r>
            <a:r>
              <a:rPr lang="en-US" dirty="0" smtClean="0"/>
              <a:t>comprising </a:t>
            </a:r>
            <a:r>
              <a:rPr lang="en-US" b="1" dirty="0" smtClean="0"/>
              <a:t>you</a:t>
            </a:r>
            <a:r>
              <a:rPr lang="en-US" dirty="0" smtClean="0"/>
              <a:t> as the subject and </a:t>
            </a:r>
            <a:r>
              <a:rPr lang="en-US" b="1" dirty="0" smtClean="0"/>
              <a:t>are crazy </a:t>
            </a:r>
            <a:r>
              <a:rPr lang="en-US" dirty="0" smtClean="0"/>
              <a:t>as the predicate.</a:t>
            </a:r>
          </a:p>
          <a:p>
            <a:r>
              <a:rPr lang="en-US" dirty="0" smtClean="0"/>
              <a:t>A sentence that does not contain any other sentence e.g. </a:t>
            </a:r>
            <a:r>
              <a:rPr lang="en-US" dirty="0"/>
              <a:t> </a:t>
            </a:r>
            <a:r>
              <a:rPr lang="en-US" b="1" dirty="0" smtClean="0"/>
              <a:t>Jack walked home </a:t>
            </a:r>
            <a:r>
              <a:rPr lang="en-US" dirty="0" smtClean="0"/>
              <a:t>is called a </a:t>
            </a:r>
            <a:r>
              <a:rPr lang="en-US" b="1" dirty="0" smtClean="0"/>
              <a:t>clause.</a:t>
            </a:r>
            <a:endParaRPr lang="en-US" b="1"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Therefore, we can say that a sentence is made up of one or more sentences.</a:t>
            </a:r>
          </a:p>
          <a:p>
            <a:endParaRPr lang="en-US" dirty="0"/>
          </a:p>
          <a:p>
            <a:pPr>
              <a:buNone/>
            </a:pPr>
            <a:r>
              <a:rPr lang="en-US" b="1" dirty="0" smtClean="0"/>
              <a:t>SENTENCE  CONSTITUENTS</a:t>
            </a:r>
          </a:p>
          <a:p>
            <a:r>
              <a:rPr lang="en-US" dirty="0" smtClean="0"/>
              <a:t>A sentence is composed of </a:t>
            </a:r>
            <a:r>
              <a:rPr lang="en-US" b="1" dirty="0" smtClean="0"/>
              <a:t>one or more clauses </a:t>
            </a:r>
            <a:r>
              <a:rPr lang="en-US" dirty="0" smtClean="0"/>
              <a:t>and a clause is </a:t>
            </a:r>
            <a:r>
              <a:rPr lang="en-US" b="1" dirty="0" smtClean="0"/>
              <a:t>composed of one or more phrases, a phrase </a:t>
            </a:r>
            <a:r>
              <a:rPr lang="en-US" dirty="0" smtClean="0"/>
              <a:t>consists of </a:t>
            </a:r>
            <a:r>
              <a:rPr lang="en-US" b="1" dirty="0" smtClean="0"/>
              <a:t>one </a:t>
            </a:r>
            <a:r>
              <a:rPr lang="en-US" dirty="0" smtClean="0"/>
              <a:t>or </a:t>
            </a:r>
            <a:r>
              <a:rPr lang="en-US" b="1" dirty="0" smtClean="0"/>
              <a:t>more words.</a:t>
            </a:r>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1338</TotalTime>
  <Words>629</Words>
  <Application>Microsoft Office PowerPoint</Application>
  <PresentationFormat>On-screen Show (4:3)</PresentationFormat>
  <Paragraphs>75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SYNTAX LECTURE</vt:lpstr>
      <vt:lpstr>WHAT IS SYNTAX</vt:lpstr>
      <vt:lpstr>Introduction to sentence structure.</vt:lpstr>
      <vt:lpstr>CONT’D</vt:lpstr>
      <vt:lpstr>CONT’D</vt:lpstr>
      <vt:lpstr>CONT’D</vt:lpstr>
      <vt:lpstr>CONT’D</vt:lpstr>
      <vt:lpstr>CONT’D</vt:lpstr>
      <vt:lpstr>CONT’D</vt:lpstr>
      <vt:lpstr>CONT’D</vt:lpstr>
      <vt:lpstr>CONT’D</vt:lpstr>
      <vt:lpstr>WORD LEVEL CATEGORIES</vt:lpstr>
      <vt:lpstr>CONT’D</vt:lpstr>
      <vt:lpstr>PHRASAL CATEGORIES</vt:lpstr>
      <vt:lpstr>CONT’D</vt:lpstr>
      <vt:lpstr>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SYNTAX LECTURE</dc:title>
  <dc:creator>LENOVO</dc:creator>
  <cp:lastModifiedBy>LENOVO</cp:lastModifiedBy>
  <cp:revision>20</cp:revision>
  <dcterms:created xsi:type="dcterms:W3CDTF">2021-03-29T21:53:02Z</dcterms:created>
  <dcterms:modified xsi:type="dcterms:W3CDTF">2021-04-05T08:08:00Z</dcterms:modified>
</cp:coreProperties>
</file>