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84" r:id="rId4"/>
    <p:sldId id="268" r:id="rId5"/>
    <p:sldId id="283" r:id="rId6"/>
    <p:sldId id="285" r:id="rId7"/>
    <p:sldId id="257" r:id="rId8"/>
    <p:sldId id="259" r:id="rId9"/>
    <p:sldId id="260" r:id="rId10"/>
    <p:sldId id="261" r:id="rId11"/>
    <p:sldId id="262" r:id="rId12"/>
    <p:sldId id="273" r:id="rId13"/>
    <p:sldId id="274" r:id="rId14"/>
    <p:sldId id="275" r:id="rId15"/>
    <p:sldId id="276" r:id="rId16"/>
    <p:sldId id="277" r:id="rId17"/>
    <p:sldId id="278" r:id="rId18"/>
    <p:sldId id="265" r:id="rId19"/>
    <p:sldId id="266" r:id="rId20"/>
    <p:sldId id="269" r:id="rId21"/>
    <p:sldId id="270" r:id="rId22"/>
    <p:sldId id="271" r:id="rId23"/>
    <p:sldId id="272"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68" autoAdjust="0"/>
    <p:restoredTop sz="94660"/>
  </p:normalViewPr>
  <p:slideViewPr>
    <p:cSldViewPr snapToGrid="0">
      <p:cViewPr varScale="1">
        <p:scale>
          <a:sx n="68" d="100"/>
          <a:sy n="68" d="100"/>
        </p:scale>
        <p:origin x="10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437844-7416-445C-9AFD-4687D158C824}"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1239722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437844-7416-445C-9AFD-4687D158C824}"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2938562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437844-7416-445C-9AFD-4687D158C824}"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731416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437844-7416-445C-9AFD-4687D158C824}"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2087544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437844-7416-445C-9AFD-4687D158C824}"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184815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437844-7416-445C-9AFD-4687D158C824}"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1127399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4437844-7416-445C-9AFD-4687D158C824}" type="datetimeFigureOut">
              <a:rPr lang="en-US" smtClean="0"/>
              <a:t>4/21/2022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357966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4437844-7416-445C-9AFD-4687D158C824}" type="datetimeFigureOut">
              <a:rPr lang="en-US" smtClean="0"/>
              <a:t>4/21/2022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123328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37844-7416-445C-9AFD-4687D158C824}" type="datetimeFigureOut">
              <a:rPr lang="en-US" smtClean="0"/>
              <a:t>4/21/2022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681656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437844-7416-445C-9AFD-4687D158C824}"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440534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437844-7416-445C-9AFD-4687D158C824}"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3FD71-B9CA-4D8C-99C7-D9A79D62B970}" type="slidenum">
              <a:rPr lang="en-US" smtClean="0"/>
              <a:t>‹#›</a:t>
            </a:fld>
            <a:endParaRPr lang="en-US"/>
          </a:p>
        </p:txBody>
      </p:sp>
    </p:spTree>
    <p:extLst>
      <p:ext uri="{BB962C8B-B14F-4D97-AF65-F5344CB8AC3E}">
        <p14:creationId xmlns:p14="http://schemas.microsoft.com/office/powerpoint/2010/main" val="2788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437844-7416-445C-9AFD-4687D158C824}" type="datetimeFigureOut">
              <a:rPr lang="en-US" smtClean="0"/>
              <a:t>4/21/2022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23FD71-B9CA-4D8C-99C7-D9A79D62B970}" type="slidenum">
              <a:rPr lang="en-US" smtClean="0"/>
              <a:t>‹#›</a:t>
            </a:fld>
            <a:endParaRPr lang="en-US"/>
          </a:p>
        </p:txBody>
      </p:sp>
    </p:spTree>
    <p:extLst>
      <p:ext uri="{BB962C8B-B14F-4D97-AF65-F5344CB8AC3E}">
        <p14:creationId xmlns:p14="http://schemas.microsoft.com/office/powerpoint/2010/main" val="2017655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634E-3483-4A99-B12A-4F91C2A2EDC2}"/>
              </a:ext>
            </a:extLst>
          </p:cNvPr>
          <p:cNvSpPr>
            <a:spLocks noGrp="1"/>
          </p:cNvSpPr>
          <p:nvPr>
            <p:ph type="ctrTitle"/>
          </p:nvPr>
        </p:nvSpPr>
        <p:spPr>
          <a:xfrm>
            <a:off x="1866507" y="151476"/>
            <a:ext cx="4225565" cy="791279"/>
          </a:xfrm>
        </p:spPr>
        <p:txBody>
          <a:bodyPr>
            <a:normAutofit fontScale="90000"/>
          </a:bodyPr>
          <a:lstStyle/>
          <a:p>
            <a:pPr algn="l"/>
            <a:r>
              <a:rPr lang="en-US" sz="2800" b="1" dirty="0">
                <a:latin typeface="Garamond" panose="02020404030301010803" pitchFamily="18" charset="0"/>
              </a:rPr>
              <a:t>LAN </a:t>
            </a:r>
            <a:r>
              <a:rPr lang="en-US" sz="2800" b="1" dirty="0" smtClean="0">
                <a:latin typeface="Garamond" panose="02020404030301010803" pitchFamily="18" charset="0"/>
              </a:rPr>
              <a:t>1210/1220</a:t>
            </a:r>
            <a:r>
              <a:rPr lang="en-US" sz="2800" b="1" dirty="0">
                <a:latin typeface="Garamond" panose="02020404030301010803" pitchFamily="18" charset="0"/>
              </a:rPr>
              <a:t/>
            </a:r>
            <a:br>
              <a:rPr lang="en-US" sz="2800" b="1" dirty="0">
                <a:latin typeface="Garamond" panose="02020404030301010803" pitchFamily="18" charset="0"/>
              </a:rPr>
            </a:br>
            <a:r>
              <a:rPr lang="en-US" sz="2800" b="1" dirty="0" smtClean="0">
                <a:latin typeface="Garamond" panose="02020404030301010803" pitchFamily="18" charset="0"/>
              </a:rPr>
              <a:t>Topic: Academic Writing</a:t>
            </a:r>
            <a:endParaRPr lang="en-US" sz="2800" b="1" dirty="0">
              <a:latin typeface="Garamond" panose="02020404030301010803" pitchFamily="18" charset="0"/>
            </a:endParaRPr>
          </a:p>
        </p:txBody>
      </p:sp>
      <p:sp>
        <p:nvSpPr>
          <p:cNvPr id="3" name="Subtitle 2">
            <a:extLst>
              <a:ext uri="{FF2B5EF4-FFF2-40B4-BE49-F238E27FC236}">
                <a16:creationId xmlns:a16="http://schemas.microsoft.com/office/drawing/2014/main" id="{7616FEA6-CB0C-4BEC-8FD0-147492853477}"/>
              </a:ext>
            </a:extLst>
          </p:cNvPr>
          <p:cNvSpPr>
            <a:spLocks noGrp="1"/>
          </p:cNvSpPr>
          <p:nvPr>
            <p:ph type="subTitle" idx="1"/>
          </p:nvPr>
        </p:nvSpPr>
        <p:spPr>
          <a:xfrm>
            <a:off x="2026761" y="933403"/>
            <a:ext cx="2158738" cy="838911"/>
          </a:xfrm>
        </p:spPr>
        <p:txBody>
          <a:bodyPr>
            <a:normAutofit/>
          </a:bodyPr>
          <a:lstStyle/>
          <a:p>
            <a:pPr algn="l"/>
            <a:r>
              <a:rPr lang="en-US" sz="1800" dirty="0" smtClean="0">
                <a:latin typeface="Arial Narrow" panose="020B0606020202030204" pitchFamily="34" charset="0"/>
                <a:cs typeface="Arial" panose="020B0604020202020204" pitchFamily="34" charset="0"/>
              </a:rPr>
              <a:t>By Mr. Simungala</a:t>
            </a:r>
            <a:endParaRPr lang="en-US" sz="1800" dirty="0">
              <a:latin typeface="Arial Narrow" panose="020B060602020203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C539525E-26BA-4055-8A13-32247BF5C0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5337" y="109813"/>
            <a:ext cx="1564307" cy="1865859"/>
          </a:xfrm>
          <a:prstGeom prst="rect">
            <a:avLst/>
          </a:prstGeom>
          <a:noFill/>
          <a:ln>
            <a:noFill/>
          </a:ln>
        </p:spPr>
      </p:pic>
      <p:pic>
        <p:nvPicPr>
          <p:cNvPr id="1026" name="Picture 2" descr="Academic writing styles | Articles | University of Greenwi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338" y="1975672"/>
            <a:ext cx="8681272" cy="4811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921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C41EA-5B2E-4982-893D-8BA831907A06}"/>
              </a:ext>
            </a:extLst>
          </p:cNvPr>
          <p:cNvSpPr>
            <a:spLocks noGrp="1"/>
          </p:cNvSpPr>
          <p:nvPr>
            <p:ph type="title"/>
          </p:nvPr>
        </p:nvSpPr>
        <p:spPr/>
        <p:txBody>
          <a:bodyPr/>
          <a:lstStyle/>
          <a:p>
            <a:r>
              <a:rPr lang="en-US" dirty="0"/>
              <a:t>When to reference</a:t>
            </a:r>
          </a:p>
        </p:txBody>
      </p:sp>
      <p:sp>
        <p:nvSpPr>
          <p:cNvPr id="3" name="Content Placeholder 2">
            <a:extLst>
              <a:ext uri="{FF2B5EF4-FFF2-40B4-BE49-F238E27FC236}">
                <a16:creationId xmlns:a16="http://schemas.microsoft.com/office/drawing/2014/main" id="{77F9655D-279B-4088-A9DA-D92A00DF9EF1}"/>
              </a:ext>
            </a:extLst>
          </p:cNvPr>
          <p:cNvSpPr>
            <a:spLocks noGrp="1"/>
          </p:cNvSpPr>
          <p:nvPr>
            <p:ph idx="1"/>
          </p:nvPr>
        </p:nvSpPr>
        <p:spPr/>
        <p:txBody>
          <a:bodyPr>
            <a:normAutofit fontScale="62500" lnSpcReduction="20000"/>
          </a:bodyPr>
          <a:lstStyle/>
          <a:p>
            <a:pPr algn="l"/>
            <a:r>
              <a:rPr lang="en-US" b="0" i="0" dirty="0">
                <a:solidFill>
                  <a:srgbClr val="373A3C"/>
                </a:solidFill>
                <a:effectLst/>
                <a:latin typeface="-apple-system"/>
              </a:rPr>
              <a:t>When to reference? There is no referencing practice more likely to confuse students than: ‘When exactly should I reference?</a:t>
            </a:r>
          </a:p>
          <a:p>
            <a:pPr algn="l"/>
            <a:r>
              <a:rPr lang="en-US" b="0" i="0" dirty="0">
                <a:solidFill>
                  <a:srgbClr val="373A3C"/>
                </a:solidFill>
                <a:effectLst/>
                <a:latin typeface="-apple-system"/>
              </a:rPr>
              <a:t>You should reference evidence in assignments in the following situations:</a:t>
            </a:r>
          </a:p>
          <a:p>
            <a:pPr algn="l"/>
            <a:r>
              <a:rPr lang="en-US" b="0" i="0" dirty="0">
                <a:solidFill>
                  <a:srgbClr val="373A3C"/>
                </a:solidFill>
                <a:effectLst/>
                <a:latin typeface="-apple-system"/>
              </a:rPr>
              <a:t>1 To give the reader the source of tables, statistics, diagrams, photographs and other illustrations included in your assignment</a:t>
            </a:r>
          </a:p>
          <a:p>
            <a:pPr algn="l"/>
            <a:r>
              <a:rPr lang="en-US" b="0" i="0" dirty="0">
                <a:solidFill>
                  <a:srgbClr val="373A3C"/>
                </a:solidFill>
                <a:effectLst/>
                <a:latin typeface="-apple-system"/>
              </a:rPr>
              <a:t>2 When describing or discussing a theory, model or practice associated with a particular writer (this links specifically to the next two items)</a:t>
            </a:r>
          </a:p>
          <a:p>
            <a:pPr algn="l"/>
            <a:r>
              <a:rPr lang="en-US" b="0" i="0" dirty="0">
                <a:solidFill>
                  <a:srgbClr val="373A3C"/>
                </a:solidFill>
                <a:effectLst/>
                <a:latin typeface="-apple-system"/>
              </a:rPr>
              <a:t>3 To give weight or credibility to an argument supported by you in your assignment</a:t>
            </a:r>
          </a:p>
          <a:p>
            <a:pPr algn="l"/>
            <a:r>
              <a:rPr lang="en-US" b="0" i="0" dirty="0">
                <a:solidFill>
                  <a:srgbClr val="373A3C"/>
                </a:solidFill>
                <a:effectLst/>
                <a:latin typeface="-apple-system"/>
              </a:rPr>
              <a:t>4 When giving emphasis to a particular theory, model or practice that has found a measure of agreement and support among commentators</a:t>
            </a:r>
          </a:p>
          <a:p>
            <a:pPr algn="l"/>
            <a:r>
              <a:rPr lang="en-US" b="0" i="0" dirty="0">
                <a:solidFill>
                  <a:srgbClr val="373A3C"/>
                </a:solidFill>
                <a:effectLst/>
                <a:latin typeface="-apple-system"/>
              </a:rPr>
              <a:t>5 To inform the reader of sources of direct quotations or definitions in your assignment</a:t>
            </a:r>
          </a:p>
          <a:p>
            <a:pPr algn="l"/>
            <a:r>
              <a:rPr lang="en-US" b="0" i="0" dirty="0">
                <a:solidFill>
                  <a:srgbClr val="373A3C"/>
                </a:solidFill>
                <a:effectLst/>
                <a:latin typeface="-apple-system"/>
              </a:rPr>
              <a:t>6 When paraphrasing another person’s work, which is outside the realm of common knowledge, and that you feel is particularly significant or likely to be a subject of debate. This can also include definitions.</a:t>
            </a:r>
          </a:p>
          <a:p>
            <a:endParaRPr lang="en-US" dirty="0"/>
          </a:p>
        </p:txBody>
      </p:sp>
    </p:spTree>
    <p:extLst>
      <p:ext uri="{BB962C8B-B14F-4D97-AF65-F5344CB8AC3E}">
        <p14:creationId xmlns:p14="http://schemas.microsoft.com/office/powerpoint/2010/main" val="1209378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2DA07-B56D-405F-AA9B-3C56259A76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BCDF0DA-9B03-469C-B1F9-9D9A5CBF1386}"/>
              </a:ext>
            </a:extLst>
          </p:cNvPr>
          <p:cNvSpPr>
            <a:spLocks noGrp="1"/>
          </p:cNvSpPr>
          <p:nvPr>
            <p:ph idx="1"/>
          </p:nvPr>
        </p:nvSpPr>
        <p:spPr/>
        <p:txBody>
          <a:bodyPr/>
          <a:lstStyle/>
          <a:p>
            <a:pPr algn="l"/>
            <a:r>
              <a:rPr lang="en-US" b="1" i="0" dirty="0">
                <a:solidFill>
                  <a:srgbClr val="373A3C"/>
                </a:solidFill>
                <a:effectLst/>
                <a:latin typeface="-apple-system"/>
              </a:rPr>
              <a:t>WHEN you do not Need to Reference</a:t>
            </a:r>
            <a:endParaRPr lang="en-US" b="0" i="0" dirty="0">
              <a:solidFill>
                <a:srgbClr val="373A3C"/>
              </a:solidFill>
              <a:effectLst/>
              <a:latin typeface="-apple-system"/>
            </a:endParaRPr>
          </a:p>
          <a:p>
            <a:pPr algn="l"/>
            <a:r>
              <a:rPr lang="en-US" b="0" i="0" dirty="0">
                <a:solidFill>
                  <a:srgbClr val="373A3C"/>
                </a:solidFill>
                <a:effectLst/>
                <a:latin typeface="-apple-system"/>
              </a:rPr>
              <a:t>There are four situations when you </a:t>
            </a:r>
            <a:r>
              <a:rPr lang="en-US" b="1" i="0" dirty="0">
                <a:solidFill>
                  <a:srgbClr val="373A3C"/>
                </a:solidFill>
                <a:effectLst/>
                <a:latin typeface="-apple-system"/>
              </a:rPr>
              <a:t>do not need to reference</a:t>
            </a:r>
            <a:r>
              <a:rPr lang="en-US" b="0" i="0" dirty="0">
                <a:solidFill>
                  <a:srgbClr val="373A3C"/>
                </a:solidFill>
                <a:effectLst/>
                <a:latin typeface="-apple-system"/>
              </a:rPr>
              <a:t> sources. These are:</a:t>
            </a:r>
          </a:p>
          <a:p>
            <a:pPr algn="l"/>
            <a:r>
              <a:rPr lang="en-US" b="0" i="0" dirty="0">
                <a:solidFill>
                  <a:srgbClr val="373A3C"/>
                </a:solidFill>
                <a:effectLst/>
                <a:latin typeface="-apple-system"/>
              </a:rPr>
              <a:t>1 When presenting historical overviews</a:t>
            </a:r>
          </a:p>
          <a:p>
            <a:pPr algn="l"/>
            <a:r>
              <a:rPr lang="en-US" b="0" i="0" dirty="0">
                <a:solidFill>
                  <a:srgbClr val="373A3C"/>
                </a:solidFill>
                <a:effectLst/>
                <a:latin typeface="-apple-system"/>
              </a:rPr>
              <a:t>2 When presenting your own experiences</a:t>
            </a:r>
          </a:p>
          <a:p>
            <a:pPr algn="l"/>
            <a:r>
              <a:rPr lang="en-US" b="0" i="0" dirty="0">
                <a:solidFill>
                  <a:srgbClr val="373A3C"/>
                </a:solidFill>
                <a:effectLst/>
                <a:latin typeface="-apple-system"/>
              </a:rPr>
              <a:t>3 In conclusions, when you are repeating ideas previously referenced</a:t>
            </a:r>
          </a:p>
          <a:p>
            <a:pPr algn="l"/>
            <a:r>
              <a:rPr lang="en-US" b="0" i="0" dirty="0">
                <a:solidFill>
                  <a:srgbClr val="373A3C"/>
                </a:solidFill>
                <a:effectLst/>
                <a:latin typeface="-apple-system"/>
              </a:rPr>
              <a:t>4 When summarizing what is regarded as ‘common knowledge’.</a:t>
            </a:r>
          </a:p>
          <a:p>
            <a:endParaRPr lang="en-US" dirty="0"/>
          </a:p>
        </p:txBody>
      </p:sp>
    </p:spTree>
    <p:extLst>
      <p:ext uri="{BB962C8B-B14F-4D97-AF65-F5344CB8AC3E}">
        <p14:creationId xmlns:p14="http://schemas.microsoft.com/office/powerpoint/2010/main" val="1725745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CED4F-A125-4A44-9CF0-FBBD56EB78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09B387-9C29-4CE3-A2E7-6F77BFDDC458}"/>
              </a:ext>
            </a:extLst>
          </p:cNvPr>
          <p:cNvSpPr>
            <a:spLocks noGrp="1"/>
          </p:cNvSpPr>
          <p:nvPr>
            <p:ph idx="1"/>
          </p:nvPr>
        </p:nvSpPr>
        <p:spPr/>
        <p:txBody>
          <a:bodyPr>
            <a:normAutofit fontScale="85000" lnSpcReduction="20000"/>
          </a:bodyPr>
          <a:lstStyle/>
          <a:p>
            <a:r>
              <a:rPr lang="en-US" dirty="0"/>
              <a:t>Why use references?</a:t>
            </a:r>
          </a:p>
          <a:p>
            <a:r>
              <a:rPr lang="en-US" dirty="0"/>
              <a:t>There are three principal reasons for providing references and citations:</a:t>
            </a:r>
          </a:p>
          <a:p>
            <a:r>
              <a:rPr lang="en-US" dirty="0"/>
              <a:t>(a) To show that you have read some of the authorities on the subject, which will give added weight to your writing.</a:t>
            </a:r>
          </a:p>
          <a:p>
            <a:r>
              <a:rPr lang="en-US" dirty="0"/>
              <a:t>(b) To allow readers to find the source, if they wish to examine the topic in more detail.</a:t>
            </a:r>
          </a:p>
          <a:p>
            <a:r>
              <a:rPr lang="en-US" dirty="0"/>
              <a:t>(c) To avoid plagiarism.</a:t>
            </a:r>
          </a:p>
          <a:p>
            <a:pPr marL="0" indent="0">
              <a:buNone/>
            </a:pPr>
            <a:r>
              <a:rPr lang="en-US" dirty="0"/>
              <a:t>It is important to refer correctly to the work of other writers that you have used. </a:t>
            </a:r>
          </a:p>
          <a:p>
            <a:pPr marL="0" indent="0">
              <a:buNone/>
            </a:pPr>
            <a:r>
              <a:rPr lang="en-US" dirty="0"/>
              <a:t>You may present these sources as a summary/paraphrase, as a quotation, or use both.</a:t>
            </a:r>
          </a:p>
        </p:txBody>
      </p:sp>
    </p:spTree>
    <p:extLst>
      <p:ext uri="{BB962C8B-B14F-4D97-AF65-F5344CB8AC3E}">
        <p14:creationId xmlns:p14="http://schemas.microsoft.com/office/powerpoint/2010/main" val="2127221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4F584-69DD-4F68-B3F5-796669EB2FFF}"/>
              </a:ext>
            </a:extLst>
          </p:cNvPr>
          <p:cNvSpPr>
            <a:spLocks noGrp="1"/>
          </p:cNvSpPr>
          <p:nvPr>
            <p:ph type="title"/>
          </p:nvPr>
        </p:nvSpPr>
        <p:spPr/>
        <p:txBody>
          <a:bodyPr/>
          <a:lstStyle/>
          <a:p>
            <a:r>
              <a:rPr lang="en-US" dirty="0"/>
              <a:t>Giving citations</a:t>
            </a:r>
            <a:br>
              <a:rPr lang="en-US" dirty="0"/>
            </a:br>
            <a:endParaRPr lang="en-US" dirty="0"/>
          </a:p>
        </p:txBody>
      </p:sp>
      <p:sp>
        <p:nvSpPr>
          <p:cNvPr id="3" name="Content Placeholder 2">
            <a:extLst>
              <a:ext uri="{FF2B5EF4-FFF2-40B4-BE49-F238E27FC236}">
                <a16:creationId xmlns:a16="http://schemas.microsoft.com/office/drawing/2014/main" id="{6C670314-42F5-4F8B-929C-B42412793F59}"/>
              </a:ext>
            </a:extLst>
          </p:cNvPr>
          <p:cNvSpPr>
            <a:spLocks noGrp="1"/>
          </p:cNvSpPr>
          <p:nvPr>
            <p:ph idx="1"/>
          </p:nvPr>
        </p:nvSpPr>
        <p:spPr/>
        <p:txBody>
          <a:bodyPr/>
          <a:lstStyle/>
          <a:p>
            <a:r>
              <a:rPr lang="en-US" dirty="0"/>
              <a:t>A quotation Author’s name, date of publication, page number (Smith, 2009: 37)</a:t>
            </a:r>
          </a:p>
          <a:p>
            <a:r>
              <a:rPr lang="en-US" dirty="0"/>
              <a:t>A summary Author’s name, date of publication Smith (2009)</a:t>
            </a:r>
          </a:p>
        </p:txBody>
      </p:sp>
    </p:spTree>
    <p:extLst>
      <p:ext uri="{BB962C8B-B14F-4D97-AF65-F5344CB8AC3E}">
        <p14:creationId xmlns:p14="http://schemas.microsoft.com/office/powerpoint/2010/main" val="3078161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B98DE-2FFE-438B-9F90-9005FC9B2C24}"/>
              </a:ext>
            </a:extLst>
          </p:cNvPr>
          <p:cNvSpPr>
            <a:spLocks noGrp="1"/>
          </p:cNvSpPr>
          <p:nvPr>
            <p:ph type="title"/>
          </p:nvPr>
        </p:nvSpPr>
        <p:spPr/>
        <p:txBody>
          <a:bodyPr/>
          <a:lstStyle/>
          <a:p>
            <a:r>
              <a:rPr lang="en-US" dirty="0"/>
              <a:t>REFERENCE VERBS</a:t>
            </a:r>
          </a:p>
        </p:txBody>
      </p:sp>
      <p:sp>
        <p:nvSpPr>
          <p:cNvPr id="3" name="Content Placeholder 2">
            <a:extLst>
              <a:ext uri="{FF2B5EF4-FFF2-40B4-BE49-F238E27FC236}">
                <a16:creationId xmlns:a16="http://schemas.microsoft.com/office/drawing/2014/main" id="{2D6E7A03-E295-4D85-9684-04A2611C1B09}"/>
              </a:ext>
            </a:extLst>
          </p:cNvPr>
          <p:cNvSpPr>
            <a:spLocks noGrp="1"/>
          </p:cNvSpPr>
          <p:nvPr>
            <p:ph idx="1"/>
          </p:nvPr>
        </p:nvSpPr>
        <p:spPr/>
        <p:txBody>
          <a:bodyPr>
            <a:normAutofit lnSpcReduction="10000"/>
          </a:bodyPr>
          <a:lstStyle/>
          <a:p>
            <a:r>
              <a:rPr lang="en-US" dirty="0"/>
              <a:t>Summaries and quotations are usually introduced by a reference verb:</a:t>
            </a:r>
          </a:p>
          <a:p>
            <a:r>
              <a:rPr lang="en-US" dirty="0"/>
              <a:t>Smith (2009) argues that . . .</a:t>
            </a:r>
          </a:p>
          <a:p>
            <a:r>
              <a:rPr lang="en-US" dirty="0" err="1"/>
              <a:t>Janovic</a:t>
            </a:r>
            <a:r>
              <a:rPr lang="en-US" dirty="0"/>
              <a:t> (1972) claimed that . . .</a:t>
            </a:r>
          </a:p>
          <a:p>
            <a:r>
              <a:rPr lang="en-US" dirty="0"/>
              <a:t>These verbs can be either in the present or the past tense. </a:t>
            </a:r>
          </a:p>
          <a:p>
            <a:r>
              <a:rPr lang="en-US" dirty="0"/>
              <a:t>Normally, the use of the present tense suggests that the source is recent and still valid, while the past indicates that the source is older and may be out of date, but there are no hard-and-fast rules. </a:t>
            </a:r>
          </a:p>
        </p:txBody>
      </p:sp>
    </p:spTree>
    <p:extLst>
      <p:ext uri="{BB962C8B-B14F-4D97-AF65-F5344CB8AC3E}">
        <p14:creationId xmlns:p14="http://schemas.microsoft.com/office/powerpoint/2010/main" val="946686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5DF5F-8C7D-4F6A-9127-1FFB2D4B60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A44C0A-4AA5-40B3-96F3-9B7A6651929A}"/>
              </a:ext>
            </a:extLst>
          </p:cNvPr>
          <p:cNvSpPr>
            <a:spLocks noGrp="1"/>
          </p:cNvSpPr>
          <p:nvPr>
            <p:ph idx="1"/>
          </p:nvPr>
        </p:nvSpPr>
        <p:spPr/>
        <p:txBody>
          <a:bodyPr>
            <a:normAutofit/>
          </a:bodyPr>
          <a:lstStyle/>
          <a:p>
            <a:r>
              <a:rPr lang="en-US" sz="1800" dirty="0"/>
              <a:t>There are several main systems of referencing employed in the academic world, each used by different subjects.</a:t>
            </a:r>
          </a:p>
          <a:p>
            <a:r>
              <a:rPr lang="en-US" sz="1800" dirty="0"/>
              <a:t>(a) The Harvard system, generally used for the social sciences and business,</a:t>
            </a:r>
          </a:p>
          <a:p>
            <a:r>
              <a:rPr lang="en-US" sz="1800" dirty="0"/>
              <a:t>(b) The American Psychological Association system</a:t>
            </a:r>
          </a:p>
          <a:p>
            <a:r>
              <a:rPr lang="en-US" sz="1800" dirty="0"/>
              <a:t>(B) The footnote/endnote system, commonly used in the humanities, in which sources are listed at the bottom of the page or at the end of the paper.</a:t>
            </a:r>
          </a:p>
          <a:p>
            <a:r>
              <a:rPr lang="en-US" sz="1800" dirty="0"/>
              <a:t> The numbers in superscript run consecutively throughout the paper:</a:t>
            </a:r>
          </a:p>
          <a:p>
            <a:pPr algn="ctr"/>
            <a:r>
              <a:rPr lang="en-US" sz="1500" i="1" dirty="0"/>
              <a:t>The effects of the French Revolution were felt throughout Europe.</a:t>
            </a:r>
            <a:r>
              <a:rPr lang="en-US" sz="1500" i="1" dirty="0">
                <a:solidFill>
                  <a:srgbClr val="FF0000"/>
                </a:solidFill>
              </a:rPr>
              <a:t>3</a:t>
            </a:r>
          </a:p>
          <a:p>
            <a:pPr marL="0" indent="0">
              <a:buNone/>
            </a:pPr>
            <a:endParaRPr lang="en-US" sz="1500" i="1" dirty="0">
              <a:solidFill>
                <a:srgbClr val="FF0000"/>
              </a:solidFill>
            </a:endParaRPr>
          </a:p>
        </p:txBody>
      </p:sp>
      <p:pic>
        <p:nvPicPr>
          <p:cNvPr id="5" name="Picture 4">
            <a:extLst>
              <a:ext uri="{FF2B5EF4-FFF2-40B4-BE49-F238E27FC236}">
                <a16:creationId xmlns:a16="http://schemas.microsoft.com/office/drawing/2014/main" id="{26146723-11DE-4C12-9C14-78EE558AA3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651" y="4711195"/>
            <a:ext cx="7886700" cy="778778"/>
          </a:xfrm>
          <a:prstGeom prst="rect">
            <a:avLst/>
          </a:prstGeom>
        </p:spPr>
      </p:pic>
    </p:spTree>
    <p:extLst>
      <p:ext uri="{BB962C8B-B14F-4D97-AF65-F5344CB8AC3E}">
        <p14:creationId xmlns:p14="http://schemas.microsoft.com/office/powerpoint/2010/main" val="1199546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8AEA0-746B-435A-9A92-6CFB2A143C5D}"/>
              </a:ext>
            </a:extLst>
          </p:cNvPr>
          <p:cNvSpPr>
            <a:spLocks noGrp="1"/>
          </p:cNvSpPr>
          <p:nvPr>
            <p:ph type="title"/>
          </p:nvPr>
        </p:nvSpPr>
        <p:spPr/>
        <p:txBody>
          <a:bodyPr/>
          <a:lstStyle/>
          <a:p>
            <a:r>
              <a:rPr lang="en-US" dirty="0"/>
              <a:t>Using quotations</a:t>
            </a:r>
          </a:p>
        </p:txBody>
      </p:sp>
      <p:sp>
        <p:nvSpPr>
          <p:cNvPr id="3" name="Content Placeholder 2">
            <a:extLst>
              <a:ext uri="{FF2B5EF4-FFF2-40B4-BE49-F238E27FC236}">
                <a16:creationId xmlns:a16="http://schemas.microsoft.com/office/drawing/2014/main" id="{9CDC83F5-CDCD-41F9-B387-65E73B906F26}"/>
              </a:ext>
            </a:extLst>
          </p:cNvPr>
          <p:cNvSpPr>
            <a:spLocks noGrp="1"/>
          </p:cNvSpPr>
          <p:nvPr>
            <p:ph idx="1"/>
          </p:nvPr>
        </p:nvSpPr>
        <p:spPr/>
        <p:txBody>
          <a:bodyPr/>
          <a:lstStyle/>
          <a:p>
            <a:r>
              <a:rPr lang="en-US" dirty="0"/>
              <a:t>Using a quotation means bringing the original words of a writer into your work. </a:t>
            </a:r>
          </a:p>
          <a:p>
            <a:r>
              <a:rPr lang="en-US" dirty="0"/>
              <a:t>Quotations are effective in some situations, but must not be overused</a:t>
            </a:r>
          </a:p>
          <a:p>
            <a:pPr marL="0" indent="0" algn="just">
              <a:buNone/>
            </a:pPr>
            <a:r>
              <a:rPr lang="en-US" sz="1500" dirty="0"/>
              <a:t>According to Jones (2004), “students often had difficulty often had difficulty writing using the APA, especially when it was their first time”(p.199)</a:t>
            </a:r>
          </a:p>
          <a:p>
            <a:pPr marL="0" indent="0" algn="just">
              <a:buNone/>
            </a:pPr>
            <a:endParaRPr lang="en-US" sz="1500" dirty="0"/>
          </a:p>
        </p:txBody>
      </p:sp>
    </p:spTree>
    <p:extLst>
      <p:ext uri="{BB962C8B-B14F-4D97-AF65-F5344CB8AC3E}">
        <p14:creationId xmlns:p14="http://schemas.microsoft.com/office/powerpoint/2010/main" val="3614524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3770B-D348-4E68-A390-8B255E59E986}"/>
              </a:ext>
            </a:extLst>
          </p:cNvPr>
          <p:cNvSpPr>
            <a:spLocks noGrp="1"/>
          </p:cNvSpPr>
          <p:nvPr>
            <p:ph type="title"/>
          </p:nvPr>
        </p:nvSpPr>
        <p:spPr/>
        <p:txBody>
          <a:bodyPr/>
          <a:lstStyle/>
          <a:p>
            <a:r>
              <a:rPr lang="en-US" dirty="0"/>
              <a:t>Abbreviations in citations</a:t>
            </a:r>
          </a:p>
        </p:txBody>
      </p:sp>
      <p:sp>
        <p:nvSpPr>
          <p:cNvPr id="3" name="Content Placeholder 2">
            <a:extLst>
              <a:ext uri="{FF2B5EF4-FFF2-40B4-BE49-F238E27FC236}">
                <a16:creationId xmlns:a16="http://schemas.microsoft.com/office/drawing/2014/main" id="{A35A67F4-A18C-456B-8C8F-7562AB1503E6}"/>
              </a:ext>
            </a:extLst>
          </p:cNvPr>
          <p:cNvSpPr>
            <a:spLocks noGrp="1"/>
          </p:cNvSpPr>
          <p:nvPr>
            <p:ph idx="1"/>
          </p:nvPr>
        </p:nvSpPr>
        <p:spPr/>
        <p:txBody>
          <a:bodyPr>
            <a:normAutofit fontScale="77500" lnSpcReduction="20000"/>
          </a:bodyPr>
          <a:lstStyle/>
          <a:p>
            <a:r>
              <a:rPr lang="en-US" dirty="0"/>
              <a:t>In-text citations use the following abbreviations, derived from Latin and printed in italics:</a:t>
            </a:r>
          </a:p>
          <a:p>
            <a:r>
              <a:rPr lang="en-US" i="1" dirty="0"/>
              <a:t>et al.: </a:t>
            </a:r>
            <a:r>
              <a:rPr lang="en-US" dirty="0"/>
              <a:t>Usually used when three or more authors are given. The full list of 		names is given in the reference list:</a:t>
            </a:r>
          </a:p>
          <a:p>
            <a:pPr marL="0" indent="0" algn="ctr">
              <a:buNone/>
            </a:pPr>
            <a:r>
              <a:rPr lang="en-US" dirty="0"/>
              <a:t>Many Americans fail to vote (</a:t>
            </a:r>
            <a:r>
              <a:rPr lang="en-US" dirty="0" err="1"/>
              <a:t>Hobolt</a:t>
            </a:r>
            <a:r>
              <a:rPr lang="en-US" dirty="0"/>
              <a:t> </a:t>
            </a:r>
            <a:r>
              <a:rPr lang="en-US" i="1" dirty="0"/>
              <a:t>et al</a:t>
            </a:r>
            <a:r>
              <a:rPr lang="en-US" dirty="0"/>
              <a:t>., 2006: 137).</a:t>
            </a:r>
          </a:p>
          <a:p>
            <a:r>
              <a:rPr lang="en-US" i="1" dirty="0"/>
              <a:t>ibid</a:t>
            </a:r>
            <a:r>
              <a:rPr lang="en-US" dirty="0"/>
              <a:t>.: taken from the same source (i.e. the same page) as the previous citation:</a:t>
            </a:r>
          </a:p>
          <a:p>
            <a:pPr marL="0" indent="0" algn="ctr">
              <a:buNone/>
            </a:pPr>
            <a:r>
              <a:rPr lang="en-US" dirty="0"/>
              <a:t>Older Americans are more likely to vote than the young (</a:t>
            </a:r>
            <a:r>
              <a:rPr lang="en-US" i="1" dirty="0"/>
              <a:t>ibid.) </a:t>
            </a:r>
            <a:r>
              <a:rPr lang="en-US" dirty="0"/>
              <a:t>. . .</a:t>
            </a:r>
          </a:p>
          <a:p>
            <a:r>
              <a:rPr lang="en-US" i="1" dirty="0"/>
              <a:t>op cit</a:t>
            </a:r>
            <a:r>
              <a:rPr lang="en-US" dirty="0"/>
              <a:t>.: taken from the same source as previously, but a different page.</a:t>
            </a:r>
          </a:p>
          <a:p>
            <a:pPr marL="0" indent="0">
              <a:buNone/>
            </a:pPr>
            <a:endParaRPr lang="en-US" dirty="0"/>
          </a:p>
          <a:p>
            <a:r>
              <a:rPr lang="en-US" dirty="0"/>
              <a:t>Note that journal articles increasingly tend to use full citations, but students should still </a:t>
            </a:r>
            <a:r>
              <a:rPr lang="en-US" dirty="0" err="1"/>
              <a:t>usethe</a:t>
            </a:r>
            <a:r>
              <a:rPr lang="en-US" dirty="0"/>
              <a:t> above in their work.</a:t>
            </a:r>
          </a:p>
        </p:txBody>
      </p:sp>
    </p:spTree>
    <p:extLst>
      <p:ext uri="{BB962C8B-B14F-4D97-AF65-F5344CB8AC3E}">
        <p14:creationId xmlns:p14="http://schemas.microsoft.com/office/powerpoint/2010/main" val="3074362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A3409-C011-47F1-84CD-4258814BF1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7BF5971-B15D-4F86-BA10-D96ABA89E597}"/>
              </a:ext>
            </a:extLst>
          </p:cNvPr>
          <p:cNvSpPr>
            <a:spLocks noGrp="1"/>
          </p:cNvSpPr>
          <p:nvPr>
            <p:ph idx="1"/>
          </p:nvPr>
        </p:nvSpPr>
        <p:spPr/>
        <p:txBody>
          <a:bodyPr/>
          <a:lstStyle/>
          <a:p>
            <a:pPr algn="l"/>
            <a:r>
              <a:rPr lang="en-US" b="0" i="0" dirty="0">
                <a:solidFill>
                  <a:srgbClr val="373A3C"/>
                </a:solidFill>
                <a:effectLst/>
                <a:latin typeface="-apple-system"/>
              </a:rPr>
              <a:t>Please remember that referencing is very important to show your academic prowess as well as help you avoid plagiarism (which we will look at in another lesson) as this is a very serious offence in academia and if found guilty, one may even be jailed and at UNZA you may be excluded from school. </a:t>
            </a:r>
          </a:p>
          <a:p>
            <a:pPr algn="l"/>
            <a:r>
              <a:rPr lang="en-US" b="1" i="0" dirty="0">
                <a:solidFill>
                  <a:srgbClr val="373A3C"/>
                </a:solidFill>
                <a:effectLst/>
                <a:latin typeface="-apple-system"/>
              </a:rPr>
              <a:t>Learn to reference in all manner of assignment writing. </a:t>
            </a:r>
            <a:endParaRPr lang="en-US" b="0" i="0" dirty="0">
              <a:solidFill>
                <a:srgbClr val="373A3C"/>
              </a:solidFill>
              <a:effectLst/>
              <a:latin typeface="-apple-system"/>
            </a:endParaRPr>
          </a:p>
          <a:p>
            <a:endParaRPr lang="en-US" dirty="0"/>
          </a:p>
        </p:txBody>
      </p:sp>
    </p:spTree>
    <p:extLst>
      <p:ext uri="{BB962C8B-B14F-4D97-AF65-F5344CB8AC3E}">
        <p14:creationId xmlns:p14="http://schemas.microsoft.com/office/powerpoint/2010/main" val="16898445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E2AA0-8F82-4AEA-B506-4FE71D5C48AB}"/>
              </a:ext>
            </a:extLst>
          </p:cNvPr>
          <p:cNvSpPr>
            <a:spLocks noGrp="1"/>
          </p:cNvSpPr>
          <p:nvPr>
            <p:ph type="title"/>
          </p:nvPr>
        </p:nvSpPr>
        <p:spPr/>
        <p:txBody>
          <a:bodyPr/>
          <a:lstStyle/>
          <a:p>
            <a:r>
              <a:rPr lang="en-US" dirty="0"/>
              <a:t>REFERENCING STYLES</a:t>
            </a:r>
          </a:p>
        </p:txBody>
      </p:sp>
      <p:sp>
        <p:nvSpPr>
          <p:cNvPr id="3" name="Content Placeholder 2">
            <a:extLst>
              <a:ext uri="{FF2B5EF4-FFF2-40B4-BE49-F238E27FC236}">
                <a16:creationId xmlns:a16="http://schemas.microsoft.com/office/drawing/2014/main" id="{97BF1CA4-3FDE-4479-B951-180CC5547706}"/>
              </a:ext>
            </a:extLst>
          </p:cNvPr>
          <p:cNvSpPr>
            <a:spLocks noGrp="1"/>
          </p:cNvSpPr>
          <p:nvPr>
            <p:ph idx="1"/>
          </p:nvPr>
        </p:nvSpPr>
        <p:spPr/>
        <p:txBody>
          <a:bodyPr>
            <a:normAutofit fontScale="77500" lnSpcReduction="20000"/>
          </a:bodyPr>
          <a:lstStyle/>
          <a:p>
            <a:r>
              <a:rPr lang="en-US" dirty="0"/>
              <a:t>There are many different types of referencing styles but we will </a:t>
            </a:r>
            <a:r>
              <a:rPr lang="en-US" dirty="0" err="1"/>
              <a:t>concentrateon</a:t>
            </a:r>
            <a:r>
              <a:rPr lang="en-US" dirty="0"/>
              <a:t> only three: Harvard, APA and MLA referencing styles</a:t>
            </a:r>
          </a:p>
          <a:p>
            <a:pPr marL="0" indent="0">
              <a:buNone/>
            </a:pPr>
            <a:r>
              <a:rPr lang="en-US" b="1" dirty="0"/>
              <a:t>Author–date (Harvard) style</a:t>
            </a:r>
          </a:p>
          <a:p>
            <a:r>
              <a:rPr lang="en-US" dirty="0"/>
              <a:t>Cites name(s) of author(s) or organization, with year of publication, in the text, e.g. Handy (1995). </a:t>
            </a:r>
          </a:p>
          <a:p>
            <a:r>
              <a:rPr lang="en-US" dirty="0"/>
              <a:t>All sources are listed alphabetically at end of an assignment and labelled ‘References’ or ‘Bibliography’.</a:t>
            </a:r>
          </a:p>
          <a:p>
            <a:pPr marL="0" indent="0">
              <a:buNone/>
            </a:pPr>
            <a:r>
              <a:rPr lang="en-US" b="1" dirty="0"/>
              <a:t>American Psychological Association (APA) style</a:t>
            </a:r>
          </a:p>
          <a:p>
            <a:r>
              <a:rPr lang="en-US" dirty="0"/>
              <a:t>Relatively small differences exist between Harvard and APA style, and in practice, they often merge into a hybrid. </a:t>
            </a:r>
          </a:p>
          <a:p>
            <a:r>
              <a:rPr lang="en-US" dirty="0"/>
              <a:t>The main noticeable differences tend to be with citation punctuation, the way multiple authors are cited and referenced, and with referencing electronic sources.</a:t>
            </a:r>
          </a:p>
        </p:txBody>
      </p:sp>
    </p:spTree>
    <p:extLst>
      <p:ext uri="{BB962C8B-B14F-4D97-AF65-F5344CB8AC3E}">
        <p14:creationId xmlns:p14="http://schemas.microsoft.com/office/powerpoint/2010/main" val="248082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3E043-602F-4025-B242-2DDF725A0E39}"/>
              </a:ext>
            </a:extLst>
          </p:cNvPr>
          <p:cNvSpPr>
            <a:spLocks noGrp="1"/>
          </p:cNvSpPr>
          <p:nvPr>
            <p:ph type="title"/>
          </p:nvPr>
        </p:nvSpPr>
        <p:spPr>
          <a:xfrm>
            <a:off x="261005" y="-304177"/>
            <a:ext cx="7886700" cy="1325563"/>
          </a:xfrm>
        </p:spPr>
        <p:txBody>
          <a:bodyPr>
            <a:normAutofit/>
          </a:bodyPr>
          <a:lstStyle/>
          <a:p>
            <a:r>
              <a:rPr lang="en-US" sz="2800" b="1" dirty="0" smtClean="0">
                <a:latin typeface="Arial Black" panose="020B0A04020102020204" pitchFamily="34" charset="0"/>
              </a:rPr>
              <a:t>Introducing Academic Writing</a:t>
            </a:r>
            <a:endParaRPr lang="en-US" sz="2800"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5E3A6A70-78A0-45BA-8EE1-57E4E37B4FE7}"/>
              </a:ext>
            </a:extLst>
          </p:cNvPr>
          <p:cNvSpPr>
            <a:spLocks noGrp="1"/>
          </p:cNvSpPr>
          <p:nvPr>
            <p:ph idx="1"/>
          </p:nvPr>
        </p:nvSpPr>
        <p:spPr>
          <a:xfrm>
            <a:off x="261005" y="618994"/>
            <a:ext cx="8590764" cy="6168305"/>
          </a:xfrm>
        </p:spPr>
        <p:txBody>
          <a:bodyPr>
            <a:normAutofit fontScale="47500" lnSpcReduction="20000"/>
          </a:bodyPr>
          <a:lstStyle/>
          <a:p>
            <a:pPr algn="just"/>
            <a:r>
              <a:rPr lang="en-US" sz="4400" dirty="0">
                <a:latin typeface="Arial Narrow" panose="020B0606020202030204" pitchFamily="34" charset="0"/>
              </a:rPr>
              <a:t>Academic writing is writing which communicates ideas, information and research to the wider academic </a:t>
            </a:r>
            <a:r>
              <a:rPr lang="en-US" sz="4400" dirty="0" smtClean="0">
                <a:latin typeface="Arial Narrow" panose="020B0606020202030204" pitchFamily="34" charset="0"/>
              </a:rPr>
              <a:t>community</a:t>
            </a:r>
          </a:p>
          <a:p>
            <a:pPr marL="0" indent="0" algn="just">
              <a:buNone/>
            </a:pPr>
            <a:endParaRPr lang="en-US" sz="4400" dirty="0" smtClean="0">
              <a:latin typeface="Arial Narrow" panose="020B0606020202030204" pitchFamily="34" charset="0"/>
            </a:endParaRPr>
          </a:p>
          <a:p>
            <a:pPr algn="just"/>
            <a:r>
              <a:rPr lang="en-US" sz="4400" dirty="0" smtClean="0">
                <a:latin typeface="Arial Narrow" panose="020B0606020202030204" pitchFamily="34" charset="0"/>
              </a:rPr>
              <a:t>Academic </a:t>
            </a:r>
            <a:r>
              <a:rPr lang="en-US" sz="4400" dirty="0">
                <a:latin typeface="Arial Narrow" panose="020B0606020202030204" pitchFamily="34" charset="0"/>
              </a:rPr>
              <a:t>writing is a formal style of writing used in universities and scholarly publications</a:t>
            </a:r>
            <a:r>
              <a:rPr lang="en-US" sz="4400" dirty="0" smtClean="0">
                <a:latin typeface="Arial Narrow" panose="020B0606020202030204" pitchFamily="34" charset="0"/>
              </a:rPr>
              <a:t>.</a:t>
            </a:r>
          </a:p>
          <a:p>
            <a:pPr marL="0" indent="0" algn="just">
              <a:buNone/>
            </a:pPr>
            <a:endParaRPr lang="en-US" sz="4400" i="0" dirty="0" smtClean="0">
              <a:solidFill>
                <a:srgbClr val="373A3C"/>
              </a:solidFill>
              <a:effectLst/>
              <a:latin typeface="Arial Narrow" panose="020B0606020202030204" pitchFamily="34" charset="0"/>
              <a:cs typeface="Times New Roman" panose="02020603050405020304" pitchFamily="18" charset="0"/>
            </a:endParaRPr>
          </a:p>
          <a:p>
            <a:pPr algn="just"/>
            <a:r>
              <a:rPr lang="en-US" sz="4400" i="0" dirty="0" smtClean="0">
                <a:solidFill>
                  <a:srgbClr val="373A3C"/>
                </a:solidFill>
                <a:effectLst/>
                <a:latin typeface="Arial Narrow" panose="020B0606020202030204" pitchFamily="34" charset="0"/>
                <a:cs typeface="Times New Roman" panose="02020603050405020304" pitchFamily="18" charset="0"/>
              </a:rPr>
              <a:t>Academic </a:t>
            </a:r>
            <a:r>
              <a:rPr lang="en-US" sz="4400" i="0" dirty="0">
                <a:solidFill>
                  <a:srgbClr val="373A3C"/>
                </a:solidFill>
                <a:effectLst/>
                <a:latin typeface="Arial Narrow" panose="020B0606020202030204" pitchFamily="34" charset="0"/>
                <a:cs typeface="Times New Roman" panose="02020603050405020304" pitchFamily="18" charset="0"/>
              </a:rPr>
              <a:t>writing is correct grammar, clear </a:t>
            </a:r>
            <a:r>
              <a:rPr lang="en-US" sz="4400" i="0" dirty="0" err="1">
                <a:solidFill>
                  <a:srgbClr val="373A3C"/>
                </a:solidFill>
                <a:effectLst/>
                <a:latin typeface="Arial Narrow" panose="020B0606020202030204" pitchFamily="34" charset="0"/>
                <a:cs typeface="Times New Roman" panose="02020603050405020304" pitchFamily="18" charset="0"/>
              </a:rPr>
              <a:t>organisation</a:t>
            </a:r>
            <a:r>
              <a:rPr lang="en-US" sz="4400" i="0" dirty="0">
                <a:solidFill>
                  <a:srgbClr val="373A3C"/>
                </a:solidFill>
                <a:effectLst/>
                <a:latin typeface="Arial Narrow" panose="020B0606020202030204" pitchFamily="34" charset="0"/>
                <a:cs typeface="Times New Roman" panose="02020603050405020304" pitchFamily="18" charset="0"/>
              </a:rPr>
              <a:t> of written content and proper academic writing format</a:t>
            </a:r>
            <a:r>
              <a:rPr lang="en-US" sz="4400" i="0" dirty="0" smtClean="0">
                <a:solidFill>
                  <a:srgbClr val="373A3C"/>
                </a:solidFill>
                <a:effectLst/>
                <a:latin typeface="Arial Narrow" panose="020B0606020202030204" pitchFamily="34" charset="0"/>
                <a:cs typeface="Times New Roman" panose="02020603050405020304" pitchFamily="18" charset="0"/>
              </a:rPr>
              <a:t>.</a:t>
            </a:r>
          </a:p>
          <a:p>
            <a:pPr marL="0" indent="0" algn="just">
              <a:buNone/>
            </a:pPr>
            <a:endParaRPr lang="en-US" sz="4400" i="0" dirty="0" smtClean="0">
              <a:solidFill>
                <a:srgbClr val="373A3C"/>
              </a:solidFill>
              <a:effectLst/>
              <a:latin typeface="Arial Narrow" panose="020B0606020202030204" pitchFamily="34" charset="0"/>
              <a:cs typeface="Times New Roman" panose="02020603050405020304" pitchFamily="18" charset="0"/>
            </a:endParaRPr>
          </a:p>
          <a:p>
            <a:pPr algn="just"/>
            <a:r>
              <a:rPr lang="en-US" sz="4400" dirty="0">
                <a:latin typeface="Arial Narrow" panose="020B0606020202030204" pitchFamily="34" charset="0"/>
              </a:rPr>
              <a:t>Academic writing is clear, concise, </a:t>
            </a:r>
            <a:r>
              <a:rPr lang="en-US" sz="4400" dirty="0" err="1">
                <a:latin typeface="Arial Narrow" panose="020B0606020202030204" pitchFamily="34" charset="0"/>
              </a:rPr>
              <a:t>focussed</a:t>
            </a:r>
            <a:r>
              <a:rPr lang="en-US" sz="4400" dirty="0">
                <a:latin typeface="Arial Narrow" panose="020B0606020202030204" pitchFamily="34" charset="0"/>
              </a:rPr>
              <a:t>, structured and backed up by evidence. Its purpose is to aid the reader’s understanding</a:t>
            </a:r>
            <a:r>
              <a:rPr lang="en-US" sz="4400" dirty="0" smtClean="0">
                <a:latin typeface="Arial Narrow" panose="020B0606020202030204" pitchFamily="34" charset="0"/>
              </a:rPr>
              <a:t>.</a:t>
            </a:r>
          </a:p>
          <a:p>
            <a:pPr marL="0" indent="0" algn="just">
              <a:buNone/>
            </a:pPr>
            <a:endParaRPr lang="en-US" sz="4400" dirty="0" smtClean="0">
              <a:latin typeface="Arial Narrow" panose="020B0606020202030204" pitchFamily="34" charset="0"/>
            </a:endParaRPr>
          </a:p>
          <a:p>
            <a:pPr algn="just"/>
            <a:r>
              <a:rPr lang="en-US" sz="4400" dirty="0">
                <a:latin typeface="Arial Narrow" panose="020B0606020202030204" pitchFamily="34" charset="0"/>
              </a:rPr>
              <a:t>Academic writing refers to a style of expression that researchers use to define the intellectual boundaries of their disciplines and specific areas of expertise</a:t>
            </a:r>
            <a:r>
              <a:rPr lang="en-US" sz="4400" dirty="0" smtClean="0">
                <a:latin typeface="Arial Narrow" panose="020B0606020202030204" pitchFamily="34" charset="0"/>
              </a:rPr>
              <a:t>.</a:t>
            </a:r>
          </a:p>
          <a:p>
            <a:pPr marL="0" indent="0" algn="just">
              <a:buNone/>
            </a:pPr>
            <a:endParaRPr lang="en-US" sz="4400" dirty="0" smtClean="0">
              <a:latin typeface="Arial Narrow" panose="020B0606020202030204" pitchFamily="34" charset="0"/>
            </a:endParaRPr>
          </a:p>
          <a:p>
            <a:pPr algn="just"/>
            <a:r>
              <a:rPr lang="en-US" sz="4400" dirty="0">
                <a:latin typeface="Arial Narrow" panose="020B0606020202030204" pitchFamily="34" charset="0"/>
              </a:rPr>
              <a:t>Academic writing is the process of breaking down ideas and using deductive reasoning, formal voice and third person </a:t>
            </a:r>
            <a:r>
              <a:rPr lang="en-US" sz="4400" dirty="0" smtClean="0">
                <a:latin typeface="Arial Narrow" panose="020B0606020202030204" pitchFamily="34" charset="0"/>
              </a:rPr>
              <a:t>point-of-view.</a:t>
            </a:r>
          </a:p>
          <a:p>
            <a:pPr marL="0" indent="0" algn="just">
              <a:buNone/>
            </a:pPr>
            <a:endParaRPr lang="en-US" sz="4400" dirty="0" smtClean="0">
              <a:latin typeface="Arial Narrow" panose="020B0606020202030204" pitchFamily="34" charset="0"/>
            </a:endParaRPr>
          </a:p>
          <a:p>
            <a:pPr algn="just"/>
            <a:r>
              <a:rPr lang="en-US" sz="4400" dirty="0">
                <a:latin typeface="Arial Narrow" panose="020B0606020202030204" pitchFamily="34" charset="0"/>
              </a:rPr>
              <a:t>Simply put, academic writing is the writing done for academic purposes</a:t>
            </a:r>
            <a:r>
              <a:rPr lang="en-US" dirty="0">
                <a:latin typeface="Arial Narrow" panose="020B0606020202030204" pitchFamily="34" charset="0"/>
              </a:rPr>
              <a:t>.</a:t>
            </a:r>
            <a:endParaRPr lang="en-US" i="0" dirty="0" smtClean="0">
              <a:solidFill>
                <a:srgbClr val="373A3C"/>
              </a:solidFill>
              <a:effectLst/>
              <a:latin typeface="Arial Narrow" panose="020B0606020202030204" pitchFamily="34" charset="0"/>
              <a:cs typeface="Times New Roman" panose="02020603050405020304" pitchFamily="18" charset="0"/>
            </a:endParaRPr>
          </a:p>
          <a:p>
            <a:pPr marL="0" indent="0" algn="just">
              <a:buNone/>
            </a:pPr>
            <a:endParaRPr lang="en-US" b="0" i="0" dirty="0">
              <a:solidFill>
                <a:srgbClr val="373A3C"/>
              </a:solidFill>
              <a:effectLst/>
              <a:latin typeface="Arial Narrow" panose="020B0606020202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77010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591B6-9F38-410A-B1B6-DD5BD99973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77E32B8-0916-48B0-B6F2-22DC5793BB9C}"/>
              </a:ext>
            </a:extLst>
          </p:cNvPr>
          <p:cNvSpPr>
            <a:spLocks noGrp="1"/>
          </p:cNvSpPr>
          <p:nvPr>
            <p:ph idx="1"/>
          </p:nvPr>
        </p:nvSpPr>
        <p:spPr/>
        <p:txBody>
          <a:bodyPr>
            <a:normAutofit fontScale="92500" lnSpcReduction="20000"/>
          </a:bodyPr>
          <a:lstStyle/>
          <a:p>
            <a:pPr marL="0" indent="0">
              <a:buNone/>
            </a:pPr>
            <a:r>
              <a:rPr lang="en-US" b="1" dirty="0"/>
              <a:t>Modern Languages Association (MLA) style</a:t>
            </a:r>
          </a:p>
          <a:p>
            <a:r>
              <a:rPr lang="en-US" dirty="0"/>
              <a:t>This differs from Harvard and APA in that the page number, instead of year of publication, is cited in the text, e.g. (Handy 149). </a:t>
            </a:r>
          </a:p>
          <a:p>
            <a:r>
              <a:rPr lang="en-US" dirty="0"/>
              <a:t>The full list of references at the end of the text is also labelled ‘Works cited’, or ‘Works consulted’. </a:t>
            </a:r>
          </a:p>
          <a:p>
            <a:r>
              <a:rPr lang="en-US" dirty="0"/>
              <a:t>Proper words in the titles of works cited are capitalized and underlined.</a:t>
            </a:r>
          </a:p>
          <a:p>
            <a:r>
              <a:rPr lang="en-US" dirty="0"/>
              <a:t>The last name of an author is followed by the full first name(s), for example: </a:t>
            </a:r>
          </a:p>
          <a:p>
            <a:r>
              <a:rPr lang="en-US" dirty="0"/>
              <a:t>Handy, Charles. </a:t>
            </a:r>
            <a:r>
              <a:rPr lang="en-US" i="1" dirty="0"/>
              <a:t>Beyond Certainty: The Changing Worlds of </a:t>
            </a:r>
            <a:r>
              <a:rPr lang="en-US" i="1" dirty="0" err="1"/>
              <a:t>Organisations</a:t>
            </a:r>
            <a:r>
              <a:rPr lang="en-US" dirty="0"/>
              <a:t>. London: Hutchinson, 1995.</a:t>
            </a:r>
          </a:p>
          <a:p>
            <a:pPr marL="0" indent="0">
              <a:buNone/>
            </a:pPr>
            <a:endParaRPr lang="en-US" dirty="0"/>
          </a:p>
        </p:txBody>
      </p:sp>
    </p:spTree>
    <p:extLst>
      <p:ext uri="{BB962C8B-B14F-4D97-AF65-F5344CB8AC3E}">
        <p14:creationId xmlns:p14="http://schemas.microsoft.com/office/powerpoint/2010/main" val="23055844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E8602-666B-42E3-886A-91D10B4786D1}"/>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C2F4C6B9-5F8C-40D4-8261-4792242C199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8650" y="1131094"/>
            <a:ext cx="7886700" cy="4358879"/>
          </a:xfrm>
        </p:spPr>
      </p:pic>
    </p:spTree>
    <p:extLst>
      <p:ext uri="{BB962C8B-B14F-4D97-AF65-F5344CB8AC3E}">
        <p14:creationId xmlns:p14="http://schemas.microsoft.com/office/powerpoint/2010/main" val="1542893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8248-AE72-4EDD-889A-D45B2392A916}"/>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27268361-5F37-4692-8E8A-76A11101BDE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8651" y="1131094"/>
            <a:ext cx="7886699" cy="3963168"/>
          </a:xfrm>
        </p:spPr>
      </p:pic>
    </p:spTree>
    <p:extLst>
      <p:ext uri="{BB962C8B-B14F-4D97-AF65-F5344CB8AC3E}">
        <p14:creationId xmlns:p14="http://schemas.microsoft.com/office/powerpoint/2010/main" val="24066659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08B29-7DC9-4068-B002-194647CE0221}"/>
              </a:ext>
            </a:extLst>
          </p:cNvPr>
          <p:cNvSpPr>
            <a:spLocks noGrp="1"/>
          </p:cNvSpPr>
          <p:nvPr>
            <p:ph type="title"/>
          </p:nvPr>
        </p:nvSpPr>
        <p:spPr/>
        <p:txBody>
          <a:bodyPr/>
          <a:lstStyle/>
          <a:p>
            <a:r>
              <a:rPr lang="en-US" dirty="0"/>
              <a:t>Modern Languages Association</a:t>
            </a:r>
          </a:p>
        </p:txBody>
      </p:sp>
      <p:sp>
        <p:nvSpPr>
          <p:cNvPr id="3" name="Content Placeholder 2">
            <a:extLst>
              <a:ext uri="{FF2B5EF4-FFF2-40B4-BE49-F238E27FC236}">
                <a16:creationId xmlns:a16="http://schemas.microsoft.com/office/drawing/2014/main" id="{5EDC0549-1019-4BCC-BA6C-DF400F04FD75}"/>
              </a:ext>
            </a:extLst>
          </p:cNvPr>
          <p:cNvSpPr>
            <a:spLocks noGrp="1"/>
          </p:cNvSpPr>
          <p:nvPr>
            <p:ph idx="1"/>
          </p:nvPr>
        </p:nvSpPr>
        <p:spPr/>
        <p:txBody>
          <a:bodyPr/>
          <a:lstStyle/>
          <a:p>
            <a:pPr marL="0" indent="0">
              <a:buNone/>
            </a:pPr>
            <a:r>
              <a:rPr lang="en-US" dirty="0"/>
              <a:t>The Modern Language Association of America was founded in 1883 at a time when modern languages were beginning to be established in the curriculum alongside classical languages.</a:t>
            </a:r>
          </a:p>
          <a:p>
            <a:pPr marL="0" indent="0">
              <a:buNone/>
            </a:pPr>
            <a:r>
              <a:rPr lang="en-US" dirty="0"/>
              <a:t>1	 </a:t>
            </a:r>
            <a:r>
              <a:rPr lang="en-US" dirty="0" err="1"/>
              <a:t>Gibaldi</a:t>
            </a:r>
            <a:r>
              <a:rPr lang="en-US" dirty="0"/>
              <a:t>, Joseph. </a:t>
            </a:r>
            <a:r>
              <a:rPr lang="en-US" u="sng" dirty="0"/>
              <a:t>MLA Handbook for Writers of Research Papers</a:t>
            </a:r>
            <a:r>
              <a:rPr lang="en-US" dirty="0"/>
              <a:t>, 	Sixth Edition. New York: MLA, 2003.</a:t>
            </a:r>
          </a:p>
          <a:p>
            <a:pPr marL="0" indent="0">
              <a:buNone/>
            </a:pPr>
            <a:r>
              <a:rPr lang="en-US" dirty="0"/>
              <a:t>2 	Loach, Ken. (Director) and Sally </a:t>
            </a:r>
            <a:r>
              <a:rPr lang="en-US" dirty="0" err="1"/>
              <a:t>Hibbin</a:t>
            </a:r>
            <a:r>
              <a:rPr lang="en-US" dirty="0"/>
              <a:t> (Producer). </a:t>
            </a:r>
            <a:r>
              <a:rPr lang="en-US" u="sng" dirty="0"/>
              <a:t>Raining 	Stones.</a:t>
            </a:r>
            <a:r>
              <a:rPr lang="en-US" dirty="0"/>
              <a:t> DVD. London: Channel Four Television (</a:t>
            </a:r>
            <a:r>
              <a:rPr lang="en-US" dirty="0" err="1"/>
              <a:t>FilmFour</a:t>
            </a:r>
            <a:r>
              <a:rPr lang="en-US" dirty="0"/>
              <a:t>), 1993.</a:t>
            </a:r>
          </a:p>
        </p:txBody>
      </p:sp>
    </p:spTree>
    <p:extLst>
      <p:ext uri="{BB962C8B-B14F-4D97-AF65-F5344CB8AC3E}">
        <p14:creationId xmlns:p14="http://schemas.microsoft.com/office/powerpoint/2010/main" val="9473067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45575-897D-450B-AD6A-40094407B64A}"/>
              </a:ext>
            </a:extLst>
          </p:cNvPr>
          <p:cNvSpPr>
            <a:spLocks noGrp="1"/>
          </p:cNvSpPr>
          <p:nvPr>
            <p:ph type="title"/>
          </p:nvPr>
        </p:nvSpPr>
        <p:spPr/>
        <p:txBody>
          <a:bodyPr/>
          <a:lstStyle/>
          <a:p>
            <a:r>
              <a:rPr lang="en-US" dirty="0"/>
              <a:t>When referencing</a:t>
            </a:r>
          </a:p>
        </p:txBody>
      </p:sp>
      <p:sp>
        <p:nvSpPr>
          <p:cNvPr id="3" name="Content Placeholder 2">
            <a:extLst>
              <a:ext uri="{FF2B5EF4-FFF2-40B4-BE49-F238E27FC236}">
                <a16:creationId xmlns:a16="http://schemas.microsoft.com/office/drawing/2014/main" id="{7AD32512-6FDA-4653-8BF5-4BDB8B2163D9}"/>
              </a:ext>
            </a:extLst>
          </p:cNvPr>
          <p:cNvSpPr>
            <a:spLocks noGrp="1"/>
          </p:cNvSpPr>
          <p:nvPr>
            <p:ph idx="1"/>
          </p:nvPr>
        </p:nvSpPr>
        <p:spPr/>
        <p:txBody>
          <a:bodyPr/>
          <a:lstStyle/>
          <a:p>
            <a:r>
              <a:rPr lang="en-US" dirty="0"/>
              <a:t>If you are using someone’s ideas in your own words do not use quotation marks. Indicate the source in brackets at the end or beginning and a page number is not required</a:t>
            </a:r>
          </a:p>
          <a:p>
            <a:r>
              <a:rPr lang="en-US" dirty="0"/>
              <a:t>If it’s a direct quote, ensure that you include a page number as well and t should be in quotation marks</a:t>
            </a:r>
          </a:p>
          <a:p>
            <a:r>
              <a:rPr lang="en-US" dirty="0"/>
              <a:t>If there is no author, you should write the title for example:</a:t>
            </a:r>
          </a:p>
          <a:p>
            <a:pPr marL="0" indent="0" algn="ctr">
              <a:buNone/>
            </a:pPr>
            <a:r>
              <a:rPr lang="en-US" dirty="0"/>
              <a:t>Ministry of education (2003)…</a:t>
            </a:r>
          </a:p>
          <a:p>
            <a:pPr marL="0" indent="0">
              <a:buNone/>
            </a:pPr>
            <a:endParaRPr lang="en-US" dirty="0"/>
          </a:p>
        </p:txBody>
      </p:sp>
    </p:spTree>
    <p:extLst>
      <p:ext uri="{BB962C8B-B14F-4D97-AF65-F5344CB8AC3E}">
        <p14:creationId xmlns:p14="http://schemas.microsoft.com/office/powerpoint/2010/main" val="540104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35DCF-9DB0-4B07-AF0C-E15059285821}"/>
              </a:ext>
            </a:extLst>
          </p:cNvPr>
          <p:cNvSpPr>
            <a:spLocks noGrp="1"/>
          </p:cNvSpPr>
          <p:nvPr>
            <p:ph type="title"/>
          </p:nvPr>
        </p:nvSpPr>
        <p:spPr/>
        <p:txBody>
          <a:bodyPr/>
          <a:lstStyle/>
          <a:p>
            <a:r>
              <a:rPr lang="en-US" dirty="0"/>
              <a:t>SOME EXAMPLES OF THE HARVARD REFERENCING STYLE</a:t>
            </a:r>
          </a:p>
        </p:txBody>
      </p:sp>
      <p:sp>
        <p:nvSpPr>
          <p:cNvPr id="3" name="Content Placeholder 2">
            <a:extLst>
              <a:ext uri="{FF2B5EF4-FFF2-40B4-BE49-F238E27FC236}">
                <a16:creationId xmlns:a16="http://schemas.microsoft.com/office/drawing/2014/main" id="{F04F593C-ED9D-4532-8A69-26403FE836A4}"/>
              </a:ext>
            </a:extLst>
          </p:cNvPr>
          <p:cNvSpPr>
            <a:spLocks noGrp="1"/>
          </p:cNvSpPr>
          <p:nvPr>
            <p:ph idx="1"/>
          </p:nvPr>
        </p:nvSpPr>
        <p:spPr/>
        <p:txBody>
          <a:bodyPr/>
          <a:lstStyle/>
          <a:p>
            <a:r>
              <a:rPr lang="en-US" dirty="0">
                <a:solidFill>
                  <a:srgbClr val="FF0000"/>
                </a:solidFill>
              </a:rPr>
              <a:t>BOOK WITH TWO AUTHORS:</a:t>
            </a:r>
          </a:p>
          <a:p>
            <a:pPr marL="0" indent="0">
              <a:buNone/>
            </a:pPr>
            <a:r>
              <a:rPr lang="en-US" dirty="0"/>
              <a:t>Richard, Petersen, and Shield, Graham (2010). </a:t>
            </a:r>
            <a:r>
              <a:rPr lang="en-US" i="1" dirty="0"/>
              <a:t>Effecting Change in a </a:t>
            </a:r>
            <a:r>
              <a:rPr lang="en-US" i="1" dirty="0" err="1"/>
              <a:t>Covid</a:t>
            </a:r>
            <a:r>
              <a:rPr lang="en-US" i="1" dirty="0"/>
              <a:t> 19 World</a:t>
            </a:r>
            <a:r>
              <a:rPr lang="en-US" dirty="0"/>
              <a:t>, 2</a:t>
            </a:r>
            <a:r>
              <a:rPr lang="en-US" baseline="30000" dirty="0"/>
              <a:t>nd</a:t>
            </a:r>
            <a:r>
              <a:rPr lang="en-US" dirty="0"/>
              <a:t> </a:t>
            </a:r>
            <a:r>
              <a:rPr lang="en-US" dirty="0" err="1"/>
              <a:t>Edn</a:t>
            </a:r>
            <a:r>
              <a:rPr lang="en-US" dirty="0"/>
              <a:t>. Basingstoke: Palgrave </a:t>
            </a:r>
            <a:r>
              <a:rPr lang="en-US" dirty="0" err="1"/>
              <a:t>macmillan</a:t>
            </a:r>
            <a:endParaRPr lang="en-US" dirty="0"/>
          </a:p>
          <a:p>
            <a:r>
              <a:rPr lang="en-US" dirty="0">
                <a:solidFill>
                  <a:srgbClr val="FF0000"/>
                </a:solidFill>
              </a:rPr>
              <a:t>E-BOOK</a:t>
            </a:r>
          </a:p>
          <a:p>
            <a:pPr marL="0" indent="0">
              <a:buNone/>
            </a:pPr>
            <a:r>
              <a:rPr lang="en-US" dirty="0"/>
              <a:t>Bell, Judith (2002). American </a:t>
            </a:r>
            <a:r>
              <a:rPr lang="en-US" dirty="0" err="1"/>
              <a:t>Psycological</a:t>
            </a:r>
            <a:r>
              <a:rPr lang="en-US" dirty="0"/>
              <a:t> </a:t>
            </a:r>
            <a:r>
              <a:rPr lang="en-US" dirty="0" err="1"/>
              <a:t>Imapct</a:t>
            </a:r>
            <a:r>
              <a:rPr lang="en-US" dirty="0"/>
              <a:t>. </a:t>
            </a:r>
            <a:r>
              <a:rPr lang="en-US" dirty="0" err="1"/>
              <a:t>Dawsoner</a:t>
            </a:r>
            <a:r>
              <a:rPr lang="en-US" dirty="0"/>
              <a:t> [Online] Available at: URL (Accessed 26 April 2012)</a:t>
            </a:r>
          </a:p>
        </p:txBody>
      </p:sp>
    </p:spTree>
    <p:extLst>
      <p:ext uri="{BB962C8B-B14F-4D97-AF65-F5344CB8AC3E}">
        <p14:creationId xmlns:p14="http://schemas.microsoft.com/office/powerpoint/2010/main" val="2513306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EA906-E1E2-422A-AB51-DEDB400715FA}"/>
              </a:ext>
            </a:extLst>
          </p:cNvPr>
          <p:cNvSpPr>
            <a:spLocks noGrp="1"/>
          </p:cNvSpPr>
          <p:nvPr>
            <p:ph type="title"/>
          </p:nvPr>
        </p:nvSpPr>
        <p:spPr/>
        <p:txBody>
          <a:bodyPr/>
          <a:lstStyle/>
          <a:p>
            <a:r>
              <a:rPr lang="en-US" dirty="0"/>
              <a:t>APA STYLE : SOME EXAMPLES</a:t>
            </a:r>
          </a:p>
        </p:txBody>
      </p:sp>
      <p:sp>
        <p:nvSpPr>
          <p:cNvPr id="3" name="Content Placeholder 2">
            <a:extLst>
              <a:ext uri="{FF2B5EF4-FFF2-40B4-BE49-F238E27FC236}">
                <a16:creationId xmlns:a16="http://schemas.microsoft.com/office/drawing/2014/main" id="{DFD42103-1E83-40B9-8E13-3C428E7010C3}"/>
              </a:ext>
            </a:extLst>
          </p:cNvPr>
          <p:cNvSpPr>
            <a:spLocks noGrp="1"/>
          </p:cNvSpPr>
          <p:nvPr>
            <p:ph idx="1"/>
          </p:nvPr>
        </p:nvSpPr>
        <p:spPr/>
        <p:txBody>
          <a:bodyPr>
            <a:normAutofit fontScale="77500" lnSpcReduction="20000"/>
          </a:bodyPr>
          <a:lstStyle/>
          <a:p>
            <a:r>
              <a:rPr lang="en-US" dirty="0">
                <a:solidFill>
                  <a:srgbClr val="FF0000"/>
                </a:solidFill>
              </a:rPr>
              <a:t>BOOK WITH ONE AUTHOR</a:t>
            </a:r>
          </a:p>
          <a:p>
            <a:pPr marL="0" indent="0">
              <a:buNone/>
            </a:pPr>
            <a:r>
              <a:rPr lang="en-US" dirty="0"/>
              <a:t>Rogers, T. (2013). Conferences and Conventions: A Global Industry (3</a:t>
            </a:r>
            <a:r>
              <a:rPr lang="en-US" baseline="30000" dirty="0"/>
              <a:t>rd</a:t>
            </a:r>
            <a:r>
              <a:rPr lang="en-US" dirty="0"/>
              <a:t> ed) New York, Ny: Routledge </a:t>
            </a:r>
          </a:p>
          <a:p>
            <a:r>
              <a:rPr lang="en-US" dirty="0">
                <a:solidFill>
                  <a:srgbClr val="FF0000"/>
                </a:solidFill>
              </a:rPr>
              <a:t>EDITED BOOK</a:t>
            </a:r>
          </a:p>
          <a:p>
            <a:pPr marL="0" indent="0">
              <a:buNone/>
            </a:pPr>
            <a:r>
              <a:rPr lang="en-US" dirty="0"/>
              <a:t>Williams, J. M., &amp; Krane, V. (Eds). (2015). </a:t>
            </a:r>
            <a:r>
              <a:rPr lang="en-US" i="1" dirty="0"/>
              <a:t>Applied Sport psychology: Personal Growth </a:t>
            </a:r>
            <a:r>
              <a:rPr lang="en-US" dirty="0"/>
              <a:t>(7</a:t>
            </a:r>
            <a:r>
              <a:rPr lang="en-US" baseline="30000" dirty="0"/>
              <a:t>th</a:t>
            </a:r>
            <a:r>
              <a:rPr lang="en-US" dirty="0"/>
              <a:t> ed). New York, NY: Palgrave Macmillan</a:t>
            </a:r>
          </a:p>
          <a:p>
            <a:r>
              <a:rPr lang="en-US" dirty="0">
                <a:solidFill>
                  <a:srgbClr val="FF0000"/>
                </a:solidFill>
              </a:rPr>
              <a:t>CHAPTER FROM AN EDITED BOOK</a:t>
            </a:r>
          </a:p>
          <a:p>
            <a:pPr marL="0" indent="0">
              <a:buNone/>
            </a:pPr>
            <a:r>
              <a:rPr lang="en-US" dirty="0"/>
              <a:t>Williams, J. M., &amp; Mwape, S. (2016). Vowel Harmony. In P. S, Bwalya and L. Peters (Eds). Bantu Phonology (7</a:t>
            </a:r>
            <a:r>
              <a:rPr lang="en-US" baseline="30000" dirty="0"/>
              <a:t>th</a:t>
            </a:r>
            <a:r>
              <a:rPr lang="en-US" dirty="0"/>
              <a:t> ed). London: Oxford University Press</a:t>
            </a:r>
          </a:p>
          <a:p>
            <a:r>
              <a:rPr lang="en-US" dirty="0">
                <a:solidFill>
                  <a:srgbClr val="FF0000"/>
                </a:solidFill>
              </a:rPr>
              <a:t>REPORT</a:t>
            </a:r>
          </a:p>
          <a:p>
            <a:pPr marL="0" indent="0">
              <a:buNone/>
            </a:pPr>
            <a:r>
              <a:rPr lang="en-US" dirty="0"/>
              <a:t>2018 Physical Advisory Committee. (2018). Women in Leadership Report. Ministry of Health. https//…</a:t>
            </a:r>
          </a:p>
          <a:p>
            <a:pPr marL="0" indent="0">
              <a:buNone/>
            </a:pPr>
            <a:endParaRPr lang="en-US" dirty="0"/>
          </a:p>
        </p:txBody>
      </p:sp>
    </p:spTree>
    <p:extLst>
      <p:ext uri="{BB962C8B-B14F-4D97-AF65-F5344CB8AC3E}">
        <p14:creationId xmlns:p14="http://schemas.microsoft.com/office/powerpoint/2010/main" val="33730605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71605-0325-405C-ABDD-2E5F38ED4E1E}"/>
              </a:ext>
            </a:extLst>
          </p:cNvPr>
          <p:cNvSpPr>
            <a:spLocks noGrp="1"/>
          </p:cNvSpPr>
          <p:nvPr>
            <p:ph type="title"/>
          </p:nvPr>
        </p:nvSpPr>
        <p:spPr/>
        <p:txBody>
          <a:bodyPr/>
          <a:lstStyle/>
          <a:p>
            <a:r>
              <a:rPr lang="en-US" dirty="0"/>
              <a:t>EXERCISE</a:t>
            </a:r>
          </a:p>
        </p:txBody>
      </p:sp>
      <p:sp>
        <p:nvSpPr>
          <p:cNvPr id="3" name="Content Placeholder 2">
            <a:extLst>
              <a:ext uri="{FF2B5EF4-FFF2-40B4-BE49-F238E27FC236}">
                <a16:creationId xmlns:a16="http://schemas.microsoft.com/office/drawing/2014/main" id="{FCD77CA1-9B05-415D-8A7C-93E79B9ACDF4}"/>
              </a:ext>
            </a:extLst>
          </p:cNvPr>
          <p:cNvSpPr>
            <a:spLocks noGrp="1"/>
          </p:cNvSpPr>
          <p:nvPr>
            <p:ph idx="1"/>
          </p:nvPr>
        </p:nvSpPr>
        <p:spPr/>
        <p:txBody>
          <a:bodyPr>
            <a:normAutofit fontScale="92500"/>
          </a:bodyPr>
          <a:lstStyle/>
          <a:p>
            <a:r>
              <a:rPr lang="en-US" dirty="0"/>
              <a:t>Comment briefly on the following assertion: </a:t>
            </a:r>
          </a:p>
          <a:p>
            <a:pPr marL="0" indent="0">
              <a:buNone/>
            </a:pPr>
            <a:r>
              <a:rPr lang="en-US" dirty="0"/>
              <a:t>A convict is condemned for life: the case of Dudley </a:t>
            </a:r>
            <a:r>
              <a:rPr lang="en-US" dirty="0" err="1"/>
              <a:t>Fichite</a:t>
            </a:r>
            <a:endParaRPr lang="en-US" dirty="0"/>
          </a:p>
          <a:p>
            <a:pPr marL="0" indent="0">
              <a:buNone/>
            </a:pPr>
            <a:endParaRPr lang="en-US" dirty="0"/>
          </a:p>
          <a:p>
            <a:pPr marL="0" indent="0">
              <a:buNone/>
            </a:pPr>
            <a:r>
              <a:rPr lang="en-US" dirty="0"/>
              <a:t>REQUIREMENTS</a:t>
            </a:r>
          </a:p>
          <a:p>
            <a:r>
              <a:rPr lang="en-US" dirty="0"/>
              <a:t>Essay should be in clean and very clear hand writing</a:t>
            </a:r>
          </a:p>
          <a:p>
            <a:r>
              <a:rPr lang="en-US" dirty="0"/>
              <a:t>2 pages exclusive of cover page and reference page</a:t>
            </a:r>
          </a:p>
          <a:p>
            <a:r>
              <a:rPr lang="en-US" dirty="0"/>
              <a:t>3 references only</a:t>
            </a:r>
          </a:p>
          <a:p>
            <a:r>
              <a:rPr lang="en-US" dirty="0"/>
              <a:t>Use the APA </a:t>
            </a:r>
            <a:r>
              <a:rPr lang="en-US"/>
              <a:t>referencing style</a:t>
            </a:r>
            <a:endParaRPr lang="en-US" dirty="0"/>
          </a:p>
          <a:p>
            <a:endParaRPr lang="en-US" dirty="0"/>
          </a:p>
        </p:txBody>
      </p:sp>
    </p:spTree>
    <p:extLst>
      <p:ext uri="{BB962C8B-B14F-4D97-AF65-F5344CB8AC3E}">
        <p14:creationId xmlns:p14="http://schemas.microsoft.com/office/powerpoint/2010/main" val="467305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3A6A70-78A0-45BA-8EE1-57E4E37B4FE7}"/>
              </a:ext>
            </a:extLst>
          </p:cNvPr>
          <p:cNvSpPr>
            <a:spLocks noGrp="1"/>
          </p:cNvSpPr>
          <p:nvPr>
            <p:ph idx="1"/>
          </p:nvPr>
        </p:nvSpPr>
        <p:spPr>
          <a:xfrm>
            <a:off x="195018" y="641023"/>
            <a:ext cx="8619043" cy="5363851"/>
          </a:xfrm>
        </p:spPr>
        <p:txBody>
          <a:bodyPr>
            <a:normAutofit/>
          </a:bodyPr>
          <a:lstStyle/>
          <a:p>
            <a:pPr algn="just"/>
            <a:r>
              <a:rPr lang="en-US" sz="2200" b="0" i="0" dirty="0" smtClean="0">
                <a:solidFill>
                  <a:srgbClr val="373A3C"/>
                </a:solidFill>
                <a:effectLst/>
                <a:latin typeface="Arial Narrow" panose="020B0606020202030204" pitchFamily="34" charset="0"/>
                <a:cs typeface="Times New Roman" panose="02020603050405020304" pitchFamily="18" charset="0"/>
              </a:rPr>
              <a:t>The various definitions of Academic </a:t>
            </a:r>
            <a:r>
              <a:rPr lang="en-US" sz="2200" b="0" i="0" dirty="0">
                <a:solidFill>
                  <a:srgbClr val="373A3C"/>
                </a:solidFill>
                <a:effectLst/>
                <a:latin typeface="Arial Narrow" panose="020B0606020202030204" pitchFamily="34" charset="0"/>
                <a:cs typeface="Times New Roman" panose="02020603050405020304" pitchFamily="18" charset="0"/>
              </a:rPr>
              <a:t>writing </a:t>
            </a:r>
            <a:r>
              <a:rPr lang="en-US" sz="2200" b="0" i="0" dirty="0" smtClean="0">
                <a:solidFill>
                  <a:srgbClr val="373A3C"/>
                </a:solidFill>
                <a:effectLst/>
                <a:latin typeface="Arial Narrow" panose="020B0606020202030204" pitchFamily="34" charset="0"/>
                <a:cs typeface="Times New Roman" panose="02020603050405020304" pitchFamily="18" charset="0"/>
              </a:rPr>
              <a:t>means that it is </a:t>
            </a:r>
            <a:r>
              <a:rPr lang="en-US" sz="2200" b="0" i="0" dirty="0">
                <a:solidFill>
                  <a:srgbClr val="373A3C"/>
                </a:solidFill>
                <a:effectLst/>
                <a:latin typeface="Arial Narrow" panose="020B0606020202030204" pitchFamily="34" charset="0"/>
                <a:cs typeface="Times New Roman" panose="02020603050405020304" pitchFamily="18" charset="0"/>
              </a:rPr>
              <a:t>different from creative writing, which is the kind of writing you do when you write stories. </a:t>
            </a: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marL="0" indent="0" algn="just">
              <a:buNone/>
            </a:pPr>
            <a:endParaRPr lang="en-US" sz="2200" b="0" i="0" dirty="0">
              <a:solidFill>
                <a:srgbClr val="373A3C"/>
              </a:solidFill>
              <a:effectLst/>
              <a:latin typeface="Arial Narrow" panose="020B0606020202030204" pitchFamily="34" charset="0"/>
              <a:cs typeface="Times New Roman" panose="02020603050405020304" pitchFamily="18" charset="0"/>
            </a:endParaRPr>
          </a:p>
          <a:p>
            <a:pPr algn="just"/>
            <a:r>
              <a:rPr lang="en-US" sz="2200" b="0" i="0" dirty="0">
                <a:solidFill>
                  <a:srgbClr val="373A3C"/>
                </a:solidFill>
                <a:effectLst/>
                <a:latin typeface="Arial Narrow" panose="020B0606020202030204" pitchFamily="34" charset="0"/>
                <a:cs typeface="Times New Roman" panose="02020603050405020304" pitchFamily="18" charset="0"/>
              </a:rPr>
              <a:t>It is also different from personal writing, which is the kind of writing you do when you write letters or e-mails to your friends and family. </a:t>
            </a: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marL="0" indent="0" algn="just">
              <a:buNone/>
            </a:pP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algn="just"/>
            <a:r>
              <a:rPr lang="en-US" sz="2200" b="0" i="0" dirty="0" smtClean="0">
                <a:solidFill>
                  <a:srgbClr val="373A3C"/>
                </a:solidFill>
                <a:effectLst/>
                <a:latin typeface="Arial Narrow" panose="020B0606020202030204" pitchFamily="34" charset="0"/>
                <a:cs typeface="Times New Roman" panose="02020603050405020304" pitchFamily="18" charset="0"/>
              </a:rPr>
              <a:t>Creative</a:t>
            </a:r>
            <a:r>
              <a:rPr lang="en-US" sz="2200" b="0" i="0" dirty="0">
                <a:solidFill>
                  <a:srgbClr val="373A3C"/>
                </a:solidFill>
                <a:effectLst/>
                <a:latin typeface="Arial Narrow" panose="020B0606020202030204" pitchFamily="34" charset="0"/>
                <a:cs typeface="Times New Roman" panose="02020603050405020304" pitchFamily="18" charset="0"/>
              </a:rPr>
              <a:t> writing and personal writing are informal, so you may use slang, abbreviations, and incomplete sentences. </a:t>
            </a: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marL="0" indent="0" algn="just">
              <a:buNone/>
            </a:pPr>
            <a:endParaRPr lang="en-US" sz="2200" b="0" i="0" dirty="0">
              <a:solidFill>
                <a:srgbClr val="373A3C"/>
              </a:solidFill>
              <a:effectLst/>
              <a:latin typeface="Arial Narrow" panose="020B0606020202030204" pitchFamily="34" charset="0"/>
              <a:cs typeface="Times New Roman" panose="02020603050405020304" pitchFamily="18" charset="0"/>
            </a:endParaRPr>
          </a:p>
          <a:p>
            <a:pPr algn="just"/>
            <a:r>
              <a:rPr lang="en-US" sz="2200" b="0" i="0" dirty="0">
                <a:solidFill>
                  <a:srgbClr val="373A3C"/>
                </a:solidFill>
                <a:effectLst/>
                <a:latin typeface="Arial Narrow" panose="020B0606020202030204" pitchFamily="34" charset="0"/>
                <a:cs typeface="Times New Roman" panose="02020603050405020304" pitchFamily="18" charset="0"/>
              </a:rPr>
              <a:t>However, </a:t>
            </a:r>
            <a:r>
              <a:rPr lang="en-US" sz="2200" i="0" dirty="0">
                <a:solidFill>
                  <a:srgbClr val="373A3C"/>
                </a:solidFill>
                <a:effectLst/>
                <a:latin typeface="Arial Narrow" panose="020B0606020202030204" pitchFamily="34" charset="0"/>
                <a:cs typeface="Times New Roman" panose="02020603050405020304" pitchFamily="18" charset="0"/>
              </a:rPr>
              <a:t>academic writing</a:t>
            </a:r>
            <a:r>
              <a:rPr lang="en-US" sz="2200" b="0" i="0" dirty="0">
                <a:solidFill>
                  <a:srgbClr val="373A3C"/>
                </a:solidFill>
                <a:effectLst/>
                <a:latin typeface="Arial Narrow" panose="020B0606020202030204" pitchFamily="34" charset="0"/>
                <a:cs typeface="Times New Roman" panose="02020603050405020304" pitchFamily="18" charset="0"/>
              </a:rPr>
              <a:t> is formal, so you should not use slang or contractions. </a:t>
            </a: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marL="0" indent="0" algn="just">
              <a:buNone/>
            </a:pPr>
            <a:endParaRPr lang="en-US" sz="2200" b="0" i="0" dirty="0" smtClean="0">
              <a:solidFill>
                <a:srgbClr val="373A3C"/>
              </a:solidFill>
              <a:effectLst/>
              <a:latin typeface="Arial Narrow" panose="020B0606020202030204" pitchFamily="34" charset="0"/>
              <a:cs typeface="Times New Roman" panose="02020603050405020304" pitchFamily="18" charset="0"/>
            </a:endParaRPr>
          </a:p>
          <a:p>
            <a:pPr algn="just"/>
            <a:r>
              <a:rPr lang="en-US" sz="2200" b="0" i="0" dirty="0" smtClean="0">
                <a:solidFill>
                  <a:srgbClr val="373A3C"/>
                </a:solidFill>
                <a:effectLst/>
                <a:latin typeface="Arial Narrow" panose="020B0606020202030204" pitchFamily="34" charset="0"/>
                <a:cs typeface="Times New Roman" panose="02020603050405020304" pitchFamily="18" charset="0"/>
              </a:rPr>
              <a:t>As will become apparent, </a:t>
            </a:r>
            <a:r>
              <a:rPr lang="en-US" sz="2200" dirty="0" smtClean="0">
                <a:solidFill>
                  <a:srgbClr val="373A3C"/>
                </a:solidFill>
                <a:latin typeface="Arial Narrow" panose="020B0606020202030204" pitchFamily="34" charset="0"/>
                <a:cs typeface="Times New Roman" panose="02020603050405020304" pitchFamily="18" charset="0"/>
              </a:rPr>
              <a:t>one</a:t>
            </a:r>
            <a:r>
              <a:rPr lang="en-US" sz="2200" b="0" i="0" dirty="0" smtClean="0">
                <a:solidFill>
                  <a:srgbClr val="373A3C"/>
                </a:solidFill>
                <a:effectLst/>
                <a:latin typeface="Arial Narrow" panose="020B0606020202030204" pitchFamily="34" charset="0"/>
                <a:cs typeface="Times New Roman" panose="02020603050405020304" pitchFamily="18" charset="0"/>
              </a:rPr>
              <a:t> </a:t>
            </a:r>
            <a:r>
              <a:rPr lang="en-US" sz="2200" b="0" i="0" dirty="0">
                <a:solidFill>
                  <a:srgbClr val="373A3C"/>
                </a:solidFill>
                <a:effectLst/>
                <a:latin typeface="Arial Narrow" panose="020B0606020202030204" pitchFamily="34" charset="0"/>
                <a:cs typeface="Times New Roman" panose="02020603050405020304" pitchFamily="18" charset="0"/>
              </a:rPr>
              <a:t>should take care to write complete sentences and to organize them in a certain </a:t>
            </a:r>
            <a:r>
              <a:rPr lang="en-US" sz="2200" b="0" i="0" dirty="0" smtClean="0">
                <a:solidFill>
                  <a:srgbClr val="373A3C"/>
                </a:solidFill>
                <a:effectLst/>
                <a:latin typeface="Arial Narrow" panose="020B0606020202030204" pitchFamily="34" charset="0"/>
                <a:cs typeface="Times New Roman" panose="02020603050405020304" pitchFamily="18" charset="0"/>
              </a:rPr>
              <a:t>way </a:t>
            </a:r>
            <a:r>
              <a:rPr lang="en-US" sz="2200" b="0" i="0" dirty="0">
                <a:solidFill>
                  <a:srgbClr val="373A3C"/>
                </a:solidFill>
                <a:effectLst/>
                <a:latin typeface="Arial Narrow" panose="020B0606020202030204" pitchFamily="34" charset="0"/>
                <a:cs typeface="Times New Roman" panose="02020603050405020304" pitchFamily="18" charset="0"/>
              </a:rPr>
              <a:t>(</a:t>
            </a:r>
            <a:r>
              <a:rPr lang="en-US" sz="2200" b="0" i="0" dirty="0" err="1">
                <a:solidFill>
                  <a:srgbClr val="373A3C"/>
                </a:solidFill>
                <a:effectLst/>
                <a:latin typeface="Arial Narrow" panose="020B0606020202030204" pitchFamily="34" charset="0"/>
                <a:cs typeface="Times New Roman" panose="02020603050405020304" pitchFamily="18" charset="0"/>
              </a:rPr>
              <a:t>Oshima</a:t>
            </a:r>
            <a:r>
              <a:rPr lang="en-US" sz="2200" b="0" i="0" dirty="0">
                <a:solidFill>
                  <a:srgbClr val="373A3C"/>
                </a:solidFill>
                <a:effectLst/>
                <a:latin typeface="Arial Narrow" panose="020B0606020202030204" pitchFamily="34" charset="0"/>
                <a:cs typeface="Times New Roman" panose="02020603050405020304" pitchFamily="18" charset="0"/>
              </a:rPr>
              <a:t> &amp; Hogue, 2007</a:t>
            </a:r>
            <a:r>
              <a:rPr lang="en-US" sz="2200" b="0" i="0" dirty="0" smtClean="0">
                <a:solidFill>
                  <a:srgbClr val="373A3C"/>
                </a:solidFill>
                <a:effectLst/>
                <a:latin typeface="Arial Narrow" panose="020B0606020202030204" pitchFamily="34" charset="0"/>
                <a:cs typeface="Times New Roman" panose="02020603050405020304" pitchFamily="18" charset="0"/>
              </a:rPr>
              <a:t>).</a:t>
            </a:r>
            <a:endParaRPr lang="en-US" sz="2200" b="0" i="0" dirty="0">
              <a:solidFill>
                <a:srgbClr val="373A3C"/>
              </a:solidFill>
              <a:effectLst/>
              <a:latin typeface="Arial Narrow" panose="020B0606020202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20783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93713-5CB4-442D-974D-A188423A1C38}"/>
              </a:ext>
            </a:extLst>
          </p:cNvPr>
          <p:cNvSpPr>
            <a:spLocks noGrp="1"/>
          </p:cNvSpPr>
          <p:nvPr>
            <p:ph type="title"/>
          </p:nvPr>
        </p:nvSpPr>
        <p:spPr>
          <a:xfrm>
            <a:off x="213871" y="-266470"/>
            <a:ext cx="7886700" cy="1325563"/>
          </a:xfrm>
        </p:spPr>
        <p:txBody>
          <a:bodyPr>
            <a:normAutofit/>
          </a:bodyPr>
          <a:lstStyle/>
          <a:p>
            <a:r>
              <a:rPr lang="en-US" sz="2800" b="1" dirty="0" smtClean="0">
                <a:latin typeface="Arial Black" panose="020B0A04020102020204" pitchFamily="34" charset="0"/>
              </a:rPr>
              <a:t>Features of Academic Writing</a:t>
            </a:r>
            <a:endParaRPr lang="en-US" sz="2800"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DAD240FE-FFAD-4FC2-AD0E-EA922070DCF6}"/>
              </a:ext>
            </a:extLst>
          </p:cNvPr>
          <p:cNvSpPr>
            <a:spLocks noGrp="1"/>
          </p:cNvSpPr>
          <p:nvPr>
            <p:ph idx="1"/>
          </p:nvPr>
        </p:nvSpPr>
        <p:spPr>
          <a:xfrm>
            <a:off x="524955" y="769822"/>
            <a:ext cx="7883756" cy="5649831"/>
          </a:xfrm>
        </p:spPr>
        <p:txBody>
          <a:bodyPr>
            <a:noAutofit/>
          </a:bodyPr>
          <a:lstStyle/>
          <a:p>
            <a:pPr marL="0" indent="0" algn="l">
              <a:buNone/>
            </a:pPr>
            <a:r>
              <a:rPr lang="en-US" sz="2400" b="0" i="0" dirty="0">
                <a:solidFill>
                  <a:srgbClr val="373A3C"/>
                </a:solidFill>
                <a:effectLst/>
                <a:latin typeface="Arial Narrow" panose="020B0606020202030204" pitchFamily="34" charset="0"/>
              </a:rPr>
              <a:t>These features distinguish academic writing from all other forms of writing. </a:t>
            </a:r>
            <a:endParaRPr lang="en-US" sz="2400" b="0" i="0" dirty="0" smtClean="0">
              <a:solidFill>
                <a:srgbClr val="373A3C"/>
              </a:solidFill>
              <a:effectLst/>
              <a:latin typeface="Arial Narrow" panose="020B0606020202030204" pitchFamily="34" charset="0"/>
            </a:endParaRPr>
          </a:p>
          <a:p>
            <a:pPr marL="0" indent="0" algn="l">
              <a:buNone/>
            </a:pPr>
            <a:r>
              <a:rPr lang="en-US" sz="2000" dirty="0" smtClean="0">
                <a:solidFill>
                  <a:srgbClr val="373A3C"/>
                </a:solidFill>
                <a:latin typeface="Arial Narrow" panose="020B0606020202030204" pitchFamily="34" charset="0"/>
              </a:rPr>
              <a:t>1. </a:t>
            </a:r>
            <a:r>
              <a:rPr lang="en-US" sz="2000" b="1" i="0" dirty="0" smtClean="0">
                <a:solidFill>
                  <a:srgbClr val="373A3C"/>
                </a:solidFill>
                <a:effectLst/>
                <a:latin typeface="Arial Narrow" panose="020B0606020202030204" pitchFamily="34" charset="0"/>
              </a:rPr>
              <a:t>Precision</a:t>
            </a:r>
            <a:r>
              <a:rPr lang="en-US" sz="2000" b="0" i="0" dirty="0" smtClean="0">
                <a:solidFill>
                  <a:srgbClr val="373A3C"/>
                </a:solidFill>
                <a:effectLst/>
                <a:latin typeface="Arial Narrow" panose="020B0606020202030204" pitchFamily="34" charset="0"/>
              </a:rPr>
              <a:t> </a:t>
            </a:r>
          </a:p>
          <a:p>
            <a:pPr marL="0" indent="0" algn="l">
              <a:buNone/>
            </a:pPr>
            <a:r>
              <a:rPr lang="en-US" sz="2000" b="0" i="0" dirty="0" smtClean="0">
                <a:solidFill>
                  <a:srgbClr val="373A3C"/>
                </a:solidFill>
                <a:effectLst/>
                <a:latin typeface="Arial Narrow" panose="020B0606020202030204" pitchFamily="34" charset="0"/>
              </a:rPr>
              <a:t>This </a:t>
            </a:r>
            <a:r>
              <a:rPr lang="en-US" sz="2000" b="0" i="0" dirty="0">
                <a:solidFill>
                  <a:srgbClr val="373A3C"/>
                </a:solidFill>
                <a:effectLst/>
                <a:latin typeface="Arial Narrow" panose="020B0606020202030204" pitchFamily="34" charset="0"/>
              </a:rPr>
              <a:t>entails specificity when writing. </a:t>
            </a:r>
            <a:endParaRPr lang="en-US" sz="2000" b="0" i="0" dirty="0" smtClean="0">
              <a:solidFill>
                <a:srgbClr val="373A3C"/>
              </a:solidFill>
              <a:effectLst/>
              <a:latin typeface="Arial Narrow" panose="020B0606020202030204" pitchFamily="34" charset="0"/>
            </a:endParaRPr>
          </a:p>
          <a:p>
            <a:pPr marL="0" indent="0" algn="l">
              <a:buNone/>
            </a:pPr>
            <a:r>
              <a:rPr lang="en-US" sz="2000" dirty="0" smtClean="0">
                <a:solidFill>
                  <a:srgbClr val="373A3C"/>
                </a:solidFill>
                <a:latin typeface="Arial Narrow" panose="020B0606020202030204" pitchFamily="34" charset="0"/>
              </a:rPr>
              <a:t>-</a:t>
            </a:r>
            <a:r>
              <a:rPr lang="en-US" sz="2000" b="0" i="0" dirty="0" smtClean="0">
                <a:solidFill>
                  <a:srgbClr val="373A3C"/>
                </a:solidFill>
                <a:effectLst/>
                <a:latin typeface="Arial Narrow" panose="020B0606020202030204" pitchFamily="34" charset="0"/>
              </a:rPr>
              <a:t>It </a:t>
            </a:r>
            <a:r>
              <a:rPr lang="en-US" sz="2000" b="0" i="0" dirty="0">
                <a:solidFill>
                  <a:srgbClr val="373A3C"/>
                </a:solidFill>
                <a:effectLst/>
                <a:latin typeface="Arial Narrow" panose="020B0606020202030204" pitchFamily="34" charset="0"/>
              </a:rPr>
              <a:t>requires the use of specific dates and figure for instance; </a:t>
            </a:r>
            <a:endParaRPr lang="en-US" sz="2000" dirty="0">
              <a:solidFill>
                <a:srgbClr val="373A3C"/>
              </a:solidFill>
              <a:latin typeface="Arial Narrow" panose="020B0606020202030204" pitchFamily="34" charset="0"/>
            </a:endParaRPr>
          </a:p>
          <a:p>
            <a:pPr marL="0" indent="0" algn="l">
              <a:buNone/>
            </a:pPr>
            <a:r>
              <a:rPr lang="en-US" sz="2000" b="0" i="0" dirty="0" smtClean="0">
                <a:solidFill>
                  <a:srgbClr val="373A3C"/>
                </a:solidFill>
                <a:effectLst/>
                <a:latin typeface="Arial Narrow" panose="020B0606020202030204" pitchFamily="34" charset="0"/>
              </a:rPr>
              <a:t>Mark </a:t>
            </a:r>
            <a:r>
              <a:rPr lang="en-US" sz="2000" b="0" i="0" dirty="0">
                <a:solidFill>
                  <a:srgbClr val="373A3C"/>
                </a:solidFill>
                <a:effectLst/>
                <a:latin typeface="Arial Narrow" panose="020B0606020202030204" pitchFamily="34" charset="0"/>
              </a:rPr>
              <a:t>(2000) said... (a specific citation for your work), in 1917 ( </a:t>
            </a:r>
            <a:r>
              <a:rPr lang="en-US" sz="2000" b="0" i="0" dirty="0" smtClean="0">
                <a:solidFill>
                  <a:srgbClr val="373A3C"/>
                </a:solidFill>
                <a:effectLst/>
                <a:latin typeface="Arial Narrow" panose="020B0606020202030204" pitchFamily="34" charset="0"/>
              </a:rPr>
              <a:t>        specific </a:t>
            </a:r>
            <a:r>
              <a:rPr lang="en-US" sz="2000" b="0" i="0" dirty="0">
                <a:solidFill>
                  <a:srgbClr val="373A3C"/>
                </a:solidFill>
                <a:effectLst/>
                <a:latin typeface="Arial Narrow" panose="020B0606020202030204" pitchFamily="34" charset="0"/>
              </a:rPr>
              <a:t>date),  300 cases were recorded... (specific figures) etc. </a:t>
            </a:r>
            <a:endParaRPr lang="en-US" sz="2000" b="0" i="0" dirty="0" smtClean="0">
              <a:solidFill>
                <a:srgbClr val="373A3C"/>
              </a:solidFill>
              <a:effectLst/>
              <a:latin typeface="Arial Narrow" panose="020B0606020202030204" pitchFamily="34" charset="0"/>
            </a:endParaRPr>
          </a:p>
          <a:p>
            <a:pPr marL="0" indent="0" algn="l">
              <a:buNone/>
            </a:pPr>
            <a:r>
              <a:rPr lang="en-US" sz="2000" dirty="0">
                <a:solidFill>
                  <a:srgbClr val="373A3C"/>
                </a:solidFill>
                <a:latin typeface="Arial Narrow" panose="020B0606020202030204" pitchFamily="34" charset="0"/>
              </a:rPr>
              <a:t>-</a:t>
            </a:r>
            <a:r>
              <a:rPr lang="en-US" sz="2000" b="0" i="0" dirty="0" smtClean="0">
                <a:solidFill>
                  <a:srgbClr val="373A3C"/>
                </a:solidFill>
                <a:effectLst/>
                <a:latin typeface="Arial Narrow" panose="020B0606020202030204" pitchFamily="34" charset="0"/>
              </a:rPr>
              <a:t>You </a:t>
            </a:r>
            <a:r>
              <a:rPr lang="en-US" sz="2000" b="0" i="0" dirty="0">
                <a:solidFill>
                  <a:srgbClr val="373A3C"/>
                </a:solidFill>
                <a:effectLst/>
                <a:latin typeface="Arial Narrow" panose="020B0606020202030204" pitchFamily="34" charset="0"/>
              </a:rPr>
              <a:t>should avoid the use of vague expressions such as 'a lot of people, some people, someone said... etc</a:t>
            </a:r>
            <a:r>
              <a:rPr lang="en-US" sz="2000" b="0" i="0" dirty="0" smtClean="0">
                <a:solidFill>
                  <a:srgbClr val="373A3C"/>
                </a:solidFill>
                <a:effectLst/>
                <a:latin typeface="Arial Narrow" panose="020B0606020202030204" pitchFamily="34" charset="0"/>
              </a:rPr>
              <a:t>.</a:t>
            </a:r>
          </a:p>
          <a:p>
            <a:pPr marL="0" indent="0" algn="l">
              <a:buNone/>
            </a:pPr>
            <a:endParaRPr lang="en-US" sz="2000" b="0" i="0" dirty="0">
              <a:solidFill>
                <a:srgbClr val="373A3C"/>
              </a:solidFill>
              <a:effectLst/>
              <a:latin typeface="Arial Narrow" panose="020B0606020202030204" pitchFamily="34" charset="0"/>
            </a:endParaRPr>
          </a:p>
          <a:p>
            <a:pPr marL="0" indent="0" algn="l">
              <a:buNone/>
            </a:pPr>
            <a:r>
              <a:rPr lang="en-US" sz="2000" b="0" i="0" dirty="0">
                <a:solidFill>
                  <a:srgbClr val="373A3C"/>
                </a:solidFill>
                <a:effectLst/>
                <a:latin typeface="Arial Narrow" panose="020B0606020202030204" pitchFamily="34" charset="0"/>
              </a:rPr>
              <a:t>2. </a:t>
            </a:r>
            <a:r>
              <a:rPr lang="en-US" sz="2000" b="1" dirty="0" smtClean="0">
                <a:solidFill>
                  <a:srgbClr val="373A3C"/>
                </a:solidFill>
                <a:latin typeface="Arial Narrow" panose="020B0606020202030204" pitchFamily="34" charset="0"/>
              </a:rPr>
              <a:t>C</a:t>
            </a:r>
            <a:r>
              <a:rPr lang="en-US" sz="2000" b="1" i="0" dirty="0" smtClean="0">
                <a:solidFill>
                  <a:srgbClr val="373A3C"/>
                </a:solidFill>
                <a:effectLst/>
                <a:latin typeface="Arial Narrow" panose="020B0606020202030204" pitchFamily="34" charset="0"/>
              </a:rPr>
              <a:t>omplexity</a:t>
            </a:r>
          </a:p>
          <a:p>
            <a:pPr algn="l">
              <a:buFontTx/>
              <a:buChar char="-"/>
            </a:pPr>
            <a:r>
              <a:rPr lang="en-US" sz="2000" dirty="0" smtClean="0">
                <a:solidFill>
                  <a:srgbClr val="373A3C"/>
                </a:solidFill>
                <a:latin typeface="Arial Narrow" panose="020B0606020202030204" pitchFamily="34" charset="0"/>
              </a:rPr>
              <a:t>T</a:t>
            </a:r>
            <a:r>
              <a:rPr lang="en-US" sz="2000" b="0" i="0" dirty="0" smtClean="0">
                <a:solidFill>
                  <a:srgbClr val="373A3C"/>
                </a:solidFill>
                <a:effectLst/>
                <a:latin typeface="Arial Narrow" panose="020B0606020202030204" pitchFamily="34" charset="0"/>
              </a:rPr>
              <a:t>his </a:t>
            </a:r>
            <a:r>
              <a:rPr lang="en-US" sz="2000" b="0" i="0" dirty="0">
                <a:solidFill>
                  <a:srgbClr val="373A3C"/>
                </a:solidFill>
                <a:effectLst/>
                <a:latin typeface="Arial Narrow" panose="020B0606020202030204" pitchFamily="34" charset="0"/>
              </a:rPr>
              <a:t>is a sophisticated use of language from a grammatical standpoint. </a:t>
            </a:r>
            <a:endParaRPr lang="en-US" sz="2000" b="0" i="0" dirty="0" smtClean="0">
              <a:solidFill>
                <a:srgbClr val="373A3C"/>
              </a:solidFill>
              <a:effectLst/>
              <a:latin typeface="Arial Narrow" panose="020B0606020202030204" pitchFamily="34" charset="0"/>
            </a:endParaRPr>
          </a:p>
          <a:p>
            <a:pPr algn="l">
              <a:buFontTx/>
              <a:buChar char="-"/>
            </a:pPr>
            <a:r>
              <a:rPr lang="en-US" sz="2000" b="0" i="0" dirty="0" smtClean="0">
                <a:solidFill>
                  <a:srgbClr val="373A3C"/>
                </a:solidFill>
                <a:effectLst/>
                <a:latin typeface="Arial Narrow" panose="020B0606020202030204" pitchFamily="34" charset="0"/>
              </a:rPr>
              <a:t>It </a:t>
            </a:r>
            <a:r>
              <a:rPr lang="en-US" sz="2000" b="0" i="0" dirty="0">
                <a:solidFill>
                  <a:srgbClr val="373A3C"/>
                </a:solidFill>
                <a:effectLst/>
                <a:latin typeface="Arial Narrow" panose="020B0606020202030204" pitchFamily="34" charset="0"/>
              </a:rPr>
              <a:t>does not necessarily mean that the use of "big words" but use of formal language that has been well grammatically outlined.  </a:t>
            </a:r>
          </a:p>
          <a:p>
            <a:pPr marL="0" indent="0" algn="l">
              <a:buNone/>
            </a:pPr>
            <a:r>
              <a:rPr lang="en-US" sz="2400" b="0" i="0" dirty="0">
                <a:solidFill>
                  <a:srgbClr val="373A3C"/>
                </a:solidFill>
                <a:effectLst/>
                <a:latin typeface="Arial Narrow" panose="020B0606020202030204" pitchFamily="34" charset="0"/>
              </a:rPr>
              <a:t> </a:t>
            </a:r>
          </a:p>
        </p:txBody>
      </p:sp>
    </p:spTree>
    <p:extLst>
      <p:ext uri="{BB962C8B-B14F-4D97-AF65-F5344CB8AC3E}">
        <p14:creationId xmlns:p14="http://schemas.microsoft.com/office/powerpoint/2010/main" val="3422706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240FE-FFAD-4FC2-AD0E-EA922070DCF6}"/>
              </a:ext>
            </a:extLst>
          </p:cNvPr>
          <p:cNvSpPr>
            <a:spLocks noGrp="1"/>
          </p:cNvSpPr>
          <p:nvPr>
            <p:ph idx="1"/>
          </p:nvPr>
        </p:nvSpPr>
        <p:spPr>
          <a:xfrm>
            <a:off x="364698" y="348793"/>
            <a:ext cx="8505923" cy="6042580"/>
          </a:xfrm>
        </p:spPr>
        <p:txBody>
          <a:bodyPr>
            <a:noAutofit/>
          </a:bodyPr>
          <a:lstStyle/>
          <a:p>
            <a:pPr marL="0" indent="0" algn="l">
              <a:buNone/>
            </a:pPr>
            <a:r>
              <a:rPr lang="en-US" sz="2400" b="0" i="0" dirty="0">
                <a:solidFill>
                  <a:srgbClr val="373A3C"/>
                </a:solidFill>
                <a:effectLst/>
                <a:latin typeface="Arial Narrow" panose="020B0606020202030204" pitchFamily="34" charset="0"/>
              </a:rPr>
              <a:t> </a:t>
            </a:r>
            <a:r>
              <a:rPr lang="en-US" sz="2000" b="0" i="0" dirty="0" smtClean="0">
                <a:solidFill>
                  <a:srgbClr val="373A3C"/>
                </a:solidFill>
                <a:effectLst/>
                <a:latin typeface="Arial Narrow" panose="020B0606020202030204" pitchFamily="34" charset="0"/>
              </a:rPr>
              <a:t>3</a:t>
            </a:r>
            <a:r>
              <a:rPr lang="en-US" sz="2000" b="0" i="0" dirty="0">
                <a:solidFill>
                  <a:srgbClr val="373A3C"/>
                </a:solidFill>
                <a:effectLst/>
                <a:latin typeface="Arial Narrow" panose="020B0606020202030204" pitchFamily="34" charset="0"/>
              </a:rPr>
              <a:t>. </a:t>
            </a:r>
            <a:r>
              <a:rPr lang="en-US" sz="2000" b="1" dirty="0" smtClean="0">
                <a:solidFill>
                  <a:srgbClr val="373A3C"/>
                </a:solidFill>
                <a:latin typeface="Arial Narrow" panose="020B0606020202030204" pitchFamily="34" charset="0"/>
              </a:rPr>
              <a:t>A</a:t>
            </a:r>
            <a:r>
              <a:rPr lang="en-US" sz="2000" b="1" i="0" dirty="0" smtClean="0">
                <a:solidFill>
                  <a:srgbClr val="373A3C"/>
                </a:solidFill>
                <a:effectLst/>
                <a:latin typeface="Arial Narrow" panose="020B0606020202030204" pitchFamily="34" charset="0"/>
              </a:rPr>
              <a:t>ccuracy</a:t>
            </a:r>
            <a:endParaRPr lang="en-US" sz="2000" b="0" i="0" dirty="0" smtClean="0">
              <a:solidFill>
                <a:srgbClr val="373A3C"/>
              </a:solidFill>
              <a:effectLst/>
              <a:latin typeface="Arial Narrow" panose="020B0606020202030204" pitchFamily="34" charset="0"/>
            </a:endParaRPr>
          </a:p>
          <a:p>
            <a:pPr marL="0" indent="0" algn="l">
              <a:buNone/>
            </a:pPr>
            <a:r>
              <a:rPr lang="en-US" sz="2000" dirty="0" smtClean="0">
                <a:solidFill>
                  <a:srgbClr val="373A3C"/>
                </a:solidFill>
                <a:latin typeface="Arial Narrow" panose="020B0606020202030204" pitchFamily="34" charset="0"/>
              </a:rPr>
              <a:t>-T</a:t>
            </a:r>
            <a:r>
              <a:rPr lang="en-US" sz="2000" b="0" i="0" dirty="0" smtClean="0">
                <a:solidFill>
                  <a:srgbClr val="373A3C"/>
                </a:solidFill>
                <a:effectLst/>
                <a:latin typeface="Arial Narrow" panose="020B0606020202030204" pitchFamily="34" charset="0"/>
              </a:rPr>
              <a:t>his </a:t>
            </a:r>
            <a:r>
              <a:rPr lang="en-US" sz="2000" b="0" i="0" dirty="0">
                <a:solidFill>
                  <a:srgbClr val="373A3C"/>
                </a:solidFill>
                <a:effectLst/>
                <a:latin typeface="Arial Narrow" panose="020B0606020202030204" pitchFamily="34" charset="0"/>
              </a:rPr>
              <a:t>refers to the accurate use of vocabulary. </a:t>
            </a:r>
            <a:endParaRPr lang="en-US" sz="2000" b="0" i="0" dirty="0" smtClean="0">
              <a:solidFill>
                <a:srgbClr val="373A3C"/>
              </a:solidFill>
              <a:effectLst/>
              <a:latin typeface="Arial Narrow" panose="020B0606020202030204" pitchFamily="34" charset="0"/>
            </a:endParaRPr>
          </a:p>
          <a:p>
            <a:pPr marL="0" indent="0" algn="l">
              <a:buNone/>
            </a:pPr>
            <a:r>
              <a:rPr lang="en-US" sz="2000" dirty="0" smtClean="0">
                <a:solidFill>
                  <a:srgbClr val="373A3C"/>
                </a:solidFill>
                <a:latin typeface="Arial Narrow" panose="020B0606020202030204" pitchFamily="34" charset="0"/>
              </a:rPr>
              <a:t>-I</a:t>
            </a:r>
            <a:r>
              <a:rPr lang="en-US" sz="2000" b="0" i="0" dirty="0" smtClean="0">
                <a:solidFill>
                  <a:srgbClr val="373A3C"/>
                </a:solidFill>
                <a:effectLst/>
                <a:latin typeface="Arial Narrow" panose="020B0606020202030204" pitchFamily="34" charset="0"/>
              </a:rPr>
              <a:t>t </a:t>
            </a:r>
            <a:r>
              <a:rPr lang="en-US" sz="2000" b="0" i="0" dirty="0">
                <a:solidFill>
                  <a:srgbClr val="373A3C"/>
                </a:solidFill>
                <a:effectLst/>
                <a:latin typeface="Arial Narrow" panose="020B0606020202030204" pitchFamily="34" charset="0"/>
              </a:rPr>
              <a:t>entails the use of appropriate terms as each term has its own specific meaning and context of use and situation. </a:t>
            </a:r>
            <a:endParaRPr lang="en-US" sz="2000" dirty="0">
              <a:solidFill>
                <a:srgbClr val="373A3C"/>
              </a:solidFill>
              <a:latin typeface="Arial Narrow" panose="020B0606020202030204" pitchFamily="34" charset="0"/>
            </a:endParaRPr>
          </a:p>
          <a:p>
            <a:pPr marL="0" indent="0" algn="l">
              <a:buNone/>
            </a:pPr>
            <a:endParaRPr lang="en-US" sz="2000" b="0" i="0" dirty="0">
              <a:solidFill>
                <a:srgbClr val="373A3C"/>
              </a:solidFill>
              <a:effectLst/>
              <a:latin typeface="Arial Narrow" panose="020B0606020202030204" pitchFamily="34" charset="0"/>
            </a:endParaRPr>
          </a:p>
          <a:p>
            <a:pPr marL="0" indent="0" algn="l">
              <a:buNone/>
            </a:pPr>
            <a:r>
              <a:rPr lang="en-US" sz="2000" b="0" i="0" dirty="0">
                <a:solidFill>
                  <a:srgbClr val="373A3C"/>
                </a:solidFill>
                <a:effectLst/>
                <a:latin typeface="Arial Narrow" panose="020B0606020202030204" pitchFamily="34" charset="0"/>
              </a:rPr>
              <a:t>4. </a:t>
            </a:r>
            <a:r>
              <a:rPr lang="en-US" sz="2000" b="1" dirty="0" smtClean="0">
                <a:solidFill>
                  <a:srgbClr val="373A3C"/>
                </a:solidFill>
                <a:latin typeface="Arial Narrow" panose="020B0606020202030204" pitchFamily="34" charset="0"/>
              </a:rPr>
              <a:t>F</a:t>
            </a:r>
            <a:r>
              <a:rPr lang="en-US" sz="2000" b="1" i="0" dirty="0" smtClean="0">
                <a:solidFill>
                  <a:srgbClr val="373A3C"/>
                </a:solidFill>
                <a:effectLst/>
                <a:latin typeface="Arial Narrow" panose="020B0606020202030204" pitchFamily="34" charset="0"/>
              </a:rPr>
              <a:t>ormality</a:t>
            </a:r>
            <a:endParaRPr lang="en-US" sz="2000" dirty="0">
              <a:solidFill>
                <a:srgbClr val="373A3C"/>
              </a:solidFill>
              <a:latin typeface="Arial Narrow" panose="020B0606020202030204" pitchFamily="34" charset="0"/>
            </a:endParaRPr>
          </a:p>
          <a:p>
            <a:pPr marL="0" indent="0" algn="l">
              <a:buNone/>
            </a:pPr>
            <a:r>
              <a:rPr lang="en-US" sz="2000" b="0" i="0" dirty="0" smtClean="0">
                <a:solidFill>
                  <a:srgbClr val="373A3C"/>
                </a:solidFill>
                <a:effectLst/>
                <a:latin typeface="Arial Narrow" panose="020B0606020202030204" pitchFamily="34" charset="0"/>
              </a:rPr>
              <a:t>-In </a:t>
            </a:r>
            <a:r>
              <a:rPr lang="en-US" sz="2000" b="0" i="0" dirty="0">
                <a:solidFill>
                  <a:srgbClr val="373A3C"/>
                </a:solidFill>
                <a:effectLst/>
                <a:latin typeface="Arial Narrow" panose="020B0606020202030204" pitchFamily="34" charset="0"/>
              </a:rPr>
              <a:t>academic writing, it is very important to be formal. </a:t>
            </a:r>
            <a:endParaRPr lang="en-US" sz="2000" b="0" i="0" dirty="0" smtClean="0">
              <a:solidFill>
                <a:srgbClr val="373A3C"/>
              </a:solidFill>
              <a:effectLst/>
              <a:latin typeface="Arial Narrow" panose="020B0606020202030204" pitchFamily="34" charset="0"/>
            </a:endParaRPr>
          </a:p>
          <a:p>
            <a:pPr marL="0" indent="0" algn="l">
              <a:buNone/>
            </a:pPr>
            <a:r>
              <a:rPr lang="en-US" sz="2000" dirty="0">
                <a:solidFill>
                  <a:srgbClr val="373A3C"/>
                </a:solidFill>
                <a:latin typeface="Arial Narrow" panose="020B0606020202030204" pitchFamily="34" charset="0"/>
              </a:rPr>
              <a:t>-</a:t>
            </a:r>
            <a:r>
              <a:rPr lang="en-US" sz="2000" b="0" i="0" dirty="0" smtClean="0">
                <a:solidFill>
                  <a:srgbClr val="373A3C"/>
                </a:solidFill>
                <a:effectLst/>
                <a:latin typeface="Arial Narrow" panose="020B0606020202030204" pitchFamily="34" charset="0"/>
              </a:rPr>
              <a:t>You </a:t>
            </a:r>
            <a:r>
              <a:rPr lang="en-US" sz="2000" b="0" i="0" dirty="0">
                <a:solidFill>
                  <a:srgbClr val="373A3C"/>
                </a:solidFill>
                <a:effectLst/>
                <a:latin typeface="Arial Narrow" panose="020B0606020202030204" pitchFamily="34" charset="0"/>
              </a:rPr>
              <a:t>are required to use formal language. </a:t>
            </a:r>
            <a:endParaRPr lang="en-US" sz="2000" b="0" i="0" dirty="0" smtClean="0">
              <a:solidFill>
                <a:srgbClr val="373A3C"/>
              </a:solidFill>
              <a:effectLst/>
              <a:latin typeface="Arial Narrow" panose="020B0606020202030204" pitchFamily="34" charset="0"/>
            </a:endParaRPr>
          </a:p>
          <a:p>
            <a:pPr marL="0" indent="0" algn="l">
              <a:buNone/>
            </a:pPr>
            <a:r>
              <a:rPr lang="en-US" sz="2000" dirty="0">
                <a:solidFill>
                  <a:srgbClr val="373A3C"/>
                </a:solidFill>
                <a:latin typeface="Arial Narrow" panose="020B0606020202030204" pitchFamily="34" charset="0"/>
              </a:rPr>
              <a:t>-</a:t>
            </a:r>
            <a:r>
              <a:rPr lang="en-US" sz="2000" dirty="0" smtClean="0">
                <a:solidFill>
                  <a:srgbClr val="373A3C"/>
                </a:solidFill>
                <a:latin typeface="Arial Narrow" panose="020B0606020202030204" pitchFamily="34" charset="0"/>
              </a:rPr>
              <a:t>F</a:t>
            </a:r>
            <a:r>
              <a:rPr lang="en-US" sz="2000" b="0" i="0" dirty="0" smtClean="0">
                <a:solidFill>
                  <a:srgbClr val="373A3C"/>
                </a:solidFill>
                <a:effectLst/>
                <a:latin typeface="Arial Narrow" panose="020B0606020202030204" pitchFamily="34" charset="0"/>
              </a:rPr>
              <a:t>ormal </a:t>
            </a:r>
            <a:r>
              <a:rPr lang="en-US" sz="2000" b="0" i="0" dirty="0">
                <a:solidFill>
                  <a:srgbClr val="373A3C"/>
                </a:solidFill>
                <a:effectLst/>
                <a:latin typeface="Arial Narrow" panose="020B0606020202030204" pitchFamily="34" charset="0"/>
              </a:rPr>
              <a:t>language is a type of language that does not use colloquial expressions such as 'sort of', stuff, guys. </a:t>
            </a:r>
            <a:endParaRPr lang="en-US" sz="2000" b="0" i="0" dirty="0" smtClean="0">
              <a:solidFill>
                <a:srgbClr val="373A3C"/>
              </a:solidFill>
              <a:effectLst/>
              <a:latin typeface="Arial Narrow" panose="020B0606020202030204" pitchFamily="34" charset="0"/>
            </a:endParaRPr>
          </a:p>
          <a:p>
            <a:pPr marL="0" indent="0" algn="l">
              <a:buNone/>
            </a:pPr>
            <a:r>
              <a:rPr lang="en-US" sz="2000" dirty="0">
                <a:solidFill>
                  <a:srgbClr val="373A3C"/>
                </a:solidFill>
                <a:latin typeface="Arial Narrow" panose="020B0606020202030204" pitchFamily="34" charset="0"/>
              </a:rPr>
              <a:t>-</a:t>
            </a:r>
            <a:r>
              <a:rPr lang="en-US" sz="2000" b="0" i="0" dirty="0" smtClean="0">
                <a:solidFill>
                  <a:srgbClr val="373A3C"/>
                </a:solidFill>
                <a:effectLst/>
                <a:latin typeface="Arial Narrow" panose="020B0606020202030204" pitchFamily="34" charset="0"/>
              </a:rPr>
              <a:t>Use </a:t>
            </a:r>
            <a:r>
              <a:rPr lang="en-US" sz="2000" b="0" i="0" dirty="0">
                <a:solidFill>
                  <a:srgbClr val="373A3C"/>
                </a:solidFill>
                <a:effectLst/>
                <a:latin typeface="Arial Narrow" panose="020B0606020202030204" pitchFamily="34" charset="0"/>
              </a:rPr>
              <a:t>of contractions is not allowed such as isn't, wasn't </a:t>
            </a:r>
            <a:r>
              <a:rPr lang="en-US" sz="2000" b="0" i="0" dirty="0" err="1">
                <a:solidFill>
                  <a:srgbClr val="373A3C"/>
                </a:solidFill>
                <a:effectLst/>
                <a:latin typeface="Arial Narrow" panose="020B0606020202030204" pitchFamily="34" charset="0"/>
              </a:rPr>
              <a:t>etc</a:t>
            </a:r>
            <a:r>
              <a:rPr lang="en-US" sz="2000" b="0" i="0" dirty="0">
                <a:solidFill>
                  <a:srgbClr val="373A3C"/>
                </a:solidFill>
                <a:effectLst/>
                <a:latin typeface="Arial Narrow" panose="020B0606020202030204" pitchFamily="34" charset="0"/>
              </a:rPr>
              <a:t> instead you are encouraged to use 'is not, was not' etc</a:t>
            </a:r>
            <a:r>
              <a:rPr lang="en-US" sz="2000" b="0" i="0" dirty="0" smtClean="0">
                <a:solidFill>
                  <a:srgbClr val="373A3C"/>
                </a:solidFill>
                <a:effectLst/>
                <a:latin typeface="Arial Narrow" panose="020B0606020202030204" pitchFamily="34" charset="0"/>
              </a:rPr>
              <a:t>.</a:t>
            </a:r>
          </a:p>
          <a:p>
            <a:pPr marL="0" indent="0" algn="l">
              <a:buNone/>
            </a:pPr>
            <a:endParaRPr lang="en-US" sz="2000" b="0" i="0" dirty="0">
              <a:solidFill>
                <a:srgbClr val="373A3C"/>
              </a:solidFill>
              <a:effectLst/>
              <a:latin typeface="Arial Narrow" panose="020B0606020202030204" pitchFamily="34" charset="0"/>
            </a:endParaRPr>
          </a:p>
          <a:p>
            <a:pPr marL="0" indent="0" algn="l">
              <a:buNone/>
            </a:pPr>
            <a:r>
              <a:rPr lang="en-US" sz="2000" b="0" i="0" dirty="0">
                <a:solidFill>
                  <a:srgbClr val="373A3C"/>
                </a:solidFill>
                <a:effectLst/>
                <a:latin typeface="Arial Narrow" panose="020B0606020202030204" pitchFamily="34" charset="0"/>
              </a:rPr>
              <a:t>5. </a:t>
            </a:r>
            <a:r>
              <a:rPr lang="en-US" sz="2000" b="1" i="0" dirty="0" smtClean="0">
                <a:solidFill>
                  <a:srgbClr val="373A3C"/>
                </a:solidFill>
                <a:effectLst/>
                <a:latin typeface="Arial Narrow" panose="020B0606020202030204" pitchFamily="34" charset="0"/>
              </a:rPr>
              <a:t>Objectivity</a:t>
            </a:r>
            <a:r>
              <a:rPr lang="en-US" sz="2000" dirty="0">
                <a:solidFill>
                  <a:srgbClr val="373A3C"/>
                </a:solidFill>
                <a:latin typeface="Arial Narrow" panose="020B0606020202030204" pitchFamily="34" charset="0"/>
              </a:rPr>
              <a:t> </a:t>
            </a:r>
            <a:endParaRPr lang="en-US" sz="2000" dirty="0" smtClean="0">
              <a:solidFill>
                <a:srgbClr val="373A3C"/>
              </a:solidFill>
              <a:latin typeface="Arial Narrow" panose="020B0606020202030204" pitchFamily="34" charset="0"/>
            </a:endParaRPr>
          </a:p>
          <a:p>
            <a:pPr marL="0" indent="0" algn="l">
              <a:buNone/>
            </a:pPr>
            <a:r>
              <a:rPr lang="en-US" sz="2000" dirty="0">
                <a:solidFill>
                  <a:srgbClr val="373A3C"/>
                </a:solidFill>
                <a:latin typeface="Arial Narrow" panose="020B0606020202030204" pitchFamily="34" charset="0"/>
              </a:rPr>
              <a:t>-</a:t>
            </a:r>
            <a:r>
              <a:rPr lang="en-US" sz="2000" dirty="0" smtClean="0">
                <a:solidFill>
                  <a:srgbClr val="373A3C"/>
                </a:solidFill>
                <a:latin typeface="Arial Narrow" panose="020B0606020202030204" pitchFamily="34" charset="0"/>
              </a:rPr>
              <a:t>T</a:t>
            </a:r>
            <a:r>
              <a:rPr lang="en-US" sz="2000" b="0" i="0" dirty="0" smtClean="0">
                <a:solidFill>
                  <a:srgbClr val="373A3C"/>
                </a:solidFill>
                <a:effectLst/>
                <a:latin typeface="Arial Narrow" panose="020B0606020202030204" pitchFamily="34" charset="0"/>
              </a:rPr>
              <a:t>he</a:t>
            </a:r>
            <a:r>
              <a:rPr lang="en-US" sz="2000" b="0" i="0" dirty="0">
                <a:solidFill>
                  <a:srgbClr val="373A3C"/>
                </a:solidFill>
                <a:effectLst/>
                <a:latin typeface="Arial Narrow" panose="020B0606020202030204" pitchFamily="34" charset="0"/>
              </a:rPr>
              <a:t> </a:t>
            </a:r>
            <a:r>
              <a:rPr lang="en-US" sz="2000" b="0" i="0" dirty="0" smtClean="0">
                <a:solidFill>
                  <a:srgbClr val="373A3C"/>
                </a:solidFill>
                <a:effectLst/>
                <a:latin typeface="Arial Narrow" panose="020B0606020202030204" pitchFamily="34" charset="0"/>
              </a:rPr>
              <a:t>fact</a:t>
            </a:r>
            <a:r>
              <a:rPr lang="en-US" sz="2000" b="0" i="0" dirty="0">
                <a:solidFill>
                  <a:srgbClr val="373A3C"/>
                </a:solidFill>
                <a:effectLst/>
                <a:latin typeface="Arial Narrow" panose="020B0606020202030204" pitchFamily="34" charset="0"/>
              </a:rPr>
              <a:t> of being based on facts and not influenced by personal beliefs or feelings. </a:t>
            </a:r>
          </a:p>
        </p:txBody>
      </p:sp>
    </p:spTree>
    <p:extLst>
      <p:ext uri="{BB962C8B-B14F-4D97-AF65-F5344CB8AC3E}">
        <p14:creationId xmlns:p14="http://schemas.microsoft.com/office/powerpoint/2010/main" val="4023980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240FE-FFAD-4FC2-AD0E-EA922070DCF6}"/>
              </a:ext>
            </a:extLst>
          </p:cNvPr>
          <p:cNvSpPr>
            <a:spLocks noGrp="1"/>
          </p:cNvSpPr>
          <p:nvPr>
            <p:ph idx="1"/>
          </p:nvPr>
        </p:nvSpPr>
        <p:spPr>
          <a:xfrm>
            <a:off x="364699" y="348793"/>
            <a:ext cx="8600192" cy="6042580"/>
          </a:xfrm>
        </p:spPr>
        <p:txBody>
          <a:bodyPr>
            <a:noAutofit/>
          </a:bodyPr>
          <a:lstStyle/>
          <a:p>
            <a:pPr marL="0" indent="0">
              <a:buNone/>
            </a:pPr>
            <a:r>
              <a:rPr lang="en-US" dirty="0" smtClean="0">
                <a:latin typeface="Arial Black" panose="020B0A04020102020204" pitchFamily="34" charset="0"/>
              </a:rPr>
              <a:t>Purpose </a:t>
            </a:r>
            <a:r>
              <a:rPr lang="en-US" dirty="0">
                <a:latin typeface="Arial Black" panose="020B0A04020102020204" pitchFamily="34" charset="0"/>
              </a:rPr>
              <a:t>of A</a:t>
            </a:r>
            <a:r>
              <a:rPr lang="en-US" dirty="0" smtClean="0">
                <a:latin typeface="Arial Black" panose="020B0A04020102020204" pitchFamily="34" charset="0"/>
              </a:rPr>
              <a:t>cademic </a:t>
            </a:r>
            <a:r>
              <a:rPr lang="en-US" dirty="0">
                <a:latin typeface="Arial Black" panose="020B0A04020102020204" pitchFamily="34" charset="0"/>
              </a:rPr>
              <a:t>W</a:t>
            </a:r>
            <a:r>
              <a:rPr lang="en-US" dirty="0" smtClean="0">
                <a:latin typeface="Arial Black" panose="020B0A04020102020204" pitchFamily="34" charset="0"/>
              </a:rPr>
              <a:t>riting </a:t>
            </a:r>
          </a:p>
          <a:p>
            <a:r>
              <a:rPr lang="en-US" sz="2400" dirty="0" smtClean="0"/>
              <a:t>To </a:t>
            </a:r>
            <a:r>
              <a:rPr lang="en-US" sz="2400" dirty="0"/>
              <a:t>report on a piece of research the writer has </a:t>
            </a:r>
            <a:r>
              <a:rPr lang="en-US" sz="2400" dirty="0" smtClean="0"/>
              <a:t>conducted</a:t>
            </a:r>
          </a:p>
          <a:p>
            <a:pPr marL="0" indent="0">
              <a:buNone/>
            </a:pPr>
            <a:r>
              <a:rPr lang="en-US" sz="2400" dirty="0" smtClean="0"/>
              <a:t> </a:t>
            </a:r>
          </a:p>
          <a:p>
            <a:r>
              <a:rPr lang="en-US" sz="2400" dirty="0" smtClean="0"/>
              <a:t>To </a:t>
            </a:r>
            <a:r>
              <a:rPr lang="en-US" sz="2400" dirty="0"/>
              <a:t>answer a question the writer has been given or </a:t>
            </a:r>
            <a:r>
              <a:rPr lang="en-US" sz="2400" dirty="0" smtClean="0"/>
              <a:t>chosen</a:t>
            </a:r>
          </a:p>
          <a:p>
            <a:pPr marL="0" indent="0">
              <a:buNone/>
            </a:pPr>
            <a:r>
              <a:rPr lang="en-US" sz="2400" dirty="0" smtClean="0"/>
              <a:t> </a:t>
            </a:r>
          </a:p>
          <a:p>
            <a:pPr marL="0" indent="0">
              <a:buNone/>
            </a:pPr>
            <a:endParaRPr lang="en-US" sz="2400" dirty="0"/>
          </a:p>
          <a:p>
            <a:pPr marL="0" indent="0">
              <a:buNone/>
            </a:pPr>
            <a:endParaRPr lang="en-US" sz="2400" dirty="0" smtClean="0"/>
          </a:p>
          <a:p>
            <a:pPr marL="0" indent="0">
              <a:buNone/>
            </a:pPr>
            <a:endParaRPr lang="en-US" sz="2400" dirty="0" smtClean="0"/>
          </a:p>
          <a:p>
            <a:pPr marL="0" indent="0">
              <a:buNone/>
            </a:pPr>
            <a:endParaRPr lang="en-US" sz="2400" dirty="0"/>
          </a:p>
          <a:p>
            <a:pPr marL="0" indent="0">
              <a:buNone/>
            </a:pPr>
            <a:endParaRPr lang="en-US" sz="2400" dirty="0" smtClean="0"/>
          </a:p>
          <a:p>
            <a:r>
              <a:rPr lang="en-US" sz="2400" dirty="0" smtClean="0"/>
              <a:t>To </a:t>
            </a:r>
            <a:r>
              <a:rPr lang="en-US" sz="2400" dirty="0"/>
              <a:t>discuss a subject of common interest and give the </a:t>
            </a:r>
            <a:r>
              <a:rPr lang="en-US" sz="2400" dirty="0" smtClean="0"/>
              <a:t>writers </a:t>
            </a:r>
            <a:r>
              <a:rPr lang="en-US" sz="2400" dirty="0"/>
              <a:t>view </a:t>
            </a:r>
            <a:endParaRPr lang="en-US" sz="2400" dirty="0" smtClean="0"/>
          </a:p>
          <a:p>
            <a:pPr marL="0" indent="0">
              <a:buNone/>
            </a:pPr>
            <a:endParaRPr lang="en-US" sz="2400" dirty="0" smtClean="0"/>
          </a:p>
          <a:p>
            <a:r>
              <a:rPr lang="en-US" sz="2400" dirty="0" smtClean="0"/>
              <a:t>To </a:t>
            </a:r>
            <a:r>
              <a:rPr lang="en-US" sz="2400" dirty="0" err="1"/>
              <a:t>synthesise</a:t>
            </a:r>
            <a:r>
              <a:rPr lang="en-US" sz="2400" dirty="0"/>
              <a:t> research done by others on a topic </a:t>
            </a:r>
            <a:endParaRPr lang="en-US" sz="1800" b="0" i="0" dirty="0">
              <a:solidFill>
                <a:srgbClr val="373A3C"/>
              </a:solidFill>
              <a:effectLst/>
              <a:latin typeface="Arial Narrow" panose="020B0606020202030204" pitchFamily="34" charset="0"/>
            </a:endParaRPr>
          </a:p>
        </p:txBody>
      </p:sp>
      <p:pic>
        <p:nvPicPr>
          <p:cNvPr id="4" name="Picture 3"/>
          <p:cNvPicPr/>
          <p:nvPr/>
        </p:nvPicPr>
        <p:blipFill>
          <a:blip r:embed="rId2"/>
          <a:stretch>
            <a:fillRect/>
          </a:stretch>
        </p:blipFill>
        <p:spPr>
          <a:xfrm>
            <a:off x="923828" y="2366128"/>
            <a:ext cx="6052007" cy="2143616"/>
          </a:xfrm>
          <a:prstGeom prst="rect">
            <a:avLst/>
          </a:prstGeom>
        </p:spPr>
      </p:pic>
    </p:spTree>
    <p:extLst>
      <p:ext uri="{BB962C8B-B14F-4D97-AF65-F5344CB8AC3E}">
        <p14:creationId xmlns:p14="http://schemas.microsoft.com/office/powerpoint/2010/main" val="1734774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14E76-B7DD-42A0-B9E6-A9E7FB59DA76}"/>
              </a:ext>
            </a:extLst>
          </p:cNvPr>
          <p:cNvSpPr>
            <a:spLocks noGrp="1"/>
          </p:cNvSpPr>
          <p:nvPr>
            <p:ph type="title"/>
          </p:nvPr>
        </p:nvSpPr>
        <p:spPr/>
        <p:txBody>
          <a:bodyPr/>
          <a:lstStyle/>
          <a:p>
            <a:r>
              <a:rPr lang="en-US" dirty="0"/>
              <a:t>REFERENCING IN ACADEMIC WRITING</a:t>
            </a:r>
          </a:p>
        </p:txBody>
      </p:sp>
      <p:sp>
        <p:nvSpPr>
          <p:cNvPr id="3" name="Content Placeholder 2">
            <a:extLst>
              <a:ext uri="{FF2B5EF4-FFF2-40B4-BE49-F238E27FC236}">
                <a16:creationId xmlns:a16="http://schemas.microsoft.com/office/drawing/2014/main" id="{FC35F71B-1753-45D6-9A7C-6A8548941625}"/>
              </a:ext>
            </a:extLst>
          </p:cNvPr>
          <p:cNvSpPr>
            <a:spLocks noGrp="1"/>
          </p:cNvSpPr>
          <p:nvPr>
            <p:ph idx="1"/>
          </p:nvPr>
        </p:nvSpPr>
        <p:spPr/>
        <p:txBody>
          <a:bodyPr>
            <a:normAutofit fontScale="85000" lnSpcReduction="20000"/>
          </a:bodyPr>
          <a:lstStyle/>
          <a:p>
            <a:r>
              <a:rPr lang="en-US" dirty="0"/>
              <a:t>Referencing is the practice of acknowledging in your own writing the intellectual work of others; work that has been presented in some way into the public domain</a:t>
            </a:r>
          </a:p>
          <a:p>
            <a:r>
              <a:rPr lang="en-US" dirty="0"/>
              <a:t>By the end of the lesson, you should know:</a:t>
            </a:r>
          </a:p>
          <a:p>
            <a:r>
              <a:rPr lang="en-US" dirty="0"/>
              <a:t>The </a:t>
            </a:r>
            <a:r>
              <a:rPr lang="en-US" b="1" dirty="0"/>
              <a:t>why</a:t>
            </a:r>
            <a:r>
              <a:rPr lang="en-US" dirty="0"/>
              <a:t> of referencing – the academic rationale for all styles of referencing and the principles underpinning the practice</a:t>
            </a:r>
          </a:p>
          <a:p>
            <a:r>
              <a:rPr lang="en-US" dirty="0"/>
              <a:t>The </a:t>
            </a:r>
            <a:r>
              <a:rPr lang="en-US" b="1" dirty="0"/>
              <a:t>when</a:t>
            </a:r>
            <a:r>
              <a:rPr lang="en-US" dirty="0"/>
              <a:t> of referencing – when to reference, and when it is not necessary</a:t>
            </a:r>
          </a:p>
          <a:p>
            <a:r>
              <a:rPr lang="en-US" dirty="0"/>
              <a:t>The </a:t>
            </a:r>
            <a:r>
              <a:rPr lang="en-US" b="1" dirty="0"/>
              <a:t>how</a:t>
            </a:r>
            <a:r>
              <a:rPr lang="en-US" dirty="0"/>
              <a:t> of referencing. The main differences between referencing styles in Britain will be described, and illustrated with examples of the types of sources that you will undoubtedly want to refer to in your assignments.</a:t>
            </a:r>
          </a:p>
        </p:txBody>
      </p:sp>
    </p:spTree>
    <p:extLst>
      <p:ext uri="{BB962C8B-B14F-4D97-AF65-F5344CB8AC3E}">
        <p14:creationId xmlns:p14="http://schemas.microsoft.com/office/powerpoint/2010/main" val="2482095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74257-1CFB-47AA-B29A-8972A3346AF6}"/>
              </a:ext>
            </a:extLst>
          </p:cNvPr>
          <p:cNvSpPr>
            <a:spLocks noGrp="1"/>
          </p:cNvSpPr>
          <p:nvPr>
            <p:ph type="title"/>
          </p:nvPr>
        </p:nvSpPr>
        <p:spPr/>
        <p:txBody>
          <a:bodyPr/>
          <a:lstStyle/>
          <a:p>
            <a:r>
              <a:rPr lang="en-US" dirty="0"/>
              <a:t>Reference and bibliography </a:t>
            </a:r>
          </a:p>
        </p:txBody>
      </p:sp>
      <p:sp>
        <p:nvSpPr>
          <p:cNvPr id="3" name="Content Placeholder 2">
            <a:extLst>
              <a:ext uri="{FF2B5EF4-FFF2-40B4-BE49-F238E27FC236}">
                <a16:creationId xmlns:a16="http://schemas.microsoft.com/office/drawing/2014/main" id="{E99B8F21-F1F6-40B6-A8F5-CC9A87923035}"/>
              </a:ext>
            </a:extLst>
          </p:cNvPr>
          <p:cNvSpPr>
            <a:spLocks noGrp="1"/>
          </p:cNvSpPr>
          <p:nvPr>
            <p:ph idx="1"/>
          </p:nvPr>
        </p:nvSpPr>
        <p:spPr/>
        <p:txBody>
          <a:bodyPr/>
          <a:lstStyle/>
          <a:p>
            <a:r>
              <a:rPr lang="en-US" dirty="0"/>
              <a:t>References are the items you have read and specifically referred to (or cited) in your assignment.</a:t>
            </a:r>
          </a:p>
          <a:p>
            <a:r>
              <a:rPr lang="en-US" dirty="0"/>
              <a:t> A bibliography is a list of everything you read in preparation for writing an assignment.</a:t>
            </a:r>
          </a:p>
          <a:p>
            <a:r>
              <a:rPr lang="en-US" dirty="0"/>
              <a:t>A bibliography will, therefore, normally contain sources that you have cited and those you found to be influential but decided not to cite.</a:t>
            </a:r>
          </a:p>
        </p:txBody>
      </p:sp>
    </p:spTree>
    <p:extLst>
      <p:ext uri="{BB962C8B-B14F-4D97-AF65-F5344CB8AC3E}">
        <p14:creationId xmlns:p14="http://schemas.microsoft.com/office/powerpoint/2010/main" val="18497492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5D3FA-2695-4E08-AFF7-3ABD418E3996}"/>
              </a:ext>
            </a:extLst>
          </p:cNvPr>
          <p:cNvSpPr>
            <a:spLocks noGrp="1"/>
          </p:cNvSpPr>
          <p:nvPr>
            <p:ph type="title"/>
          </p:nvPr>
        </p:nvSpPr>
        <p:spPr/>
        <p:txBody>
          <a:bodyPr/>
          <a:lstStyle/>
          <a:p>
            <a:r>
              <a:rPr lang="en-US" dirty="0"/>
              <a:t>What to reference</a:t>
            </a:r>
          </a:p>
        </p:txBody>
      </p:sp>
      <p:sp>
        <p:nvSpPr>
          <p:cNvPr id="3" name="Content Placeholder 2">
            <a:extLst>
              <a:ext uri="{FF2B5EF4-FFF2-40B4-BE49-F238E27FC236}">
                <a16:creationId xmlns:a16="http://schemas.microsoft.com/office/drawing/2014/main" id="{97BDA4ED-DBE7-45A3-869D-7159141FF6DD}"/>
              </a:ext>
            </a:extLst>
          </p:cNvPr>
          <p:cNvSpPr>
            <a:spLocks noGrp="1"/>
          </p:cNvSpPr>
          <p:nvPr>
            <p:ph idx="1"/>
          </p:nvPr>
        </p:nvSpPr>
        <p:spPr/>
        <p:txBody>
          <a:bodyPr>
            <a:normAutofit fontScale="62500" lnSpcReduction="20000"/>
          </a:bodyPr>
          <a:lstStyle/>
          <a:p>
            <a:pPr marL="0" indent="0">
              <a:buNone/>
            </a:pPr>
            <a:r>
              <a:rPr lang="en-US" dirty="0"/>
              <a:t>Among many items to reference include: </a:t>
            </a:r>
          </a:p>
          <a:p>
            <a:pPr marL="0" indent="0">
              <a:buNone/>
            </a:pPr>
            <a:r>
              <a:rPr lang="en-US" dirty="0"/>
              <a:t>• Books written by a single author</a:t>
            </a:r>
          </a:p>
          <a:p>
            <a:pPr marL="0" indent="0">
              <a:buNone/>
            </a:pPr>
            <a:r>
              <a:rPr lang="en-US" dirty="0"/>
              <a:t>• Multiple edited books with contributions from a range of different authors</a:t>
            </a:r>
          </a:p>
          <a:p>
            <a:pPr marL="0" indent="0">
              <a:buNone/>
            </a:pPr>
            <a:r>
              <a:rPr lang="en-US" dirty="0"/>
              <a:t>• Reference books of all types</a:t>
            </a:r>
          </a:p>
          <a:p>
            <a:pPr marL="0" indent="0">
              <a:buNone/>
            </a:pPr>
            <a:r>
              <a:rPr lang="en-US" dirty="0"/>
              <a:t>• Notes supplied by a lecturer</a:t>
            </a:r>
          </a:p>
          <a:p>
            <a:pPr marL="0" indent="0">
              <a:buNone/>
            </a:pPr>
            <a:r>
              <a:rPr lang="en-US" dirty="0"/>
              <a:t>• Legal documents</a:t>
            </a:r>
          </a:p>
          <a:p>
            <a:pPr marL="0" indent="0">
              <a:buNone/>
            </a:pPr>
            <a:r>
              <a:rPr lang="en-US" dirty="0"/>
              <a:t>• Articles from journals</a:t>
            </a:r>
          </a:p>
          <a:p>
            <a:pPr marL="0" indent="0">
              <a:buNone/>
            </a:pPr>
            <a:r>
              <a:rPr lang="en-US" dirty="0"/>
              <a:t>• Newspaper articles</a:t>
            </a:r>
          </a:p>
          <a:p>
            <a:pPr marL="0" indent="0">
              <a:buNone/>
            </a:pPr>
            <a:r>
              <a:rPr lang="en-US" dirty="0"/>
              <a:t>• Reports of various kinds, e.g. official reports from government </a:t>
            </a:r>
            <a:r>
              <a:rPr lang="en-US" dirty="0" err="1"/>
              <a:t>departments,university</a:t>
            </a:r>
            <a:r>
              <a:rPr lang="en-US" dirty="0"/>
              <a:t> working papers, etc.</a:t>
            </a:r>
          </a:p>
          <a:p>
            <a:pPr marL="0" indent="0">
              <a:buNone/>
            </a:pPr>
            <a:r>
              <a:rPr lang="en-US" dirty="0"/>
              <a:t>• Papers presented at conferences</a:t>
            </a:r>
          </a:p>
          <a:p>
            <a:pPr marL="0" indent="0">
              <a:buNone/>
            </a:pPr>
            <a:r>
              <a:rPr lang="en-US" dirty="0"/>
              <a:t>• Internet sources, including weblogs (blogs) and email correspondence (but see</a:t>
            </a:r>
          </a:p>
          <a:p>
            <a:pPr marL="0" indent="0">
              <a:buNone/>
            </a:pPr>
            <a:r>
              <a:rPr lang="en-US" dirty="0"/>
              <a:t>below)</a:t>
            </a:r>
          </a:p>
        </p:txBody>
      </p:sp>
    </p:spTree>
    <p:extLst>
      <p:ext uri="{BB962C8B-B14F-4D97-AF65-F5344CB8AC3E}">
        <p14:creationId xmlns:p14="http://schemas.microsoft.com/office/powerpoint/2010/main" val="2172677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2485</TotalTime>
  <Words>1499</Words>
  <Application>Microsoft Office PowerPoint</Application>
  <PresentationFormat>On-screen Show (4:3)</PresentationFormat>
  <Paragraphs>183</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-apple-system</vt:lpstr>
      <vt:lpstr>Arial</vt:lpstr>
      <vt:lpstr>Arial Black</vt:lpstr>
      <vt:lpstr>Arial Narrow</vt:lpstr>
      <vt:lpstr>Calibri</vt:lpstr>
      <vt:lpstr>Calibri Light</vt:lpstr>
      <vt:lpstr>Garamond</vt:lpstr>
      <vt:lpstr>Times New Roman</vt:lpstr>
      <vt:lpstr>Office Theme</vt:lpstr>
      <vt:lpstr>LAN 1210/1220 Topic: Academic Writing</vt:lpstr>
      <vt:lpstr>Introducing Academic Writing</vt:lpstr>
      <vt:lpstr>PowerPoint Presentation</vt:lpstr>
      <vt:lpstr>Features of Academic Writing</vt:lpstr>
      <vt:lpstr>PowerPoint Presentation</vt:lpstr>
      <vt:lpstr>PowerPoint Presentation</vt:lpstr>
      <vt:lpstr>REFERENCING IN ACADEMIC WRITING</vt:lpstr>
      <vt:lpstr>Reference and bibliography </vt:lpstr>
      <vt:lpstr>What to reference</vt:lpstr>
      <vt:lpstr>When to reference</vt:lpstr>
      <vt:lpstr>PowerPoint Presentation</vt:lpstr>
      <vt:lpstr>PowerPoint Presentation</vt:lpstr>
      <vt:lpstr>Giving citations </vt:lpstr>
      <vt:lpstr>REFERENCE VERBS</vt:lpstr>
      <vt:lpstr>PowerPoint Presentation</vt:lpstr>
      <vt:lpstr>Using quotations</vt:lpstr>
      <vt:lpstr>Abbreviations in citations</vt:lpstr>
      <vt:lpstr>PowerPoint Presentation</vt:lpstr>
      <vt:lpstr>REFERENCING STYLES</vt:lpstr>
      <vt:lpstr>PowerPoint Presentation</vt:lpstr>
      <vt:lpstr>PowerPoint Presentation</vt:lpstr>
      <vt:lpstr>PowerPoint Presentation</vt:lpstr>
      <vt:lpstr>Modern Languages Association</vt:lpstr>
      <vt:lpstr>When referencing</vt:lpstr>
      <vt:lpstr>SOME EXAMPLES OF THE HARVARD REFERENCING STYLE</vt:lpstr>
      <vt:lpstr>APA STYLE : SOME EXAMPLES</vt:lpstr>
      <vt:lpstr>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 1220 TOPIC: REFERENCING AND PLAGIARISM</dc:title>
  <dc:creator>prisca chikuta</dc:creator>
  <cp:lastModifiedBy>Gabriel Nonde Simungala</cp:lastModifiedBy>
  <cp:revision>33</cp:revision>
  <dcterms:created xsi:type="dcterms:W3CDTF">2021-03-09T18:59:02Z</dcterms:created>
  <dcterms:modified xsi:type="dcterms:W3CDTF">2022-04-21T10:34:43Z</dcterms:modified>
</cp:coreProperties>
</file>