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4" autoAdjust="0"/>
    <p:restoredTop sz="94660"/>
  </p:normalViewPr>
  <p:slideViewPr>
    <p:cSldViewPr snapToGrid="0">
      <p:cViewPr>
        <p:scale>
          <a:sx n="61" d="100"/>
          <a:sy n="61" d="100"/>
        </p:scale>
        <p:origin x="-66" y="-31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B110E0E-5F1C-4A81-B0F5-5DD86CBEC14F}" type="datetimeFigureOut">
              <a:rPr lang="en-GB" smtClean="0"/>
              <a:t>19/07/2021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1DD58F-9AF6-48C7-9313-5FA63C6ED119}" type="slidenum">
              <a:rPr lang="en-GB" smtClean="0"/>
              <a:t>‹#›</a:t>
            </a:fld>
            <a:endParaRPr lang="en-GB"/>
          </a:p>
        </p:txBody>
      </p:sp>
    </p:spTree>
    <p:extLst>
      <p:ext uri="{BB962C8B-B14F-4D97-AF65-F5344CB8AC3E}">
        <p14:creationId xmlns:p14="http://schemas.microsoft.com/office/powerpoint/2010/main" val="3671482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B110E0E-5F1C-4A81-B0F5-5DD86CBEC14F}" type="datetimeFigureOut">
              <a:rPr lang="en-GB" smtClean="0"/>
              <a:t>19/07/2021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1DD58F-9AF6-48C7-9313-5FA63C6ED119}" type="slidenum">
              <a:rPr lang="en-GB" smtClean="0"/>
              <a:t>‹#›</a:t>
            </a:fld>
            <a:endParaRPr lang="en-GB"/>
          </a:p>
        </p:txBody>
      </p:sp>
    </p:spTree>
    <p:extLst>
      <p:ext uri="{BB962C8B-B14F-4D97-AF65-F5344CB8AC3E}">
        <p14:creationId xmlns:p14="http://schemas.microsoft.com/office/powerpoint/2010/main" val="3988985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B110E0E-5F1C-4A81-B0F5-5DD86CBEC14F}" type="datetimeFigureOut">
              <a:rPr lang="en-GB" smtClean="0"/>
              <a:t>19/07/2021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1DD58F-9AF6-48C7-9313-5FA63C6ED119}" type="slidenum">
              <a:rPr lang="en-GB" smtClean="0"/>
              <a:t>‹#›</a:t>
            </a:fld>
            <a:endParaRPr lang="en-GB"/>
          </a:p>
        </p:txBody>
      </p:sp>
    </p:spTree>
    <p:extLst>
      <p:ext uri="{BB962C8B-B14F-4D97-AF65-F5344CB8AC3E}">
        <p14:creationId xmlns:p14="http://schemas.microsoft.com/office/powerpoint/2010/main" val="4227710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B110E0E-5F1C-4A81-B0F5-5DD86CBEC14F}" type="datetimeFigureOut">
              <a:rPr lang="en-GB" smtClean="0"/>
              <a:t>19/07/2021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1DD58F-9AF6-48C7-9313-5FA63C6ED119}" type="slidenum">
              <a:rPr lang="en-GB" smtClean="0"/>
              <a:t>‹#›</a:t>
            </a:fld>
            <a:endParaRPr lang="en-GB"/>
          </a:p>
        </p:txBody>
      </p:sp>
    </p:spTree>
    <p:extLst>
      <p:ext uri="{BB962C8B-B14F-4D97-AF65-F5344CB8AC3E}">
        <p14:creationId xmlns:p14="http://schemas.microsoft.com/office/powerpoint/2010/main" val="2703487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B110E0E-5F1C-4A81-B0F5-5DD86CBEC14F}" type="datetimeFigureOut">
              <a:rPr lang="en-GB" smtClean="0"/>
              <a:t>19/07/2021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1DD58F-9AF6-48C7-9313-5FA63C6ED119}" type="slidenum">
              <a:rPr lang="en-GB" smtClean="0"/>
              <a:t>‹#›</a:t>
            </a:fld>
            <a:endParaRPr lang="en-GB"/>
          </a:p>
        </p:txBody>
      </p:sp>
    </p:spTree>
    <p:extLst>
      <p:ext uri="{BB962C8B-B14F-4D97-AF65-F5344CB8AC3E}">
        <p14:creationId xmlns:p14="http://schemas.microsoft.com/office/powerpoint/2010/main" val="2100470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B110E0E-5F1C-4A81-B0F5-5DD86CBEC14F}" type="datetimeFigureOut">
              <a:rPr lang="en-GB" smtClean="0"/>
              <a:t>19/07/2021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1DD58F-9AF6-48C7-9313-5FA63C6ED119}" type="slidenum">
              <a:rPr lang="en-GB" smtClean="0"/>
              <a:t>‹#›</a:t>
            </a:fld>
            <a:endParaRPr lang="en-GB"/>
          </a:p>
        </p:txBody>
      </p:sp>
    </p:spTree>
    <p:extLst>
      <p:ext uri="{BB962C8B-B14F-4D97-AF65-F5344CB8AC3E}">
        <p14:creationId xmlns:p14="http://schemas.microsoft.com/office/powerpoint/2010/main" val="2906132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B110E0E-5F1C-4A81-B0F5-5DD86CBEC14F}" type="datetimeFigureOut">
              <a:rPr lang="en-GB" smtClean="0"/>
              <a:t>19/07/2021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61DD58F-9AF6-48C7-9313-5FA63C6ED119}" type="slidenum">
              <a:rPr lang="en-GB" smtClean="0"/>
              <a:t>‹#›</a:t>
            </a:fld>
            <a:endParaRPr lang="en-GB"/>
          </a:p>
        </p:txBody>
      </p:sp>
    </p:spTree>
    <p:extLst>
      <p:ext uri="{BB962C8B-B14F-4D97-AF65-F5344CB8AC3E}">
        <p14:creationId xmlns:p14="http://schemas.microsoft.com/office/powerpoint/2010/main" val="2902615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B110E0E-5F1C-4A81-B0F5-5DD86CBEC14F}" type="datetimeFigureOut">
              <a:rPr lang="en-GB" smtClean="0"/>
              <a:t>19/07/2021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1DD58F-9AF6-48C7-9313-5FA63C6ED119}" type="slidenum">
              <a:rPr lang="en-GB" smtClean="0"/>
              <a:t>‹#›</a:t>
            </a:fld>
            <a:endParaRPr lang="en-GB"/>
          </a:p>
        </p:txBody>
      </p:sp>
    </p:spTree>
    <p:extLst>
      <p:ext uri="{BB962C8B-B14F-4D97-AF65-F5344CB8AC3E}">
        <p14:creationId xmlns:p14="http://schemas.microsoft.com/office/powerpoint/2010/main" val="529626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110E0E-5F1C-4A81-B0F5-5DD86CBEC14F}" type="datetimeFigureOut">
              <a:rPr lang="en-GB" smtClean="0"/>
              <a:t>19/07/2021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1DD58F-9AF6-48C7-9313-5FA63C6ED119}" type="slidenum">
              <a:rPr lang="en-GB" smtClean="0"/>
              <a:t>‹#›</a:t>
            </a:fld>
            <a:endParaRPr lang="en-GB"/>
          </a:p>
        </p:txBody>
      </p:sp>
    </p:spTree>
    <p:extLst>
      <p:ext uri="{BB962C8B-B14F-4D97-AF65-F5344CB8AC3E}">
        <p14:creationId xmlns:p14="http://schemas.microsoft.com/office/powerpoint/2010/main" val="736475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B110E0E-5F1C-4A81-B0F5-5DD86CBEC14F}" type="datetimeFigureOut">
              <a:rPr lang="en-GB" smtClean="0"/>
              <a:t>19/07/2021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1DD58F-9AF6-48C7-9313-5FA63C6ED119}" type="slidenum">
              <a:rPr lang="en-GB" smtClean="0"/>
              <a:t>‹#›</a:t>
            </a:fld>
            <a:endParaRPr lang="en-GB"/>
          </a:p>
        </p:txBody>
      </p:sp>
    </p:spTree>
    <p:extLst>
      <p:ext uri="{BB962C8B-B14F-4D97-AF65-F5344CB8AC3E}">
        <p14:creationId xmlns:p14="http://schemas.microsoft.com/office/powerpoint/2010/main" val="3947598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B110E0E-5F1C-4A81-B0F5-5DD86CBEC14F}" type="datetimeFigureOut">
              <a:rPr lang="en-GB" smtClean="0"/>
              <a:t>19/07/2021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1DD58F-9AF6-48C7-9313-5FA63C6ED119}" type="slidenum">
              <a:rPr lang="en-GB" smtClean="0"/>
              <a:t>‹#›</a:t>
            </a:fld>
            <a:endParaRPr lang="en-GB"/>
          </a:p>
        </p:txBody>
      </p:sp>
    </p:spTree>
    <p:extLst>
      <p:ext uri="{BB962C8B-B14F-4D97-AF65-F5344CB8AC3E}">
        <p14:creationId xmlns:p14="http://schemas.microsoft.com/office/powerpoint/2010/main" val="2964836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110E0E-5F1C-4A81-B0F5-5DD86CBEC14F}" type="datetimeFigureOut">
              <a:rPr lang="en-GB" smtClean="0"/>
              <a:t>19/07/2021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1DD58F-9AF6-48C7-9313-5FA63C6ED119}" type="slidenum">
              <a:rPr lang="en-GB" smtClean="0"/>
              <a:t>‹#›</a:t>
            </a:fld>
            <a:endParaRPr lang="en-GB"/>
          </a:p>
        </p:txBody>
      </p:sp>
    </p:spTree>
    <p:extLst>
      <p:ext uri="{BB962C8B-B14F-4D97-AF65-F5344CB8AC3E}">
        <p14:creationId xmlns:p14="http://schemas.microsoft.com/office/powerpoint/2010/main" val="3458531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6839" y="468351"/>
            <a:ext cx="11485756" cy="7017306"/>
          </a:xfrm>
          <a:prstGeom prst="rect">
            <a:avLst/>
          </a:prstGeom>
          <a:solidFill>
            <a:srgbClr val="00B0F0"/>
          </a:solidFill>
        </p:spPr>
        <p:txBody>
          <a:bodyPr wrap="square">
            <a:spAutoFit/>
          </a:bodyPr>
          <a:lstStyle/>
          <a:p>
            <a:pPr>
              <a:lnSpc>
                <a:spcPct val="150000"/>
              </a:lnSpc>
              <a:spcAft>
                <a:spcPts val="0"/>
              </a:spcAft>
            </a:pPr>
            <a:r>
              <a:rPr lang="en-GB" sz="3600" b="1" smtClean="0">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TOPIC 4: </a:t>
            </a:r>
            <a:r>
              <a:rPr lang="en-GB" sz="3600" b="1" dirty="0">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LESSON 4 - THE </a:t>
            </a:r>
            <a:r>
              <a:rPr lang="en-GB" sz="3600" b="1" dirty="0" smtClean="0">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KINGDOM OF KUSH</a:t>
            </a:r>
          </a:p>
          <a:p>
            <a:pPr>
              <a:lnSpc>
                <a:spcPct val="150000"/>
              </a:lnSpc>
              <a:spcAft>
                <a:spcPts val="0"/>
              </a:spcAft>
            </a:pPr>
            <a:r>
              <a:rPr lang="en-US" sz="3600" b="1" dirty="0" smtClean="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Continued</a:t>
            </a:r>
          </a:p>
          <a:p>
            <a:pPr algn="just"/>
            <a:r>
              <a:rPr lang="en-GB" sz="3600" dirty="0" smtClean="0">
                <a:solidFill>
                  <a:srgbClr val="FF0000"/>
                </a:solidFill>
                <a:latin typeface="Times New Roman" panose="02020603050405020304" pitchFamily="18" charset="0"/>
                <a:cs typeface="Times New Roman" panose="02020603050405020304" pitchFamily="18" charset="0"/>
              </a:rPr>
              <a:t>Meroites produced two pottery types: </a:t>
            </a:r>
          </a:p>
          <a:p>
            <a:pPr marL="571500" indent="-571500" algn="just">
              <a:buFont typeface="Wingdings" panose="05000000000000000000" pitchFamily="2" charset="2"/>
              <a:buChar char="§"/>
            </a:pPr>
            <a:r>
              <a:rPr lang="en-GB" sz="3600" dirty="0" smtClean="0">
                <a:solidFill>
                  <a:srgbClr val="FF0000"/>
                </a:solidFill>
                <a:latin typeface="Times New Roman" panose="02020603050405020304" pitchFamily="18" charset="0"/>
                <a:cs typeface="Times New Roman" panose="02020603050405020304" pitchFamily="18" charset="0"/>
              </a:rPr>
              <a:t>(a) fine painted luxury ware, made using a wheel; and </a:t>
            </a:r>
          </a:p>
          <a:p>
            <a:pPr marL="571500" indent="-571500" algn="just">
              <a:buFont typeface="Wingdings" panose="05000000000000000000" pitchFamily="2" charset="2"/>
              <a:buChar char="§"/>
            </a:pPr>
            <a:r>
              <a:rPr lang="en-GB" sz="3600" dirty="0" smtClean="0">
                <a:solidFill>
                  <a:srgbClr val="FF0000"/>
                </a:solidFill>
                <a:latin typeface="Times New Roman" panose="02020603050405020304" pitchFamily="18" charset="0"/>
                <a:cs typeface="Times New Roman" panose="02020603050405020304" pitchFamily="18" charset="0"/>
              </a:rPr>
              <a:t>(b) a heavier, handmade domestic ware, used for regular cooking and storage. </a:t>
            </a:r>
          </a:p>
          <a:p>
            <a:pPr marL="571500" indent="-571500" algn="just">
              <a:buFont typeface="Wingdings" panose="05000000000000000000" pitchFamily="2" charset="2"/>
              <a:buChar char="q"/>
            </a:pPr>
            <a:r>
              <a:rPr lang="en-GB" sz="3600" dirty="0" smtClean="0">
                <a:solidFill>
                  <a:srgbClr val="FF0000"/>
                </a:solidFill>
                <a:latin typeface="Times New Roman" panose="02020603050405020304" pitchFamily="18" charset="0"/>
                <a:cs typeface="Times New Roman" panose="02020603050405020304" pitchFamily="18" charset="0"/>
              </a:rPr>
              <a:t>Type (a) was styled on Egyptian shape and design, but locally made and decorated in Meroitic style. </a:t>
            </a:r>
          </a:p>
          <a:p>
            <a:pPr marL="571500" indent="-571500" algn="just">
              <a:buFont typeface="Wingdings" panose="05000000000000000000" pitchFamily="2" charset="2"/>
              <a:buChar char="q"/>
            </a:pPr>
            <a:r>
              <a:rPr lang="en-GB" sz="3600" dirty="0" smtClean="0">
                <a:solidFill>
                  <a:srgbClr val="FF0000"/>
                </a:solidFill>
                <a:latin typeface="Times New Roman" panose="02020603050405020304" pitchFamily="18" charset="0"/>
                <a:cs typeface="Times New Roman" panose="02020603050405020304" pitchFamily="18" charset="0"/>
              </a:rPr>
              <a:t>Type (b) appears to have been based on an earlier Nubian tradition.</a:t>
            </a:r>
          </a:p>
          <a:p>
            <a:pPr marL="571500" indent="-571500">
              <a:lnSpc>
                <a:spcPct val="150000"/>
              </a:lnSpc>
              <a:spcAft>
                <a:spcPts val="0"/>
              </a:spcAft>
              <a:buFontTx/>
              <a:buChar char="-"/>
            </a:pPr>
            <a:endParaRPr lang="en-US" sz="3600" b="1" dirty="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969453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7383" y="404949"/>
            <a:ext cx="11691257" cy="7253268"/>
          </a:xfrm>
          <a:prstGeom prst="rect">
            <a:avLst/>
          </a:prstGeom>
          <a:solidFill>
            <a:srgbClr val="00B0F0"/>
          </a:solidFill>
        </p:spPr>
        <p:txBody>
          <a:bodyPr wrap="square">
            <a:spAutoFit/>
          </a:bodyPr>
          <a:lstStyle/>
          <a:p>
            <a:pPr marL="571500" indent="-571500" algn="just">
              <a:spcAft>
                <a:spcPts val="1000"/>
              </a:spcAft>
              <a:buFont typeface="Wingdings" panose="05000000000000000000" pitchFamily="2" charset="2"/>
              <a:buChar char="q"/>
            </a:pPr>
            <a:r>
              <a:rPr lang="en-GB" sz="3600" dirty="0">
                <a:solidFill>
                  <a:srgbClr val="000000"/>
                </a:solidFill>
                <a:latin typeface="Times New Roman" panose="02020603050405020304" pitchFamily="18" charset="0"/>
                <a:ea typeface="Calibri" panose="020F0502020204030204" pitchFamily="34" charset="0"/>
              </a:rPr>
              <a:t>Royal burials ended after that date. Between 300 AD and 350 AD the town of Meroe was abandoned. </a:t>
            </a:r>
            <a:endParaRPr lang="en-GB" sz="3600" dirty="0" smtClean="0">
              <a:solidFill>
                <a:srgbClr val="000000"/>
              </a:solidFill>
              <a:latin typeface="Times New Roman" panose="02020603050405020304" pitchFamily="18" charset="0"/>
              <a:ea typeface="Calibri" panose="020F0502020204030204" pitchFamily="34" charset="0"/>
            </a:endParaRPr>
          </a:p>
          <a:p>
            <a:pPr marL="571500" indent="-571500" algn="just">
              <a:spcAft>
                <a:spcPts val="1000"/>
              </a:spcAft>
              <a:buFont typeface="Wingdings" panose="05000000000000000000" pitchFamily="2" charset="2"/>
              <a:buChar char="q"/>
            </a:pPr>
            <a:r>
              <a:rPr lang="en-GB" sz="3600" dirty="0" smtClean="0">
                <a:solidFill>
                  <a:srgbClr val="000000"/>
                </a:solidFill>
                <a:latin typeface="Times New Roman" panose="02020603050405020304" pitchFamily="18" charset="0"/>
                <a:ea typeface="Calibri" panose="020F0502020204030204" pitchFamily="34" charset="0"/>
              </a:rPr>
              <a:t>This was probably because between 200 AD and 300 AD, Meroe had lost the benefit of both the iron industry and the agricultural base, on which had hinged its foreign trade. </a:t>
            </a:r>
          </a:p>
          <a:p>
            <a:pPr marL="571500" indent="-571500" algn="just">
              <a:spcAft>
                <a:spcPts val="1000"/>
              </a:spcAft>
              <a:buFont typeface="Wingdings" panose="05000000000000000000" pitchFamily="2" charset="2"/>
              <a:buChar char="q"/>
            </a:pPr>
            <a:r>
              <a:rPr lang="en-GB" sz="3600" dirty="0" smtClean="0">
                <a:solidFill>
                  <a:srgbClr val="000000"/>
                </a:solidFill>
                <a:latin typeface="Times New Roman" panose="02020603050405020304" pitchFamily="18" charset="0"/>
                <a:ea typeface="Calibri" panose="020F0502020204030204" pitchFamily="34" charset="0"/>
              </a:rPr>
              <a:t>Agriculture declined due to environmental degradation caused by overexploitation of natural resources, as suggested by the waste slag from iron smelting. </a:t>
            </a:r>
          </a:p>
          <a:p>
            <a:pPr marL="571500" indent="-571500" algn="just">
              <a:spcAft>
                <a:spcPts val="1000"/>
              </a:spcAft>
              <a:buFont typeface="Wingdings" panose="05000000000000000000" pitchFamily="2" charset="2"/>
              <a:buChar char="q"/>
            </a:pPr>
            <a:r>
              <a:rPr lang="en-GB" sz="3600" dirty="0" smtClean="0">
                <a:solidFill>
                  <a:srgbClr val="000000"/>
                </a:solidFill>
                <a:latin typeface="Times New Roman" panose="02020603050405020304" pitchFamily="18" charset="0"/>
                <a:ea typeface="Calibri" panose="020F0502020204030204" pitchFamily="34" charset="0"/>
              </a:rPr>
              <a:t>This should have consumed great quantities of charcoal, with severe vegetation losses, resulting in erosion of top soil and consequent loss of soil fertility.</a:t>
            </a:r>
          </a:p>
          <a:p>
            <a:pPr marL="571500" indent="-571500" algn="just">
              <a:spcAft>
                <a:spcPts val="1000"/>
              </a:spcAft>
              <a:buFont typeface="Wingdings" panose="05000000000000000000" pitchFamily="2" charset="2"/>
              <a:buChar char="q"/>
            </a:pPr>
            <a:endParaRPr lang="en-GB" sz="36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0093703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9633" y="339635"/>
            <a:ext cx="11560629" cy="3544560"/>
          </a:xfrm>
          <a:prstGeom prst="rect">
            <a:avLst/>
          </a:prstGeom>
          <a:solidFill>
            <a:srgbClr val="00B0F0"/>
          </a:solidFill>
        </p:spPr>
        <p:txBody>
          <a:bodyPr wrap="square">
            <a:spAutoFit/>
          </a:bodyPr>
          <a:lstStyle/>
          <a:p>
            <a:pPr marL="571500" indent="-571500" algn="just">
              <a:spcAft>
                <a:spcPts val="1000"/>
              </a:spcAf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Meroe also lost her trade advantage on the Indian Ocean to Axum, which was better placed geographically as it was nearer to the Red Sea port of Masawa. </a:t>
            </a:r>
          </a:p>
          <a:p>
            <a:pPr marL="571500" indent="-571500" algn="just">
              <a:spcAft>
                <a:spcPts val="1000"/>
              </a:spcAf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In about 350 AD King Ezana of Axum sent his army to invade Meroe, but by then Meroe had already been abandoned. </a:t>
            </a:r>
            <a:endParaRPr lang="en-GB" sz="36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56341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9932" y="423746"/>
            <a:ext cx="11574966" cy="6186309"/>
          </a:xfrm>
          <a:prstGeom prst="rect">
            <a:avLst/>
          </a:prstGeom>
          <a:solidFill>
            <a:srgbClr val="00B0F0"/>
          </a:solidFill>
        </p:spPr>
        <p:txBody>
          <a:bodyPr wrap="square">
            <a:spAutoFit/>
          </a:bodyPr>
          <a:lstStyle/>
          <a:p>
            <a:pPr marL="571500" indent="-57150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Meroe’s pyramids were distinctly Meroitic in style. </a:t>
            </a:r>
          </a:p>
          <a:p>
            <a:pPr marL="571500" indent="-57150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They were small, un-pointed and regular in shape and size, unlike those of the Egyptian Pharaohs</a:t>
            </a:r>
            <a:r>
              <a:rPr lang="en-GB" dirty="0">
                <a:solidFill>
                  <a:srgbClr val="FF0000"/>
                </a:solidFill>
                <a:latin typeface="Times New Roman" panose="02020603050405020304" pitchFamily="18" charset="0"/>
                <a:cs typeface="Times New Roman" panose="02020603050405020304" pitchFamily="18" charset="0"/>
              </a:rPr>
              <a:t>. </a:t>
            </a:r>
            <a:endParaRPr lang="en-GB" dirty="0" smtClean="0">
              <a:solidFill>
                <a:srgbClr val="FF0000"/>
              </a:solidFill>
              <a:latin typeface="Times New Roman" panose="02020603050405020304" pitchFamily="18" charset="0"/>
              <a:cs typeface="Times New Roman" panose="02020603050405020304" pitchFamily="18" charset="0"/>
            </a:endParaRPr>
          </a:p>
          <a:p>
            <a:pPr marL="571500" indent="-57150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Meroitic pyramids appeared several centuries after their building had ceased in Egypt</a:t>
            </a:r>
            <a:r>
              <a:rPr lang="en-GB" sz="3600" dirty="0" smtClean="0">
                <a:latin typeface="Times New Roman" panose="02020603050405020304" pitchFamily="18" charset="0"/>
                <a:cs typeface="Times New Roman" panose="02020603050405020304" pitchFamily="18" charset="0"/>
              </a:rPr>
              <a:t>.</a:t>
            </a:r>
            <a:endParaRPr lang="en-GB" sz="3600" dirty="0">
              <a:latin typeface="Times New Roman" panose="02020603050405020304" pitchFamily="18" charset="0"/>
              <a:cs typeface="Times New Roman" panose="02020603050405020304" pitchFamily="18" charset="0"/>
            </a:endParaRPr>
          </a:p>
          <a:p>
            <a:r>
              <a:rPr lang="en-GB" sz="3600" b="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Economic and Political Organisation</a:t>
            </a:r>
          </a:p>
          <a:p>
            <a:pPr marL="571500" indent="-571500" algn="just">
              <a:buFont typeface="Wingdings" panose="05000000000000000000" pitchFamily="2" charset="2"/>
              <a:buChar char="q"/>
            </a:pPr>
            <a:r>
              <a:rPr lang="en-GB" sz="3600" dirty="0" smtClean="0">
                <a:latin typeface="Times New Roman" panose="02020603050405020304" pitchFamily="18" charset="0"/>
                <a:cs typeface="Times New Roman" panose="02020603050405020304" pitchFamily="18" charset="0"/>
              </a:rPr>
              <a:t>The </a:t>
            </a:r>
            <a:r>
              <a:rPr lang="en-GB" sz="3600" dirty="0">
                <a:latin typeface="Times New Roman" panose="02020603050405020304" pitchFamily="18" charset="0"/>
                <a:cs typeface="Times New Roman" panose="02020603050405020304" pitchFamily="18" charset="0"/>
              </a:rPr>
              <a:t>economic and political organisation of Meroe was different from that of Egypt. Meroe’s agriculture did not thrive on irrigation. </a:t>
            </a:r>
          </a:p>
          <a:p>
            <a:pPr marL="571500" indent="-57150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The flood plain in Meroe was too narrow to support extensive agricultural production. </a:t>
            </a:r>
          </a:p>
        </p:txBody>
      </p:sp>
    </p:spTree>
    <p:extLst>
      <p:ext uri="{BB962C8B-B14F-4D97-AF65-F5344CB8AC3E}">
        <p14:creationId xmlns:p14="http://schemas.microsoft.com/office/powerpoint/2010/main" val="1314700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4537" y="446050"/>
            <a:ext cx="11597268" cy="6463308"/>
          </a:xfrm>
          <a:prstGeom prst="rect">
            <a:avLst/>
          </a:prstGeom>
          <a:solidFill>
            <a:srgbClr val="00B0F0"/>
          </a:solidFill>
        </p:spPr>
        <p:txBody>
          <a:bodyPr wrap="square">
            <a:spAutoFit/>
          </a:bodyPr>
          <a:lstStyle/>
          <a:p>
            <a:pPr marL="571500" indent="-57150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Instead Meroe’s agriculture thrived on summer rainfall during which they grew tropical cereals away from the Nile River edge. </a:t>
            </a:r>
            <a:endParaRPr lang="en-GB" sz="3600" dirty="0" smtClean="0">
              <a:latin typeface="Times New Roman" panose="02020603050405020304" pitchFamily="18" charset="0"/>
              <a:cs typeface="Times New Roman" panose="02020603050405020304" pitchFamily="18" charset="0"/>
            </a:endParaRPr>
          </a:p>
          <a:p>
            <a:pPr marL="571500" indent="-571500" algn="just">
              <a:buFont typeface="Wingdings" panose="05000000000000000000" pitchFamily="2" charset="2"/>
              <a:buChar char="q"/>
            </a:pPr>
            <a:r>
              <a:rPr lang="en-GB" sz="3600" dirty="0" smtClean="0">
                <a:latin typeface="Times New Roman" panose="02020603050405020304" pitchFamily="18" charset="0"/>
                <a:cs typeface="Times New Roman" panose="02020603050405020304" pitchFamily="18" charset="0"/>
              </a:rPr>
              <a:t>Meroe’s rain-fed agricultural system formed the basis of the kingdom’s social and political organisation. </a:t>
            </a:r>
          </a:p>
          <a:p>
            <a:pPr marL="571500" indent="-571500" algn="just">
              <a:buFont typeface="Wingdings" panose="05000000000000000000" pitchFamily="2" charset="2"/>
              <a:buChar char="q"/>
            </a:pPr>
            <a:r>
              <a:rPr lang="en-GB" sz="3600" dirty="0" smtClean="0">
                <a:latin typeface="Times New Roman" panose="02020603050405020304" pitchFamily="18" charset="0"/>
                <a:cs typeface="Times New Roman" panose="02020603050405020304" pitchFamily="18" charset="0"/>
              </a:rPr>
              <a:t>Being cattle herders and peasant cultivators, Meroites inhabited a wide area. </a:t>
            </a:r>
          </a:p>
          <a:p>
            <a:pPr marL="571500" indent="-571500" algn="just">
              <a:buFont typeface="Wingdings" panose="05000000000000000000" pitchFamily="2" charset="2"/>
              <a:buChar char="q"/>
            </a:pPr>
            <a:r>
              <a:rPr lang="en-GB" sz="3600" dirty="0" smtClean="0">
                <a:latin typeface="Times New Roman" panose="02020603050405020304" pitchFamily="18" charset="0"/>
                <a:cs typeface="Times New Roman" panose="02020603050405020304" pitchFamily="18" charset="0"/>
              </a:rPr>
              <a:t>They lived in mud and reed houses, clustered in small rural villages, ruled over by minor chiefs and heads of family clans. </a:t>
            </a:r>
          </a:p>
          <a:p>
            <a:pPr marL="571500" indent="-571500" algn="just">
              <a:buFont typeface="Wingdings" panose="05000000000000000000" pitchFamily="2" charset="2"/>
              <a:buChar char="q"/>
            </a:pPr>
            <a:endParaRPr lang="en-GB" sz="3600" dirty="0">
              <a:latin typeface="Times New Roman" panose="02020603050405020304" pitchFamily="18" charset="0"/>
              <a:cs typeface="Times New Roman" panose="02020603050405020304" pitchFamily="18" charset="0"/>
            </a:endParaRPr>
          </a:p>
          <a:p>
            <a:pPr marL="571500" indent="-571500" algn="just">
              <a:buFont typeface="Wingdings" panose="05000000000000000000" pitchFamily="2" charset="2"/>
              <a:buChar char="q"/>
            </a:pPr>
            <a:endParaRPr lang="en-GB" dirty="0">
              <a:solidFill>
                <a:srgbClr val="FF0000"/>
              </a:solidFill>
            </a:endParaRPr>
          </a:p>
        </p:txBody>
      </p:sp>
    </p:spTree>
    <p:extLst>
      <p:ext uri="{BB962C8B-B14F-4D97-AF65-F5344CB8AC3E}">
        <p14:creationId xmlns:p14="http://schemas.microsoft.com/office/powerpoint/2010/main" val="1635753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4537" y="446049"/>
            <a:ext cx="11329639" cy="6740307"/>
          </a:xfrm>
          <a:prstGeom prst="rect">
            <a:avLst/>
          </a:prstGeom>
          <a:solidFill>
            <a:srgbClr val="00B0F0"/>
          </a:solidFill>
        </p:spPr>
        <p:txBody>
          <a:bodyPr wrap="square">
            <a:spAutoFit/>
          </a:bodyPr>
          <a:lstStyle/>
          <a:p>
            <a:pPr marL="571500" indent="-57150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Unlike the Egyptians, the Meroites were not directly under central government control. </a:t>
            </a:r>
          </a:p>
          <a:p>
            <a:pPr marL="571500" indent="-57150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They paid taxes in form of annual tribute especially in livestock, </a:t>
            </a:r>
            <a:r>
              <a:rPr lang="en-GB" sz="3600" dirty="0" smtClean="0">
                <a:latin typeface="Times New Roman" panose="02020603050405020304" pitchFamily="18" charset="0"/>
                <a:cs typeface="Times New Roman" panose="02020603050405020304" pitchFamily="18" charset="0"/>
              </a:rPr>
              <a:t>unlike </a:t>
            </a:r>
            <a:r>
              <a:rPr lang="en-GB" sz="3600" dirty="0">
                <a:latin typeface="Times New Roman" panose="02020603050405020304" pitchFamily="18" charset="0"/>
                <a:cs typeface="Times New Roman" panose="02020603050405020304" pitchFamily="18" charset="0"/>
              </a:rPr>
              <a:t>the pre-assessed taxation system of Egypt</a:t>
            </a:r>
            <a:r>
              <a:rPr lang="en-GB" sz="3600" dirty="0" smtClean="0">
                <a:latin typeface="Times New Roman" panose="02020603050405020304" pitchFamily="18" charset="0"/>
                <a:cs typeface="Times New Roman" panose="02020603050405020304" pitchFamily="18" charset="0"/>
              </a:rPr>
              <a:t>.</a:t>
            </a:r>
          </a:p>
          <a:p>
            <a:pPr algn="just"/>
            <a:r>
              <a:rPr lang="en-GB" sz="3600" dirty="0" smtClean="0">
                <a:latin typeface="Times New Roman" panose="02020603050405020304" pitchFamily="18" charset="0"/>
                <a:cs typeface="Times New Roman" panose="02020603050405020304" pitchFamily="18" charset="0"/>
              </a:rPr>
              <a:t> </a:t>
            </a:r>
          </a:p>
          <a:p>
            <a:pPr marL="571500" indent="-571500" algn="just">
              <a:buFont typeface="Wingdings" panose="05000000000000000000" pitchFamily="2" charset="2"/>
              <a:buChar char="q"/>
            </a:pPr>
            <a:r>
              <a:rPr lang="en-GB" sz="3600" dirty="0" smtClean="0">
                <a:latin typeface="Times New Roman" panose="02020603050405020304" pitchFamily="18" charset="0"/>
                <a:cs typeface="Times New Roman" panose="02020603050405020304" pitchFamily="18" charset="0"/>
              </a:rPr>
              <a:t>Herdsmen grazed their cattle over wide savannah grassland to the east and west of Meroe, in a semi-nomadic fashion, according to summer and winter pastures. </a:t>
            </a:r>
          </a:p>
          <a:p>
            <a:pPr marL="571500" indent="-571500" algn="just">
              <a:buFont typeface="Wingdings" panose="05000000000000000000" pitchFamily="2" charset="2"/>
              <a:buChar char="q"/>
            </a:pPr>
            <a:endParaRPr lang="en-GB" sz="3600" dirty="0" smtClean="0">
              <a:latin typeface="Times New Roman" panose="02020603050405020304" pitchFamily="18" charset="0"/>
              <a:cs typeface="Times New Roman" panose="02020603050405020304" pitchFamily="18" charset="0"/>
            </a:endParaRPr>
          </a:p>
          <a:p>
            <a:pPr marL="571500" indent="-571500" algn="just">
              <a:buFont typeface="Wingdings" panose="05000000000000000000" pitchFamily="2" charset="2"/>
              <a:buChar char="q"/>
            </a:pPr>
            <a:endParaRPr lang="en-GB"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715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5327" y="401444"/>
            <a:ext cx="11708780" cy="6740307"/>
          </a:xfrm>
          <a:prstGeom prst="rect">
            <a:avLst/>
          </a:prstGeom>
          <a:solidFill>
            <a:srgbClr val="00B0F0"/>
          </a:solidFill>
        </p:spPr>
        <p:txBody>
          <a:bodyPr wrap="square">
            <a:spAutoFit/>
          </a:bodyPr>
          <a:lstStyle/>
          <a:p>
            <a:pPr marL="571500" indent="-57150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Meroe was also the capital city, with other towns in which lived the rulers, government officials and fulltime craftsmen. </a:t>
            </a:r>
          </a:p>
          <a:p>
            <a:pPr marL="571500" indent="-57150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The king of Meroe was an all powerful absolute monarch, but ruled with much more people’s consent than in Ancient Egypt. </a:t>
            </a:r>
          </a:p>
          <a:p>
            <a:pPr marL="571500" indent="-57150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Successors came from the royal families, but agreed upon by the nobility and approved by the priesthood. </a:t>
            </a:r>
            <a:endParaRPr lang="en-GB" sz="3600" dirty="0" smtClean="0">
              <a:latin typeface="Times New Roman" panose="02020603050405020304" pitchFamily="18" charset="0"/>
              <a:cs typeface="Times New Roman" panose="02020603050405020304" pitchFamily="18" charset="0"/>
            </a:endParaRPr>
          </a:p>
          <a:p>
            <a:pPr marL="571500" indent="-571500" algn="just">
              <a:buFont typeface="Wingdings" panose="05000000000000000000" pitchFamily="2" charset="2"/>
              <a:buChar char="q"/>
            </a:pPr>
            <a:r>
              <a:rPr lang="en-GB" sz="3600" dirty="0" smtClean="0">
                <a:latin typeface="Times New Roman" panose="02020603050405020304" pitchFamily="18" charset="0"/>
                <a:cs typeface="Times New Roman" panose="02020603050405020304" pitchFamily="18" charset="0"/>
              </a:rPr>
              <a:t>Meroe was also the capital city, with other towns in which lived the rulers, government officials and fulltime craftsmen. </a:t>
            </a:r>
          </a:p>
          <a:p>
            <a:pPr marL="571500" indent="-571500" algn="just">
              <a:buFont typeface="Wingdings" panose="05000000000000000000" pitchFamily="2" charset="2"/>
              <a:buChar char="q"/>
            </a:pPr>
            <a:endParaRPr lang="en-GB"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3794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3024" y="468351"/>
            <a:ext cx="11641874" cy="6186309"/>
          </a:xfrm>
          <a:prstGeom prst="rect">
            <a:avLst/>
          </a:prstGeom>
          <a:solidFill>
            <a:srgbClr val="00B0F0"/>
          </a:solidFill>
        </p:spPr>
        <p:txBody>
          <a:bodyPr wrap="square">
            <a:spAutoFit/>
          </a:bodyPr>
          <a:lstStyle/>
          <a:p>
            <a:pPr marL="571500" indent="-57150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Thus an unpopular monarch could easily be deposed (removed) by the people through the nobility and the priesthood. </a:t>
            </a:r>
          </a:p>
          <a:p>
            <a:pPr marL="571500" indent="-57150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The Queen-mother was an important figure and helped maintain stability and continuity from one reign to the next. </a:t>
            </a:r>
          </a:p>
          <a:p>
            <a:pPr marL="285750" indent="-28575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Meiotic kings derived their personal wealth from control of trade. Meroe’s main exports were iron, ivory and leopard skins derived from hunting. </a:t>
            </a:r>
            <a:endParaRPr lang="en-GB" sz="3600" dirty="0" smtClean="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q"/>
            </a:pPr>
            <a:r>
              <a:rPr lang="en-GB" sz="3600" dirty="0" smtClean="0">
                <a:latin typeface="Times New Roman" panose="02020603050405020304" pitchFamily="18" charset="0"/>
                <a:cs typeface="Times New Roman" panose="02020603050405020304" pitchFamily="18" charset="0"/>
              </a:rPr>
              <a:t>Meroitic </a:t>
            </a:r>
            <a:r>
              <a:rPr lang="en-GB" sz="3600" dirty="0">
                <a:latin typeface="Times New Roman" panose="02020603050405020304" pitchFamily="18" charset="0"/>
                <a:cs typeface="Times New Roman" panose="02020603050405020304" pitchFamily="18" charset="0"/>
              </a:rPr>
              <a:t>hunters formed the basis of Meroe’s standing army. </a:t>
            </a:r>
          </a:p>
        </p:txBody>
      </p:sp>
    </p:spTree>
    <p:extLst>
      <p:ext uri="{BB962C8B-B14F-4D97-AF65-F5344CB8AC3E}">
        <p14:creationId xmlns:p14="http://schemas.microsoft.com/office/powerpoint/2010/main" val="2783080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2234" y="379141"/>
            <a:ext cx="11463454" cy="7294305"/>
          </a:xfrm>
          <a:prstGeom prst="rect">
            <a:avLst/>
          </a:prstGeom>
          <a:solidFill>
            <a:srgbClr val="00B0F0"/>
          </a:solidFill>
        </p:spPr>
        <p:txBody>
          <a:bodyPr wrap="square">
            <a:spAutoFit/>
          </a:bodyPr>
          <a:lstStyle/>
          <a:p>
            <a:pPr marL="285750" indent="-28575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Elephants were used in war, and many trained elephants were exported to the Egyptian army</a:t>
            </a:r>
            <a:r>
              <a:rPr lang="en-GB" dirty="0">
                <a:latin typeface="Times New Roman" panose="02020603050405020304" pitchFamily="18" charset="0"/>
                <a:cs typeface="Times New Roman" panose="02020603050405020304" pitchFamily="18" charset="0"/>
              </a:rPr>
              <a:t>. </a:t>
            </a:r>
            <a:endParaRPr lang="en-GB" dirty="0" smtClean="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q"/>
            </a:pPr>
            <a:endParaRPr lang="en-US" dirty="0">
              <a:latin typeface="Times New Roman" panose="02020603050405020304" pitchFamily="18" charset="0"/>
              <a:cs typeface="Times New Roman" panose="02020603050405020304" pitchFamily="18" charset="0"/>
            </a:endParaRPr>
          </a:p>
          <a:p>
            <a:pPr marL="571500" indent="-57150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Meroe’s principal industry was iron smelting and iron tool making. </a:t>
            </a:r>
          </a:p>
          <a:p>
            <a:pPr marL="571500" indent="-57150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Remains of huge mounds of iron waste slag from Meroe’s smelting furnaces can still be seen alongside the modern railway in Sudan. </a:t>
            </a:r>
          </a:p>
          <a:p>
            <a:pPr marL="571500" indent="-57150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Iron provided the farmers and hunters with superior tools and weapons. </a:t>
            </a:r>
          </a:p>
          <a:p>
            <a:pPr marL="571500" indent="-571500" algn="just">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Therefore, iron technology was a key element in the success, growth and wealth of Meroe kingdom</a:t>
            </a:r>
            <a:r>
              <a:rPr lang="en-GB" sz="3600" dirty="0" smtClean="0">
                <a:latin typeface="Times New Roman" panose="02020603050405020304" pitchFamily="18" charset="0"/>
                <a:cs typeface="Times New Roman" panose="02020603050405020304" pitchFamily="18" charset="0"/>
              </a:rPr>
              <a:t>.</a:t>
            </a:r>
          </a:p>
          <a:p>
            <a:pPr algn="just"/>
            <a:endParaRPr lang="en-GB" sz="3600"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q"/>
            </a:pP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92847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2233" y="356839"/>
            <a:ext cx="11441151" cy="6571030"/>
          </a:xfrm>
          <a:prstGeom prst="rect">
            <a:avLst/>
          </a:prstGeom>
          <a:solidFill>
            <a:srgbClr val="00B0F0"/>
          </a:solidFill>
        </p:spPr>
        <p:txBody>
          <a:bodyPr wrap="square">
            <a:spAutoFit/>
          </a:bodyPr>
          <a:lstStyle/>
          <a:p>
            <a:pPr algn="just">
              <a:lnSpc>
                <a:spcPct val="150000"/>
              </a:lnSpc>
              <a:spcAft>
                <a:spcPts val="1000"/>
              </a:spcAft>
            </a:pPr>
            <a:r>
              <a:rPr lang="en-GB" sz="3600" b="1" dirty="0" smtClean="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Decline of the Kingdom</a:t>
            </a:r>
          </a:p>
          <a:p>
            <a:pPr algn="just">
              <a:lnSpc>
                <a:spcPct val="150000"/>
              </a:lnSpc>
              <a:spcAft>
                <a:spcPts val="1000"/>
              </a:spcAft>
            </a:pPr>
            <a:r>
              <a:rPr lang="en-GB" sz="3600" dirty="0" smtClean="0">
                <a:solidFill>
                  <a:srgbClr val="000000"/>
                </a:solidFill>
                <a:latin typeface="Times New Roman" panose="02020603050405020304" pitchFamily="18" charset="0"/>
                <a:ea typeface="Calibri" panose="020F0502020204030204" pitchFamily="34" charset="0"/>
              </a:rPr>
              <a:t>Meroe’s </a:t>
            </a:r>
            <a:r>
              <a:rPr lang="en-GB" sz="3600" dirty="0">
                <a:solidFill>
                  <a:srgbClr val="000000"/>
                </a:solidFill>
                <a:latin typeface="Times New Roman" panose="02020603050405020304" pitchFamily="18" charset="0"/>
                <a:ea typeface="Calibri" panose="020F0502020204030204" pitchFamily="34" charset="0"/>
              </a:rPr>
              <a:t>decline began with its invasion of Lower Nubia, to the north of Meroe, under the Roman rulers of Egypt in 23 BC. </a:t>
            </a:r>
          </a:p>
          <a:p>
            <a:pPr marL="457200" indent="-457200" algn="just">
              <a:spcAft>
                <a:spcPts val="1000"/>
              </a:spcAft>
              <a:buFont typeface="Wingdings" panose="05000000000000000000" pitchFamily="2" charset="2"/>
              <a:buChar char="q"/>
            </a:pPr>
            <a:r>
              <a:rPr lang="en-GB" sz="3600" dirty="0">
                <a:solidFill>
                  <a:srgbClr val="000000"/>
                </a:solidFill>
                <a:latin typeface="Times New Roman" panose="02020603050405020304" pitchFamily="18" charset="0"/>
                <a:ea typeface="Calibri" panose="020F0502020204030204" pitchFamily="34" charset="0"/>
              </a:rPr>
              <a:t>A bronze head of the Roman emperor, Augustus, seized in a raid on a border town of </a:t>
            </a:r>
            <a:r>
              <a:rPr lang="en-GB" sz="3600" dirty="0" err="1">
                <a:solidFill>
                  <a:srgbClr val="000000"/>
                </a:solidFill>
                <a:latin typeface="Times New Roman" panose="02020603050405020304" pitchFamily="18" charset="0"/>
                <a:ea typeface="Calibri" panose="020F0502020204030204" pitchFamily="34" charset="0"/>
              </a:rPr>
              <a:t>Syene</a:t>
            </a:r>
            <a:r>
              <a:rPr lang="en-GB" sz="3600" dirty="0">
                <a:solidFill>
                  <a:srgbClr val="000000"/>
                </a:solidFill>
                <a:latin typeface="Times New Roman" panose="02020603050405020304" pitchFamily="18" charset="0"/>
                <a:ea typeface="Calibri" panose="020F0502020204030204" pitchFamily="34" charset="0"/>
              </a:rPr>
              <a:t> in 23 BC was excavated at Meroe in 1912. </a:t>
            </a:r>
          </a:p>
          <a:p>
            <a:pPr marL="457200" indent="-457200" algn="just">
              <a:spcAft>
                <a:spcPts val="1000"/>
              </a:spcAft>
              <a:buFont typeface="Wingdings" panose="05000000000000000000" pitchFamily="2" charset="2"/>
              <a:buChar char="q"/>
            </a:pPr>
            <a:r>
              <a:rPr lang="en-GB" sz="3600" dirty="0">
                <a:solidFill>
                  <a:srgbClr val="000000"/>
                </a:solidFill>
                <a:latin typeface="Times New Roman" panose="02020603050405020304" pitchFamily="18" charset="0"/>
                <a:ea typeface="Calibri" panose="020F0502020204030204" pitchFamily="34" charset="0"/>
              </a:rPr>
              <a:t>A Roman counter-attack destroyed much of Meroe’s kingdom, including Napata. </a:t>
            </a:r>
          </a:p>
        </p:txBody>
      </p:sp>
    </p:spTree>
    <p:extLst>
      <p:ext uri="{BB962C8B-B14F-4D97-AF65-F5344CB8AC3E}">
        <p14:creationId xmlns:p14="http://schemas.microsoft.com/office/powerpoint/2010/main" val="1282079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5131" y="444137"/>
            <a:ext cx="11495315" cy="6699270"/>
          </a:xfrm>
          <a:prstGeom prst="rect">
            <a:avLst/>
          </a:prstGeom>
          <a:solidFill>
            <a:srgbClr val="00B0F0"/>
          </a:solidFill>
        </p:spPr>
        <p:txBody>
          <a:bodyPr wrap="square">
            <a:spAutoFit/>
          </a:bodyPr>
          <a:lstStyle/>
          <a:p>
            <a:pPr marL="457200" indent="-457200" algn="just">
              <a:spcAft>
                <a:spcPts val="1000"/>
              </a:spcAft>
              <a:buFont typeface="Wingdings" panose="05000000000000000000" pitchFamily="2" charset="2"/>
              <a:buChar char="q"/>
            </a:pPr>
            <a:r>
              <a:rPr lang="en-GB" sz="3600" dirty="0">
                <a:solidFill>
                  <a:srgbClr val="000000"/>
                </a:solidFill>
                <a:latin typeface="Times New Roman" panose="02020603050405020304" pitchFamily="18" charset="0"/>
                <a:ea typeface="Calibri" panose="020F0502020204030204" pitchFamily="34" charset="0"/>
              </a:rPr>
              <a:t>The Romans took away many captives and sold them into slavery. </a:t>
            </a:r>
            <a:endParaRPr lang="en-GB" sz="3600" dirty="0" smtClean="0">
              <a:solidFill>
                <a:srgbClr val="000000"/>
              </a:solidFill>
              <a:latin typeface="Times New Roman" panose="02020603050405020304" pitchFamily="18" charset="0"/>
              <a:ea typeface="Calibri" panose="020F0502020204030204" pitchFamily="34" charset="0"/>
            </a:endParaRPr>
          </a:p>
          <a:p>
            <a:pPr marL="571500" indent="-571500" algn="just">
              <a:spcAft>
                <a:spcPts val="1000"/>
              </a:spcAft>
              <a:buFont typeface="Wingdings" panose="05000000000000000000" pitchFamily="2" charset="2"/>
              <a:buChar char="q"/>
            </a:pPr>
            <a:r>
              <a:rPr lang="en-GB" sz="3600" dirty="0" smtClean="0">
                <a:solidFill>
                  <a:srgbClr val="000000"/>
                </a:solidFill>
                <a:latin typeface="Times New Roman" panose="02020603050405020304" pitchFamily="18" charset="0"/>
                <a:ea typeface="Calibri" panose="020F0502020204030204" pitchFamily="34" charset="0"/>
              </a:rPr>
              <a:t>However, under King </a:t>
            </a:r>
            <a:r>
              <a:rPr lang="en-GB" sz="3600" dirty="0" err="1" smtClean="0">
                <a:solidFill>
                  <a:srgbClr val="000000"/>
                </a:solidFill>
                <a:latin typeface="Times New Roman" panose="02020603050405020304" pitchFamily="18" charset="0"/>
                <a:ea typeface="Calibri" panose="020F0502020204030204" pitchFamily="34" charset="0"/>
              </a:rPr>
              <a:t>Netekamani</a:t>
            </a:r>
            <a:r>
              <a:rPr lang="en-GB" sz="3600" dirty="0" smtClean="0">
                <a:solidFill>
                  <a:srgbClr val="000000"/>
                </a:solidFill>
                <a:latin typeface="Times New Roman" panose="02020603050405020304" pitchFamily="18" charset="0"/>
                <a:ea typeface="Calibri" panose="020F0502020204030204" pitchFamily="34" charset="0"/>
              </a:rPr>
              <a:t> (12 BC – 12 AD) Meroe recovered and reached the height of its power and splendour. </a:t>
            </a:r>
          </a:p>
          <a:p>
            <a:pPr marL="571500" indent="-571500" algn="just">
              <a:spcAft>
                <a:spcPts val="1000"/>
              </a:spcAft>
              <a:buFont typeface="Wingdings" panose="05000000000000000000" pitchFamily="2" charset="2"/>
              <a:buChar char="q"/>
            </a:pPr>
            <a:r>
              <a:rPr lang="en-GB" sz="3600" dirty="0" smtClean="0">
                <a:solidFill>
                  <a:srgbClr val="000000"/>
                </a:solidFill>
                <a:latin typeface="Times New Roman" panose="02020603050405020304" pitchFamily="18" charset="0"/>
                <a:ea typeface="Calibri" panose="020F0502020204030204" pitchFamily="34" charset="0"/>
              </a:rPr>
              <a:t>The kingdom stretched from the Ethiopian foothills in the south to the first cataract in the north. </a:t>
            </a:r>
          </a:p>
          <a:p>
            <a:pPr marL="571500" indent="-571500" algn="just">
              <a:spcAft>
                <a:spcPts val="1000"/>
              </a:spcAft>
              <a:buFont typeface="Wingdings" panose="05000000000000000000" pitchFamily="2" charset="2"/>
              <a:buChar char="q"/>
            </a:pPr>
            <a:r>
              <a:rPr lang="en-GB" sz="3600" dirty="0" smtClean="0">
                <a:solidFill>
                  <a:srgbClr val="000000"/>
                </a:solidFill>
                <a:latin typeface="Times New Roman" panose="02020603050405020304" pitchFamily="18" charset="0"/>
                <a:ea typeface="Calibri" panose="020F0502020204030204" pitchFamily="34" charset="0"/>
              </a:rPr>
              <a:t>Meroe’s wealth was portrayed by the building of temples and palaces. The Meroitic kingdom collapsed after 300 AD. </a:t>
            </a:r>
          </a:p>
          <a:p>
            <a:pPr marL="457200" indent="-457200" algn="just">
              <a:spcAft>
                <a:spcPts val="1000"/>
              </a:spcAft>
              <a:buFont typeface="Wingdings" panose="05000000000000000000" pitchFamily="2" charset="2"/>
              <a:buChar char="q"/>
            </a:pPr>
            <a:endParaRPr lang="en-GB" sz="36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7024594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TotalTime>
  <Words>847</Words>
  <Application>Microsoft Office PowerPoint</Application>
  <PresentationFormat>Custom</PresentationFormat>
  <Paragraphs>49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KASONGO CHIPUTA</dc:creator>
  <cp:lastModifiedBy>Kenneth</cp:lastModifiedBy>
  <cp:revision>12</cp:revision>
  <dcterms:created xsi:type="dcterms:W3CDTF">2020-10-07T09:57:36Z</dcterms:created>
  <dcterms:modified xsi:type="dcterms:W3CDTF">2021-07-19T14:23:25Z</dcterms:modified>
</cp:coreProperties>
</file>