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8" r:id="rId4"/>
    <p:sldId id="265" r:id="rId5"/>
    <p:sldId id="266" r:id="rId6"/>
    <p:sldId id="270" r:id="rId7"/>
    <p:sldId id="267" r:id="rId8"/>
    <p:sldId id="263" r:id="rId9"/>
    <p:sldId id="264" r:id="rId10"/>
    <p:sldId id="260" r:id="rId11"/>
    <p:sldId id="271" r:id="rId12"/>
    <p:sldId id="261" r:id="rId13"/>
    <p:sldId id="272" r:id="rId14"/>
    <p:sldId id="262" r:id="rId15"/>
    <p:sldId id="273" r:id="rId16"/>
    <p:sldId id="274" r:id="rId17"/>
    <p:sldId id="275" r:id="rId18"/>
    <p:sldId id="276" r:id="rId19"/>
    <p:sldId id="277" r:id="rId20"/>
    <p:sldId id="27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>
        <p:scale>
          <a:sx n="61" d="100"/>
          <a:sy n="61" d="100"/>
        </p:scale>
        <p:origin x="-66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38D2-842B-45FF-B062-28FC78FF5801}" type="datetimeFigureOut">
              <a:rPr lang="en-GB" smtClean="0"/>
              <a:t>01/01/2011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F5E-D3F2-4798-B122-6F40FA973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960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38D2-842B-45FF-B062-28FC78FF5801}" type="datetimeFigureOut">
              <a:rPr lang="en-GB" smtClean="0"/>
              <a:t>01/01/2011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F5E-D3F2-4798-B122-6F40FA973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25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38D2-842B-45FF-B062-28FC78FF5801}" type="datetimeFigureOut">
              <a:rPr lang="en-GB" smtClean="0"/>
              <a:t>01/01/2011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F5E-D3F2-4798-B122-6F40FA973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357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38D2-842B-45FF-B062-28FC78FF5801}" type="datetimeFigureOut">
              <a:rPr lang="en-GB" smtClean="0"/>
              <a:t>01/01/2011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F5E-D3F2-4798-B122-6F40FA973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50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38D2-842B-45FF-B062-28FC78FF5801}" type="datetimeFigureOut">
              <a:rPr lang="en-GB" smtClean="0"/>
              <a:t>01/01/2011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F5E-D3F2-4798-B122-6F40FA973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060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38D2-842B-45FF-B062-28FC78FF5801}" type="datetimeFigureOut">
              <a:rPr lang="en-GB" smtClean="0"/>
              <a:t>01/01/2011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F5E-D3F2-4798-B122-6F40FA973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305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38D2-842B-45FF-B062-28FC78FF5801}" type="datetimeFigureOut">
              <a:rPr lang="en-GB" smtClean="0"/>
              <a:t>01/01/2011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F5E-D3F2-4798-B122-6F40FA973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1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38D2-842B-45FF-B062-28FC78FF5801}" type="datetimeFigureOut">
              <a:rPr lang="en-GB" smtClean="0"/>
              <a:t>01/01/2011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F5E-D3F2-4798-B122-6F40FA973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72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38D2-842B-45FF-B062-28FC78FF5801}" type="datetimeFigureOut">
              <a:rPr lang="en-GB" smtClean="0"/>
              <a:t>01/01/2011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F5E-D3F2-4798-B122-6F40FA973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67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38D2-842B-45FF-B062-28FC78FF5801}" type="datetimeFigureOut">
              <a:rPr lang="en-GB" smtClean="0"/>
              <a:t>01/01/2011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F5E-D3F2-4798-B122-6F40FA973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684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38D2-842B-45FF-B062-28FC78FF5801}" type="datetimeFigureOut">
              <a:rPr lang="en-GB" smtClean="0"/>
              <a:t>01/01/2011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0F5E-D3F2-4798-B122-6F40FA973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01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F38D2-842B-45FF-B062-28FC78FF5801}" type="datetimeFigureOut">
              <a:rPr lang="en-GB" smtClean="0"/>
              <a:t>01/01/2011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70F5E-D3F2-4798-B122-6F40FA973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4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9931" y="423746"/>
            <a:ext cx="11351941" cy="8186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GB" sz="4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TOPIC </a:t>
            </a:r>
            <a:r>
              <a:rPr lang="en-GB" sz="4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</a:t>
            </a:r>
            <a:r>
              <a:rPr lang="en-GB" sz="4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GEOGRAPHY </a:t>
            </a:r>
            <a:r>
              <a:rPr lang="en-GB" sz="4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OF WEST </a:t>
            </a:r>
            <a:r>
              <a:rPr lang="en-GB" sz="4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AFRICA</a:t>
            </a:r>
            <a:endParaRPr lang="en-GB" sz="4000" dirty="0" smtClean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en-GB" sz="4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reviously, the </a:t>
            </a:r>
            <a:r>
              <a:rPr lang="en-GB" sz="4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geography of West Africa </a:t>
            </a:r>
            <a:r>
              <a:rPr lang="en-GB" sz="4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could </a:t>
            </a:r>
            <a:r>
              <a:rPr lang="en-GB" sz="4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 </a:t>
            </a:r>
            <a:r>
              <a:rPr lang="en-GB" sz="4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subdivided </a:t>
            </a:r>
            <a:r>
              <a:rPr lang="en-GB" sz="4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into three major geographical </a:t>
            </a:r>
            <a:r>
              <a:rPr lang="en-GB" sz="4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or ecological regions. </a:t>
            </a: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4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These were </a:t>
            </a:r>
            <a:r>
              <a:rPr lang="en-GB" sz="4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 </a:t>
            </a:r>
            <a:r>
              <a:rPr lang="en-GB" sz="4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equatorial </a:t>
            </a:r>
            <a:r>
              <a:rPr lang="en-GB" sz="4800" b="1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belt</a:t>
            </a:r>
            <a:r>
              <a:rPr lang="en-GB" sz="4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the </a:t>
            </a:r>
            <a:r>
              <a:rPr lang="en-GB" sz="4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savannah region </a:t>
            </a:r>
            <a:r>
              <a:rPr lang="en-GB" sz="4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and the </a:t>
            </a:r>
            <a:r>
              <a:rPr lang="en-GB" sz="4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desert belt</a:t>
            </a:r>
            <a:r>
              <a:rPr lang="en-GB" sz="4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1000"/>
              </a:spcAft>
            </a:pPr>
            <a:endParaRPr lang="en-GB" sz="48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1000"/>
              </a:spcAft>
            </a:pPr>
            <a:endParaRPr lang="en-GB" sz="48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71500" indent="-5715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endParaRPr lang="en-GB" sz="40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1000"/>
              </a:spcAft>
            </a:pPr>
            <a:endParaRPr lang="en-GB" sz="40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40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245328"/>
            <a:ext cx="1195410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n-GB" sz="4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endParaRPr lang="en-GB" sz="4800" dirty="0">
              <a:solidFill>
                <a:srgbClr val="00B05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9932" y="245329"/>
            <a:ext cx="1166417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Annual grass fires often sweep across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Sahel destroying available grass cover.</a:t>
            </a:r>
          </a:p>
          <a:p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Sahel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 also hosts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countless small wetlands, like in eastern Mauritania, as well as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ones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 in the Senegal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Delta, the Inland Niger Delta, and the Lake Chad area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en-GB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94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92096" y="490654"/>
            <a:ext cx="11017405" cy="647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4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Semi-arid </a:t>
            </a:r>
            <a:r>
              <a:rPr lang="en-US" sz="40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Sahelian </a:t>
            </a:r>
            <a:r>
              <a:rPr lang="en-US" sz="4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4000" b="1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4000" b="1" dirty="0" smtClean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4000" b="1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4000" b="1" dirty="0" smtClean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4000" b="1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4000" b="1" dirty="0" smtClean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4000" b="1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1050" strike="dblStrike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sahel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29" y="1360448"/>
            <a:ext cx="11641872" cy="48619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831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12956" y="178420"/>
            <a:ext cx="11374244" cy="7199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</a:pPr>
            <a:r>
              <a:rPr lang="en-GB" sz="4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Sudanian Region</a:t>
            </a:r>
          </a:p>
          <a:p>
            <a:pPr marL="571500" indent="-571500" algn="just"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Sudan, or Sudanian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 is covered by a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very large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belt immediately south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Sahel region. </a:t>
            </a:r>
          </a:p>
          <a:p>
            <a:pPr marL="571500" indent="-571500" algn="just"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receives average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annual rainfall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between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 and 1,200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mm, with an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ecologically dry season of 5 to 7 months.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</a:pPr>
            <a:endParaRPr lang="en-US" sz="4000" b="1" strike="dblStrike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</a:pPr>
            <a:endParaRPr lang="en-GB" sz="4000" b="1" strike="dblStrike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82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4537" y="490654"/>
            <a:ext cx="11641873" cy="100621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dominated by the savannah which ranges from open tree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grassland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wooded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grassland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open woodlands</a:t>
            </a:r>
            <a:r>
              <a:rPr lang="en-GB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</a:p>
          <a:p>
            <a:pPr marL="571500" indent="-571500" algn="just"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in the Sahel, rainfall is spread over the months when the sun is high 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(May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October).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short, annual grasses of the Sahel are replaced in the Sudan Region by tall, perennial grasses, mainly of the genus </a:t>
            </a:r>
            <a:r>
              <a:rPr lang="en-GB" sz="40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Andropogon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tall beard grasses, with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trees growing among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tall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grasses.</a:t>
            </a:r>
          </a:p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</a:pPr>
            <a:endParaRPr lang="en-GB" sz="4000" strike="dblStrike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  <a:buFont typeface="Wingdings" panose="05000000000000000000" pitchFamily="2" charset="2"/>
              <a:buChar char="§"/>
            </a:pP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  <a:buFont typeface="Wingdings" panose="05000000000000000000" pitchFamily="2" charset="2"/>
              <a:buChar char="§"/>
            </a:pP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  <a:buFont typeface="Wingdings" panose="05000000000000000000" pitchFamily="2" charset="2"/>
              <a:buChar char="§"/>
            </a:pPr>
            <a:endParaRPr lang="en-GB" b="1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63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0721" y="468351"/>
            <a:ext cx="11820293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northern part of the Sudanian Region, tree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savannas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tend to dominate, whereas the southern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parts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this region typically transition into denser wooded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savannas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open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woodlands,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trees growing among the tall grasses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Along the rivers and other water ways there are tall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tree species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Guinean Region to the south,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penetrating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deep into the Sudanian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trees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generally not affected by bush fires and often act as natural fire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breaks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(see below).</a:t>
            </a:r>
            <a:endParaRPr lang="en-GB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744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7631" y="334536"/>
            <a:ext cx="1168647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Sudanian </a:t>
            </a:r>
            <a:r>
              <a:rPr lang="en-GB" sz="44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Region</a:t>
            </a:r>
          </a:p>
          <a:p>
            <a:endParaRPr lang="en-US" sz="4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4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Suda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31" y="1338145"/>
            <a:ext cx="11686476" cy="51295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75530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5327" y="267629"/>
            <a:ext cx="11708780" cy="66261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</a:pPr>
            <a:r>
              <a:rPr lang="en-GB" sz="44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Guinean </a:t>
            </a:r>
            <a:r>
              <a:rPr lang="en-GB" sz="44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Region</a:t>
            </a:r>
          </a:p>
          <a:p>
            <a:pPr marL="571500" indent="-571500" algn="just">
              <a:spcBef>
                <a:spcPts val="1500"/>
              </a:spcBef>
              <a:spcAft>
                <a:spcPts val="750"/>
              </a:spcAft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Guinean Region lies immediately south of the Sudanian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Region.</a:t>
            </a:r>
          </a:p>
          <a:p>
            <a:pPr marL="571500" indent="-571500" algn="just">
              <a:spcBef>
                <a:spcPts val="1500"/>
              </a:spcBef>
              <a:spcAft>
                <a:spcPts val="75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generally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defined by average annual rainfall between 1,200 and 2,200 mm.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Bef>
                <a:spcPts val="1500"/>
              </a:spcBef>
              <a:spcAft>
                <a:spcPts val="75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dominated by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seasonally wet-and-dry deciduous or semi- deciduous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forest, with a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distinct dry season of 7 to 8 months, which distinguishes it from the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Guineo-Congolian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Region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to the south.</a:t>
            </a:r>
            <a:endParaRPr lang="en-GB" sz="4000" strike="dblStrike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082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8420" y="312234"/>
            <a:ext cx="1173108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has a generally closed and dense forest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canopy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tall trees,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averaging 18 to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20m</a:t>
            </a:r>
            <a:r>
              <a:rPr lang="en-GB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dirty="0" smtClean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4000" dirty="0" smtClean="0">
                <a:solidFill>
                  <a:srgbClr val="FF0000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as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exemplified below.</a:t>
            </a:r>
          </a:p>
          <a:p>
            <a:pPr algn="just"/>
            <a:r>
              <a:rPr lang="en-GB" sz="3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Guinean </a:t>
            </a:r>
            <a:r>
              <a:rPr lang="en-GB" sz="36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Region</a:t>
            </a:r>
          </a:p>
          <a:p>
            <a:pPr algn="just"/>
            <a:endParaRPr lang="en-US" sz="36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sz="36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 smtClean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en-GB" dirty="0"/>
          </a:p>
        </p:txBody>
      </p:sp>
      <p:pic>
        <p:nvPicPr>
          <p:cNvPr id="3" name="Picture 2" descr="guinea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20" y="3266252"/>
            <a:ext cx="11731081" cy="34122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12763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118" y="334537"/>
            <a:ext cx="12035882" cy="6010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</a:pPr>
            <a:r>
              <a:rPr lang="en-GB" sz="4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Guineo-Congolian</a:t>
            </a:r>
            <a:r>
              <a:rPr lang="en-GB" sz="4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Region</a:t>
            </a:r>
          </a:p>
          <a:p>
            <a:pPr marL="571500" indent="-571500" algn="just">
              <a:spcBef>
                <a:spcPts val="1500"/>
              </a:spcBef>
              <a:spcAft>
                <a:spcPts val="750"/>
              </a:spcAft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Guineo-Congolian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Region is the wettest in West Africa, with average annual rainfall between 2,200 and 5,000 mm.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spcBef>
                <a:spcPts val="1500"/>
              </a:spcBef>
              <a:spcAft>
                <a:spcPts val="750"/>
              </a:spcAft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rainfall can be distributed across most of the year, or in two rainy seasons with short drier periods between the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seasons. </a:t>
            </a:r>
          </a:p>
          <a:p>
            <a:pPr algn="just">
              <a:spcBef>
                <a:spcPts val="1500"/>
              </a:spcBef>
              <a:spcAft>
                <a:spcPts val="750"/>
              </a:spcAft>
            </a:pPr>
            <a:endParaRPr lang="en-GB" sz="4000" b="1" strike="dblStrike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910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4537" y="356839"/>
            <a:ext cx="1159726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region is split geographically into western and eastern blocks, separated by the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Dahomey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Gap where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savanna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reaches the coast. These blocks are often referred to as the Upper Guinean and Lower Guinean Forests,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respectively.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region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the richest forest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flora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Africa, but it is no longer as densely forested as in the past.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forests are dense, with trees reaching over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60m, with a lot of creepers or climbers forming canopies up in the trees (see pictures below). 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en-GB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3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9932" y="312235"/>
            <a:ext cx="11902068" cy="920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 algn="just">
              <a:buFont typeface="Wingdings" panose="05000000000000000000" pitchFamily="2" charset="2"/>
              <a:buChar char="§"/>
            </a:pPr>
            <a:r>
              <a:rPr lang="en-GB" sz="4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However, recent studies have increasingly shown that the West African sub-region should in fact be subdivided into five (5) ecological (or bioclimatic) zones, based on climate and vegetation. </a:t>
            </a:r>
          </a:p>
          <a:p>
            <a:pPr marL="685800" indent="-685800" algn="just">
              <a:buFont typeface="Wingdings" panose="05000000000000000000" pitchFamily="2" charset="2"/>
              <a:buChar char="§"/>
            </a:pPr>
            <a:r>
              <a:rPr lang="en-GB" sz="4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These are</a:t>
            </a:r>
            <a:r>
              <a:rPr lang="en-GB" sz="48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GB" sz="4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Saharan, Sahelian, Sudanian, Guinean, and </a:t>
            </a:r>
            <a:r>
              <a:rPr lang="en-GB" sz="4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Guineo-Congolian</a:t>
            </a:r>
            <a:r>
              <a:rPr lang="en-GB" sz="4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Regions (see map below). </a:t>
            </a:r>
          </a:p>
          <a:p>
            <a:pPr algn="just"/>
            <a:endParaRPr lang="en-GB" sz="4800" dirty="0" smtClean="0">
              <a:solidFill>
                <a:schemeClr val="accent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endParaRPr lang="en-GB" sz="4800" b="1" dirty="0" smtClean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en-US" sz="4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endParaRPr lang="en-GB" sz="4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35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89932"/>
            <a:ext cx="731489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Guineo-Congolian</a:t>
            </a:r>
            <a:r>
              <a:rPr lang="en-GB" sz="4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Region</a:t>
            </a:r>
          </a:p>
          <a:p>
            <a:endParaRPr lang="en-US" sz="4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4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guineo-congolia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37" y="1271239"/>
            <a:ext cx="11508058" cy="52187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743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25912" y="157590"/>
            <a:ext cx="10950498" cy="2273443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Five Ecological Regions of West </a:t>
            </a:r>
            <a:r>
              <a:rPr lang="en-US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Africa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40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40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Bioclimatic region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20" y="1066800"/>
            <a:ext cx="11797990" cy="55570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24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2233" y="312234"/>
            <a:ext cx="11039707" cy="7068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Aft>
                <a:spcPts val="750"/>
              </a:spcAft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dividing lines between regions merely represent transition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along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continuous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ecological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gradients rather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 sharp boundaries.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750"/>
              </a:spcAft>
            </a:pPr>
            <a:endParaRPr lang="en-GB" sz="4000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Although t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considerable differences among authors in the definition and geographic delineation of these regions,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long-term rainfall averages to define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boundaries.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sz="40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en-GB" sz="4000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sz="4000" strike="dblStrike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46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8420" y="490654"/>
            <a:ext cx="1150805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§"/>
            </a:pPr>
            <a:endParaRPr lang="en-GB" sz="40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4000" b="1" dirty="0"/>
              <a:t> </a:t>
            </a:r>
            <a:r>
              <a:rPr lang="en-GB" sz="4000" b="1" dirty="0">
                <a:solidFill>
                  <a:srgbClr val="00B050"/>
                </a:solidFill>
              </a:rPr>
              <a:t>1. </a:t>
            </a:r>
            <a:r>
              <a:rPr lang="en-GB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Saharan Region</a:t>
            </a:r>
          </a:p>
          <a:p>
            <a:endParaRPr lang="en-GB" sz="4000" b="1" strike="dblStrike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Formed by the Sahara Desert, this region stretches across the whole northern fringes (boundaries) of West Africa.</a:t>
            </a:r>
          </a:p>
          <a:p>
            <a:endParaRPr lang="en-GB" sz="4000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comprises various arid landscapes varying from sandy sheets and sand dunes to gravel plains, low plateaus, and rugged mountains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63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3023" y="446049"/>
            <a:ext cx="1170878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Vegetation is sparse (scattered) or actually absent, except in depressions, </a:t>
            </a:r>
            <a:r>
              <a:rPr lang="en-GB" sz="4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wadis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oases, where water is present at or just below the surface. 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 annual rainfall ranges from 0 to 150 mm per year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US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Below is a depiction of some features of the Sahara desert.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31076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932" y="334537"/>
            <a:ext cx="1161957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00B050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GB" sz="4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Landscapes of The Sahara Desert</a:t>
            </a:r>
          </a:p>
          <a:p>
            <a:endParaRPr lang="en-US" sz="4000" b="1" dirty="0">
              <a:solidFill>
                <a:srgbClr val="00B050"/>
              </a:solidFill>
              <a:latin typeface="Helvetica" panose="020B0604020202020204" pitchFamily="34" charset="0"/>
            </a:endParaRPr>
          </a:p>
          <a:p>
            <a:endParaRPr lang="en-US" sz="4000" b="1" dirty="0" smtClean="0">
              <a:solidFill>
                <a:srgbClr val="00B050"/>
              </a:solidFill>
              <a:latin typeface="Helvetica" panose="020B0604020202020204" pitchFamily="34" charset="0"/>
            </a:endParaRPr>
          </a:p>
          <a:p>
            <a:endParaRPr lang="en-US" sz="4000" b="1" dirty="0">
              <a:solidFill>
                <a:srgbClr val="00B050"/>
              </a:solidFill>
              <a:latin typeface="Helvetica" panose="020B0604020202020204" pitchFamily="34" charset="0"/>
            </a:endParaRPr>
          </a:p>
          <a:p>
            <a:endParaRPr lang="en-US" sz="4000" b="1" dirty="0" smtClean="0">
              <a:solidFill>
                <a:srgbClr val="00B050"/>
              </a:solidFill>
              <a:latin typeface="Helvetica" panose="020B0604020202020204" pitchFamily="34" charset="0"/>
            </a:endParaRPr>
          </a:p>
          <a:p>
            <a:endParaRPr lang="en-US" sz="4000" b="1" dirty="0">
              <a:solidFill>
                <a:srgbClr val="00B050"/>
              </a:solidFill>
              <a:latin typeface="Helvetica" panose="020B0604020202020204" pitchFamily="34" charset="0"/>
            </a:endParaRPr>
          </a:p>
          <a:p>
            <a:endParaRPr lang="en-US" sz="4000" b="1" dirty="0" smtClean="0">
              <a:solidFill>
                <a:srgbClr val="00B050"/>
              </a:solidFill>
              <a:latin typeface="Helvetica" panose="020B0604020202020204" pitchFamily="34" charset="0"/>
            </a:endParaRPr>
          </a:p>
          <a:p>
            <a:endParaRPr lang="en-US" sz="4000" b="1" dirty="0">
              <a:solidFill>
                <a:srgbClr val="00B050"/>
              </a:solidFill>
              <a:latin typeface="Helvetica" panose="020B0604020202020204" pitchFamily="34" charset="0"/>
            </a:endParaRPr>
          </a:p>
          <a:p>
            <a:endParaRPr lang="en-US" sz="4000" b="1" dirty="0" smtClean="0">
              <a:solidFill>
                <a:srgbClr val="00B050"/>
              </a:solidFill>
              <a:latin typeface="Helvetica" panose="020B0604020202020204" pitchFamily="34" charset="0"/>
            </a:endParaRPr>
          </a:p>
          <a:p>
            <a:endParaRPr lang="en-US" sz="4000" b="1" dirty="0">
              <a:solidFill>
                <a:srgbClr val="00B050"/>
              </a:solidFill>
              <a:latin typeface="Helvetica" panose="020B0604020202020204" pitchFamily="34" charset="0"/>
            </a:endParaRPr>
          </a:p>
          <a:p>
            <a:endParaRPr lang="en-GB" sz="4000" b="1" dirty="0">
              <a:solidFill>
                <a:srgbClr val="00B050"/>
              </a:solidFill>
            </a:endParaRPr>
          </a:p>
        </p:txBody>
      </p:sp>
      <p:pic>
        <p:nvPicPr>
          <p:cNvPr id="6" name="Picture 5" descr="sahar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2751" y="1011894"/>
            <a:ext cx="13292253" cy="55087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876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6117" y="356839"/>
            <a:ext cx="11731083" cy="6350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500"/>
              </a:spcBef>
              <a:spcAft>
                <a:spcPts val="750"/>
              </a:spcAft>
            </a:pPr>
            <a:r>
              <a:rPr lang="en-GB" sz="40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Sahelian </a:t>
            </a:r>
            <a:r>
              <a:rPr lang="en-GB" sz="40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Region</a:t>
            </a:r>
            <a:endParaRPr lang="en-GB" sz="4000" b="1" strike="dblStrike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Sahel (or Sahelian) Region, is a broad semi-arid (semi-dry) belt, extending from the Atlantic Ocean in the west to Sudan and the Red Sea in north-east Africa, averaging about 350 km wide.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region receives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average annual rainfall between 150 and 600 mm which varies greatly in amount and timing each year. </a:t>
            </a:r>
            <a:endParaRPr lang="en-GB" sz="4000" dirty="0" smtClean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region has an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ecologically dry season of 8 to 9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months each year.</a:t>
            </a:r>
            <a:endParaRPr lang="en-GB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27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2233" y="423746"/>
            <a:ext cx="1150805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Vegetation in the Sahel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region generally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comprises open herbaceous types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(plain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short grass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savannah)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often mixed with woodland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vegetation.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has plenty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thorny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trees, particularly of the  genus Acacia type, and mostly annual grasses from the </a:t>
            </a:r>
            <a:r>
              <a:rPr lang="en-GB" sz="4000" dirty="0" err="1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Aristida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Cenchrus families. 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en-GB" sz="4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number of woody plant species is relatively low. The present physiognomy of Sahelian vegetation results from long-term human and animal presence. </a:t>
            </a:r>
          </a:p>
        </p:txBody>
      </p:sp>
    </p:spTree>
    <p:extLst>
      <p:ext uri="{BB962C8B-B14F-4D97-AF65-F5344CB8AC3E}">
        <p14:creationId xmlns:p14="http://schemas.microsoft.com/office/powerpoint/2010/main" val="87707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5613051</TotalTime>
  <Words>804</Words>
  <Application>Microsoft Office PowerPoint</Application>
  <PresentationFormat>Custom</PresentationFormat>
  <Paragraphs>79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KASONGO CHIPUTA</dc:creator>
  <cp:lastModifiedBy>Kenneth</cp:lastModifiedBy>
  <cp:revision>50</cp:revision>
  <dcterms:created xsi:type="dcterms:W3CDTF">2020-11-03T08:12:27Z</dcterms:created>
  <dcterms:modified xsi:type="dcterms:W3CDTF">2021-09-02T12:31:39Z</dcterms:modified>
</cp:coreProperties>
</file>