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>
        <p:scale>
          <a:sx n="61" d="100"/>
          <a:sy n="61" d="100"/>
        </p:scale>
        <p:origin x="-66" y="-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9AAC0-920C-415B-BC20-184E7DFEC70A}" type="datetimeFigureOut">
              <a:rPr lang="en-GB" smtClean="0"/>
              <a:t>10/08/2021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AF320-122C-42E6-9B4C-20D65025A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420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9AAC0-920C-415B-BC20-184E7DFEC70A}" type="datetimeFigureOut">
              <a:rPr lang="en-GB" smtClean="0"/>
              <a:t>10/08/2021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AF320-122C-42E6-9B4C-20D65025A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497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9AAC0-920C-415B-BC20-184E7DFEC70A}" type="datetimeFigureOut">
              <a:rPr lang="en-GB" smtClean="0"/>
              <a:t>10/08/2021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AF320-122C-42E6-9B4C-20D65025A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351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9AAC0-920C-415B-BC20-184E7DFEC70A}" type="datetimeFigureOut">
              <a:rPr lang="en-GB" smtClean="0"/>
              <a:t>10/08/2021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AF320-122C-42E6-9B4C-20D65025A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194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9AAC0-920C-415B-BC20-184E7DFEC70A}" type="datetimeFigureOut">
              <a:rPr lang="en-GB" smtClean="0"/>
              <a:t>10/08/2021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AF320-122C-42E6-9B4C-20D65025A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173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9AAC0-920C-415B-BC20-184E7DFEC70A}" type="datetimeFigureOut">
              <a:rPr lang="en-GB" smtClean="0"/>
              <a:t>10/08/2021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AF320-122C-42E6-9B4C-20D65025A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429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9AAC0-920C-415B-BC20-184E7DFEC70A}" type="datetimeFigureOut">
              <a:rPr lang="en-GB" smtClean="0"/>
              <a:t>10/08/2021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AF320-122C-42E6-9B4C-20D65025A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230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9AAC0-920C-415B-BC20-184E7DFEC70A}" type="datetimeFigureOut">
              <a:rPr lang="en-GB" smtClean="0"/>
              <a:t>10/08/2021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AF320-122C-42E6-9B4C-20D65025A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019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9AAC0-920C-415B-BC20-184E7DFEC70A}" type="datetimeFigureOut">
              <a:rPr lang="en-GB" smtClean="0"/>
              <a:t>10/08/2021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AF320-122C-42E6-9B4C-20D65025A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1445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9AAC0-920C-415B-BC20-184E7DFEC70A}" type="datetimeFigureOut">
              <a:rPr lang="en-GB" smtClean="0"/>
              <a:t>10/08/2021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AF320-122C-42E6-9B4C-20D65025A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216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9AAC0-920C-415B-BC20-184E7DFEC70A}" type="datetimeFigureOut">
              <a:rPr lang="en-GB" smtClean="0"/>
              <a:t>10/08/2021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AF320-122C-42E6-9B4C-20D65025A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448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9AAC0-920C-415B-BC20-184E7DFEC70A}" type="datetimeFigureOut">
              <a:rPr lang="en-GB" smtClean="0"/>
              <a:t>10/08/2021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AF320-122C-42E6-9B4C-20D65025A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568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4537" y="334537"/>
            <a:ext cx="116641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GB" sz="32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TOPIC 7: THE SAVANNAH KINGDOMS OF WEST AFRICA</a:t>
            </a:r>
            <a:endParaRPr lang="en-GB" sz="3200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4537" y="1175657"/>
            <a:ext cx="11474286" cy="6145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 most significant Savannah kingdoms of West Africa were Old (ancient) Ghana, Mali and Songhai (Songhay) kingdoms.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 forest region to the south the most prominent kingdoms were Benin, Kanem-Bornu and Oyo Empire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just">
              <a:spcAft>
                <a:spcPts val="1000"/>
              </a:spcAft>
            </a:pPr>
            <a:endParaRPr lang="en-GB" sz="40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endParaRPr lang="en-GB" sz="4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endParaRPr lang="en-GB" sz="4000" dirty="0">
              <a:solidFill>
                <a:schemeClr val="accent2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52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1258" y="300446"/>
            <a:ext cx="11534502" cy="6945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en-GB" sz="4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Growth of the </a:t>
            </a:r>
            <a:r>
              <a:rPr lang="en-GB" sz="4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Kingdom</a:t>
            </a: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the height of its power in the 11</a:t>
            </a:r>
            <a:r>
              <a:rPr lang="en-GB" sz="4000" baseline="30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century, Old Ghana expanded to include Awdaghust (under Berber control) within its borders.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 away as Baghdad in Iraq, Ghana was known for its gold.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eighth century Arab geographer, al-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Fazuri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once described Old Ghana thus: ‘the territory of Ghana, the land of gold’. </a:t>
            </a:r>
          </a:p>
          <a:p>
            <a:pPr marL="571500" indent="-5715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endParaRPr lang="en-GB" sz="4000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734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817" y="300446"/>
            <a:ext cx="11743509" cy="663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 11</a:t>
            </a:r>
            <a:r>
              <a:rPr lang="en-GB" sz="4000" baseline="30000" dirty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century capital of Old Ghana,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Kumbi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Saleh, was administered as two separate towns situated a little distance from each other.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One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was an Islamic town set apart for visiting Arab scholars and Berber merchants.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It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contained many mosques.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other part of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Kumbi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Saleh was the king’s royal town, situated ten (10) kilometres away.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area in between the two towns was covered with stone and wooden houses of the Soninke people. </a:t>
            </a:r>
          </a:p>
        </p:txBody>
      </p:sp>
    </p:spTree>
    <p:extLst>
      <p:ext uri="{BB962C8B-B14F-4D97-AF65-F5344CB8AC3E}">
        <p14:creationId xmlns:p14="http://schemas.microsoft.com/office/powerpoint/2010/main" val="348914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2069" y="313509"/>
            <a:ext cx="1157369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This connected the two towns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into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one city called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Kumbi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Saleh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Although the Muslim visitors were impressed by the power and wealth of the king and his court, they were never told about the source of the gold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Ghanaians kept it a secret.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bought the gold from the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Bambuk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miners to the south, and exchanged it for salt, cloth and other manufactured goods from North Africa. 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648031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7383" y="352697"/>
            <a:ext cx="11573691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goods were brought by the Muslim traders to the capital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Kumbi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Saleh for sale</a:t>
            </a:r>
            <a:r>
              <a:rPr lang="en-GB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q"/>
            </a:pPr>
            <a:r>
              <a:rPr lang="en-GB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Decline of Old </a:t>
            </a:r>
            <a:r>
              <a:rPr lang="en-GB" sz="4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Ghana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1050 AD Old Ghana had expanded to include the Berber Muslim town of Awdaghust.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Ghanaians also became Muslim.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writers argue that the Ghanaians converted to Islam through jihads.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Others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 that it was done peacefully through trade. </a:t>
            </a:r>
            <a:endParaRPr lang="en-GB" sz="4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endParaRPr lang="en-GB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5887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9005" y="287384"/>
            <a:ext cx="1163900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Yet, the Berber-Soninke conflicts were a reality.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wars,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generally referred to as the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Almoravid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wars,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greatly weakened Old Ghana’s former trading links which the kingdom had thrived on for centuries.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the end of the 12</a:t>
            </a:r>
            <a:r>
              <a:rPr lang="en-GB" sz="4000" baseline="30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century Old Ghana had lost much of its monopoly of the gold trade.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turn caused raptures in the unity of the kingdom.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GB" sz="4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4172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2069" y="404949"/>
            <a:ext cx="11599817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opening up of the Bure gold fields in the south of the country in the 11</a:t>
            </a:r>
            <a:r>
              <a:rPr lang="en-GB" sz="4000" baseline="30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century enabled the southern Soninke and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Malinke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chiefs to assert their independence.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Malinke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struggle for independence from their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Susu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overloads gave birth to the great empire of Mali.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addition, environmental deterioration by the early 13</a:t>
            </a:r>
            <a:r>
              <a:rPr lang="en-GB" sz="4000" baseline="30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century caused a reduction in food production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kingdom could no longer support a large population. 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endParaRPr lang="en-GB" sz="4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2027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5131" y="404950"/>
            <a:ext cx="1144306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caused the Soninke farmers and traders to disperse from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Kumbi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Saleh, towards the woodland savannah in the south and west.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resulted in further trade and kingdom formation away from Old Ghana.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1200 AD,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Kaniaga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former vassal state of Old Ghana, had developed into a strong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Susu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kingdom, under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Sumanguru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952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3509" y="248194"/>
            <a:ext cx="11508377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1203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Sumanguru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conquered what had remained of Old Ghana.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Ghana’s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merchants and scholars fled to the north-east and established a new town at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Walata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1235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Sumanguru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was defeated by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Sundiata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ruler of another vassal state of Old Ghana. 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small kingdom of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Kangaba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Sundiata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built up what became the empire of Mali.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Thereafter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Sundiata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conquered all former territories of Old Ghana.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18398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8193" y="365760"/>
            <a:ext cx="1144306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a result, all of Ghana’s wealth, power and splendour passed on to the Mandinka people of Mali under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Sundiata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Keita.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GB" sz="4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241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629" y="326571"/>
            <a:ext cx="11834948" cy="6145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en-GB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KINGDOM OF OLD </a:t>
            </a:r>
            <a:r>
              <a:rPr lang="en-GB" sz="4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GHANA</a:t>
            </a: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Old Ghana is the most well-known of all precolonial West African kingdoms.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the most involved in the Trans-Saharan gold trade.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Literate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Arabic speakers who visited it wrote about it, but it had no connection with present day Ghana.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Old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Ghana was situated 640 kilometres north-west of modern Ghana Republic. </a:t>
            </a:r>
            <a:endParaRPr 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264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0446" y="248194"/>
            <a:ext cx="11586754" cy="9735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course there were other ancient kingdoms like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Tekrur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 the Senegal valley which had emerged as a powerful trading state even earlier than Old Ghana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the north-east of Lake Chad arose the empire of Kanem Bornu, which began around 900 AD.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comprised several nomadic pastoralist clans under a single dynasty called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Saifawa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Origins of Old Ghana</a:t>
            </a: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main ethnic group that founded the kingdom of Old Ghana were the Soninke people. </a:t>
            </a:r>
          </a:p>
          <a:p>
            <a:pPr algn="just">
              <a:spcAft>
                <a:spcPts val="1000"/>
              </a:spcAft>
            </a:pPr>
            <a:endParaRPr lang="en-GB" sz="4000" b="1" dirty="0" smtClean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endParaRPr lang="en-GB" sz="4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56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9006" y="274320"/>
            <a:ext cx="11443063" cy="663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spoke Soninke language, a branch of the Mande language which itself was a major branch of the Niger-Congo group of Bantu languages.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Old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Ghana dominated the border region of modern Mauritania and Mali between the 5</a:t>
            </a:r>
            <a:r>
              <a:rPr lang="en-GB" sz="4000" baseline="30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the 13</a:t>
            </a:r>
            <a:r>
              <a:rPr lang="en-GB" sz="4000" baseline="30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centuries AD.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rulers of Old Ghana amassed wealth and increased their power by taxing the gold trade and importing luxury goods. </a:t>
            </a: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endParaRPr lang="en-GB" sz="4000" dirty="0">
              <a:solidFill>
                <a:schemeClr val="accent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987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9006" y="313509"/>
            <a:ext cx="11769634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Thus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old Ghana emerged out of the natural ability of iron working farmers to form larger sedentary (settled) communities.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in addition to advantages gained from neighbouring communities such as the nomadic Saharan Berbers from whom they obtained horses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Thus, Sahara raids could have contributed to the rise of Old Ghana as a powerful kingdom. </a:t>
            </a:r>
          </a:p>
          <a:p>
            <a:pPr algn="just">
              <a:spcAft>
                <a:spcPts val="1000"/>
              </a:spcAft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4000" dirty="0">
              <a:solidFill>
                <a:schemeClr val="accent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845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AP OF OLD GHANA KINGDOM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3223" y="653143"/>
            <a:ext cx="8464731" cy="604810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97491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1257" y="261257"/>
            <a:ext cx="11508377" cy="6945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en-GB" sz="4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Trade</a:t>
            </a: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Ghana’s strategic location in the Trans-Saharan trade network gave it a privileged position which its rulers utilised to expand the kingdom.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Ghana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midway between the desert (source of salt) and the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Bambuk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gold fields of the upper Senegal River.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Initially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Old Ghana traded gold dust with salt from the traders of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Taghaza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the desert.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GB" sz="4000" b="1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955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3509" y="339634"/>
            <a:ext cx="11573691" cy="6145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 introduction of the camel to Trans-Saharan trade in the 5</a:t>
            </a:r>
            <a:r>
              <a:rPr lang="en-GB" sz="4000" baseline="30000" dirty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century boosted cross-desert trade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It improved and made transportation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steadfast.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use of the camel widened North African access to West African gold.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It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also increased West Africa’s access to North African salt and other commodities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increasing gold trade, the Soninke acted as </a:t>
            </a:r>
            <a:r>
              <a:rPr lang="en-GB" sz="4000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middlemen. </a:t>
            </a:r>
            <a:endParaRPr lang="en-GB" sz="4000" dirty="0">
              <a:solidFill>
                <a:schemeClr val="accent2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887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1257" y="431074"/>
            <a:ext cx="11456126" cy="7376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passed Saharan salt to the gold producers of the Savannah woodland in the south.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Thus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it was from the 5</a:t>
            </a:r>
            <a:r>
              <a:rPr lang="en-GB" sz="4000" baseline="30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century that the growth of Old Ghana became significant.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expansion of the Trans-Saharan trade in gold led to a growth in the power and size of Old Ghana Kingdom.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 trade expanded so did the rivalries between the Muslim Berbers of Awdaghust and the Soninke people of Old Ghana. </a:t>
            </a: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endParaRPr lang="en-GB" sz="4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049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1121</Words>
  <Application>Microsoft Office PowerPoint</Application>
  <PresentationFormat>Custom</PresentationFormat>
  <Paragraphs>69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KASONGO CHIPUTA</dc:creator>
  <cp:lastModifiedBy>Kenneth</cp:lastModifiedBy>
  <cp:revision>25</cp:revision>
  <dcterms:created xsi:type="dcterms:W3CDTF">2020-11-18T07:31:16Z</dcterms:created>
  <dcterms:modified xsi:type="dcterms:W3CDTF">2021-08-10T16:45:22Z</dcterms:modified>
</cp:coreProperties>
</file>