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 id="258" r:id="rId3"/>
    <p:sldId id="259" r:id="rId4"/>
    <p:sldId id="260" r:id="rId5"/>
    <p:sldId id="261" r:id="rId6"/>
    <p:sldId id="264" r:id="rId7"/>
    <p:sldId id="265" r:id="rId8"/>
    <p:sldId id="266" r:id="rId9"/>
    <p:sldId id="267" r:id="rId10"/>
    <p:sldId id="269" r:id="rId11"/>
    <p:sldId id="270" r:id="rId12"/>
    <p:sldId id="271" r:id="rId13"/>
    <p:sldId id="272" r:id="rId14"/>
    <p:sldId id="274" r:id="rId15"/>
    <p:sldId id="275"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368" autoAdjust="0"/>
    <p:restoredTop sz="94660"/>
  </p:normalViewPr>
  <p:slideViewPr>
    <p:cSldViewPr snapToGrid="0">
      <p:cViewPr>
        <p:scale>
          <a:sx n="70" d="100"/>
          <a:sy n="70" d="100"/>
        </p:scale>
        <p:origin x="1134" y="4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CC7084D2-87F8-4EE7-9133-31ED4EDD0849}" type="datetimeFigureOut">
              <a:rPr lang="en-GB" smtClean="0"/>
              <a:t>05/09/2023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65AA4E3-FDF3-4B59-B513-CCB1F6FE14C3}" type="slidenum">
              <a:rPr lang="en-GB" smtClean="0"/>
              <a:t>‹#›</a:t>
            </a:fld>
            <a:endParaRPr lang="en-GB"/>
          </a:p>
        </p:txBody>
      </p:sp>
    </p:spTree>
    <p:extLst>
      <p:ext uri="{BB962C8B-B14F-4D97-AF65-F5344CB8AC3E}">
        <p14:creationId xmlns:p14="http://schemas.microsoft.com/office/powerpoint/2010/main" val="1238436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C7084D2-87F8-4EE7-9133-31ED4EDD0849}" type="datetimeFigureOut">
              <a:rPr lang="en-GB" smtClean="0"/>
              <a:t>05/09/2023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65AA4E3-FDF3-4B59-B513-CCB1F6FE14C3}" type="slidenum">
              <a:rPr lang="en-GB" smtClean="0"/>
              <a:t>‹#›</a:t>
            </a:fld>
            <a:endParaRPr lang="en-GB"/>
          </a:p>
        </p:txBody>
      </p:sp>
    </p:spTree>
    <p:extLst>
      <p:ext uri="{BB962C8B-B14F-4D97-AF65-F5344CB8AC3E}">
        <p14:creationId xmlns:p14="http://schemas.microsoft.com/office/powerpoint/2010/main" val="4053279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C7084D2-87F8-4EE7-9133-31ED4EDD0849}" type="datetimeFigureOut">
              <a:rPr lang="en-GB" smtClean="0"/>
              <a:t>05/09/2023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65AA4E3-FDF3-4B59-B513-CCB1F6FE14C3}" type="slidenum">
              <a:rPr lang="en-GB" smtClean="0"/>
              <a:t>‹#›</a:t>
            </a:fld>
            <a:endParaRPr lang="en-GB"/>
          </a:p>
        </p:txBody>
      </p:sp>
    </p:spTree>
    <p:extLst>
      <p:ext uri="{BB962C8B-B14F-4D97-AF65-F5344CB8AC3E}">
        <p14:creationId xmlns:p14="http://schemas.microsoft.com/office/powerpoint/2010/main" val="36166264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C7084D2-87F8-4EE7-9133-31ED4EDD0849}" type="datetimeFigureOut">
              <a:rPr lang="en-GB" smtClean="0"/>
              <a:t>05/09/2023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65AA4E3-FDF3-4B59-B513-CCB1F6FE14C3}" type="slidenum">
              <a:rPr lang="en-GB" smtClean="0"/>
              <a:t>‹#›</a:t>
            </a:fld>
            <a:endParaRPr lang="en-GB"/>
          </a:p>
        </p:txBody>
      </p:sp>
    </p:spTree>
    <p:extLst>
      <p:ext uri="{BB962C8B-B14F-4D97-AF65-F5344CB8AC3E}">
        <p14:creationId xmlns:p14="http://schemas.microsoft.com/office/powerpoint/2010/main" val="39230414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C7084D2-87F8-4EE7-9133-31ED4EDD0849}" type="datetimeFigureOut">
              <a:rPr lang="en-GB" smtClean="0"/>
              <a:t>05/09/2023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65AA4E3-FDF3-4B59-B513-CCB1F6FE14C3}" type="slidenum">
              <a:rPr lang="en-GB" smtClean="0"/>
              <a:t>‹#›</a:t>
            </a:fld>
            <a:endParaRPr lang="en-GB"/>
          </a:p>
        </p:txBody>
      </p:sp>
    </p:spTree>
    <p:extLst>
      <p:ext uri="{BB962C8B-B14F-4D97-AF65-F5344CB8AC3E}">
        <p14:creationId xmlns:p14="http://schemas.microsoft.com/office/powerpoint/2010/main" val="325535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CC7084D2-87F8-4EE7-9133-31ED4EDD0849}" type="datetimeFigureOut">
              <a:rPr lang="en-GB" smtClean="0"/>
              <a:t>05/09/2023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65AA4E3-FDF3-4B59-B513-CCB1F6FE14C3}" type="slidenum">
              <a:rPr lang="en-GB" smtClean="0"/>
              <a:t>‹#›</a:t>
            </a:fld>
            <a:endParaRPr lang="en-GB"/>
          </a:p>
        </p:txBody>
      </p:sp>
    </p:spTree>
    <p:extLst>
      <p:ext uri="{BB962C8B-B14F-4D97-AF65-F5344CB8AC3E}">
        <p14:creationId xmlns:p14="http://schemas.microsoft.com/office/powerpoint/2010/main" val="28259815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CC7084D2-87F8-4EE7-9133-31ED4EDD0849}" type="datetimeFigureOut">
              <a:rPr lang="en-GB" smtClean="0"/>
              <a:t>05/09/2023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65AA4E3-FDF3-4B59-B513-CCB1F6FE14C3}" type="slidenum">
              <a:rPr lang="en-GB" smtClean="0"/>
              <a:t>‹#›</a:t>
            </a:fld>
            <a:endParaRPr lang="en-GB"/>
          </a:p>
        </p:txBody>
      </p:sp>
    </p:spTree>
    <p:extLst>
      <p:ext uri="{BB962C8B-B14F-4D97-AF65-F5344CB8AC3E}">
        <p14:creationId xmlns:p14="http://schemas.microsoft.com/office/powerpoint/2010/main" val="28942907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CC7084D2-87F8-4EE7-9133-31ED4EDD0849}" type="datetimeFigureOut">
              <a:rPr lang="en-GB" smtClean="0"/>
              <a:t>05/09/2023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65AA4E3-FDF3-4B59-B513-CCB1F6FE14C3}" type="slidenum">
              <a:rPr lang="en-GB" smtClean="0"/>
              <a:t>‹#›</a:t>
            </a:fld>
            <a:endParaRPr lang="en-GB"/>
          </a:p>
        </p:txBody>
      </p:sp>
    </p:spTree>
    <p:extLst>
      <p:ext uri="{BB962C8B-B14F-4D97-AF65-F5344CB8AC3E}">
        <p14:creationId xmlns:p14="http://schemas.microsoft.com/office/powerpoint/2010/main" val="212053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7084D2-87F8-4EE7-9133-31ED4EDD0849}" type="datetimeFigureOut">
              <a:rPr lang="en-GB" smtClean="0"/>
              <a:t>05/09/2023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65AA4E3-FDF3-4B59-B513-CCB1F6FE14C3}" type="slidenum">
              <a:rPr lang="en-GB" smtClean="0"/>
              <a:t>‹#›</a:t>
            </a:fld>
            <a:endParaRPr lang="en-GB"/>
          </a:p>
        </p:txBody>
      </p:sp>
    </p:spTree>
    <p:extLst>
      <p:ext uri="{BB962C8B-B14F-4D97-AF65-F5344CB8AC3E}">
        <p14:creationId xmlns:p14="http://schemas.microsoft.com/office/powerpoint/2010/main" val="9548876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C7084D2-87F8-4EE7-9133-31ED4EDD0849}" type="datetimeFigureOut">
              <a:rPr lang="en-GB" smtClean="0"/>
              <a:t>05/09/2023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65AA4E3-FDF3-4B59-B513-CCB1F6FE14C3}" type="slidenum">
              <a:rPr lang="en-GB" smtClean="0"/>
              <a:t>‹#›</a:t>
            </a:fld>
            <a:endParaRPr lang="en-GB"/>
          </a:p>
        </p:txBody>
      </p:sp>
    </p:spTree>
    <p:extLst>
      <p:ext uri="{BB962C8B-B14F-4D97-AF65-F5344CB8AC3E}">
        <p14:creationId xmlns:p14="http://schemas.microsoft.com/office/powerpoint/2010/main" val="25149344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C7084D2-87F8-4EE7-9133-31ED4EDD0849}" type="datetimeFigureOut">
              <a:rPr lang="en-GB" smtClean="0"/>
              <a:t>05/09/2023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65AA4E3-FDF3-4B59-B513-CCB1F6FE14C3}" type="slidenum">
              <a:rPr lang="en-GB" smtClean="0"/>
              <a:t>‹#›</a:t>
            </a:fld>
            <a:endParaRPr lang="en-GB"/>
          </a:p>
        </p:txBody>
      </p:sp>
    </p:spTree>
    <p:extLst>
      <p:ext uri="{BB962C8B-B14F-4D97-AF65-F5344CB8AC3E}">
        <p14:creationId xmlns:p14="http://schemas.microsoft.com/office/powerpoint/2010/main" val="15969851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7084D2-87F8-4EE7-9133-31ED4EDD0849}" type="datetimeFigureOut">
              <a:rPr lang="en-GB" smtClean="0"/>
              <a:t>05/09/2023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5AA4E3-FDF3-4B59-B513-CCB1F6FE14C3}" type="slidenum">
              <a:rPr lang="en-GB" smtClean="0"/>
              <a:t>‹#›</a:t>
            </a:fld>
            <a:endParaRPr lang="en-GB"/>
          </a:p>
        </p:txBody>
      </p:sp>
    </p:spTree>
    <p:extLst>
      <p:ext uri="{BB962C8B-B14F-4D97-AF65-F5344CB8AC3E}">
        <p14:creationId xmlns:p14="http://schemas.microsoft.com/office/powerpoint/2010/main" val="17845609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br>
              <a:rPr lang="en-GB" sz="4000" b="1" dirty="0">
                <a:latin typeface="Verdana" panose="020B0604030504040204" pitchFamily="34" charset="0"/>
                <a:ea typeface="Verdana" panose="020B0604030504040204" pitchFamily="34" charset="0"/>
              </a:rPr>
            </a:br>
            <a:br>
              <a:rPr lang="en-GB" dirty="0"/>
            </a:br>
            <a:endParaRPr lang="en-GB" dirty="0"/>
          </a:p>
        </p:txBody>
      </p:sp>
      <p:sp>
        <p:nvSpPr>
          <p:cNvPr id="3" name="Subtitle 2"/>
          <p:cNvSpPr>
            <a:spLocks noGrp="1"/>
          </p:cNvSpPr>
          <p:nvPr>
            <p:ph type="subTitle" idx="1"/>
          </p:nvPr>
        </p:nvSpPr>
        <p:spPr>
          <a:xfrm>
            <a:off x="1059873" y="706582"/>
            <a:ext cx="9608127" cy="4551218"/>
          </a:xfrm>
        </p:spPr>
        <p:txBody>
          <a:bodyPr>
            <a:normAutofit/>
          </a:bodyPr>
          <a:lstStyle/>
          <a:p>
            <a:r>
              <a:rPr lang="en-US" sz="5400" b="1" dirty="0">
                <a:solidFill>
                  <a:srgbClr val="00B05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TOPIC 3</a:t>
            </a:r>
          </a:p>
          <a:p>
            <a:r>
              <a:rPr lang="en-GB" sz="5400" b="1" dirty="0">
                <a:solidFill>
                  <a:srgbClr val="00B05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THE SPREAD OF EARLY IRON AGE TECHNOLOGY</a:t>
            </a:r>
          </a:p>
          <a:p>
            <a:endParaRPr lang="en-GB" sz="4000" b="1" dirty="0"/>
          </a:p>
        </p:txBody>
      </p:sp>
    </p:spTree>
    <p:extLst>
      <p:ext uri="{BB962C8B-B14F-4D97-AF65-F5344CB8AC3E}">
        <p14:creationId xmlns:p14="http://schemas.microsoft.com/office/powerpoint/2010/main" val="14446908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74072" y="644237"/>
            <a:ext cx="11817927" cy="5909310"/>
          </a:xfrm>
          <a:prstGeom prst="rect">
            <a:avLst/>
          </a:prstGeom>
        </p:spPr>
        <p:txBody>
          <a:bodyPr wrap="square">
            <a:spAutoFit/>
          </a:bodyPr>
          <a:lstStyle/>
          <a:p>
            <a:pPr marL="571500" indent="-571500">
              <a:buFont typeface="Wingdings" panose="05000000000000000000" pitchFamily="2" charset="2"/>
              <a:buChar char="q"/>
            </a:pPr>
            <a:r>
              <a:rPr lang="x-none"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The Kwale pottery makers are believed to have settled in this region from about </a:t>
            </a:r>
            <a:r>
              <a:rPr lang="en-GB"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the 1</a:t>
            </a:r>
            <a:r>
              <a:rPr lang="en-GB" sz="3600" baseline="30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st</a:t>
            </a:r>
            <a:r>
              <a:rPr lang="en-GB"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century A.D</a:t>
            </a:r>
            <a:r>
              <a:rPr lang="x-none"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endParaRPr lang="en-US"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571500" indent="-571500">
              <a:buFont typeface="Wingdings" panose="05000000000000000000" pitchFamily="2" charset="2"/>
              <a:buChar char="q"/>
            </a:pPr>
            <a:endParaRPr lang="en-US"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571500" indent="-571500">
              <a:buFont typeface="Wingdings" panose="05000000000000000000" pitchFamily="2" charset="2"/>
              <a:buChar char="q"/>
            </a:pPr>
            <a:r>
              <a:rPr lang="x-none"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Another important Iron Age site in </a:t>
            </a:r>
            <a:r>
              <a:rPr lang="en-GB"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a:t>
            </a:r>
            <a:r>
              <a:rPr lang="x-none"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ast Africa is </a:t>
            </a:r>
            <a:r>
              <a:rPr lang="x-none" sz="3600"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Uvinza</a:t>
            </a:r>
            <a:r>
              <a:rPr lang="x-none"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located in western Tanzania</a:t>
            </a:r>
            <a:r>
              <a:rPr lang="en-GB"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GB" sz="36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Uvinza</a:t>
            </a:r>
            <a:r>
              <a:rPr lang="en-GB"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is</a:t>
            </a:r>
            <a:r>
              <a:rPr lang="x-none"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dated to the 5</a:t>
            </a:r>
            <a:r>
              <a:rPr lang="x-none" sz="3600" baseline="30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th</a:t>
            </a:r>
            <a:r>
              <a:rPr lang="x-none"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and 6</a:t>
            </a:r>
            <a:r>
              <a:rPr lang="x-none" sz="3600" baseline="30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th</a:t>
            </a:r>
            <a:r>
              <a:rPr lang="x-none"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century A.D</a:t>
            </a:r>
            <a:r>
              <a:rPr lang="en-GB"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p>
          <a:p>
            <a:pPr marL="571500" indent="-571500">
              <a:buFont typeface="Wingdings" panose="05000000000000000000" pitchFamily="2" charset="2"/>
              <a:buChar char="q"/>
            </a:pPr>
            <a:r>
              <a:rPr lang="en-GB"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However,</a:t>
            </a:r>
            <a:r>
              <a:rPr lang="x-none"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while the pottery excavated at Uvinza belonged to early Iron Age in Tanzania it is not dimple based.</a:t>
            </a:r>
            <a:endParaRPr lang="en-US"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571500" indent="-571500">
              <a:buFont typeface="Wingdings" panose="05000000000000000000" pitchFamily="2" charset="2"/>
              <a:buChar char="q"/>
            </a:pPr>
            <a:r>
              <a:rPr lang="x-none"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It is thus believed to have been </a:t>
            </a:r>
            <a:r>
              <a:rPr lang="en-GB"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of </a:t>
            </a:r>
            <a:r>
              <a:rPr lang="x-none"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local origin because Uvinza was also a centre for trade in salt from nearby salt streams.</a:t>
            </a:r>
            <a:r>
              <a:rPr lang="en-GB"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endParaRPr lang="en-GB"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1412739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15635" y="459575"/>
            <a:ext cx="11776365" cy="6186309"/>
          </a:xfrm>
          <a:prstGeom prst="rect">
            <a:avLst/>
          </a:prstGeom>
        </p:spPr>
        <p:txBody>
          <a:bodyPr wrap="square">
            <a:spAutoFit/>
          </a:bodyPr>
          <a:lstStyle/>
          <a:p>
            <a:pPr marL="571500" indent="-571500">
              <a:buFont typeface="Wingdings" panose="05000000000000000000" pitchFamily="2" charset="2"/>
              <a:buChar char="q"/>
            </a:pPr>
            <a:r>
              <a:rPr lang="en-GB"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Thus, the Bantu speaking inhabitants of East Africa are believed to have used two main types of pottery; the dimple based and the rounded bottom type of pottery.</a:t>
            </a:r>
          </a:p>
          <a:p>
            <a:pPr marL="571500" indent="-571500">
              <a:buFont typeface="Wingdings" panose="05000000000000000000" pitchFamily="2" charset="2"/>
              <a:buChar char="q"/>
            </a:pPr>
            <a:r>
              <a:rPr lang="en-GB"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In M</a:t>
            </a:r>
            <a:r>
              <a:rPr lang="x-none"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alawi the eastern stream </a:t>
            </a:r>
            <a:r>
              <a:rPr lang="en-GB"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Bantu speaking migrants are</a:t>
            </a:r>
            <a:r>
              <a:rPr lang="x-none"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believed to </a:t>
            </a:r>
            <a:r>
              <a:rPr lang="en-GB"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have </a:t>
            </a:r>
            <a:r>
              <a:rPr lang="x-none"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arrive</a:t>
            </a:r>
            <a:r>
              <a:rPr lang="en-GB"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a:t>
            </a:r>
            <a:r>
              <a:rPr lang="x-none"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in 3</a:t>
            </a:r>
            <a:r>
              <a:rPr lang="x-none" sz="3600" baseline="30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rd</a:t>
            </a:r>
            <a:r>
              <a:rPr lang="x-none"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and 4</a:t>
            </a:r>
            <a:r>
              <a:rPr lang="x-none" sz="3600" baseline="30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th</a:t>
            </a:r>
            <a:r>
              <a:rPr lang="x-none"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century </a:t>
            </a:r>
            <a:r>
              <a:rPr lang="en-GB"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AD </a:t>
            </a:r>
            <a:r>
              <a:rPr lang="x-none"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when the Bantu migrants settled in the region between Lake Malawi and Luangwa River.</a:t>
            </a:r>
            <a:r>
              <a:rPr lang="en-GB"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p>
          <a:p>
            <a:pPr marL="571500" indent="-571500">
              <a:buFont typeface="Wingdings" panose="05000000000000000000" pitchFamily="2" charset="2"/>
              <a:buChar char="q"/>
            </a:pPr>
            <a:r>
              <a:rPr lang="en-GB"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One of their earliest Early Iron Age settlements in Malawi was </a:t>
            </a:r>
            <a:r>
              <a:rPr lang="x-none" sz="3600"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Mwabulambo</a:t>
            </a:r>
            <a:r>
              <a:rPr lang="en-GB"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p>
          <a:p>
            <a:pPr marL="571500" indent="-571500">
              <a:buFont typeface="Wingdings" panose="05000000000000000000" pitchFamily="2" charset="2"/>
              <a:buChar char="q"/>
            </a:pPr>
            <a:r>
              <a:rPr lang="en-GB"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It formed the most important settlement in the eastern stream</a:t>
            </a:r>
            <a:r>
              <a:rPr lang="en-GB"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endParaRPr lang="en-GB" sz="3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573855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15636" y="415636"/>
            <a:ext cx="11471564" cy="5632311"/>
          </a:xfrm>
          <a:prstGeom prst="rect">
            <a:avLst/>
          </a:prstGeom>
        </p:spPr>
        <p:txBody>
          <a:bodyPr wrap="square">
            <a:spAutoFit/>
          </a:bodyPr>
          <a:lstStyle/>
          <a:p>
            <a:pPr marL="571500" indent="-571500">
              <a:buFont typeface="Wingdings" panose="05000000000000000000" pitchFamily="2" charset="2"/>
              <a:buChar char="q"/>
            </a:pPr>
            <a:r>
              <a:rPr lang="en-GB"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In nearby Mozambique pottery that resembles Kwale ware pottery was discovered in the Maputo region dating to an even earlier period of the 1</a:t>
            </a:r>
            <a:r>
              <a:rPr lang="en-GB" sz="3600" baseline="300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st</a:t>
            </a:r>
            <a:r>
              <a:rPr lang="en-GB"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 century A.D. </a:t>
            </a:r>
          </a:p>
          <a:p>
            <a:endParaRPr lang="en-GB"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endParaRPr>
          </a:p>
          <a:p>
            <a:pPr marL="571500" indent="-571500">
              <a:buFont typeface="Wingdings" panose="05000000000000000000" pitchFamily="2" charset="2"/>
              <a:buChar char="q"/>
            </a:pPr>
            <a:r>
              <a:rPr lang="en-GB"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Evidence on this site is not yet conclusive though.</a:t>
            </a:r>
          </a:p>
          <a:p>
            <a:endParaRPr lang="en-GB"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endParaRPr>
          </a:p>
          <a:p>
            <a:pPr marL="571500" indent="-571500">
              <a:buFont typeface="Wingdings" panose="05000000000000000000" pitchFamily="2" charset="2"/>
              <a:buChar char="q"/>
            </a:pPr>
            <a:r>
              <a:rPr lang="en-GB"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 If it is authenticated (verified) this site could prove that some 1</a:t>
            </a:r>
            <a:r>
              <a:rPr lang="en-GB" sz="3600" baseline="300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st</a:t>
            </a:r>
            <a:r>
              <a:rPr lang="en-GB"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 century farmers may have reached Maputo by sailing south from East Africa along the east coast of Africa.</a:t>
            </a:r>
            <a:endParaRPr lang="en-GB" sz="36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7315119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44136" y="496389"/>
            <a:ext cx="11247121" cy="6186309"/>
          </a:xfrm>
          <a:prstGeom prst="rect">
            <a:avLst/>
          </a:prstGeom>
        </p:spPr>
        <p:txBody>
          <a:bodyPr wrap="square">
            <a:spAutoFit/>
          </a:bodyPr>
          <a:lstStyle/>
          <a:p>
            <a:pPr algn="just">
              <a:lnSpc>
                <a:spcPct val="150000"/>
              </a:lnSpc>
              <a:spcBef>
                <a:spcPts val="2400"/>
              </a:spcBef>
            </a:pPr>
            <a:r>
              <a:rPr lang="x-none" sz="3200" b="1"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Western Stream </a:t>
            </a:r>
            <a:endParaRPr lang="en-GB" sz="3200" b="1" kern="0" dirty="0">
              <a:solidFill>
                <a:srgbClr val="365F91"/>
              </a:solidFill>
              <a:effectLst>
                <a:outerShdw blurRad="38100" dist="38100" dir="2700000" algn="tl">
                  <a:srgbClr val="000000">
                    <a:alpha val="43137"/>
                  </a:srgbClr>
                </a:outerShdw>
              </a:effectLst>
              <a:latin typeface="Cambria" panose="02040503050406030204" pitchFamily="18" charset="0"/>
              <a:ea typeface="Times New Roman" panose="02020603050405020304" pitchFamily="18" charset="0"/>
            </a:endParaRPr>
          </a:p>
          <a:p>
            <a:pPr marL="457200" indent="-457200" algn="just">
              <a:spcBef>
                <a:spcPts val="2400"/>
              </a:spcBef>
              <a:buFont typeface="Wingdings" panose="05000000000000000000" pitchFamily="2" charset="2"/>
              <a:buChar char="q"/>
            </a:pPr>
            <a:r>
              <a:rPr lang="x-none" sz="3200"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The richest and most meaningful earlier settlements of the savannah woodlands are those found south of the Congo forest in the </a:t>
            </a:r>
            <a:r>
              <a:rPr lang="en-GB" sz="3200"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L</a:t>
            </a:r>
            <a:r>
              <a:rPr lang="x-none" sz="3200"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ake Kisale area in upper Lualaba valley of Katanga province in south eastern D</a:t>
            </a:r>
            <a:r>
              <a:rPr lang="en-GB" sz="3200" kern="0" dirty="0" err="1">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emocratic</a:t>
            </a:r>
            <a:r>
              <a:rPr lang="en-GB" sz="3200"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a:t>
            </a:r>
            <a:r>
              <a:rPr lang="x-none" sz="3200"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R</a:t>
            </a:r>
            <a:r>
              <a:rPr lang="en-GB" sz="3200" kern="0" dirty="0" err="1">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epublic</a:t>
            </a:r>
            <a:r>
              <a:rPr lang="en-GB" sz="3200"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of the </a:t>
            </a:r>
            <a:r>
              <a:rPr lang="x-none" sz="3200"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C</a:t>
            </a:r>
            <a:r>
              <a:rPr lang="en-GB" sz="3200" kern="0" dirty="0" err="1">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ongo</a:t>
            </a:r>
            <a:r>
              <a:rPr lang="x-none" sz="3200"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a:t>
            </a:r>
            <a:endParaRPr lang="en-US" sz="3200"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a:p>
            <a:pPr marL="457200" indent="-457200" algn="just">
              <a:spcBef>
                <a:spcPts val="2400"/>
              </a:spcBef>
              <a:buFont typeface="Wingdings" panose="05000000000000000000" pitchFamily="2" charset="2"/>
              <a:buChar char="q"/>
            </a:pPr>
            <a:r>
              <a:rPr lang="x-none" sz="3200"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Evidence of copper and iron smelting in that area dates to as early as 4</a:t>
            </a:r>
            <a:r>
              <a:rPr lang="x-none" sz="3200" kern="0" baseline="3000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th</a:t>
            </a:r>
            <a:r>
              <a:rPr lang="x-none" sz="3200"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century A.D. There is evidence of iron tool making, copper smelting for ornaments trade and even currency. </a:t>
            </a:r>
            <a:endParaRPr lang="en-US" sz="3200"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a:p>
            <a:pPr marL="457200" indent="-457200" algn="just">
              <a:spcBef>
                <a:spcPts val="2400"/>
              </a:spcBef>
              <a:buFont typeface="Wingdings" panose="05000000000000000000" pitchFamily="2" charset="2"/>
              <a:buChar char="q"/>
            </a:pPr>
            <a:r>
              <a:rPr lang="x-none" sz="3200"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There was continuous trading in this area up to </a:t>
            </a:r>
            <a:r>
              <a:rPr lang="en-GB" sz="3200"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the coming of Europeans</a:t>
            </a:r>
            <a:r>
              <a:rPr lang="x-none" sz="3200"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a:t>
            </a:r>
            <a:r>
              <a:rPr lang="en-GB" sz="3200"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a:t>
            </a:r>
            <a:endParaRPr lang="en-GB" sz="3200" dirty="0">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193124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0446" y="522514"/>
            <a:ext cx="11691257" cy="5940088"/>
          </a:xfrm>
          <a:prstGeom prst="rect">
            <a:avLst/>
          </a:prstGeom>
        </p:spPr>
        <p:txBody>
          <a:bodyPr wrap="square">
            <a:spAutoFit/>
          </a:bodyPr>
          <a:lstStyle/>
          <a:p>
            <a:pPr marL="457200" indent="-457200" algn="just">
              <a:spcBef>
                <a:spcPts val="2400"/>
              </a:spcBef>
              <a:buFont typeface="Wingdings" panose="05000000000000000000" pitchFamily="2" charset="2"/>
              <a:buChar char="q"/>
            </a:pPr>
            <a:r>
              <a:rPr lang="en-GB" sz="3200"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Excavations at Sango and </a:t>
            </a:r>
            <a:r>
              <a:rPr lang="en-GB" sz="3200" kern="0" dirty="0" err="1">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Katoto</a:t>
            </a:r>
            <a:r>
              <a:rPr lang="en-GB" sz="3200"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yielded artefacts of copper ornaments, iron tools and other archaeological remains such as pottery.</a:t>
            </a:r>
            <a:endParaRPr lang="en-GB" sz="3200" b="1" kern="0" dirty="0">
              <a:solidFill>
                <a:srgbClr val="365F91"/>
              </a:solidFill>
              <a:effectLst>
                <a:outerShdw blurRad="38100" dist="38100" dir="2700000" algn="tl">
                  <a:srgbClr val="000000">
                    <a:alpha val="43137"/>
                  </a:srgbClr>
                </a:outerShdw>
              </a:effectLst>
              <a:latin typeface="Cambria" panose="02040503050406030204" pitchFamily="18" charset="0"/>
              <a:ea typeface="Times New Roman" panose="02020603050405020304" pitchFamily="18" charset="0"/>
            </a:endParaRPr>
          </a:p>
          <a:p>
            <a:pPr marL="457200" indent="-457200" algn="just">
              <a:spcBef>
                <a:spcPts val="2400"/>
              </a:spcBef>
              <a:buFont typeface="Wingdings" panose="05000000000000000000" pitchFamily="2" charset="2"/>
              <a:buChar char="q"/>
            </a:pPr>
            <a:r>
              <a:rPr lang="en-GB" sz="3200"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Yet a</a:t>
            </a:r>
            <a:r>
              <a:rPr lang="x-none" sz="3200"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nother important Iron Age settlement was Kalambo </a:t>
            </a:r>
            <a:r>
              <a:rPr lang="en-US" sz="3200"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F</a:t>
            </a:r>
            <a:r>
              <a:rPr lang="x-none" sz="3200"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alls</a:t>
            </a:r>
            <a:r>
              <a:rPr lang="en-GB" sz="3200"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in the northern province of Zambia</a:t>
            </a:r>
            <a:r>
              <a:rPr lang="x-none" sz="3200"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a:t>
            </a:r>
            <a:endParaRPr lang="en-US" sz="3200"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a:p>
            <a:pPr marL="457200" indent="-457200" algn="just">
              <a:spcBef>
                <a:spcPts val="2400"/>
              </a:spcBef>
              <a:buFont typeface="Wingdings" panose="05000000000000000000" pitchFamily="2" charset="2"/>
              <a:buChar char="q"/>
            </a:pPr>
            <a:r>
              <a:rPr lang="en-GB" sz="3200"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The </a:t>
            </a:r>
            <a:r>
              <a:rPr lang="x-none" sz="3200"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Iron </a:t>
            </a:r>
            <a:r>
              <a:rPr lang="en-GB" sz="3200"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Age </a:t>
            </a:r>
            <a:r>
              <a:rPr lang="x-none" sz="3200"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settlement </a:t>
            </a:r>
            <a:r>
              <a:rPr lang="en-GB" sz="3200"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at</a:t>
            </a:r>
            <a:r>
              <a:rPr lang="x-none" sz="3200"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Kalambo </a:t>
            </a:r>
            <a:r>
              <a:rPr lang="en-US" sz="3200"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F</a:t>
            </a:r>
            <a:r>
              <a:rPr lang="x-none" sz="3200"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alls dates</a:t>
            </a:r>
            <a:r>
              <a:rPr lang="en-GB" sz="3200"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back</a:t>
            </a:r>
            <a:r>
              <a:rPr lang="x-none" sz="3200"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to the 4</a:t>
            </a:r>
            <a:r>
              <a:rPr lang="x-none" sz="3200" kern="0" baseline="3000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th </a:t>
            </a:r>
            <a:r>
              <a:rPr lang="en-GB" sz="3200"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and </a:t>
            </a:r>
            <a:r>
              <a:rPr lang="x-none" sz="3200"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up to the 14</a:t>
            </a:r>
            <a:r>
              <a:rPr lang="x-none" sz="3200" kern="0" baseline="3000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th</a:t>
            </a:r>
            <a:r>
              <a:rPr lang="x-none" sz="3200"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century A.D. </a:t>
            </a:r>
            <a:endParaRPr lang="en-US" sz="3200"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a:p>
            <a:pPr marL="457200" indent="-457200" algn="just">
              <a:spcBef>
                <a:spcPts val="2400"/>
              </a:spcBef>
              <a:buFont typeface="Wingdings" panose="05000000000000000000" pitchFamily="2" charset="2"/>
              <a:buChar char="q"/>
            </a:pPr>
            <a:r>
              <a:rPr lang="x-none" sz="3200"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Also in the Zambezi valley of south west</a:t>
            </a:r>
            <a:r>
              <a:rPr lang="en-GB" sz="3200"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ern</a:t>
            </a:r>
            <a:r>
              <a:rPr lang="x-none" sz="3200"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Zambia there is evidence of 1</a:t>
            </a:r>
            <a:r>
              <a:rPr lang="x-none" sz="3200" kern="0" baseline="3000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st</a:t>
            </a:r>
            <a:r>
              <a:rPr lang="x-none" sz="3200"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to 2</a:t>
            </a:r>
            <a:r>
              <a:rPr lang="x-none" sz="3200" kern="0" baseline="3000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nd</a:t>
            </a:r>
            <a:r>
              <a:rPr lang="x-none" sz="3200"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century occupation by Early Iron Age farmers. </a:t>
            </a:r>
            <a:endParaRPr lang="en-GB" sz="3200" dirty="0">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967262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1257" y="326571"/>
            <a:ext cx="11756572" cy="6986528"/>
          </a:xfrm>
          <a:prstGeom prst="rect">
            <a:avLst/>
          </a:prstGeom>
        </p:spPr>
        <p:txBody>
          <a:bodyPr wrap="square">
            <a:spAutoFit/>
          </a:bodyPr>
          <a:lstStyle/>
          <a:p>
            <a:pPr marL="457200" indent="-457200" algn="just">
              <a:spcBef>
                <a:spcPts val="2400"/>
              </a:spcBef>
              <a:buFont typeface="Wingdings" panose="05000000000000000000" pitchFamily="2" charset="2"/>
              <a:buChar char="q"/>
            </a:pPr>
            <a:r>
              <a:rPr lang="x-none" sz="3200"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Intensive research in southern Zambia led to pottery classification into three </a:t>
            </a:r>
            <a:r>
              <a:rPr lang="en-GB" sz="3200"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m</a:t>
            </a:r>
            <a:r>
              <a:rPr lang="x-none" sz="3200"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ain stage</a:t>
            </a:r>
            <a:r>
              <a:rPr lang="en-US" sz="3200"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areas where these are located</a:t>
            </a:r>
            <a:r>
              <a:rPr lang="x-none" sz="3200"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GB" sz="3200" b="1" kern="0" dirty="0">
              <a:solidFill>
                <a:srgbClr val="365F9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32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1. </a:t>
            </a:r>
            <a:r>
              <a:rPr lang="en-US" sz="3200" dirty="0" err="1">
                <a:solidFill>
                  <a:srgbClr val="FF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Kapwirimbwe</a:t>
            </a:r>
            <a:endParaRPr lang="en-GB" sz="3200" dirty="0">
              <a:solidFill>
                <a:srgbClr val="FF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3200" i="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2.  </a:t>
            </a:r>
            <a:r>
              <a:rPr lang="en-US" sz="3200" dirty="0" err="1">
                <a:solidFill>
                  <a:srgbClr val="FF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Kalundu</a:t>
            </a:r>
            <a:r>
              <a:rPr lang="en-US" sz="32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GB" sz="32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3200" i="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3. </a:t>
            </a:r>
            <a:r>
              <a:rPr lang="en-US" sz="3200" dirty="0" err="1">
                <a:solidFill>
                  <a:srgbClr val="FF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Dambwa</a:t>
            </a:r>
            <a:endParaRPr lang="en-US" sz="3200" dirty="0">
              <a:solidFill>
                <a:srgbClr val="FF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32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indent="-457200">
              <a:buFont typeface="Wingdings" panose="05000000000000000000" pitchFamily="2" charset="2"/>
              <a:buChar char="q"/>
            </a:pPr>
            <a:r>
              <a:rPr lang="en-US"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In southern Zimbabwe early iron settlement points to the existence of </a:t>
            </a:r>
            <a:r>
              <a:rPr lang="en-US" sz="3200" dirty="0" err="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Bambata</a:t>
            </a:r>
            <a:r>
              <a:rPr lang="en-US"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pottery excavated from settlements at </a:t>
            </a:r>
            <a:r>
              <a:rPr lang="en-US" sz="3200" dirty="0" err="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Mabveni</a:t>
            </a:r>
            <a:r>
              <a:rPr lang="en-US"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in southern Zimbabwe dating to the 2</a:t>
            </a:r>
            <a:r>
              <a:rPr lang="en-US" sz="3200" baseline="30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nd</a:t>
            </a:r>
            <a:r>
              <a:rPr lang="en-US"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century A.D. </a:t>
            </a:r>
          </a:p>
          <a:p>
            <a:pPr marL="457200" indent="-457200">
              <a:buFont typeface="Wingdings" panose="05000000000000000000" pitchFamily="2" charset="2"/>
              <a:buChar char="q"/>
            </a:pPr>
            <a:endParaRPr lang="en-US"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457200" indent="-457200">
              <a:buFont typeface="Wingdings" panose="05000000000000000000" pitchFamily="2" charset="2"/>
              <a:buChar char="q"/>
            </a:pPr>
            <a:r>
              <a:rPr lang="en-US"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However, the main settlement in Zimbabwe of true Western or Eastern stream occurred in the 3</a:t>
            </a:r>
            <a:r>
              <a:rPr lang="en-US" sz="3200" baseline="30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rd</a:t>
            </a:r>
            <a:r>
              <a:rPr lang="en-GB"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to</a:t>
            </a:r>
            <a:r>
              <a:rPr lang="en-US"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4</a:t>
            </a:r>
            <a:r>
              <a:rPr lang="en-US" sz="3200" baseline="30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th</a:t>
            </a:r>
            <a:r>
              <a:rPr lang="en-US"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century A.D when Bantu speaking </a:t>
            </a:r>
            <a:r>
              <a:rPr lang="en-US" sz="3200"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Shona-</a:t>
            </a:r>
            <a:r>
              <a:rPr lang="en-US" sz="3200" dirty="0" err="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Karanga</a:t>
            </a:r>
            <a:r>
              <a:rPr lang="en-US"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people are believed to have settled there.</a:t>
            </a:r>
            <a:endParaRPr lang="en-GB"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endParaRPr lang="en-GB" sz="3200"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481996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32509" y="394855"/>
            <a:ext cx="11596255" cy="7848302"/>
          </a:xfrm>
          <a:prstGeom prst="rect">
            <a:avLst/>
          </a:prstGeom>
        </p:spPr>
        <p:txBody>
          <a:bodyPr wrap="square">
            <a:spAutoFit/>
          </a:bodyPr>
          <a:lstStyle/>
          <a:p>
            <a:pPr marL="571500" indent="-571500">
              <a:buFont typeface="Wingdings" panose="05000000000000000000" pitchFamily="2" charset="2"/>
              <a:buChar char="q"/>
            </a:pPr>
            <a:r>
              <a:rPr lang="en-GB"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The period when the Bantu speaking farmers spread through the southern half of the African continent is generally referred to as the Early Iron Age. </a:t>
            </a:r>
          </a:p>
          <a:p>
            <a:pPr marL="571500" indent="-571500">
              <a:buFont typeface="Wingdings" panose="05000000000000000000" pitchFamily="2" charset="2"/>
              <a:buChar char="q"/>
            </a:pPr>
            <a:endParaRPr lang="en-US" sz="3600"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571500" indent="-571500">
              <a:buFont typeface="Wingdings" panose="05000000000000000000" pitchFamily="2" charset="2"/>
              <a:buChar char="q"/>
            </a:pPr>
            <a:r>
              <a:rPr lang="en-GB"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Metallurgy and especially Iron working technology was known to the Bantu speaking peoples of eastern Africa for several centuries before the technology spread to central and southern Africa. </a:t>
            </a:r>
          </a:p>
          <a:p>
            <a:pPr marL="571500" indent="-571500">
              <a:buFont typeface="Wingdings" panose="05000000000000000000" pitchFamily="2" charset="2"/>
              <a:buChar char="q"/>
            </a:pPr>
            <a:endParaRPr lang="en-GB"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571500" indent="-571500">
              <a:buFont typeface="Wingdings" panose="05000000000000000000" pitchFamily="2" charset="2"/>
              <a:buChar char="q"/>
            </a:pPr>
            <a:r>
              <a:rPr lang="en-GB"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Yet the earliest Bantu speaking farmers had been forest dwellers who survived on gathering fruit and nuts, fishing and collecting roots. </a:t>
            </a:r>
          </a:p>
          <a:p>
            <a:endParaRPr lang="en-GB" sz="3600" dirty="0">
              <a:latin typeface="Times New Roman" panose="02020603050405020304" pitchFamily="18" charset="0"/>
              <a:cs typeface="Times New Roman" panose="02020603050405020304" pitchFamily="18" charset="0"/>
            </a:endParaRPr>
          </a:p>
          <a:p>
            <a:pPr marL="571500" indent="-571500">
              <a:buFont typeface="Wingdings" panose="05000000000000000000" pitchFamily="2" charset="2"/>
              <a:buChar char="q"/>
            </a:pPr>
            <a:endParaRPr lang="en-GB" sz="3600" dirty="0"/>
          </a:p>
        </p:txBody>
      </p:sp>
    </p:spTree>
    <p:extLst>
      <p:ext uri="{BB962C8B-B14F-4D97-AF65-F5344CB8AC3E}">
        <p14:creationId xmlns:p14="http://schemas.microsoft.com/office/powerpoint/2010/main" val="3947578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74072" y="353291"/>
            <a:ext cx="11471563" cy="6740307"/>
          </a:xfrm>
          <a:prstGeom prst="rect">
            <a:avLst/>
          </a:prstGeom>
        </p:spPr>
        <p:txBody>
          <a:bodyPr wrap="square">
            <a:spAutoFit/>
          </a:bodyPr>
          <a:lstStyle/>
          <a:p>
            <a:pPr marL="571500" indent="-571500">
              <a:buFont typeface="Wingdings" panose="05000000000000000000" pitchFamily="2" charset="2"/>
              <a:buChar char="q"/>
            </a:pPr>
            <a:r>
              <a:rPr lang="en-GB"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Historians argue that the Bantu speaking farmers possibly absorbed this savannah culture of gathering, fishing and collecting, together with various mixed farming practices and beliefs which they combined with iron technology.</a:t>
            </a:r>
          </a:p>
          <a:p>
            <a:endParaRPr lang="en-GB"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endParaRPr>
          </a:p>
          <a:p>
            <a:pPr marL="571500" indent="-571500">
              <a:buFont typeface="Wingdings" panose="05000000000000000000" pitchFamily="2" charset="2"/>
              <a:buChar char="q"/>
            </a:pPr>
            <a:r>
              <a:rPr lang="en-GB"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 These cultures together, not iron technology alone, aided the Bantu speaking peoples in their spread into Central and Southern Africa during the first few centuries A.D. </a:t>
            </a:r>
          </a:p>
          <a:p>
            <a:endParaRPr lang="en-GB"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endParaRPr>
          </a:p>
          <a:p>
            <a:pPr marL="571500" indent="-571500">
              <a:buFont typeface="Wingdings" panose="05000000000000000000" pitchFamily="2" charset="2"/>
              <a:buChar char="q"/>
            </a:pPr>
            <a:r>
              <a:rPr lang="en-GB" sz="32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Another factor that aided the spread of the Bantu speaking farmers was their absorption of new food crops like bananas and Asian yams from South East Asia. </a:t>
            </a:r>
            <a:endParaRPr lang="en-GB" sz="32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0953469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374074"/>
            <a:ext cx="12192000" cy="4780796"/>
          </a:xfrm>
          <a:prstGeom prst="rect">
            <a:avLst/>
          </a:prstGeom>
        </p:spPr>
        <p:txBody>
          <a:bodyPr wrap="square">
            <a:spAutoFit/>
          </a:bodyPr>
          <a:lstStyle/>
          <a:p>
            <a:pPr marL="571500" indent="-571500" algn="just">
              <a:spcAft>
                <a:spcPts val="1000"/>
              </a:spcAft>
              <a:buFont typeface="Wingdings" panose="05000000000000000000" pitchFamily="2" charset="2"/>
              <a:buChar char="q"/>
            </a:pPr>
            <a:r>
              <a:rPr lang="en-GB"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These crops were brought to the East African coastal region by Malay-Polynesian sailors who migrated to Madagascar in the 2</a:t>
            </a:r>
            <a:r>
              <a:rPr lang="en-GB" sz="3600" baseline="300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nd</a:t>
            </a:r>
            <a:r>
              <a:rPr lang="en-GB"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 century A.D. </a:t>
            </a:r>
          </a:p>
          <a:p>
            <a:pPr algn="just">
              <a:spcAft>
                <a:spcPts val="1000"/>
              </a:spcAft>
            </a:pPr>
            <a:endParaRPr lang="en-GB"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endParaRPr>
          </a:p>
          <a:p>
            <a:pPr marL="571500" indent="-571500" algn="just">
              <a:spcAft>
                <a:spcPts val="1000"/>
              </a:spcAft>
              <a:buFont typeface="Wingdings" panose="05000000000000000000" pitchFamily="2" charset="2"/>
              <a:buChar char="q"/>
            </a:pPr>
            <a:r>
              <a:rPr lang="en-GB"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In the interior of East and later Central Africa the banana in particular became an important high yielding staple crop of the Bantu speaking peoples in the more moisture areas like the Congo forest and the lake side region of Southern Uganda.</a:t>
            </a:r>
            <a:endParaRPr lang="en-GB" sz="36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7905307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4236" y="415637"/>
            <a:ext cx="11222182" cy="7125027"/>
          </a:xfrm>
          <a:prstGeom prst="rect">
            <a:avLst/>
          </a:prstGeom>
        </p:spPr>
        <p:txBody>
          <a:bodyPr wrap="square">
            <a:spAutoFit/>
          </a:bodyPr>
          <a:lstStyle/>
          <a:p>
            <a:pPr marL="571500" indent="-571500" algn="just">
              <a:lnSpc>
                <a:spcPct val="150000"/>
              </a:lnSpc>
              <a:spcAft>
                <a:spcPts val="1000"/>
              </a:spcAft>
              <a:buFont typeface="Wingdings" panose="05000000000000000000" pitchFamily="2" charset="2"/>
              <a:buChar char="§"/>
            </a:pPr>
            <a:r>
              <a:rPr lang="en-GB" sz="3600" b="1" dirty="0">
                <a:solidFill>
                  <a:srgbClr val="00B05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Routes of Migration</a:t>
            </a:r>
          </a:p>
          <a:p>
            <a:pPr marL="571500" indent="-571500" algn="just">
              <a:spcAft>
                <a:spcPts val="1000"/>
              </a:spcAft>
              <a:buFont typeface="Wingdings" panose="05000000000000000000" pitchFamily="2" charset="2"/>
              <a:buChar char="q"/>
            </a:pPr>
            <a:r>
              <a:rPr lang="en-GB"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Although the routes and directions taken by the earliest Bantu speaking migrants and their iron technology into Central Africa were not very exact, Archaeologists point to some general differences in the styles of certain pottery decorations and iron furnace constructions.</a:t>
            </a:r>
          </a:p>
          <a:p>
            <a:pPr marL="571500" indent="-571500" algn="just">
              <a:spcAft>
                <a:spcPts val="1000"/>
              </a:spcAft>
              <a:buFont typeface="Wingdings" panose="05000000000000000000" pitchFamily="2" charset="2"/>
              <a:buChar char="q"/>
            </a:pPr>
            <a:r>
              <a:rPr lang="en-GB"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These differences have been identified as belonging to two cultural traditions; the Eastern and the Western traditions which are sometimes referred to as Eastern and Western streams.</a:t>
            </a:r>
            <a:endParaRPr lang="en-GB" sz="3600" b="1"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spcAft>
                <a:spcPts val="1000"/>
              </a:spcAft>
            </a:pPr>
            <a:r>
              <a:rPr lang="en-GB" sz="3600" b="1" dirty="0">
                <a:solidFill>
                  <a:srgbClr val="000000"/>
                </a:solidFill>
                <a:latin typeface="Times New Roman" panose="02020603050405020304" pitchFamily="18" charset="0"/>
                <a:ea typeface="Calibri" panose="020F0502020204030204" pitchFamily="34" charset="0"/>
              </a:rPr>
              <a:t>  </a:t>
            </a:r>
            <a:endParaRPr lang="en-GB" sz="3600" b="1" dirty="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3936391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81891" y="374073"/>
            <a:ext cx="11367654" cy="4780796"/>
          </a:xfrm>
          <a:prstGeom prst="rect">
            <a:avLst/>
          </a:prstGeom>
        </p:spPr>
        <p:txBody>
          <a:bodyPr wrap="square">
            <a:spAutoFit/>
          </a:bodyPr>
          <a:lstStyle/>
          <a:p>
            <a:pPr marL="571500" indent="-571500" algn="just">
              <a:spcAft>
                <a:spcPts val="1000"/>
              </a:spcAft>
              <a:buFont typeface="Wingdings" panose="05000000000000000000" pitchFamily="2" charset="2"/>
              <a:buChar char="q"/>
            </a:pPr>
            <a:r>
              <a:rPr lang="en-GB"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This means that the Bantu speaking migrants must have travelled along two broad fronts or routes. </a:t>
            </a:r>
          </a:p>
          <a:p>
            <a:pPr algn="just">
              <a:spcAft>
                <a:spcPts val="1000"/>
              </a:spcAft>
            </a:pPr>
            <a:endParaRPr lang="en-GB"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endParaRPr>
          </a:p>
          <a:p>
            <a:pPr marL="571500" indent="-571500" algn="just">
              <a:spcAft>
                <a:spcPts val="1000"/>
              </a:spcAft>
              <a:buFont typeface="Wingdings" panose="05000000000000000000" pitchFamily="2" charset="2"/>
              <a:buChar char="q"/>
            </a:pPr>
            <a:r>
              <a:rPr lang="en-GB"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The dividing line between the Eastern and Western streams seemed to fall along the Luangwa River in Eastern Zambia. This also corresponds with linguistic evidence pointing to the spread of the Eastern and Western Bantu speaking peoples.</a:t>
            </a:r>
            <a:endParaRPr lang="en-GB" sz="36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7452396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7036" y="540327"/>
            <a:ext cx="11617037" cy="5591274"/>
          </a:xfrm>
          <a:prstGeom prst="rect">
            <a:avLst/>
          </a:prstGeom>
        </p:spPr>
        <p:txBody>
          <a:bodyPr wrap="square">
            <a:spAutoFit/>
          </a:bodyPr>
          <a:lstStyle/>
          <a:p>
            <a:pPr marL="571500" indent="-571500" algn="just">
              <a:spcAft>
                <a:spcPts val="1000"/>
              </a:spcAft>
              <a:buFont typeface="Wingdings" panose="05000000000000000000" pitchFamily="2" charset="2"/>
              <a:buChar char="q"/>
            </a:pPr>
            <a:r>
              <a:rPr lang="en-GB"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However, further south the division between the Eastern and Western stream is not very clear. </a:t>
            </a:r>
          </a:p>
          <a:p>
            <a:pPr marL="571500" indent="-571500" algn="just">
              <a:spcAft>
                <a:spcPts val="1000"/>
              </a:spcAft>
              <a:buFont typeface="Wingdings" panose="05000000000000000000" pitchFamily="2" charset="2"/>
              <a:buChar char="q"/>
            </a:pPr>
            <a:endParaRPr lang="en-GB"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endParaRPr>
          </a:p>
          <a:p>
            <a:pPr marL="571500" indent="-571500" algn="just">
              <a:spcAft>
                <a:spcPts val="1000"/>
              </a:spcAft>
              <a:buFont typeface="Wingdings" panose="05000000000000000000" pitchFamily="2" charset="2"/>
              <a:buChar char="q"/>
            </a:pPr>
            <a:r>
              <a:rPr lang="en-GB"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There was considerable intermixing and transmission of ideas between Eastern and Western stream peoples over much of central and southern Africa. </a:t>
            </a:r>
          </a:p>
          <a:p>
            <a:pPr algn="just">
              <a:spcAft>
                <a:spcPts val="1000"/>
              </a:spcAft>
            </a:pPr>
            <a:endParaRPr lang="en-GB"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endParaRPr>
          </a:p>
          <a:p>
            <a:pPr marL="571500" indent="-571500" algn="just">
              <a:spcAft>
                <a:spcPts val="1000"/>
              </a:spcAft>
              <a:buFont typeface="Wingdings" panose="05000000000000000000" pitchFamily="2" charset="2"/>
              <a:buChar char="q"/>
            </a:pPr>
            <a:r>
              <a:rPr lang="en-GB"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This could have caused this lack of clarity between the Eastern and Western streams.</a:t>
            </a:r>
            <a:endParaRPr lang="en-GB" sz="36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1762941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9382" y="353291"/>
            <a:ext cx="11388435" cy="6427401"/>
          </a:xfrm>
          <a:prstGeom prst="rect">
            <a:avLst/>
          </a:prstGeom>
        </p:spPr>
        <p:txBody>
          <a:bodyPr wrap="square">
            <a:spAutoFit/>
          </a:bodyPr>
          <a:lstStyle/>
          <a:p>
            <a:pPr algn="just">
              <a:lnSpc>
                <a:spcPct val="150000"/>
              </a:lnSpc>
              <a:spcAft>
                <a:spcPts val="1000"/>
              </a:spcAft>
            </a:pPr>
            <a:r>
              <a:rPr lang="en-GB" sz="3600" b="1" dirty="0">
                <a:solidFill>
                  <a:srgbClr val="00B05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Eastern Stream</a:t>
            </a:r>
          </a:p>
          <a:p>
            <a:pPr marL="571500" indent="-571500" algn="just">
              <a:spcAft>
                <a:spcPts val="1000"/>
              </a:spcAft>
              <a:buFont typeface="Wingdings" panose="05000000000000000000" pitchFamily="2" charset="2"/>
              <a:buChar char="q"/>
            </a:pPr>
            <a:r>
              <a:rPr lang="en-GB"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The Eastern stream of the Bantu speaking people’s migrations depict a specific pottery type. </a:t>
            </a:r>
          </a:p>
          <a:p>
            <a:pPr algn="just">
              <a:spcAft>
                <a:spcPts val="1000"/>
              </a:spcAft>
            </a:pPr>
            <a:endParaRPr lang="en-GB"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571500" indent="-571500" algn="just">
              <a:spcAft>
                <a:spcPts val="1000"/>
              </a:spcAft>
              <a:buFont typeface="Wingdings" panose="05000000000000000000" pitchFamily="2" charset="2"/>
              <a:buChar char="q"/>
            </a:pPr>
            <a:r>
              <a:rPr lang="en-GB"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The earliest East African pottery type has been classified as </a:t>
            </a:r>
            <a:r>
              <a:rPr lang="en-GB" sz="3600" dirty="0" err="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Urewe</a:t>
            </a:r>
            <a:r>
              <a:rPr lang="en-GB" sz="3600"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ware</a:t>
            </a:r>
            <a:r>
              <a:rPr lang="en-GB"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GB" sz="36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Urewe</a:t>
            </a:r>
            <a:r>
              <a:rPr lang="en-GB"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ware has been dated in the lake land region also called i</a:t>
            </a:r>
            <a:r>
              <a:rPr lang="en-GB" sz="3600" b="1" dirty="0">
                <a:solidFill>
                  <a:srgbClr val="00B05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nterlacustrine</a:t>
            </a:r>
            <a:r>
              <a:rPr lang="en-GB"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region. </a:t>
            </a:r>
          </a:p>
          <a:p>
            <a:pPr algn="just">
              <a:spcAft>
                <a:spcPts val="1000"/>
              </a:spcAft>
            </a:pPr>
            <a:endParaRPr lang="en-GB"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571500" indent="-571500" algn="just">
              <a:spcAft>
                <a:spcPts val="1000"/>
              </a:spcAft>
              <a:buFont typeface="Wingdings" panose="05000000000000000000" pitchFamily="2" charset="2"/>
              <a:buChar char="q"/>
            </a:pPr>
            <a:r>
              <a:rPr lang="en-GB" sz="32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Urewe</a:t>
            </a:r>
            <a:r>
              <a:rPr lang="en-GB"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ware has been dated between 2</a:t>
            </a:r>
            <a:r>
              <a:rPr lang="en-GB" sz="3200" baseline="30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nd</a:t>
            </a:r>
            <a:r>
              <a:rPr lang="en-GB"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and 5</a:t>
            </a:r>
            <a:r>
              <a:rPr lang="en-GB" sz="3200" baseline="30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th</a:t>
            </a:r>
            <a:r>
              <a:rPr lang="en-GB"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century A.D though its origins could extend back into the B.C. period. </a:t>
            </a:r>
            <a:r>
              <a:rPr lang="en-GB" sz="32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a:t>
            </a:r>
            <a:endParaRPr lang="en-GB" sz="32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648150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98763" y="353291"/>
            <a:ext cx="11513127" cy="6699270"/>
          </a:xfrm>
          <a:prstGeom prst="rect">
            <a:avLst/>
          </a:prstGeom>
        </p:spPr>
        <p:txBody>
          <a:bodyPr wrap="square">
            <a:spAutoFit/>
          </a:bodyPr>
          <a:lstStyle/>
          <a:p>
            <a:pPr marL="571500" indent="-571500" algn="just">
              <a:spcAft>
                <a:spcPts val="1000"/>
              </a:spcAft>
              <a:buFont typeface="Wingdings" panose="05000000000000000000" pitchFamily="2" charset="2"/>
              <a:buChar char="q"/>
            </a:pPr>
            <a:r>
              <a:rPr lang="en-GB"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The main characteristic of </a:t>
            </a:r>
            <a:r>
              <a:rPr lang="en-GB" sz="3600" dirty="0" err="1">
                <a:solidFill>
                  <a:srgbClr val="00B05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Urewe</a:t>
            </a:r>
            <a:r>
              <a:rPr lang="en-GB" sz="3600" dirty="0">
                <a:solidFill>
                  <a:srgbClr val="00B05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 ware </a:t>
            </a:r>
            <a:r>
              <a:rPr lang="en-GB"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was an indentation on the base of the pot to enable it to stand. </a:t>
            </a:r>
          </a:p>
          <a:p>
            <a:pPr marL="571500" indent="-571500" algn="just">
              <a:spcAft>
                <a:spcPts val="1000"/>
              </a:spcAft>
              <a:buFont typeface="Wingdings" panose="05000000000000000000" pitchFamily="2" charset="2"/>
              <a:buChar char="q"/>
            </a:pPr>
            <a:r>
              <a:rPr lang="en-GB"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Hence it is also referred to as dimple based pottery. </a:t>
            </a:r>
          </a:p>
          <a:p>
            <a:pPr marL="571500" indent="-571500" algn="just">
              <a:spcAft>
                <a:spcPts val="1000"/>
              </a:spcAft>
              <a:buFont typeface="Wingdings" panose="05000000000000000000" pitchFamily="2" charset="2"/>
              <a:buChar char="q"/>
            </a:pPr>
            <a:r>
              <a:rPr lang="en-GB"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The absence of a depression at the base or bottom of the pottery (clay pots) would have made them lack the ability to stand upright given the rounded nature of the pots. </a:t>
            </a:r>
          </a:p>
          <a:p>
            <a:pPr marL="571500" indent="-571500" algn="just">
              <a:spcAft>
                <a:spcPts val="1000"/>
              </a:spcAft>
              <a:buFont typeface="Wingdings" panose="05000000000000000000" pitchFamily="2" charset="2"/>
              <a:buChar char="q"/>
            </a:pPr>
            <a:r>
              <a:rPr lang="x-none"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Another pottery style to the east of the rift valley region has been classified as </a:t>
            </a:r>
            <a:r>
              <a:rPr lang="x-none" sz="3600"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Kwale ware</a:t>
            </a:r>
            <a:r>
              <a:rPr lang="x-none"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this is mostly in southern Kenya and northern Tanzania particularly in south east Kilimanjaro </a:t>
            </a:r>
            <a:r>
              <a:rPr lang="en-GB"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mountain </a:t>
            </a:r>
            <a:r>
              <a:rPr lang="x-none"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region. </a:t>
            </a:r>
            <a:endParaRPr lang="en-GB" sz="3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571500" indent="-571500" algn="just">
              <a:spcAft>
                <a:spcPts val="1000"/>
              </a:spcAft>
              <a:buFont typeface="Wingdings" panose="05000000000000000000" pitchFamily="2" charset="2"/>
              <a:buChar char="q"/>
            </a:pPr>
            <a:endParaRPr lang="en-GB" sz="3600" dirty="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4260202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279</TotalTime>
  <Words>1152</Words>
  <Application>Microsoft Office PowerPoint</Application>
  <PresentationFormat>Widescreen</PresentationFormat>
  <Paragraphs>68</Paragraphs>
  <Slides>15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Arial</vt:lpstr>
      <vt:lpstr>Calibri</vt:lpstr>
      <vt:lpstr>Calibri Light</vt:lpstr>
      <vt:lpstr>Cambria</vt:lpstr>
      <vt:lpstr>Times New Roman</vt:lpstr>
      <vt:lpstr>Verdana</vt:lpstr>
      <vt:lpstr>Wingdings</vt:lpstr>
      <vt:lpstr>Office Theme</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TOPIC 8.2 THE SPREAD OF EARLY IRON AGE TECHNOLOGY</dc:title>
  <dc:creator>KASONGO CHIPUTA</dc:creator>
  <cp:lastModifiedBy>Administrator</cp:lastModifiedBy>
  <cp:revision>27</cp:revision>
  <dcterms:created xsi:type="dcterms:W3CDTF">2020-08-26T08:35:39Z</dcterms:created>
  <dcterms:modified xsi:type="dcterms:W3CDTF">2023-09-05T16:29:33Z</dcterms:modified>
</cp:coreProperties>
</file>