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64" d="100"/>
          <a:sy n="64" d="100"/>
        </p:scale>
        <p:origin x="-108" y="-26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5EA21CD-E66E-497A-98AC-9B2AC92D49F0}" type="datetimeFigureOut">
              <a:rPr lang="en-GB" smtClean="0"/>
              <a:t>22/07/2021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4B2AAB-D282-4D85-91C0-E11F1B0FF6AE}" type="slidenum">
              <a:rPr lang="en-GB" smtClean="0"/>
              <a:t>‹#›</a:t>
            </a:fld>
            <a:endParaRPr lang="en-GB"/>
          </a:p>
        </p:txBody>
      </p:sp>
    </p:spTree>
    <p:extLst>
      <p:ext uri="{BB962C8B-B14F-4D97-AF65-F5344CB8AC3E}">
        <p14:creationId xmlns:p14="http://schemas.microsoft.com/office/powerpoint/2010/main" val="21743837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5EA21CD-E66E-497A-98AC-9B2AC92D49F0}" type="datetimeFigureOut">
              <a:rPr lang="en-GB" smtClean="0"/>
              <a:t>22/07/2021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4B2AAB-D282-4D85-91C0-E11F1B0FF6AE}" type="slidenum">
              <a:rPr lang="en-GB" smtClean="0"/>
              <a:t>‹#›</a:t>
            </a:fld>
            <a:endParaRPr lang="en-GB"/>
          </a:p>
        </p:txBody>
      </p:sp>
    </p:spTree>
    <p:extLst>
      <p:ext uri="{BB962C8B-B14F-4D97-AF65-F5344CB8AC3E}">
        <p14:creationId xmlns:p14="http://schemas.microsoft.com/office/powerpoint/2010/main" val="1060976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5EA21CD-E66E-497A-98AC-9B2AC92D49F0}" type="datetimeFigureOut">
              <a:rPr lang="en-GB" smtClean="0"/>
              <a:t>22/07/2021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4B2AAB-D282-4D85-91C0-E11F1B0FF6AE}" type="slidenum">
              <a:rPr lang="en-GB" smtClean="0"/>
              <a:t>‹#›</a:t>
            </a:fld>
            <a:endParaRPr lang="en-GB"/>
          </a:p>
        </p:txBody>
      </p:sp>
    </p:spTree>
    <p:extLst>
      <p:ext uri="{BB962C8B-B14F-4D97-AF65-F5344CB8AC3E}">
        <p14:creationId xmlns:p14="http://schemas.microsoft.com/office/powerpoint/2010/main" val="14458108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5EA21CD-E66E-497A-98AC-9B2AC92D49F0}" type="datetimeFigureOut">
              <a:rPr lang="en-GB" smtClean="0"/>
              <a:t>22/07/2021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4B2AAB-D282-4D85-91C0-E11F1B0FF6AE}" type="slidenum">
              <a:rPr lang="en-GB" smtClean="0"/>
              <a:t>‹#›</a:t>
            </a:fld>
            <a:endParaRPr lang="en-GB"/>
          </a:p>
        </p:txBody>
      </p:sp>
    </p:spTree>
    <p:extLst>
      <p:ext uri="{BB962C8B-B14F-4D97-AF65-F5344CB8AC3E}">
        <p14:creationId xmlns:p14="http://schemas.microsoft.com/office/powerpoint/2010/main" val="253450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5EA21CD-E66E-497A-98AC-9B2AC92D49F0}" type="datetimeFigureOut">
              <a:rPr lang="en-GB" smtClean="0"/>
              <a:t>22/07/2021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4B2AAB-D282-4D85-91C0-E11F1B0FF6AE}" type="slidenum">
              <a:rPr lang="en-GB" smtClean="0"/>
              <a:t>‹#›</a:t>
            </a:fld>
            <a:endParaRPr lang="en-GB"/>
          </a:p>
        </p:txBody>
      </p:sp>
    </p:spTree>
    <p:extLst>
      <p:ext uri="{BB962C8B-B14F-4D97-AF65-F5344CB8AC3E}">
        <p14:creationId xmlns:p14="http://schemas.microsoft.com/office/powerpoint/2010/main" val="4185797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5EA21CD-E66E-497A-98AC-9B2AC92D49F0}" type="datetimeFigureOut">
              <a:rPr lang="en-GB" smtClean="0"/>
              <a:t>22/07/2021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4B2AAB-D282-4D85-91C0-E11F1B0FF6AE}" type="slidenum">
              <a:rPr lang="en-GB" smtClean="0"/>
              <a:t>‹#›</a:t>
            </a:fld>
            <a:endParaRPr lang="en-GB"/>
          </a:p>
        </p:txBody>
      </p:sp>
    </p:spTree>
    <p:extLst>
      <p:ext uri="{BB962C8B-B14F-4D97-AF65-F5344CB8AC3E}">
        <p14:creationId xmlns:p14="http://schemas.microsoft.com/office/powerpoint/2010/main" val="26140673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5EA21CD-E66E-497A-98AC-9B2AC92D49F0}" type="datetimeFigureOut">
              <a:rPr lang="en-GB" smtClean="0"/>
              <a:t>22/07/2021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E4B2AAB-D282-4D85-91C0-E11F1B0FF6AE}" type="slidenum">
              <a:rPr lang="en-GB" smtClean="0"/>
              <a:t>‹#›</a:t>
            </a:fld>
            <a:endParaRPr lang="en-GB"/>
          </a:p>
        </p:txBody>
      </p:sp>
    </p:spTree>
    <p:extLst>
      <p:ext uri="{BB962C8B-B14F-4D97-AF65-F5344CB8AC3E}">
        <p14:creationId xmlns:p14="http://schemas.microsoft.com/office/powerpoint/2010/main" val="2126569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5EA21CD-E66E-497A-98AC-9B2AC92D49F0}" type="datetimeFigureOut">
              <a:rPr lang="en-GB" smtClean="0"/>
              <a:t>22/07/2021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E4B2AAB-D282-4D85-91C0-E11F1B0FF6AE}" type="slidenum">
              <a:rPr lang="en-GB" smtClean="0"/>
              <a:t>‹#›</a:t>
            </a:fld>
            <a:endParaRPr lang="en-GB"/>
          </a:p>
        </p:txBody>
      </p:sp>
    </p:spTree>
    <p:extLst>
      <p:ext uri="{BB962C8B-B14F-4D97-AF65-F5344CB8AC3E}">
        <p14:creationId xmlns:p14="http://schemas.microsoft.com/office/powerpoint/2010/main" val="38977677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EA21CD-E66E-497A-98AC-9B2AC92D49F0}" type="datetimeFigureOut">
              <a:rPr lang="en-GB" smtClean="0"/>
              <a:t>22/07/2021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E4B2AAB-D282-4D85-91C0-E11F1B0FF6AE}" type="slidenum">
              <a:rPr lang="en-GB" smtClean="0"/>
              <a:t>‹#›</a:t>
            </a:fld>
            <a:endParaRPr lang="en-GB"/>
          </a:p>
        </p:txBody>
      </p:sp>
    </p:spTree>
    <p:extLst>
      <p:ext uri="{BB962C8B-B14F-4D97-AF65-F5344CB8AC3E}">
        <p14:creationId xmlns:p14="http://schemas.microsoft.com/office/powerpoint/2010/main" val="569186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5EA21CD-E66E-497A-98AC-9B2AC92D49F0}" type="datetimeFigureOut">
              <a:rPr lang="en-GB" smtClean="0"/>
              <a:t>22/07/2021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4B2AAB-D282-4D85-91C0-E11F1B0FF6AE}" type="slidenum">
              <a:rPr lang="en-GB" smtClean="0"/>
              <a:t>‹#›</a:t>
            </a:fld>
            <a:endParaRPr lang="en-GB"/>
          </a:p>
        </p:txBody>
      </p:sp>
    </p:spTree>
    <p:extLst>
      <p:ext uri="{BB962C8B-B14F-4D97-AF65-F5344CB8AC3E}">
        <p14:creationId xmlns:p14="http://schemas.microsoft.com/office/powerpoint/2010/main" val="2958128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5EA21CD-E66E-497A-98AC-9B2AC92D49F0}" type="datetimeFigureOut">
              <a:rPr lang="en-GB" smtClean="0"/>
              <a:t>22/07/2021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4B2AAB-D282-4D85-91C0-E11F1B0FF6AE}" type="slidenum">
              <a:rPr lang="en-GB" smtClean="0"/>
              <a:t>‹#›</a:t>
            </a:fld>
            <a:endParaRPr lang="en-GB"/>
          </a:p>
        </p:txBody>
      </p:sp>
    </p:spTree>
    <p:extLst>
      <p:ext uri="{BB962C8B-B14F-4D97-AF65-F5344CB8AC3E}">
        <p14:creationId xmlns:p14="http://schemas.microsoft.com/office/powerpoint/2010/main" val="300609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EA21CD-E66E-497A-98AC-9B2AC92D49F0}" type="datetimeFigureOut">
              <a:rPr lang="en-GB" smtClean="0"/>
              <a:t>22/07/2021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4B2AAB-D282-4D85-91C0-E11F1B0FF6AE}" type="slidenum">
              <a:rPr lang="en-GB" smtClean="0"/>
              <a:t>‹#›</a:t>
            </a:fld>
            <a:endParaRPr lang="en-GB"/>
          </a:p>
        </p:txBody>
      </p:sp>
    </p:spTree>
    <p:extLst>
      <p:ext uri="{BB962C8B-B14F-4D97-AF65-F5344CB8AC3E}">
        <p14:creationId xmlns:p14="http://schemas.microsoft.com/office/powerpoint/2010/main" val="32229552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87829" y="849086"/>
            <a:ext cx="11247120" cy="5601533"/>
          </a:xfrm>
          <a:prstGeom prst="rect">
            <a:avLst/>
          </a:prstGeom>
        </p:spPr>
        <p:txBody>
          <a:bodyPr wrap="square">
            <a:spAutoFit/>
          </a:bodyPr>
          <a:lstStyle/>
          <a:p>
            <a:pPr algn="just">
              <a:lnSpc>
                <a:spcPct val="150000"/>
              </a:lnSpc>
              <a:spcBef>
                <a:spcPts val="2400"/>
              </a:spcBef>
            </a:pPr>
            <a:r>
              <a:rPr lang="en-US" sz="3600" b="1" kern="0" dirty="0" smtClean="0">
                <a:solidFill>
                  <a:srgbClr val="FF0000"/>
                </a:solidFill>
                <a:latin typeface="Times New Roman" panose="02020603050405020304" pitchFamily="18" charset="0"/>
                <a:ea typeface="Times New Roman" panose="02020603050405020304" pitchFamily="18" charset="0"/>
              </a:rPr>
              <a:t>The </a:t>
            </a:r>
            <a:r>
              <a:rPr lang="x-none" sz="3600" b="1" kern="0" dirty="0" smtClean="0">
                <a:solidFill>
                  <a:srgbClr val="FF0000"/>
                </a:solidFill>
                <a:latin typeface="Times New Roman" panose="02020603050405020304" pitchFamily="18" charset="0"/>
                <a:ea typeface="Times New Roman" panose="02020603050405020304" pitchFamily="18" charset="0"/>
              </a:rPr>
              <a:t>Government</a:t>
            </a:r>
            <a:r>
              <a:rPr lang="en-US" sz="3600" b="1" kern="0" dirty="0" smtClean="0">
                <a:solidFill>
                  <a:srgbClr val="FF0000"/>
                </a:solidFill>
                <a:latin typeface="Times New Roman" panose="02020603050405020304" pitchFamily="18" charset="0"/>
                <a:ea typeface="Times New Roman" panose="02020603050405020304" pitchFamily="18" charset="0"/>
              </a:rPr>
              <a:t> </a:t>
            </a:r>
            <a:r>
              <a:rPr lang="en-US" sz="3600" b="1" kern="0" dirty="0">
                <a:solidFill>
                  <a:srgbClr val="FF0000"/>
                </a:solidFill>
                <a:latin typeface="Times New Roman" panose="02020603050405020304" pitchFamily="18" charset="0"/>
                <a:ea typeface="Times New Roman" panose="02020603050405020304" pitchFamily="18" charset="0"/>
              </a:rPr>
              <a:t>o</a:t>
            </a:r>
            <a:r>
              <a:rPr lang="en-US" sz="3600" b="1" kern="0" dirty="0" smtClean="0">
                <a:solidFill>
                  <a:srgbClr val="FF0000"/>
                </a:solidFill>
                <a:latin typeface="Times New Roman" panose="02020603050405020304" pitchFamily="18" charset="0"/>
                <a:ea typeface="Times New Roman" panose="02020603050405020304" pitchFamily="18" charset="0"/>
              </a:rPr>
              <a:t>f Egypt</a:t>
            </a:r>
            <a:endParaRPr lang="en-GB" sz="3600" b="1" kern="0" dirty="0" smtClean="0">
              <a:solidFill>
                <a:srgbClr val="FF0000"/>
              </a:solidFill>
              <a:effectLst/>
              <a:latin typeface="Cambria" panose="02040503050406030204" pitchFamily="18" charset="0"/>
              <a:ea typeface="Times New Roman" panose="02020603050405020304" pitchFamily="18" charset="0"/>
            </a:endParaRPr>
          </a:p>
          <a:p>
            <a:pPr marL="457200" indent="-457200" algn="just">
              <a:spcBef>
                <a:spcPts val="2400"/>
              </a:spcBef>
              <a:buFont typeface="Wingdings" panose="05000000000000000000" pitchFamily="2" charset="2"/>
              <a:buChar char="q"/>
            </a:pPr>
            <a:r>
              <a:rPr lang="x-none" sz="3200" kern="0" dirty="0">
                <a:solidFill>
                  <a:srgbClr val="000000"/>
                </a:solidFill>
                <a:latin typeface="Times New Roman" panose="02020603050405020304" pitchFamily="18" charset="0"/>
                <a:ea typeface="Times New Roman" panose="02020603050405020304" pitchFamily="18" charset="0"/>
              </a:rPr>
              <a:t>The government of Ancient Egypt comprised a huge bureaucracy of well-educated civil </a:t>
            </a:r>
            <a:r>
              <a:rPr lang="x-none" sz="3200" kern="0" dirty="0" smtClean="0">
                <a:solidFill>
                  <a:srgbClr val="000000"/>
                </a:solidFill>
                <a:latin typeface="Times New Roman" panose="02020603050405020304" pitchFamily="18" charset="0"/>
                <a:ea typeface="Times New Roman" panose="02020603050405020304" pitchFamily="18" charset="0"/>
              </a:rPr>
              <a:t>servants</a:t>
            </a:r>
            <a:r>
              <a:rPr lang="en-US" sz="3200" kern="0" dirty="0" smtClean="0">
                <a:solidFill>
                  <a:srgbClr val="000000"/>
                </a:solidFill>
                <a:latin typeface="Times New Roman" panose="02020603050405020304" pitchFamily="18" charset="0"/>
                <a:ea typeface="Times New Roman" panose="02020603050405020304" pitchFamily="18" charset="0"/>
              </a:rPr>
              <a:t> and technocrats.</a:t>
            </a:r>
          </a:p>
          <a:p>
            <a:pPr marL="457200" indent="-457200" algn="just">
              <a:spcBef>
                <a:spcPts val="2400"/>
              </a:spcBef>
              <a:buFont typeface="Wingdings" panose="05000000000000000000" pitchFamily="2" charset="2"/>
              <a:buChar char="q"/>
            </a:pPr>
            <a:r>
              <a:rPr lang="x-none" sz="3200" kern="0" dirty="0" smtClean="0">
                <a:solidFill>
                  <a:srgbClr val="000000"/>
                </a:solidFill>
                <a:latin typeface="Times New Roman" panose="02020603050405020304" pitchFamily="18" charset="0"/>
                <a:ea typeface="Times New Roman" panose="02020603050405020304" pitchFamily="18" charset="0"/>
              </a:rPr>
              <a:t>These </a:t>
            </a:r>
            <a:r>
              <a:rPr lang="x-none" sz="3200" kern="0" dirty="0">
                <a:solidFill>
                  <a:srgbClr val="000000"/>
                </a:solidFill>
                <a:latin typeface="Times New Roman" panose="02020603050405020304" pitchFamily="18" charset="0"/>
                <a:ea typeface="Times New Roman" panose="02020603050405020304" pitchFamily="18" charset="0"/>
              </a:rPr>
              <a:t>performed the day to day functions of the Pharaoh’s government. </a:t>
            </a:r>
            <a:endParaRPr lang="en-US" sz="3200" kern="0" dirty="0" smtClean="0">
              <a:solidFill>
                <a:srgbClr val="000000"/>
              </a:solidFill>
              <a:latin typeface="Times New Roman" panose="02020603050405020304" pitchFamily="18" charset="0"/>
              <a:ea typeface="Times New Roman" panose="02020603050405020304" pitchFamily="18" charset="0"/>
            </a:endParaRPr>
          </a:p>
          <a:p>
            <a:pPr marL="457200" indent="-457200" algn="just">
              <a:spcBef>
                <a:spcPts val="2400"/>
              </a:spcBef>
              <a:buFont typeface="Wingdings" panose="05000000000000000000" pitchFamily="2" charset="2"/>
              <a:buChar char="q"/>
            </a:pPr>
            <a:r>
              <a:rPr lang="x-none" sz="3200" kern="0" dirty="0" smtClean="0">
                <a:solidFill>
                  <a:srgbClr val="000000"/>
                </a:solidFill>
                <a:latin typeface="Times New Roman" panose="02020603050405020304" pitchFamily="18" charset="0"/>
                <a:ea typeface="Times New Roman" panose="02020603050405020304" pitchFamily="18" charset="0"/>
              </a:rPr>
              <a:t>The </a:t>
            </a:r>
            <a:r>
              <a:rPr lang="x-none" sz="3200" kern="0" dirty="0">
                <a:solidFill>
                  <a:srgbClr val="000000"/>
                </a:solidFill>
                <a:latin typeface="Times New Roman" panose="02020603050405020304" pitchFamily="18" charset="0"/>
                <a:ea typeface="Times New Roman" panose="02020603050405020304" pitchFamily="18" charset="0"/>
              </a:rPr>
              <a:t>most important of these civil servants were the scribes and tax collectors. </a:t>
            </a:r>
            <a:endParaRPr lang="en-US" sz="3200" kern="0" dirty="0" smtClean="0">
              <a:solidFill>
                <a:srgbClr val="000000"/>
              </a:solidFill>
              <a:latin typeface="Times New Roman" panose="02020603050405020304" pitchFamily="18" charset="0"/>
              <a:ea typeface="Times New Roman" panose="02020603050405020304" pitchFamily="18" charset="0"/>
            </a:endParaRPr>
          </a:p>
          <a:p>
            <a:pPr marL="457200" indent="-457200" algn="just">
              <a:spcBef>
                <a:spcPts val="2400"/>
              </a:spcBef>
              <a:buFont typeface="Wingdings" panose="05000000000000000000" pitchFamily="2" charset="2"/>
              <a:buChar char="q"/>
            </a:pPr>
            <a:r>
              <a:rPr lang="x-none" sz="3200" kern="0" dirty="0" smtClean="0">
                <a:solidFill>
                  <a:srgbClr val="000000"/>
                </a:solidFill>
                <a:latin typeface="Times New Roman" panose="02020603050405020304" pitchFamily="18" charset="0"/>
                <a:ea typeface="Times New Roman" panose="02020603050405020304" pitchFamily="18" charset="0"/>
              </a:rPr>
              <a:t>The </a:t>
            </a:r>
            <a:r>
              <a:rPr lang="x-none" sz="3200" kern="0" dirty="0">
                <a:solidFill>
                  <a:srgbClr val="000000"/>
                </a:solidFill>
                <a:latin typeface="Times New Roman" panose="02020603050405020304" pitchFamily="18" charset="0"/>
                <a:ea typeface="Times New Roman" panose="02020603050405020304" pitchFamily="18" charset="0"/>
              </a:rPr>
              <a:t>government was presided upon by the Pharaoh.</a:t>
            </a:r>
            <a:endParaRPr lang="en-GB" sz="3200" kern="0" dirty="0">
              <a:solidFill>
                <a:srgbClr val="365F91"/>
              </a:solidFill>
              <a:effectLst/>
              <a:latin typeface="Cambria" panose="02040503050406030204" pitchFamily="18" charset="0"/>
              <a:ea typeface="Times New Roman" panose="02020603050405020304" pitchFamily="18" charset="0"/>
            </a:endParaRPr>
          </a:p>
        </p:txBody>
      </p:sp>
    </p:spTree>
    <p:extLst>
      <p:ext uri="{BB962C8B-B14F-4D97-AF65-F5344CB8AC3E}">
        <p14:creationId xmlns:p14="http://schemas.microsoft.com/office/powerpoint/2010/main" val="35541070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1885" y="653143"/>
            <a:ext cx="11273245" cy="5324535"/>
          </a:xfrm>
          <a:prstGeom prst="rect">
            <a:avLst/>
          </a:prstGeom>
        </p:spPr>
        <p:txBody>
          <a:bodyPr wrap="square">
            <a:spAutoFit/>
          </a:bodyPr>
          <a:lstStyle/>
          <a:p>
            <a:pPr marL="571500" indent="-571500" algn="just">
              <a:spcBef>
                <a:spcPts val="2400"/>
              </a:spcBef>
              <a:buFont typeface="Wingdings" panose="05000000000000000000" pitchFamily="2" charset="2"/>
              <a:buChar char="q"/>
            </a:pPr>
            <a:r>
              <a:rPr lang="x-none" sz="3200" dirty="0">
                <a:latin typeface="Times New Roman" panose="02020603050405020304" pitchFamily="18" charset="0"/>
                <a:cs typeface="Times New Roman" panose="02020603050405020304" pitchFamily="18" charset="0"/>
              </a:rPr>
              <a:t>During the time of the Middle Kingdom, Re and Amun were combined into one main state god called Amun-Re. Animals were also believed to possess natural powers – the hawk, the jackal, the snake and the crocodile - also represented gods at national level</a:t>
            </a:r>
            <a:r>
              <a:rPr lang="x-none" sz="3200" dirty="0" smtClean="0">
                <a:latin typeface="Times New Roman" panose="02020603050405020304" pitchFamily="18" charset="0"/>
                <a:cs typeface="Times New Roman" panose="02020603050405020304" pitchFamily="18" charset="0"/>
              </a:rPr>
              <a:t>.</a:t>
            </a:r>
            <a:endParaRPr lang="en-US" sz="3200" dirty="0" smtClean="0">
              <a:latin typeface="Times New Roman" panose="02020603050405020304" pitchFamily="18" charset="0"/>
              <a:cs typeface="Times New Roman" panose="02020603050405020304" pitchFamily="18" charset="0"/>
            </a:endParaRPr>
          </a:p>
          <a:p>
            <a:pPr marL="571500" indent="-571500" algn="just">
              <a:spcBef>
                <a:spcPts val="2400"/>
              </a:spcBef>
              <a:buFont typeface="Wingdings" panose="05000000000000000000" pitchFamily="2" charset="2"/>
              <a:buChar char="q"/>
            </a:pPr>
            <a:r>
              <a:rPr lang="x-none" sz="3200" dirty="0">
                <a:latin typeface="Times New Roman" panose="02020603050405020304" pitchFamily="18" charset="0"/>
                <a:cs typeface="Times New Roman" panose="02020603050405020304" pitchFamily="18" charset="0"/>
              </a:rPr>
              <a:t>In addition, there were regional gods and shrines, which were also highly respected. Egyptians believed in life after death. Thus, they were very careful with burials and graves/tombs. Bodies of rich and other high profile people were embalmed, wrapped in very fine linen and placed in tombs. </a:t>
            </a:r>
            <a:endParaRPr lang="en-GB"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963615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31519" y="822960"/>
            <a:ext cx="11103429" cy="5940088"/>
          </a:xfrm>
          <a:prstGeom prst="rect">
            <a:avLst/>
          </a:prstGeom>
        </p:spPr>
        <p:txBody>
          <a:bodyPr wrap="square">
            <a:spAutoFit/>
          </a:bodyPr>
          <a:lstStyle/>
          <a:p>
            <a:pPr marL="571500" indent="-571500" algn="just">
              <a:spcBef>
                <a:spcPts val="2400"/>
              </a:spcBef>
              <a:buFont typeface="Wingdings" panose="05000000000000000000" pitchFamily="2" charset="2"/>
              <a:buChar char="q"/>
            </a:pPr>
            <a:r>
              <a:rPr lang="x-none" sz="3200" dirty="0">
                <a:latin typeface="Times New Roman" panose="02020603050405020304" pitchFamily="18" charset="0"/>
                <a:cs typeface="Times New Roman" panose="02020603050405020304" pitchFamily="18" charset="0"/>
              </a:rPr>
              <a:t>The tombs were then filled with offerings of food and drink, as well as personal possessions that would be necessary in the next life. </a:t>
            </a:r>
            <a:endParaRPr lang="en-US" sz="3200" dirty="0" smtClean="0">
              <a:latin typeface="Times New Roman" panose="02020603050405020304" pitchFamily="18" charset="0"/>
              <a:cs typeface="Times New Roman" panose="02020603050405020304" pitchFamily="18" charset="0"/>
            </a:endParaRPr>
          </a:p>
          <a:p>
            <a:pPr marL="571500" indent="-571500" algn="just">
              <a:spcBef>
                <a:spcPts val="2400"/>
              </a:spcBef>
              <a:buFont typeface="Wingdings" panose="05000000000000000000" pitchFamily="2" charset="2"/>
              <a:buChar char="q"/>
            </a:pPr>
            <a:r>
              <a:rPr lang="x-none" sz="3200" dirty="0">
                <a:latin typeface="Times New Roman" panose="02020603050405020304" pitchFamily="18" charset="0"/>
                <a:cs typeface="Times New Roman" panose="02020603050405020304" pitchFamily="18" charset="0"/>
              </a:rPr>
              <a:t>Egyptian burials reflected very clear social class distinction in the society. </a:t>
            </a:r>
            <a:endParaRPr lang="en-US" sz="3200" dirty="0" smtClean="0">
              <a:latin typeface="Times New Roman" panose="02020603050405020304" pitchFamily="18" charset="0"/>
              <a:cs typeface="Times New Roman" panose="02020603050405020304" pitchFamily="18" charset="0"/>
            </a:endParaRPr>
          </a:p>
          <a:p>
            <a:pPr marL="571500" indent="-571500" algn="just">
              <a:spcBef>
                <a:spcPts val="2400"/>
              </a:spcBef>
              <a:buFont typeface="Wingdings" panose="05000000000000000000" pitchFamily="2" charset="2"/>
              <a:buChar char="q"/>
            </a:pPr>
            <a:r>
              <a:rPr lang="x-none" sz="3200" dirty="0" smtClean="0">
                <a:latin typeface="Times New Roman" panose="02020603050405020304" pitchFamily="18" charset="0"/>
                <a:cs typeface="Times New Roman" panose="02020603050405020304" pitchFamily="18" charset="0"/>
              </a:rPr>
              <a:t>Peasants </a:t>
            </a:r>
            <a:r>
              <a:rPr lang="x-none" sz="3200" dirty="0">
                <a:latin typeface="Times New Roman" panose="02020603050405020304" pitchFamily="18" charset="0"/>
                <a:cs typeface="Times New Roman" panose="02020603050405020304" pitchFamily="18" charset="0"/>
              </a:rPr>
              <a:t>were buried with few possessions in a simple grave in the ground, while Pharaohs and other royal dignitaries were buried in stone tombs (pyramids) whose chambers were filled with worldly possessions depicting their great status in society. </a:t>
            </a:r>
            <a:endParaRPr lang="en-GB" sz="3200" b="1" dirty="0">
              <a:latin typeface="Times New Roman" panose="02020603050405020304" pitchFamily="18" charset="0"/>
              <a:cs typeface="Times New Roman" panose="02020603050405020304" pitchFamily="18" charset="0"/>
            </a:endParaRPr>
          </a:p>
          <a:p>
            <a:pPr marL="571500" indent="-571500" algn="just">
              <a:spcBef>
                <a:spcPts val="2400"/>
              </a:spcBef>
              <a:buFont typeface="Wingdings" panose="05000000000000000000" pitchFamily="2" charset="2"/>
              <a:buChar char="q"/>
            </a:pPr>
            <a:endParaRPr lang="en-GB"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62416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5759" y="470264"/>
            <a:ext cx="11377749" cy="6124754"/>
          </a:xfrm>
          <a:prstGeom prst="rect">
            <a:avLst/>
          </a:prstGeom>
        </p:spPr>
        <p:txBody>
          <a:bodyPr wrap="square">
            <a:spAutoFit/>
          </a:bodyPr>
          <a:lstStyle/>
          <a:p>
            <a:pPr marL="457200" indent="-457200" algn="just">
              <a:spcBef>
                <a:spcPts val="2400"/>
              </a:spcBef>
              <a:buFont typeface="Wingdings" panose="05000000000000000000" pitchFamily="2" charset="2"/>
              <a:buChar char="q"/>
            </a:pPr>
            <a:r>
              <a:rPr lang="x-none" sz="3200" kern="0" dirty="0">
                <a:solidFill>
                  <a:srgbClr val="000000"/>
                </a:solidFill>
                <a:latin typeface="Times New Roman" panose="02020603050405020304" pitchFamily="18" charset="0"/>
                <a:ea typeface="Times New Roman" panose="02020603050405020304" pitchFamily="18" charset="0"/>
              </a:rPr>
              <a:t>Egyptians were great architects and masons. They built huge temples, statues and pyramids, many of which are still visible today as symbols of that great civilization era. </a:t>
            </a:r>
            <a:endParaRPr lang="en-US" sz="3200" kern="0" dirty="0" smtClean="0">
              <a:solidFill>
                <a:srgbClr val="000000"/>
              </a:solidFill>
              <a:latin typeface="Times New Roman" panose="02020603050405020304" pitchFamily="18" charset="0"/>
              <a:ea typeface="Times New Roman" panose="02020603050405020304" pitchFamily="18" charset="0"/>
            </a:endParaRPr>
          </a:p>
          <a:p>
            <a:pPr marL="457200" indent="-457200" algn="just">
              <a:spcBef>
                <a:spcPts val="2400"/>
              </a:spcBef>
              <a:buFont typeface="Wingdings" panose="05000000000000000000" pitchFamily="2" charset="2"/>
              <a:buChar char="q"/>
            </a:pPr>
            <a:r>
              <a:rPr lang="x-none" sz="3200" kern="0" dirty="0" smtClean="0">
                <a:solidFill>
                  <a:srgbClr val="000000"/>
                </a:solidFill>
                <a:latin typeface="Times New Roman" panose="02020603050405020304" pitchFamily="18" charset="0"/>
                <a:ea typeface="Times New Roman" panose="02020603050405020304" pitchFamily="18" charset="0"/>
              </a:rPr>
              <a:t>The </a:t>
            </a:r>
            <a:r>
              <a:rPr lang="x-none" sz="3200" kern="0" dirty="0">
                <a:solidFill>
                  <a:srgbClr val="000000"/>
                </a:solidFill>
                <a:latin typeface="Times New Roman" panose="02020603050405020304" pitchFamily="18" charset="0"/>
                <a:ea typeface="Times New Roman" panose="02020603050405020304" pitchFamily="18" charset="0"/>
              </a:rPr>
              <a:t>great pyramids were believed to have been built in the third and fourth dynasties of the Old Kingdom period. In about 1500 years seventy (70) pyramids were built, along the low plateau overlooking the valley of the lower Nile. </a:t>
            </a:r>
            <a:endParaRPr lang="en-US" sz="3200" kern="0" dirty="0" smtClean="0">
              <a:solidFill>
                <a:srgbClr val="000000"/>
              </a:solidFill>
              <a:latin typeface="Times New Roman" panose="02020603050405020304" pitchFamily="18" charset="0"/>
              <a:ea typeface="Times New Roman" panose="02020603050405020304" pitchFamily="18" charset="0"/>
            </a:endParaRPr>
          </a:p>
          <a:p>
            <a:pPr marL="457200" indent="-457200" algn="just">
              <a:spcBef>
                <a:spcPts val="2400"/>
              </a:spcBef>
              <a:buFont typeface="Wingdings" panose="05000000000000000000" pitchFamily="2" charset="2"/>
              <a:buChar char="q"/>
            </a:pPr>
            <a:r>
              <a:rPr lang="x-none" sz="3200" kern="0" dirty="0" smtClean="0">
                <a:solidFill>
                  <a:srgbClr val="000000"/>
                </a:solidFill>
                <a:latin typeface="Times New Roman" panose="02020603050405020304" pitchFamily="18" charset="0"/>
                <a:ea typeface="Times New Roman" panose="02020603050405020304" pitchFamily="18" charset="0"/>
              </a:rPr>
              <a:t>The </a:t>
            </a:r>
            <a:r>
              <a:rPr lang="x-none" sz="3200" kern="0" dirty="0">
                <a:solidFill>
                  <a:srgbClr val="000000"/>
                </a:solidFill>
                <a:latin typeface="Times New Roman" panose="02020603050405020304" pitchFamily="18" charset="0"/>
                <a:ea typeface="Times New Roman" panose="02020603050405020304" pitchFamily="18" charset="0"/>
              </a:rPr>
              <a:t>greatest and most famous of all Egyptian pyramids – the Great Pyramid – is believed to have been built in about 2600 BC for Pharaoh Khufu (also called Cheops) the first Pharaoh of the fourth dynasty. </a:t>
            </a:r>
            <a:endParaRPr lang="en-GB" sz="3200" b="1" kern="0" dirty="0">
              <a:solidFill>
                <a:srgbClr val="365F91"/>
              </a:solidFill>
              <a:effectLst/>
              <a:latin typeface="Cambria" panose="02040503050406030204" pitchFamily="18" charset="0"/>
              <a:ea typeface="Times New Roman" panose="02020603050405020304" pitchFamily="18" charset="0"/>
            </a:endParaRPr>
          </a:p>
        </p:txBody>
      </p:sp>
    </p:spTree>
    <p:extLst>
      <p:ext uri="{BB962C8B-B14F-4D97-AF65-F5344CB8AC3E}">
        <p14:creationId xmlns:p14="http://schemas.microsoft.com/office/powerpoint/2010/main" val="9208905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8194" y="535577"/>
            <a:ext cx="11207931" cy="8309967"/>
          </a:xfrm>
          <a:prstGeom prst="rect">
            <a:avLst/>
          </a:prstGeom>
        </p:spPr>
        <p:txBody>
          <a:bodyPr wrap="square">
            <a:spAutoFit/>
          </a:bodyPr>
          <a:lstStyle/>
          <a:p>
            <a:pPr marL="457200" indent="-457200" algn="just">
              <a:spcBef>
                <a:spcPts val="2400"/>
              </a:spcBef>
              <a:buFont typeface="Wingdings" panose="05000000000000000000" pitchFamily="2" charset="2"/>
              <a:buChar char="q"/>
            </a:pPr>
            <a:r>
              <a:rPr lang="x-none" sz="3200" kern="0" dirty="0">
                <a:solidFill>
                  <a:srgbClr val="000000"/>
                </a:solidFill>
                <a:latin typeface="Times New Roman" panose="02020603050405020304" pitchFamily="18" charset="0"/>
                <a:ea typeface="Times New Roman" panose="02020603050405020304" pitchFamily="18" charset="0"/>
              </a:rPr>
              <a:t>The pyramid is believed to have taken ten (10) years to build using slave-like labour provided by the peasants</a:t>
            </a:r>
            <a:r>
              <a:rPr lang="x-none" kern="0" dirty="0" smtClean="0">
                <a:solidFill>
                  <a:srgbClr val="000000"/>
                </a:solidFill>
                <a:latin typeface="Times New Roman" panose="02020603050405020304" pitchFamily="18" charset="0"/>
                <a:ea typeface="Times New Roman" panose="02020603050405020304" pitchFamily="18" charset="0"/>
              </a:rPr>
              <a:t>.</a:t>
            </a:r>
            <a:endParaRPr lang="en-US" kern="0" dirty="0" smtClean="0">
              <a:solidFill>
                <a:srgbClr val="000000"/>
              </a:solidFill>
              <a:latin typeface="Times New Roman" panose="02020603050405020304" pitchFamily="18" charset="0"/>
              <a:ea typeface="Times New Roman" panose="02020603050405020304" pitchFamily="18" charset="0"/>
            </a:endParaRPr>
          </a:p>
          <a:p>
            <a:pPr marL="457200" indent="-457200" algn="just">
              <a:spcBef>
                <a:spcPts val="2400"/>
              </a:spcBef>
              <a:buFont typeface="Wingdings" panose="05000000000000000000" pitchFamily="2" charset="2"/>
              <a:buChar char="q"/>
            </a:pPr>
            <a:r>
              <a:rPr lang="x-none" sz="3200" dirty="0">
                <a:latin typeface="Times New Roman" panose="02020603050405020304" pitchFamily="18" charset="0"/>
                <a:cs typeface="Times New Roman" panose="02020603050405020304" pitchFamily="18" charset="0"/>
              </a:rPr>
              <a:t>To make such great buildings the Pharaohs used many fulltime crafts and artists - who filled the tombs with jewellery, fragile decorated pottery and elaborate golden ornaments. </a:t>
            </a:r>
            <a:endParaRPr lang="en-US" sz="3200" dirty="0" smtClean="0">
              <a:latin typeface="Times New Roman" panose="02020603050405020304" pitchFamily="18" charset="0"/>
              <a:cs typeface="Times New Roman" panose="02020603050405020304" pitchFamily="18" charset="0"/>
            </a:endParaRPr>
          </a:p>
          <a:p>
            <a:pPr marL="457200" indent="-457200" algn="just">
              <a:spcBef>
                <a:spcPts val="2400"/>
              </a:spcBef>
              <a:buFont typeface="Wingdings" panose="05000000000000000000" pitchFamily="2" charset="2"/>
              <a:buChar char="q"/>
            </a:pPr>
            <a:r>
              <a:rPr lang="x-none" sz="3200" dirty="0" smtClean="0">
                <a:latin typeface="Times New Roman" panose="02020603050405020304" pitchFamily="18" charset="0"/>
                <a:cs typeface="Times New Roman" panose="02020603050405020304" pitchFamily="18" charset="0"/>
              </a:rPr>
              <a:t>Walls </a:t>
            </a:r>
            <a:r>
              <a:rPr lang="x-none" sz="3200" dirty="0">
                <a:latin typeface="Times New Roman" panose="02020603050405020304" pitchFamily="18" charset="0"/>
                <a:cs typeface="Times New Roman" panose="02020603050405020304" pitchFamily="18" charset="0"/>
              </a:rPr>
              <a:t>of some tombs were decorated with paintings of scenes depicting daily life such as ploughing, harvesting, hunting, and feasting and also the work of craftsmen and scribes</a:t>
            </a:r>
            <a:r>
              <a:rPr lang="x-none" sz="3200" dirty="0" smtClean="0">
                <a:latin typeface="Times New Roman" panose="02020603050405020304" pitchFamily="18" charset="0"/>
                <a:cs typeface="Times New Roman" panose="02020603050405020304" pitchFamily="18" charset="0"/>
              </a:rPr>
              <a:t>.</a:t>
            </a:r>
            <a:endParaRPr lang="en-US" sz="3200" dirty="0" smtClean="0">
              <a:latin typeface="Times New Roman" panose="02020603050405020304" pitchFamily="18" charset="0"/>
              <a:cs typeface="Times New Roman" panose="02020603050405020304" pitchFamily="18" charset="0"/>
            </a:endParaRPr>
          </a:p>
          <a:p>
            <a:pPr marL="457200" indent="-457200" algn="just">
              <a:spcBef>
                <a:spcPts val="2400"/>
              </a:spcBef>
              <a:buFont typeface="Wingdings" panose="05000000000000000000" pitchFamily="2" charset="2"/>
              <a:buChar char="q"/>
            </a:pPr>
            <a:r>
              <a:rPr lang="x-none" sz="2800" dirty="0">
                <a:latin typeface="Times New Roman" panose="02020603050405020304" pitchFamily="18" charset="0"/>
                <a:cs typeface="Times New Roman" panose="02020603050405020304" pitchFamily="18" charset="0"/>
              </a:rPr>
              <a:t>To protect these valuable treasures, the architects devised complex systems of tunnels and fake chambers to deceive would-be tomb raiders or robbers. Yet most tombs were often raided and sacked by ancient thieves.</a:t>
            </a:r>
            <a:endParaRPr lang="en-GB" sz="2800" b="1" dirty="0">
              <a:latin typeface="Times New Roman" panose="02020603050405020304" pitchFamily="18" charset="0"/>
              <a:cs typeface="Times New Roman" panose="02020603050405020304" pitchFamily="18" charset="0"/>
            </a:endParaRPr>
          </a:p>
          <a:p>
            <a:pPr marL="457200" indent="-457200" algn="just">
              <a:spcBef>
                <a:spcPts val="2400"/>
              </a:spcBef>
              <a:buFont typeface="Wingdings" panose="05000000000000000000" pitchFamily="2" charset="2"/>
              <a:buChar char="q"/>
            </a:pPr>
            <a:endParaRPr lang="en-GB" sz="3200" b="1" dirty="0">
              <a:latin typeface="Times New Roman" panose="02020603050405020304" pitchFamily="18" charset="0"/>
              <a:cs typeface="Times New Roman" panose="02020603050405020304" pitchFamily="18" charset="0"/>
            </a:endParaRPr>
          </a:p>
          <a:p>
            <a:pPr marL="457200" indent="-457200" algn="just">
              <a:spcBef>
                <a:spcPts val="2400"/>
              </a:spcBef>
              <a:buFont typeface="Wingdings" panose="05000000000000000000" pitchFamily="2" charset="2"/>
              <a:buChar char="q"/>
            </a:pPr>
            <a:endParaRPr lang="en-GB" b="1" kern="0" dirty="0">
              <a:solidFill>
                <a:srgbClr val="365F91"/>
              </a:solidFill>
              <a:latin typeface="Cambria" panose="02040503050406030204" pitchFamily="18" charset="0"/>
              <a:ea typeface="Times New Roman" panose="02020603050405020304" pitchFamily="18" charset="0"/>
            </a:endParaRPr>
          </a:p>
        </p:txBody>
      </p:sp>
    </p:spTree>
    <p:extLst>
      <p:ext uri="{BB962C8B-B14F-4D97-AF65-F5344CB8AC3E}">
        <p14:creationId xmlns:p14="http://schemas.microsoft.com/office/powerpoint/2010/main" val="1479194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3953" y="627017"/>
            <a:ext cx="11077303" cy="5755422"/>
          </a:xfrm>
          <a:prstGeom prst="rect">
            <a:avLst/>
          </a:prstGeom>
        </p:spPr>
        <p:txBody>
          <a:bodyPr wrap="square">
            <a:spAutoFit/>
          </a:bodyPr>
          <a:lstStyle/>
          <a:p>
            <a:pPr marL="457200" indent="-457200" algn="just">
              <a:spcBef>
                <a:spcPts val="2400"/>
              </a:spcBef>
              <a:buFont typeface="Wingdings" panose="05000000000000000000" pitchFamily="2" charset="2"/>
              <a:buChar char="q"/>
            </a:pPr>
            <a:r>
              <a:rPr lang="x-none" sz="3200" kern="0" dirty="0">
                <a:solidFill>
                  <a:srgbClr val="000000"/>
                </a:solidFill>
                <a:latin typeface="Times New Roman" panose="02020603050405020304" pitchFamily="18" charset="0"/>
                <a:ea typeface="Times New Roman" panose="02020603050405020304" pitchFamily="18" charset="0"/>
              </a:rPr>
              <a:t>The kingdom was divided into </a:t>
            </a:r>
            <a:r>
              <a:rPr lang="x-none" sz="3200" kern="0">
                <a:solidFill>
                  <a:srgbClr val="000000"/>
                </a:solidFill>
                <a:latin typeface="Times New Roman" panose="02020603050405020304" pitchFamily="18" charset="0"/>
                <a:ea typeface="Times New Roman" panose="02020603050405020304" pitchFamily="18" charset="0"/>
              </a:rPr>
              <a:t>forty </a:t>
            </a:r>
            <a:r>
              <a:rPr lang="en-US" sz="3200" kern="0" dirty="0" smtClean="0">
                <a:solidFill>
                  <a:srgbClr val="000000"/>
                </a:solidFill>
                <a:latin typeface="Times New Roman" panose="02020603050405020304" pitchFamily="18" charset="0"/>
                <a:ea typeface="Times New Roman" panose="02020603050405020304" pitchFamily="18" charset="0"/>
              </a:rPr>
              <a:t>(</a:t>
            </a:r>
            <a:r>
              <a:rPr lang="x-none" sz="3200" kern="0" smtClean="0">
                <a:solidFill>
                  <a:srgbClr val="000000"/>
                </a:solidFill>
                <a:latin typeface="Times New Roman" panose="02020603050405020304" pitchFamily="18" charset="0"/>
                <a:ea typeface="Times New Roman" panose="02020603050405020304" pitchFamily="18" charset="0"/>
              </a:rPr>
              <a:t>40</a:t>
            </a:r>
            <a:r>
              <a:rPr lang="en-US" sz="3200" kern="0" dirty="0" smtClean="0">
                <a:solidFill>
                  <a:srgbClr val="000000"/>
                </a:solidFill>
                <a:latin typeface="Times New Roman" panose="02020603050405020304" pitchFamily="18" charset="0"/>
                <a:ea typeface="Times New Roman" panose="02020603050405020304" pitchFamily="18" charset="0"/>
              </a:rPr>
              <a:t>)</a:t>
            </a:r>
            <a:r>
              <a:rPr lang="x-none" sz="3200" kern="0" smtClean="0">
                <a:solidFill>
                  <a:srgbClr val="000000"/>
                </a:solidFill>
                <a:latin typeface="Times New Roman" panose="02020603050405020304" pitchFamily="18" charset="0"/>
                <a:ea typeface="Times New Roman" panose="02020603050405020304" pitchFamily="18" charset="0"/>
              </a:rPr>
              <a:t> </a:t>
            </a:r>
            <a:r>
              <a:rPr lang="x-none" sz="3200" kern="0" dirty="0">
                <a:solidFill>
                  <a:srgbClr val="000000"/>
                </a:solidFill>
                <a:latin typeface="Times New Roman" panose="02020603050405020304" pitchFamily="18" charset="0"/>
                <a:ea typeface="Times New Roman" panose="02020603050405020304" pitchFamily="18" charset="0"/>
              </a:rPr>
              <a:t>local districts, each overseen by a governor appointed by the Pharaoh. </a:t>
            </a:r>
            <a:endParaRPr lang="en-US" sz="3200" kern="0" dirty="0" smtClean="0">
              <a:solidFill>
                <a:srgbClr val="000000"/>
              </a:solidFill>
              <a:latin typeface="Times New Roman" panose="02020603050405020304" pitchFamily="18" charset="0"/>
              <a:ea typeface="Times New Roman" panose="02020603050405020304" pitchFamily="18" charset="0"/>
            </a:endParaRPr>
          </a:p>
          <a:p>
            <a:pPr marL="457200" indent="-457200" algn="just">
              <a:spcBef>
                <a:spcPts val="2400"/>
              </a:spcBef>
              <a:buFont typeface="Wingdings" panose="05000000000000000000" pitchFamily="2" charset="2"/>
              <a:buChar char="q"/>
            </a:pPr>
            <a:r>
              <a:rPr lang="x-none" sz="3200" kern="0" dirty="0" smtClean="0">
                <a:solidFill>
                  <a:srgbClr val="000000"/>
                </a:solidFill>
                <a:latin typeface="Times New Roman" panose="02020603050405020304" pitchFamily="18" charset="0"/>
                <a:ea typeface="Times New Roman" panose="02020603050405020304" pitchFamily="18" charset="0"/>
              </a:rPr>
              <a:t>The </a:t>
            </a:r>
            <a:r>
              <a:rPr lang="x-none" sz="3200" kern="0" dirty="0">
                <a:solidFill>
                  <a:srgbClr val="000000"/>
                </a:solidFill>
                <a:latin typeface="Times New Roman" panose="02020603050405020304" pitchFamily="18" charset="0"/>
                <a:ea typeface="Times New Roman" panose="02020603050405020304" pitchFamily="18" charset="0"/>
              </a:rPr>
              <a:t>Pharaohs’ claims of divine origins gave them power and respect over their subjects</a:t>
            </a:r>
            <a:r>
              <a:rPr lang="x-none" sz="3200" kern="0" dirty="0" smtClean="0">
                <a:solidFill>
                  <a:srgbClr val="000000"/>
                </a:solidFill>
                <a:latin typeface="Times New Roman" panose="02020603050405020304" pitchFamily="18" charset="0"/>
                <a:ea typeface="Times New Roman" panose="02020603050405020304" pitchFamily="18" charset="0"/>
              </a:rPr>
              <a:t>.</a:t>
            </a:r>
            <a:endParaRPr lang="en-US" sz="3200" kern="0" dirty="0" smtClean="0">
              <a:solidFill>
                <a:srgbClr val="000000"/>
              </a:solidFill>
              <a:latin typeface="Times New Roman" panose="02020603050405020304" pitchFamily="18" charset="0"/>
              <a:ea typeface="Times New Roman" panose="02020603050405020304" pitchFamily="18" charset="0"/>
            </a:endParaRPr>
          </a:p>
          <a:p>
            <a:pPr marL="457200" indent="-457200" algn="just">
              <a:spcBef>
                <a:spcPts val="2400"/>
              </a:spcBef>
              <a:buFont typeface="Wingdings" panose="05000000000000000000" pitchFamily="2" charset="2"/>
              <a:buChar char="q"/>
            </a:pPr>
            <a:r>
              <a:rPr lang="x-none" sz="3200" kern="0" dirty="0" smtClean="0">
                <a:solidFill>
                  <a:srgbClr val="000000"/>
                </a:solidFill>
                <a:latin typeface="Times New Roman" panose="02020603050405020304" pitchFamily="18" charset="0"/>
                <a:ea typeface="Times New Roman" panose="02020603050405020304" pitchFamily="18" charset="0"/>
              </a:rPr>
              <a:t> </a:t>
            </a:r>
            <a:r>
              <a:rPr lang="x-none" sz="3200" kern="0" dirty="0">
                <a:solidFill>
                  <a:srgbClr val="000000"/>
                </a:solidFill>
                <a:latin typeface="Times New Roman" panose="02020603050405020304" pitchFamily="18" charset="0"/>
                <a:ea typeface="Times New Roman" panose="02020603050405020304" pitchFamily="18" charset="0"/>
              </a:rPr>
              <a:t>They were able to exercise strong control over their centralised government and their people. </a:t>
            </a:r>
            <a:endParaRPr lang="en-US" sz="3200" kern="0" dirty="0" smtClean="0">
              <a:solidFill>
                <a:srgbClr val="000000"/>
              </a:solidFill>
              <a:latin typeface="Times New Roman" panose="02020603050405020304" pitchFamily="18" charset="0"/>
              <a:ea typeface="Times New Roman" panose="02020603050405020304" pitchFamily="18" charset="0"/>
            </a:endParaRPr>
          </a:p>
          <a:p>
            <a:pPr marL="457200" indent="-457200" algn="just">
              <a:spcBef>
                <a:spcPts val="2400"/>
              </a:spcBef>
              <a:buFont typeface="Wingdings" panose="05000000000000000000" pitchFamily="2" charset="2"/>
              <a:buChar char="q"/>
            </a:pPr>
            <a:r>
              <a:rPr lang="x-none" sz="3200" kern="0" dirty="0" smtClean="0">
                <a:solidFill>
                  <a:srgbClr val="000000"/>
                </a:solidFill>
                <a:latin typeface="Times New Roman" panose="02020603050405020304" pitchFamily="18" charset="0"/>
                <a:ea typeface="Times New Roman" panose="02020603050405020304" pitchFamily="18" charset="0"/>
              </a:rPr>
              <a:t>This </a:t>
            </a:r>
            <a:r>
              <a:rPr lang="x-none" sz="3200" kern="0" dirty="0">
                <a:solidFill>
                  <a:srgbClr val="000000"/>
                </a:solidFill>
                <a:latin typeface="Times New Roman" panose="02020603050405020304" pitchFamily="18" charset="0"/>
                <a:ea typeface="Times New Roman" panose="02020603050405020304" pitchFamily="18" charset="0"/>
              </a:rPr>
              <a:t>enabled the Pharaohs to exercise full control over their kingdom</a:t>
            </a:r>
            <a:r>
              <a:rPr lang="x-none" sz="3200" kern="0" dirty="0" smtClean="0">
                <a:solidFill>
                  <a:srgbClr val="000000"/>
                </a:solidFill>
                <a:latin typeface="Times New Roman" panose="02020603050405020304" pitchFamily="18" charset="0"/>
                <a:ea typeface="Times New Roman" panose="02020603050405020304" pitchFamily="18" charset="0"/>
              </a:rPr>
              <a:t>.</a:t>
            </a:r>
            <a:endParaRPr lang="en-US" sz="3200" kern="0" dirty="0" smtClean="0">
              <a:solidFill>
                <a:srgbClr val="000000"/>
              </a:solidFill>
              <a:latin typeface="Times New Roman" panose="02020603050405020304" pitchFamily="18" charset="0"/>
              <a:ea typeface="Times New Roman" panose="02020603050405020304" pitchFamily="18" charset="0"/>
            </a:endParaRPr>
          </a:p>
          <a:p>
            <a:pPr algn="just">
              <a:spcBef>
                <a:spcPts val="2400"/>
              </a:spcBef>
            </a:pPr>
            <a:endParaRPr lang="en-GB" sz="3200" b="1" kern="0" dirty="0">
              <a:solidFill>
                <a:srgbClr val="365F91"/>
              </a:solidFill>
              <a:effectLst/>
              <a:latin typeface="Cambria" panose="02040503050406030204" pitchFamily="18" charset="0"/>
              <a:ea typeface="Times New Roman" panose="02020603050405020304" pitchFamily="18" charset="0"/>
            </a:endParaRPr>
          </a:p>
        </p:txBody>
      </p:sp>
    </p:spTree>
    <p:extLst>
      <p:ext uri="{BB962C8B-B14F-4D97-AF65-F5344CB8AC3E}">
        <p14:creationId xmlns:p14="http://schemas.microsoft.com/office/powerpoint/2010/main" val="36584415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5577" y="666207"/>
            <a:ext cx="11220994" cy="5940088"/>
          </a:xfrm>
          <a:prstGeom prst="rect">
            <a:avLst/>
          </a:prstGeom>
        </p:spPr>
        <p:txBody>
          <a:bodyPr wrap="square">
            <a:spAutoFit/>
          </a:bodyPr>
          <a:lstStyle/>
          <a:p>
            <a:pPr marL="457200" indent="-457200" algn="just">
              <a:spcBef>
                <a:spcPts val="2400"/>
              </a:spcBef>
              <a:buFont typeface="Wingdings" panose="05000000000000000000" pitchFamily="2" charset="2"/>
              <a:buChar char="q"/>
            </a:pPr>
            <a:r>
              <a:rPr lang="x-none" sz="3200" dirty="0" smtClean="0">
                <a:latin typeface="Times New Roman" panose="02020603050405020304" pitchFamily="18" charset="0"/>
                <a:cs typeface="Times New Roman" panose="02020603050405020304" pitchFamily="18" charset="0"/>
              </a:rPr>
              <a:t>While the kingdom covered 1,000 kilometres in length, from the first cataract in the south to the Mediterranean Sea in the north, the width of inhabitable land was narrow. </a:t>
            </a:r>
            <a:endParaRPr lang="en-US" sz="3200" dirty="0" smtClean="0">
              <a:latin typeface="Times New Roman" panose="02020603050405020304" pitchFamily="18" charset="0"/>
              <a:cs typeface="Times New Roman" panose="02020603050405020304" pitchFamily="18" charset="0"/>
            </a:endParaRPr>
          </a:p>
          <a:p>
            <a:pPr marL="457200" indent="-457200" algn="just">
              <a:spcBef>
                <a:spcPts val="2400"/>
              </a:spcBef>
              <a:buFont typeface="Wingdings" panose="05000000000000000000" pitchFamily="2" charset="2"/>
              <a:buChar char="q"/>
            </a:pPr>
            <a:r>
              <a:rPr lang="x-none" sz="3200" dirty="0" smtClean="0">
                <a:latin typeface="Times New Roman" panose="02020603050405020304" pitchFamily="18" charset="0"/>
                <a:cs typeface="Times New Roman" panose="02020603050405020304" pitchFamily="18" charset="0"/>
              </a:rPr>
              <a:t>The Nile River provided the kingdom with easy transport, using reeds and timber boats. Hence every part of the kingdom was easily accessible to government officials. </a:t>
            </a:r>
            <a:endParaRPr lang="en-US" sz="3200" dirty="0" smtClean="0">
              <a:latin typeface="Times New Roman" panose="02020603050405020304" pitchFamily="18" charset="0"/>
              <a:cs typeface="Times New Roman" panose="02020603050405020304" pitchFamily="18" charset="0"/>
            </a:endParaRPr>
          </a:p>
          <a:p>
            <a:pPr marL="457200" indent="-457200" algn="just">
              <a:spcBef>
                <a:spcPts val="2400"/>
              </a:spcBef>
              <a:buFont typeface="Wingdings" panose="05000000000000000000" pitchFamily="2" charset="2"/>
              <a:buChar char="q"/>
            </a:pPr>
            <a:r>
              <a:rPr lang="x-none" sz="3200" dirty="0" smtClean="0">
                <a:latin typeface="Times New Roman" panose="02020603050405020304" pitchFamily="18" charset="0"/>
                <a:cs typeface="Times New Roman" panose="02020603050405020304" pitchFamily="18" charset="0"/>
              </a:rPr>
              <a:t>The majority of the Egyptian population was predominantly rural-based; without any regional fortified cities that could challenge central authority.</a:t>
            </a:r>
            <a:endParaRPr lang="en-US" sz="3200" dirty="0" smtClean="0">
              <a:latin typeface="Times New Roman" panose="02020603050405020304" pitchFamily="18" charset="0"/>
              <a:cs typeface="Times New Roman" panose="02020603050405020304" pitchFamily="18" charset="0"/>
            </a:endParaRPr>
          </a:p>
          <a:p>
            <a:pPr algn="just">
              <a:spcBef>
                <a:spcPts val="2400"/>
              </a:spcBef>
            </a:pPr>
            <a:endParaRPr lang="en-GB"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603042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44137" y="574766"/>
            <a:ext cx="11456126" cy="6863417"/>
          </a:xfrm>
          <a:prstGeom prst="rect">
            <a:avLst/>
          </a:prstGeom>
        </p:spPr>
        <p:txBody>
          <a:bodyPr wrap="square">
            <a:spAutoFit/>
          </a:bodyPr>
          <a:lstStyle/>
          <a:p>
            <a:pPr marL="457200" indent="-457200" algn="just">
              <a:spcBef>
                <a:spcPts val="2400"/>
              </a:spcBef>
              <a:buFont typeface="Wingdings" panose="05000000000000000000" pitchFamily="2" charset="2"/>
              <a:buChar char="q"/>
            </a:pPr>
            <a:r>
              <a:rPr lang="x-none" sz="3200" dirty="0" smtClean="0">
                <a:latin typeface="Times New Roman" panose="02020603050405020304" pitchFamily="18" charset="0"/>
                <a:cs typeface="Times New Roman" panose="02020603050405020304" pitchFamily="18" charset="0"/>
              </a:rPr>
              <a:t>For over 1500 years the Egyptian kingdom did not suffer from foreign invasion. It was protected on both sides (east and West) by the desert. </a:t>
            </a:r>
            <a:endParaRPr lang="en-US" sz="3200" dirty="0" smtClean="0">
              <a:latin typeface="Times New Roman" panose="02020603050405020304" pitchFamily="18" charset="0"/>
              <a:cs typeface="Times New Roman" panose="02020603050405020304" pitchFamily="18" charset="0"/>
            </a:endParaRPr>
          </a:p>
          <a:p>
            <a:pPr marL="457200" indent="-457200" algn="just">
              <a:spcBef>
                <a:spcPts val="2400"/>
              </a:spcBef>
              <a:buFont typeface="Wingdings" panose="05000000000000000000" pitchFamily="2" charset="2"/>
              <a:buChar char="q"/>
            </a:pPr>
            <a:r>
              <a:rPr lang="x-none" sz="3200" dirty="0" smtClean="0">
                <a:latin typeface="Times New Roman" panose="02020603050405020304" pitchFamily="18" charset="0"/>
                <a:cs typeface="Times New Roman" panose="02020603050405020304" pitchFamily="18" charset="0"/>
              </a:rPr>
              <a:t>Not until the time of the new Kingdom did the Egyptian government establish a standing army.</a:t>
            </a:r>
            <a:endParaRPr lang="en-US" sz="3200" dirty="0" smtClean="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v"/>
            </a:pPr>
            <a:r>
              <a:rPr lang="x-none" sz="4800" b="1" dirty="0" smtClean="0">
                <a:solidFill>
                  <a:srgbClr val="FF0000"/>
                </a:solidFill>
                <a:latin typeface="Times New Roman" panose="02020603050405020304" pitchFamily="18" charset="0"/>
                <a:cs typeface="Times New Roman" panose="02020603050405020304" pitchFamily="18" charset="0"/>
              </a:rPr>
              <a:t>Trade</a:t>
            </a:r>
            <a:endParaRPr lang="en-GB" sz="4800" b="1" dirty="0">
              <a:solidFill>
                <a:srgbClr val="FF0000"/>
              </a:solidFill>
              <a:latin typeface="Times New Roman" panose="02020603050405020304" pitchFamily="18" charset="0"/>
              <a:cs typeface="Times New Roman" panose="02020603050405020304" pitchFamily="18" charset="0"/>
            </a:endParaRPr>
          </a:p>
          <a:p>
            <a:pPr marL="457200" indent="-457200">
              <a:buFont typeface="Wingdings" panose="05000000000000000000" pitchFamily="2" charset="2"/>
              <a:buChar char="q"/>
            </a:pPr>
            <a:r>
              <a:rPr lang="x-none" sz="3200" dirty="0">
                <a:latin typeface="Times New Roman" panose="02020603050405020304" pitchFamily="18" charset="0"/>
                <a:cs typeface="Times New Roman" panose="02020603050405020304" pitchFamily="18" charset="0"/>
              </a:rPr>
              <a:t>During the times of the early dynasties and the period of the Old Kingdom, all foreign trade was controlled by the Pharaoh’s central government. </a:t>
            </a:r>
            <a:endParaRPr lang="en-US" sz="3200" dirty="0" smtClean="0">
              <a:latin typeface="Times New Roman" panose="02020603050405020304" pitchFamily="18" charset="0"/>
              <a:cs typeface="Times New Roman" panose="02020603050405020304" pitchFamily="18" charset="0"/>
            </a:endParaRPr>
          </a:p>
          <a:p>
            <a:pPr marL="457200" indent="-457200">
              <a:buFont typeface="Wingdings" panose="05000000000000000000" pitchFamily="2" charset="2"/>
              <a:buChar char="q"/>
            </a:pPr>
            <a:r>
              <a:rPr lang="x-none" sz="3200" dirty="0" smtClean="0">
                <a:latin typeface="Times New Roman" panose="02020603050405020304" pitchFamily="18" charset="0"/>
                <a:cs typeface="Times New Roman" panose="02020603050405020304" pitchFamily="18" charset="0"/>
              </a:rPr>
              <a:t>The </a:t>
            </a:r>
            <a:r>
              <a:rPr lang="x-none" sz="3200" dirty="0">
                <a:latin typeface="Times New Roman" panose="02020603050405020304" pitchFamily="18" charset="0"/>
                <a:cs typeface="Times New Roman" panose="02020603050405020304" pitchFamily="18" charset="0"/>
              </a:rPr>
              <a:t>need for a monopoly over trade is believed to have been a significant factor in the unification of upper and Lower Egypt.</a:t>
            </a:r>
            <a:endParaRPr lang="en-GB" sz="3200" b="1" dirty="0">
              <a:latin typeface="Times New Roman" panose="02020603050405020304" pitchFamily="18" charset="0"/>
              <a:cs typeface="Times New Roman" panose="02020603050405020304" pitchFamily="18" charset="0"/>
            </a:endParaRPr>
          </a:p>
          <a:p>
            <a:pPr marL="457200" indent="-457200" algn="just">
              <a:spcBef>
                <a:spcPts val="2400"/>
              </a:spcBef>
              <a:buFont typeface="Wingdings" panose="05000000000000000000" pitchFamily="2" charset="2"/>
              <a:buChar char="q"/>
            </a:pPr>
            <a:endParaRPr lang="en-GB"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885791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78823" y="431074"/>
            <a:ext cx="11612880" cy="5447645"/>
          </a:xfrm>
          <a:prstGeom prst="rect">
            <a:avLst/>
          </a:prstGeom>
        </p:spPr>
        <p:txBody>
          <a:bodyPr wrap="square">
            <a:spAutoFit/>
          </a:bodyPr>
          <a:lstStyle/>
          <a:p>
            <a:pPr marL="457200" indent="-457200" algn="just">
              <a:spcBef>
                <a:spcPts val="2400"/>
              </a:spcBef>
              <a:buFont typeface="Wingdings" panose="05000000000000000000" pitchFamily="2" charset="2"/>
              <a:buChar char="q"/>
            </a:pPr>
            <a:r>
              <a:rPr lang="x-none" sz="3200" kern="0" dirty="0">
                <a:solidFill>
                  <a:srgbClr val="000000"/>
                </a:solidFill>
                <a:latin typeface="Times New Roman" panose="02020603050405020304" pitchFamily="18" charset="0"/>
                <a:ea typeface="Times New Roman" panose="02020603050405020304" pitchFamily="18" charset="0"/>
              </a:rPr>
              <a:t>The main trade items of Ancient Egypt were grain (wheat, barley and rice) from the Nile Valley, plus gold from the Nubian mountains.  </a:t>
            </a:r>
            <a:endParaRPr lang="en-US" sz="3200" kern="0" dirty="0" smtClean="0">
              <a:solidFill>
                <a:srgbClr val="000000"/>
              </a:solidFill>
              <a:latin typeface="Times New Roman" panose="02020603050405020304" pitchFamily="18" charset="0"/>
              <a:ea typeface="Times New Roman" panose="02020603050405020304" pitchFamily="18" charset="0"/>
            </a:endParaRPr>
          </a:p>
          <a:p>
            <a:pPr marL="457200" indent="-457200" algn="just">
              <a:spcBef>
                <a:spcPts val="2400"/>
              </a:spcBef>
              <a:buFont typeface="Wingdings" panose="05000000000000000000" pitchFamily="2" charset="2"/>
              <a:buChar char="q"/>
            </a:pPr>
            <a:r>
              <a:rPr lang="x-none" sz="3200" kern="0" dirty="0" smtClean="0">
                <a:solidFill>
                  <a:srgbClr val="000000"/>
                </a:solidFill>
                <a:latin typeface="Times New Roman" panose="02020603050405020304" pitchFamily="18" charset="0"/>
                <a:ea typeface="Times New Roman" panose="02020603050405020304" pitchFamily="18" charset="0"/>
              </a:rPr>
              <a:t>Imports </a:t>
            </a:r>
            <a:r>
              <a:rPr lang="x-none" sz="3200" kern="0" dirty="0">
                <a:solidFill>
                  <a:srgbClr val="000000"/>
                </a:solidFill>
                <a:latin typeface="Times New Roman" panose="02020603050405020304" pitchFamily="18" charset="0"/>
                <a:ea typeface="Times New Roman" panose="02020603050405020304" pitchFamily="18" charset="0"/>
              </a:rPr>
              <a:t>of ebony (hard black wood), ivory and ostrich feathers came from the Nubian interior to the south of the kingdom. </a:t>
            </a:r>
            <a:endParaRPr lang="en-US" sz="3200" kern="0" dirty="0" smtClean="0">
              <a:solidFill>
                <a:srgbClr val="000000"/>
              </a:solidFill>
              <a:latin typeface="Times New Roman" panose="02020603050405020304" pitchFamily="18" charset="0"/>
              <a:ea typeface="Times New Roman" panose="02020603050405020304" pitchFamily="18" charset="0"/>
            </a:endParaRPr>
          </a:p>
          <a:p>
            <a:pPr marL="457200" indent="-457200" algn="just">
              <a:spcBef>
                <a:spcPts val="2400"/>
              </a:spcBef>
              <a:buFont typeface="Wingdings" panose="05000000000000000000" pitchFamily="2" charset="2"/>
              <a:buChar char="q"/>
            </a:pPr>
            <a:r>
              <a:rPr lang="x-none" sz="3200" kern="0" dirty="0" smtClean="0">
                <a:solidFill>
                  <a:srgbClr val="000000"/>
                </a:solidFill>
                <a:latin typeface="Times New Roman" panose="02020603050405020304" pitchFamily="18" charset="0"/>
                <a:ea typeface="Times New Roman" panose="02020603050405020304" pitchFamily="18" charset="0"/>
              </a:rPr>
              <a:t>Timber</a:t>
            </a:r>
            <a:r>
              <a:rPr lang="x-none" sz="3200" kern="0" dirty="0">
                <a:solidFill>
                  <a:srgbClr val="000000"/>
                </a:solidFill>
                <a:latin typeface="Times New Roman" panose="02020603050405020304" pitchFamily="18" charset="0"/>
                <a:ea typeface="Times New Roman" panose="02020603050405020304" pitchFamily="18" charset="0"/>
              </a:rPr>
              <a:t>, a rare resource in the Nile Valley, was imported from Byblos in Palestine (present-day Lebanon). </a:t>
            </a:r>
            <a:endParaRPr lang="en-US" sz="3200" kern="0" dirty="0" smtClean="0">
              <a:solidFill>
                <a:srgbClr val="000000"/>
              </a:solidFill>
              <a:latin typeface="Times New Roman" panose="02020603050405020304" pitchFamily="18" charset="0"/>
              <a:ea typeface="Times New Roman" panose="02020603050405020304" pitchFamily="18" charset="0"/>
            </a:endParaRPr>
          </a:p>
          <a:p>
            <a:pPr marL="457200" indent="-457200" algn="just">
              <a:spcBef>
                <a:spcPts val="2400"/>
              </a:spcBef>
              <a:buFont typeface="Wingdings" panose="05000000000000000000" pitchFamily="2" charset="2"/>
              <a:buChar char="q"/>
            </a:pPr>
            <a:r>
              <a:rPr lang="x-none" sz="3200" kern="0" dirty="0" smtClean="0">
                <a:solidFill>
                  <a:srgbClr val="000000"/>
                </a:solidFill>
                <a:latin typeface="Times New Roman" panose="02020603050405020304" pitchFamily="18" charset="0"/>
                <a:ea typeface="Times New Roman" panose="02020603050405020304" pitchFamily="18" charset="0"/>
              </a:rPr>
              <a:t>There </a:t>
            </a:r>
            <a:r>
              <a:rPr lang="x-none" sz="3200" kern="0" dirty="0">
                <a:solidFill>
                  <a:srgbClr val="000000"/>
                </a:solidFill>
                <a:latin typeface="Times New Roman" panose="02020603050405020304" pitchFamily="18" charset="0"/>
                <a:ea typeface="Times New Roman" panose="02020603050405020304" pitchFamily="18" charset="0"/>
              </a:rPr>
              <a:t>were also luxury goods in the form </a:t>
            </a:r>
            <a:r>
              <a:rPr lang="x-none" sz="3200" kern="0">
                <a:solidFill>
                  <a:srgbClr val="000000"/>
                </a:solidFill>
                <a:latin typeface="Times New Roman" panose="02020603050405020304" pitchFamily="18" charset="0"/>
                <a:ea typeface="Times New Roman" panose="02020603050405020304" pitchFamily="18" charset="0"/>
              </a:rPr>
              <a:t>of </a:t>
            </a:r>
            <a:r>
              <a:rPr lang="x-none" sz="3200" kern="0" smtClean="0">
                <a:solidFill>
                  <a:srgbClr val="000000"/>
                </a:solidFill>
                <a:latin typeface="Times New Roman" panose="02020603050405020304" pitchFamily="18" charset="0"/>
                <a:ea typeface="Times New Roman" panose="02020603050405020304" pitchFamily="18" charset="0"/>
              </a:rPr>
              <a:t>spices</a:t>
            </a:r>
            <a:r>
              <a:rPr lang="en-US" sz="3200" kern="0" dirty="0" smtClean="0">
                <a:solidFill>
                  <a:srgbClr val="000000"/>
                </a:solidFill>
                <a:latin typeface="Times New Roman" panose="02020603050405020304" pitchFamily="18" charset="0"/>
                <a:ea typeface="Times New Roman" panose="02020603050405020304" pitchFamily="18" charset="0"/>
              </a:rPr>
              <a:t>,</a:t>
            </a:r>
            <a:r>
              <a:rPr lang="x-none" sz="3200" kern="0" smtClean="0">
                <a:solidFill>
                  <a:srgbClr val="000000"/>
                </a:solidFill>
                <a:latin typeface="Times New Roman" panose="02020603050405020304" pitchFamily="18" charset="0"/>
                <a:ea typeface="Times New Roman" panose="02020603050405020304" pitchFamily="18" charset="0"/>
              </a:rPr>
              <a:t> </a:t>
            </a:r>
            <a:r>
              <a:rPr lang="x-none" sz="3200" kern="0" dirty="0">
                <a:solidFill>
                  <a:srgbClr val="000000"/>
                </a:solidFill>
                <a:latin typeface="Times New Roman" panose="02020603050405020304" pitchFamily="18" charset="0"/>
                <a:ea typeface="Times New Roman" panose="02020603050405020304" pitchFamily="18" charset="0"/>
              </a:rPr>
              <a:t>incense and precious stones that were imported from western Asia.</a:t>
            </a:r>
            <a:endParaRPr lang="en-GB" sz="3200" b="1" kern="0" dirty="0">
              <a:solidFill>
                <a:srgbClr val="365F91"/>
              </a:solidFill>
              <a:effectLst/>
              <a:latin typeface="Cambria" panose="02040503050406030204" pitchFamily="18" charset="0"/>
              <a:ea typeface="Times New Roman" panose="02020603050405020304" pitchFamily="18" charset="0"/>
            </a:endParaRPr>
          </a:p>
        </p:txBody>
      </p:sp>
    </p:spTree>
    <p:extLst>
      <p:ext uri="{BB962C8B-B14F-4D97-AF65-F5344CB8AC3E}">
        <p14:creationId xmlns:p14="http://schemas.microsoft.com/office/powerpoint/2010/main" val="16733182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96389" y="587829"/>
            <a:ext cx="11547565" cy="6617196"/>
          </a:xfrm>
          <a:prstGeom prst="rect">
            <a:avLst/>
          </a:prstGeom>
        </p:spPr>
        <p:txBody>
          <a:bodyPr wrap="square">
            <a:spAutoFit/>
          </a:bodyPr>
          <a:lstStyle/>
          <a:p>
            <a:pPr algn="just">
              <a:spcBef>
                <a:spcPts val="2400"/>
              </a:spcBef>
            </a:pPr>
            <a:r>
              <a:rPr lang="x-none" sz="3600" b="1" kern="0" dirty="0">
                <a:solidFill>
                  <a:srgbClr val="FF0000"/>
                </a:solidFill>
                <a:latin typeface="Times New Roman" panose="02020603050405020304" pitchFamily="18" charset="0"/>
                <a:ea typeface="Times New Roman" panose="02020603050405020304" pitchFamily="18" charset="0"/>
              </a:rPr>
              <a:t>Scientific </a:t>
            </a:r>
            <a:r>
              <a:rPr lang="en-GB" sz="3600" b="1" kern="0" dirty="0">
                <a:solidFill>
                  <a:srgbClr val="FF0000"/>
                </a:solidFill>
                <a:latin typeface="Times New Roman" panose="02020603050405020304" pitchFamily="18" charset="0"/>
                <a:ea typeface="Times New Roman" panose="02020603050405020304" pitchFamily="18" charset="0"/>
              </a:rPr>
              <a:t>a</a:t>
            </a:r>
            <a:r>
              <a:rPr lang="x-none" sz="3600" b="1" kern="0" dirty="0">
                <a:solidFill>
                  <a:srgbClr val="FF0000"/>
                </a:solidFill>
                <a:latin typeface="Times New Roman" panose="02020603050405020304" pitchFamily="18" charset="0"/>
                <a:ea typeface="Times New Roman" panose="02020603050405020304" pitchFamily="18" charset="0"/>
              </a:rPr>
              <a:t>nd Cultural </a:t>
            </a:r>
            <a:r>
              <a:rPr lang="x-none" sz="3600" b="1" kern="0" dirty="0" smtClean="0">
                <a:solidFill>
                  <a:srgbClr val="FF0000"/>
                </a:solidFill>
                <a:latin typeface="Times New Roman" panose="02020603050405020304" pitchFamily="18" charset="0"/>
                <a:ea typeface="Times New Roman" panose="02020603050405020304" pitchFamily="18" charset="0"/>
              </a:rPr>
              <a:t>Achievements</a:t>
            </a:r>
            <a:endParaRPr lang="en-US" sz="3600" b="1" kern="0" dirty="0" smtClean="0">
              <a:solidFill>
                <a:srgbClr val="FF0000"/>
              </a:solidFill>
              <a:latin typeface="Times New Roman" panose="02020603050405020304" pitchFamily="18" charset="0"/>
              <a:ea typeface="Times New Roman" panose="02020603050405020304" pitchFamily="18" charset="0"/>
            </a:endParaRPr>
          </a:p>
          <a:p>
            <a:pPr marL="571500" indent="-571500" algn="just">
              <a:spcBef>
                <a:spcPts val="2400"/>
              </a:spcBef>
              <a:buFont typeface="Wingdings" panose="05000000000000000000" pitchFamily="2" charset="2"/>
              <a:buChar char="q"/>
            </a:pPr>
            <a:r>
              <a:rPr lang="x-none" sz="3200" dirty="0">
                <a:latin typeface="Times New Roman" panose="02020603050405020304" pitchFamily="18" charset="0"/>
                <a:cs typeface="Times New Roman" panose="02020603050405020304" pitchFamily="18" charset="0"/>
              </a:rPr>
              <a:t>One of the world’s oldest and most remarkable forms of writing was discovered by the ancient Egyptians. The Egyptians invented a form of writing called </a:t>
            </a:r>
            <a:r>
              <a:rPr lang="x-none" sz="4000" b="1" dirty="0">
                <a:solidFill>
                  <a:srgbClr val="00B050"/>
                </a:solidFill>
                <a:latin typeface="Times New Roman" panose="02020603050405020304" pitchFamily="18" charset="0"/>
                <a:cs typeface="Times New Roman" panose="02020603050405020304" pitchFamily="18" charset="0"/>
              </a:rPr>
              <a:t>hieroglyphics. </a:t>
            </a:r>
            <a:endParaRPr lang="en-US" sz="4000" b="1" dirty="0" smtClean="0">
              <a:solidFill>
                <a:srgbClr val="00B050"/>
              </a:solidFill>
              <a:latin typeface="Times New Roman" panose="02020603050405020304" pitchFamily="18" charset="0"/>
              <a:cs typeface="Times New Roman" panose="02020603050405020304" pitchFamily="18" charset="0"/>
            </a:endParaRPr>
          </a:p>
          <a:p>
            <a:pPr marL="571500" indent="-571500" algn="just">
              <a:spcBef>
                <a:spcPts val="2400"/>
              </a:spcBef>
              <a:buFont typeface="Wingdings" panose="05000000000000000000" pitchFamily="2" charset="2"/>
              <a:buChar char="q"/>
            </a:pPr>
            <a:r>
              <a:rPr lang="x-none" sz="3200" dirty="0" smtClean="0">
                <a:latin typeface="Times New Roman" panose="02020603050405020304" pitchFamily="18" charset="0"/>
                <a:cs typeface="Times New Roman" panose="02020603050405020304" pitchFamily="18" charset="0"/>
              </a:rPr>
              <a:t>This </a:t>
            </a:r>
            <a:r>
              <a:rPr lang="x-none" sz="3200" dirty="0">
                <a:latin typeface="Times New Roman" panose="02020603050405020304" pitchFamily="18" charset="0"/>
                <a:cs typeface="Times New Roman" panose="02020603050405020304" pitchFamily="18" charset="0"/>
              </a:rPr>
              <a:t>was a unique form of writing which comprised a combination of pictures and sound symbols. It is believed that perhaps the Egyptians invented this form of writing to help them record crop yields and to estimate taxation. </a:t>
            </a:r>
            <a:endParaRPr lang="en-US" sz="3200" dirty="0" smtClean="0">
              <a:latin typeface="Times New Roman" panose="02020603050405020304" pitchFamily="18" charset="0"/>
              <a:cs typeface="Times New Roman" panose="02020603050405020304" pitchFamily="18" charset="0"/>
            </a:endParaRPr>
          </a:p>
          <a:p>
            <a:pPr marL="571500" indent="-571500" algn="just">
              <a:spcBef>
                <a:spcPts val="2400"/>
              </a:spcBef>
              <a:buFont typeface="Wingdings" panose="05000000000000000000" pitchFamily="2" charset="2"/>
              <a:buChar char="q"/>
            </a:pPr>
            <a:r>
              <a:rPr lang="x-none" sz="3200" dirty="0" smtClean="0">
                <a:latin typeface="Times New Roman" panose="02020603050405020304" pitchFamily="18" charset="0"/>
                <a:cs typeface="Times New Roman" panose="02020603050405020304" pitchFamily="18" charset="0"/>
              </a:rPr>
              <a:t>Egyptian </a:t>
            </a:r>
            <a:r>
              <a:rPr lang="x-none" sz="3200" dirty="0">
                <a:latin typeface="Times New Roman" panose="02020603050405020304" pitchFamily="18" charset="0"/>
                <a:cs typeface="Times New Roman" panose="02020603050405020304" pitchFamily="18" charset="0"/>
              </a:rPr>
              <a:t>temples and tombs depict carvings of beautiful hieroglyphics on stone walls and pillars, done thousands of years ago. </a:t>
            </a:r>
            <a:endParaRPr lang="en-GB" sz="3600" b="1" kern="0" dirty="0">
              <a:solidFill>
                <a:srgbClr val="365F91"/>
              </a:solidFill>
              <a:effectLst/>
              <a:latin typeface="Cambria" panose="02040503050406030204" pitchFamily="18" charset="0"/>
              <a:ea typeface="Times New Roman" panose="02020603050405020304" pitchFamily="18" charset="0"/>
            </a:endParaRPr>
          </a:p>
        </p:txBody>
      </p:sp>
    </p:spTree>
    <p:extLst>
      <p:ext uri="{BB962C8B-B14F-4D97-AF65-F5344CB8AC3E}">
        <p14:creationId xmlns:p14="http://schemas.microsoft.com/office/powerpoint/2010/main" val="14940810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70263" y="613954"/>
            <a:ext cx="11482251" cy="5139869"/>
          </a:xfrm>
          <a:prstGeom prst="rect">
            <a:avLst/>
          </a:prstGeom>
        </p:spPr>
        <p:txBody>
          <a:bodyPr wrap="square">
            <a:spAutoFit/>
          </a:bodyPr>
          <a:lstStyle/>
          <a:p>
            <a:pPr marL="571500" indent="-571500" algn="just">
              <a:spcBef>
                <a:spcPts val="2400"/>
              </a:spcBef>
              <a:buFont typeface="Wingdings" panose="05000000000000000000" pitchFamily="2" charset="2"/>
              <a:buChar char="q"/>
            </a:pPr>
            <a:r>
              <a:rPr lang="x-none" sz="3200" dirty="0">
                <a:latin typeface="Times New Roman" panose="02020603050405020304" pitchFamily="18" charset="0"/>
                <a:cs typeface="Times New Roman" panose="02020603050405020304" pitchFamily="18" charset="0"/>
              </a:rPr>
              <a:t>These archaeological sites depict accession of kings (Pharaohs) and other achievements. These form the basis of Africa’s earliest “history</a:t>
            </a:r>
            <a:r>
              <a:rPr lang="x-none" sz="3200" dirty="0" smtClean="0">
                <a:latin typeface="Times New Roman" panose="02020603050405020304" pitchFamily="18" charset="0"/>
                <a:cs typeface="Times New Roman" panose="02020603050405020304" pitchFamily="18" charset="0"/>
              </a:rPr>
              <a:t>”.</a:t>
            </a:r>
            <a:endParaRPr lang="en-US" sz="3200" dirty="0" smtClean="0">
              <a:latin typeface="Times New Roman" panose="02020603050405020304" pitchFamily="18" charset="0"/>
              <a:cs typeface="Times New Roman" panose="02020603050405020304" pitchFamily="18" charset="0"/>
            </a:endParaRPr>
          </a:p>
          <a:p>
            <a:pPr marL="571500" indent="-571500" algn="just">
              <a:spcBef>
                <a:spcPts val="2400"/>
              </a:spcBef>
              <a:buFont typeface="Wingdings" panose="05000000000000000000" pitchFamily="2" charset="2"/>
              <a:buChar char="q"/>
            </a:pPr>
            <a:r>
              <a:rPr lang="x-none" sz="3200" dirty="0">
                <a:latin typeface="Times New Roman" panose="02020603050405020304" pitchFamily="18" charset="0"/>
                <a:cs typeface="Times New Roman" panose="02020603050405020304" pitchFamily="18" charset="0"/>
              </a:rPr>
              <a:t>Egyptians also wrote administrative records and diplomatic letters on papyrus – one of the earliest forms of paper – made from papyrus, the pulp of reeds. </a:t>
            </a:r>
            <a:endParaRPr lang="en-US" sz="3200" dirty="0" smtClean="0">
              <a:latin typeface="Times New Roman" panose="02020603050405020304" pitchFamily="18" charset="0"/>
              <a:cs typeface="Times New Roman" panose="02020603050405020304" pitchFamily="18" charset="0"/>
            </a:endParaRPr>
          </a:p>
          <a:p>
            <a:pPr marL="571500" indent="-571500" algn="just">
              <a:spcBef>
                <a:spcPts val="2400"/>
              </a:spcBef>
              <a:buFont typeface="Wingdings" panose="05000000000000000000" pitchFamily="2" charset="2"/>
              <a:buChar char="q"/>
            </a:pPr>
            <a:r>
              <a:rPr lang="x-none" sz="3200" dirty="0" smtClean="0">
                <a:latin typeface="Times New Roman" panose="02020603050405020304" pitchFamily="18" charset="0"/>
                <a:cs typeface="Times New Roman" panose="02020603050405020304" pitchFamily="18" charset="0"/>
              </a:rPr>
              <a:t>It </a:t>
            </a:r>
            <a:r>
              <a:rPr lang="x-none" sz="3200" dirty="0">
                <a:latin typeface="Times New Roman" panose="02020603050405020304" pitchFamily="18" charset="0"/>
                <a:cs typeface="Times New Roman" panose="02020603050405020304" pitchFamily="18" charset="0"/>
              </a:rPr>
              <a:t>is also believed that in their desire to extend agricultural land and control irrigation projects, the Egyptians developed Mathematics and Astronomy. </a:t>
            </a:r>
            <a:endParaRPr lang="en-GB"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49788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9633" y="613954"/>
            <a:ext cx="11508377" cy="5139869"/>
          </a:xfrm>
          <a:prstGeom prst="rect">
            <a:avLst/>
          </a:prstGeom>
        </p:spPr>
        <p:txBody>
          <a:bodyPr wrap="square">
            <a:spAutoFit/>
          </a:bodyPr>
          <a:lstStyle/>
          <a:p>
            <a:pPr marL="571500" indent="-571500" algn="just">
              <a:spcBef>
                <a:spcPts val="2400"/>
              </a:spcBef>
              <a:buFont typeface="Wingdings" panose="05000000000000000000" pitchFamily="2" charset="2"/>
              <a:buChar char="q"/>
            </a:pPr>
            <a:r>
              <a:rPr lang="x-none" sz="3200" dirty="0">
                <a:latin typeface="Times New Roman" panose="02020603050405020304" pitchFamily="18" charset="0"/>
                <a:cs typeface="Times New Roman" panose="02020603050405020304" pitchFamily="18" charset="0"/>
              </a:rPr>
              <a:t>Furthermore, tax assessors are said to have invented geometry and arithmetic which they used to measure out the flood plain and calculated tax assessments. </a:t>
            </a:r>
            <a:endParaRPr lang="en-US" sz="3200" dirty="0" smtClean="0">
              <a:latin typeface="Times New Roman" panose="02020603050405020304" pitchFamily="18" charset="0"/>
              <a:cs typeface="Times New Roman" panose="02020603050405020304" pitchFamily="18" charset="0"/>
            </a:endParaRPr>
          </a:p>
          <a:p>
            <a:pPr marL="571500" indent="-571500" algn="just">
              <a:spcBef>
                <a:spcPts val="2400"/>
              </a:spcBef>
              <a:buFont typeface="Wingdings" panose="05000000000000000000" pitchFamily="2" charset="2"/>
              <a:buChar char="q"/>
            </a:pPr>
            <a:r>
              <a:rPr lang="x-none" sz="3200" dirty="0">
                <a:latin typeface="Times New Roman" panose="02020603050405020304" pitchFamily="18" charset="0"/>
                <a:cs typeface="Times New Roman" panose="02020603050405020304" pitchFamily="18" charset="0"/>
              </a:rPr>
              <a:t>The Egyptians studied the sun, the moon and the stars, in order to understand the seasons and to calculate the timing of the flood. In </a:t>
            </a:r>
            <a:r>
              <a:rPr lang="x-none" sz="3200">
                <a:latin typeface="Times New Roman" panose="02020603050405020304" pitchFamily="18" charset="0"/>
                <a:cs typeface="Times New Roman" panose="02020603050405020304" pitchFamily="18" charset="0"/>
              </a:rPr>
              <a:t>the </a:t>
            </a:r>
            <a:r>
              <a:rPr lang="x-none" sz="3200" smtClean="0">
                <a:latin typeface="Times New Roman" panose="02020603050405020304" pitchFamily="18" charset="0"/>
                <a:cs typeface="Times New Roman" panose="02020603050405020304" pitchFamily="18" charset="0"/>
              </a:rPr>
              <a:t>process</a:t>
            </a:r>
            <a:r>
              <a:rPr lang="en-US" sz="3200" dirty="0" smtClean="0">
                <a:latin typeface="Times New Roman" panose="02020603050405020304" pitchFamily="18" charset="0"/>
                <a:cs typeface="Times New Roman" panose="02020603050405020304" pitchFamily="18" charset="0"/>
              </a:rPr>
              <a:t>,</a:t>
            </a:r>
            <a:r>
              <a:rPr lang="x-none" sz="3200" smtClean="0">
                <a:latin typeface="Times New Roman" panose="02020603050405020304" pitchFamily="18" charset="0"/>
                <a:cs typeface="Times New Roman" panose="02020603050405020304" pitchFamily="18" charset="0"/>
              </a:rPr>
              <a:t> </a:t>
            </a:r>
            <a:r>
              <a:rPr lang="x-none" sz="3200" dirty="0">
                <a:latin typeface="Times New Roman" panose="02020603050405020304" pitchFamily="18" charset="0"/>
                <a:cs typeface="Times New Roman" panose="02020603050405020304" pitchFamily="18" charset="0"/>
              </a:rPr>
              <a:t>the Egyptians developed the world’s first 12-month calendar of 365 days. </a:t>
            </a:r>
            <a:endParaRPr lang="en-US" sz="3200" dirty="0" smtClean="0">
              <a:latin typeface="Times New Roman" panose="02020603050405020304" pitchFamily="18" charset="0"/>
              <a:cs typeface="Times New Roman" panose="02020603050405020304" pitchFamily="18" charset="0"/>
            </a:endParaRPr>
          </a:p>
          <a:p>
            <a:pPr marL="571500" indent="-571500" algn="just">
              <a:spcBef>
                <a:spcPts val="2400"/>
              </a:spcBef>
              <a:buFont typeface="Wingdings" panose="05000000000000000000" pitchFamily="2" charset="2"/>
              <a:buChar char="q"/>
            </a:pPr>
            <a:r>
              <a:rPr lang="x-none" sz="3200" dirty="0" smtClean="0">
                <a:latin typeface="Times New Roman" panose="02020603050405020304" pitchFamily="18" charset="0"/>
                <a:cs typeface="Times New Roman" panose="02020603050405020304" pitchFamily="18" charset="0"/>
              </a:rPr>
              <a:t>The </a:t>
            </a:r>
            <a:r>
              <a:rPr lang="x-none" sz="3200" dirty="0">
                <a:latin typeface="Times New Roman" panose="02020603050405020304" pitchFamily="18" charset="0"/>
                <a:cs typeface="Times New Roman" panose="02020603050405020304" pitchFamily="18" charset="0"/>
              </a:rPr>
              <a:t>Egyptians invented a “Nilometre “for recording the rise and fall of the Nile; plus a water clock for measuring time. </a:t>
            </a:r>
            <a:endParaRPr lang="en-GB"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840877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9005" y="431074"/>
            <a:ext cx="11691257" cy="6247864"/>
          </a:xfrm>
          <a:prstGeom prst="rect">
            <a:avLst/>
          </a:prstGeom>
        </p:spPr>
        <p:txBody>
          <a:bodyPr wrap="square">
            <a:spAutoFit/>
          </a:bodyPr>
          <a:lstStyle/>
          <a:p>
            <a:pPr marL="571500" indent="-571500" algn="just">
              <a:spcBef>
                <a:spcPts val="2400"/>
              </a:spcBef>
              <a:buFont typeface="Wingdings" panose="05000000000000000000" pitchFamily="2" charset="2"/>
              <a:buChar char="q"/>
            </a:pPr>
            <a:r>
              <a:rPr lang="x-none" sz="3200" dirty="0">
                <a:latin typeface="Times New Roman" panose="02020603050405020304" pitchFamily="18" charset="0"/>
                <a:cs typeface="Times New Roman" panose="02020603050405020304" pitchFamily="18" charset="0"/>
              </a:rPr>
              <a:t>As a result </a:t>
            </a:r>
            <a:r>
              <a:rPr lang="x-none" sz="3200">
                <a:latin typeface="Times New Roman" panose="02020603050405020304" pitchFamily="18" charset="0"/>
                <a:cs typeface="Times New Roman" panose="02020603050405020304" pitchFamily="18" charset="0"/>
              </a:rPr>
              <a:t>the </a:t>
            </a:r>
            <a:r>
              <a:rPr lang="x-none" sz="3200" smtClean="0">
                <a:latin typeface="Times New Roman" panose="02020603050405020304" pitchFamily="18" charset="0"/>
                <a:cs typeface="Times New Roman" panose="02020603050405020304" pitchFamily="18" charset="0"/>
              </a:rPr>
              <a:t>Egyptian </a:t>
            </a:r>
            <a:r>
              <a:rPr lang="x-none" sz="3200" dirty="0">
                <a:latin typeface="Times New Roman" panose="02020603050405020304" pitchFamily="18" charset="0"/>
                <a:cs typeface="Times New Roman" panose="02020603050405020304" pitchFamily="18" charset="0"/>
              </a:rPr>
              <a:t>knowledge of science, mathematics and astronomy was used by architects in the construction of the pyramids, Egypt’s manifestation of the world’s greatest wonders</a:t>
            </a:r>
            <a:r>
              <a:rPr lang="x-none" sz="3200" dirty="0" smtClean="0">
                <a:latin typeface="Times New Roman" panose="02020603050405020304" pitchFamily="18" charset="0"/>
                <a:cs typeface="Times New Roman" panose="02020603050405020304" pitchFamily="18" charset="0"/>
              </a:rPr>
              <a:t>.</a:t>
            </a:r>
            <a:endParaRPr lang="en-US" sz="3200" dirty="0" smtClean="0">
              <a:latin typeface="Times New Roman" panose="02020603050405020304" pitchFamily="18" charset="0"/>
              <a:cs typeface="Times New Roman" panose="02020603050405020304" pitchFamily="18" charset="0"/>
            </a:endParaRPr>
          </a:p>
          <a:p>
            <a:pPr marL="571500" indent="-571500" algn="just">
              <a:spcBef>
                <a:spcPts val="2400"/>
              </a:spcBef>
              <a:buFont typeface="Wingdings" panose="05000000000000000000" pitchFamily="2" charset="2"/>
              <a:buChar char="q"/>
            </a:pPr>
            <a:r>
              <a:rPr lang="x-none" sz="3200" b="1" dirty="0">
                <a:solidFill>
                  <a:srgbClr val="FF0000"/>
                </a:solidFill>
                <a:latin typeface="Times New Roman" panose="02020603050405020304" pitchFamily="18" charset="0"/>
                <a:cs typeface="Times New Roman" panose="02020603050405020304" pitchFamily="18" charset="0"/>
              </a:rPr>
              <a:t>Art, Architecture </a:t>
            </a:r>
            <a:r>
              <a:rPr lang="en-GB" sz="3200" b="1" dirty="0">
                <a:solidFill>
                  <a:srgbClr val="FF0000"/>
                </a:solidFill>
                <a:latin typeface="Times New Roman" panose="02020603050405020304" pitchFamily="18" charset="0"/>
                <a:cs typeface="Times New Roman" panose="02020603050405020304" pitchFamily="18" charset="0"/>
              </a:rPr>
              <a:t>and</a:t>
            </a:r>
            <a:r>
              <a:rPr lang="x-none" sz="3200" b="1" dirty="0">
                <a:solidFill>
                  <a:srgbClr val="FF0000"/>
                </a:solidFill>
                <a:latin typeface="Times New Roman" panose="02020603050405020304" pitchFamily="18" charset="0"/>
                <a:cs typeface="Times New Roman" panose="02020603050405020304" pitchFamily="18" charset="0"/>
              </a:rPr>
              <a:t> </a:t>
            </a:r>
            <a:r>
              <a:rPr lang="x-none" sz="3200" b="1" dirty="0" smtClean="0">
                <a:solidFill>
                  <a:srgbClr val="FF0000"/>
                </a:solidFill>
                <a:latin typeface="Times New Roman" panose="02020603050405020304" pitchFamily="18" charset="0"/>
                <a:cs typeface="Times New Roman" panose="02020603050405020304" pitchFamily="18" charset="0"/>
              </a:rPr>
              <a:t>Religion</a:t>
            </a:r>
            <a:endParaRPr lang="en-US" sz="3200" b="1" dirty="0" smtClean="0">
              <a:solidFill>
                <a:srgbClr val="FF0000"/>
              </a:solidFill>
              <a:latin typeface="Times New Roman" panose="02020603050405020304" pitchFamily="18" charset="0"/>
              <a:cs typeface="Times New Roman" panose="02020603050405020304" pitchFamily="18" charset="0"/>
            </a:endParaRPr>
          </a:p>
          <a:p>
            <a:pPr marL="571500" indent="-571500" algn="just">
              <a:spcBef>
                <a:spcPts val="2400"/>
              </a:spcBef>
              <a:buFont typeface="Wingdings" panose="05000000000000000000" pitchFamily="2" charset="2"/>
              <a:buChar char="q"/>
            </a:pPr>
            <a:r>
              <a:rPr lang="x-none" sz="3200" dirty="0">
                <a:latin typeface="Times New Roman" panose="02020603050405020304" pitchFamily="18" charset="0"/>
                <a:cs typeface="Times New Roman" panose="02020603050405020304" pitchFamily="18" charset="0"/>
              </a:rPr>
              <a:t>There was a close relationship between Ancient Egyptian art, architecture and religion. Egyptians believed in many gods, each with a temple or shrine. </a:t>
            </a:r>
            <a:endParaRPr lang="en-US" sz="3200" dirty="0" smtClean="0">
              <a:latin typeface="Times New Roman" panose="02020603050405020304" pitchFamily="18" charset="0"/>
              <a:cs typeface="Times New Roman" panose="02020603050405020304" pitchFamily="18" charset="0"/>
            </a:endParaRPr>
          </a:p>
          <a:p>
            <a:pPr marL="571500" indent="-571500" algn="just">
              <a:spcBef>
                <a:spcPts val="2400"/>
              </a:spcBef>
              <a:buFont typeface="Wingdings" panose="05000000000000000000" pitchFamily="2" charset="2"/>
              <a:buChar char="q"/>
            </a:pPr>
            <a:r>
              <a:rPr lang="x-none" sz="3200" dirty="0" smtClean="0">
                <a:latin typeface="Times New Roman" panose="02020603050405020304" pitchFamily="18" charset="0"/>
                <a:cs typeface="Times New Roman" panose="02020603050405020304" pitchFamily="18" charset="0"/>
              </a:rPr>
              <a:t>Some </a:t>
            </a:r>
            <a:r>
              <a:rPr lang="x-none" sz="3200" dirty="0">
                <a:latin typeface="Times New Roman" panose="02020603050405020304" pitchFamily="18" charset="0"/>
                <a:cs typeface="Times New Roman" panose="02020603050405020304" pitchFamily="18" charset="0"/>
              </a:rPr>
              <a:t>gods represented major natural forces – for example Re was the sun god and Amun the wind god.  </a:t>
            </a:r>
            <a:endParaRPr lang="en-GB" sz="3200" b="1" dirty="0">
              <a:latin typeface="Times New Roman" panose="02020603050405020304" pitchFamily="18" charset="0"/>
              <a:cs typeface="Times New Roman" panose="02020603050405020304" pitchFamily="18" charset="0"/>
            </a:endParaRPr>
          </a:p>
          <a:p>
            <a:pPr marL="571500" indent="-571500" algn="just">
              <a:spcBef>
                <a:spcPts val="2400"/>
              </a:spcBef>
              <a:buFont typeface="Wingdings" panose="05000000000000000000" pitchFamily="2" charset="2"/>
              <a:buChar char="q"/>
            </a:pPr>
            <a:endParaRPr lang="en-GB"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049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148</TotalTime>
  <Words>1160</Words>
  <Application>Microsoft Office PowerPoint</Application>
  <PresentationFormat>Custom</PresentationFormat>
  <Paragraphs>47</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KASONGO CHIPUTA</dc:creator>
  <cp:lastModifiedBy>Kenneth</cp:lastModifiedBy>
  <cp:revision>13</cp:revision>
  <dcterms:created xsi:type="dcterms:W3CDTF">2020-09-22T07:33:00Z</dcterms:created>
  <dcterms:modified xsi:type="dcterms:W3CDTF">2021-07-22T16:34:01Z</dcterms:modified>
</cp:coreProperties>
</file>