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84" r:id="rId10"/>
    <p:sldId id="285" r:id="rId11"/>
    <p:sldId id="286" r:id="rId12"/>
    <p:sldId id="287" r:id="rId13"/>
    <p:sldId id="264" r:id="rId14"/>
    <p:sldId id="283" r:id="rId15"/>
    <p:sldId id="265" r:id="rId16"/>
    <p:sldId id="267" r:id="rId17"/>
    <p:sldId id="268" r:id="rId18"/>
    <p:sldId id="266"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CC9900"/>
    <a:srgbClr val="FF9900"/>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p:scale>
          <a:sx n="70" d="100"/>
          <a:sy n="70" d="100"/>
        </p:scale>
        <p:origin x="660"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29-Oct-23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29-Oct-23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29-Oct-23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29-Oct-23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29-Oct-23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29-Oct-23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24" y="802298"/>
            <a:ext cx="11968975" cy="2541431"/>
          </a:xfrm>
        </p:spPr>
        <p:txBody>
          <a:bodyPr>
            <a:normAutofit fontScale="90000"/>
          </a:bodyPr>
          <a:lstStyle/>
          <a:p>
            <a:br>
              <a:rPr lang="en-GB" b="1" dirty="0"/>
            </a:br>
            <a:br>
              <a:rPr lang="en-GB" b="1" dirty="0"/>
            </a:br>
            <a:br>
              <a:rPr lang="en-GB" b="1" dirty="0"/>
            </a:br>
            <a:br>
              <a:rPr lang="en-GB" dirty="0"/>
            </a:br>
            <a:endParaRPr lang="en-GB" dirty="0"/>
          </a:p>
        </p:txBody>
      </p:sp>
      <p:sp>
        <p:nvSpPr>
          <p:cNvPr id="3" name="Subtitle 2"/>
          <p:cNvSpPr>
            <a:spLocks noGrp="1"/>
          </p:cNvSpPr>
          <p:nvPr>
            <p:ph type="subTitle" idx="1"/>
          </p:nvPr>
        </p:nvSpPr>
        <p:spPr>
          <a:xfrm>
            <a:off x="223024" y="490654"/>
            <a:ext cx="10965643" cy="4151985"/>
          </a:xfrm>
        </p:spPr>
        <p:txBody>
          <a:bodyPr>
            <a:normAutofit/>
          </a:bodyPr>
          <a:lstStyle/>
          <a:p>
            <a:pPr algn="ctr"/>
            <a:r>
              <a:rPr lang="en-GB" sz="6000" b="1" dirty="0">
                <a:solidFill>
                  <a:srgbClr val="FF0000"/>
                </a:solidFill>
                <a:latin typeface="Times New Roman" panose="02020603050405020304" pitchFamily="18" charset="0"/>
                <a:cs typeface="Times New Roman" panose="02020603050405020304" pitchFamily="18" charset="0"/>
              </a:rPr>
              <a:t>TOPIC 4: THE GREAT ZIMBABWE</a:t>
            </a:r>
          </a:p>
          <a:p>
            <a:pPr algn="ctr"/>
            <a:endParaRPr lang="en-GB"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69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nneth\Desktop\Screenshot_20210809-08404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070" y="286700"/>
            <a:ext cx="3695497" cy="533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8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nneth\Desktop\Screenshot_20210809-083749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1271588"/>
            <a:ext cx="62960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7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nneth\Desktop\Screenshot_20210809-084008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9" y="14289"/>
            <a:ext cx="5483090" cy="594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9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357" y="1698397"/>
            <a:ext cx="11530361" cy="3170099"/>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0070C0"/>
                </a:solidFill>
                <a:latin typeface="Times New Roman" panose="02020603050405020304" pitchFamily="18" charset="0"/>
                <a:cs typeface="Times New Roman" panose="02020603050405020304" pitchFamily="18" charset="0"/>
              </a:rPr>
              <a:t>The GREAT ZIBAMBWE DEBATE</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The controversy between the Eurocentric scholars and the Africanist writers regarding who built the Great Zimbabwe ruins generated what could be called the </a:t>
            </a:r>
            <a:r>
              <a:rPr lang="en-GB" sz="4000" i="1" dirty="0">
                <a:solidFill>
                  <a:srgbClr val="FF0000"/>
                </a:solidFill>
                <a:latin typeface="Times New Roman" panose="02020603050405020304" pitchFamily="18" charset="0"/>
                <a:cs typeface="Times New Roman" panose="02020603050405020304" pitchFamily="18" charset="0"/>
              </a:rPr>
              <a:t>Great Zimbabwe debate.</a:t>
            </a:r>
            <a:endParaRPr lang="en-GB"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77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55" y="418453"/>
            <a:ext cx="10507851" cy="6247864"/>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0070C0"/>
                </a:solidFill>
                <a:latin typeface="Times New Roman" panose="02020603050405020304" pitchFamily="18" charset="0"/>
                <a:cs typeface="Times New Roman" panose="02020603050405020304" pitchFamily="18" charset="0"/>
              </a:rPr>
              <a:t>Eurocentric Views</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The elaborate and unique nature of the Great Zimbabwe buildings made various scholars to make assumptions that led most people, especially Europeans to believe that Great Zimbabwe was built by non- Africans.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They believed that Phoenician sailors might have built it because they were famous for carrying out long-distance trade during that time. </a:t>
            </a:r>
          </a:p>
        </p:txBody>
      </p:sp>
    </p:spTree>
    <p:extLst>
      <p:ext uri="{BB962C8B-B14F-4D97-AF65-F5344CB8AC3E}">
        <p14:creationId xmlns:p14="http://schemas.microsoft.com/office/powerpoint/2010/main" val="110245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27" y="490654"/>
            <a:ext cx="11619571" cy="5016758"/>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perhaps they could have been the ones behind the artefacts found at the ruins of Great Zimbabwe. Others believed that Egyptians under the reign of King Solomon could have built Great Zimbabwe because they collected gold in Central Africa.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Great Zimbabwe’s elaborate development could also have made most Europeans who saw the awesome buildings doubt they had been built by Africans. </a:t>
            </a:r>
          </a:p>
        </p:txBody>
      </p:sp>
    </p:spTree>
    <p:extLst>
      <p:ext uri="{BB962C8B-B14F-4D97-AF65-F5344CB8AC3E}">
        <p14:creationId xmlns:p14="http://schemas.microsoft.com/office/powerpoint/2010/main" val="254204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27" y="401444"/>
            <a:ext cx="11619571" cy="5016758"/>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Hence they thought that Great Zimbabwe must have been built by the forgotten whites who were inspired by Jewish and Arabic models of construction. Some thought that the lost mystic Christian kingdom of Prester John could have been behind these grand buildings.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Such assumptions were supported by some Eurocentric historians who wrote African history. </a:t>
            </a:r>
          </a:p>
        </p:txBody>
      </p:sp>
    </p:spTree>
    <p:extLst>
      <p:ext uri="{BB962C8B-B14F-4D97-AF65-F5344CB8AC3E}">
        <p14:creationId xmlns:p14="http://schemas.microsoft.com/office/powerpoint/2010/main" val="44936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12192000" cy="7232749"/>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For instance, one of Hegel’s statements in his lectures (1830-31, before he died of cholera), on ‘Philosophy of History’ was that: “Africa is not a historical continent, it shows neither change nor development, as we see them (Africans) today, so have they always been”!</a:t>
            </a:r>
          </a:p>
          <a:p>
            <a:r>
              <a:rPr lang="en-GB" sz="4000" b="1" dirty="0">
                <a:solidFill>
                  <a:srgbClr val="FF0000"/>
                </a:solidFill>
                <a:latin typeface="Times New Roman" panose="02020603050405020304" pitchFamily="18" charset="0"/>
                <a:cs typeface="Times New Roman" panose="02020603050405020304" pitchFamily="18" charset="0"/>
              </a:rPr>
              <a:t>An Oxford professor was once heard saying: </a:t>
            </a:r>
          </a:p>
          <a:p>
            <a:pPr lvl="5"/>
            <a:r>
              <a:rPr lang="en-US" sz="3600" dirty="0">
                <a:solidFill>
                  <a:srgbClr val="FF0000"/>
                </a:solidFill>
                <a:latin typeface="Times New Roman" panose="02020603050405020304" pitchFamily="18" charset="0"/>
                <a:cs typeface="Times New Roman" panose="02020603050405020304" pitchFamily="18" charset="0"/>
              </a:rPr>
              <a:t>Perhaps in future, there will be some African history to teach, but at present there is none. There is only history of the Europeans in Africa, the rest is darkness... and is not a subject of history. </a:t>
            </a:r>
            <a:endParaRPr lang="en-GB" sz="4000" dirty="0">
              <a:solidFill>
                <a:srgbClr val="FF0000"/>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endParaRPr lang="en-GB" sz="4000" dirty="0">
              <a:solidFill>
                <a:srgbClr val="FF9933"/>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endParaRPr lang="en-GB" sz="4000"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26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326" y="365760"/>
            <a:ext cx="10920548" cy="4770537"/>
          </a:xfrm>
          <a:prstGeom prst="rect">
            <a:avLst/>
          </a:prstGeom>
        </p:spPr>
        <p:txBody>
          <a:bodyPr wrap="square">
            <a:spAutoFit/>
          </a:bodyPr>
          <a:lstStyle/>
          <a:p>
            <a:pPr lvl="5" algn="just"/>
            <a:r>
              <a:rPr lang="en-US" sz="3600" dirty="0">
                <a:solidFill>
                  <a:srgbClr val="FF0000"/>
                </a:solidFill>
                <a:latin typeface="Times New Roman" panose="02020603050405020304" pitchFamily="18" charset="0"/>
                <a:cs typeface="Times New Roman" panose="02020603050405020304" pitchFamily="18" charset="0"/>
              </a:rPr>
              <a:t>We cannot therefore afford to amuse ourselves with unrewarding gyrations (dances) of barbarous tribes in picturesque (beautiful) but irrelevant corners of the globe.</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These extremely negative views of Africa also led most Europeans who visited the ruins of Great Zimbabwe to doubt that it was the work of African people.</a:t>
            </a:r>
          </a:p>
        </p:txBody>
      </p:sp>
    </p:spTree>
    <p:extLst>
      <p:ext uri="{BB962C8B-B14F-4D97-AF65-F5344CB8AC3E}">
        <p14:creationId xmlns:p14="http://schemas.microsoft.com/office/powerpoint/2010/main" val="374321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97" y="248194"/>
            <a:ext cx="11665132" cy="5273238"/>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is because to the best of their knowledge, Africans were savage and primitive people who gathered and hunted for their food and lived in caves!</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 In addition, 1871, Karl </a:t>
            </a:r>
            <a:r>
              <a:rPr lang="en-GB" sz="4000" dirty="0" err="1">
                <a:solidFill>
                  <a:srgbClr val="FF0000"/>
                </a:solidFill>
                <a:latin typeface="Times New Roman" panose="02020603050405020304" pitchFamily="18" charset="0"/>
                <a:ea typeface="Calibri" panose="020F0502020204030204" pitchFamily="34" charset="0"/>
              </a:rPr>
              <a:t>Mauch</a:t>
            </a:r>
            <a:r>
              <a:rPr lang="en-GB" sz="4000" dirty="0">
                <a:solidFill>
                  <a:srgbClr val="FF0000"/>
                </a:solidFill>
                <a:latin typeface="Times New Roman" panose="02020603050405020304" pitchFamily="18" charset="0"/>
                <a:ea typeface="Calibri" panose="020F0502020204030204" pitchFamily="34" charset="0"/>
              </a:rPr>
              <a:t> a Germany geologist also favoured the legend that the structures were built to replicate the palace of the queen of Sheba in Jerusalem. </a:t>
            </a:r>
          </a:p>
          <a:p>
            <a:pPr marL="571500" indent="-571500" algn="just">
              <a:spcAft>
                <a:spcPts val="1000"/>
              </a:spcAft>
              <a:buFont typeface="Wingdings" panose="05000000000000000000" pitchFamily="2" charset="2"/>
              <a:buChar char="§"/>
            </a:pPr>
            <a:endParaRPr lang="en-GB" sz="4000" dirty="0">
              <a:solidFill>
                <a:srgbClr val="FF66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828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023" y="334538"/>
            <a:ext cx="11708781" cy="5278368"/>
          </a:xfrm>
          <a:prstGeom prst="rect">
            <a:avLst/>
          </a:prstGeom>
        </p:spPr>
        <p:txBody>
          <a:bodyPr wrap="square">
            <a:spAutoFit/>
          </a:bodyPr>
          <a:lstStyle/>
          <a:p>
            <a:pPr marL="571500" indent="-571500" algn="just">
              <a:spcAft>
                <a:spcPts val="1000"/>
              </a:spcAft>
              <a:buFont typeface="Wingdings" panose="05000000000000000000" pitchFamily="2" charset="2"/>
              <a:buChar char="q"/>
            </a:pPr>
            <a:r>
              <a:rPr lang="en-GB" sz="3600" b="1" dirty="0">
                <a:solidFill>
                  <a:srgbClr val="FF0000"/>
                </a:solidFill>
                <a:latin typeface="Times New Roman" panose="02020603050405020304" pitchFamily="18" charset="0"/>
                <a:ea typeface="Calibri" panose="020F0502020204030204" pitchFamily="34" charset="0"/>
              </a:rPr>
              <a:t>ORIGINS</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During the First Millennium CE new farming practices spread from the north (particularly the Great Lakes region of East Africa) into central and southern Africa.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brought about an increase in the population of the area. </a:t>
            </a:r>
          </a:p>
          <a:p>
            <a:pPr marL="571500" indent="-571500" algn="just">
              <a:spcAft>
                <a:spcPts val="1000"/>
              </a:spcAft>
              <a:buFont typeface="Wingdings" panose="05000000000000000000" pitchFamily="2" charset="2"/>
              <a:buChar char="q"/>
            </a:pPr>
            <a:endParaRPr lang="en-GB" sz="3600" dirty="0">
              <a:solidFill>
                <a:srgbClr val="ED7D3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830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274321"/>
            <a:ext cx="11599818" cy="5339923"/>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Another European archaeologist called Theodore Bent, under Cecil John Rhodes’ patronage, upheld the theory that the walls could not have been constructed by Africans.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He argued that the builders must have had some Mediterranean or other non-sub-Sahara African connections</a:t>
            </a:r>
            <a:r>
              <a:rPr lang="en-GB" dirty="0">
                <a:solidFill>
                  <a:srgbClr val="FF0000"/>
                </a:solidFill>
                <a:latin typeface="Times New Roman" panose="02020603050405020304" pitchFamily="18" charset="0"/>
                <a:ea typeface="Calibri" panose="020F0502020204030204" pitchFamily="34" charset="0"/>
              </a:rPr>
              <a:t>.</a:t>
            </a:r>
          </a:p>
          <a:p>
            <a:pPr marL="571500" indent="-571500" algn="just">
              <a:spcAft>
                <a:spcPts val="1000"/>
              </a:spcAft>
              <a:buFont typeface="Wingdings" panose="05000000000000000000" pitchFamily="2" charset="2"/>
              <a:buChar char="§"/>
            </a:pPr>
            <a:endParaRPr lang="en-GB" dirty="0">
              <a:solidFill>
                <a:srgbClr val="FF6600"/>
              </a:solidFill>
              <a:latin typeface="Times New Roman" panose="02020603050405020304" pitchFamily="18" charset="0"/>
              <a:ea typeface="Calibri" panose="020F0502020204030204" pitchFamily="34" charset="0"/>
            </a:endParaRPr>
          </a:p>
          <a:p>
            <a:pPr algn="just">
              <a:spcAft>
                <a:spcPts val="1000"/>
              </a:spcAft>
            </a:pPr>
            <a:endParaRPr lang="en-GB" dirty="0">
              <a:solidFill>
                <a:srgbClr val="FF66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781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5" y="274321"/>
            <a:ext cx="11573691" cy="4657685"/>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Later, Africanist historians began to argue that the Great Zimbabwe buildings were the work of African peoples. </a:t>
            </a:r>
          </a:p>
          <a:p>
            <a:pPr marL="571500" indent="-571500" algn="just">
              <a:spcAft>
                <a:spcPts val="1000"/>
              </a:spcAft>
              <a:buFont typeface="Wingdings" panose="05000000000000000000" pitchFamily="2" charset="2"/>
              <a:buChar char="§"/>
            </a:pPr>
            <a:r>
              <a:rPr lang="en-GB" sz="4000" dirty="0">
                <a:solidFill>
                  <a:srgbClr val="0070C0"/>
                </a:solidFill>
                <a:latin typeface="Times New Roman" panose="02020603050405020304" pitchFamily="18" charset="0"/>
                <a:cs typeface="Times New Roman" panose="02020603050405020304" pitchFamily="18" charset="0"/>
              </a:rPr>
              <a:t>Africanist Writers’ Views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To resolve this debate, it took professional archaeologists who did excavations at the Great Zimbabwe site, </a:t>
            </a:r>
          </a:p>
        </p:txBody>
      </p:sp>
    </p:spTree>
    <p:extLst>
      <p:ext uri="{BB962C8B-B14F-4D97-AF65-F5344CB8AC3E}">
        <p14:creationId xmlns:p14="http://schemas.microsoft.com/office/powerpoint/2010/main" val="399552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3" y="339635"/>
            <a:ext cx="11599817" cy="5016758"/>
          </a:xfrm>
          <a:prstGeom prst="rect">
            <a:avLst/>
          </a:prstGeom>
        </p:spPr>
        <p:txBody>
          <a:bodyPr wrap="square">
            <a:spAutoFit/>
          </a:bodyPr>
          <a:lstStyle/>
          <a:p>
            <a:r>
              <a:rPr lang="en-GB" sz="4000" dirty="0">
                <a:solidFill>
                  <a:srgbClr val="FF6600"/>
                </a:solidFill>
                <a:latin typeface="Times New Roman" panose="02020603050405020304" pitchFamily="18" charset="0"/>
                <a:cs typeface="Times New Roman" panose="02020603050405020304" pitchFamily="18" charset="0"/>
              </a:rPr>
              <a:t>- </a:t>
            </a:r>
            <a:r>
              <a:rPr lang="en-GB" sz="4000" dirty="0">
                <a:solidFill>
                  <a:srgbClr val="FF0000"/>
                </a:solidFill>
                <a:latin typeface="Times New Roman" panose="02020603050405020304" pitchFamily="18" charset="0"/>
                <a:cs typeface="Times New Roman" panose="02020603050405020304" pitchFamily="18" charset="0"/>
              </a:rPr>
              <a:t>to prove that indeed the awesome structures of Great Zimbabwe were built by indigenous Africans.</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Archaeologists like David Randall McIver in the 1900s and Gertrude </a:t>
            </a:r>
            <a:r>
              <a:rPr lang="en-GB" sz="4000" dirty="0" err="1">
                <a:solidFill>
                  <a:srgbClr val="FF0000"/>
                </a:solidFill>
                <a:latin typeface="Times New Roman" panose="02020603050405020304" pitchFamily="18" charset="0"/>
                <a:cs typeface="Times New Roman" panose="02020603050405020304" pitchFamily="18" charset="0"/>
              </a:rPr>
              <a:t>Caton</a:t>
            </a:r>
            <a:r>
              <a:rPr lang="en-GB" sz="4000" dirty="0">
                <a:solidFill>
                  <a:srgbClr val="FF0000"/>
                </a:solidFill>
                <a:latin typeface="Times New Roman" panose="02020603050405020304" pitchFamily="18" charset="0"/>
                <a:cs typeface="Times New Roman" panose="02020603050405020304" pitchFamily="18" charset="0"/>
              </a:rPr>
              <a:t> Thompson in the 1920s, argued that Great Zimbabwe was the capital of an indigenous African state that flourished for several hundreds of years. </a:t>
            </a:r>
          </a:p>
          <a:p>
            <a:endParaRPr lang="en-GB" sz="4000" dirty="0"/>
          </a:p>
        </p:txBody>
      </p:sp>
    </p:spTree>
    <p:extLst>
      <p:ext uri="{BB962C8B-B14F-4D97-AF65-F5344CB8AC3E}">
        <p14:creationId xmlns:p14="http://schemas.microsoft.com/office/powerpoint/2010/main" val="310338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3" y="313509"/>
            <a:ext cx="11495315" cy="5509200"/>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More later works by the Historical Monuments Commission of Zimbabwe, supported by carbon -14 dates, corroborated by Portuguese accounts written in the 16</a:t>
            </a:r>
            <a:r>
              <a:rPr lang="en-GB" sz="4000" baseline="30000" dirty="0">
                <a:solidFill>
                  <a:srgbClr val="FF0000"/>
                </a:solidFill>
                <a:latin typeface="Times New Roman" panose="02020603050405020304" pitchFamily="18" charset="0"/>
                <a:cs typeface="Times New Roman" panose="02020603050405020304" pitchFamily="18" charset="0"/>
              </a:rPr>
              <a:t>th</a:t>
            </a:r>
            <a:r>
              <a:rPr lang="en-GB" sz="4000" dirty="0">
                <a:solidFill>
                  <a:srgbClr val="FF0000"/>
                </a:solidFill>
                <a:latin typeface="Times New Roman" panose="02020603050405020304" pitchFamily="18" charset="0"/>
                <a:cs typeface="Times New Roman" panose="02020603050405020304" pitchFamily="18" charset="0"/>
              </a:rPr>
              <a:t> and 17</a:t>
            </a:r>
            <a:r>
              <a:rPr lang="en-GB" sz="4000" baseline="30000" dirty="0">
                <a:solidFill>
                  <a:srgbClr val="FF0000"/>
                </a:solidFill>
                <a:latin typeface="Times New Roman" panose="02020603050405020304" pitchFamily="18" charset="0"/>
                <a:cs typeface="Times New Roman" panose="02020603050405020304" pitchFamily="18" charset="0"/>
              </a:rPr>
              <a:t>th</a:t>
            </a:r>
            <a:r>
              <a:rPr lang="en-GB" sz="4000" dirty="0">
                <a:solidFill>
                  <a:srgbClr val="FF0000"/>
                </a:solidFill>
                <a:latin typeface="Times New Roman" panose="02020603050405020304" pitchFamily="18" charset="0"/>
                <a:cs typeface="Times New Roman" panose="02020603050405020304" pitchFamily="18" charset="0"/>
              </a:rPr>
              <a:t> centuries and also by oral tradition accounts from the Shona people, do confirm the African origins of Great Zimbabwe.</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 </a:t>
            </a:r>
            <a:r>
              <a:rPr lang="en-GB" sz="3600" dirty="0">
                <a:solidFill>
                  <a:srgbClr val="FF0000"/>
                </a:solidFill>
                <a:latin typeface="Times New Roman" panose="02020603050405020304" pitchFamily="18" charset="0"/>
                <a:cs typeface="Times New Roman" panose="02020603050405020304" pitchFamily="18" charset="0"/>
              </a:rPr>
              <a:t>They also explain the foreign items found around the ruins of the Great Zimbabwe as having been brought by foreign traders, not foreign rulers or builders. </a:t>
            </a:r>
          </a:p>
        </p:txBody>
      </p:sp>
    </p:spTree>
    <p:extLst>
      <p:ext uri="{BB962C8B-B14F-4D97-AF65-F5344CB8AC3E}">
        <p14:creationId xmlns:p14="http://schemas.microsoft.com/office/powerpoint/2010/main" val="3307390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3" y="235132"/>
            <a:ext cx="11586755" cy="5144998"/>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Archaeologists have concluded that Zimbabwe was in a good position for the development of long-distance trade with </a:t>
            </a:r>
            <a:r>
              <a:rPr lang="en-GB" sz="4000" dirty="0" err="1">
                <a:solidFill>
                  <a:srgbClr val="FF0000"/>
                </a:solidFill>
                <a:latin typeface="Times New Roman" panose="02020603050405020304" pitchFamily="18" charset="0"/>
                <a:ea typeface="Calibri" panose="020F0502020204030204" pitchFamily="34" charset="0"/>
              </a:rPr>
              <a:t>Sofala</a:t>
            </a:r>
            <a:r>
              <a:rPr lang="en-GB" sz="4000" dirty="0">
                <a:solidFill>
                  <a:srgbClr val="FF0000"/>
                </a:solidFill>
                <a:latin typeface="Times New Roman" panose="02020603050405020304" pitchFamily="18" charset="0"/>
                <a:ea typeface="Calibri" panose="020F0502020204030204" pitchFamily="34" charset="0"/>
              </a:rPr>
              <a:t>, a coastal settlement to the north and north-west of the gold bearing areas of Tati on the Zimbabwe plateau.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enabled coastal traders to make trade contacts with people from all round the Indian Ocean; such as East Africa, Arabia, Persia and even China. </a:t>
            </a:r>
          </a:p>
        </p:txBody>
      </p:sp>
    </p:spTree>
    <p:extLst>
      <p:ext uri="{BB962C8B-B14F-4D97-AF65-F5344CB8AC3E}">
        <p14:creationId xmlns:p14="http://schemas.microsoft.com/office/powerpoint/2010/main" val="355749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9" y="339634"/>
            <a:ext cx="11560628" cy="5273238"/>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Zimbabwean people’s main exports were gold and ivory while their main imports were shells, beads, and brightly coloured cotton clothes from India and finally pottery from Persia, China and Malaysia.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explains the origins of the artefacts that were discovered at the site of the Great Zimbabwe.</a:t>
            </a:r>
          </a:p>
          <a:p>
            <a:pPr marL="571500" indent="-571500" algn="just">
              <a:spcAft>
                <a:spcPts val="1000"/>
              </a:spcAft>
              <a:buFont typeface="Wingdings" panose="05000000000000000000" pitchFamily="2" charset="2"/>
              <a:buChar char="§"/>
            </a:pPr>
            <a:endParaRPr lang="en-GB" sz="4000" dirty="0">
              <a:solidFill>
                <a:srgbClr val="FF66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90067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248194"/>
            <a:ext cx="11717383" cy="5273238"/>
          </a:xfrm>
          <a:prstGeom prst="rect">
            <a:avLst/>
          </a:prstGeom>
        </p:spPr>
        <p:txBody>
          <a:bodyPr wrap="square">
            <a:spAutoFit/>
          </a:bodyPr>
          <a:lstStyle/>
          <a:p>
            <a:pPr marL="285750" indent="-28575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Furthermore, the establishment and control of gold mining, ivory hunting and long-distance trade made the ancestors of the Shona to grow rich and powerful over the period between 14</a:t>
            </a:r>
            <a:r>
              <a:rPr lang="en-GB" sz="4000" baseline="30000" dirty="0">
                <a:solidFill>
                  <a:srgbClr val="FF0000"/>
                </a:solidFill>
                <a:latin typeface="Times New Roman" panose="02020603050405020304" pitchFamily="18" charset="0"/>
                <a:ea typeface="Calibri" panose="020F0502020204030204" pitchFamily="34" charset="0"/>
              </a:rPr>
              <a:t>th</a:t>
            </a:r>
            <a:r>
              <a:rPr lang="en-GB" sz="4000" dirty="0">
                <a:solidFill>
                  <a:srgbClr val="FF0000"/>
                </a:solidFill>
                <a:latin typeface="Times New Roman" panose="02020603050405020304" pitchFamily="18" charset="0"/>
                <a:ea typeface="Calibri" panose="020F0502020204030204" pitchFamily="34" charset="0"/>
              </a:rPr>
              <a:t> and 15</a:t>
            </a:r>
            <a:r>
              <a:rPr lang="en-GB" sz="4000" baseline="30000" dirty="0">
                <a:solidFill>
                  <a:srgbClr val="FF0000"/>
                </a:solidFill>
                <a:latin typeface="Times New Roman" panose="02020603050405020304" pitchFamily="18" charset="0"/>
                <a:ea typeface="Calibri" panose="020F0502020204030204" pitchFamily="34" charset="0"/>
              </a:rPr>
              <a:t>th</a:t>
            </a:r>
            <a:r>
              <a:rPr lang="en-GB" sz="4000" dirty="0">
                <a:solidFill>
                  <a:srgbClr val="FF0000"/>
                </a:solidFill>
                <a:latin typeface="Times New Roman" panose="02020603050405020304" pitchFamily="18" charset="0"/>
                <a:ea typeface="Calibri" panose="020F0502020204030204" pitchFamily="34" charset="0"/>
              </a:rPr>
              <a:t> centuries when gold trade was being extensively developed. </a:t>
            </a:r>
          </a:p>
          <a:p>
            <a:pPr marL="285750" indent="-28575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It was also around this time that the construction of Great Zimbabwe was beginning. </a:t>
            </a:r>
          </a:p>
          <a:p>
            <a:pPr marL="285750" indent="-285750" algn="just">
              <a:spcAft>
                <a:spcPts val="1000"/>
              </a:spcAft>
              <a:buFont typeface="Wingdings" panose="05000000000000000000" pitchFamily="2" charset="2"/>
              <a:buChar char="§"/>
            </a:pPr>
            <a:endParaRPr lang="en-GB"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5877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59" y="287384"/>
            <a:ext cx="11443063" cy="5632311"/>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wealth that the gold trade brought made it possible for the rulers of Great Zimbabwe to employ workers to help them construct the walls of Great Zimbabwe.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Unlike the Egyptian civilisation where slave labour is believed to have been extensively used to build the great pyramids, the construction of Great Zimbabwe does not show evidence of the use of slave labour in its construction.</a:t>
            </a:r>
            <a:endParaRPr lang="en-GB" sz="4000" dirty="0">
              <a:solidFill>
                <a:srgbClr val="FF0000"/>
              </a:solidFill>
            </a:endParaRPr>
          </a:p>
        </p:txBody>
      </p:sp>
    </p:spTree>
    <p:extLst>
      <p:ext uri="{BB962C8B-B14F-4D97-AF65-F5344CB8AC3E}">
        <p14:creationId xmlns:p14="http://schemas.microsoft.com/office/powerpoint/2010/main" val="12361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300447"/>
            <a:ext cx="11599818" cy="5632311"/>
          </a:xfrm>
          <a:prstGeom prst="rect">
            <a:avLst/>
          </a:prstGeom>
        </p:spPr>
        <p:txBody>
          <a:bodyPr wrap="square">
            <a:spAutoFit/>
          </a:bodyPr>
          <a:lstStyle/>
          <a:p>
            <a:pPr marL="571500" indent="-571500" algn="just">
              <a:buFont typeface="Arial" panose="020B0604020202020204" pitchFamily="34" charset="0"/>
              <a:buChar char="•"/>
            </a:pPr>
            <a:r>
              <a:rPr lang="en-GB" sz="4000" dirty="0">
                <a:solidFill>
                  <a:srgbClr val="FF0000"/>
                </a:solidFill>
                <a:latin typeface="Times New Roman" panose="02020603050405020304" pitchFamily="18" charset="0"/>
                <a:ea typeface="Calibri" panose="020F0502020204030204" pitchFamily="34" charset="0"/>
              </a:rPr>
              <a:t>Although some Africanist historians also suggest that there must have been early influences from the Venda people of </a:t>
            </a:r>
            <a:r>
              <a:rPr lang="en-GB" sz="4000" dirty="0" err="1">
                <a:solidFill>
                  <a:srgbClr val="FF0000"/>
                </a:solidFill>
                <a:latin typeface="Times New Roman" panose="02020603050405020304" pitchFamily="18" charset="0"/>
                <a:ea typeface="Calibri" panose="020F0502020204030204" pitchFamily="34" charset="0"/>
              </a:rPr>
              <a:t>Mapungubwe</a:t>
            </a:r>
            <a:r>
              <a:rPr lang="en-GB" sz="4000" dirty="0">
                <a:solidFill>
                  <a:srgbClr val="FF0000"/>
                </a:solidFill>
                <a:latin typeface="Times New Roman" panose="02020603050405020304" pitchFamily="18" charset="0"/>
                <a:ea typeface="Calibri" panose="020F0502020204030204" pitchFamily="34" charset="0"/>
              </a:rPr>
              <a:t> on the Shona people in their construction of the great stone buildings, most evidence points to the indigenous Shona people as the builders. </a:t>
            </a:r>
          </a:p>
          <a:p>
            <a:pPr marL="571500" indent="-571500" algn="just">
              <a:buFont typeface="Arial" panose="020B0604020202020204" pitchFamily="34" charset="0"/>
              <a:buChar char="•"/>
            </a:pPr>
            <a:r>
              <a:rPr lang="en-GB" sz="4000" dirty="0">
                <a:solidFill>
                  <a:srgbClr val="FF0000"/>
                </a:solidFill>
                <a:latin typeface="Times New Roman" panose="02020603050405020304" pitchFamily="18" charset="0"/>
                <a:ea typeface="Calibri" panose="020F0502020204030204" pitchFamily="34" charset="0"/>
              </a:rPr>
              <a:t>Some recent archaeological evidence provided by Peter </a:t>
            </a:r>
            <a:r>
              <a:rPr lang="en-GB" sz="4000" dirty="0" err="1">
                <a:solidFill>
                  <a:srgbClr val="FF0000"/>
                </a:solidFill>
                <a:latin typeface="Times New Roman" panose="02020603050405020304" pitchFamily="18" charset="0"/>
                <a:ea typeface="Calibri" panose="020F0502020204030204" pitchFamily="34" charset="0"/>
              </a:rPr>
              <a:t>Garlake</a:t>
            </a:r>
            <a:r>
              <a:rPr lang="en-GB" sz="4000" dirty="0">
                <a:solidFill>
                  <a:srgbClr val="FF0000"/>
                </a:solidFill>
                <a:latin typeface="Times New Roman" panose="02020603050405020304" pitchFamily="18" charset="0"/>
                <a:ea typeface="Calibri" panose="020F0502020204030204" pitchFamily="34" charset="0"/>
              </a:rPr>
              <a:t> shows very comprehensive descriptions of the Great Zimbabwe site. </a:t>
            </a:r>
            <a:endParaRPr lang="en-GB" sz="4000" dirty="0">
              <a:solidFill>
                <a:srgbClr val="FF0000"/>
              </a:solidFill>
            </a:endParaRPr>
          </a:p>
        </p:txBody>
      </p:sp>
    </p:spTree>
    <p:extLst>
      <p:ext uri="{BB962C8B-B14F-4D97-AF65-F5344CB8AC3E}">
        <p14:creationId xmlns:p14="http://schemas.microsoft.com/office/powerpoint/2010/main" val="114793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 y="261257"/>
            <a:ext cx="11665132" cy="6247864"/>
          </a:xfrm>
          <a:prstGeom prst="rect">
            <a:avLst/>
          </a:prstGeom>
        </p:spPr>
        <p:txBody>
          <a:bodyPr wrap="square">
            <a:spAutoFit/>
          </a:bodyPr>
          <a:lstStyle/>
          <a:p>
            <a:pPr marL="571500" indent="-571500">
              <a:buFont typeface="Arial" panose="020B0604020202020204" pitchFamily="34" charset="0"/>
              <a:buChar char="•"/>
            </a:pPr>
            <a:r>
              <a:rPr lang="en-GB" sz="4000" dirty="0">
                <a:solidFill>
                  <a:srgbClr val="FF0000"/>
                </a:solidFill>
                <a:latin typeface="Times New Roman" panose="02020603050405020304" pitchFamily="18" charset="0"/>
                <a:ea typeface="Calibri" panose="020F0502020204030204" pitchFamily="34" charset="0"/>
              </a:rPr>
              <a:t>David Beach and Thomas Huffman have produced a chronology detailing the development of Great Zimbabwe by indigenous Africans.</a:t>
            </a:r>
          </a:p>
          <a:p>
            <a:pPr marL="571500" indent="-571500" algn="just">
              <a:buFont typeface="Arial" panose="020B0604020202020204" pitchFamily="34" charset="0"/>
              <a:buChar char="•"/>
            </a:pPr>
            <a:r>
              <a:rPr lang="en-US" sz="4000" dirty="0">
                <a:solidFill>
                  <a:srgbClr val="FF0000"/>
                </a:solidFill>
                <a:latin typeface="Times New Roman" panose="02020603050405020304" pitchFamily="18" charset="0"/>
                <a:cs typeface="Times New Roman" panose="02020603050405020304" pitchFamily="18" charset="0"/>
              </a:rPr>
              <a:t>In addition, Gilbert </a:t>
            </a:r>
            <a:r>
              <a:rPr lang="en-US" sz="4000" dirty="0" err="1">
                <a:solidFill>
                  <a:srgbClr val="FF0000"/>
                </a:solidFill>
                <a:latin typeface="Times New Roman" panose="02020603050405020304" pitchFamily="18" charset="0"/>
                <a:cs typeface="Times New Roman" panose="02020603050405020304" pitchFamily="18" charset="0"/>
              </a:rPr>
              <a:t>Pwiti</a:t>
            </a:r>
            <a:r>
              <a:rPr lang="en-US" sz="4000" dirty="0">
                <a:solidFill>
                  <a:srgbClr val="FF0000"/>
                </a:solidFill>
                <a:latin typeface="Times New Roman" panose="02020603050405020304" pitchFamily="18" charset="0"/>
                <a:cs typeface="Times New Roman" panose="02020603050405020304" pitchFamily="18" charset="0"/>
              </a:rPr>
              <a:t> has published extensive analytical accounts on Great Zimbabwe’s Shona people’s trade links with foreign traders. </a:t>
            </a:r>
          </a:p>
          <a:p>
            <a:pPr marL="571500" indent="-571500" algn="just">
              <a:buFont typeface="Arial" panose="020B0604020202020204" pitchFamily="34" charset="0"/>
              <a:buChar char="•"/>
            </a:pPr>
            <a:r>
              <a:rPr lang="en-US" sz="4000" dirty="0">
                <a:solidFill>
                  <a:srgbClr val="FF0000"/>
                </a:solidFill>
                <a:latin typeface="Times New Roman" panose="02020603050405020304" pitchFamily="18" charset="0"/>
                <a:cs typeface="Times New Roman" panose="02020603050405020304" pitchFamily="18" charset="0"/>
              </a:rPr>
              <a:t>As such, the most recent historical consensus attributes the construction of Great Zimbabwe to the Shona people.</a:t>
            </a:r>
            <a:r>
              <a:rPr lang="en-US" sz="4000" baseline="30000" dirty="0">
                <a:solidFill>
                  <a:srgbClr val="FF0000"/>
                </a:solidFill>
                <a:latin typeface="Times New Roman" panose="02020603050405020304" pitchFamily="18" charset="0"/>
                <a:cs typeface="Times New Roman" panose="02020603050405020304" pitchFamily="18" charset="0"/>
              </a:rPr>
              <a:t> </a:t>
            </a:r>
            <a:endParaRPr lang="en-GB" sz="4000" dirty="0">
              <a:solidFill>
                <a:srgbClr val="FF0000"/>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395938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049"/>
            <a:ext cx="11998712" cy="5632311"/>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most pronounced impact was felt in the temperate grasslands of present day Zimbabwe, Transvaal, the Orange Free State and the coastal lowlands eastwards of the Drakensberg Mountains (Nguniland).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new migrants were skilled iron workers, craftsmen and agriculturalists.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They practiced mixed farming involving crop agriculture and animal rearing (cattle, goats and sheep). </a:t>
            </a:r>
          </a:p>
        </p:txBody>
      </p:sp>
    </p:spTree>
    <p:extLst>
      <p:ext uri="{BB962C8B-B14F-4D97-AF65-F5344CB8AC3E}">
        <p14:creationId xmlns:p14="http://schemas.microsoft.com/office/powerpoint/2010/main" val="388106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 y="274320"/>
            <a:ext cx="11704320" cy="4529445"/>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In conclusion, the series of excavations carried out by different archaeologists, appear to have finally settled the theory that Great Zimbabwe was built by Africans.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is because they have produced conclusive evidence supporting the view that Africans were the ones who built the Great Zimbabwe. </a:t>
            </a:r>
          </a:p>
        </p:txBody>
      </p:sp>
    </p:spTree>
    <p:extLst>
      <p:ext uri="{BB962C8B-B14F-4D97-AF65-F5344CB8AC3E}">
        <p14:creationId xmlns:p14="http://schemas.microsoft.com/office/powerpoint/2010/main" val="314638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261257"/>
            <a:ext cx="11730446" cy="5888792"/>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findings from the excavations have shown that the stone buildings were the work of Iron Age Africans.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Among the evidence, there is a royal palace.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clearly shows that paramount rulers of the earliest inhabitants of Great Zimbabwe were generally established in large dwellings, often built of stones and, sometimes, as at Great Zimbabwe, of elaborate construction. </a:t>
            </a:r>
          </a:p>
        </p:txBody>
      </p:sp>
    </p:spTree>
    <p:extLst>
      <p:ext uri="{BB962C8B-B14F-4D97-AF65-F5344CB8AC3E}">
        <p14:creationId xmlns:p14="http://schemas.microsoft.com/office/powerpoint/2010/main" val="60707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77" y="-148760"/>
            <a:ext cx="11730446" cy="6504345"/>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In addition, recent discoveries have revealed that the architects of the Great Zimbabwe stone buildings were Africans who practiced the art of stone building until about 150 years ago.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This is evident because the people who lived at Great Zimbabwe during this period were ancestors of the present day Shona speaking people in the modern Republic of Zimbabwe. </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Eurocentric views are not convincing because they were merely based on assumptions. </a:t>
            </a:r>
          </a:p>
        </p:txBody>
      </p:sp>
    </p:spTree>
    <p:extLst>
      <p:ext uri="{BB962C8B-B14F-4D97-AF65-F5344CB8AC3E}">
        <p14:creationId xmlns:p14="http://schemas.microsoft.com/office/powerpoint/2010/main" val="352611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629" y="379141"/>
            <a:ext cx="11924371" cy="5945217"/>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Crop production could not spread westwards due to inadequate water.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Iron working also did not spread westwards except in a few areas due to lack of timber for charcoal for iron smelting. </a:t>
            </a:r>
            <a:endParaRPr lang="en-GB" sz="4000" dirty="0">
              <a:solidFill>
                <a:srgbClr val="FF0000"/>
              </a:solidFill>
            </a:endParaRP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However, rearing of cattle, sheep and goats did spread westwards because there was some sparse pasture that enabled the animals to graze. </a:t>
            </a:r>
          </a:p>
          <a:p>
            <a:pPr algn="just">
              <a:spcAft>
                <a:spcPts val="1000"/>
              </a:spcAft>
            </a:pPr>
            <a:endParaRPr lang="en-GB"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5636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629" y="334538"/>
            <a:ext cx="11686478" cy="5144998"/>
          </a:xfrm>
          <a:prstGeom prst="rect">
            <a:avLst/>
          </a:prstGeom>
        </p:spPr>
        <p:txBody>
          <a:bodyPr wrap="square">
            <a:spAutoFit/>
          </a:bodyPr>
          <a:lstStyle/>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greater part of present-day Zimbabwe was occupied by the Shona people, who also occupied the area between the </a:t>
            </a:r>
            <a:r>
              <a:rPr lang="en-GB" sz="4000" dirty="0" err="1">
                <a:solidFill>
                  <a:srgbClr val="FF0000"/>
                </a:solidFill>
                <a:latin typeface="Times New Roman" panose="02020603050405020304" pitchFamily="18" charset="0"/>
                <a:ea typeface="Calibri" panose="020F0502020204030204" pitchFamily="34" charset="0"/>
              </a:rPr>
              <a:t>Sabi</a:t>
            </a:r>
            <a:r>
              <a:rPr lang="en-GB" sz="4000" dirty="0">
                <a:solidFill>
                  <a:srgbClr val="FF0000"/>
                </a:solidFill>
                <a:latin typeface="Times New Roman" panose="02020603050405020304" pitchFamily="18" charset="0"/>
                <a:ea typeface="Calibri" panose="020F0502020204030204" pitchFamily="34" charset="0"/>
              </a:rPr>
              <a:t> and the </a:t>
            </a:r>
            <a:r>
              <a:rPr lang="en-GB" sz="4000" dirty="0" err="1">
                <a:solidFill>
                  <a:srgbClr val="FF0000"/>
                </a:solidFill>
                <a:latin typeface="Times New Roman" panose="02020603050405020304" pitchFamily="18" charset="0"/>
                <a:ea typeface="Calibri" panose="020F0502020204030204" pitchFamily="34" charset="0"/>
              </a:rPr>
              <a:t>Pungwe</a:t>
            </a:r>
            <a:r>
              <a:rPr lang="en-GB" sz="4000" dirty="0">
                <a:solidFill>
                  <a:srgbClr val="FF0000"/>
                </a:solidFill>
                <a:latin typeface="Times New Roman" panose="02020603050405020304" pitchFamily="18" charset="0"/>
                <a:ea typeface="Calibri" panose="020F0502020204030204" pitchFamily="34" charset="0"/>
              </a:rPr>
              <a:t> rivers up to the Indian Ocean in present-day Mozambique.</a:t>
            </a:r>
          </a:p>
          <a:p>
            <a:pPr marL="571500" indent="-571500" algn="just">
              <a:spcAft>
                <a:spcPts val="1000"/>
              </a:spcAf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Therefore, the Shona culture developed between the Zambezi and the Limpopo rivers, resulting from interactions between the Late Stone Age peoples and the Bantu immigrants from the north and north-west</a:t>
            </a:r>
            <a:r>
              <a:rPr lang="en-GB" sz="4000" dirty="0">
                <a:solidFill>
                  <a:srgbClr val="ED7D31"/>
                </a:solidFill>
                <a:latin typeface="Times New Roman" panose="02020603050405020304" pitchFamily="18" charset="0"/>
                <a:ea typeface="Calibri" panose="020F0502020204030204" pitchFamily="34" charset="0"/>
              </a:rPr>
              <a:t>.  </a:t>
            </a:r>
            <a:endParaRPr lang="en-GB"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5183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22" y="289933"/>
            <a:ext cx="11991278" cy="5632311"/>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Great Zimbabwe was the centre or capital of a large thriving early Shona state.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word </a:t>
            </a:r>
            <a:r>
              <a:rPr lang="en-GB" sz="4000" i="1" dirty="0">
                <a:solidFill>
                  <a:srgbClr val="FF0000"/>
                </a:solidFill>
                <a:latin typeface="Times New Roman" panose="02020603050405020304" pitchFamily="18" charset="0"/>
                <a:ea typeface="Calibri" panose="020F0502020204030204" pitchFamily="34" charset="0"/>
              </a:rPr>
              <a:t>Zimbabwe</a:t>
            </a:r>
            <a:r>
              <a:rPr lang="en-GB" sz="4000" dirty="0">
                <a:solidFill>
                  <a:srgbClr val="FF0000"/>
                </a:solidFill>
                <a:latin typeface="Times New Roman" panose="02020603050405020304" pitchFamily="18" charset="0"/>
                <a:ea typeface="Calibri" panose="020F0502020204030204" pitchFamily="34" charset="0"/>
              </a:rPr>
              <a:t> or </a:t>
            </a:r>
            <a:r>
              <a:rPr lang="en-GB" sz="4000" i="1" dirty="0" err="1">
                <a:solidFill>
                  <a:srgbClr val="FF0000"/>
                </a:solidFill>
                <a:latin typeface="Times New Roman" panose="02020603050405020304" pitchFamily="18" charset="0"/>
                <a:ea typeface="Calibri" panose="020F0502020204030204" pitchFamily="34" charset="0"/>
              </a:rPr>
              <a:t>madzimbabwe</a:t>
            </a:r>
            <a:r>
              <a:rPr lang="en-GB" sz="4000" dirty="0">
                <a:solidFill>
                  <a:srgbClr val="FF0000"/>
                </a:solidFill>
                <a:latin typeface="Times New Roman" panose="02020603050405020304" pitchFamily="18" charset="0"/>
                <a:ea typeface="Calibri" panose="020F0502020204030204" pitchFamily="34" charset="0"/>
              </a:rPr>
              <a:t> (plural) comes from the Shona word </a:t>
            </a:r>
            <a:r>
              <a:rPr lang="en-GB" sz="4000" i="1" dirty="0" err="1">
                <a:solidFill>
                  <a:srgbClr val="FF0000"/>
                </a:solidFill>
                <a:latin typeface="Times New Roman" panose="02020603050405020304" pitchFamily="18" charset="0"/>
                <a:ea typeface="Calibri" panose="020F0502020204030204" pitchFamily="34" charset="0"/>
              </a:rPr>
              <a:t>dzimba</a:t>
            </a:r>
            <a:r>
              <a:rPr lang="en-GB" sz="4000" i="1" dirty="0">
                <a:solidFill>
                  <a:srgbClr val="FF0000"/>
                </a:solidFill>
                <a:latin typeface="Times New Roman" panose="02020603050405020304" pitchFamily="18" charset="0"/>
                <a:ea typeface="Calibri" panose="020F0502020204030204" pitchFamily="34" charset="0"/>
              </a:rPr>
              <a:t> </a:t>
            </a:r>
            <a:r>
              <a:rPr lang="en-GB" sz="4000" i="1" dirty="0" err="1">
                <a:solidFill>
                  <a:srgbClr val="FF0000"/>
                </a:solidFill>
                <a:latin typeface="Times New Roman" panose="02020603050405020304" pitchFamily="18" charset="0"/>
                <a:ea typeface="Calibri" panose="020F0502020204030204" pitchFamily="34" charset="0"/>
              </a:rPr>
              <a:t>dzamabwe</a:t>
            </a:r>
            <a:r>
              <a:rPr lang="en-GB" sz="4000" dirty="0">
                <a:solidFill>
                  <a:srgbClr val="FF0000"/>
                </a:solidFill>
                <a:latin typeface="Times New Roman" panose="02020603050405020304" pitchFamily="18" charset="0"/>
                <a:ea typeface="Calibri" panose="020F0502020204030204" pitchFamily="34" charset="0"/>
              </a:rPr>
              <a:t>, “meaning” stone building.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The use of dry stone walling for cattle enclosures and encircling the houses of the wealthy was nothing usual among the later Iron Age cattle keeping people of southern Africa. </a:t>
            </a:r>
            <a:endParaRPr lang="en-GB" sz="4000" dirty="0">
              <a:solidFill>
                <a:srgbClr val="FF0000"/>
              </a:solidFill>
            </a:endParaRPr>
          </a:p>
        </p:txBody>
      </p:sp>
    </p:spTree>
    <p:extLst>
      <p:ext uri="{BB962C8B-B14F-4D97-AF65-F5344CB8AC3E}">
        <p14:creationId xmlns:p14="http://schemas.microsoft.com/office/powerpoint/2010/main" val="327318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37" y="379141"/>
            <a:ext cx="11351941" cy="6247864"/>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ea typeface="Calibri" panose="020F0502020204030204" pitchFamily="34" charset="0"/>
              </a:rPr>
              <a:t>What was unusual, though, about Great Zimbabwe was their elaborate development, first on the </a:t>
            </a:r>
            <a:r>
              <a:rPr lang="en-GB" sz="4000" i="1" dirty="0">
                <a:solidFill>
                  <a:srgbClr val="FF0000"/>
                </a:solidFill>
                <a:latin typeface="Times New Roman" panose="02020603050405020304" pitchFamily="18" charset="0"/>
                <a:ea typeface="Calibri" panose="020F0502020204030204" pitchFamily="34" charset="0"/>
              </a:rPr>
              <a:t>acropolis</a:t>
            </a:r>
            <a:r>
              <a:rPr lang="en-GB" sz="4000" dirty="0">
                <a:solidFill>
                  <a:srgbClr val="FF0000"/>
                </a:solidFill>
                <a:latin typeface="Times New Roman" panose="02020603050405020304" pitchFamily="18" charset="0"/>
                <a:ea typeface="Calibri" panose="020F0502020204030204" pitchFamily="34" charset="0"/>
              </a:rPr>
              <a:t> or hilltop and later from the early 1300s, in the valley. </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By 1400 AD the stone masons of Great Zimbabwe had developed their craft to a fine art. The ten-metre-high great enclosure in the valley clearly demonstrates this. </a:t>
            </a:r>
            <a:endParaRPr lang="en-GB" sz="4000" dirty="0">
              <a:solidFill>
                <a:srgbClr val="FF0000"/>
              </a:solidFill>
              <a:latin typeface="Times New Roman" panose="02020603050405020304" pitchFamily="18" charset="0"/>
              <a:ea typeface="Calibri" panose="020F0502020204030204" pitchFamily="34" charset="0"/>
            </a:endParaRPr>
          </a:p>
          <a:p>
            <a:pPr marL="571500" indent="-571500" algn="just">
              <a:buFont typeface="Wingdings" panose="05000000000000000000" pitchFamily="2" charset="2"/>
              <a:buChar char="§"/>
            </a:pPr>
            <a:endParaRPr lang="en-GB" sz="4000" dirty="0">
              <a:solidFill>
                <a:srgbClr val="ED7D31"/>
              </a:solidFill>
              <a:latin typeface="Times New Roman" panose="02020603050405020304" pitchFamily="18" charset="0"/>
              <a:ea typeface="Calibri" panose="020F0502020204030204" pitchFamily="34" charset="0"/>
            </a:endParaRPr>
          </a:p>
          <a:p>
            <a:pPr marL="571500" indent="-571500" algn="just">
              <a:buFont typeface="Wingdings" panose="05000000000000000000" pitchFamily="2" charset="2"/>
              <a:buChar char="§"/>
            </a:pPr>
            <a:endParaRPr lang="en-GB" sz="4000" dirty="0"/>
          </a:p>
        </p:txBody>
      </p:sp>
    </p:spTree>
    <p:extLst>
      <p:ext uri="{BB962C8B-B14F-4D97-AF65-F5344CB8AC3E}">
        <p14:creationId xmlns:p14="http://schemas.microsoft.com/office/powerpoint/2010/main" val="131266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312234"/>
            <a:ext cx="11797990" cy="5016758"/>
          </a:xfrm>
          <a:prstGeom prst="rect">
            <a:avLst/>
          </a:prstGeom>
        </p:spPr>
        <p:txBody>
          <a:bodyPr wrap="square">
            <a:spAutoFit/>
          </a:bodyPr>
          <a:lstStyle/>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The techniques developed at great Zimbabwe for building walls to such a height (10 metres) without the use of mortar were unique in the whole of Africa.</a:t>
            </a:r>
          </a:p>
          <a:p>
            <a:pPr marL="571500" indent="-571500" algn="just">
              <a:buFont typeface="Wingdings" panose="05000000000000000000" pitchFamily="2" charset="2"/>
              <a:buChar char="§"/>
            </a:pPr>
            <a:r>
              <a:rPr lang="en-GB" sz="4000" dirty="0">
                <a:solidFill>
                  <a:srgbClr val="FF0000"/>
                </a:solidFill>
                <a:latin typeface="Times New Roman" panose="02020603050405020304" pitchFamily="18" charset="0"/>
                <a:cs typeface="Times New Roman" panose="02020603050405020304" pitchFamily="18" charset="0"/>
              </a:rPr>
              <a:t> A Portuguese traveller, Fernandez, described Great Zimbabwe as a fortress built of heavy stones inside and outside, very curious and well-constructed building with no lime to join the stones may be seen. </a:t>
            </a:r>
          </a:p>
          <a:p>
            <a:pPr algn="just"/>
            <a:r>
              <a:rPr lang="en-GB" sz="4000" dirty="0">
                <a:solidFill>
                  <a:srgbClr val="FF9933"/>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1012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neth\Desktop\Screenshot_20210809-08371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573438"/>
            <a:ext cx="7380137" cy="497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1659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25945</TotalTime>
  <Words>1643</Words>
  <Application>Microsoft Office PowerPoint</Application>
  <PresentationFormat>Widescreen</PresentationFormat>
  <Paragraphs>67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Gill Sans MT</vt:lpstr>
      <vt:lpstr>Times New Roman</vt:lpstr>
      <vt:lpstr>Wingdings</vt:lpstr>
      <vt:lpstr>Gallery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KASONGO CHIPUTA</dc:creator>
  <cp:lastModifiedBy>Administrator</cp:lastModifiedBy>
  <cp:revision>46</cp:revision>
  <dcterms:created xsi:type="dcterms:W3CDTF">2020-10-26T08:53:05Z</dcterms:created>
  <dcterms:modified xsi:type="dcterms:W3CDTF">2023-10-29T02:56:58Z</dcterms:modified>
</cp:coreProperties>
</file>