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4" autoAdjust="0"/>
    <p:restoredTop sz="94660"/>
  </p:normalViewPr>
  <p:slideViewPr>
    <p:cSldViewPr snapToGrid="0">
      <p:cViewPr>
        <p:scale>
          <a:sx n="61" d="100"/>
          <a:sy n="61" d="100"/>
        </p:scale>
        <p:origin x="-66" y="-3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E4BC3E8-E92D-4C52-B9B7-263687EA4070}" type="datetimeFigureOut">
              <a:rPr lang="en-GB" smtClean="0"/>
              <a:t>19/07/2021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392C4E-B16A-49C0-9DCB-6CD34F9F9F5D}" type="slidenum">
              <a:rPr lang="en-GB" smtClean="0"/>
              <a:t>‹#›</a:t>
            </a:fld>
            <a:endParaRPr lang="en-GB"/>
          </a:p>
        </p:txBody>
      </p:sp>
    </p:spTree>
    <p:extLst>
      <p:ext uri="{BB962C8B-B14F-4D97-AF65-F5344CB8AC3E}">
        <p14:creationId xmlns:p14="http://schemas.microsoft.com/office/powerpoint/2010/main" val="297769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E4BC3E8-E92D-4C52-B9B7-263687EA4070}" type="datetimeFigureOut">
              <a:rPr lang="en-GB" smtClean="0"/>
              <a:t>19/07/2021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392C4E-B16A-49C0-9DCB-6CD34F9F9F5D}" type="slidenum">
              <a:rPr lang="en-GB" smtClean="0"/>
              <a:t>‹#›</a:t>
            </a:fld>
            <a:endParaRPr lang="en-GB"/>
          </a:p>
        </p:txBody>
      </p:sp>
    </p:spTree>
    <p:extLst>
      <p:ext uri="{BB962C8B-B14F-4D97-AF65-F5344CB8AC3E}">
        <p14:creationId xmlns:p14="http://schemas.microsoft.com/office/powerpoint/2010/main" val="3737403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E4BC3E8-E92D-4C52-B9B7-263687EA4070}" type="datetimeFigureOut">
              <a:rPr lang="en-GB" smtClean="0"/>
              <a:t>19/07/2021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392C4E-B16A-49C0-9DCB-6CD34F9F9F5D}" type="slidenum">
              <a:rPr lang="en-GB" smtClean="0"/>
              <a:t>‹#›</a:t>
            </a:fld>
            <a:endParaRPr lang="en-GB"/>
          </a:p>
        </p:txBody>
      </p:sp>
    </p:spTree>
    <p:extLst>
      <p:ext uri="{BB962C8B-B14F-4D97-AF65-F5344CB8AC3E}">
        <p14:creationId xmlns:p14="http://schemas.microsoft.com/office/powerpoint/2010/main" val="2781240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E4BC3E8-E92D-4C52-B9B7-263687EA4070}" type="datetimeFigureOut">
              <a:rPr lang="en-GB" smtClean="0"/>
              <a:t>19/07/2021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392C4E-B16A-49C0-9DCB-6CD34F9F9F5D}" type="slidenum">
              <a:rPr lang="en-GB" smtClean="0"/>
              <a:t>‹#›</a:t>
            </a:fld>
            <a:endParaRPr lang="en-GB"/>
          </a:p>
        </p:txBody>
      </p:sp>
    </p:spTree>
    <p:extLst>
      <p:ext uri="{BB962C8B-B14F-4D97-AF65-F5344CB8AC3E}">
        <p14:creationId xmlns:p14="http://schemas.microsoft.com/office/powerpoint/2010/main" val="329562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4BC3E8-E92D-4C52-B9B7-263687EA4070}" type="datetimeFigureOut">
              <a:rPr lang="en-GB" smtClean="0"/>
              <a:t>19/07/2021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392C4E-B16A-49C0-9DCB-6CD34F9F9F5D}" type="slidenum">
              <a:rPr lang="en-GB" smtClean="0"/>
              <a:t>‹#›</a:t>
            </a:fld>
            <a:endParaRPr lang="en-GB"/>
          </a:p>
        </p:txBody>
      </p:sp>
    </p:spTree>
    <p:extLst>
      <p:ext uri="{BB962C8B-B14F-4D97-AF65-F5344CB8AC3E}">
        <p14:creationId xmlns:p14="http://schemas.microsoft.com/office/powerpoint/2010/main" val="2345862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E4BC3E8-E92D-4C52-B9B7-263687EA4070}" type="datetimeFigureOut">
              <a:rPr lang="en-GB" smtClean="0"/>
              <a:t>19/07/2021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392C4E-B16A-49C0-9DCB-6CD34F9F9F5D}" type="slidenum">
              <a:rPr lang="en-GB" smtClean="0"/>
              <a:t>‹#›</a:t>
            </a:fld>
            <a:endParaRPr lang="en-GB"/>
          </a:p>
        </p:txBody>
      </p:sp>
    </p:spTree>
    <p:extLst>
      <p:ext uri="{BB962C8B-B14F-4D97-AF65-F5344CB8AC3E}">
        <p14:creationId xmlns:p14="http://schemas.microsoft.com/office/powerpoint/2010/main" val="3116209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E4BC3E8-E92D-4C52-B9B7-263687EA4070}" type="datetimeFigureOut">
              <a:rPr lang="en-GB" smtClean="0"/>
              <a:t>19/07/2021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0392C4E-B16A-49C0-9DCB-6CD34F9F9F5D}" type="slidenum">
              <a:rPr lang="en-GB" smtClean="0"/>
              <a:t>‹#›</a:t>
            </a:fld>
            <a:endParaRPr lang="en-GB"/>
          </a:p>
        </p:txBody>
      </p:sp>
    </p:spTree>
    <p:extLst>
      <p:ext uri="{BB962C8B-B14F-4D97-AF65-F5344CB8AC3E}">
        <p14:creationId xmlns:p14="http://schemas.microsoft.com/office/powerpoint/2010/main" val="2854483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E4BC3E8-E92D-4C52-B9B7-263687EA4070}" type="datetimeFigureOut">
              <a:rPr lang="en-GB" smtClean="0"/>
              <a:t>19/07/2021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0392C4E-B16A-49C0-9DCB-6CD34F9F9F5D}" type="slidenum">
              <a:rPr lang="en-GB" smtClean="0"/>
              <a:t>‹#›</a:t>
            </a:fld>
            <a:endParaRPr lang="en-GB"/>
          </a:p>
        </p:txBody>
      </p:sp>
    </p:spTree>
    <p:extLst>
      <p:ext uri="{BB962C8B-B14F-4D97-AF65-F5344CB8AC3E}">
        <p14:creationId xmlns:p14="http://schemas.microsoft.com/office/powerpoint/2010/main" val="2648966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4BC3E8-E92D-4C52-B9B7-263687EA4070}" type="datetimeFigureOut">
              <a:rPr lang="en-GB" smtClean="0"/>
              <a:t>19/07/2021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0392C4E-B16A-49C0-9DCB-6CD34F9F9F5D}" type="slidenum">
              <a:rPr lang="en-GB" smtClean="0"/>
              <a:t>‹#›</a:t>
            </a:fld>
            <a:endParaRPr lang="en-GB"/>
          </a:p>
        </p:txBody>
      </p:sp>
    </p:spTree>
    <p:extLst>
      <p:ext uri="{BB962C8B-B14F-4D97-AF65-F5344CB8AC3E}">
        <p14:creationId xmlns:p14="http://schemas.microsoft.com/office/powerpoint/2010/main" val="2661087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E4BC3E8-E92D-4C52-B9B7-263687EA4070}" type="datetimeFigureOut">
              <a:rPr lang="en-GB" smtClean="0"/>
              <a:t>19/07/2021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392C4E-B16A-49C0-9DCB-6CD34F9F9F5D}" type="slidenum">
              <a:rPr lang="en-GB" smtClean="0"/>
              <a:t>‹#›</a:t>
            </a:fld>
            <a:endParaRPr lang="en-GB"/>
          </a:p>
        </p:txBody>
      </p:sp>
    </p:spTree>
    <p:extLst>
      <p:ext uri="{BB962C8B-B14F-4D97-AF65-F5344CB8AC3E}">
        <p14:creationId xmlns:p14="http://schemas.microsoft.com/office/powerpoint/2010/main" val="1308319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E4BC3E8-E92D-4C52-B9B7-263687EA4070}" type="datetimeFigureOut">
              <a:rPr lang="en-GB" smtClean="0"/>
              <a:t>19/07/2021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392C4E-B16A-49C0-9DCB-6CD34F9F9F5D}" type="slidenum">
              <a:rPr lang="en-GB" smtClean="0"/>
              <a:t>‹#›</a:t>
            </a:fld>
            <a:endParaRPr lang="en-GB"/>
          </a:p>
        </p:txBody>
      </p:sp>
    </p:spTree>
    <p:extLst>
      <p:ext uri="{BB962C8B-B14F-4D97-AF65-F5344CB8AC3E}">
        <p14:creationId xmlns:p14="http://schemas.microsoft.com/office/powerpoint/2010/main" val="3897609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4BC3E8-E92D-4C52-B9B7-263687EA4070}" type="datetimeFigureOut">
              <a:rPr lang="en-GB" smtClean="0"/>
              <a:t>19/07/2021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392C4E-B16A-49C0-9DCB-6CD34F9F9F5D}" type="slidenum">
              <a:rPr lang="en-GB" smtClean="0"/>
              <a:t>‹#›</a:t>
            </a:fld>
            <a:endParaRPr lang="en-GB"/>
          </a:p>
        </p:txBody>
      </p:sp>
    </p:spTree>
    <p:extLst>
      <p:ext uri="{BB962C8B-B14F-4D97-AF65-F5344CB8AC3E}">
        <p14:creationId xmlns:p14="http://schemas.microsoft.com/office/powerpoint/2010/main" val="881838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en.wikipedia.org/wiki/Kingdom_of_Kush"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1605" y="321474"/>
            <a:ext cx="11836224" cy="6771084"/>
          </a:xfrm>
          <a:prstGeom prst="rect">
            <a:avLst/>
          </a:prstGeom>
          <a:solidFill>
            <a:srgbClr val="92D050"/>
          </a:solidFill>
          <a:ln>
            <a:solidFill>
              <a:srgbClr val="FF0000"/>
            </a:solidFill>
          </a:ln>
        </p:spPr>
        <p:txBody>
          <a:bodyPr wrap="square">
            <a:spAutoFit/>
          </a:bodyPr>
          <a:lstStyle/>
          <a:p>
            <a:pPr>
              <a:lnSpc>
                <a:spcPct val="150000"/>
              </a:lnSpc>
              <a:spcAft>
                <a:spcPts val="0"/>
              </a:spcAft>
            </a:pPr>
            <a:r>
              <a:rPr lang="en-GB" sz="4000" b="1" smtClean="0">
                <a:solidFill>
                  <a:srgbClr val="0070C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TOPIC </a:t>
            </a:r>
            <a:r>
              <a:rPr lang="en-GB" sz="4000" b="1">
                <a:solidFill>
                  <a:srgbClr val="0070C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4</a:t>
            </a:r>
            <a:r>
              <a:rPr lang="en-GB" sz="4000" b="1" smtClean="0">
                <a:solidFill>
                  <a:srgbClr val="0070C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en-GB" sz="4000" b="1" dirty="0" smtClean="0">
                <a:solidFill>
                  <a:srgbClr val="0070C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LESSON 4 - THE </a:t>
            </a:r>
            <a:r>
              <a:rPr lang="en-GB" sz="4000" b="1"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hlinkClick r:id="rId2"/>
              </a:rPr>
              <a:t>KINGDOM OF </a:t>
            </a:r>
            <a:r>
              <a:rPr lang="en-GB" sz="4000" b="1" dirty="0" smtClean="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hlinkClick r:id="rId2"/>
              </a:rPr>
              <a:t>KUSH</a:t>
            </a:r>
            <a:endParaRPr lang="en-GB" sz="4000" b="1" dirty="0" smtClean="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marL="457200" indent="-457200" algn="just">
              <a:buFont typeface="Wingdings" panose="05000000000000000000" pitchFamily="2" charset="2"/>
              <a:buChar char="q"/>
            </a:pPr>
            <a:r>
              <a:rPr lang="en-GB" sz="3200" dirty="0" smtClean="0">
                <a:latin typeface="Times New Roman" panose="02020603050405020304" pitchFamily="18" charset="0"/>
                <a:cs typeface="Times New Roman" panose="02020603050405020304" pitchFamily="18" charset="0"/>
              </a:rPr>
              <a:t>During </a:t>
            </a:r>
            <a:r>
              <a:rPr lang="en-GB" sz="3200" dirty="0">
                <a:latin typeface="Times New Roman" panose="02020603050405020304" pitchFamily="18" charset="0"/>
                <a:cs typeface="Times New Roman" panose="02020603050405020304" pitchFamily="18" charset="0"/>
              </a:rPr>
              <a:t>the period following the decline of Egyptian rule in north and northeast Africa, after the fall of the New Kingdom dynasties, Egyptian Pharaohs withdrew from administering Nubia (Land of Gold). </a:t>
            </a:r>
            <a:endParaRPr lang="en-GB" sz="3200" dirty="0" smtClean="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q"/>
            </a:pPr>
            <a:r>
              <a:rPr lang="en-GB" sz="3200" dirty="0" smtClean="0">
                <a:latin typeface="Times New Roman" panose="02020603050405020304" pitchFamily="18" charset="0"/>
                <a:cs typeface="Times New Roman" panose="02020603050405020304" pitchFamily="18" charset="0"/>
              </a:rPr>
              <a:t>Thus</a:t>
            </a:r>
            <a:r>
              <a:rPr lang="en-GB" sz="3200" dirty="0">
                <a:latin typeface="Times New Roman" panose="02020603050405020304" pitchFamily="18" charset="0"/>
                <a:cs typeface="Times New Roman" panose="02020603050405020304" pitchFamily="18" charset="0"/>
              </a:rPr>
              <a:t>, from about 1000 BC Nubian rulers reasserted their independence from Egypt and established a politically independent state which the Egyptians called Kush (or Cush). </a:t>
            </a:r>
            <a:endParaRPr lang="en-GB" sz="3200" dirty="0" smtClean="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q"/>
            </a:pPr>
            <a:r>
              <a:rPr lang="en-GB" sz="3200" dirty="0" smtClean="0">
                <a:latin typeface="Times New Roman" panose="02020603050405020304" pitchFamily="18" charset="0"/>
                <a:cs typeface="Times New Roman" panose="02020603050405020304" pitchFamily="18" charset="0"/>
              </a:rPr>
              <a:t>The</a:t>
            </a:r>
            <a:r>
              <a:rPr lang="en-GB" sz="3200" dirty="0">
                <a:latin typeface="Times New Roman" panose="02020603050405020304" pitchFamily="18" charset="0"/>
                <a:cs typeface="Times New Roman" panose="02020603050405020304" pitchFamily="18" charset="0"/>
              </a:rPr>
              <a:t> Kingdom of Kush or Cush was an ancient African state or kingdom centred on the confluences of the Blue Nile, White Nile and River Atbara in what is now the Sudan.</a:t>
            </a:r>
          </a:p>
          <a:p>
            <a:pPr>
              <a:lnSpc>
                <a:spcPct val="150000"/>
              </a:lnSpc>
              <a:spcAft>
                <a:spcPts val="0"/>
              </a:spcAft>
            </a:pPr>
            <a:endParaRPr lang="en-GB" sz="3600" dirty="0">
              <a:solidFill>
                <a:srgbClr val="0070C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683811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509" y="365760"/>
            <a:ext cx="11508377" cy="7253268"/>
          </a:xfrm>
          <a:prstGeom prst="rect">
            <a:avLst/>
          </a:prstGeom>
          <a:solidFill>
            <a:srgbClr val="92D050"/>
          </a:solidFill>
        </p:spPr>
        <p:txBody>
          <a:bodyPr wrap="square">
            <a:spAutoFit/>
          </a:bodyPr>
          <a:lstStyle/>
          <a:p>
            <a:pPr marL="285750" indent="-285750" algn="just">
              <a:spcAft>
                <a:spcPts val="1000"/>
              </a:spcAf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At one shrine Meroitic priests even kept live lions as symbols of a living god. </a:t>
            </a:r>
            <a:endParaRPr lang="en-GB" sz="3600" dirty="0" smtClean="0">
              <a:latin typeface="Times New Roman" panose="02020603050405020304" pitchFamily="18" charset="0"/>
              <a:cs typeface="Times New Roman" panose="02020603050405020304" pitchFamily="18" charset="0"/>
            </a:endParaRPr>
          </a:p>
          <a:p>
            <a:pPr marL="285750" indent="-285750" algn="just">
              <a:spcAft>
                <a:spcPts val="1000"/>
              </a:spcAf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These </a:t>
            </a:r>
            <a:r>
              <a:rPr lang="en-GB" sz="3600" dirty="0">
                <a:latin typeface="Times New Roman" panose="02020603050405020304" pitchFamily="18" charset="0"/>
                <a:cs typeface="Times New Roman" panose="02020603050405020304" pitchFamily="18" charset="0"/>
              </a:rPr>
              <a:t>priests were rich and powerful people in the kingdom. </a:t>
            </a:r>
            <a:endParaRPr lang="en-GB" sz="3600" dirty="0" smtClean="0">
              <a:latin typeface="Times New Roman" panose="02020603050405020304" pitchFamily="18" charset="0"/>
              <a:cs typeface="Times New Roman" panose="02020603050405020304" pitchFamily="18" charset="0"/>
            </a:endParaRPr>
          </a:p>
          <a:p>
            <a:pPr marL="285750" indent="-285750" algn="just">
              <a:spcAft>
                <a:spcPts val="1000"/>
              </a:spcAf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All </a:t>
            </a:r>
            <a:r>
              <a:rPr lang="en-GB" sz="3600" dirty="0">
                <a:latin typeface="Times New Roman" panose="02020603050405020304" pitchFamily="18" charset="0"/>
                <a:cs typeface="Times New Roman" panose="02020603050405020304" pitchFamily="18" charset="0"/>
              </a:rPr>
              <a:t>new kings and queens of Meroe had to seek priestly approval at the temples of Napata in order to be recognised as rulers</a:t>
            </a:r>
            <a:r>
              <a:rPr lang="en-GB" sz="3600" dirty="0" smtClean="0">
                <a:latin typeface="Times New Roman" panose="02020603050405020304" pitchFamily="18" charset="0"/>
                <a:cs typeface="Times New Roman" panose="02020603050405020304" pitchFamily="18" charset="0"/>
              </a:rPr>
              <a:t>.</a:t>
            </a:r>
            <a:endParaRPr lang="en-GB" sz="3600" dirty="0">
              <a:latin typeface="Times New Roman" panose="02020603050405020304" pitchFamily="18" charset="0"/>
              <a:cs typeface="Times New Roman" panose="02020603050405020304" pitchFamily="18" charset="0"/>
            </a:endParaRPr>
          </a:p>
          <a:p>
            <a:pPr marL="285750" indent="-285750" algn="just">
              <a:spcAft>
                <a:spcPts val="1000"/>
              </a:spcAf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Meroe’s art architecture also developed a distinct Meroitic character. Statues of tropical African animals such as lion, ostrich, giraffe and elephant became prominent art form characters. </a:t>
            </a:r>
            <a:endParaRPr lang="en-GB" sz="3600" dirty="0" smtClean="0">
              <a:latin typeface="Times New Roman" panose="02020603050405020304" pitchFamily="18" charset="0"/>
              <a:cs typeface="Times New Roman" panose="02020603050405020304" pitchFamily="18" charset="0"/>
            </a:endParaRPr>
          </a:p>
          <a:p>
            <a:pPr algn="just">
              <a:spcAft>
                <a:spcPts val="1000"/>
              </a:spcAft>
            </a:pPr>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4277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6571" y="300446"/>
            <a:ext cx="11521440" cy="6017032"/>
          </a:xfrm>
          <a:prstGeom prst="rect">
            <a:avLst/>
          </a:prstGeom>
          <a:solidFill>
            <a:srgbClr val="92D050"/>
          </a:solidFill>
        </p:spPr>
        <p:txBody>
          <a:bodyPr wrap="square">
            <a:spAutoFit/>
          </a:bodyPr>
          <a:lstStyle/>
          <a:p>
            <a:pPr marL="571500" indent="-571500" algn="just">
              <a:spcAft>
                <a:spcPts val="1000"/>
              </a:spcAft>
              <a:buFont typeface="Wingdings" panose="05000000000000000000" pitchFamily="2" charset="2"/>
              <a:buChar char="q"/>
            </a:pPr>
            <a:r>
              <a:rPr lang="en-GB" sz="3600" dirty="0">
                <a:solidFill>
                  <a:srgbClr val="000000"/>
                </a:solidFill>
                <a:latin typeface="Times New Roman" panose="02020603050405020304" pitchFamily="18" charset="0"/>
                <a:ea typeface="Calibri" panose="020F0502020204030204" pitchFamily="34" charset="0"/>
              </a:rPr>
              <a:t>Having been under Egyptian rule for a long time, the Nubians had adopted many Egyptian traditions, including religion, language, art and writing. </a:t>
            </a:r>
            <a:endParaRPr lang="en-GB" sz="3600" dirty="0" smtClean="0">
              <a:solidFill>
                <a:srgbClr val="000000"/>
              </a:solidFill>
              <a:latin typeface="Times New Roman" panose="02020603050405020304" pitchFamily="18" charset="0"/>
              <a:ea typeface="Calibri" panose="020F0502020204030204" pitchFamily="34" charset="0"/>
            </a:endParaRPr>
          </a:p>
          <a:p>
            <a:pPr marL="571500" indent="-57150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Thus</a:t>
            </a:r>
            <a:r>
              <a:rPr lang="en-GB" sz="3600" dirty="0">
                <a:solidFill>
                  <a:srgbClr val="000000"/>
                </a:solidFill>
                <a:latin typeface="Times New Roman" panose="02020603050405020304" pitchFamily="18" charset="0"/>
                <a:ea typeface="Calibri" panose="020F0502020204030204" pitchFamily="34" charset="0"/>
              </a:rPr>
              <a:t>, the Cushitic kingdom that emerged was modelled on the Egyptian state system.</a:t>
            </a:r>
            <a:endParaRPr lang="en-GB" sz="3600" dirty="0">
              <a:latin typeface="Times New Roman" panose="02020603050405020304" pitchFamily="18" charset="0"/>
              <a:ea typeface="Calibri" panose="020F0502020204030204" pitchFamily="34" charset="0"/>
            </a:endParaRPr>
          </a:p>
          <a:p>
            <a:pPr marL="571500" indent="-571500" algn="just">
              <a:spcAft>
                <a:spcPts val="1000"/>
              </a:spcAft>
              <a:buFont typeface="Wingdings" panose="05000000000000000000" pitchFamily="2" charset="2"/>
              <a:buChar char="q"/>
            </a:pPr>
            <a:r>
              <a:rPr lang="en-GB" sz="3600" dirty="0">
                <a:solidFill>
                  <a:srgbClr val="000000"/>
                </a:solidFill>
                <a:latin typeface="Times New Roman" panose="02020603050405020304" pitchFamily="18" charset="0"/>
                <a:ea typeface="Calibri" panose="020F0502020204030204" pitchFamily="34" charset="0"/>
              </a:rPr>
              <a:t>The rulers of Cush maintained strong trading and cultural connections with Egypt. </a:t>
            </a:r>
            <a:endParaRPr lang="en-GB" sz="3600" dirty="0" smtClean="0">
              <a:solidFill>
                <a:srgbClr val="000000"/>
              </a:solidFill>
              <a:latin typeface="Times New Roman" panose="02020603050405020304" pitchFamily="18" charset="0"/>
              <a:ea typeface="Calibri" panose="020F0502020204030204" pitchFamily="34" charset="0"/>
            </a:endParaRPr>
          </a:p>
          <a:p>
            <a:pPr marL="571500" indent="-57150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After </a:t>
            </a:r>
            <a:r>
              <a:rPr lang="en-GB" sz="3600" dirty="0">
                <a:solidFill>
                  <a:srgbClr val="000000"/>
                </a:solidFill>
                <a:latin typeface="Times New Roman" panose="02020603050405020304" pitchFamily="18" charset="0"/>
                <a:ea typeface="Calibri" panose="020F0502020204030204" pitchFamily="34" charset="0"/>
              </a:rPr>
              <a:t>a steady growth in the wealth and power of the Cushitic kings, they invaded Egypt and captured Thebes (the Egyptian capital) in 730 BC. </a:t>
            </a:r>
            <a:endParaRPr lang="en-GB" sz="3600" dirty="0" smtClean="0">
              <a:solidFill>
                <a:srgbClr val="00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43786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1257" y="287383"/>
            <a:ext cx="11665132" cy="7253268"/>
          </a:xfrm>
          <a:prstGeom prst="rect">
            <a:avLst/>
          </a:prstGeom>
          <a:solidFill>
            <a:srgbClr val="92D050"/>
          </a:solidFill>
        </p:spPr>
        <p:txBody>
          <a:bodyPr wrap="square">
            <a:spAutoFit/>
          </a:bodyPr>
          <a:lstStyle/>
          <a:p>
            <a:pPr marL="571500" indent="-571500" algn="just">
              <a:spcAft>
                <a:spcPts val="1000"/>
              </a:spcAft>
              <a:buFont typeface="Wingdings" panose="05000000000000000000" pitchFamily="2" charset="2"/>
              <a:buChar char="q"/>
            </a:pPr>
            <a:r>
              <a:rPr lang="en-GB" sz="3600" dirty="0">
                <a:solidFill>
                  <a:srgbClr val="000000"/>
                </a:solidFill>
                <a:latin typeface="Times New Roman" panose="02020603050405020304" pitchFamily="18" charset="0"/>
                <a:ea typeface="Calibri" panose="020F0502020204030204" pitchFamily="34" charset="0"/>
              </a:rPr>
              <a:t>The Cushitic kings ruled Egypt for more than sixty (60) years. This period is known in Egyptian history as the 25</a:t>
            </a:r>
            <a:r>
              <a:rPr lang="en-GB" sz="3600" baseline="30000" dirty="0">
                <a:solidFill>
                  <a:srgbClr val="000000"/>
                </a:solidFill>
                <a:latin typeface="Times New Roman" panose="02020603050405020304" pitchFamily="18" charset="0"/>
                <a:ea typeface="Calibri" panose="020F0502020204030204" pitchFamily="34" charset="0"/>
              </a:rPr>
              <a:t>th</a:t>
            </a:r>
            <a:r>
              <a:rPr lang="en-GB" sz="3600" dirty="0">
                <a:solidFill>
                  <a:srgbClr val="000000"/>
                </a:solidFill>
                <a:latin typeface="Times New Roman" panose="02020603050405020304" pitchFamily="18" charset="0"/>
                <a:ea typeface="Calibri" panose="020F0502020204030204" pitchFamily="34" charset="0"/>
              </a:rPr>
              <a:t> or Ethiopian dynasty</a:t>
            </a:r>
            <a:r>
              <a:rPr lang="en-GB" sz="3600" dirty="0" smtClean="0">
                <a:solidFill>
                  <a:srgbClr val="000000"/>
                </a:solidFill>
                <a:latin typeface="Times New Roman" panose="02020603050405020304" pitchFamily="18" charset="0"/>
                <a:ea typeface="Calibri" panose="020F0502020204030204" pitchFamily="34" charset="0"/>
              </a:rPr>
              <a:t>.</a:t>
            </a:r>
          </a:p>
          <a:p>
            <a:pPr marL="571500" indent="-571500" algn="just">
              <a:spcAft>
                <a:spcPts val="1000"/>
              </a:spcAf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However, given their almost total </a:t>
            </a:r>
            <a:r>
              <a:rPr lang="en-GB" sz="3600" i="1" dirty="0">
                <a:latin typeface="Times New Roman" panose="02020603050405020304" pitchFamily="18" charset="0"/>
                <a:cs typeface="Times New Roman" panose="02020603050405020304" pitchFamily="18" charset="0"/>
              </a:rPr>
              <a:t>Egyptianisation, </a:t>
            </a:r>
            <a:r>
              <a:rPr lang="en-GB" sz="3600" dirty="0">
                <a:latin typeface="Times New Roman" panose="02020603050405020304" pitchFamily="18" charset="0"/>
                <a:cs typeface="Times New Roman" panose="02020603050405020304" pitchFamily="18" charset="0"/>
              </a:rPr>
              <a:t>the Cushitic kings did not bring much cultural change to Cush. </a:t>
            </a:r>
            <a:endParaRPr lang="en-GB" sz="3600" dirty="0" smtClean="0">
              <a:latin typeface="Times New Roman" panose="02020603050405020304" pitchFamily="18" charset="0"/>
              <a:cs typeface="Times New Roman" panose="02020603050405020304" pitchFamily="18" charset="0"/>
            </a:endParaRPr>
          </a:p>
          <a:p>
            <a:pPr marL="571500" indent="-571500" algn="just">
              <a:spcAft>
                <a:spcPts val="1000"/>
              </a:spcAf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They </a:t>
            </a:r>
            <a:r>
              <a:rPr lang="en-GB" sz="3600" dirty="0">
                <a:latin typeface="Times New Roman" panose="02020603050405020304" pitchFamily="18" charset="0"/>
                <a:cs typeface="Times New Roman" panose="02020603050405020304" pitchFamily="18" charset="0"/>
              </a:rPr>
              <a:t>wore the traditional double crown of Upper and Lower Egypt, worshipped Egyptian gods and also got their names inscribed on Egyptian temples. </a:t>
            </a:r>
            <a:endParaRPr lang="en-GB" sz="3600" dirty="0" smtClean="0">
              <a:latin typeface="Times New Roman" panose="02020603050405020304" pitchFamily="18" charset="0"/>
              <a:cs typeface="Times New Roman" panose="02020603050405020304" pitchFamily="18" charset="0"/>
            </a:endParaRPr>
          </a:p>
          <a:p>
            <a:pPr marL="571500" indent="-571500" algn="just">
              <a:spcAft>
                <a:spcPts val="1000"/>
              </a:spcAf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When Egypt was invaded by the Assyrians in 670 BC the Cushites withdrew from Thebes back to Nubia, never to return. </a:t>
            </a:r>
          </a:p>
          <a:p>
            <a:pPr marL="571500" indent="-571500" algn="just">
              <a:spcAft>
                <a:spcPts val="1000"/>
              </a:spcAft>
              <a:buFont typeface="Wingdings" panose="05000000000000000000" pitchFamily="2" charset="2"/>
              <a:buChar char="q"/>
            </a:pPr>
            <a:endParaRPr lang="en-GB" sz="3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998776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320" y="339635"/>
            <a:ext cx="11678194" cy="6571030"/>
          </a:xfrm>
          <a:prstGeom prst="rect">
            <a:avLst/>
          </a:prstGeom>
          <a:solidFill>
            <a:srgbClr val="92D050"/>
          </a:solidFill>
        </p:spPr>
        <p:txBody>
          <a:bodyPr wrap="square">
            <a:spAutoFit/>
          </a:bodyPr>
          <a:lstStyle/>
          <a:p>
            <a:pPr marL="571500" indent="-571500" algn="just">
              <a:spcAft>
                <a:spcPts val="1000"/>
              </a:spcAft>
              <a:buFont typeface="Wingdings" panose="05000000000000000000" pitchFamily="2" charset="2"/>
              <a:buChar char="q"/>
            </a:pPr>
            <a:r>
              <a:rPr lang="en-GB" sz="3600" dirty="0">
                <a:solidFill>
                  <a:srgbClr val="000000"/>
                </a:solidFill>
                <a:latin typeface="Times New Roman" panose="02020603050405020304" pitchFamily="18" charset="0"/>
                <a:ea typeface="Calibri" panose="020F0502020204030204" pitchFamily="34" charset="0"/>
              </a:rPr>
              <a:t>Back in Nubia, the Cushites built a powerful independent kingdom south of the second cataract centred at Napata near the fourth cataract.  </a:t>
            </a:r>
            <a:endParaRPr lang="en-GB" sz="3600" dirty="0" smtClean="0">
              <a:solidFill>
                <a:srgbClr val="000000"/>
              </a:solidFill>
              <a:latin typeface="Times New Roman" panose="02020603050405020304" pitchFamily="18" charset="0"/>
              <a:ea typeface="Calibri" panose="020F0502020204030204" pitchFamily="34" charset="0"/>
            </a:endParaRPr>
          </a:p>
          <a:p>
            <a:pPr marL="571500" indent="-57150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After </a:t>
            </a:r>
            <a:r>
              <a:rPr lang="en-GB" sz="3600" dirty="0">
                <a:solidFill>
                  <a:srgbClr val="000000"/>
                </a:solidFill>
                <a:latin typeface="Times New Roman" panose="02020603050405020304" pitchFamily="18" charset="0"/>
                <a:ea typeface="Calibri" panose="020F0502020204030204" pitchFamily="34" charset="0"/>
              </a:rPr>
              <a:t>a short time the Cushites shifted the capital from Napata to Meroe, a southern provincial town. </a:t>
            </a:r>
            <a:endParaRPr lang="en-GB" sz="3600" dirty="0" smtClean="0">
              <a:solidFill>
                <a:srgbClr val="000000"/>
              </a:solidFill>
              <a:latin typeface="Times New Roman" panose="02020603050405020304" pitchFamily="18" charset="0"/>
              <a:ea typeface="Calibri" panose="020F0502020204030204" pitchFamily="34" charset="0"/>
            </a:endParaRPr>
          </a:p>
          <a:p>
            <a:pPr marL="571500" indent="-57150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Meroe </a:t>
            </a:r>
            <a:r>
              <a:rPr lang="en-GB" sz="3600" dirty="0">
                <a:solidFill>
                  <a:srgbClr val="000000"/>
                </a:solidFill>
                <a:latin typeface="Times New Roman" panose="02020603050405020304" pitchFamily="18" charset="0"/>
                <a:ea typeface="Calibri" panose="020F0502020204030204" pitchFamily="34" charset="0"/>
              </a:rPr>
              <a:t>was located between the Nile and the Atbara rivers, giving her the status of an ‘Island’ town, which gave her several advantages. </a:t>
            </a:r>
            <a:endParaRPr lang="en-GB" sz="3600" dirty="0" smtClean="0">
              <a:latin typeface="Times New Roman" panose="02020603050405020304" pitchFamily="18" charset="0"/>
              <a:ea typeface="Calibri" panose="020F0502020204030204" pitchFamily="34" charset="0"/>
            </a:endParaRPr>
          </a:p>
          <a:p>
            <a:pPr marL="571500" indent="-57150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The </a:t>
            </a:r>
            <a:r>
              <a:rPr lang="en-GB" sz="3600" dirty="0">
                <a:solidFill>
                  <a:srgbClr val="000000"/>
                </a:solidFill>
                <a:latin typeface="Times New Roman" panose="02020603050405020304" pitchFamily="18" charset="0"/>
                <a:ea typeface="Calibri" panose="020F0502020204030204" pitchFamily="34" charset="0"/>
              </a:rPr>
              <a:t>area was rich in ebony, iron ore and in hard wood timber very much needed for making charcoal used in iron smelting. </a:t>
            </a:r>
            <a:endParaRPr lang="en-GB" sz="3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520170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319" y="326571"/>
            <a:ext cx="11508377" cy="6868547"/>
          </a:xfrm>
          <a:prstGeom prst="rect">
            <a:avLst/>
          </a:prstGeom>
          <a:solidFill>
            <a:srgbClr val="92D050"/>
          </a:solidFill>
        </p:spPr>
        <p:txBody>
          <a:bodyPr wrap="square">
            <a:spAutoFit/>
          </a:bodyPr>
          <a:lstStyle/>
          <a:p>
            <a:pPr marL="571500" indent="-571500" algn="just">
              <a:spcAft>
                <a:spcPts val="1000"/>
              </a:spcAft>
              <a:buFont typeface="Wingdings" panose="05000000000000000000" pitchFamily="2" charset="2"/>
              <a:buChar char="q"/>
            </a:pPr>
            <a:r>
              <a:rPr lang="en-GB" sz="3600" dirty="0">
                <a:solidFill>
                  <a:srgbClr val="000000"/>
                </a:solidFill>
                <a:latin typeface="Times New Roman" panose="02020603050405020304" pitchFamily="18" charset="0"/>
                <a:ea typeface="Calibri" panose="020F0502020204030204" pitchFamily="34" charset="0"/>
              </a:rPr>
              <a:t>Iron technology became the </a:t>
            </a:r>
            <a:r>
              <a:rPr lang="en-GB" sz="3600" dirty="0" smtClean="0">
                <a:solidFill>
                  <a:srgbClr val="000000"/>
                </a:solidFill>
                <a:latin typeface="Times New Roman" panose="02020603050405020304" pitchFamily="18" charset="0"/>
                <a:ea typeface="Calibri" panose="020F0502020204030204" pitchFamily="34" charset="0"/>
              </a:rPr>
              <a:t>new cornerstone </a:t>
            </a:r>
            <a:r>
              <a:rPr lang="en-GB" sz="3600" dirty="0">
                <a:solidFill>
                  <a:srgbClr val="000000"/>
                </a:solidFill>
                <a:latin typeface="Times New Roman" panose="02020603050405020304" pitchFamily="18" charset="0"/>
                <a:ea typeface="Calibri" panose="020F0502020204030204" pitchFamily="34" charset="0"/>
              </a:rPr>
              <a:t>of the new Kingdom of Cush. </a:t>
            </a:r>
            <a:endParaRPr lang="en-GB" sz="3600" dirty="0" smtClean="0">
              <a:solidFill>
                <a:srgbClr val="000000"/>
              </a:solidFill>
              <a:latin typeface="Times New Roman" panose="02020603050405020304" pitchFamily="18" charset="0"/>
              <a:ea typeface="Calibri" panose="020F0502020204030204" pitchFamily="34" charset="0"/>
            </a:endParaRPr>
          </a:p>
          <a:p>
            <a:r>
              <a:rPr lang="en-GB" sz="3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Iron Technology</a:t>
            </a:r>
            <a:endParaRPr lang="en-GB" sz="36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Iron improved the Meroitic people’s weaponry and gave them tools like axes for cutting timber and clearing agricultural land. </a:t>
            </a:r>
            <a:endParaRPr lang="en-GB" sz="3600" dirty="0" smtClean="0">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Hoes </a:t>
            </a:r>
            <a:r>
              <a:rPr lang="en-GB" sz="3600" dirty="0">
                <a:latin typeface="Times New Roman" panose="02020603050405020304" pitchFamily="18" charset="0"/>
                <a:cs typeface="Times New Roman" panose="02020603050405020304" pitchFamily="18" charset="0"/>
              </a:rPr>
              <a:t>were used for ploughing the soil. In addition, Meroe’s economy benefitted from rain-fed agriculture. </a:t>
            </a:r>
            <a:endParaRPr lang="en-GB" sz="3600" dirty="0" smtClean="0">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People grew rain-fed sorghum and millet, and grazed their cattle and other livestock on the plains to the east and west of Meroe. </a:t>
            </a:r>
            <a:endParaRPr lang="en-GB" sz="3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71500" indent="-571500" algn="just">
              <a:spcAft>
                <a:spcPts val="1000"/>
              </a:spcAft>
              <a:buFont typeface="Wingdings" panose="05000000000000000000" pitchFamily="2" charset="2"/>
              <a:buChar char="q"/>
            </a:pPr>
            <a:endParaRPr lang="en-GB" sz="3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382362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509" y="352698"/>
            <a:ext cx="11612880" cy="6247864"/>
          </a:xfrm>
          <a:prstGeom prst="rect">
            <a:avLst/>
          </a:prstGeom>
          <a:solidFill>
            <a:srgbClr val="92D050"/>
          </a:solidFill>
        </p:spPr>
        <p:txBody>
          <a:bodyPr wrap="square">
            <a:spAutoFit/>
          </a:bodyPr>
          <a:lstStyle/>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Thus, the Meroe people developed a mixed farming economy using iron tools. </a:t>
            </a:r>
            <a:endParaRPr lang="en-GB" sz="3600" dirty="0" smtClean="0">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The </a:t>
            </a:r>
            <a:r>
              <a:rPr lang="en-GB" sz="3600" dirty="0">
                <a:latin typeface="Times New Roman" panose="02020603050405020304" pitchFamily="18" charset="0"/>
                <a:cs typeface="Times New Roman" panose="02020603050405020304" pitchFamily="18" charset="0"/>
              </a:rPr>
              <a:t>Meroitic agricultural system based on the use of iron tools was later extended to the savannah regions of tropical Africa. </a:t>
            </a:r>
            <a:endParaRPr lang="en-GB" sz="3600" dirty="0" smtClean="0">
              <a:latin typeface="Times New Roman" panose="02020603050405020304" pitchFamily="18" charset="0"/>
              <a:cs typeface="Times New Roman" panose="02020603050405020304" pitchFamily="18" charset="0"/>
            </a:endParaRPr>
          </a:p>
          <a:p>
            <a:r>
              <a:rPr lang="en-GB" sz="4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Trade</a:t>
            </a:r>
            <a:endParaRPr lang="en-GB" sz="4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Meroe was centrally located to benefit from the trade in the north-eastern region of Africa. </a:t>
            </a:r>
            <a:endParaRPr lang="en-GB" sz="3600" dirty="0" smtClean="0">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Trading </a:t>
            </a:r>
            <a:r>
              <a:rPr lang="en-GB" sz="3600" dirty="0">
                <a:latin typeface="Times New Roman" panose="02020603050405020304" pitchFamily="18" charset="0"/>
                <a:cs typeface="Times New Roman" panose="02020603050405020304" pitchFamily="18" charset="0"/>
              </a:rPr>
              <a:t>parties to East Africa often passed through Meroe and Kush. </a:t>
            </a:r>
            <a:endParaRPr lang="en-GB" sz="3600" dirty="0" smtClean="0">
              <a:latin typeface="Times New Roman" panose="02020603050405020304" pitchFamily="18" charset="0"/>
              <a:cs typeface="Times New Roman" panose="02020603050405020304" pitchFamily="18" charset="0"/>
            </a:endParaRPr>
          </a:p>
          <a:p>
            <a:pPr algn="just"/>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501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7383" y="313509"/>
            <a:ext cx="11482251" cy="6186309"/>
          </a:xfrm>
          <a:prstGeom prst="rect">
            <a:avLst/>
          </a:prstGeom>
          <a:solidFill>
            <a:srgbClr val="92D050"/>
          </a:solidFill>
        </p:spPr>
        <p:txBody>
          <a:bodyPr wrap="square">
            <a:spAutoFit/>
          </a:bodyPr>
          <a:lstStyle/>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Meroe was also well placed to benefit from the Seaport at Masawa on the Red Sea, especially when trade relations with Egypt soured, as they did occasionally</a:t>
            </a:r>
            <a:r>
              <a:rPr lang="en-GB" sz="3600" dirty="0" smtClean="0">
                <a:latin typeface="Times New Roman" panose="02020603050405020304" pitchFamily="18" charset="0"/>
                <a:cs typeface="Times New Roman" panose="02020603050405020304" pitchFamily="18" charset="0"/>
              </a:rPr>
              <a:t>.</a:t>
            </a: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During Greek and Roman rule in Egypt, Meroe benefitted immensely from the Red Sea which became a major trade route between the Mediterranean, India and the Far East</a:t>
            </a:r>
            <a:r>
              <a:rPr lang="en-GB" sz="3600" dirty="0" smtClean="0">
                <a:latin typeface="Times New Roman" panose="02020603050405020304" pitchFamily="18" charset="0"/>
                <a:cs typeface="Times New Roman" panose="02020603050405020304" pitchFamily="18" charset="0"/>
              </a:rPr>
              <a:t>.</a:t>
            </a:r>
          </a:p>
          <a:p>
            <a:pPr marL="571500" indent="-571500" algn="jus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 </a:t>
            </a:r>
            <a:r>
              <a:rPr lang="en-GB" sz="3600" dirty="0">
                <a:latin typeface="Times New Roman" panose="02020603050405020304" pitchFamily="18" charset="0"/>
                <a:cs typeface="Times New Roman" panose="02020603050405020304" pitchFamily="18" charset="0"/>
              </a:rPr>
              <a:t>Meroe benefitted from this port through exports of ivory, leopard skins, ostrich feathers, ebony and gold. </a:t>
            </a:r>
            <a:endParaRPr lang="en-GB" sz="3600" dirty="0" smtClean="0">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Thus</a:t>
            </a:r>
            <a:r>
              <a:rPr lang="en-GB" sz="3600" dirty="0">
                <a:latin typeface="Times New Roman" panose="02020603050405020304" pitchFamily="18" charset="0"/>
                <a:cs typeface="Times New Roman" panose="02020603050405020304" pitchFamily="18" charset="0"/>
              </a:rPr>
              <a:t>, it was during the Greek and Roman rule over Egypt when Meroe reached the height of its wealth and power. </a:t>
            </a:r>
          </a:p>
          <a:p>
            <a:pPr algn="just"/>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5252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2069" y="378823"/>
            <a:ext cx="11521440" cy="6422271"/>
          </a:xfrm>
          <a:prstGeom prst="rect">
            <a:avLst/>
          </a:prstGeom>
          <a:solidFill>
            <a:srgbClr val="92D050"/>
          </a:solidFill>
        </p:spPr>
        <p:txBody>
          <a:bodyPr wrap="square">
            <a:spAutoFit/>
          </a:bodyPr>
          <a:lstStyle/>
          <a:p>
            <a:pPr algn="just">
              <a:lnSpc>
                <a:spcPct val="150000"/>
              </a:lnSpc>
              <a:spcAft>
                <a:spcPts val="1000"/>
              </a:spcAft>
            </a:pPr>
            <a:r>
              <a:rPr lang="en-GB" sz="3600" b="1"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Meroitic Culture</a:t>
            </a:r>
            <a:endParaRPr lang="en-GB" sz="3600"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marL="285750" indent="-285750" algn="just">
              <a:spcAft>
                <a:spcPts val="1000"/>
              </a:spcAft>
              <a:buFont typeface="Wingdings" panose="05000000000000000000" pitchFamily="2" charset="2"/>
              <a:buChar char="q"/>
            </a:pPr>
            <a:r>
              <a:rPr lang="en-GB" sz="3600" dirty="0">
                <a:solidFill>
                  <a:srgbClr val="000000"/>
                </a:solidFill>
                <a:latin typeface="Times New Roman" panose="02020603050405020304" pitchFamily="18" charset="0"/>
                <a:ea typeface="Calibri" panose="020F0502020204030204" pitchFamily="34" charset="0"/>
              </a:rPr>
              <a:t>Initially Meroitic culture, language, religion and writing were under Egyptian influence. </a:t>
            </a:r>
            <a:endParaRPr lang="en-GB" sz="3600" dirty="0" smtClean="0">
              <a:solidFill>
                <a:srgbClr val="000000"/>
              </a:solidFill>
              <a:latin typeface="Times New Roman" panose="02020603050405020304" pitchFamily="18" charset="0"/>
              <a:ea typeface="Calibri" panose="020F0502020204030204" pitchFamily="34" charset="0"/>
            </a:endParaRPr>
          </a:p>
          <a:p>
            <a:pPr marL="285750" indent="-28575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Meroe </a:t>
            </a:r>
            <a:r>
              <a:rPr lang="en-GB" sz="3600" dirty="0">
                <a:solidFill>
                  <a:srgbClr val="000000"/>
                </a:solidFill>
                <a:latin typeface="Times New Roman" panose="02020603050405020304" pitchFamily="18" charset="0"/>
                <a:ea typeface="Calibri" panose="020F0502020204030204" pitchFamily="34" charset="0"/>
              </a:rPr>
              <a:t>rulers even called themselves rulers of Upper and Lower Egypt, even after they had withdrawn their rule from Egypt. </a:t>
            </a:r>
            <a:endParaRPr lang="en-GB" sz="3600" dirty="0" smtClean="0">
              <a:solidFill>
                <a:srgbClr val="000000"/>
              </a:solidFill>
              <a:latin typeface="Times New Roman" panose="02020603050405020304" pitchFamily="18" charset="0"/>
              <a:ea typeface="Calibri" panose="020F0502020204030204" pitchFamily="34" charset="0"/>
            </a:endParaRPr>
          </a:p>
          <a:p>
            <a:pPr marL="285750" indent="-28575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Only </a:t>
            </a:r>
            <a:r>
              <a:rPr lang="en-GB" sz="3600" dirty="0">
                <a:solidFill>
                  <a:srgbClr val="000000"/>
                </a:solidFill>
                <a:latin typeface="Times New Roman" panose="02020603050405020304" pitchFamily="18" charset="0"/>
                <a:ea typeface="Calibri" panose="020F0502020204030204" pitchFamily="34" charset="0"/>
              </a:rPr>
              <a:t>gradually did local Meroitic influences begin to take root, and Cush became a culturally distinct kingdom. </a:t>
            </a:r>
            <a:endParaRPr lang="en-GB" sz="3600" dirty="0" smtClean="0">
              <a:solidFill>
                <a:srgbClr val="000000"/>
              </a:solidFill>
              <a:latin typeface="Times New Roman" panose="02020603050405020304" pitchFamily="18" charset="0"/>
              <a:ea typeface="Calibri" panose="020F0502020204030204" pitchFamily="34" charset="0"/>
            </a:endParaRPr>
          </a:p>
          <a:p>
            <a:pPr marL="285750" indent="-28575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They </a:t>
            </a:r>
            <a:r>
              <a:rPr lang="en-GB" sz="3600" dirty="0">
                <a:solidFill>
                  <a:srgbClr val="000000"/>
                </a:solidFill>
                <a:latin typeface="Times New Roman" panose="02020603050405020304" pitchFamily="18" charset="0"/>
                <a:ea typeface="Calibri" panose="020F0502020204030204" pitchFamily="34" charset="0"/>
              </a:rPr>
              <a:t>developed their own Meroitic language to replace Egyptian as the </a:t>
            </a:r>
            <a:r>
              <a:rPr lang="en-GB" sz="3600" i="1" dirty="0">
                <a:solidFill>
                  <a:srgbClr val="000000"/>
                </a:solidFill>
                <a:latin typeface="Times New Roman" panose="02020603050405020304" pitchFamily="18" charset="0"/>
                <a:ea typeface="Calibri" panose="020F0502020204030204" pitchFamily="34" charset="0"/>
              </a:rPr>
              <a:t>lingua franca </a:t>
            </a:r>
            <a:r>
              <a:rPr lang="en-GB" sz="3600" dirty="0">
                <a:solidFill>
                  <a:srgbClr val="000000"/>
                </a:solidFill>
                <a:latin typeface="Times New Roman" panose="02020603050405020304" pitchFamily="18" charset="0"/>
                <a:ea typeface="Calibri" panose="020F0502020204030204" pitchFamily="34" charset="0"/>
              </a:rPr>
              <a:t>of the court (palace). </a:t>
            </a:r>
            <a:endParaRPr lang="en-GB" sz="3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17291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509" y="352697"/>
            <a:ext cx="11508377" cy="6699270"/>
          </a:xfrm>
          <a:prstGeom prst="rect">
            <a:avLst/>
          </a:prstGeom>
          <a:solidFill>
            <a:srgbClr val="92D050"/>
          </a:solidFill>
        </p:spPr>
        <p:txBody>
          <a:bodyPr wrap="square">
            <a:spAutoFit/>
          </a:bodyPr>
          <a:lstStyle/>
          <a:p>
            <a:pPr marL="285750" indent="-285750" algn="just">
              <a:spcAft>
                <a:spcPts val="1000"/>
              </a:spcAft>
              <a:buFont typeface="Wingdings" panose="05000000000000000000" pitchFamily="2" charset="2"/>
              <a:buChar char="q"/>
            </a:pPr>
            <a:r>
              <a:rPr lang="en-GB" sz="3600" dirty="0">
                <a:solidFill>
                  <a:srgbClr val="000000"/>
                </a:solidFill>
                <a:latin typeface="Times New Roman" panose="02020603050405020304" pitchFamily="18" charset="0"/>
                <a:ea typeface="Calibri" panose="020F0502020204030204" pitchFamily="34" charset="0"/>
              </a:rPr>
              <a:t>Hieroglyphics were adapted to the local language, resulting in a new alphabet-type script, but to date that script has never been deciphered. </a:t>
            </a:r>
            <a:endParaRPr lang="en-GB" sz="3600" dirty="0" smtClean="0">
              <a:solidFill>
                <a:srgbClr val="000000"/>
              </a:solidFill>
              <a:latin typeface="Times New Roman" panose="02020603050405020304" pitchFamily="18" charset="0"/>
              <a:ea typeface="Calibri" panose="020F0502020204030204" pitchFamily="34" charset="0"/>
            </a:endParaRPr>
          </a:p>
          <a:p>
            <a:pPr marL="285750" indent="-285750" algn="just">
              <a:spcAft>
                <a:spcPts val="1000"/>
              </a:spcAf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However, in religion Meroites retained the Egyptian gods, especially </a:t>
            </a:r>
            <a:r>
              <a:rPr lang="en-GB" sz="3600" dirty="0" err="1">
                <a:latin typeface="Times New Roman" panose="02020603050405020304" pitchFamily="18" charset="0"/>
                <a:cs typeface="Times New Roman" panose="02020603050405020304" pitchFamily="18" charset="0"/>
              </a:rPr>
              <a:t>Amun</a:t>
            </a:r>
            <a:r>
              <a:rPr lang="en-GB" sz="3600" dirty="0">
                <a:latin typeface="Times New Roman" panose="02020603050405020304" pitchFamily="18" charset="0"/>
                <a:cs typeface="Times New Roman" panose="02020603050405020304" pitchFamily="18" charset="0"/>
              </a:rPr>
              <a:t>, except they added their own local gods and shrines. </a:t>
            </a:r>
            <a:endParaRPr lang="en-GB" sz="3600" dirty="0" smtClean="0">
              <a:latin typeface="Times New Roman" panose="02020603050405020304" pitchFamily="18" charset="0"/>
              <a:cs typeface="Times New Roman" panose="02020603050405020304" pitchFamily="18" charset="0"/>
            </a:endParaRPr>
          </a:p>
          <a:p>
            <a:pPr marL="285750" indent="-285750" algn="just">
              <a:spcAft>
                <a:spcPts val="1000"/>
              </a:spcAf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The </a:t>
            </a:r>
            <a:r>
              <a:rPr lang="en-GB" sz="3600" dirty="0">
                <a:latin typeface="Times New Roman" panose="02020603050405020304" pitchFamily="18" charset="0"/>
                <a:cs typeface="Times New Roman" panose="02020603050405020304" pitchFamily="18" charset="0"/>
              </a:rPr>
              <a:t>most significant addition was the lion god, </a:t>
            </a:r>
            <a:r>
              <a:rPr lang="en-GB" sz="3600" dirty="0" err="1">
                <a:latin typeface="Times New Roman" panose="02020603050405020304" pitchFamily="18" charset="0"/>
                <a:cs typeface="Times New Roman" panose="02020603050405020304" pitchFamily="18" charset="0"/>
              </a:rPr>
              <a:t>Apedemek</a:t>
            </a:r>
            <a:r>
              <a:rPr lang="en-GB" sz="3600" dirty="0">
                <a:latin typeface="Times New Roman" panose="02020603050405020304" pitchFamily="18" charset="0"/>
                <a:cs typeface="Times New Roman" panose="02020603050405020304" pitchFamily="18" charset="0"/>
              </a:rPr>
              <a:t>. </a:t>
            </a:r>
            <a:endParaRPr lang="en-GB" sz="3600" dirty="0" smtClean="0">
              <a:latin typeface="Times New Roman" panose="02020603050405020304" pitchFamily="18" charset="0"/>
              <a:cs typeface="Times New Roman" panose="02020603050405020304" pitchFamily="18" charset="0"/>
            </a:endParaRPr>
          </a:p>
          <a:p>
            <a:pPr marL="285750" indent="-285750" algn="just">
              <a:spcAft>
                <a:spcPts val="1000"/>
              </a:spcAf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The </a:t>
            </a:r>
            <a:r>
              <a:rPr lang="en-GB" sz="3600" dirty="0">
                <a:latin typeface="Times New Roman" panose="02020603050405020304" pitchFamily="18" charset="0"/>
                <a:cs typeface="Times New Roman" panose="02020603050405020304" pitchFamily="18" charset="0"/>
              </a:rPr>
              <a:t>ruins of the Lion Temple at </a:t>
            </a:r>
            <a:r>
              <a:rPr lang="en-GB" sz="3600" dirty="0" err="1">
                <a:latin typeface="Times New Roman" panose="02020603050405020304" pitchFamily="18" charset="0"/>
                <a:cs typeface="Times New Roman" panose="02020603050405020304" pitchFamily="18" charset="0"/>
              </a:rPr>
              <a:t>Musawwarat</a:t>
            </a:r>
            <a:r>
              <a:rPr lang="en-GB" sz="3600" dirty="0">
                <a:latin typeface="Times New Roman" panose="02020603050405020304" pitchFamily="18" charset="0"/>
                <a:cs typeface="Times New Roman" panose="02020603050405020304" pitchFamily="18" charset="0"/>
              </a:rPr>
              <a:t> are still visible to date. </a:t>
            </a:r>
            <a:endParaRPr lang="en-GB" sz="3600" dirty="0" smtClean="0">
              <a:latin typeface="Times New Roman" panose="02020603050405020304" pitchFamily="18" charset="0"/>
              <a:cs typeface="Times New Roman" panose="02020603050405020304" pitchFamily="18" charset="0"/>
            </a:endParaRPr>
          </a:p>
          <a:p>
            <a:pPr marL="285750" indent="-285750" algn="just">
              <a:spcAft>
                <a:spcPts val="1000"/>
              </a:spcAf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Statues </a:t>
            </a:r>
            <a:r>
              <a:rPr lang="en-GB" sz="3600" dirty="0">
                <a:latin typeface="Times New Roman" panose="02020603050405020304" pitchFamily="18" charset="0"/>
                <a:cs typeface="Times New Roman" panose="02020603050405020304" pitchFamily="18" charset="0"/>
              </a:rPr>
              <a:t>and engravings of </a:t>
            </a:r>
            <a:r>
              <a:rPr lang="en-GB" sz="3600" dirty="0" err="1">
                <a:latin typeface="Times New Roman" panose="02020603050405020304" pitchFamily="18" charset="0"/>
                <a:cs typeface="Times New Roman" panose="02020603050405020304" pitchFamily="18" charset="0"/>
              </a:rPr>
              <a:t>Apedemek</a:t>
            </a:r>
            <a:r>
              <a:rPr lang="en-GB" sz="3600" dirty="0">
                <a:latin typeface="Times New Roman" panose="02020603050405020304" pitchFamily="18" charset="0"/>
                <a:cs typeface="Times New Roman" panose="02020603050405020304" pitchFamily="18" charset="0"/>
              </a:rPr>
              <a:t> usually depicted him as a lion’s head on the body of a serpent or of a man. </a:t>
            </a:r>
            <a:endParaRPr lang="en-GB" sz="3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9181338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786</Words>
  <Application>Microsoft Office PowerPoint</Application>
  <PresentationFormat>Custom</PresentationFormat>
  <Paragraphs>44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KASONGO CHIPUTA</dc:creator>
  <cp:lastModifiedBy>Kenneth</cp:lastModifiedBy>
  <cp:revision>19</cp:revision>
  <dcterms:created xsi:type="dcterms:W3CDTF">2020-10-07T08:19:35Z</dcterms:created>
  <dcterms:modified xsi:type="dcterms:W3CDTF">2021-07-19T14:22:54Z</dcterms:modified>
</cp:coreProperties>
</file>