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6" r:id="rId10"/>
    <p:sldId id="267"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80" d="100"/>
          <a:sy n="80" d="100"/>
        </p:scale>
        <p:origin x="378" y="-14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6C97D7C-04F4-4C07-8FD4-BEA6459D2EEA}" type="datetimeFigureOut">
              <a:rPr lang="en-GB" smtClean="0"/>
              <a:t>28/10/2023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7D2924-B573-4BBD-9C1C-835838B2C52F}" type="slidenum">
              <a:rPr lang="en-GB" smtClean="0"/>
              <a:t>‹#›</a:t>
            </a:fld>
            <a:endParaRPr lang="en-GB"/>
          </a:p>
        </p:txBody>
      </p:sp>
    </p:spTree>
    <p:extLst>
      <p:ext uri="{BB962C8B-B14F-4D97-AF65-F5344CB8AC3E}">
        <p14:creationId xmlns:p14="http://schemas.microsoft.com/office/powerpoint/2010/main" val="4083554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6C97D7C-04F4-4C07-8FD4-BEA6459D2EEA}" type="datetimeFigureOut">
              <a:rPr lang="en-GB" smtClean="0"/>
              <a:t>28/10/2023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7D2924-B573-4BBD-9C1C-835838B2C52F}" type="slidenum">
              <a:rPr lang="en-GB" smtClean="0"/>
              <a:t>‹#›</a:t>
            </a:fld>
            <a:endParaRPr lang="en-GB"/>
          </a:p>
        </p:txBody>
      </p:sp>
    </p:spTree>
    <p:extLst>
      <p:ext uri="{BB962C8B-B14F-4D97-AF65-F5344CB8AC3E}">
        <p14:creationId xmlns:p14="http://schemas.microsoft.com/office/powerpoint/2010/main" val="4000536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6C97D7C-04F4-4C07-8FD4-BEA6459D2EEA}" type="datetimeFigureOut">
              <a:rPr lang="en-GB" smtClean="0"/>
              <a:t>28/10/2023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7D2924-B573-4BBD-9C1C-835838B2C52F}" type="slidenum">
              <a:rPr lang="en-GB" smtClean="0"/>
              <a:t>‹#›</a:t>
            </a:fld>
            <a:endParaRPr lang="en-GB"/>
          </a:p>
        </p:txBody>
      </p:sp>
    </p:spTree>
    <p:extLst>
      <p:ext uri="{BB962C8B-B14F-4D97-AF65-F5344CB8AC3E}">
        <p14:creationId xmlns:p14="http://schemas.microsoft.com/office/powerpoint/2010/main" val="1281313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6C97D7C-04F4-4C07-8FD4-BEA6459D2EEA}" type="datetimeFigureOut">
              <a:rPr lang="en-GB" smtClean="0"/>
              <a:t>28/10/2023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7D2924-B573-4BBD-9C1C-835838B2C52F}" type="slidenum">
              <a:rPr lang="en-GB" smtClean="0"/>
              <a:t>‹#›</a:t>
            </a:fld>
            <a:endParaRPr lang="en-GB"/>
          </a:p>
        </p:txBody>
      </p:sp>
    </p:spTree>
    <p:extLst>
      <p:ext uri="{BB962C8B-B14F-4D97-AF65-F5344CB8AC3E}">
        <p14:creationId xmlns:p14="http://schemas.microsoft.com/office/powerpoint/2010/main" val="2776110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6C97D7C-04F4-4C07-8FD4-BEA6459D2EEA}" type="datetimeFigureOut">
              <a:rPr lang="en-GB" smtClean="0"/>
              <a:t>28/10/2023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7D2924-B573-4BBD-9C1C-835838B2C52F}" type="slidenum">
              <a:rPr lang="en-GB" smtClean="0"/>
              <a:t>‹#›</a:t>
            </a:fld>
            <a:endParaRPr lang="en-GB"/>
          </a:p>
        </p:txBody>
      </p:sp>
    </p:spTree>
    <p:extLst>
      <p:ext uri="{BB962C8B-B14F-4D97-AF65-F5344CB8AC3E}">
        <p14:creationId xmlns:p14="http://schemas.microsoft.com/office/powerpoint/2010/main" val="324827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6C97D7C-04F4-4C07-8FD4-BEA6459D2EEA}" type="datetimeFigureOut">
              <a:rPr lang="en-GB" smtClean="0"/>
              <a:t>28/10/2023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57D2924-B573-4BBD-9C1C-835838B2C52F}" type="slidenum">
              <a:rPr lang="en-GB" smtClean="0"/>
              <a:t>‹#›</a:t>
            </a:fld>
            <a:endParaRPr lang="en-GB"/>
          </a:p>
        </p:txBody>
      </p:sp>
    </p:spTree>
    <p:extLst>
      <p:ext uri="{BB962C8B-B14F-4D97-AF65-F5344CB8AC3E}">
        <p14:creationId xmlns:p14="http://schemas.microsoft.com/office/powerpoint/2010/main" val="1740270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6C97D7C-04F4-4C07-8FD4-BEA6459D2EEA}" type="datetimeFigureOut">
              <a:rPr lang="en-GB" smtClean="0"/>
              <a:t>28/10/2023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57D2924-B573-4BBD-9C1C-835838B2C52F}" type="slidenum">
              <a:rPr lang="en-GB" smtClean="0"/>
              <a:t>‹#›</a:t>
            </a:fld>
            <a:endParaRPr lang="en-GB"/>
          </a:p>
        </p:txBody>
      </p:sp>
    </p:spTree>
    <p:extLst>
      <p:ext uri="{BB962C8B-B14F-4D97-AF65-F5344CB8AC3E}">
        <p14:creationId xmlns:p14="http://schemas.microsoft.com/office/powerpoint/2010/main" val="611298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6C97D7C-04F4-4C07-8FD4-BEA6459D2EEA}" type="datetimeFigureOut">
              <a:rPr lang="en-GB" smtClean="0"/>
              <a:t>28/10/2023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57D2924-B573-4BBD-9C1C-835838B2C52F}" type="slidenum">
              <a:rPr lang="en-GB" smtClean="0"/>
              <a:t>‹#›</a:t>
            </a:fld>
            <a:endParaRPr lang="en-GB"/>
          </a:p>
        </p:txBody>
      </p:sp>
    </p:spTree>
    <p:extLst>
      <p:ext uri="{BB962C8B-B14F-4D97-AF65-F5344CB8AC3E}">
        <p14:creationId xmlns:p14="http://schemas.microsoft.com/office/powerpoint/2010/main" val="3182810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C97D7C-04F4-4C07-8FD4-BEA6459D2EEA}" type="datetimeFigureOut">
              <a:rPr lang="en-GB" smtClean="0"/>
              <a:t>28/10/2023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57D2924-B573-4BBD-9C1C-835838B2C52F}" type="slidenum">
              <a:rPr lang="en-GB" smtClean="0"/>
              <a:t>‹#›</a:t>
            </a:fld>
            <a:endParaRPr lang="en-GB"/>
          </a:p>
        </p:txBody>
      </p:sp>
    </p:spTree>
    <p:extLst>
      <p:ext uri="{BB962C8B-B14F-4D97-AF65-F5344CB8AC3E}">
        <p14:creationId xmlns:p14="http://schemas.microsoft.com/office/powerpoint/2010/main" val="2123367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6C97D7C-04F4-4C07-8FD4-BEA6459D2EEA}" type="datetimeFigureOut">
              <a:rPr lang="en-GB" smtClean="0"/>
              <a:t>28/10/2023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57D2924-B573-4BBD-9C1C-835838B2C52F}" type="slidenum">
              <a:rPr lang="en-GB" smtClean="0"/>
              <a:t>‹#›</a:t>
            </a:fld>
            <a:endParaRPr lang="en-GB"/>
          </a:p>
        </p:txBody>
      </p:sp>
    </p:spTree>
    <p:extLst>
      <p:ext uri="{BB962C8B-B14F-4D97-AF65-F5344CB8AC3E}">
        <p14:creationId xmlns:p14="http://schemas.microsoft.com/office/powerpoint/2010/main" val="1114005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6C97D7C-04F4-4C07-8FD4-BEA6459D2EEA}" type="datetimeFigureOut">
              <a:rPr lang="en-GB" smtClean="0"/>
              <a:t>28/10/2023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57D2924-B573-4BBD-9C1C-835838B2C52F}" type="slidenum">
              <a:rPr lang="en-GB" smtClean="0"/>
              <a:t>‹#›</a:t>
            </a:fld>
            <a:endParaRPr lang="en-GB"/>
          </a:p>
        </p:txBody>
      </p:sp>
    </p:spTree>
    <p:extLst>
      <p:ext uri="{BB962C8B-B14F-4D97-AF65-F5344CB8AC3E}">
        <p14:creationId xmlns:p14="http://schemas.microsoft.com/office/powerpoint/2010/main" val="1121314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C97D7C-04F4-4C07-8FD4-BEA6459D2EEA}" type="datetimeFigureOut">
              <a:rPr lang="en-GB" smtClean="0"/>
              <a:t>28/10/2023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D2924-B573-4BBD-9C1C-835838B2C52F}" type="slidenum">
              <a:rPr lang="en-GB" smtClean="0"/>
              <a:t>‹#›</a:t>
            </a:fld>
            <a:endParaRPr lang="en-GB"/>
          </a:p>
        </p:txBody>
      </p:sp>
    </p:spTree>
    <p:extLst>
      <p:ext uri="{BB962C8B-B14F-4D97-AF65-F5344CB8AC3E}">
        <p14:creationId xmlns:p14="http://schemas.microsoft.com/office/powerpoint/2010/main" val="156132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3440" y="525976"/>
            <a:ext cx="11338560" cy="5077096"/>
          </a:xfrm>
          <a:prstGeom prst="rect">
            <a:avLst/>
          </a:prstGeom>
        </p:spPr>
        <p:txBody>
          <a:bodyPr wrap="square">
            <a:spAutoFit/>
          </a:bodyPr>
          <a:lstStyle/>
          <a:p>
            <a:pPr algn="just">
              <a:lnSpc>
                <a:spcPct val="115000"/>
              </a:lnSpc>
              <a:spcBef>
                <a:spcPts val="2400"/>
              </a:spcBef>
            </a:pPr>
            <a:r>
              <a:rPr lang="en-US" sz="3600" b="1" kern="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TOPIC 4: </a:t>
            </a:r>
            <a:r>
              <a:rPr lang="x-none" sz="3600" b="1" kern="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ANCIENT </a:t>
            </a:r>
            <a:r>
              <a:rPr lang="en-GB" sz="3600" b="1" kern="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AFRICAN </a:t>
            </a:r>
            <a:r>
              <a:rPr lang="x-none" sz="3600" b="1" kern="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CIVILISATION</a:t>
            </a:r>
            <a:r>
              <a:rPr lang="en-GB" sz="3600" b="1" kern="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S </a:t>
            </a:r>
            <a:endParaRPr lang="en-GB" sz="3600" b="1" kern="0" dirty="0">
              <a:solidFill>
                <a:srgbClr val="00B050"/>
              </a:solidFill>
              <a:effectLst/>
              <a:latin typeface="Cambria" panose="02040503050406030204" pitchFamily="18" charset="0"/>
              <a:ea typeface="Times New Roman" panose="02020603050405020304" pitchFamily="18" charset="0"/>
              <a:cs typeface="Times New Roman" panose="02020603050405020304" pitchFamily="18" charset="0"/>
            </a:endParaRPr>
          </a:p>
          <a:p>
            <a:pPr>
              <a:lnSpc>
                <a:spcPct val="107000"/>
              </a:lnSpc>
              <a:spcAft>
                <a:spcPts val="800"/>
              </a:spcAft>
            </a:pPr>
            <a:r>
              <a:rPr lang="en-GB" b="1"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GB" sz="3600" b="1"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INTRODUCTION</a:t>
            </a:r>
          </a:p>
          <a:p>
            <a:pPr marL="457200" indent="-457200" algn="just">
              <a:spcAft>
                <a:spcPts val="800"/>
              </a:spcAft>
              <a:buFont typeface="Arial" panose="020B0604020202020204" pitchFamily="34" charset="0"/>
              <a:buChar char="•"/>
            </a:pPr>
            <a:r>
              <a:rPr lang="en-GB" sz="32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There were various kingdoms that existed in ancient Africa.</a:t>
            </a:r>
          </a:p>
          <a:p>
            <a:pPr marL="457200" indent="-457200" algn="just">
              <a:spcAft>
                <a:spcPts val="800"/>
              </a:spcAft>
              <a:buFont typeface="Arial" panose="020B0604020202020204" pitchFamily="34" charset="0"/>
              <a:buChar char="•"/>
            </a:pPr>
            <a:r>
              <a:rPr lang="en-GB" sz="32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Some of these were </a:t>
            </a:r>
            <a:r>
              <a:rPr lang="en-US" sz="32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Egypt</a:t>
            </a:r>
            <a:r>
              <a:rPr lang="en-GB" sz="32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in north Africa, Kush in north-central Africa, Axum in north-east Africa, Great Zimbabwe in central Africa, as well as other major kingdoms in western Africa. </a:t>
            </a:r>
          </a:p>
          <a:p>
            <a:pPr marL="457200" indent="-457200" algn="just">
              <a:spcAft>
                <a:spcPts val="800"/>
              </a:spcAft>
              <a:buFont typeface="Arial" panose="020B0604020202020204" pitchFamily="34" charset="0"/>
              <a:buChar char="•"/>
            </a:pPr>
            <a:r>
              <a:rPr lang="en-GB" sz="32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In this topic our focus is on four kingdoms; Egypt, Kush, Axum and Great Zimbabwe. </a:t>
            </a:r>
          </a:p>
        </p:txBody>
      </p:sp>
    </p:spTree>
    <p:extLst>
      <p:ext uri="{BB962C8B-B14F-4D97-AF65-F5344CB8AC3E}">
        <p14:creationId xmlns:p14="http://schemas.microsoft.com/office/powerpoint/2010/main" val="32030870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1073" y="561703"/>
            <a:ext cx="11351623" cy="6617196"/>
          </a:xfrm>
          <a:prstGeom prst="rect">
            <a:avLst/>
          </a:prstGeom>
        </p:spPr>
        <p:txBody>
          <a:bodyPr wrap="square">
            <a:spAutoFit/>
          </a:bodyPr>
          <a:lstStyle/>
          <a:p>
            <a:pPr marL="457200" indent="-457200" algn="just">
              <a:spcBef>
                <a:spcPts val="2400"/>
              </a:spcBef>
              <a:buFont typeface="Arial" panose="020B0604020202020204" pitchFamily="34" charset="0"/>
              <a:buChar char="•"/>
            </a:pPr>
            <a:r>
              <a:rPr lang="x-none" sz="3200" b="1"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 fertile soil from the annual Nile flooding enabled farmers to harvest a large surplus from their crops. Yet the peasants were not permitted to keep any of that surplus. </a:t>
            </a:r>
            <a:endParaRPr lang="en-US" sz="3200" b="1"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gn="just">
              <a:spcBef>
                <a:spcPts val="2400"/>
              </a:spcBef>
              <a:buFont typeface="Arial" panose="020B0604020202020204" pitchFamily="34" charset="0"/>
              <a:buChar char="•"/>
            </a:pPr>
            <a:r>
              <a:rPr lang="x-none" sz="3200" b="1"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Instead the surplus was expropriated by the Pharaoh’s tax collectors. The peasants were allowed to keep only what was necessary for their sustenance until the next season. </a:t>
            </a:r>
            <a:endParaRPr lang="en-US" sz="3200" b="1"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gn="just">
              <a:spcBef>
                <a:spcPts val="2400"/>
              </a:spcBef>
              <a:buFont typeface="Arial" panose="020B0604020202020204" pitchFamily="34" charset="0"/>
              <a:buChar char="•"/>
            </a:pPr>
            <a:r>
              <a:rPr lang="x-none" sz="3200" b="1"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 peasants were overseen by the Pharaoh’s civil servants – the scribes (clerks) and tax collectors. Government officials also supervised irrigation projects. Tax assessment was done according to the height of the Nile River flood waters. Peasants were thus given amounts (targets) to be paid well in advance. </a:t>
            </a:r>
            <a:endParaRPr lang="en-GB" sz="3200" b="1" kern="0" dirty="0">
              <a:solidFill>
                <a:srgbClr val="365F91"/>
              </a:solidFill>
              <a:effectLst>
                <a:outerShdw blurRad="38100" dist="38100" dir="2700000" algn="tl">
                  <a:srgbClr val="000000">
                    <a:alpha val="43137"/>
                  </a:srgbClr>
                </a:outerShdw>
              </a:effectLst>
              <a:latin typeface="Cambria" panose="020405030504060302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13408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2697" y="653143"/>
            <a:ext cx="11443063" cy="4154984"/>
          </a:xfrm>
          <a:prstGeom prst="rect">
            <a:avLst/>
          </a:prstGeom>
        </p:spPr>
        <p:txBody>
          <a:bodyPr wrap="square">
            <a:spAutoFit/>
          </a:bodyPr>
          <a:lstStyle/>
          <a:p>
            <a:pPr marL="457200" indent="-457200" algn="just">
              <a:spcBef>
                <a:spcPts val="2400"/>
              </a:spcBef>
              <a:buFont typeface="Arial" panose="020B0604020202020204" pitchFamily="34" charset="0"/>
              <a:buChar char="•"/>
            </a:pPr>
            <a:r>
              <a:rPr lang="x-none" sz="3200" b="1"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During period when there was no agriculture peasant labour was used on the government, especially, communal projects. </a:t>
            </a:r>
            <a:endParaRPr lang="en-US" sz="3200" b="1"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gn="just">
              <a:spcBef>
                <a:spcPts val="2400"/>
              </a:spcBef>
              <a:buFont typeface="Arial" panose="020B0604020202020204" pitchFamily="34" charset="0"/>
              <a:buChar char="•"/>
            </a:pPr>
            <a:r>
              <a:rPr lang="x-none" sz="3200" b="1"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These were projects like large-scale irrigation works like draining marshes, digging canals, building huge stone statues, temples and royal tombs. </a:t>
            </a:r>
            <a:endParaRPr lang="en-US" sz="3200" b="1"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gn="just">
              <a:spcBef>
                <a:spcPts val="2400"/>
              </a:spcBef>
              <a:buFont typeface="Arial" panose="020B0604020202020204" pitchFamily="34" charset="0"/>
              <a:buChar char="•"/>
            </a:pPr>
            <a:r>
              <a:rPr lang="x-none" sz="3200" b="1"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For example the great pyramid at Giza, the greatest and largest tombs of all</a:t>
            </a:r>
            <a:r>
              <a:rPr lang="x-none" sz="3200" b="1" kern="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b="1"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517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83325" y="992179"/>
            <a:ext cx="11299371" cy="5213735"/>
          </a:xfrm>
          <a:prstGeom prst="rect">
            <a:avLst/>
          </a:prstGeom>
        </p:spPr>
        <p:txBody>
          <a:bodyPr wrap="square">
            <a:spAutoFit/>
          </a:bodyPr>
          <a:lstStyle/>
          <a:p>
            <a:pPr algn="just">
              <a:lnSpc>
                <a:spcPct val="115000"/>
              </a:lnSpc>
              <a:spcBef>
                <a:spcPts val="2400"/>
              </a:spcBef>
            </a:pPr>
            <a:r>
              <a:rPr lang="en-GB" sz="3200" b="1" kern="0" dirty="0">
                <a:solidFill>
                  <a:srgbClr val="00B05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 EGYPTIAN CIVILISATION</a:t>
            </a:r>
            <a:endParaRPr lang="en-GB" sz="3200" b="1" kern="0" dirty="0">
              <a:solidFill>
                <a:srgbClr val="00B050"/>
              </a:solidFill>
              <a:effectLst>
                <a:outerShdw blurRad="38100" dist="38100" dir="2700000" algn="tl">
                  <a:srgbClr val="000000">
                    <a:alpha val="43137"/>
                  </a:srgbClr>
                </a:outerShdw>
              </a:effectLst>
              <a:latin typeface="Cambria" panose="02040503050406030204" pitchFamily="18" charset="0"/>
              <a:ea typeface="Times New Roman" panose="02020603050405020304" pitchFamily="18" charset="0"/>
              <a:cs typeface="Times New Roman" panose="02020603050405020304" pitchFamily="18" charset="0"/>
            </a:endParaRPr>
          </a:p>
          <a:p>
            <a:pPr marL="457200" indent="-457200" algn="just">
              <a:spcBef>
                <a:spcPts val="2400"/>
              </a:spcBef>
              <a:buFont typeface="Wingdings" panose="05000000000000000000" pitchFamily="2" charset="2"/>
              <a:buChar char="§"/>
            </a:pPr>
            <a:r>
              <a:rPr lang="x-none" sz="3200" b="1"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 origins of ancient Egyptian civilisation</a:t>
            </a:r>
            <a:r>
              <a:rPr lang="en-GB" sz="3200" b="1"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like several other such civilisations,</a:t>
            </a:r>
            <a:r>
              <a:rPr lang="x-none" sz="3200" b="1"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are shrouded in mystery. This is because the rulers of ancient Egypt, the Pharaohs, claimed divine origins from gods. </a:t>
            </a:r>
            <a:endParaRPr lang="en-US" sz="3200" b="1"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gn="just">
              <a:spcBef>
                <a:spcPts val="2400"/>
              </a:spcBef>
              <a:buFont typeface="Wingdings" panose="05000000000000000000" pitchFamily="2" charset="2"/>
              <a:buChar char="§"/>
            </a:pPr>
            <a:r>
              <a:rPr lang="x-none" sz="3200" b="1"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 rulers of the early farming Egyptian communities are believed to have been religious leaders, ‘rainmakers”, who also claimed to be divine controllers of the flood. They are thought to have originated from “inner Africa” to the south. </a:t>
            </a:r>
            <a:endParaRPr lang="en-GB" sz="3200" b="1" kern="0" dirty="0">
              <a:solidFill>
                <a:srgbClr val="365F91"/>
              </a:solidFill>
              <a:effectLst>
                <a:outerShdw blurRad="38100" dist="38100" dir="2700000" algn="tl">
                  <a:srgbClr val="000000">
                    <a:alpha val="43137"/>
                  </a:srgbClr>
                </a:outerShdw>
              </a:effectLst>
              <a:latin typeface="Cambria" panose="020405030504060302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7419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0891" y="613954"/>
            <a:ext cx="11286309" cy="6924973"/>
          </a:xfrm>
          <a:prstGeom prst="rect">
            <a:avLst/>
          </a:prstGeom>
        </p:spPr>
        <p:txBody>
          <a:bodyPr wrap="square">
            <a:spAutoFit/>
          </a:bodyPr>
          <a:lstStyle/>
          <a:p>
            <a:pPr marL="457200" indent="-457200" algn="just">
              <a:spcBef>
                <a:spcPts val="2400"/>
              </a:spcBef>
              <a:buFont typeface="Wingdings" panose="05000000000000000000" pitchFamily="2" charset="2"/>
              <a:buChar char="§"/>
            </a:pPr>
            <a:r>
              <a:rPr lang="x-none" sz="3200" b="1"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Therefore, with growth in the power and size of the Egyptian Pharaohs, their exercise of authority also grew to the extent that they began to claim direct descent from gods</a:t>
            </a:r>
            <a:r>
              <a:rPr lang="en-US" sz="3200" b="1"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lgn="just">
              <a:spcBef>
                <a:spcPts val="2400"/>
              </a:spcBef>
              <a:buFont typeface="Wingdings" panose="05000000000000000000" pitchFamily="2" charset="2"/>
              <a:buChar char="§"/>
            </a:pPr>
            <a:r>
              <a:rPr lang="x-none"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The reigns of Pharaohs are historically believed to have numbered 30 in all – from the first to the last dynasty. The dynasties are believed to have covered the period 3100</a:t>
            </a:r>
            <a:r>
              <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a:t>
            </a:r>
            <a:r>
              <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x-none"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a:t>
            </a:r>
            <a:r>
              <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a:t>
            </a:r>
            <a:r>
              <a:rPr lang="x-none"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to 332</a:t>
            </a:r>
            <a:r>
              <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x-none"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a:t>
            </a:r>
            <a:r>
              <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x-none"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a:t>
            </a:r>
            <a:r>
              <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a:t>
            </a:r>
            <a:r>
              <a:rPr lang="x-none"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This period shows the length of the ancient Egyptian civilisation. </a:t>
            </a:r>
            <a:endParaRPr lang="en-GB"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spcBef>
                <a:spcPts val="2400"/>
              </a:spcBef>
              <a:buFont typeface="Wingdings" panose="05000000000000000000" pitchFamily="2" charset="2"/>
              <a:buChar char="§"/>
            </a:pPr>
            <a:r>
              <a:rPr lang="x-none" sz="3200" b="1"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However, not all periods of ancient Egyptian civilisation were characterised by strength, unity and power. There also times of weakness and decay.</a:t>
            </a:r>
            <a:endParaRPr lang="en-US" sz="3200" b="1"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gn="just">
              <a:spcBef>
                <a:spcPts val="2400"/>
              </a:spcBef>
              <a:buFont typeface="Wingdings" panose="05000000000000000000" pitchFamily="2" charset="2"/>
              <a:buChar char="§"/>
            </a:pPr>
            <a:endParaRPr lang="en-GB" sz="3200" b="1" kern="0" dirty="0">
              <a:solidFill>
                <a:srgbClr val="365F91"/>
              </a:solidFill>
              <a:latin typeface="Cambria" panose="020405030504060302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155415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1073" y="509452"/>
            <a:ext cx="11312435" cy="5509200"/>
          </a:xfrm>
          <a:prstGeom prst="rect">
            <a:avLst/>
          </a:prstGeom>
        </p:spPr>
        <p:txBody>
          <a:bodyPr wrap="square">
            <a:spAutoFit/>
          </a:bodyPr>
          <a:lstStyle/>
          <a:p>
            <a:pPr algn="just">
              <a:spcBef>
                <a:spcPts val="2400"/>
              </a:spcBef>
            </a:pPr>
            <a:r>
              <a:rPr lang="x-none" sz="3200" b="1"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 three (3) major periods of </a:t>
            </a:r>
            <a:r>
              <a:rPr lang="en-US" sz="3200" b="1"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Egyptian </a:t>
            </a:r>
            <a:r>
              <a:rPr lang="x-none" sz="3200" b="1"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strength, unity and power </a:t>
            </a:r>
            <a:r>
              <a:rPr lang="en-US" sz="3200" b="1"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were</a:t>
            </a:r>
            <a:r>
              <a:rPr lang="x-none" sz="3200" b="1"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GB" sz="3200" b="1" kern="0" dirty="0">
              <a:solidFill>
                <a:srgbClr val="365F91"/>
              </a:solidFill>
              <a:effectLst>
                <a:outerShdw blurRad="38100" dist="38100" dir="2700000" algn="tl">
                  <a:srgbClr val="000000">
                    <a:alpha val="43137"/>
                  </a:srgbClr>
                </a:outerShdw>
              </a:effectLst>
              <a:latin typeface="Cambria" panose="02040503050406030204" pitchFamily="18" charset="0"/>
              <a:ea typeface="Times New Roman" panose="02020603050405020304" pitchFamily="18" charset="0"/>
              <a:cs typeface="Times New Roman" panose="02020603050405020304" pitchFamily="18" charset="0"/>
            </a:endParaRPr>
          </a:p>
          <a:p>
            <a:pPr marL="342900" marR="0" lvl="0" indent="-342900" algn="just">
              <a:spcBef>
                <a:spcPts val="0"/>
              </a:spcBef>
              <a:spcAft>
                <a:spcPts val="0"/>
              </a:spcAft>
              <a:buFont typeface="+mj-lt"/>
              <a:buAutoNum type="alphaLcParenBoth"/>
            </a:pPr>
            <a:r>
              <a:rPr lang="en-US" sz="32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The Old Kingdom – 2685 B.C.E to 2200 B.C.E;</a:t>
            </a:r>
            <a:endParaRPr lang="en-GB" sz="3200" b="1" dirty="0">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a:spcBef>
                <a:spcPts val="0"/>
              </a:spcBef>
              <a:spcAft>
                <a:spcPts val="0"/>
              </a:spcAft>
              <a:buFont typeface="+mj-lt"/>
              <a:buAutoNum type="alphaLcParenBoth"/>
            </a:pPr>
            <a:r>
              <a:rPr lang="en-US" sz="32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The Middle Kingdom – 2040 B.C.E to 1785 B.C.E;</a:t>
            </a:r>
            <a:endParaRPr lang="en-GB" sz="3200" b="1" dirty="0">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a:spcBef>
                <a:spcPts val="0"/>
              </a:spcBef>
              <a:spcAft>
                <a:spcPts val="0"/>
              </a:spcAft>
              <a:buFont typeface="+mj-lt"/>
              <a:buAutoNum type="alphaLcParenBoth"/>
            </a:pPr>
            <a:r>
              <a:rPr lang="en-US" sz="32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The new Kingdom – 1570 – 1085 B.C.E.</a:t>
            </a:r>
          </a:p>
          <a:p>
            <a:pPr marR="0" lvl="0" algn="just">
              <a:spcBef>
                <a:spcPts val="0"/>
              </a:spcBef>
              <a:spcAft>
                <a:spcPts val="0"/>
              </a:spcAft>
            </a:pPr>
            <a:endParaRPr lang="en-US" sz="32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
            </a:pPr>
            <a:r>
              <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Although Pharaohs came and went and dynasties rose and fell, the basic system of a strong centralised government presided upon by god-like Pharaohs, remained the same for most of the 3,000 years of Ancient Egyptian civilisation.</a:t>
            </a:r>
            <a:endParaRPr lang="en-GB"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R="0" lvl="0" algn="just">
              <a:spcBef>
                <a:spcPts val="0"/>
              </a:spcBef>
              <a:spcAft>
                <a:spcPts val="0"/>
              </a:spcAft>
            </a:pPr>
            <a:endParaRPr lang="en-GB" sz="3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5088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5693866"/>
          </a:xfrm>
          <a:prstGeom prst="rect">
            <a:avLst/>
          </a:prstGeom>
        </p:spPr>
        <p:txBody>
          <a:bodyPr wrap="square">
            <a:spAutoFit/>
          </a:bodyPr>
          <a:lstStyle/>
          <a:p>
            <a:pPr algn="just">
              <a:lnSpc>
                <a:spcPct val="150000"/>
              </a:lnSpc>
              <a:spcBef>
                <a:spcPts val="2400"/>
              </a:spcBef>
            </a:pPr>
            <a:r>
              <a:rPr lang="x-none" sz="3200" b="1" kern="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Agriculture </a:t>
            </a:r>
            <a:r>
              <a:rPr lang="en-GB" sz="3200" b="1" kern="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a:t>
            </a:r>
            <a:r>
              <a:rPr lang="x-none" sz="3200" b="1" kern="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nd Society Organisation </a:t>
            </a:r>
            <a:r>
              <a:rPr lang="en-GB" sz="3200" b="1" kern="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i</a:t>
            </a:r>
            <a:r>
              <a:rPr lang="x-none" sz="3200" b="1" kern="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n Ancient Egypt</a:t>
            </a:r>
            <a:endParaRPr lang="en-US" sz="3200" b="1" kern="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gn="just">
              <a:spcBef>
                <a:spcPts val="2400"/>
              </a:spcBef>
              <a:buFont typeface="Wingdings" panose="05000000000000000000" pitchFamily="2" charset="2"/>
              <a:buChar char="§"/>
            </a:pPr>
            <a:r>
              <a:rPr lang="x-none"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Ancient Egypt was populated mostly by poor peasant farmers. These produced the agricultural surplus on which was based the wealth, power and fame of the Ancient Egyptian civilisation.</a:t>
            </a:r>
            <a:endPar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spcBef>
                <a:spcPts val="2400"/>
              </a:spcBef>
              <a:buFont typeface="Wingdings" panose="05000000000000000000" pitchFamily="2" charset="2"/>
              <a:buChar char="§"/>
            </a:pPr>
            <a:r>
              <a:rPr lang="x-none"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The peasants of Ancient Egypt lived in small mud houses built on sandy mounds above the flood plain.</a:t>
            </a:r>
            <a:endPar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spcBef>
                <a:spcPts val="2400"/>
              </a:spcBef>
              <a:buFont typeface="Wingdings" panose="05000000000000000000" pitchFamily="2" charset="2"/>
              <a:buChar char="§"/>
            </a:pPr>
            <a:r>
              <a:rPr lang="x-none"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The diet of the ancient Egyptians comprised bread, onions, fish and beer. Their most important crop was grain (wheat). Other crops were barley, flax (for making linen). </a:t>
            </a:r>
            <a:endParaRPr lang="en-GB"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7864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1257" y="418012"/>
            <a:ext cx="11717383" cy="7232749"/>
          </a:xfrm>
          <a:prstGeom prst="rect">
            <a:avLst/>
          </a:prstGeom>
        </p:spPr>
        <p:txBody>
          <a:bodyPr wrap="square">
            <a:spAutoFit/>
          </a:bodyPr>
          <a:lstStyle/>
          <a:p>
            <a:pPr marL="457200" indent="-457200" algn="just">
              <a:spcBef>
                <a:spcPts val="2400"/>
              </a:spcBef>
              <a:buFont typeface="Wingdings" panose="05000000000000000000" pitchFamily="2" charset="2"/>
              <a:buChar char="§"/>
            </a:pPr>
            <a:r>
              <a:rPr lang="x-none"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After harvesting grain (wheat and barley</a:t>
            </a:r>
            <a:r>
              <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x-none"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the Egyptians then grew vegetables such as onions, leeks, cabbages, beans, cucumbers and lettuce. They also planted fruit trees and vines along paths to give shade as well as fruit.</a:t>
            </a:r>
            <a:endPar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spcBef>
                <a:spcPts val="2400"/>
              </a:spcBef>
              <a:buFont typeface="Wingdings" panose="05000000000000000000" pitchFamily="2" charset="2"/>
              <a:buChar char="§"/>
            </a:pPr>
            <a:r>
              <a:rPr lang="x-none"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The Egyptians grew their crops on the rich black soils (called Kemet) along the banks of the Nile River in order to take full advantage of the Nile’s annual flooding which left behind the rich black soils (Kemet).</a:t>
            </a:r>
            <a:endPar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spcBef>
                <a:spcPts val="2400"/>
              </a:spcBef>
              <a:buFont typeface="Wingdings" panose="05000000000000000000" pitchFamily="2" charset="2"/>
              <a:buChar char="§"/>
            </a:pPr>
            <a:r>
              <a:rPr lang="x-none"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The Egyptians divided their seasons into three, dictated by the cycles of the Nile River. The three seasons were: </a:t>
            </a:r>
            <a:endParaRPr lang="en-GB"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spcBef>
                <a:spcPts val="2400"/>
              </a:spcBef>
              <a:buFont typeface="Wingdings" panose="05000000000000000000" pitchFamily="2" charset="2"/>
              <a:buChar char="§"/>
            </a:pPr>
            <a:endParaRPr lang="en-GB" sz="3200" b="1" dirty="0">
              <a:latin typeface="Times New Roman" panose="02020603050405020304" pitchFamily="18" charset="0"/>
              <a:cs typeface="Times New Roman" panose="02020603050405020304" pitchFamily="18" charset="0"/>
            </a:endParaRPr>
          </a:p>
          <a:p>
            <a:pPr marL="457200" indent="-457200" algn="just">
              <a:spcBef>
                <a:spcPts val="2400"/>
              </a:spcBef>
              <a:buFont typeface="Wingdings" panose="05000000000000000000" pitchFamily="2" charset="2"/>
              <a:buChar char="§"/>
            </a:pPr>
            <a:endParaRPr lang="en-GB"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7196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4319" y="720235"/>
            <a:ext cx="11652069" cy="6309420"/>
          </a:xfrm>
          <a:prstGeom prst="rect">
            <a:avLst/>
          </a:prstGeom>
        </p:spPr>
        <p:txBody>
          <a:bodyPr wrap="square">
            <a:spAutoFit/>
          </a:bodyPr>
          <a:lstStyle/>
          <a:p>
            <a:pPr marL="457200" indent="-457200" algn="just">
              <a:spcBef>
                <a:spcPts val="2400"/>
              </a:spcBef>
              <a:buFont typeface="Wingdings" panose="05000000000000000000" pitchFamily="2" charset="2"/>
              <a:buChar char="Ø"/>
            </a:pPr>
            <a:r>
              <a:rPr lang="x-none" sz="2800" b="1" kern="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Akhet</a:t>
            </a:r>
            <a:r>
              <a:rPr lang="x-none" sz="2800" b="1"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the inundation (June-September): The Flooding Season. </a:t>
            </a:r>
            <a:br>
              <a:rPr lang="x-none" sz="2800" b="1"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x-none" sz="2800" b="1"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No farming was done during this season because all the fields were flooded. Instead, many farmers worked for the Pharaoh (king), building pyramids or temples and clearing canals. Some of the time was spent mending their tools and looking after animals.</a:t>
            </a:r>
            <a:endParaRPr lang="en-GB" sz="2800" b="1" kern="0" dirty="0">
              <a:solidFill>
                <a:srgbClr val="365F91"/>
              </a:solidFill>
              <a:latin typeface="Cambria" panose="02040503050406030204" pitchFamily="18" charset="0"/>
              <a:ea typeface="Times New Roman" panose="02020603050405020304" pitchFamily="18" charset="0"/>
              <a:cs typeface="Times New Roman" panose="02020603050405020304" pitchFamily="18" charset="0"/>
            </a:endParaRPr>
          </a:p>
          <a:p>
            <a:pPr marL="457200" indent="-457200" algn="just">
              <a:spcBef>
                <a:spcPts val="2400"/>
              </a:spcBef>
              <a:buFont typeface="Wingdings" panose="05000000000000000000" pitchFamily="2" charset="2"/>
              <a:buChar char="Ø"/>
            </a:pPr>
            <a:r>
              <a:rPr lang="x-none" sz="2800" b="1" kern="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Peret</a:t>
            </a:r>
            <a:r>
              <a:rPr lang="x-none" sz="2800" b="1"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-(October-February):	 The	 Growing	 Season. </a:t>
            </a:r>
            <a:br>
              <a:rPr lang="x-none" sz="2800" b="1"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x-none" sz="2800" b="1"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 October the floodwaters receded, leaving behind a layer of rich, black soil. This fertile soil was then ploughed and seeds were then planted into the soil.</a:t>
            </a:r>
            <a:endParaRPr lang="en-GB" sz="2800" b="1" kern="0" dirty="0">
              <a:solidFill>
                <a:srgbClr val="365F91"/>
              </a:solidFill>
              <a:latin typeface="Cambria" panose="02040503050406030204" pitchFamily="18" charset="0"/>
              <a:ea typeface="Times New Roman" panose="02020603050405020304" pitchFamily="18" charset="0"/>
              <a:cs typeface="Times New Roman" panose="02020603050405020304" pitchFamily="18" charset="0"/>
            </a:endParaRPr>
          </a:p>
          <a:p>
            <a:pPr marL="457200" indent="-457200" algn="just">
              <a:spcBef>
                <a:spcPts val="2400"/>
              </a:spcBef>
              <a:buFont typeface="Wingdings" panose="05000000000000000000" pitchFamily="2" charset="2"/>
              <a:buChar char="Ø"/>
            </a:pPr>
            <a:r>
              <a:rPr lang="x-none" sz="2800" b="1" kern="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Shemu</a:t>
            </a:r>
            <a:r>
              <a:rPr lang="x-none" sz="2800" b="1"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(March-May):	The	 Harvesting	Season. </a:t>
            </a:r>
            <a:br>
              <a:rPr lang="x-none" sz="2800" b="1"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x-none" sz="2800" b="1"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 fully grown crops had to be cut down (harvested) and removed before the Nile flooded again. It was also the time to repair the canals. Therefore</a:t>
            </a:r>
            <a:r>
              <a:rPr lang="x-none" sz="2800" b="1" ker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the</a:t>
            </a:r>
            <a:r>
              <a:rPr lang="en-US" sz="2800" b="1"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se were the</a:t>
            </a:r>
            <a:r>
              <a:rPr lang="x-none" sz="2800" b="1" ker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main </a:t>
            </a:r>
            <a:r>
              <a:rPr lang="en-US" sz="2800" b="1"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important </a:t>
            </a:r>
            <a:r>
              <a:rPr lang="x-none" sz="2800" b="1" ker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farming </a:t>
            </a:r>
            <a:r>
              <a:rPr lang="x-none" sz="2800" b="1"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seasons in </a:t>
            </a:r>
            <a:r>
              <a:rPr lang="x-none" sz="2800" b="1" ker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Egypt .</a:t>
            </a:r>
            <a:endParaRPr lang="en-GB" sz="2800" b="1" kern="0" dirty="0">
              <a:solidFill>
                <a:srgbClr val="365F91"/>
              </a:solidFill>
              <a:effectLst/>
              <a:latin typeface="Cambria" panose="020405030504060302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46094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509" y="587830"/>
            <a:ext cx="11351622" cy="6309420"/>
          </a:xfrm>
          <a:prstGeom prst="rect">
            <a:avLst/>
          </a:prstGeom>
        </p:spPr>
        <p:txBody>
          <a:bodyPr wrap="square">
            <a:spAutoFit/>
          </a:bodyPr>
          <a:lstStyle/>
          <a:p>
            <a:pPr marL="285750" indent="-285750" algn="just">
              <a:spcBef>
                <a:spcPts val="2400"/>
              </a:spcBef>
              <a:buFont typeface="Arial" panose="020B0604020202020204" pitchFamily="34" charset="0"/>
              <a:buChar char="•"/>
            </a:pPr>
            <a:r>
              <a:rPr lang="x-none" sz="3200" b="1" kern="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In their agriculture the Ancient Egyptians used simple tools – the winnow­ing scoops, hoes, rakes, flint-bladed sickles and ploughs. The ploughs were both hand ploughs and ox-drawn ploughs. </a:t>
            </a:r>
            <a:r>
              <a:rPr lang="x-none" sz="3200" b="1" kern="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 shaduf</a:t>
            </a:r>
            <a:r>
              <a:rPr lang="en-US" sz="3200" b="1" kern="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(shadoof)</a:t>
            </a:r>
            <a:r>
              <a:rPr lang="x-none" sz="3200" b="1" kern="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x-none" sz="3200" b="1" kern="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was a very critical tool in the Egyptian people’s agriculture. </a:t>
            </a:r>
            <a:r>
              <a:rPr lang="en-US" sz="3200" b="1" kern="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(Please, google these tools to see what they look like).</a:t>
            </a:r>
          </a:p>
          <a:p>
            <a:pPr marL="285750" indent="-285750" algn="just">
              <a:spcBef>
                <a:spcPts val="2400"/>
              </a:spcBef>
              <a:buFont typeface="Arial" panose="020B0604020202020204" pitchFamily="34" charset="0"/>
              <a:buChar char="•"/>
            </a:pPr>
            <a:r>
              <a:rPr lang="x-none" sz="3200" b="1" kern="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It was used to lift water from the source (river canal). A shaduf is a machine used to lift water from a lower onto a higher place. The majority of Egyptian tools were initially made out of wood. Sometimes a combination of wood and stone was used to fashion out tools. Later some copper tools were used – based on archaeological find­ings.  </a:t>
            </a:r>
            <a:endParaRPr lang="en-GB" sz="3200" b="1" kern="0" dirty="0">
              <a:effectLst>
                <a:outerShdw blurRad="38100" dist="38100" dir="2700000" algn="tl">
                  <a:srgbClr val="000000">
                    <a:alpha val="43137"/>
                  </a:srgbClr>
                </a:outerShdw>
              </a:effectLst>
              <a:latin typeface="Cambria" panose="020405030504060302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0361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1257" y="444138"/>
            <a:ext cx="11573692" cy="6124754"/>
          </a:xfrm>
          <a:prstGeom prst="rect">
            <a:avLst/>
          </a:prstGeom>
        </p:spPr>
        <p:txBody>
          <a:bodyPr wrap="square">
            <a:spAutoFit/>
          </a:bodyPr>
          <a:lstStyle/>
          <a:p>
            <a:pPr marL="285750" indent="-285750" algn="just">
              <a:spcBef>
                <a:spcPts val="2400"/>
              </a:spcBef>
              <a:buFont typeface="Arial" panose="020B0604020202020204" pitchFamily="34" charset="0"/>
              <a:buChar char="•"/>
            </a:pPr>
            <a:r>
              <a:rPr lang="x-none" sz="3200" b="1"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 Egyptians also domesticated animals such as cattle, goats, pigs, ducks and geese. These animals were used to trample on grain, pulling the plough, eating unwanted grain or wheat. </a:t>
            </a:r>
            <a:endParaRPr lang="en-US" sz="3200" b="1"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lgn="just">
              <a:spcBef>
                <a:spcPts val="2400"/>
              </a:spcBef>
              <a:buFont typeface="Arial" panose="020B0604020202020204" pitchFamily="34" charset="0"/>
              <a:buChar char="•"/>
            </a:pPr>
            <a:r>
              <a:rPr lang="x-none" sz="3200" b="1"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 Egyptians also obtained food and drink</a:t>
            </a:r>
            <a:r>
              <a:rPr lang="en-US" sz="3200" b="1" kern="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x-none" sz="3200" b="1" kern="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from </a:t>
            </a:r>
            <a:r>
              <a:rPr lang="x-none" sz="3200" b="1"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these food sources. Another source of Egyptian food was hunting, for antelope in the desert beyond the hills, and wild birds in the marshes. </a:t>
            </a:r>
            <a:endParaRPr lang="en-US" sz="3200" b="1"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lgn="just">
              <a:spcBef>
                <a:spcPts val="2400"/>
              </a:spcBef>
              <a:buFont typeface="Arial" panose="020B0604020202020204" pitchFamily="34" charset="0"/>
              <a:buChar char="•"/>
            </a:pPr>
            <a:r>
              <a:rPr lang="x-none" sz="3200" b="1" kern="0"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They also took part in fishing, for the Nile perch and other fish breeds. Even then the peasants ate very little meat. Most of their meat was paid in taxes to the government for the consumption of the wealthy-ruling classes.</a:t>
            </a:r>
            <a:endParaRPr lang="en-GB" sz="3200" b="1" kern="0" dirty="0">
              <a:solidFill>
                <a:srgbClr val="365F91"/>
              </a:solidFill>
              <a:effectLst>
                <a:outerShdw blurRad="38100" dist="38100" dir="2700000" algn="tl">
                  <a:srgbClr val="000000">
                    <a:alpha val="43137"/>
                  </a:srgbClr>
                </a:outerShdw>
              </a:effectLst>
              <a:latin typeface="Cambria" panose="020405030504060302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85614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447</TotalTime>
  <Words>1175</Words>
  <Application>Microsoft Office PowerPoint</Application>
  <PresentationFormat>Widescreen</PresentationFormat>
  <Paragraphs>38</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Calibri Light</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KASONGO CHIPUTA</dc:creator>
  <cp:lastModifiedBy>Administrator</cp:lastModifiedBy>
  <cp:revision>28</cp:revision>
  <dcterms:created xsi:type="dcterms:W3CDTF">2020-09-16T08:43:43Z</dcterms:created>
  <dcterms:modified xsi:type="dcterms:W3CDTF">2023-10-28T23:06:58Z</dcterms:modified>
</cp:coreProperties>
</file>