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82" r:id="rId4"/>
    <p:sldId id="292" r:id="rId5"/>
    <p:sldId id="291" r:id="rId6"/>
    <p:sldId id="298" r:id="rId7"/>
    <p:sldId id="283" r:id="rId8"/>
    <p:sldId id="293" r:id="rId9"/>
    <p:sldId id="294" r:id="rId10"/>
    <p:sldId id="284" r:id="rId11"/>
    <p:sldId id="285" r:id="rId12"/>
    <p:sldId id="295" r:id="rId13"/>
    <p:sldId id="296" r:id="rId14"/>
    <p:sldId id="28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ELL 2220 </a:t>
            </a:r>
            <a:br>
              <a:rPr lang="en-US" dirty="0"/>
            </a:br>
            <a:r>
              <a:rPr lang="en-US" dirty="0"/>
              <a:t>SYNTAX</a:t>
            </a:r>
          </a:p>
        </p:txBody>
      </p:sp>
      <p:sp>
        <p:nvSpPr>
          <p:cNvPr id="3" name="Subtitle 2"/>
          <p:cNvSpPr>
            <a:spLocks noGrp="1"/>
          </p:cNvSpPr>
          <p:nvPr>
            <p:ph type="subTitle" idx="1"/>
          </p:nvPr>
        </p:nvSpPr>
        <p:spPr/>
        <p:txBody>
          <a:bodyPr/>
          <a:lstStyle/>
          <a:p>
            <a:r>
              <a:rPr lang="en-US" dirty="0"/>
              <a:t>LECTURE 6: Transformations</a:t>
            </a:r>
          </a:p>
          <a:p>
            <a:r>
              <a:rPr lang="en-US" dirty="0"/>
              <a:t>LECTURER: MS. P. CHIKUTA</a:t>
            </a:r>
          </a:p>
          <a:p>
            <a:endParaRPr lang="en-US" dirty="0"/>
          </a:p>
        </p:txBody>
      </p:sp>
    </p:spTree>
    <p:extLst>
      <p:ext uri="{BB962C8B-B14F-4D97-AF65-F5344CB8AC3E}">
        <p14:creationId xmlns:p14="http://schemas.microsoft.com/office/powerpoint/2010/main" val="256246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8F2D-B6C4-4EA9-946D-3E9D9A311F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BC4E00-DE41-4658-B847-2716AB78FFA8}"/>
              </a:ext>
            </a:extLst>
          </p:cNvPr>
          <p:cNvSpPr>
            <a:spLocks noGrp="1"/>
          </p:cNvSpPr>
          <p:nvPr>
            <p:ph idx="1"/>
          </p:nvPr>
        </p:nvSpPr>
        <p:spPr/>
        <p:txBody>
          <a:bodyPr>
            <a:normAutofit/>
          </a:bodyPr>
          <a:lstStyle/>
          <a:p>
            <a:pPr marL="0" indent="0">
              <a:buNone/>
            </a:pPr>
            <a:r>
              <a:rPr lang="en-US" b="1" dirty="0"/>
              <a:t>4. Relativization-</a:t>
            </a:r>
            <a:r>
              <a:rPr lang="en-US" dirty="0"/>
              <a:t>formation of relative pronouns</a:t>
            </a:r>
          </a:p>
          <a:p>
            <a:pPr marL="0" indent="0">
              <a:buNone/>
            </a:pPr>
            <a:r>
              <a:rPr lang="en-US" dirty="0"/>
              <a:t>1. The money </a:t>
            </a:r>
            <a:r>
              <a:rPr lang="en-US" u="sng" dirty="0"/>
              <a:t>which</a:t>
            </a:r>
            <a:r>
              <a:rPr lang="en-US" dirty="0"/>
              <a:t> was in the handbag is stolen.</a:t>
            </a:r>
          </a:p>
          <a:p>
            <a:r>
              <a:rPr lang="en-US" dirty="0"/>
              <a:t>The relative pronoun which refers to the money so in its initial construction, sentence 1 is coming from sentence 2 below:</a:t>
            </a:r>
          </a:p>
          <a:p>
            <a:pPr marL="0" indent="0">
              <a:buNone/>
            </a:pPr>
            <a:r>
              <a:rPr lang="en-US" dirty="0"/>
              <a:t>2. The money </a:t>
            </a:r>
            <a:r>
              <a:rPr lang="en-US" u="sng" dirty="0"/>
              <a:t>The money </a:t>
            </a:r>
            <a:r>
              <a:rPr lang="en-US" dirty="0"/>
              <a:t>was in the handbag is stolen</a:t>
            </a:r>
          </a:p>
          <a:p>
            <a:r>
              <a:rPr lang="en-US" dirty="0"/>
              <a:t>To avoid such repetition in the production of the sentence, we replace the NP with a relative pronoun. Remember pronouns replace nouns.</a:t>
            </a:r>
          </a:p>
        </p:txBody>
      </p:sp>
    </p:spTree>
    <p:extLst>
      <p:ext uri="{BB962C8B-B14F-4D97-AF65-F5344CB8AC3E}">
        <p14:creationId xmlns:p14="http://schemas.microsoft.com/office/powerpoint/2010/main" val="6952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08F3-F52E-439C-96CE-37355FA5CD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6F6D00-DF11-4382-BA90-DA14EEEED21F}"/>
              </a:ext>
            </a:extLst>
          </p:cNvPr>
          <p:cNvSpPr>
            <a:spLocks noGrp="1"/>
          </p:cNvSpPr>
          <p:nvPr>
            <p:ph idx="1"/>
          </p:nvPr>
        </p:nvSpPr>
        <p:spPr/>
        <p:txBody>
          <a:bodyPr>
            <a:normAutofit fontScale="92500" lnSpcReduction="20000"/>
          </a:bodyPr>
          <a:lstStyle/>
          <a:p>
            <a:r>
              <a:rPr lang="en-US" b="1" dirty="0"/>
              <a:t>5. Dative Movement</a:t>
            </a:r>
            <a:r>
              <a:rPr lang="en-US" dirty="0"/>
              <a:t>: this is the movement of the indirect object</a:t>
            </a:r>
          </a:p>
          <a:p>
            <a:pPr marL="457200" indent="-457200">
              <a:buAutoNum type="alphaLcParenBoth"/>
            </a:pPr>
            <a:r>
              <a:rPr lang="en-US" dirty="0"/>
              <a:t>He 		gave	 a book 	to Harry</a:t>
            </a:r>
          </a:p>
          <a:p>
            <a:pPr marL="0" indent="0">
              <a:buNone/>
            </a:pPr>
            <a:r>
              <a:rPr lang="en-US" dirty="0"/>
              <a:t>	Subj	V			DO		IO</a:t>
            </a:r>
          </a:p>
          <a:p>
            <a:pPr marL="0" indent="0">
              <a:buNone/>
            </a:pPr>
            <a:r>
              <a:rPr lang="en-US" dirty="0"/>
              <a:t>	NP1 	V 			NP2 		NP3</a:t>
            </a:r>
          </a:p>
          <a:p>
            <a:pPr marL="0" indent="0">
              <a:buNone/>
            </a:pPr>
            <a:r>
              <a:rPr lang="en-US" dirty="0"/>
              <a:t>So when the indirect object (IO) is moved, the sentence will be as follows:</a:t>
            </a:r>
          </a:p>
          <a:p>
            <a:pPr marL="0" indent="0">
              <a:buNone/>
            </a:pPr>
            <a:r>
              <a:rPr lang="en-US" dirty="0"/>
              <a:t>(b) He 		gave 	Harry 		a book</a:t>
            </a:r>
          </a:p>
          <a:p>
            <a:pPr marL="0" indent="0">
              <a:buNone/>
            </a:pPr>
            <a:r>
              <a:rPr lang="en-US" dirty="0"/>
              <a:t>	subj		V			IO		DO</a:t>
            </a:r>
          </a:p>
          <a:p>
            <a:pPr marL="0" indent="0">
              <a:buNone/>
            </a:pPr>
            <a:r>
              <a:rPr lang="en-US" dirty="0"/>
              <a:t>	NP1 	V			 NP3 		NP2</a:t>
            </a:r>
          </a:p>
        </p:txBody>
      </p:sp>
    </p:spTree>
    <p:extLst>
      <p:ext uri="{BB962C8B-B14F-4D97-AF65-F5344CB8AC3E}">
        <p14:creationId xmlns:p14="http://schemas.microsoft.com/office/powerpoint/2010/main" val="387690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0BEE-2575-4FEF-B188-7785CAEB98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C01CE6-51B0-4892-97C9-91ADBDBB9D83}"/>
              </a:ext>
            </a:extLst>
          </p:cNvPr>
          <p:cNvSpPr>
            <a:spLocks noGrp="1"/>
          </p:cNvSpPr>
          <p:nvPr>
            <p:ph idx="1"/>
          </p:nvPr>
        </p:nvSpPr>
        <p:spPr/>
        <p:txBody>
          <a:bodyPr>
            <a:normAutofit fontScale="92500" lnSpcReduction="20000"/>
          </a:bodyPr>
          <a:lstStyle/>
          <a:p>
            <a:r>
              <a:rPr lang="en-US" dirty="0"/>
              <a:t>Consider other examples.</a:t>
            </a:r>
          </a:p>
          <a:p>
            <a:r>
              <a:rPr lang="en-US" dirty="0"/>
              <a:t>1. a) He bought a car for his wife</a:t>
            </a:r>
          </a:p>
          <a:p>
            <a:pPr marL="457200" lvl="1" indent="0">
              <a:buNone/>
            </a:pPr>
            <a:r>
              <a:rPr lang="en-US" dirty="0"/>
              <a:t>b) He bought his wife a car</a:t>
            </a:r>
          </a:p>
          <a:p>
            <a:pPr marL="457200" lvl="1" indent="0">
              <a:buNone/>
            </a:pPr>
            <a:endParaRPr lang="en-US" dirty="0"/>
          </a:p>
          <a:p>
            <a:pPr marL="457200" lvl="1" indent="0">
              <a:buNone/>
            </a:pPr>
            <a:r>
              <a:rPr lang="en-US" dirty="0"/>
              <a:t>2. a)He gave the money to his sister. </a:t>
            </a:r>
          </a:p>
          <a:p>
            <a:pPr marL="457200" lvl="1" indent="0">
              <a:buNone/>
            </a:pPr>
            <a:r>
              <a:rPr lang="en-US" dirty="0"/>
              <a:t>b) He gave his sister the money </a:t>
            </a:r>
          </a:p>
          <a:p>
            <a:pPr marL="457200" lvl="1" indent="0">
              <a:buNone/>
            </a:pPr>
            <a:r>
              <a:rPr lang="en-US" dirty="0"/>
              <a:t>One thing that you should note in dative movement is that the first construction has a preposition and the IO is at the end of the sentence, so once it is moved, the preposition is deleted and the IO comes closer to the verb.  </a:t>
            </a:r>
          </a:p>
        </p:txBody>
      </p:sp>
    </p:spTree>
    <p:extLst>
      <p:ext uri="{BB962C8B-B14F-4D97-AF65-F5344CB8AC3E}">
        <p14:creationId xmlns:p14="http://schemas.microsoft.com/office/powerpoint/2010/main" val="34064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8736-4CC5-4F16-9390-9016306C63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57F1BE-E498-40E4-A207-5831EC77D2E9}"/>
              </a:ext>
            </a:extLst>
          </p:cNvPr>
          <p:cNvSpPr>
            <a:spLocks noGrp="1"/>
          </p:cNvSpPr>
          <p:nvPr>
            <p:ph idx="1"/>
          </p:nvPr>
        </p:nvSpPr>
        <p:spPr/>
        <p:txBody>
          <a:bodyPr>
            <a:normAutofit fontScale="92500" lnSpcReduction="20000"/>
          </a:bodyPr>
          <a:lstStyle/>
          <a:p>
            <a:r>
              <a:rPr lang="en-US" dirty="0"/>
              <a:t>6. </a:t>
            </a:r>
            <a:r>
              <a:rPr lang="en-US" b="1" dirty="0" err="1"/>
              <a:t>Reflexivization</a:t>
            </a:r>
            <a:r>
              <a:rPr lang="en-US" dirty="0"/>
              <a:t>- This is the replacement of a noun with a reflexive pronoun. Remember a reflexive pronoun is one that reflects back to the noun. So in sentence a below:</a:t>
            </a:r>
          </a:p>
          <a:p>
            <a:r>
              <a:rPr lang="en-US" dirty="0"/>
              <a:t>A) </a:t>
            </a:r>
            <a:r>
              <a:rPr lang="en-US" dirty="0" err="1"/>
              <a:t>Mukango</a:t>
            </a:r>
            <a:r>
              <a:rPr lang="en-US" dirty="0"/>
              <a:t> hit himself. </a:t>
            </a:r>
          </a:p>
          <a:p>
            <a:r>
              <a:rPr lang="en-US" dirty="0"/>
              <a:t>Himself is a reflexive pronoun pointing to </a:t>
            </a:r>
            <a:r>
              <a:rPr lang="en-US" dirty="0" err="1"/>
              <a:t>Mukango</a:t>
            </a:r>
            <a:r>
              <a:rPr lang="en-US" dirty="0"/>
              <a:t>. Sentence A has then already gone through the process of </a:t>
            </a:r>
            <a:r>
              <a:rPr lang="en-US" dirty="0" err="1"/>
              <a:t>reflexivization</a:t>
            </a:r>
            <a:r>
              <a:rPr lang="en-US" dirty="0"/>
              <a:t> as it is coming from </a:t>
            </a:r>
          </a:p>
          <a:p>
            <a:r>
              <a:rPr lang="en-US" dirty="0"/>
              <a:t>B) </a:t>
            </a:r>
            <a:r>
              <a:rPr lang="en-US" dirty="0" err="1"/>
              <a:t>Mukango</a:t>
            </a:r>
            <a:r>
              <a:rPr lang="en-US" dirty="0"/>
              <a:t> hit </a:t>
            </a:r>
            <a:r>
              <a:rPr lang="en-US" dirty="0" err="1"/>
              <a:t>Mukango</a:t>
            </a:r>
            <a:r>
              <a:rPr lang="en-US" dirty="0"/>
              <a:t>. </a:t>
            </a:r>
          </a:p>
          <a:p>
            <a:r>
              <a:rPr lang="en-US" dirty="0"/>
              <a:t>If </a:t>
            </a:r>
            <a:r>
              <a:rPr lang="en-US" dirty="0" err="1"/>
              <a:t>Mukango</a:t>
            </a:r>
            <a:r>
              <a:rPr lang="en-US" dirty="0"/>
              <a:t> in NP1 and </a:t>
            </a:r>
            <a:r>
              <a:rPr lang="en-US" dirty="0" err="1"/>
              <a:t>Mukango</a:t>
            </a:r>
            <a:r>
              <a:rPr lang="en-US" dirty="0"/>
              <a:t> in NP2 are the same person, we replace NP2 with a reflexive pronoun. Hence the construction in A.</a:t>
            </a:r>
          </a:p>
          <a:p>
            <a:endParaRPr lang="en-US" dirty="0"/>
          </a:p>
        </p:txBody>
      </p:sp>
    </p:spTree>
    <p:extLst>
      <p:ext uri="{BB962C8B-B14F-4D97-AF65-F5344CB8AC3E}">
        <p14:creationId xmlns:p14="http://schemas.microsoft.com/office/powerpoint/2010/main" val="403478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576F-6BC4-4ABC-A069-972E2C959BA4}"/>
              </a:ext>
            </a:extLst>
          </p:cNvPr>
          <p:cNvSpPr>
            <a:spLocks noGrp="1"/>
          </p:cNvSpPr>
          <p:nvPr>
            <p:ph type="title"/>
          </p:nvPr>
        </p:nvSpPr>
        <p:spPr/>
        <p:txBody>
          <a:bodyPr>
            <a:normAutofit/>
          </a:bodyPr>
          <a:lstStyle/>
          <a:p>
            <a:r>
              <a:rPr lang="en-US" sz="4000" b="1" dirty="0">
                <a:latin typeface="+mn-lt"/>
              </a:rPr>
              <a:t>Conclusion</a:t>
            </a:r>
          </a:p>
        </p:txBody>
      </p:sp>
      <p:sp>
        <p:nvSpPr>
          <p:cNvPr id="3" name="Content Placeholder 2">
            <a:extLst>
              <a:ext uri="{FF2B5EF4-FFF2-40B4-BE49-F238E27FC236}">
                <a16:creationId xmlns:a16="http://schemas.microsoft.com/office/drawing/2014/main" id="{860BA0F3-A5CB-4143-9C01-39D0FBABD579}"/>
              </a:ext>
            </a:extLst>
          </p:cNvPr>
          <p:cNvSpPr>
            <a:spLocks noGrp="1"/>
          </p:cNvSpPr>
          <p:nvPr>
            <p:ph idx="1"/>
          </p:nvPr>
        </p:nvSpPr>
        <p:spPr/>
        <p:txBody>
          <a:bodyPr/>
          <a:lstStyle/>
          <a:p>
            <a:pPr marL="0" indent="0">
              <a:buNone/>
            </a:pPr>
            <a:r>
              <a:rPr lang="en-US" dirty="0"/>
              <a:t>We have looked at some of the transformation rules in syntax. You are advised to read and research more on other rules as well and how you can illustrate these rules on tree diagrams. </a:t>
            </a:r>
          </a:p>
        </p:txBody>
      </p:sp>
    </p:spTree>
    <p:extLst>
      <p:ext uri="{BB962C8B-B14F-4D97-AF65-F5344CB8AC3E}">
        <p14:creationId xmlns:p14="http://schemas.microsoft.com/office/powerpoint/2010/main" val="40145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E294-5486-4E86-9DD3-514680C1BE62}"/>
              </a:ext>
            </a:extLst>
          </p:cNvPr>
          <p:cNvSpPr>
            <a:spLocks noGrp="1"/>
          </p:cNvSpPr>
          <p:nvPr>
            <p:ph type="title"/>
          </p:nvPr>
        </p:nvSpPr>
        <p:spPr/>
        <p:txBody>
          <a:bodyPr/>
          <a:lstStyle/>
          <a:p>
            <a:r>
              <a:rPr lang="en-US" dirty="0"/>
              <a:t>Transformational Rules</a:t>
            </a:r>
          </a:p>
        </p:txBody>
      </p:sp>
      <p:sp>
        <p:nvSpPr>
          <p:cNvPr id="3" name="Content Placeholder 2">
            <a:extLst>
              <a:ext uri="{FF2B5EF4-FFF2-40B4-BE49-F238E27FC236}">
                <a16:creationId xmlns:a16="http://schemas.microsoft.com/office/drawing/2014/main" id="{D7C015D9-80F9-40FB-B11F-32D4404C9900}"/>
              </a:ext>
            </a:extLst>
          </p:cNvPr>
          <p:cNvSpPr>
            <a:spLocks noGrp="1"/>
          </p:cNvSpPr>
          <p:nvPr>
            <p:ph idx="1"/>
          </p:nvPr>
        </p:nvSpPr>
        <p:spPr/>
        <p:txBody>
          <a:bodyPr>
            <a:normAutofit fontScale="85000" lnSpcReduction="10000"/>
          </a:bodyPr>
          <a:lstStyle/>
          <a:p>
            <a:r>
              <a:rPr lang="en-US" dirty="0"/>
              <a:t>Transformational rules lay down procedures for converting linguistic structures into other linguistic structures. </a:t>
            </a:r>
          </a:p>
          <a:p>
            <a:r>
              <a:rPr lang="en-US" dirty="0"/>
              <a:t>We can change the structure of one sentence into another without altering the meaning of the sentence. For example: </a:t>
            </a:r>
          </a:p>
          <a:p>
            <a:r>
              <a:rPr lang="en-US" dirty="0"/>
              <a:t>(a) The two student leaders have resigned and the other committee members of SRC have resigned.</a:t>
            </a:r>
          </a:p>
          <a:p>
            <a:r>
              <a:rPr lang="en-US" dirty="0"/>
              <a:t>(b) The two student leaders and the other committee members of SRC have resigned. </a:t>
            </a:r>
          </a:p>
          <a:p>
            <a:r>
              <a:rPr lang="en-US" dirty="0"/>
              <a:t>Sentence (a) has been converted into sentence (b) through a transformational rule known </a:t>
            </a:r>
            <a:r>
              <a:rPr lang="en-US"/>
              <a:t>as conjunction </a:t>
            </a:r>
            <a:r>
              <a:rPr lang="en-US" dirty="0"/>
              <a:t>reduction. </a:t>
            </a:r>
          </a:p>
        </p:txBody>
      </p:sp>
    </p:spTree>
    <p:extLst>
      <p:ext uri="{BB962C8B-B14F-4D97-AF65-F5344CB8AC3E}">
        <p14:creationId xmlns:p14="http://schemas.microsoft.com/office/powerpoint/2010/main" val="413858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4A4F-26C3-4824-AED9-1C2E98CCF6AF}"/>
              </a:ext>
            </a:extLst>
          </p:cNvPr>
          <p:cNvSpPr>
            <a:spLocks noGrp="1"/>
          </p:cNvSpPr>
          <p:nvPr>
            <p:ph type="title"/>
          </p:nvPr>
        </p:nvSpPr>
        <p:spPr/>
        <p:txBody>
          <a:bodyPr/>
          <a:lstStyle/>
          <a:p>
            <a:r>
              <a:rPr lang="en-US" dirty="0"/>
              <a:t>Types of transformations</a:t>
            </a:r>
          </a:p>
        </p:txBody>
      </p:sp>
      <p:sp>
        <p:nvSpPr>
          <p:cNvPr id="3" name="Content Placeholder 2">
            <a:extLst>
              <a:ext uri="{FF2B5EF4-FFF2-40B4-BE49-F238E27FC236}">
                <a16:creationId xmlns:a16="http://schemas.microsoft.com/office/drawing/2014/main" id="{AB6E1FF4-4B25-4D51-83A7-D7F1872145DA}"/>
              </a:ext>
            </a:extLst>
          </p:cNvPr>
          <p:cNvSpPr>
            <a:spLocks noGrp="1"/>
          </p:cNvSpPr>
          <p:nvPr>
            <p:ph idx="1"/>
          </p:nvPr>
        </p:nvSpPr>
        <p:spPr/>
        <p:txBody>
          <a:bodyPr>
            <a:normAutofit fontScale="92500"/>
          </a:bodyPr>
          <a:lstStyle/>
          <a:p>
            <a:r>
              <a:rPr lang="en-US" dirty="0"/>
              <a:t>Syntactic transformations include:</a:t>
            </a:r>
          </a:p>
          <a:p>
            <a:r>
              <a:rPr lang="en-US" dirty="0"/>
              <a:t>a) Deletion (Reduction, Truncation) an element or a group of elements is removed.</a:t>
            </a:r>
          </a:p>
          <a:p>
            <a:r>
              <a:rPr lang="en-US" dirty="0"/>
              <a:t>b) Adjunction (or insertion): An element or group of an element is added.</a:t>
            </a:r>
          </a:p>
          <a:p>
            <a:r>
              <a:rPr lang="en-US" dirty="0"/>
              <a:t>c) Movement (or Permutation): An element or group of an element changes position.</a:t>
            </a:r>
          </a:p>
          <a:p>
            <a:r>
              <a:rPr lang="en-US" dirty="0"/>
              <a:t>d) Substitution: An element or group of elements is replaced by something else.</a:t>
            </a:r>
          </a:p>
          <a:p>
            <a:r>
              <a:rPr lang="en-US" dirty="0"/>
              <a:t>NOTE that movement can be interpreted as adjunction followed by reduction.</a:t>
            </a:r>
          </a:p>
        </p:txBody>
      </p:sp>
    </p:spTree>
    <p:extLst>
      <p:ext uri="{BB962C8B-B14F-4D97-AF65-F5344CB8AC3E}">
        <p14:creationId xmlns:p14="http://schemas.microsoft.com/office/powerpoint/2010/main" val="366739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D6CF-A542-46F5-941F-E865FC02B1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5A0E14-5AD2-4D13-A318-25E13FCE9696}"/>
              </a:ext>
            </a:extLst>
          </p:cNvPr>
          <p:cNvSpPr>
            <a:spLocks noGrp="1"/>
          </p:cNvSpPr>
          <p:nvPr>
            <p:ph idx="1"/>
          </p:nvPr>
        </p:nvSpPr>
        <p:spPr/>
        <p:txBody>
          <a:bodyPr>
            <a:normAutofit fontScale="62500" lnSpcReduction="20000"/>
          </a:bodyPr>
          <a:lstStyle/>
          <a:p>
            <a:r>
              <a:rPr lang="en-US" dirty="0"/>
              <a:t>Some syntactic transformational rules include:</a:t>
            </a:r>
          </a:p>
          <a:p>
            <a:r>
              <a:rPr lang="en-US" dirty="0"/>
              <a:t>1. conjunction reduction</a:t>
            </a:r>
          </a:p>
          <a:p>
            <a:r>
              <a:rPr lang="en-US" dirty="0"/>
              <a:t>2. </a:t>
            </a:r>
            <a:r>
              <a:rPr lang="en-US" dirty="0" err="1"/>
              <a:t>Passivisation</a:t>
            </a:r>
            <a:endParaRPr lang="en-US" dirty="0"/>
          </a:p>
          <a:p>
            <a:r>
              <a:rPr lang="en-US" dirty="0"/>
              <a:t>3. Inversion</a:t>
            </a:r>
          </a:p>
          <a:p>
            <a:r>
              <a:rPr lang="en-US" dirty="0"/>
              <a:t>4. Dative movement</a:t>
            </a:r>
          </a:p>
          <a:p>
            <a:r>
              <a:rPr lang="en-US" dirty="0"/>
              <a:t>5. Do-insertion</a:t>
            </a:r>
          </a:p>
          <a:p>
            <a:r>
              <a:rPr lang="en-US" dirty="0"/>
              <a:t>6. </a:t>
            </a:r>
            <a:r>
              <a:rPr lang="en-US" dirty="0" err="1"/>
              <a:t>Relativisation</a:t>
            </a:r>
            <a:endParaRPr lang="en-US" dirty="0"/>
          </a:p>
          <a:p>
            <a:r>
              <a:rPr lang="en-US" dirty="0"/>
              <a:t>7. </a:t>
            </a:r>
            <a:r>
              <a:rPr lang="en-US" dirty="0" err="1"/>
              <a:t>Pronominalisation</a:t>
            </a:r>
            <a:endParaRPr lang="en-US" dirty="0"/>
          </a:p>
          <a:p>
            <a:r>
              <a:rPr lang="en-US" dirty="0"/>
              <a:t>8. </a:t>
            </a:r>
            <a:r>
              <a:rPr lang="en-US" dirty="0" err="1"/>
              <a:t>Reflexivization</a:t>
            </a:r>
            <a:endParaRPr lang="en-US" dirty="0"/>
          </a:p>
          <a:p>
            <a:pPr marL="0" indent="0">
              <a:buNone/>
            </a:pPr>
            <a:r>
              <a:rPr lang="en-US" dirty="0"/>
              <a:t>Among many others</a:t>
            </a:r>
          </a:p>
        </p:txBody>
      </p:sp>
    </p:spTree>
    <p:extLst>
      <p:ext uri="{BB962C8B-B14F-4D97-AF65-F5344CB8AC3E}">
        <p14:creationId xmlns:p14="http://schemas.microsoft.com/office/powerpoint/2010/main" val="367885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0A45-B29D-4213-9D58-6221662CED3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BABEC45-10E9-4AE7-9F14-07BA1FD00FD4}"/>
              </a:ext>
            </a:extLst>
          </p:cNvPr>
          <p:cNvSpPr>
            <a:spLocks noGrp="1"/>
          </p:cNvSpPr>
          <p:nvPr>
            <p:ph idx="1"/>
          </p:nvPr>
        </p:nvSpPr>
        <p:spPr/>
        <p:txBody>
          <a:bodyPr>
            <a:normAutofit fontScale="77500" lnSpcReduction="20000"/>
          </a:bodyPr>
          <a:lstStyle/>
          <a:p>
            <a:pPr marL="457200" indent="-457200">
              <a:buAutoNum type="arabicPeriod"/>
            </a:pPr>
            <a:r>
              <a:rPr lang="en-US" b="1" dirty="0"/>
              <a:t>Conjunction Reduction</a:t>
            </a:r>
          </a:p>
          <a:p>
            <a:r>
              <a:rPr lang="en-US" dirty="0"/>
              <a:t>Consider the following sentences:</a:t>
            </a:r>
          </a:p>
          <a:p>
            <a:r>
              <a:rPr lang="en-US" dirty="0"/>
              <a:t>(a) John went to the market.</a:t>
            </a:r>
          </a:p>
          <a:p>
            <a:r>
              <a:rPr lang="en-US" dirty="0"/>
              <a:t>(b) Mary went to the market.</a:t>
            </a:r>
          </a:p>
          <a:p>
            <a:r>
              <a:rPr lang="en-US" dirty="0"/>
              <a:t>These two can be joined used the connector such as and</a:t>
            </a:r>
          </a:p>
          <a:p>
            <a:r>
              <a:rPr lang="en-US" dirty="0"/>
              <a:t>( c) John </a:t>
            </a:r>
            <a:r>
              <a:rPr lang="en-US" strike="sngStrike" dirty="0"/>
              <a:t>went to the market </a:t>
            </a:r>
            <a:r>
              <a:rPr lang="en-US" dirty="0"/>
              <a:t>and Mary went to the market.  </a:t>
            </a:r>
          </a:p>
          <a:p>
            <a:r>
              <a:rPr lang="en-US" dirty="0"/>
              <a:t>Reduction(deletion)will then take place so that we have a sentence such as </a:t>
            </a:r>
          </a:p>
          <a:p>
            <a:r>
              <a:rPr lang="en-US" dirty="0"/>
              <a:t>(d) John and Mary went to the market.</a:t>
            </a:r>
          </a:p>
          <a:p>
            <a:pPr marL="0" indent="0">
              <a:buNone/>
            </a:pPr>
            <a:r>
              <a:rPr lang="en-US" dirty="0"/>
              <a:t>Therefore, conjunction and deletion (reduction) has taken place to form sentence d.</a:t>
            </a:r>
          </a:p>
        </p:txBody>
      </p:sp>
    </p:spTree>
    <p:extLst>
      <p:ext uri="{BB962C8B-B14F-4D97-AF65-F5344CB8AC3E}">
        <p14:creationId xmlns:p14="http://schemas.microsoft.com/office/powerpoint/2010/main" val="339531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0073-478C-4008-9757-E5F5E2CBF5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576DAD-D7BB-4027-BF7B-DA4DB9512B83}"/>
              </a:ext>
            </a:extLst>
          </p:cNvPr>
          <p:cNvSpPr>
            <a:spLocks noGrp="1"/>
          </p:cNvSpPr>
          <p:nvPr>
            <p:ph idx="1"/>
          </p:nvPr>
        </p:nvSpPr>
        <p:spPr/>
        <p:txBody>
          <a:bodyPr>
            <a:normAutofit lnSpcReduction="10000"/>
          </a:bodyPr>
          <a:lstStyle/>
          <a:p>
            <a:r>
              <a:rPr lang="en-US" b="1" dirty="0"/>
              <a:t>Inversion-</a:t>
            </a:r>
            <a:r>
              <a:rPr lang="en-US" dirty="0"/>
              <a:t> yes/no question</a:t>
            </a:r>
          </a:p>
          <a:p>
            <a:pPr marL="0" indent="0">
              <a:buNone/>
            </a:pPr>
            <a:r>
              <a:rPr lang="en-US" dirty="0"/>
              <a:t>a)You	 can 	swim –declarative </a:t>
            </a:r>
          </a:p>
          <a:p>
            <a:pPr marL="0" indent="0">
              <a:buNone/>
            </a:pPr>
            <a:r>
              <a:rPr lang="en-US" dirty="0"/>
              <a:t>    NP 	aux  	 V</a:t>
            </a:r>
          </a:p>
          <a:p>
            <a:pPr marL="0" indent="0">
              <a:buNone/>
            </a:pPr>
            <a:r>
              <a:rPr lang="en-US" dirty="0"/>
              <a:t>b) Can 		you 	swim? Yes/no</a:t>
            </a:r>
          </a:p>
          <a:p>
            <a:pPr marL="0" indent="0">
              <a:buNone/>
            </a:pPr>
            <a:r>
              <a:rPr lang="en-US" dirty="0"/>
              <a:t>  	aux		 NP 		V</a:t>
            </a:r>
          </a:p>
          <a:p>
            <a:pPr marL="0" indent="0">
              <a:buNone/>
            </a:pPr>
            <a:r>
              <a:rPr lang="en-US" dirty="0"/>
              <a:t>He should remain behind.</a:t>
            </a:r>
          </a:p>
          <a:p>
            <a:pPr marL="0" indent="0">
              <a:buNone/>
            </a:pPr>
            <a:r>
              <a:rPr lang="en-US" dirty="0"/>
              <a:t>Should he remain behind?</a:t>
            </a:r>
          </a:p>
        </p:txBody>
      </p:sp>
    </p:spTree>
    <p:extLst>
      <p:ext uri="{BB962C8B-B14F-4D97-AF65-F5344CB8AC3E}">
        <p14:creationId xmlns:p14="http://schemas.microsoft.com/office/powerpoint/2010/main" val="272825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183B-E312-44B9-8B8B-63CB0E3D63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FAB4F2-D108-4B8E-8587-1E55F665D75C}"/>
              </a:ext>
            </a:extLst>
          </p:cNvPr>
          <p:cNvSpPr>
            <a:spLocks noGrp="1"/>
          </p:cNvSpPr>
          <p:nvPr>
            <p:ph idx="1"/>
          </p:nvPr>
        </p:nvSpPr>
        <p:spPr/>
        <p:txBody>
          <a:bodyPr>
            <a:normAutofit/>
          </a:bodyPr>
          <a:lstStyle/>
          <a:p>
            <a:r>
              <a:rPr lang="en-US" b="1" dirty="0"/>
              <a:t>2. Do-insertion</a:t>
            </a:r>
          </a:p>
          <a:p>
            <a:pPr marL="0" indent="0">
              <a:buNone/>
            </a:pPr>
            <a:r>
              <a:rPr lang="en-US" dirty="0"/>
              <a:t>They know the answer.  declarative</a:t>
            </a:r>
          </a:p>
          <a:p>
            <a:pPr marL="0" indent="0">
              <a:buNone/>
            </a:pPr>
            <a:r>
              <a:rPr lang="en-US" dirty="0"/>
              <a:t>They </a:t>
            </a:r>
            <a:r>
              <a:rPr lang="en-US" i="1" dirty="0"/>
              <a:t>do</a:t>
            </a:r>
            <a:r>
              <a:rPr lang="en-US" dirty="0"/>
              <a:t> know the answer  do-insertion</a:t>
            </a:r>
          </a:p>
          <a:p>
            <a:pPr marL="0" indent="0">
              <a:buNone/>
            </a:pPr>
            <a:r>
              <a:rPr lang="en-US" i="1" dirty="0"/>
              <a:t>Do</a:t>
            </a:r>
            <a:r>
              <a:rPr lang="en-US" dirty="0"/>
              <a:t> they know the answer?   - inversion</a:t>
            </a:r>
          </a:p>
          <a:p>
            <a:r>
              <a:rPr lang="en-US" dirty="0"/>
              <a:t>We observe two rules here, that is, insertion and movement. First you insert ‘do’ and then move it sentence initially. </a:t>
            </a:r>
          </a:p>
        </p:txBody>
      </p:sp>
    </p:spTree>
    <p:extLst>
      <p:ext uri="{BB962C8B-B14F-4D97-AF65-F5344CB8AC3E}">
        <p14:creationId xmlns:p14="http://schemas.microsoft.com/office/powerpoint/2010/main" val="58337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BBCE-78E9-452F-897B-70A6934549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D364C0-8600-4855-B86A-89F88420195B}"/>
              </a:ext>
            </a:extLst>
          </p:cNvPr>
          <p:cNvSpPr>
            <a:spLocks noGrp="1"/>
          </p:cNvSpPr>
          <p:nvPr>
            <p:ph idx="1"/>
          </p:nvPr>
        </p:nvSpPr>
        <p:spPr/>
        <p:txBody>
          <a:bodyPr>
            <a:normAutofit fontScale="92500" lnSpcReduction="10000"/>
          </a:bodyPr>
          <a:lstStyle/>
          <a:p>
            <a:r>
              <a:rPr lang="en-US" b="1" dirty="0"/>
              <a:t>3. </a:t>
            </a:r>
            <a:r>
              <a:rPr lang="en-US" b="1" dirty="0" err="1"/>
              <a:t>Passivization</a:t>
            </a:r>
            <a:r>
              <a:rPr lang="en-US" dirty="0"/>
              <a:t> </a:t>
            </a:r>
          </a:p>
          <a:p>
            <a:pPr marL="0" indent="0">
              <a:buNone/>
            </a:pPr>
            <a:r>
              <a:rPr lang="en-US" dirty="0"/>
              <a:t>Changing of a sentence from an active voice to passive voice.</a:t>
            </a:r>
          </a:p>
          <a:p>
            <a:pPr marL="0" indent="0">
              <a:buNone/>
            </a:pPr>
            <a:r>
              <a:rPr lang="en-US" dirty="0"/>
              <a:t>The teacher will praise the girl (Active voice)</a:t>
            </a:r>
          </a:p>
          <a:p>
            <a:pPr marL="0" indent="0">
              <a:buNone/>
            </a:pPr>
            <a:r>
              <a:rPr lang="en-US" dirty="0"/>
              <a:t>NP1  		Aux </a:t>
            </a:r>
            <a:r>
              <a:rPr lang="en-US" dirty="0" err="1"/>
              <a:t>Vb</a:t>
            </a:r>
            <a:r>
              <a:rPr lang="en-US" dirty="0"/>
              <a:t> 	NP2</a:t>
            </a:r>
          </a:p>
          <a:p>
            <a:pPr marL="0" indent="0">
              <a:buNone/>
            </a:pPr>
            <a:r>
              <a:rPr lang="en-US" dirty="0"/>
              <a:t>➢ Reverse order of NP1 and NP2</a:t>
            </a:r>
          </a:p>
          <a:p>
            <a:pPr marL="0" indent="0">
              <a:buNone/>
            </a:pPr>
            <a:r>
              <a:rPr lang="en-US" dirty="0"/>
              <a:t>The Girl will be praised by the teacher. (Passive voice)</a:t>
            </a:r>
          </a:p>
          <a:p>
            <a:pPr marL="0" indent="0">
              <a:buNone/>
            </a:pPr>
            <a:r>
              <a:rPr lang="en-US" dirty="0"/>
              <a:t>NP2 		</a:t>
            </a:r>
            <a:r>
              <a:rPr lang="en-US" dirty="0" err="1"/>
              <a:t>Vb</a:t>
            </a:r>
            <a:r>
              <a:rPr lang="en-US" dirty="0"/>
              <a:t> ‘be’ 			 NP1</a:t>
            </a:r>
          </a:p>
          <a:p>
            <a:endParaRPr lang="en-US" dirty="0"/>
          </a:p>
        </p:txBody>
      </p:sp>
    </p:spTree>
    <p:extLst>
      <p:ext uri="{BB962C8B-B14F-4D97-AF65-F5344CB8AC3E}">
        <p14:creationId xmlns:p14="http://schemas.microsoft.com/office/powerpoint/2010/main" val="342395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50D6-2B1A-4001-B7F4-0AE4E2891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610F72-CE53-43F2-8AF1-FB3D5EC927B1}"/>
              </a:ext>
            </a:extLst>
          </p:cNvPr>
          <p:cNvSpPr>
            <a:spLocks noGrp="1"/>
          </p:cNvSpPr>
          <p:nvPr>
            <p:ph idx="1"/>
          </p:nvPr>
        </p:nvSpPr>
        <p:spPr/>
        <p:txBody>
          <a:bodyPr/>
          <a:lstStyle/>
          <a:p>
            <a:r>
              <a:rPr lang="en-US" dirty="0"/>
              <a:t>Consider other passive constructions:</a:t>
            </a:r>
          </a:p>
          <a:p>
            <a:r>
              <a:rPr lang="en-US" dirty="0"/>
              <a:t>1. (a) John hit Mary       			b) Mary was hit by John.</a:t>
            </a:r>
          </a:p>
          <a:p>
            <a:r>
              <a:rPr lang="en-US" dirty="0"/>
              <a:t>2. (b) The dog ate the meat 		b) The meat was eaten by the dog</a:t>
            </a:r>
          </a:p>
          <a:p>
            <a:r>
              <a:rPr lang="en-US" dirty="0" err="1"/>
              <a:t>Passivization</a:t>
            </a:r>
            <a:r>
              <a:rPr lang="en-US" dirty="0"/>
              <a:t> moves subject NP into object NP slot or vice versa.</a:t>
            </a:r>
          </a:p>
          <a:p>
            <a:r>
              <a:rPr lang="en-US" dirty="0"/>
              <a:t>There is insertion of the particle ‘by’ to the immediate of the juxtaposed subject NP</a:t>
            </a:r>
          </a:p>
          <a:p>
            <a:endParaRPr lang="en-US" dirty="0"/>
          </a:p>
        </p:txBody>
      </p:sp>
    </p:spTree>
    <p:extLst>
      <p:ext uri="{BB962C8B-B14F-4D97-AF65-F5344CB8AC3E}">
        <p14:creationId xmlns:p14="http://schemas.microsoft.com/office/powerpoint/2010/main" val="18367096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1111</TotalTime>
  <Words>970</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ELL 2220  SYNTAX</vt:lpstr>
      <vt:lpstr>Transformational Rules</vt:lpstr>
      <vt:lpstr>Types of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1210 LECTURE ONE</dc:title>
  <dc:creator>Litwayi</dc:creator>
  <cp:lastModifiedBy>prisca chikuta</cp:lastModifiedBy>
  <cp:revision>95</cp:revision>
  <dcterms:created xsi:type="dcterms:W3CDTF">2021-01-16T05:52:01Z</dcterms:created>
  <dcterms:modified xsi:type="dcterms:W3CDTF">2021-08-11T22:18:44Z</dcterms:modified>
</cp:coreProperties>
</file>