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91" r:id="rId3"/>
    <p:sldId id="292" r:id="rId4"/>
    <p:sldId id="293" r:id="rId5"/>
    <p:sldId id="294" r:id="rId6"/>
    <p:sldId id="295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96" r:id="rId17"/>
    <p:sldId id="297" r:id="rId18"/>
    <p:sldId id="298" r:id="rId19"/>
    <p:sldId id="299" r:id="rId20"/>
    <p:sldId id="289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8/11/2021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8/11/2021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8/11/2021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8/11/2021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ELL 2220 </a:t>
            </a:r>
            <a:br>
              <a:rPr lang="en-US" dirty="0"/>
            </a:br>
            <a:r>
              <a:rPr lang="en-US" dirty="0"/>
              <a:t>SYNTAX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LECTURE 5: Sentences</a:t>
            </a:r>
          </a:p>
          <a:p>
            <a:r>
              <a:rPr lang="en-US" dirty="0"/>
              <a:t>LECTURER: MS. P. CHIKUTA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4662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FF0FB-E78E-4201-B652-7088D02DE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8D3FD5-4B52-47A9-ABF9-DBCF340156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2</a:t>
            </a:r>
            <a:r>
              <a:rPr lang="en-US" dirty="0">
                <a:latin typeface="Algerian" panose="04020705040A02060702" pitchFamily="82" charset="0"/>
              </a:rPr>
              <a:t>. The Compound Sentence </a:t>
            </a:r>
          </a:p>
          <a:p>
            <a:r>
              <a:rPr lang="en-US" dirty="0"/>
              <a:t>A compound sentence consists of two or more clauses at the same grammatical level. Each of the clauses is a main clause, and probably each could be an independent sentence.</a:t>
            </a:r>
          </a:p>
          <a:p>
            <a:r>
              <a:rPr lang="en-US" dirty="0"/>
              <a:t>• A compound sentence is made by linking together simple sentences with a coordinating conjunction (and, but, or, not, for, so) or with a colon or a semicolon. The compound links ideas one after the other, as in the basic sentence; it represents the strung along way of thinking.</a:t>
            </a:r>
          </a:p>
          <a:p>
            <a:r>
              <a:rPr lang="en-US" dirty="0"/>
              <a:t>• The compound sentence coordinates, treating everything on the same level, while the complex sentence subordinates, putting everything else somewhere below its one main self-sufficient idea.</a:t>
            </a:r>
          </a:p>
        </p:txBody>
      </p:sp>
    </p:spTree>
    <p:extLst>
      <p:ext uri="{BB962C8B-B14F-4D97-AF65-F5344CB8AC3E}">
        <p14:creationId xmlns:p14="http://schemas.microsoft.com/office/powerpoint/2010/main" val="24312996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AB637-DF1C-4C42-877E-E02489860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DB8412-D318-4368-911A-33FF1F9DDB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VARIETIES OF COMPOUND SENTENCES</a:t>
            </a:r>
          </a:p>
          <a:p>
            <a:r>
              <a:rPr lang="en-US" dirty="0"/>
              <a:t>1. </a:t>
            </a:r>
            <a:r>
              <a:rPr lang="en-US" b="1" dirty="0"/>
              <a:t>Three Common coordinating conjunctions</a:t>
            </a:r>
            <a:r>
              <a:rPr lang="en-US" dirty="0"/>
              <a:t>: and, but, or. Put a comma before each e.g.</a:t>
            </a:r>
          </a:p>
          <a:p>
            <a:r>
              <a:rPr lang="en-US" dirty="0"/>
              <a:t>a) I like her, and I don’t mind saying so.</a:t>
            </a:r>
          </a:p>
          <a:p>
            <a:r>
              <a:rPr lang="en-US" dirty="0"/>
              <a:t>b) Art is long, but life is short</a:t>
            </a:r>
          </a:p>
          <a:p>
            <a:r>
              <a:rPr lang="en-US" dirty="0"/>
              <a:t>2. </a:t>
            </a:r>
            <a:r>
              <a:rPr lang="en-US" b="1" dirty="0"/>
              <a:t>Conjunctive Adverbs: </a:t>
            </a:r>
            <a:r>
              <a:rPr lang="en-US" dirty="0"/>
              <a:t>therefore, moreover, however, hence, thus, </a:t>
            </a:r>
            <a:r>
              <a:rPr lang="en-US" dirty="0" err="1"/>
              <a:t>infact</a:t>
            </a:r>
            <a:r>
              <a:rPr lang="en-US" dirty="0"/>
              <a:t>, as a result, nevertheless, consequently, furthermore. Put a semicolon before, and a comma after each e.g.</a:t>
            </a:r>
          </a:p>
          <a:p>
            <a:r>
              <a:rPr lang="en-US" dirty="0"/>
              <a:t>a) She fooled around, consequently, she got AIDS.</a:t>
            </a:r>
          </a:p>
          <a:p>
            <a:r>
              <a:rPr lang="en-US" dirty="0"/>
              <a:t>Consequently: cause and effect</a:t>
            </a:r>
          </a:p>
          <a:p>
            <a:r>
              <a:rPr lang="en-US" dirty="0"/>
              <a:t>b) He was looking for a single lady; however, he got an old woman.</a:t>
            </a:r>
          </a:p>
          <a:p>
            <a:r>
              <a:rPr lang="en-US" dirty="0"/>
              <a:t>However: creates contrast</a:t>
            </a:r>
          </a:p>
        </p:txBody>
      </p:sp>
    </p:spTree>
    <p:extLst>
      <p:ext uri="{BB962C8B-B14F-4D97-AF65-F5344CB8AC3E}">
        <p14:creationId xmlns:p14="http://schemas.microsoft.com/office/powerpoint/2010/main" val="18450634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8213EF-DC00-4AAB-9367-F24C967C2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9F3FB4-0661-459F-8616-406437DE54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Compounding without conjunctions</a:t>
            </a:r>
          </a:p>
          <a:p>
            <a:r>
              <a:rPr lang="en-US" dirty="0"/>
              <a:t>The two powerful coordinators: semicolon and colon alone. For contrasts, the semicolon is the princes of coordinators e.g.</a:t>
            </a:r>
          </a:p>
          <a:p>
            <a:r>
              <a:rPr lang="en-US" dirty="0"/>
              <a:t>a) The dress accents the feminine; the trousers suit speakers for freedom.</a:t>
            </a:r>
          </a:p>
          <a:p>
            <a:r>
              <a:rPr lang="en-US" dirty="0"/>
              <a:t>b) Cattle ranching demands the best of time and space; poultry, the best of personal energy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8442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27B01-27FA-4A8E-BE05-1061EAE61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600366-2950-42CD-BD5C-D069AA317B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latin typeface="Algerian" panose="04020705040A02060702" pitchFamily="82" charset="0"/>
              </a:rPr>
              <a:t>Complex sentences</a:t>
            </a:r>
          </a:p>
          <a:p>
            <a:r>
              <a:rPr lang="en-US" dirty="0">
                <a:latin typeface="+mj-lt"/>
              </a:rPr>
              <a:t>A complex sentence contains a subordinate clause as one of its constituents. In the complex sentence below, the subordinate clause functions as a direct object of the verb understood. </a:t>
            </a:r>
          </a:p>
          <a:p>
            <a:r>
              <a:rPr lang="en-US" dirty="0">
                <a:latin typeface="+mj-lt"/>
              </a:rPr>
              <a:t>The clause is introduced by the subordinator that.</a:t>
            </a:r>
          </a:p>
          <a:p>
            <a:r>
              <a:rPr lang="en-US" dirty="0">
                <a:latin typeface="+mj-lt"/>
              </a:rPr>
              <a:t>I left the house</a:t>
            </a:r>
            <a:r>
              <a:rPr lang="en-US" b="1" dirty="0">
                <a:latin typeface="+mj-lt"/>
              </a:rPr>
              <a:t> after </a:t>
            </a:r>
            <a:r>
              <a:rPr lang="en-US" dirty="0">
                <a:latin typeface="+mj-lt"/>
              </a:rPr>
              <a:t>I heard the baby crying. </a:t>
            </a:r>
          </a:p>
          <a:p>
            <a:r>
              <a:rPr lang="en-US" dirty="0">
                <a:latin typeface="+mj-lt"/>
              </a:rPr>
              <a:t>After I heard the baby crying, I left the house.</a:t>
            </a:r>
          </a:p>
          <a:p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561011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2D6416-8B18-4AC2-B653-8F48D7F29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39EAF3-B2CF-4047-9A5E-65C544E637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VARIETIES OF COMPLEX SENTENCES</a:t>
            </a:r>
          </a:p>
          <a:p>
            <a:r>
              <a:rPr lang="en-US" dirty="0"/>
              <a:t>1. </a:t>
            </a:r>
            <a:r>
              <a:rPr lang="en-US" b="1" dirty="0"/>
              <a:t>Complex sentence using relative pronouns</a:t>
            </a:r>
            <a:r>
              <a:rPr lang="en-US" dirty="0"/>
              <a:t>: which, that, who e.g.</a:t>
            </a:r>
          </a:p>
          <a:p>
            <a:r>
              <a:rPr lang="en-US" dirty="0"/>
              <a:t>a) I saw the lady </a:t>
            </a:r>
            <a:r>
              <a:rPr lang="en-US" u="sng" dirty="0"/>
              <a:t>who</a:t>
            </a:r>
            <a:r>
              <a:rPr lang="en-US" dirty="0"/>
              <a:t> stole my purse.</a:t>
            </a:r>
          </a:p>
          <a:p>
            <a:r>
              <a:rPr lang="en-US" dirty="0"/>
              <a:t>b) </a:t>
            </a:r>
            <a:r>
              <a:rPr lang="en-US" dirty="0" err="1"/>
              <a:t>Moonga</a:t>
            </a:r>
            <a:r>
              <a:rPr lang="en-US" dirty="0"/>
              <a:t> killed the snake </a:t>
            </a:r>
            <a:r>
              <a:rPr lang="en-US" u="sng" dirty="0"/>
              <a:t>which</a:t>
            </a:r>
            <a:r>
              <a:rPr lang="en-US" dirty="0"/>
              <a:t> killed his hen.</a:t>
            </a:r>
          </a:p>
          <a:p>
            <a:r>
              <a:rPr lang="en-US" dirty="0"/>
              <a:t>2. </a:t>
            </a:r>
            <a:r>
              <a:rPr lang="en-US" b="1" dirty="0"/>
              <a:t>Using Subordinating Connectives</a:t>
            </a:r>
            <a:r>
              <a:rPr lang="en-US" dirty="0"/>
              <a:t>: until, although, since, where, when, if, so, that, after (to, too) e.g.</a:t>
            </a:r>
          </a:p>
          <a:p>
            <a:r>
              <a:rPr lang="en-US" dirty="0"/>
              <a:t>a) I shall not tire until I reach home.</a:t>
            </a:r>
          </a:p>
          <a:p>
            <a:r>
              <a:rPr lang="en-US" dirty="0"/>
              <a:t>b) I got to the scene where the accident happened.</a:t>
            </a:r>
          </a:p>
          <a:p>
            <a:r>
              <a:rPr lang="en-US" dirty="0"/>
              <a:t>c) Since I came to UNZA, I’ve never been to town.</a:t>
            </a:r>
          </a:p>
        </p:txBody>
      </p:sp>
    </p:spTree>
    <p:extLst>
      <p:ext uri="{BB962C8B-B14F-4D97-AF65-F5344CB8AC3E}">
        <p14:creationId xmlns:p14="http://schemas.microsoft.com/office/powerpoint/2010/main" val="14024222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CEE20-0877-49DB-9B30-1359929BA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lgerian" panose="04020705040A02060702" pitchFamily="82" charset="0"/>
              </a:rPr>
              <a:t>CLASSIFICATION OF SENTENCES ACCORDING TO THEIR COMMUNICATIVE PURPOSE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B3B768-4939-48E8-8BE9-C19BF263F0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Sentences are often classified according to their purpose. There are five purposes that sentences have: to make a statement; to give an order, or make a request; to ask a question; to express strong emotion; and to express a wish.</a:t>
            </a:r>
          </a:p>
          <a:p>
            <a:r>
              <a:rPr lang="en-US" dirty="0"/>
              <a:t>➢ A declarative sentence makes a statement</a:t>
            </a:r>
          </a:p>
          <a:p>
            <a:r>
              <a:rPr lang="en-US" dirty="0"/>
              <a:t>➢ An imperative sentence gives a command or makes a request.</a:t>
            </a:r>
          </a:p>
          <a:p>
            <a:r>
              <a:rPr lang="en-US" dirty="0"/>
              <a:t>➢ An interrogative sentence asks a question.</a:t>
            </a:r>
          </a:p>
          <a:p>
            <a:r>
              <a:rPr lang="en-US" dirty="0"/>
              <a:t>➢ An exclamatory sentence expresses strong emotion. and</a:t>
            </a:r>
          </a:p>
          <a:p>
            <a:r>
              <a:rPr lang="en-US" dirty="0"/>
              <a:t>➢ An optative sentence expresses a wish.</a:t>
            </a:r>
          </a:p>
        </p:txBody>
      </p:sp>
    </p:spTree>
    <p:extLst>
      <p:ext uri="{BB962C8B-B14F-4D97-AF65-F5344CB8AC3E}">
        <p14:creationId xmlns:p14="http://schemas.microsoft.com/office/powerpoint/2010/main" val="1288558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5B7049-5062-4EC7-AA2D-CDA2276EF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Ambiguity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EBA20F-542A-4409-8625-4A81A7B40D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Having looked at the basic sentence patterns, lets consider some ambiguities that we may find.</a:t>
            </a:r>
          </a:p>
          <a:p>
            <a:r>
              <a:rPr lang="en-US" dirty="0"/>
              <a:t>Ambiguity is the property of having two or more distinct meanings or interpretations</a:t>
            </a:r>
          </a:p>
          <a:p>
            <a:r>
              <a:rPr lang="en-US" dirty="0"/>
              <a:t>(cf. </a:t>
            </a:r>
            <a:r>
              <a:rPr lang="en-US" dirty="0" err="1"/>
              <a:t>Cipollone</a:t>
            </a:r>
            <a:r>
              <a:rPr lang="en-US" dirty="0"/>
              <a:t> et al., 1998). </a:t>
            </a:r>
          </a:p>
          <a:p>
            <a:r>
              <a:rPr lang="en-US" dirty="0"/>
              <a:t>A word or sentence is ambiguous if it can be interpreted in more than one way. </a:t>
            </a:r>
          </a:p>
          <a:p>
            <a:r>
              <a:rPr lang="en-US" dirty="0"/>
              <a:t>Ambiguity can be caused by factors such as homonymy, polysemy, lack of sufficient context, etc. </a:t>
            </a:r>
          </a:p>
          <a:p>
            <a:r>
              <a:rPr lang="en-US" dirty="0"/>
              <a:t>In this class, we will consider two types of ambiguity, namely: lexical and structural (grammatical) ambiguity</a:t>
            </a:r>
          </a:p>
        </p:txBody>
      </p:sp>
    </p:spTree>
    <p:extLst>
      <p:ext uri="{BB962C8B-B14F-4D97-AF65-F5344CB8AC3E}">
        <p14:creationId xmlns:p14="http://schemas.microsoft.com/office/powerpoint/2010/main" val="31746500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2BAD0-6B42-48DD-964B-B1E46952A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2860AF-87F8-4E53-A5C5-4AA2CFC28A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b="1" dirty="0"/>
              <a:t>Structural (or grammatical) </a:t>
            </a:r>
            <a:r>
              <a:rPr lang="en-US" dirty="0"/>
              <a:t>ambiguity is the ambiguity that some phrases and sentences exhibit when their (constituent) syntactic structure can be interpreted in more than one way. For example: </a:t>
            </a:r>
          </a:p>
          <a:p>
            <a:r>
              <a:rPr lang="en-US" dirty="0"/>
              <a:t>1. She made him a good wife.</a:t>
            </a:r>
          </a:p>
          <a:p>
            <a:r>
              <a:rPr lang="en-US" dirty="0"/>
              <a:t>Meaning 1: she was a good wife to him.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b="1" dirty="0"/>
              <a:t>Subj (she) + V (made) + object (him) + </a:t>
            </a:r>
            <a:r>
              <a:rPr lang="en-US" b="1" dirty="0" err="1"/>
              <a:t>subj.comp</a:t>
            </a:r>
            <a:r>
              <a:rPr lang="en-US" b="1" dirty="0"/>
              <a:t> (a good wife)</a:t>
            </a:r>
          </a:p>
          <a:p>
            <a:r>
              <a:rPr lang="en-US" dirty="0"/>
              <a:t>Meaning 2: He was a good wife to her.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b="1" dirty="0"/>
              <a:t>Subj (she) + V (made) + Object (him) + </a:t>
            </a:r>
            <a:r>
              <a:rPr lang="en-US" b="1" dirty="0" err="1"/>
              <a:t>Obj.comp</a:t>
            </a:r>
            <a:r>
              <a:rPr lang="en-US" b="1" dirty="0"/>
              <a:t> ( a good wife)</a:t>
            </a:r>
          </a:p>
          <a:p>
            <a:r>
              <a:rPr lang="en-US" dirty="0"/>
              <a:t>2. Visiting strangers can be dangerous.</a:t>
            </a:r>
          </a:p>
          <a:p>
            <a:r>
              <a:rPr lang="en-US" dirty="0"/>
              <a:t>Meaning 1: Stranger who visit can be dangerous</a:t>
            </a:r>
          </a:p>
          <a:p>
            <a:r>
              <a:rPr lang="en-US" dirty="0"/>
              <a:t>Subj (Visiting strangers</a:t>
            </a:r>
            <a:r>
              <a:rPr lang="en-US"/>
              <a:t>) NP+ </a:t>
            </a:r>
            <a:r>
              <a:rPr lang="en-US" dirty="0" err="1"/>
              <a:t>Vb</a:t>
            </a:r>
            <a:r>
              <a:rPr lang="en-US" dirty="0"/>
              <a:t> (can be) + subj. comp (dangerous)</a:t>
            </a:r>
          </a:p>
          <a:p>
            <a:r>
              <a:rPr lang="en-US" dirty="0"/>
              <a:t>Meaning 2: it is dangerous for you to visit strangers.</a:t>
            </a:r>
          </a:p>
          <a:p>
            <a:r>
              <a:rPr lang="en-US" dirty="0"/>
              <a:t>Visiting (Gerund)</a:t>
            </a:r>
          </a:p>
        </p:txBody>
      </p:sp>
    </p:spTree>
    <p:extLst>
      <p:ext uri="{BB962C8B-B14F-4D97-AF65-F5344CB8AC3E}">
        <p14:creationId xmlns:p14="http://schemas.microsoft.com/office/powerpoint/2010/main" val="11428099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0911B-0957-450B-AAB9-355C5A6B3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54B35B-18B3-4488-A2C4-92CD467CE7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/>
              <a:t>Lexical ambiguity </a:t>
            </a:r>
            <a:r>
              <a:rPr lang="en-US" dirty="0"/>
              <a:t>is the ambiguity that some sentences exhibit when they contain words that can be interpreted in more than one way (those words are either homonymous or polysemous words). For example:</a:t>
            </a:r>
          </a:p>
          <a:p>
            <a:r>
              <a:rPr lang="en-US" dirty="0"/>
              <a:t>1. We saw her </a:t>
            </a:r>
            <a:r>
              <a:rPr lang="en-US" b="1" dirty="0"/>
              <a:t>duck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Meaning 1: duck – as in the animal</a:t>
            </a:r>
          </a:p>
          <a:p>
            <a:pPr marL="0" indent="0">
              <a:buNone/>
            </a:pPr>
            <a:r>
              <a:rPr lang="en-US" dirty="0"/>
              <a:t>Meaning 2: She bended to avoid hitting herself into something </a:t>
            </a:r>
          </a:p>
          <a:p>
            <a:r>
              <a:rPr lang="en-US" dirty="0"/>
              <a:t>2. Look at the </a:t>
            </a:r>
            <a:r>
              <a:rPr lang="en-US" b="1" dirty="0"/>
              <a:t>spring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Meaning 1: season of the year</a:t>
            </a:r>
          </a:p>
          <a:p>
            <a:pPr marL="0" indent="0">
              <a:buNone/>
            </a:pPr>
            <a:r>
              <a:rPr lang="en-US" dirty="0"/>
              <a:t>Meaning 2: coiled piece of metal</a:t>
            </a:r>
          </a:p>
          <a:p>
            <a:pPr marL="0" indent="0">
              <a:buNone/>
            </a:pPr>
            <a:r>
              <a:rPr lang="en-US" dirty="0"/>
              <a:t>Meaning 3: source of water</a:t>
            </a:r>
          </a:p>
        </p:txBody>
      </p:sp>
    </p:spTree>
    <p:extLst>
      <p:ext uri="{BB962C8B-B14F-4D97-AF65-F5344CB8AC3E}">
        <p14:creationId xmlns:p14="http://schemas.microsoft.com/office/powerpoint/2010/main" val="14386234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18982-E7D9-45DF-991B-763A2C40C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971357-9644-48D7-8C73-EB3939210F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Correct the ambiguity statements below.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 Identify the word causing the ambiguity.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 Write a clear sentence to remove ambiguity by making the pronoun references clear.        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When the tickets slipped between the reports, they were lost.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 some countries they take a nap after lunch.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governor told the mayor that she would win by a landslide.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GB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Able’s</a:t>
            </a: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father was mayor of the city, which gave him considerable social status.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police officer stopped drinking at night.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595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F1D97-4596-488A-99E1-EF9995BD0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AF43A7-C955-4CB7-96CD-617AAB3EA7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Recap: Having looked at clauses. We move to sentences.</a:t>
            </a:r>
          </a:p>
          <a:p>
            <a:r>
              <a:rPr lang="en-US" dirty="0"/>
              <a:t>Lets consider the following sentence.</a:t>
            </a:r>
          </a:p>
          <a:p>
            <a:pPr marL="0" indent="0">
              <a:buNone/>
            </a:pPr>
            <a:r>
              <a:rPr lang="en-US" dirty="0"/>
              <a:t>			I quickly shut the door.</a:t>
            </a:r>
          </a:p>
          <a:p>
            <a:pPr marL="0" indent="0">
              <a:buNone/>
            </a:pPr>
            <a:r>
              <a:rPr lang="en-US" dirty="0"/>
              <a:t>			I quickly shut the door before the animal could escape.</a:t>
            </a:r>
          </a:p>
          <a:p>
            <a:r>
              <a:rPr lang="en-US" dirty="0"/>
              <a:t>Identify the syntactic roles in the sentence above.</a:t>
            </a:r>
          </a:p>
        </p:txBody>
      </p:sp>
    </p:spTree>
    <p:extLst>
      <p:ext uri="{BB962C8B-B14F-4D97-AF65-F5344CB8AC3E}">
        <p14:creationId xmlns:p14="http://schemas.microsoft.com/office/powerpoint/2010/main" val="15938443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58D60-7349-4697-9FA3-8553AB45A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017574-18A1-4E14-A791-B323006391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>
                <a:latin typeface="Algerian" panose="04020705040A02060702" pitchFamily="82" charset="0"/>
              </a:rPr>
              <a:t>END OF THE LECTURE</a:t>
            </a:r>
          </a:p>
          <a:p>
            <a:pPr marL="0" indent="0" algn="ctr">
              <a:buNone/>
            </a:pPr>
            <a:r>
              <a:rPr lang="en-US" sz="3600" dirty="0">
                <a:latin typeface="Algerian" panose="04020705040A02060702" pitchFamily="82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4682231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0B342-185B-439C-9AF3-6D35DA32C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0E8A31-C1A2-4668-8C99-4F82705C87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quickly shut the door.</a:t>
            </a:r>
          </a:p>
          <a:p>
            <a:pPr marL="0" indent="0">
              <a:buNone/>
            </a:pPr>
            <a:r>
              <a:rPr lang="en-US" dirty="0"/>
              <a:t>Subject ( I ) -verb phrase (quickly shut)- Object (the door)</a:t>
            </a:r>
          </a:p>
          <a:p>
            <a:r>
              <a:rPr lang="en-US" dirty="0"/>
              <a:t>I quickly shut the door before the animal could escape.</a:t>
            </a:r>
          </a:p>
          <a:p>
            <a:pPr marL="0" indent="0">
              <a:buNone/>
            </a:pPr>
            <a:r>
              <a:rPr lang="en-US" dirty="0"/>
              <a:t>The sentence has two clauses- main clause (I quickly shut the door) and subordinate clause (before the animal could escape)</a:t>
            </a:r>
          </a:p>
          <a:p>
            <a:pPr marL="0" indent="0">
              <a:buNone/>
            </a:pPr>
            <a:r>
              <a:rPr lang="en-US" dirty="0"/>
              <a:t>S (I) quickly shut (</a:t>
            </a:r>
            <a:r>
              <a:rPr lang="en-US" dirty="0" err="1"/>
              <a:t>Vb</a:t>
            </a:r>
            <a:r>
              <a:rPr lang="en-US" dirty="0"/>
              <a:t>) the door (object) before (subordinating </a:t>
            </a:r>
            <a:r>
              <a:rPr lang="en-US" dirty="0" err="1"/>
              <a:t>conj</a:t>
            </a:r>
            <a:r>
              <a:rPr lang="en-US" dirty="0"/>
              <a:t>) the animal (subject) could escape (</a:t>
            </a:r>
            <a:r>
              <a:rPr lang="en-US" dirty="0" err="1"/>
              <a:t>Vb</a:t>
            </a:r>
            <a:r>
              <a:rPr lang="en-US" dirty="0"/>
              <a:t> [intransitive])</a:t>
            </a:r>
          </a:p>
        </p:txBody>
      </p:sp>
    </p:spTree>
    <p:extLst>
      <p:ext uri="{BB962C8B-B14F-4D97-AF65-F5344CB8AC3E}">
        <p14:creationId xmlns:p14="http://schemas.microsoft.com/office/powerpoint/2010/main" val="34545397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6BB90-3448-4376-8312-98415FDF8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D68C3B-CE98-4A08-AD24-51A3438B08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Clause types learnt in the previous lessons are of such patterns.</a:t>
            </a:r>
          </a:p>
          <a:p>
            <a:r>
              <a:rPr lang="en-US" dirty="0"/>
              <a:t>1. SV</a:t>
            </a:r>
          </a:p>
          <a:p>
            <a:r>
              <a:rPr lang="en-US" dirty="0"/>
              <a:t>2. SVA</a:t>
            </a:r>
          </a:p>
          <a:p>
            <a:r>
              <a:rPr lang="en-US" dirty="0"/>
              <a:t>3. SVC</a:t>
            </a:r>
          </a:p>
          <a:p>
            <a:r>
              <a:rPr lang="en-US" dirty="0"/>
              <a:t>4. SVO</a:t>
            </a:r>
          </a:p>
          <a:p>
            <a:r>
              <a:rPr lang="en-US" dirty="0"/>
              <a:t>5. SVOA</a:t>
            </a:r>
          </a:p>
          <a:p>
            <a:r>
              <a:rPr lang="en-US" dirty="0"/>
              <a:t>6. SVOC</a:t>
            </a:r>
          </a:p>
          <a:p>
            <a:r>
              <a:rPr lang="en-US" dirty="0"/>
              <a:t>7. SVOO</a:t>
            </a:r>
          </a:p>
          <a:p>
            <a:r>
              <a:rPr lang="en-US" dirty="0"/>
              <a:t>Provide some clauses with the patterns indicated above.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0166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B4938-4CCB-459C-8AC7-E45C81331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007CA-48D4-499D-B45B-06A41EB628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1. SV- The child laughed.</a:t>
            </a:r>
          </a:p>
          <a:p>
            <a:r>
              <a:rPr lang="en-US" dirty="0"/>
              <a:t>2. SVA- She is in the house.</a:t>
            </a:r>
          </a:p>
          <a:p>
            <a:r>
              <a:rPr lang="en-US" dirty="0"/>
              <a:t>3. SVC- Mary is kind.</a:t>
            </a:r>
          </a:p>
          <a:p>
            <a:r>
              <a:rPr lang="en-US" dirty="0"/>
              <a:t>4. SVO- Somebody caught the ball.</a:t>
            </a:r>
          </a:p>
          <a:p>
            <a:r>
              <a:rPr lang="en-US" dirty="0"/>
              <a:t>5. SVOA- I put the plate on the table.</a:t>
            </a:r>
          </a:p>
          <a:p>
            <a:r>
              <a:rPr lang="en-US" dirty="0"/>
              <a:t>6. SVOC- She has proved him wrong</a:t>
            </a:r>
          </a:p>
          <a:p>
            <a:r>
              <a:rPr lang="en-US" dirty="0"/>
              <a:t>7. SVOO- He bought his parents a car.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2652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E1FCE3-F8A8-448B-8C3D-39B971B84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68C037-6092-4A01-86CB-51A764EC99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5609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9F6D9-AA3A-4D7D-B059-839976E38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SENTENCES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90DDD0-E993-4BB9-A8B5-9C7243BC2C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sentence is a syntactic category of expression usually composed of at least a noun phrase followed by a verb phrase. </a:t>
            </a:r>
          </a:p>
          <a:p>
            <a:r>
              <a:rPr lang="en-US" dirty="0"/>
              <a:t>It is a sequence of words that conform to the rules of syntax which are well formed or grammatical</a:t>
            </a:r>
          </a:p>
          <a:p>
            <a:r>
              <a:rPr lang="en-US" dirty="0"/>
              <a:t>Traditionally, sentences are classified as simple, compound, or complex according to their eternal clause composition.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0835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A9450-6CB4-4ED9-B314-1F987844B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Algerian" panose="04020705040A02060702" pitchFamily="82" charset="0"/>
              </a:rPr>
              <a:t>STRUCTURAL CLASSIFICATION OF SENTENCES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A01EDB-725D-44D7-95DE-E2B8008596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1</a:t>
            </a:r>
            <a:r>
              <a:rPr lang="en-US" b="1" dirty="0">
                <a:latin typeface="Algerian" panose="04020705040A02060702" pitchFamily="82" charset="0"/>
              </a:rPr>
              <a:t>. Simple Sentence</a:t>
            </a:r>
            <a:r>
              <a:rPr lang="en-US" dirty="0"/>
              <a:t>: A sentence consisting of one clause is a simple sentence.</a:t>
            </a:r>
          </a:p>
          <a:p>
            <a:pPr marL="0" indent="0">
              <a:buNone/>
            </a:pPr>
            <a:r>
              <a:rPr lang="en-US" dirty="0">
                <a:latin typeface="Algerian" panose="04020705040A02060702" pitchFamily="82" charset="0"/>
              </a:rPr>
              <a:t>VARIETIES OF SIMPLE SENTENCES</a:t>
            </a:r>
          </a:p>
          <a:p>
            <a:pPr marL="0" indent="0">
              <a:buNone/>
            </a:pPr>
            <a:r>
              <a:rPr lang="en-US" dirty="0"/>
              <a:t>a) </a:t>
            </a:r>
            <a:r>
              <a:rPr lang="en-US" b="1" dirty="0"/>
              <a:t>Loose Strung Along Sentence: </a:t>
            </a:r>
            <a:r>
              <a:rPr lang="en-US" dirty="0"/>
              <a:t>This shows the natural stringing of thoughts as they come e.g.</a:t>
            </a:r>
          </a:p>
          <a:p>
            <a:pPr marL="0" indent="0">
              <a:buNone/>
            </a:pPr>
            <a:r>
              <a:rPr lang="en-US" dirty="0" err="1"/>
              <a:t>i</a:t>
            </a:r>
            <a:r>
              <a:rPr lang="en-US" dirty="0"/>
              <a:t>) I went there last week.</a:t>
            </a:r>
          </a:p>
          <a:p>
            <a:pPr marL="0" indent="0">
              <a:buNone/>
            </a:pPr>
            <a:r>
              <a:rPr lang="en-US" dirty="0"/>
              <a:t>ii) Jacob hit the ball.</a:t>
            </a:r>
          </a:p>
          <a:p>
            <a:pPr marL="0" indent="0">
              <a:buNone/>
            </a:pPr>
            <a:r>
              <a:rPr lang="en-US" dirty="0"/>
              <a:t>b) </a:t>
            </a:r>
            <a:r>
              <a:rPr lang="en-US" b="1" dirty="0"/>
              <a:t>Periodic Simple sentence: </a:t>
            </a:r>
            <a:r>
              <a:rPr lang="en-US" dirty="0"/>
              <a:t>the ideas hang until all interconnections are locked by the final word, at the period e.g.</a:t>
            </a:r>
          </a:p>
          <a:p>
            <a:pPr marL="0" indent="0">
              <a:buNone/>
            </a:pPr>
            <a:r>
              <a:rPr lang="en-US" dirty="0"/>
              <a:t>iii) Esther, the best netball player in the school, the slender and most beautiful, hates John.</a:t>
            </a:r>
          </a:p>
        </p:txBody>
      </p:sp>
    </p:spTree>
    <p:extLst>
      <p:ext uri="{BB962C8B-B14F-4D97-AF65-F5344CB8AC3E}">
        <p14:creationId xmlns:p14="http://schemas.microsoft.com/office/powerpoint/2010/main" val="21930204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28500-8D94-462D-934A-E481C9393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DBD120-A4B5-4905-93B1-61543C0C9F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c) </a:t>
            </a:r>
            <a:r>
              <a:rPr lang="en-US" b="1" dirty="0"/>
              <a:t>Extended Subject simple sentence</a:t>
            </a:r>
            <a:r>
              <a:rPr lang="en-US" dirty="0"/>
              <a:t>: e.g.</a:t>
            </a:r>
          </a:p>
          <a:p>
            <a:r>
              <a:rPr lang="en-US" dirty="0"/>
              <a:t>v) King Lear, </a:t>
            </a:r>
            <a:r>
              <a:rPr lang="en-US" u="sng" dirty="0"/>
              <a:t>proud old and childish, probably aware that he was losing grips of his kingdom,</a:t>
            </a:r>
            <a:r>
              <a:rPr lang="en-US" dirty="0"/>
              <a:t> made a foolish decision.</a:t>
            </a:r>
          </a:p>
          <a:p>
            <a:r>
              <a:rPr lang="en-US" dirty="0"/>
              <a:t>d</a:t>
            </a:r>
            <a:r>
              <a:rPr lang="en-US" b="1" dirty="0"/>
              <a:t>) Extended object Sentence </a:t>
            </a:r>
            <a:r>
              <a:rPr lang="en-US" dirty="0"/>
              <a:t>e.g.</a:t>
            </a:r>
          </a:p>
          <a:p>
            <a:r>
              <a:rPr lang="en-US" dirty="0"/>
              <a:t>vi) He finally wrote the paper, </a:t>
            </a:r>
            <a:r>
              <a:rPr lang="en-US" u="sng" dirty="0"/>
              <a:t>a long desperate perambulation without effect much as an idea at all.</a:t>
            </a:r>
          </a:p>
          <a:p>
            <a:r>
              <a:rPr lang="en-US" dirty="0"/>
              <a:t>f) </a:t>
            </a:r>
            <a:r>
              <a:rPr lang="en-US" b="1" dirty="0"/>
              <a:t>Extended Verb Sentence </a:t>
            </a:r>
            <a:r>
              <a:rPr lang="en-US" dirty="0"/>
              <a:t>e.g.</a:t>
            </a:r>
          </a:p>
          <a:p>
            <a:r>
              <a:rPr lang="en-US" dirty="0"/>
              <a:t>vii) She talked, softly, sweetly that everybody fell in love with her</a:t>
            </a:r>
          </a:p>
        </p:txBody>
      </p:sp>
    </p:spTree>
    <p:extLst>
      <p:ext uri="{BB962C8B-B14F-4D97-AF65-F5344CB8AC3E}">
        <p14:creationId xmlns:p14="http://schemas.microsoft.com/office/powerpoint/2010/main" val="20498928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988</TotalTime>
  <Words>1558</Words>
  <Application>Microsoft Office PowerPoint</Application>
  <PresentationFormat>Widescreen</PresentationFormat>
  <Paragraphs>121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Algerian</vt:lpstr>
      <vt:lpstr>Arial</vt:lpstr>
      <vt:lpstr>Calibri</vt:lpstr>
      <vt:lpstr>Garamond</vt:lpstr>
      <vt:lpstr>Times New Roman</vt:lpstr>
      <vt:lpstr>Organic</vt:lpstr>
      <vt:lpstr>ELL 2220  SYNTAX</vt:lpstr>
      <vt:lpstr>Introduction</vt:lpstr>
      <vt:lpstr>PowerPoint Presentation</vt:lpstr>
      <vt:lpstr>PowerPoint Presentation</vt:lpstr>
      <vt:lpstr>PowerPoint Presentation</vt:lpstr>
      <vt:lpstr>PowerPoint Presentation</vt:lpstr>
      <vt:lpstr>SENTENCES</vt:lpstr>
      <vt:lpstr>STRUCTURAL CLASSIFICATION OF SENTENCES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CLASSIFICATION OF SENTENCES ACCORDING TO THEIR COMMUNICATIVE PURPOSE</vt:lpstr>
      <vt:lpstr>Ambiguity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 1210 LECTURE ONE</dc:title>
  <dc:creator>Litwayi</dc:creator>
  <cp:lastModifiedBy>prisca chikuta</cp:lastModifiedBy>
  <cp:revision>88</cp:revision>
  <dcterms:created xsi:type="dcterms:W3CDTF">2021-01-16T05:52:01Z</dcterms:created>
  <dcterms:modified xsi:type="dcterms:W3CDTF">2021-08-11T19:21:29Z</dcterms:modified>
</cp:coreProperties>
</file>