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75" r:id="rId13"/>
    <p:sldId id="271" r:id="rId14"/>
    <p:sldId id="278" r:id="rId15"/>
    <p:sldId id="272" r:id="rId16"/>
    <p:sldId id="276" r:id="rId17"/>
    <p:sldId id="279" r:id="rId18"/>
    <p:sldId id="265" r:id="rId19"/>
    <p:sldId id="280" r:id="rId20"/>
    <p:sldId id="270" r:id="rId21"/>
    <p:sldId id="266" r:id="rId22"/>
    <p:sldId id="269" r:id="rId23"/>
    <p:sldId id="274" r:id="rId24"/>
    <p:sldId id="273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6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6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1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7566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8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65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33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56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9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5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8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9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4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3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4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3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FF37615-2DF9-40F1-B359-54717EB35F85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BE334-05C6-4D43-A1ED-0D45451F8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18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  <p:sldLayoutId id="21474840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3826" y="365125"/>
            <a:ext cx="10389973" cy="1747880"/>
          </a:xfrm>
        </p:spPr>
        <p:txBody>
          <a:bodyPr>
            <a:normAutofit/>
          </a:bodyPr>
          <a:lstStyle/>
          <a:p>
            <a:r>
              <a:rPr lang="en-US" sz="4800" b="1" smtClean="0"/>
              <a:t>ELL 2220</a:t>
            </a:r>
            <a:r>
              <a:rPr lang="en-US" sz="4800" b="1" dirty="0" smtClean="0"/>
              <a:t>: MORPHOLOGY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92877"/>
            <a:ext cx="10515600" cy="4080906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pPr marL="1828800" lvl="4" indent="0">
              <a:buNone/>
            </a:pPr>
            <a:endParaRPr lang="en-US" dirty="0" smtClean="0"/>
          </a:p>
          <a:p>
            <a:pPr marL="1828800" lvl="4" indent="0">
              <a:buNone/>
            </a:pPr>
            <a:endParaRPr lang="en-US" sz="16000" dirty="0" smtClean="0"/>
          </a:p>
          <a:p>
            <a:pPr marL="1828800" lvl="4" indent="0">
              <a:buNone/>
            </a:pPr>
            <a:r>
              <a:rPr lang="en-US" sz="16000" dirty="0" smtClean="0"/>
              <a:t>LECTURE 1</a:t>
            </a:r>
          </a:p>
          <a:p>
            <a:pPr marL="1828800" lvl="4" indent="0">
              <a:buNone/>
            </a:pPr>
            <a:endParaRPr lang="en-US" sz="16000" dirty="0"/>
          </a:p>
          <a:p>
            <a:pPr marL="1828800" lvl="4" indent="0">
              <a:buNone/>
            </a:pPr>
            <a:endParaRPr lang="en-US" sz="16000" dirty="0" smtClean="0"/>
          </a:p>
          <a:p>
            <a:pPr marL="1828800" lvl="4" indent="0">
              <a:buNone/>
            </a:pPr>
            <a:r>
              <a:rPr lang="en-US" sz="12800" dirty="0" smtClean="0"/>
              <a:t>WHAT IS MORPHOLOGY?</a:t>
            </a:r>
            <a:endParaRPr lang="en-US" sz="12800" dirty="0"/>
          </a:p>
          <a:p>
            <a:pPr marL="1828800" lvl="4" indent="0">
              <a:buNone/>
            </a:pPr>
            <a:r>
              <a:rPr lang="en-US" sz="16000" dirty="0" smtClean="0"/>
              <a:t>	</a:t>
            </a:r>
            <a:r>
              <a:rPr lang="en-US" sz="4400" dirty="0" smtClean="0"/>
              <a:t>												</a:t>
            </a: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 smtClean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r>
              <a:rPr lang="en-US" sz="4400" i="1" dirty="0" smtClean="0">
                <a:latin typeface="Javanese Text" panose="02000000000000000000" pitchFamily="2" charset="0"/>
              </a:rPr>
              <a:t>						NJOBVU</a:t>
            </a:r>
            <a:r>
              <a:rPr lang="en-US" sz="4400" i="1" dirty="0">
                <a:latin typeface="Javanese Text" panose="02000000000000000000" pitchFamily="2" charset="0"/>
              </a:rPr>
              <a:t>,  N.</a:t>
            </a:r>
            <a:r>
              <a:rPr lang="en-US" sz="4400" dirty="0"/>
              <a:t>	</a:t>
            </a:r>
            <a:endParaRPr lang="en-US" sz="4400" i="1" dirty="0" smtClean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 smtClean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 smtClean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 smtClean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endParaRPr lang="en-US" sz="4400" i="1" dirty="0">
              <a:latin typeface="Javanese Text" panose="02000000000000000000" pitchFamily="2" charset="0"/>
            </a:endParaRPr>
          </a:p>
          <a:p>
            <a:pPr marL="1828800" lvl="4" indent="0">
              <a:buNone/>
            </a:pPr>
            <a:r>
              <a:rPr lang="en-US" sz="4400" i="1" dirty="0" smtClean="0">
                <a:latin typeface="Javanese Text" panose="02000000000000000000" pitchFamily="2" charset="0"/>
              </a:rPr>
              <a:t>				</a:t>
            </a:r>
            <a:r>
              <a:rPr lang="en-US" sz="4400" dirty="0" smtClean="0"/>
              <a:t>																																					</a:t>
            </a:r>
          </a:p>
          <a:p>
            <a:pPr marL="1828800" lvl="4" indent="0">
              <a:buNone/>
            </a:pPr>
            <a:r>
              <a:rPr lang="en-US" sz="1600" dirty="0" smtClean="0"/>
              <a:t>						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5722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Morpheme has three characteristics;</a:t>
            </a:r>
          </a:p>
          <a:p>
            <a:pPr marL="0" indent="0">
              <a:buNone/>
            </a:pPr>
            <a:r>
              <a:rPr lang="en-US" dirty="0" smtClean="0"/>
              <a:t>	1.	 phonological form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	meaning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	grammatical role (i.e. Noun, subject, object, </a:t>
            </a:r>
            <a:r>
              <a:rPr lang="en-US" dirty="0" err="1" smtClean="0"/>
              <a:t>etc</a:t>
            </a:r>
            <a:r>
              <a:rPr lang="en-US" dirty="0" smtClean="0"/>
              <a:t>,)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 in the word </a:t>
            </a:r>
            <a:r>
              <a:rPr lang="en-US" b="1" i="1" dirty="0" smtClean="0"/>
              <a:t>untouchables</a:t>
            </a:r>
            <a:r>
              <a:rPr lang="en-US" dirty="0" smtClean="0"/>
              <a:t> (un-touch-able-s), </a:t>
            </a:r>
            <a:r>
              <a:rPr lang="en-US" i="1" dirty="0" smtClean="0"/>
              <a:t>un</a:t>
            </a:r>
            <a:r>
              <a:rPr lang="en-US" dirty="0" smtClean="0"/>
              <a:t> has a fixed phonological form /</a:t>
            </a:r>
            <a:r>
              <a:rPr lang="en-US" dirty="0" smtClean="0">
                <a:sym typeface="Symbol" panose="05050102010706020507" pitchFamily="18" charset="2"/>
              </a:rPr>
              <a:t>n/, a meaning of negation and </a:t>
            </a:r>
            <a:r>
              <a:rPr lang="en-US" i="1" dirty="0" smtClean="0">
                <a:sym typeface="Symbol" panose="05050102010706020507" pitchFamily="18" charset="2"/>
              </a:rPr>
              <a:t>touch</a:t>
            </a:r>
            <a:r>
              <a:rPr lang="en-US" dirty="0" smtClean="0">
                <a:sym typeface="Symbol" panose="05050102010706020507" pitchFamily="18" charset="2"/>
              </a:rPr>
              <a:t> has a fixed phonological form /</a:t>
            </a:r>
            <a:r>
              <a:rPr lang="en-US" dirty="0" err="1" smtClean="0">
                <a:sym typeface="Symbol" panose="05050102010706020507" pitchFamily="18" charset="2"/>
              </a:rPr>
              <a:t>t</a:t>
            </a:r>
            <a:r>
              <a:rPr lang="en-US" dirty="0" err="1" smtClean="0"/>
              <a:t>ʌtʃ</a:t>
            </a:r>
            <a:r>
              <a:rPr lang="en-US" dirty="0" smtClean="0"/>
              <a:t>/</a:t>
            </a:r>
            <a:r>
              <a:rPr lang="en-US" dirty="0" smtClean="0">
                <a:sym typeface="Symbol" panose="05050102010706020507" pitchFamily="18" charset="2"/>
              </a:rPr>
              <a:t> and fixed meaning and recurs in word forms such as </a:t>
            </a:r>
            <a:r>
              <a:rPr lang="en-US" i="1" dirty="0" smtClean="0">
                <a:sym typeface="Symbol" panose="05050102010706020507" pitchFamily="18" charset="2"/>
              </a:rPr>
              <a:t>touch, touches, touched and Touching.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‘-able’ has the phonological forms /</a:t>
            </a:r>
            <a:r>
              <a:rPr lang="en-US" i="1" dirty="0" err="1" smtClean="0"/>
              <a:t>eib</a:t>
            </a:r>
            <a:r>
              <a:rPr lang="en-US" dirty="0" err="1" smtClean="0"/>
              <a:t>əl</a:t>
            </a:r>
            <a:r>
              <a:rPr lang="en-US" i="1" dirty="0" smtClean="0"/>
              <a:t>/ or /</a:t>
            </a:r>
            <a:r>
              <a:rPr lang="en-US" i="1" dirty="0" err="1" smtClean="0"/>
              <a:t>ib</a:t>
            </a:r>
            <a:r>
              <a:rPr lang="en-US" dirty="0" err="1" smtClean="0"/>
              <a:t>əl</a:t>
            </a:r>
            <a:r>
              <a:rPr lang="en-US" dirty="0" smtClean="0"/>
              <a:t>/ also has a fixed meaning and occurs in words like </a:t>
            </a:r>
            <a:r>
              <a:rPr lang="en-US" i="1" dirty="0" smtClean="0"/>
              <a:t>advisable, comparable, dislikeable.</a:t>
            </a:r>
          </a:p>
          <a:p>
            <a:r>
              <a:rPr lang="en-US" i="1" dirty="0" smtClean="0"/>
              <a:t>‘-s’ </a:t>
            </a:r>
            <a:r>
              <a:rPr lang="en-US" dirty="0" smtClean="0"/>
              <a:t>has a range of phonetic forms </a:t>
            </a:r>
            <a:r>
              <a:rPr lang="en-US" i="1" dirty="0" smtClean="0"/>
              <a:t>(/s, z, </a:t>
            </a:r>
            <a:r>
              <a:rPr lang="en-US" i="1" dirty="0" err="1" smtClean="0"/>
              <a:t>iz</a:t>
            </a:r>
            <a:r>
              <a:rPr lang="en-US" i="1" dirty="0" smtClean="0"/>
              <a:t>/) </a:t>
            </a:r>
            <a:r>
              <a:rPr lang="en-US" dirty="0" smtClean="0"/>
              <a:t>but has a constant plural meaning and occurs in words like</a:t>
            </a:r>
            <a:r>
              <a:rPr lang="en-US" i="1" dirty="0" smtClean="0"/>
              <a:t>; cats, bags, buses. </a:t>
            </a:r>
          </a:p>
          <a:p>
            <a:r>
              <a:rPr lang="en-US" dirty="0" smtClean="0"/>
              <a:t>None of the segments i.e</a:t>
            </a:r>
            <a:r>
              <a:rPr lang="en-US" i="1" dirty="0" smtClean="0"/>
              <a:t>.,  un, touch, able, s </a:t>
            </a:r>
            <a:r>
              <a:rPr lang="en-US" dirty="0" smtClean="0"/>
              <a:t>can be further subdivided into smaller segments which function in the same way.</a:t>
            </a:r>
          </a:p>
        </p:txBody>
      </p:sp>
    </p:spTree>
    <p:extLst>
      <p:ext uri="{BB962C8B-B14F-4D97-AF65-F5344CB8AC3E}">
        <p14:creationId xmlns:p14="http://schemas.microsoft.com/office/powerpoint/2010/main" val="180416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morphemes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alluded to earlier, a morpheme cannot be divided into smaller meaningful parts without violation of its meaning or without meaningless remainders. Morphemes form words and the minimal grammatical form of the word is a morpheme.</a:t>
            </a:r>
          </a:p>
          <a:p>
            <a:endParaRPr lang="en-US" dirty="0" smtClean="0"/>
          </a:p>
          <a:p>
            <a:r>
              <a:rPr lang="en-US" dirty="0" smtClean="0"/>
              <a:t>There are two kinds of morphemes: </a:t>
            </a:r>
            <a:r>
              <a:rPr lang="en-US" b="1" dirty="0" smtClean="0"/>
              <a:t>free and bound morphemes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65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MORPHEME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 free morpheme is one that can stand alone with the specific meaning.</a:t>
            </a:r>
          </a:p>
          <a:p>
            <a:r>
              <a:rPr lang="en-US" dirty="0" smtClean="0"/>
              <a:t>Example:  </a:t>
            </a:r>
            <a:r>
              <a:rPr lang="en-US" i="1" dirty="0" smtClean="0"/>
              <a:t>book, table, stand, bag , walk etc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There are two types of free morphemes.</a:t>
            </a:r>
          </a:p>
          <a:p>
            <a:r>
              <a:rPr lang="en-US" dirty="0" smtClean="0"/>
              <a:t>i. </a:t>
            </a:r>
            <a:r>
              <a:rPr lang="en-US" b="1" dirty="0" smtClean="0"/>
              <a:t>Lexical morphemes</a:t>
            </a:r>
            <a:r>
              <a:rPr lang="en-US" dirty="0" smtClean="0"/>
              <a:t>: these carry the main message conveyed.  These may  include ordinary nouns, verbs and adjectives. For example; </a:t>
            </a:r>
            <a:r>
              <a:rPr lang="en-US" i="1" dirty="0" smtClean="0"/>
              <a:t>girl, tiger, black, long, kill.</a:t>
            </a:r>
            <a:r>
              <a:rPr lang="en-US" dirty="0" smtClean="0"/>
              <a:t> These are of open class words.</a:t>
            </a:r>
          </a:p>
          <a:p>
            <a:r>
              <a:rPr lang="en-US" dirty="0" smtClean="0"/>
              <a:t>Ii. </a:t>
            </a:r>
            <a:r>
              <a:rPr lang="en-US" b="1" dirty="0" smtClean="0"/>
              <a:t>Functional morphemes</a:t>
            </a:r>
            <a:r>
              <a:rPr lang="en-US" dirty="0" smtClean="0"/>
              <a:t>: words that have grammatical function. They generally act as functional words in a language and include mostly conjunctions, prepositions, articles, pronouns, determiners, auxiliary verbs. For example, </a:t>
            </a:r>
            <a:r>
              <a:rPr lang="en-US" i="1" dirty="0"/>
              <a:t>a</a:t>
            </a:r>
            <a:r>
              <a:rPr lang="en-US" i="1" dirty="0" smtClean="0"/>
              <a:t>nd, when, but, near, in, that, it,</a:t>
            </a:r>
            <a:r>
              <a:rPr lang="en-US" dirty="0" smtClean="0"/>
              <a:t> etc., are of closed class words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69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MORPHEMES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Diagrammatically, the two types of free morphemes can be represented as below:</a:t>
            </a:r>
          </a:p>
          <a:p>
            <a:endParaRPr lang="en-US" dirty="0"/>
          </a:p>
          <a:p>
            <a:pPr marL="914400" lvl="2" indent="0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chemeClr val="bg1"/>
                </a:solidFill>
              </a:rPr>
              <a:t>Free morphemes</a:t>
            </a:r>
          </a:p>
          <a:p>
            <a:pPr marL="914400" lvl="2" indent="0">
              <a:buNone/>
            </a:pPr>
            <a:r>
              <a:rPr lang="en-US" sz="2800" dirty="0"/>
              <a:t>	</a:t>
            </a:r>
            <a:endParaRPr lang="en-US" sz="2800" dirty="0" smtClean="0"/>
          </a:p>
          <a:p>
            <a:pPr marL="914400" lvl="2" indent="0"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Lexical 			        						 functional</a:t>
            </a:r>
          </a:p>
          <a:p>
            <a:pPr marL="914400" lvl="2" indent="0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Morphemes								</a:t>
            </a:r>
            <a:r>
              <a:rPr lang="en-US" sz="2800" dirty="0">
                <a:solidFill>
                  <a:schemeClr val="bg1"/>
                </a:solidFill>
              </a:rPr>
              <a:t> morphemes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040923" y="3493477"/>
            <a:ext cx="23446" cy="4656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561969" y="3983420"/>
            <a:ext cx="4119" cy="872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619630" y="3959128"/>
            <a:ext cx="0" cy="897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561969" y="3959128"/>
            <a:ext cx="6057661" cy="242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623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	BOUND MORPHEME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 </a:t>
            </a:r>
            <a:r>
              <a:rPr lang="en-US" b="1" dirty="0"/>
              <a:t>bound </a:t>
            </a:r>
            <a:r>
              <a:rPr lang="en-US" b="1" dirty="0" smtClean="0"/>
              <a:t>morpheme: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This is a morpheme that cannot stand alone with meaning. It is always added to one or more morphemes to form a meaningful word.</a:t>
            </a:r>
          </a:p>
          <a:p>
            <a:pPr marL="0" indent="0">
              <a:buNone/>
            </a:pPr>
            <a:r>
              <a:rPr lang="en-US" dirty="0"/>
              <a:t>Example: </a:t>
            </a:r>
            <a:r>
              <a:rPr lang="en-US" b="1" i="1" dirty="0">
                <a:solidFill>
                  <a:schemeClr val="bg1"/>
                </a:solidFill>
              </a:rPr>
              <a:t>re</a:t>
            </a:r>
            <a:r>
              <a:rPr lang="en-US" i="1" dirty="0"/>
              <a:t>play, cheap</a:t>
            </a:r>
            <a:r>
              <a:rPr lang="en-US" b="1" i="1" dirty="0">
                <a:solidFill>
                  <a:schemeClr val="bg1"/>
                </a:solidFill>
              </a:rPr>
              <a:t>ly</a:t>
            </a:r>
            <a:r>
              <a:rPr lang="en-US" b="1" i="1" dirty="0">
                <a:solidFill>
                  <a:srgbClr val="FF0000"/>
                </a:solidFill>
              </a:rPr>
              <a:t>, </a:t>
            </a:r>
            <a:r>
              <a:rPr lang="en-US" i="1" dirty="0"/>
              <a:t>short</a:t>
            </a:r>
            <a:r>
              <a:rPr lang="en-US" b="1" i="1" dirty="0">
                <a:solidFill>
                  <a:schemeClr val="bg1"/>
                </a:solidFill>
              </a:rPr>
              <a:t>en</a:t>
            </a:r>
            <a:r>
              <a:rPr lang="en-US" i="1" dirty="0"/>
              <a:t>, </a:t>
            </a:r>
            <a:r>
              <a:rPr lang="en-US" b="1" i="1" dirty="0">
                <a:solidFill>
                  <a:schemeClr val="bg1"/>
                </a:solidFill>
              </a:rPr>
              <a:t>un</a:t>
            </a:r>
            <a:r>
              <a:rPr lang="en-US" i="1" dirty="0"/>
              <a:t>able</a:t>
            </a:r>
            <a:r>
              <a:rPr lang="en-US" b="1" i="1" dirty="0"/>
              <a:t>, </a:t>
            </a:r>
            <a:endParaRPr lang="en-US" b="1" i="1" dirty="0" smtClean="0"/>
          </a:p>
          <a:p>
            <a:r>
              <a:rPr lang="en-US" i="1" dirty="0" smtClean="0">
                <a:solidFill>
                  <a:schemeClr val="bg1"/>
                </a:solidFill>
              </a:rPr>
              <a:t>re</a:t>
            </a:r>
            <a:r>
              <a:rPr lang="en-US" i="1" dirty="0" smtClean="0"/>
              <a:t>-, -</a:t>
            </a:r>
            <a:r>
              <a:rPr lang="en-US" i="1" dirty="0" err="1" smtClean="0">
                <a:solidFill>
                  <a:schemeClr val="bg1"/>
                </a:solidFill>
              </a:rPr>
              <a:t>ly</a:t>
            </a:r>
            <a:r>
              <a:rPr lang="en-US" i="1" dirty="0" smtClean="0"/>
              <a:t>, -</a:t>
            </a:r>
            <a:r>
              <a:rPr lang="en-US" i="1" dirty="0" err="1" smtClean="0">
                <a:solidFill>
                  <a:schemeClr val="bg1"/>
                </a:solidFill>
              </a:rPr>
              <a:t>en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chemeClr val="bg1"/>
                </a:solidFill>
              </a:rPr>
              <a:t>un</a:t>
            </a:r>
            <a:r>
              <a:rPr lang="en-US" i="1" dirty="0" smtClean="0"/>
              <a:t>- </a:t>
            </a:r>
            <a:r>
              <a:rPr lang="en-US" dirty="0" smtClean="0"/>
              <a:t>are bound morphemes</a:t>
            </a:r>
            <a:endParaRPr lang="en-US" b="1" i="1" dirty="0" smtClean="0"/>
          </a:p>
          <a:p>
            <a:r>
              <a:rPr lang="en-US" dirty="0" smtClean="0"/>
              <a:t>B</a:t>
            </a:r>
            <a:r>
              <a:rPr lang="en-US" b="1" dirty="0" smtClean="0"/>
              <a:t>ound morphemes </a:t>
            </a:r>
            <a:r>
              <a:rPr lang="en-US" dirty="0" smtClean="0"/>
              <a:t>are usually affixes and can either be a suffix or a prefix in English. In the examples below the bound morphemes are underlined.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MORPHEMES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EXAMPLE:</a:t>
            </a:r>
            <a:endParaRPr lang="en-US" sz="2400" dirty="0"/>
          </a:p>
          <a:p>
            <a:r>
              <a:rPr lang="en-US" sz="2400" dirty="0" smtClean="0"/>
              <a:t>1.	King</a:t>
            </a:r>
            <a:r>
              <a:rPr lang="en-US" sz="2400" u="sng" dirty="0" smtClean="0"/>
              <a:t>dom</a:t>
            </a:r>
            <a:r>
              <a:rPr lang="en-US" sz="2400" dirty="0" smtClean="0"/>
              <a:t>			</a:t>
            </a:r>
            <a:r>
              <a:rPr lang="en-US" sz="2400" u="sng" dirty="0" smtClean="0"/>
              <a:t>bio-mass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speak</a:t>
            </a:r>
            <a:r>
              <a:rPr lang="en-US" sz="2400" u="sng" dirty="0" smtClean="0"/>
              <a:t>er</a:t>
            </a:r>
            <a:r>
              <a:rPr lang="en-US" sz="2400" dirty="0" smtClean="0"/>
              <a:t>			idol</a:t>
            </a:r>
            <a:r>
              <a:rPr lang="en-US" sz="2400" u="sng" dirty="0" smtClean="0"/>
              <a:t>ize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u="sng" dirty="0" smtClean="0"/>
              <a:t>re</a:t>
            </a:r>
            <a:r>
              <a:rPr lang="en-US" sz="2400" dirty="0" smtClean="0"/>
              <a:t>mark			select</a:t>
            </a:r>
            <a:r>
              <a:rPr lang="en-US" sz="2400" u="sng" dirty="0" smtClean="0"/>
              <a:t>ive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sz="2400" dirty="0" smtClean="0"/>
              <a:t>Bound morphemes are divided into two types as shown below: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2843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98767"/>
          </a:xfrm>
        </p:spPr>
        <p:txBody>
          <a:bodyPr/>
          <a:lstStyle/>
          <a:p>
            <a:r>
              <a:rPr lang="en-US" dirty="0" smtClean="0"/>
              <a:t>BOUND MORPHEMES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751" y="1969594"/>
            <a:ext cx="8951083" cy="44312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0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6400" dirty="0" smtClean="0"/>
              <a:t>All the morphemes discussed above </a:t>
            </a:r>
            <a:r>
              <a:rPr lang="en-US" sz="6400" dirty="0"/>
              <a:t>are a representation of a particular </a:t>
            </a:r>
            <a:r>
              <a:rPr lang="en-US" sz="6400" b="1" dirty="0"/>
              <a:t>MORPH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 smtClean="0"/>
              <a:t>                    </a:t>
            </a:r>
            <a:endParaRPr lang="en-US" dirty="0"/>
          </a:p>
          <a:p>
            <a:pPr lvl="6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282307" y="2270659"/>
            <a:ext cx="2291487" cy="1482811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BOUND MORPHEMES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21924" y="3869816"/>
            <a:ext cx="2458995" cy="1727795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INFLECTIONAL MORPHEME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091880" y="3869816"/>
            <a:ext cx="2631989" cy="1707205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DERIVATIONALMORPHEME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892378" y="3479280"/>
            <a:ext cx="596610" cy="390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243294" y="3479281"/>
            <a:ext cx="758204" cy="588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103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MORPHS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the phonetic strings </a:t>
            </a:r>
            <a:r>
              <a:rPr lang="en-US"/>
              <a:t>which </a:t>
            </a:r>
            <a:r>
              <a:rPr lang="en-US" smtClean="0"/>
              <a:t>realize </a:t>
            </a:r>
            <a:r>
              <a:rPr lang="en-US" dirty="0"/>
              <a:t>morphemes are </a:t>
            </a:r>
            <a:r>
              <a:rPr lang="en-US" dirty="0" err="1"/>
              <a:t>segmentable</a:t>
            </a:r>
            <a:r>
              <a:rPr lang="en-US" dirty="0"/>
              <a:t>, they are called Morphs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simple terms a morph is a segment of a word form which represents a particular morpheme. (I.e., a phonetic  </a:t>
            </a:r>
            <a:r>
              <a:rPr lang="en-US" dirty="0"/>
              <a:t>realisation of a </a:t>
            </a:r>
            <a:r>
              <a:rPr lang="en-US" dirty="0" smtClean="0"/>
              <a:t>morpheme).</a:t>
            </a:r>
            <a:endParaRPr lang="en-US" dirty="0"/>
          </a:p>
          <a:p>
            <a:r>
              <a:rPr lang="en-US" dirty="0" smtClean="0"/>
              <a:t>Therefore, we can say a morph is a smallest structurally significant unit that has constant semantic value. It is a concrete realisation of a morpheme. </a:t>
            </a:r>
          </a:p>
          <a:p>
            <a:r>
              <a:rPr lang="en-US" dirty="0" smtClean="0"/>
              <a:t>Each morph represents a morpheme. Morphemes are abstract principles that underlie the morphs. </a:t>
            </a:r>
          </a:p>
          <a:p>
            <a:r>
              <a:rPr lang="en-US" dirty="0" smtClean="0"/>
              <a:t>Lets look at different types of morphs.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1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MORPH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morph: this is a morph that is independent and can stand on its own. Examples include content words  (e.g., book, wall, tree, walk, apple, black </a:t>
            </a:r>
            <a:r>
              <a:rPr lang="en-US" dirty="0" err="1" smtClean="0"/>
              <a:t>etc</a:t>
            </a:r>
            <a:r>
              <a:rPr lang="en-US" dirty="0" smtClean="0"/>
              <a:t>) and grammatical/ functional words (e.g., and, or, of, in, a, the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93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37806"/>
            <a:ext cx="9862457" cy="4336868"/>
          </a:xfrm>
        </p:spPr>
        <p:txBody>
          <a:bodyPr>
            <a:normAutofit/>
          </a:bodyPr>
          <a:lstStyle/>
          <a:p>
            <a:r>
              <a:rPr lang="en-US" dirty="0" smtClean="0"/>
              <a:t>The term morphology is generally, attributed to the study of shapes. Morphology is a </a:t>
            </a:r>
            <a:r>
              <a:rPr lang="en-US" dirty="0"/>
              <a:t>G</a:t>
            </a:r>
            <a:r>
              <a:rPr lang="en-US" dirty="0" smtClean="0"/>
              <a:t>reek word coined from the words </a:t>
            </a:r>
            <a:r>
              <a:rPr lang="en-US" b="1" i="1" dirty="0" smtClean="0"/>
              <a:t>morph</a:t>
            </a:r>
            <a:r>
              <a:rPr lang="en-US" b="1" dirty="0" smtClean="0"/>
              <a:t>-</a:t>
            </a:r>
            <a:r>
              <a:rPr lang="en-US" dirty="0" smtClean="0"/>
              <a:t> which means shape/form  and </a:t>
            </a:r>
            <a:r>
              <a:rPr lang="en-US" b="1" i="1" dirty="0" smtClean="0"/>
              <a:t>–ology </a:t>
            </a:r>
            <a:r>
              <a:rPr lang="en-US" dirty="0" smtClean="0"/>
              <a:t>–which means ‘the study of something’, thus, morphology is the study of form or forms.</a:t>
            </a:r>
            <a:endParaRPr lang="en-US" dirty="0"/>
          </a:p>
          <a:p>
            <a:r>
              <a:rPr lang="en-US" dirty="0"/>
              <a:t>We can also say morphology deals with </a:t>
            </a:r>
            <a:r>
              <a:rPr lang="en-US" dirty="0" smtClean="0"/>
              <a:t> how words are shaped and how the shapes of words may be systematically adjusted in order to accomplish a communicative task. You can also think of morphology as the study of how meaningful units combine to form shapes of words.</a:t>
            </a:r>
            <a:endParaRPr lang="en-US" dirty="0"/>
          </a:p>
          <a:p>
            <a:r>
              <a:rPr lang="en-US" dirty="0" smtClean="0"/>
              <a:t>In linguistics, Morphology is one of the branches of linguistics that deals with words, their internal structure, and how they are formed. </a:t>
            </a:r>
          </a:p>
        </p:txBody>
      </p:sp>
    </p:spTree>
    <p:extLst>
      <p:ext uri="{BB962C8B-B14F-4D97-AF65-F5344CB8AC3E}">
        <p14:creationId xmlns:p14="http://schemas.microsoft.com/office/powerpoint/2010/main" val="31364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/>
              <a:t>BASIC TYPES OF MORPHS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1. Empty morph: </a:t>
            </a:r>
            <a:r>
              <a:rPr lang="en-US" dirty="0" smtClean="0"/>
              <a:t>This</a:t>
            </a:r>
            <a:r>
              <a:rPr lang="en-US" b="1" dirty="0" smtClean="0"/>
              <a:t> </a:t>
            </a:r>
            <a:r>
              <a:rPr lang="en-US" dirty="0" smtClean="0"/>
              <a:t>is a subpart of a form that lacks content (i.e., it is     devoid of inherent meaning). It is just necessary for morphological glue.</a:t>
            </a:r>
          </a:p>
          <a:p>
            <a:r>
              <a:rPr lang="en-US" dirty="0" smtClean="0"/>
              <a:t>It does not directly realize a morpheme. For example,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i="1" dirty="0" smtClean="0"/>
              <a:t>children</a:t>
            </a:r>
            <a:r>
              <a:rPr lang="en-US" dirty="0" smtClean="0"/>
              <a:t> [</a:t>
            </a:r>
            <a:r>
              <a:rPr lang="en-US" dirty="0" err="1" smtClean="0"/>
              <a:t>t</a:t>
            </a:r>
            <a:r>
              <a:rPr lang="en-US" dirty="0" err="1" smtClean="0">
                <a:sym typeface="Symbol" panose="05050102010706020507" pitchFamily="18" charset="2"/>
              </a:rPr>
              <a:t>ildr</a:t>
            </a:r>
            <a:r>
              <a:rPr lang="en-US" dirty="0" err="1" smtClean="0"/>
              <a:t>ən</a:t>
            </a:r>
            <a:r>
              <a:rPr lang="en-US" dirty="0" smtClean="0"/>
              <a:t>], a morph [</a:t>
            </a:r>
            <a:r>
              <a:rPr lang="en-US" dirty="0" err="1"/>
              <a:t>t</a:t>
            </a:r>
            <a:r>
              <a:rPr lang="en-US" dirty="0" err="1">
                <a:sym typeface="Symbol" panose="05050102010706020507" pitchFamily="18" charset="2"/>
              </a:rPr>
              <a:t></a:t>
            </a:r>
            <a:r>
              <a:rPr lang="en-US" dirty="0" err="1" smtClean="0">
                <a:sym typeface="Symbol" panose="05050102010706020507" pitchFamily="18" charset="2"/>
              </a:rPr>
              <a:t>ild</a:t>
            </a:r>
            <a:r>
              <a:rPr lang="en-US" dirty="0" smtClean="0">
                <a:sym typeface="Symbol" panose="05050102010706020507" pitchFamily="18" charset="2"/>
              </a:rPr>
              <a:t>] realizes the morpheme ‘child’, and a morph [</a:t>
            </a:r>
            <a:r>
              <a:rPr lang="en-US" dirty="0" err="1"/>
              <a:t>ən</a:t>
            </a:r>
            <a:r>
              <a:rPr lang="en-US" dirty="0" smtClean="0">
                <a:sym typeface="Symbol" panose="05050102010706020507" pitchFamily="18" charset="2"/>
              </a:rPr>
              <a:t>] which is also a plural morpheme is found in a word such as ox</a:t>
            </a:r>
            <a:r>
              <a:rPr lang="en-US" b="1" u="sng" dirty="0" smtClean="0">
                <a:sym typeface="Symbol" panose="05050102010706020507" pitchFamily="18" charset="2"/>
              </a:rPr>
              <a:t>en. </a:t>
            </a:r>
            <a:r>
              <a:rPr lang="en-US" dirty="0" smtClean="0">
                <a:sym typeface="Symbol" panose="05050102010706020507" pitchFamily="18" charset="2"/>
              </a:rPr>
              <a:t>The intervening [r] is an empty morph not assigned to any meaning as shown: </a:t>
            </a:r>
            <a:endParaRPr lang="en-US" dirty="0" smtClean="0"/>
          </a:p>
          <a:p>
            <a:r>
              <a:rPr lang="en-US" b="1" dirty="0" smtClean="0"/>
              <a:t>Children</a:t>
            </a:r>
            <a:r>
              <a:rPr lang="en-US" dirty="0" smtClean="0"/>
              <a:t> 			          </a:t>
            </a:r>
            <a:r>
              <a:rPr lang="en-US" sz="2400" dirty="0" smtClean="0"/>
              <a:t>child</a:t>
            </a:r>
            <a:r>
              <a:rPr lang="en-US" dirty="0" smtClean="0"/>
              <a:t>	(</a:t>
            </a:r>
            <a:r>
              <a:rPr lang="en-US" sz="2400" dirty="0" smtClean="0"/>
              <a:t>Free morph</a:t>
            </a:r>
            <a:r>
              <a:rPr lang="en-US" dirty="0" smtClean="0"/>
              <a:t>)		</a:t>
            </a:r>
          </a:p>
          <a:p>
            <a:pPr lvl="8"/>
            <a:r>
              <a:rPr lang="en-US" sz="2400" dirty="0"/>
              <a:t>r</a:t>
            </a:r>
            <a:r>
              <a:rPr lang="en-US" sz="2400" dirty="0" smtClean="0"/>
              <a:t> (empty morph)</a:t>
            </a:r>
          </a:p>
          <a:p>
            <a:pPr lvl="8"/>
            <a:r>
              <a:rPr lang="en-US" sz="2400" dirty="0" err="1"/>
              <a:t>e</a:t>
            </a:r>
            <a:r>
              <a:rPr lang="en-US" sz="2400" dirty="0" err="1" smtClean="0"/>
              <a:t>n</a:t>
            </a:r>
            <a:r>
              <a:rPr lang="en-US" sz="2400" dirty="0" smtClean="0"/>
              <a:t>	(plural morph)</a:t>
            </a:r>
            <a:endParaRPr lang="en-US" sz="2400" dirty="0"/>
          </a:p>
          <a:p>
            <a:pPr lvl="8"/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75238" y="5016842"/>
            <a:ext cx="2069757" cy="496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75238" y="5004486"/>
            <a:ext cx="1947866" cy="894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675238" y="4992130"/>
            <a:ext cx="1834978" cy="12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2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TYPES OF MORPHS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</a:t>
            </a:r>
            <a:r>
              <a:rPr lang="en-US" b="1" dirty="0" smtClean="0"/>
              <a:t>.  </a:t>
            </a:r>
            <a:r>
              <a:rPr lang="en-US" b="1" dirty="0"/>
              <a:t>P</a:t>
            </a:r>
            <a:r>
              <a:rPr lang="en-US" b="1" dirty="0" smtClean="0"/>
              <a:t>ortmanteau morph</a:t>
            </a:r>
            <a:r>
              <a:rPr lang="en-US" dirty="0" smtClean="0"/>
              <a:t>: </a:t>
            </a:r>
            <a:r>
              <a:rPr lang="en-US" dirty="0"/>
              <a:t> is a single </a:t>
            </a:r>
            <a:r>
              <a:rPr lang="en-US" b="1" dirty="0"/>
              <a:t>morph</a:t>
            </a:r>
            <a:r>
              <a:rPr lang="en-US" dirty="0"/>
              <a:t> that is analyzed as representing </a:t>
            </a:r>
            <a:r>
              <a:rPr lang="en-US" dirty="0" smtClean="0"/>
              <a:t>the presence of two or more </a:t>
            </a:r>
            <a:r>
              <a:rPr lang="en-US" dirty="0"/>
              <a:t>morphemes. </a:t>
            </a:r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 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verb </a:t>
            </a:r>
            <a:r>
              <a:rPr lang="en-US" b="1" dirty="0" smtClean="0"/>
              <a:t>‘be</a:t>
            </a:r>
            <a:r>
              <a:rPr lang="en-US" dirty="0" smtClean="0"/>
              <a:t>’ represents </a:t>
            </a:r>
            <a:r>
              <a:rPr lang="en-US" i="1" dirty="0" smtClean="0"/>
              <a:t>is, are, was, were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plural ‘-s’ in </a:t>
            </a:r>
            <a:r>
              <a:rPr lang="en-US" b="1" i="1" dirty="0" smtClean="0"/>
              <a:t>she sings </a:t>
            </a:r>
            <a:r>
              <a:rPr lang="en-US" dirty="0" smtClean="0"/>
              <a:t>represents</a:t>
            </a:r>
            <a:r>
              <a:rPr lang="en-US" i="1" dirty="0" smtClean="0"/>
              <a:t>; the third person, singular, indicative, present</a:t>
            </a:r>
            <a:endParaRPr lang="en-US" dirty="0"/>
          </a:p>
          <a:p>
            <a:r>
              <a:rPr lang="en-US" dirty="0" smtClean="0"/>
              <a:t>so</a:t>
            </a:r>
            <a:r>
              <a:rPr lang="en-US" dirty="0"/>
              <a:t> </a:t>
            </a:r>
            <a:r>
              <a:rPr lang="en-US" dirty="0" smtClean="0"/>
              <a:t>a portmanteau morph is a single morph that is analyzed as representing two or more underlying morphemes.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ZERO MORPH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3.  Zero Morph: </a:t>
            </a:r>
            <a:r>
              <a:rPr lang="en-US" dirty="0" smtClean="0"/>
              <a:t>is an element  with no phonological form. It is a null element hypothesized as an allomorph of a morpheme  with an invisible allomorph. </a:t>
            </a:r>
          </a:p>
          <a:p>
            <a:r>
              <a:rPr lang="en-US" dirty="0" smtClean="0"/>
              <a:t>Example: </a:t>
            </a:r>
          </a:p>
          <a:p>
            <a:r>
              <a:rPr lang="en-US" dirty="0" smtClean="0"/>
              <a:t>Plural of </a:t>
            </a:r>
            <a:r>
              <a:rPr lang="en-US" i="1" dirty="0" smtClean="0"/>
              <a:t>sheep, </a:t>
            </a:r>
          </a:p>
          <a:p>
            <a:pPr marL="0" indent="0">
              <a:buNone/>
            </a:pPr>
            <a:r>
              <a:rPr lang="en-US" i="1" dirty="0" smtClean="0"/>
              <a:t>	i. 	The sheep is …….</a:t>
            </a:r>
          </a:p>
          <a:p>
            <a:pPr marL="0" indent="0">
              <a:buNone/>
            </a:pPr>
            <a:r>
              <a:rPr lang="en-US" i="1" dirty="0" smtClean="0"/>
              <a:t>	ii.	The sheep are……</a:t>
            </a:r>
          </a:p>
          <a:p>
            <a:r>
              <a:rPr lang="en-US" i="1" dirty="0" smtClean="0"/>
              <a:t>Sheep </a:t>
            </a:r>
            <a:r>
              <a:rPr lang="en-US" dirty="0" smtClean="0"/>
              <a:t>can either be singular or plural. In the plural form, the </a:t>
            </a:r>
            <a:r>
              <a:rPr lang="en-US" i="1" dirty="0" smtClean="0"/>
              <a:t>–s </a:t>
            </a:r>
            <a:r>
              <a:rPr lang="en-US" dirty="0" smtClean="0"/>
              <a:t>is marginalized, thus it is a zero morph.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The sheep+ </a:t>
            </a:r>
            <a:r>
              <a:rPr lang="en-US" i="1" dirty="0" smtClean="0">
                <a:sym typeface="Symbol" panose="05050102010706020507" pitchFamily="18" charset="2"/>
              </a:rPr>
              <a:t> are….</a:t>
            </a:r>
          </a:p>
          <a:p>
            <a:r>
              <a:rPr lang="en-US" i="1" dirty="0" smtClean="0">
                <a:sym typeface="Symbol" panose="05050102010706020507" pitchFamily="18" charset="2"/>
              </a:rPr>
              <a:t>Other examples are</a:t>
            </a:r>
            <a:r>
              <a:rPr lang="en-US" i="1" dirty="0">
                <a:sym typeface="Symbol" panose="05050102010706020507" pitchFamily="18" charset="2"/>
              </a:rPr>
              <a:t> </a:t>
            </a:r>
            <a:r>
              <a:rPr lang="en-US" i="1" dirty="0" smtClean="0"/>
              <a:t>past tense of hit, put, bid, cost </a:t>
            </a:r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5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MORPH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4. A bound morph </a:t>
            </a:r>
            <a:r>
              <a:rPr lang="en-US" dirty="0" smtClean="0"/>
              <a:t>is a morpheme that can not stand on its own. </a:t>
            </a:r>
            <a:r>
              <a:rPr lang="en-US" dirty="0"/>
              <a:t> </a:t>
            </a:r>
            <a:r>
              <a:rPr lang="en-US" dirty="0" smtClean="0"/>
              <a:t>A morph which only occurs in word-form in conjunction with at least one other morph. </a:t>
            </a:r>
          </a:p>
          <a:p>
            <a:r>
              <a:rPr lang="en-US" dirty="0" smtClean="0"/>
              <a:t>Example: </a:t>
            </a:r>
          </a:p>
          <a:p>
            <a:r>
              <a:rPr lang="en-US" dirty="0" smtClean="0"/>
              <a:t>hunters			hunt (free morph) –</a:t>
            </a:r>
            <a:r>
              <a:rPr lang="en-US" dirty="0" err="1" smtClean="0"/>
              <a:t>er</a:t>
            </a:r>
            <a:r>
              <a:rPr lang="en-US" dirty="0" smtClean="0"/>
              <a:t> and –s  (bound morphs), </a:t>
            </a:r>
            <a:r>
              <a:rPr lang="en-US" dirty="0" err="1" smtClean="0"/>
              <a:t>i.e</a:t>
            </a:r>
            <a:r>
              <a:rPr lang="en-US" dirty="0" smtClean="0"/>
              <a:t>, they can only occur if they are attached to other morphs.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47441" y="3091218"/>
            <a:ext cx="88134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0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BOUND MORPHS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Bound morphs are of two </a:t>
            </a:r>
            <a:r>
              <a:rPr lang="en-US" b="1" dirty="0" smtClean="0"/>
              <a:t>types</a:t>
            </a:r>
          </a:p>
          <a:p>
            <a:r>
              <a:rPr lang="en-US" b="1" dirty="0" smtClean="0"/>
              <a:t>I. Derivational morphemes: </a:t>
            </a:r>
            <a:r>
              <a:rPr lang="en-US" dirty="0" smtClean="0"/>
              <a:t>these morphemes create new words or change the word class/ identity/category. They are prefixes or suffixes or both.</a:t>
            </a:r>
            <a:endParaRPr lang="en-US" dirty="0"/>
          </a:p>
          <a:p>
            <a:r>
              <a:rPr lang="en-US" dirty="0" smtClean="0"/>
              <a:t>Example</a:t>
            </a:r>
            <a:r>
              <a:rPr lang="en-US" b="1" dirty="0" smtClean="0"/>
              <a:t>: boyish</a:t>
            </a:r>
            <a:r>
              <a:rPr lang="en-US" dirty="0" smtClean="0"/>
              <a:t>=Adjective formed from  [boy (N) </a:t>
            </a:r>
            <a:r>
              <a:rPr lang="en-US" i="1" dirty="0" smtClean="0"/>
              <a:t>+ </a:t>
            </a:r>
            <a:r>
              <a:rPr lang="en-US" i="1" dirty="0" err="1" smtClean="0"/>
              <a:t>ish</a:t>
            </a:r>
            <a:r>
              <a:rPr lang="en-US" i="1" dirty="0" smtClean="0"/>
              <a:t> </a:t>
            </a:r>
            <a:r>
              <a:rPr lang="en-US" dirty="0" smtClean="0"/>
              <a:t>(suffix)</a:t>
            </a:r>
          </a:p>
          <a:p>
            <a:r>
              <a:rPr lang="en-US" b="1" i="1" dirty="0" smtClean="0"/>
              <a:t>Teacher</a:t>
            </a:r>
            <a:r>
              <a:rPr lang="en-US" dirty="0" smtClean="0"/>
              <a:t> =noun made from the verb </a:t>
            </a:r>
            <a:r>
              <a:rPr lang="en-US" i="1" dirty="0" smtClean="0"/>
              <a:t>teach</a:t>
            </a:r>
            <a:r>
              <a:rPr lang="en-US" b="1" i="1" dirty="0" smtClean="0"/>
              <a:t> </a:t>
            </a:r>
            <a:r>
              <a:rPr lang="en-US" i="1" dirty="0" smtClean="0"/>
              <a:t>+ -</a:t>
            </a:r>
            <a:r>
              <a:rPr lang="en-US" i="1" dirty="0" err="1" smtClean="0"/>
              <a:t>er</a:t>
            </a:r>
            <a:r>
              <a:rPr lang="en-US" i="1" dirty="0" smtClean="0"/>
              <a:t> </a:t>
            </a:r>
          </a:p>
          <a:p>
            <a:r>
              <a:rPr lang="en-US" b="1" i="1" dirty="0" smtClean="0"/>
              <a:t>Unhappiness </a:t>
            </a:r>
            <a:r>
              <a:rPr lang="en-US" dirty="0" smtClean="0"/>
              <a:t>=un- + </a:t>
            </a:r>
            <a:r>
              <a:rPr lang="en-US" dirty="0" err="1" smtClean="0"/>
              <a:t>happ</a:t>
            </a:r>
            <a:r>
              <a:rPr lang="en-US" dirty="0" smtClean="0"/>
              <a:t>(y) + -</a:t>
            </a:r>
            <a:r>
              <a:rPr lang="en-US" dirty="0" err="1" smtClean="0"/>
              <a:t>iness</a:t>
            </a:r>
            <a:endParaRPr lang="en-US" dirty="0" smtClean="0"/>
          </a:p>
          <a:p>
            <a:r>
              <a:rPr lang="en-US" b="1" i="1" dirty="0" smtClean="0"/>
              <a:t>Ii. Inflectional morphemes: </a:t>
            </a:r>
            <a:r>
              <a:rPr lang="en-US" dirty="0" smtClean="0"/>
              <a:t>these change the form but not the word class or central meaning of the word. The main function of these morphemes is to mark grammatical distinction.</a:t>
            </a:r>
          </a:p>
          <a:p>
            <a:r>
              <a:rPr lang="en-US" dirty="0" smtClean="0"/>
              <a:t>Example: cats =cat + -s (plural), talked = talk + -</a:t>
            </a:r>
            <a:r>
              <a:rPr lang="en-US" dirty="0" err="1" smtClean="0"/>
              <a:t>ed</a:t>
            </a:r>
            <a:r>
              <a:rPr lang="en-US" dirty="0" smtClean="0"/>
              <a:t> (past); smaller = small+ -</a:t>
            </a:r>
            <a:r>
              <a:rPr lang="en-US" dirty="0" err="1" smtClean="0"/>
              <a:t>er</a:t>
            </a:r>
            <a:r>
              <a:rPr lang="en-US" dirty="0" smtClean="0"/>
              <a:t> (comparative).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05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3"/>
            <a:endParaRPr lang="en-US" dirty="0"/>
          </a:p>
          <a:p>
            <a:pPr marL="1371600" lvl="3" indent="0">
              <a:buNone/>
            </a:pPr>
            <a:endParaRPr lang="en-US" dirty="0" smtClean="0"/>
          </a:p>
          <a:p>
            <a:pPr lvl="3"/>
            <a:r>
              <a:rPr lang="en-US" sz="3600" b="1" dirty="0" smtClean="0"/>
              <a:t>END OF LECTURE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2752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simple terms, morphology </a:t>
            </a:r>
            <a:r>
              <a:rPr lang="en-US" dirty="0"/>
              <a:t>is the study of the internal structure of words.  Words are the main subject matter in lexicology which is the science of </a:t>
            </a:r>
            <a:r>
              <a:rPr lang="en-US" dirty="0" smtClean="0"/>
              <a:t>words. </a:t>
            </a:r>
          </a:p>
          <a:p>
            <a:r>
              <a:rPr lang="en-US" dirty="0" smtClean="0"/>
              <a:t>Therefore, Morphology is the branch of linguistics that studies the pattern of word formation within and across languages.</a:t>
            </a:r>
          </a:p>
          <a:p>
            <a:r>
              <a:rPr lang="en-US" dirty="0" smtClean="0"/>
              <a:t> It attempts to formulate rules that model the knowledge of the speakers of these languages.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5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morphology can refer to three different things.</a:t>
            </a:r>
          </a:p>
          <a:p>
            <a:r>
              <a:rPr lang="en-US" dirty="0" smtClean="0"/>
              <a:t>i. 	a description of the behavior of morphemes and how they are 	combined.</a:t>
            </a:r>
          </a:p>
          <a:p>
            <a:r>
              <a:rPr lang="en-US" dirty="0" smtClean="0"/>
              <a:t>Ii.	derivational and inflectional compositional processes of word 	formation occurring in a specific language</a:t>
            </a:r>
          </a:p>
          <a:p>
            <a:r>
              <a:rPr lang="en-US" dirty="0" smtClean="0"/>
              <a:t>Iii. 	description of such word formation processes</a:t>
            </a:r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045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CONCEPT OF ‘WORD’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term word has not been an easy concept to define for decades.</a:t>
            </a:r>
          </a:p>
          <a:p>
            <a:r>
              <a:rPr lang="en-US" dirty="0" smtClean="0"/>
              <a:t>In English, a word is not just a unit in pronunciation but also in meaning.</a:t>
            </a:r>
          </a:p>
          <a:p>
            <a:r>
              <a:rPr lang="en-US" dirty="0" smtClean="0"/>
              <a:t>In morphology a word is used to refer to a sequence of one or more morphemes that can stand alone (</a:t>
            </a:r>
            <a:r>
              <a:rPr lang="en-US" dirty="0" err="1" smtClean="0"/>
              <a:t>Lieber</a:t>
            </a:r>
            <a:r>
              <a:rPr lang="en-US" dirty="0" smtClean="0"/>
              <a:t> (2009:12).</a:t>
            </a:r>
          </a:p>
          <a:p>
            <a:r>
              <a:rPr lang="en-US" dirty="0" smtClean="0"/>
              <a:t>The term word is also used to refer to meaningful linguistic units that are unanalysable called morphemes (Di </a:t>
            </a:r>
            <a:r>
              <a:rPr lang="en-US" dirty="0" err="1" smtClean="0"/>
              <a:t>Sciullo</a:t>
            </a:r>
            <a:r>
              <a:rPr lang="en-US" dirty="0" smtClean="0"/>
              <a:t> and Williams, 1987).</a:t>
            </a:r>
          </a:p>
          <a:p>
            <a:r>
              <a:rPr lang="en-US" dirty="0" smtClean="0"/>
              <a:t>The term word is also used to refer to a physical realization of a lexeme in speech and writing where lexeme is used to mean a particular word-form.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2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‘WORD’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i="1" dirty="0" smtClean="0"/>
              <a:t>                 Eat, eating, ate </a:t>
            </a:r>
            <a:r>
              <a:rPr lang="en-US" dirty="0" smtClean="0"/>
              <a:t>and</a:t>
            </a:r>
            <a:r>
              <a:rPr lang="en-US" i="1" dirty="0" smtClean="0"/>
              <a:t> eaten </a:t>
            </a:r>
            <a:r>
              <a:rPr lang="en-US" dirty="0" smtClean="0"/>
              <a:t>are word forms belonging to the   		    same lexeme ‘</a:t>
            </a:r>
            <a:r>
              <a:rPr lang="en-US" b="1" dirty="0" smtClean="0"/>
              <a:t>eat’</a:t>
            </a:r>
          </a:p>
          <a:p>
            <a:r>
              <a:rPr lang="en-US" dirty="0" smtClean="0"/>
              <a:t>Therefore, </a:t>
            </a:r>
            <a:r>
              <a:rPr lang="en-US" i="1" dirty="0" smtClean="0"/>
              <a:t>eat</a:t>
            </a:r>
            <a:r>
              <a:rPr lang="en-US" dirty="0" smtClean="0"/>
              <a:t>, </a:t>
            </a:r>
            <a:r>
              <a:rPr lang="en-US" i="1" dirty="0" smtClean="0"/>
              <a:t>eating</a:t>
            </a:r>
            <a:r>
              <a:rPr lang="en-US" dirty="0" smtClean="0"/>
              <a:t>, </a:t>
            </a:r>
            <a:r>
              <a:rPr lang="en-US" i="1" dirty="0" smtClean="0"/>
              <a:t>ate</a:t>
            </a:r>
            <a:r>
              <a:rPr lang="en-US" dirty="0" smtClean="0"/>
              <a:t> and </a:t>
            </a:r>
            <a:r>
              <a:rPr lang="en-US" i="1" dirty="0" smtClean="0"/>
              <a:t>eaten</a:t>
            </a:r>
            <a:r>
              <a:rPr lang="en-US" dirty="0" smtClean="0"/>
              <a:t>, are considered five different words.</a:t>
            </a:r>
          </a:p>
          <a:p>
            <a:r>
              <a:rPr lang="en-US" dirty="0" smtClean="0"/>
              <a:t>Other linguists such as Bloomfield (1933) define a word as a minimal free form.</a:t>
            </a:r>
          </a:p>
          <a:p>
            <a:r>
              <a:rPr lang="en-US" dirty="0" err="1" smtClean="0"/>
              <a:t>Plag</a:t>
            </a:r>
            <a:r>
              <a:rPr lang="en-US" dirty="0" smtClean="0"/>
              <a:t> (2003) defines it as a syntactic atom.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8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4615"/>
          </a:xfrm>
        </p:spPr>
        <p:txBody>
          <a:bodyPr/>
          <a:lstStyle/>
          <a:p>
            <a:r>
              <a:rPr lang="en-US" dirty="0" smtClean="0"/>
              <a:t>All these intricacies in defining the term ‘word’ show that the definition of the concept ‘word’ is vague.</a:t>
            </a:r>
          </a:p>
          <a:p>
            <a:r>
              <a:rPr lang="en-US" dirty="0" smtClean="0"/>
              <a:t>The definition of word is therefore dependent on what one is using it for as shown in the areas listed below:</a:t>
            </a:r>
          </a:p>
          <a:p>
            <a:r>
              <a:rPr lang="en-US" dirty="0" smtClean="0"/>
              <a:t>i. </a:t>
            </a:r>
            <a:r>
              <a:rPr lang="en-US" b="1" dirty="0"/>
              <a:t>O</a:t>
            </a:r>
            <a:r>
              <a:rPr lang="en-US" b="1" dirty="0" smtClean="0"/>
              <a:t>rthographic word</a:t>
            </a:r>
            <a:r>
              <a:rPr lang="en-US" dirty="0" smtClean="0"/>
              <a:t>: a word is an abstract unit</a:t>
            </a:r>
          </a:p>
          <a:p>
            <a:r>
              <a:rPr lang="en-US" dirty="0" smtClean="0"/>
              <a:t>Ii. </a:t>
            </a:r>
            <a:r>
              <a:rPr lang="en-US" b="1" dirty="0" smtClean="0"/>
              <a:t>Phonological word</a:t>
            </a:r>
            <a:r>
              <a:rPr lang="en-US" dirty="0" smtClean="0"/>
              <a:t>: a word form which is analyzable in terms of letters or phonemes</a:t>
            </a:r>
          </a:p>
          <a:p>
            <a:r>
              <a:rPr lang="en-US" b="1" dirty="0" smtClean="0"/>
              <a:t>Morphological word</a:t>
            </a:r>
            <a:r>
              <a:rPr lang="en-US" dirty="0" smtClean="0"/>
              <a:t>: indivisible unit</a:t>
            </a:r>
          </a:p>
          <a:p>
            <a:r>
              <a:rPr lang="en-US" b="1" dirty="0" smtClean="0"/>
              <a:t>Lexical word</a:t>
            </a:r>
            <a:r>
              <a:rPr lang="en-US" dirty="0" smtClean="0"/>
              <a:t>: the lexeme as a fundamental unit.</a:t>
            </a:r>
          </a:p>
          <a:p>
            <a:r>
              <a:rPr lang="en-US" b="1" dirty="0" smtClean="0"/>
              <a:t>Semantic word</a:t>
            </a:r>
            <a:r>
              <a:rPr lang="en-US" dirty="0" smtClean="0"/>
              <a:t>: a word is a distinct unit.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7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CONCEPT OF ‘WORD’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Morphology, and in this unit, a word will be considered </a:t>
            </a:r>
            <a:r>
              <a:rPr lang="en-US" b="1" i="1" dirty="0" smtClean="0"/>
              <a:t>an indivisible unit of meaning or an unanalysable linguistic unit  called a morpheme.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74406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MORPHEME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morpheme?</a:t>
            </a:r>
          </a:p>
          <a:p>
            <a:r>
              <a:rPr lang="en-US" dirty="0" smtClean="0"/>
              <a:t>This is a basic unit of analysis in morphology. it is a smallest meaningful unit of a language  or it is a minimal unit in the structural analysis of words.  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i. He </a:t>
            </a:r>
            <a:r>
              <a:rPr lang="en-US" b="1" dirty="0" smtClean="0"/>
              <a:t>talked</a:t>
            </a:r>
            <a:r>
              <a:rPr lang="en-US" dirty="0" smtClean="0"/>
              <a:t> to the girl. </a:t>
            </a:r>
          </a:p>
          <a:p>
            <a:r>
              <a:rPr lang="en-US" dirty="0" smtClean="0"/>
              <a:t>The verb </a:t>
            </a:r>
            <a:r>
              <a:rPr lang="en-US" i="1" dirty="0" smtClean="0"/>
              <a:t>talked</a:t>
            </a:r>
            <a:r>
              <a:rPr lang="en-US" dirty="0" smtClean="0"/>
              <a:t> contains two morpheme: </a:t>
            </a:r>
            <a:r>
              <a:rPr lang="en-US" i="1" dirty="0" smtClean="0"/>
              <a:t>talk</a:t>
            </a:r>
            <a:r>
              <a:rPr lang="en-US" dirty="0" smtClean="0"/>
              <a:t> and -</a:t>
            </a:r>
            <a:r>
              <a:rPr lang="en-US" i="1" dirty="0" err="1" smtClean="0"/>
              <a:t>ed</a:t>
            </a:r>
            <a:r>
              <a:rPr lang="en-US" i="1" dirty="0" smtClean="0"/>
              <a:t> (past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Ii. They talk to </a:t>
            </a:r>
            <a:r>
              <a:rPr lang="en-US" b="1" dirty="0" smtClean="0"/>
              <a:t>girls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noun </a:t>
            </a:r>
            <a:r>
              <a:rPr lang="en-US" b="1" i="1" dirty="0" smtClean="0"/>
              <a:t>girls</a:t>
            </a:r>
            <a:r>
              <a:rPr lang="en-US" dirty="0" smtClean="0"/>
              <a:t> also has two morphemes: </a:t>
            </a:r>
            <a:r>
              <a:rPr lang="en-US" b="1" i="1" dirty="0" smtClean="0"/>
              <a:t>girl</a:t>
            </a:r>
            <a:r>
              <a:rPr lang="en-US" dirty="0" smtClean="0"/>
              <a:t> and –</a:t>
            </a:r>
            <a:r>
              <a:rPr lang="en-US" b="1" i="1" dirty="0" smtClean="0"/>
              <a:t>s</a:t>
            </a:r>
            <a:r>
              <a:rPr lang="en-US" dirty="0" smtClean="0"/>
              <a:t> (plural)</a:t>
            </a:r>
          </a:p>
        </p:txBody>
      </p:sp>
    </p:spTree>
    <p:extLst>
      <p:ext uri="{BB962C8B-B14F-4D97-AF65-F5344CB8AC3E}">
        <p14:creationId xmlns:p14="http://schemas.microsoft.com/office/powerpoint/2010/main" val="262066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6859</TotalTime>
  <Words>1464</Words>
  <Application>Microsoft Office PowerPoint</Application>
  <PresentationFormat>Widescreen</PresentationFormat>
  <Paragraphs>185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Century Gothic</vt:lpstr>
      <vt:lpstr>Javanese Text</vt:lpstr>
      <vt:lpstr>Symbol</vt:lpstr>
      <vt:lpstr>Wingdings 3</vt:lpstr>
      <vt:lpstr>Ion</vt:lpstr>
      <vt:lpstr>ELL 2220: MORPHOLOGY</vt:lpstr>
      <vt:lpstr>INTRODUCTION</vt:lpstr>
      <vt:lpstr>CONT’D</vt:lpstr>
      <vt:lpstr>  CONT’D</vt:lpstr>
      <vt:lpstr>THE CONCEPT OF ‘WORD’ </vt:lpstr>
      <vt:lpstr>THE CONCEPT OF ‘WORD’</vt:lpstr>
      <vt:lpstr>CONCEPT OF WORD</vt:lpstr>
      <vt:lpstr>THE CONCEPT OF ‘WORD’ </vt:lpstr>
      <vt:lpstr>MORPHEME</vt:lpstr>
      <vt:lpstr>MORPHEME</vt:lpstr>
      <vt:lpstr>Morphemes</vt:lpstr>
      <vt:lpstr>Types of morphemes</vt:lpstr>
      <vt:lpstr>FREE MORPHEME</vt:lpstr>
      <vt:lpstr>FREE MORPHEMES</vt:lpstr>
      <vt:lpstr> BOUND MORPHEME</vt:lpstr>
      <vt:lpstr>BOUND MORPHEMES</vt:lpstr>
      <vt:lpstr>BOUND MORPHEMES</vt:lpstr>
      <vt:lpstr> MORPHS</vt:lpstr>
      <vt:lpstr>FREE MORPH</vt:lpstr>
      <vt:lpstr> BASIC TYPES OF MORPHS</vt:lpstr>
      <vt:lpstr>BASIC TYPES OF MORPHS</vt:lpstr>
      <vt:lpstr> ZERO MORPH</vt:lpstr>
      <vt:lpstr>BOUND MORPH</vt:lpstr>
      <vt:lpstr>TYPES OF BOUND MORPHS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ELL 2210: MORPHOLOGY</dc:title>
  <dc:creator>HP</dc:creator>
  <cp:lastModifiedBy>HP</cp:lastModifiedBy>
  <cp:revision>96</cp:revision>
  <dcterms:created xsi:type="dcterms:W3CDTF">2021-04-29T12:31:15Z</dcterms:created>
  <dcterms:modified xsi:type="dcterms:W3CDTF">2021-05-21T21:06:39Z</dcterms:modified>
</cp:coreProperties>
</file>