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0" r:id="rId4"/>
    <p:sldId id="292" r:id="rId5"/>
    <p:sldId id="293" r:id="rId6"/>
    <p:sldId id="294" r:id="rId7"/>
    <p:sldId id="291" r:id="rId8"/>
    <p:sldId id="295" r:id="rId9"/>
    <p:sldId id="296" r:id="rId10"/>
    <p:sldId id="297" r:id="rId11"/>
    <p:sldId id="298" r:id="rId12"/>
    <p:sldId id="299" r:id="rId13"/>
    <p:sldId id="300" r:id="rId14"/>
    <p:sldId id="312" r:id="rId15"/>
    <p:sldId id="301" r:id="rId16"/>
    <p:sldId id="302" r:id="rId17"/>
    <p:sldId id="303" r:id="rId18"/>
    <p:sldId id="263" r:id="rId19"/>
    <p:sldId id="304" r:id="rId20"/>
    <p:sldId id="305" r:id="rId21"/>
    <p:sldId id="306" r:id="rId22"/>
    <p:sldId id="307" r:id="rId23"/>
    <p:sldId id="308" r:id="rId24"/>
    <p:sldId id="309" r:id="rId25"/>
    <p:sldId id="310" r:id="rId26"/>
    <p:sldId id="311" r:id="rId27"/>
    <p:sldId id="313" r:id="rId28"/>
    <p:sldId id="314" r:id="rId29"/>
    <p:sldId id="315" r:id="rId30"/>
    <p:sldId id="316" r:id="rId31"/>
    <p:sldId id="317" r:id="rId32"/>
    <p:sldId id="318" r:id="rId33"/>
    <p:sldId id="319" r:id="rId34"/>
    <p:sldId id="320" r:id="rId35"/>
    <p:sldId id="321" r:id="rId36"/>
    <p:sldId id="322" r:id="rId37"/>
    <p:sldId id="323" r:id="rId38"/>
    <p:sldId id="325" r:id="rId39"/>
    <p:sldId id="327" r:id="rId40"/>
    <p:sldId id="328" r:id="rId41"/>
    <p:sldId id="329" r:id="rId42"/>
    <p:sldId id="32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2220 </a:t>
            </a:r>
            <a:br>
              <a:rPr lang="en-US" dirty="0"/>
            </a:br>
            <a:r>
              <a:rPr lang="en-US" dirty="0"/>
              <a:t>SYNTAX</a:t>
            </a:r>
          </a:p>
        </p:txBody>
      </p:sp>
      <p:sp>
        <p:nvSpPr>
          <p:cNvPr id="3" name="Subtitle 2"/>
          <p:cNvSpPr>
            <a:spLocks noGrp="1"/>
          </p:cNvSpPr>
          <p:nvPr>
            <p:ph type="subTitle" idx="1"/>
          </p:nvPr>
        </p:nvSpPr>
        <p:spPr/>
        <p:txBody>
          <a:bodyPr/>
          <a:lstStyle/>
          <a:p>
            <a:r>
              <a:rPr lang="en-US" dirty="0"/>
              <a:t>Lecture 1 &amp; 2: Introduction and </a:t>
            </a:r>
            <a:r>
              <a:rPr lang="en-US"/>
              <a:t>Word classes</a:t>
            </a:r>
          </a:p>
          <a:p>
            <a:r>
              <a:rPr lang="en-US" dirty="0"/>
              <a:t>LECTURER: MS. P. CHIKUTA</a:t>
            </a:r>
          </a:p>
          <a:p>
            <a:endParaRPr lang="en-US" dirty="0"/>
          </a:p>
        </p:txBody>
      </p:sp>
    </p:spTree>
    <p:extLst>
      <p:ext uri="{BB962C8B-B14F-4D97-AF65-F5344CB8AC3E}">
        <p14:creationId xmlns:p14="http://schemas.microsoft.com/office/powerpoint/2010/main" val="256246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F62-7D41-4E65-9159-6A2B9E55C0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0DC4F3-3BAC-49CD-BE20-8576F50394B1}"/>
              </a:ext>
            </a:extLst>
          </p:cNvPr>
          <p:cNvSpPr>
            <a:spLocks noGrp="1"/>
          </p:cNvSpPr>
          <p:nvPr>
            <p:ph idx="1"/>
          </p:nvPr>
        </p:nvSpPr>
        <p:spPr/>
        <p:txBody>
          <a:bodyPr/>
          <a:lstStyle/>
          <a:p>
            <a:r>
              <a:rPr lang="en-US" dirty="0"/>
              <a:t>Lexical words can be heads of phrases: e.g. the noun completion is the head (or main word) of the noun phrase [the completion of the task].</a:t>
            </a:r>
          </a:p>
          <a:p>
            <a:r>
              <a:rPr lang="en-US" dirty="0"/>
              <a:t>They are generally the words that are stressed most in speech.</a:t>
            </a:r>
          </a:p>
          <a:p>
            <a:r>
              <a:rPr lang="en-US" dirty="0"/>
              <a:t>They are generally the words that remain if a sentence is compressed in a newspaper headline: e.g. Elderly care crisis warning.</a:t>
            </a:r>
          </a:p>
        </p:txBody>
      </p:sp>
    </p:spTree>
    <p:extLst>
      <p:ext uri="{BB962C8B-B14F-4D97-AF65-F5344CB8AC3E}">
        <p14:creationId xmlns:p14="http://schemas.microsoft.com/office/powerpoint/2010/main" val="291539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19E1-2349-47D3-8AAA-9A21EBE009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F3DFD0-C1F5-47FF-9B2D-DCDDD504D893}"/>
              </a:ext>
            </a:extLst>
          </p:cNvPr>
          <p:cNvSpPr>
            <a:spLocks noGrp="1"/>
          </p:cNvSpPr>
          <p:nvPr>
            <p:ph idx="1"/>
          </p:nvPr>
        </p:nvSpPr>
        <p:spPr/>
        <p:txBody>
          <a:bodyPr>
            <a:normAutofit fontScale="92500" lnSpcReduction="20000"/>
          </a:bodyPr>
          <a:lstStyle/>
          <a:p>
            <a:pPr marL="0" indent="0">
              <a:buNone/>
            </a:pPr>
            <a:r>
              <a:rPr lang="en-US" b="1" dirty="0"/>
              <a:t>2. Function Words</a:t>
            </a:r>
          </a:p>
          <a:p>
            <a:r>
              <a:rPr lang="en-US" dirty="0"/>
              <a:t>Function words can be categorized in terms of word classes such as prepositions, coordinators, auxiliary verbs, and pronouns.</a:t>
            </a:r>
          </a:p>
          <a:p>
            <a:r>
              <a:rPr lang="en-US" dirty="0"/>
              <a:t>They usually indicate meaning relationships and help us to interpret units containing lexical words, by showing how the units are related to each other.</a:t>
            </a:r>
          </a:p>
          <a:p>
            <a:r>
              <a:rPr lang="en-US" dirty="0"/>
              <a:t>Function words belong to closed classes, which have a very limited and fixed membership. For example, English has only four coordinators: and, or, but, and (rarely) nor.</a:t>
            </a:r>
          </a:p>
          <a:p>
            <a:r>
              <a:rPr lang="en-US" dirty="0"/>
              <a:t>Individual function words tend to occur frequently, and in almost any type of text.</a:t>
            </a:r>
          </a:p>
        </p:txBody>
      </p:sp>
    </p:spTree>
    <p:extLst>
      <p:ext uri="{BB962C8B-B14F-4D97-AF65-F5344CB8AC3E}">
        <p14:creationId xmlns:p14="http://schemas.microsoft.com/office/powerpoint/2010/main" val="311410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72D9-EBA8-4134-9847-BBE2CDCFF5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03EBC8-E0E3-4CBF-9DEA-71C7C043213A}"/>
              </a:ext>
            </a:extLst>
          </p:cNvPr>
          <p:cNvSpPr>
            <a:spLocks noGrp="1"/>
          </p:cNvSpPr>
          <p:nvPr>
            <p:ph idx="1"/>
          </p:nvPr>
        </p:nvSpPr>
        <p:spPr/>
        <p:txBody>
          <a:bodyPr>
            <a:normAutofit fontScale="85000" lnSpcReduction="20000"/>
          </a:bodyPr>
          <a:lstStyle/>
          <a:p>
            <a:pPr marL="0" indent="0">
              <a:buNone/>
            </a:pPr>
            <a:r>
              <a:rPr lang="en-US" b="1" dirty="0"/>
              <a:t>3. Inserts</a:t>
            </a:r>
          </a:p>
          <a:p>
            <a:r>
              <a:rPr lang="en-US" dirty="0"/>
              <a:t>Inserts are found mainly in spoken language. Inserts do not form an integral part of a syntactic structure, but tend to be inserted freely in a text. </a:t>
            </a:r>
          </a:p>
          <a:p>
            <a:r>
              <a:rPr lang="en-US" dirty="0"/>
              <a:t>They are often marked off by a break in intonation in speech, or by a punctuation mark in writing: e.g. </a:t>
            </a:r>
            <a:r>
              <a:rPr lang="en-US" b="1" i="1" dirty="0"/>
              <a:t>Well</a:t>
            </a:r>
            <a:r>
              <a:rPr lang="en-US" dirty="0"/>
              <a:t>, we made it.</a:t>
            </a:r>
          </a:p>
          <a:p>
            <a:r>
              <a:rPr lang="en-US" dirty="0"/>
              <a:t>They generally carry emotional and discoursal meanings, such as </a:t>
            </a:r>
            <a:r>
              <a:rPr lang="en-US" b="1" dirty="0"/>
              <a:t>oh, ah, wow</a:t>
            </a:r>
            <a:r>
              <a:rPr lang="en-US" dirty="0"/>
              <a:t>, used to express a speaker's emotional response to a situation, </a:t>
            </a:r>
            <a:r>
              <a:rPr lang="en-US" b="1" i="1" dirty="0"/>
              <a:t>or yeah, no, okay </a:t>
            </a:r>
            <a:r>
              <a:rPr lang="en-US" dirty="0"/>
              <a:t>used to signal a response to what has just been said.</a:t>
            </a:r>
          </a:p>
          <a:p>
            <a:r>
              <a:rPr lang="en-US" dirty="0"/>
              <a:t>Inserts are generally simple in form, though they often have an atypical pronunciation (e.g. </a:t>
            </a:r>
            <a:r>
              <a:rPr lang="en-US" b="1" dirty="0"/>
              <a:t>hm, uh-huh, ugh, yeah). </a:t>
            </a:r>
            <a:endParaRPr lang="en-US" dirty="0"/>
          </a:p>
        </p:txBody>
      </p:sp>
    </p:spTree>
    <p:extLst>
      <p:ext uri="{BB962C8B-B14F-4D97-AF65-F5344CB8AC3E}">
        <p14:creationId xmlns:p14="http://schemas.microsoft.com/office/powerpoint/2010/main" val="36438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610E-EC14-485B-8EBD-4D854D346BE5}"/>
              </a:ext>
            </a:extLst>
          </p:cNvPr>
          <p:cNvSpPr>
            <a:spLocks noGrp="1"/>
          </p:cNvSpPr>
          <p:nvPr>
            <p:ph type="title"/>
          </p:nvPr>
        </p:nvSpPr>
        <p:spPr/>
        <p:txBody>
          <a:bodyPr/>
          <a:lstStyle/>
          <a:p>
            <a:r>
              <a:rPr lang="en-US" dirty="0"/>
              <a:t>Open Classes and Closed Classes</a:t>
            </a:r>
          </a:p>
        </p:txBody>
      </p:sp>
      <p:sp>
        <p:nvSpPr>
          <p:cNvPr id="3" name="Content Placeholder 2">
            <a:extLst>
              <a:ext uri="{FF2B5EF4-FFF2-40B4-BE49-F238E27FC236}">
                <a16:creationId xmlns:a16="http://schemas.microsoft.com/office/drawing/2014/main" id="{79386828-EA8F-4DB4-AD42-03CAE83CC74E}"/>
              </a:ext>
            </a:extLst>
          </p:cNvPr>
          <p:cNvSpPr>
            <a:spLocks noGrp="1"/>
          </p:cNvSpPr>
          <p:nvPr>
            <p:ph idx="1"/>
          </p:nvPr>
        </p:nvSpPr>
        <p:spPr/>
        <p:txBody>
          <a:bodyPr>
            <a:normAutofit fontScale="70000" lnSpcReduction="20000"/>
          </a:bodyPr>
          <a:lstStyle/>
          <a:p>
            <a:r>
              <a:rPr lang="en-US" b="1" dirty="0"/>
              <a:t>A </a:t>
            </a:r>
            <a:r>
              <a:rPr lang="en-US" sz="2600" b="1" dirty="0"/>
              <a:t>closed class </a:t>
            </a:r>
            <a:r>
              <a:rPr lang="en-US" sz="2600" dirty="0"/>
              <a:t>contains a limited number of members, and new members cannot be easily added. For example, it is not easy to create a new coordinator or a new pronoun: those word classes have a fairly fixed set of members.</a:t>
            </a:r>
          </a:p>
          <a:p>
            <a:r>
              <a:rPr lang="en-US" sz="2600" dirty="0"/>
              <a:t>The membership of </a:t>
            </a:r>
            <a:r>
              <a:rPr lang="en-US" sz="2600" b="1" dirty="0"/>
              <a:t>open classes </a:t>
            </a:r>
            <a:r>
              <a:rPr lang="en-US" sz="2600" dirty="0"/>
              <a:t>is indefinitely large, and can be readily extended by users of the language. Lexical classes such as nouns and adjectives are open classes. For example, we can easily form new nouns with the suffix -</a:t>
            </a:r>
            <a:r>
              <a:rPr lang="en-US" sz="2600" dirty="0" err="1"/>
              <a:t>ee</a:t>
            </a:r>
            <a:r>
              <a:rPr lang="en-US" sz="2600" dirty="0"/>
              <a:t>, adjectives with -</a:t>
            </a:r>
            <a:r>
              <a:rPr lang="en-US" sz="2600" dirty="0" err="1"/>
              <a:t>ish</a:t>
            </a:r>
            <a:r>
              <a:rPr lang="en-US" sz="2600" dirty="0"/>
              <a:t>, verbs with -</a:t>
            </a:r>
            <a:r>
              <a:rPr lang="en-US" sz="2600" dirty="0" err="1"/>
              <a:t>ize</a:t>
            </a:r>
            <a:r>
              <a:rPr lang="en-US" sz="2600" dirty="0"/>
              <a:t>, and adverbs with -wise:</a:t>
            </a:r>
          </a:p>
          <a:p>
            <a:pPr marL="0" indent="0" algn="ctr">
              <a:buNone/>
            </a:pPr>
            <a:r>
              <a:rPr lang="en-US" sz="2600" b="1" dirty="0" err="1"/>
              <a:t>gossipee</a:t>
            </a:r>
            <a:r>
              <a:rPr lang="en-US" sz="2600" b="1" dirty="0"/>
              <a:t>, franchisee, internee, retiree</a:t>
            </a:r>
          </a:p>
          <a:p>
            <a:pPr marL="0" indent="0" algn="ctr">
              <a:buNone/>
            </a:pPr>
            <a:r>
              <a:rPr lang="en-US" sz="2600" b="1" dirty="0" err="1"/>
              <a:t>birdish</a:t>
            </a:r>
            <a:r>
              <a:rPr lang="en-US" sz="2600" b="1" dirty="0"/>
              <a:t>, broadish, coquettish, heathenish</a:t>
            </a:r>
          </a:p>
          <a:p>
            <a:pPr marL="0" indent="0" algn="ctr">
              <a:buNone/>
            </a:pPr>
            <a:r>
              <a:rPr lang="en-US" sz="2600" b="1" dirty="0"/>
              <a:t>bureaucratize, mythologize, periodize, solubilize</a:t>
            </a:r>
          </a:p>
          <a:p>
            <a:pPr marL="0" indent="0" algn="ctr">
              <a:buNone/>
            </a:pPr>
            <a:r>
              <a:rPr lang="en-US" sz="2600" b="1" dirty="0"/>
              <a:t>crabwise, fanwise, </a:t>
            </a:r>
            <a:r>
              <a:rPr lang="en-US" sz="2600" b="1" dirty="0" err="1"/>
              <a:t>frogwise</a:t>
            </a:r>
            <a:r>
              <a:rPr lang="en-US" sz="2600" b="1" dirty="0"/>
              <a:t>, </a:t>
            </a:r>
            <a:r>
              <a:rPr lang="en-US" sz="2600" b="1" dirty="0" err="1"/>
              <a:t>starwise</a:t>
            </a:r>
            <a:endParaRPr lang="en-US" sz="2600" b="1" dirty="0"/>
          </a:p>
        </p:txBody>
      </p:sp>
    </p:spTree>
    <p:extLst>
      <p:ext uri="{BB962C8B-B14F-4D97-AF65-F5344CB8AC3E}">
        <p14:creationId xmlns:p14="http://schemas.microsoft.com/office/powerpoint/2010/main" val="408509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43ED-5BF1-4358-A0FE-840B44FE9F85}"/>
              </a:ext>
            </a:extLst>
          </p:cNvPr>
          <p:cNvSpPr>
            <a:spLocks noGrp="1"/>
          </p:cNvSpPr>
          <p:nvPr>
            <p:ph type="title"/>
          </p:nvPr>
        </p:nvSpPr>
        <p:spPr/>
        <p:txBody>
          <a:bodyPr/>
          <a:lstStyle/>
          <a:p>
            <a:r>
              <a:rPr lang="en-US" dirty="0"/>
              <a:t>LEXICAL WORDS</a:t>
            </a:r>
          </a:p>
        </p:txBody>
      </p:sp>
      <p:sp>
        <p:nvSpPr>
          <p:cNvPr id="3" name="Content Placeholder 2">
            <a:extLst>
              <a:ext uri="{FF2B5EF4-FFF2-40B4-BE49-F238E27FC236}">
                <a16:creationId xmlns:a16="http://schemas.microsoft.com/office/drawing/2014/main" id="{A84FE546-7069-4E29-B844-01677B8F664E}"/>
              </a:ext>
            </a:extLst>
          </p:cNvPr>
          <p:cNvSpPr>
            <a:spLocks noGrp="1"/>
          </p:cNvSpPr>
          <p:nvPr>
            <p:ph idx="1"/>
          </p:nvPr>
        </p:nvSpPr>
        <p:spPr/>
        <p:txBody>
          <a:bodyPr/>
          <a:lstStyle/>
          <a:p>
            <a:r>
              <a:rPr lang="en-US" dirty="0"/>
              <a:t>NOUNS</a:t>
            </a:r>
          </a:p>
          <a:p>
            <a:r>
              <a:rPr lang="en-US" dirty="0"/>
              <a:t>LEXICAL VERBS</a:t>
            </a:r>
          </a:p>
          <a:p>
            <a:r>
              <a:rPr lang="en-US" dirty="0"/>
              <a:t>ADJECTIVES </a:t>
            </a:r>
          </a:p>
          <a:p>
            <a:r>
              <a:rPr lang="en-US" dirty="0"/>
              <a:t>ADVERBS</a:t>
            </a:r>
          </a:p>
        </p:txBody>
      </p:sp>
    </p:spTree>
    <p:extLst>
      <p:ext uri="{BB962C8B-B14F-4D97-AF65-F5344CB8AC3E}">
        <p14:creationId xmlns:p14="http://schemas.microsoft.com/office/powerpoint/2010/main" val="322672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55D5-1735-435C-AE49-7507FC031D94}"/>
              </a:ext>
            </a:extLst>
          </p:cNvPr>
          <p:cNvSpPr>
            <a:spLocks noGrp="1"/>
          </p:cNvSpPr>
          <p:nvPr>
            <p:ph type="title"/>
          </p:nvPr>
        </p:nvSpPr>
        <p:spPr/>
        <p:txBody>
          <a:bodyPr/>
          <a:lstStyle/>
          <a:p>
            <a:r>
              <a:rPr lang="en-US" dirty="0"/>
              <a:t>Nouns</a:t>
            </a:r>
          </a:p>
        </p:txBody>
      </p:sp>
      <p:sp>
        <p:nvSpPr>
          <p:cNvPr id="3" name="Content Placeholder 2">
            <a:extLst>
              <a:ext uri="{FF2B5EF4-FFF2-40B4-BE49-F238E27FC236}">
                <a16:creationId xmlns:a16="http://schemas.microsoft.com/office/drawing/2014/main" id="{969B0051-A1E8-4842-9576-264C22D04AE8}"/>
              </a:ext>
            </a:extLst>
          </p:cNvPr>
          <p:cNvSpPr>
            <a:spLocks noGrp="1"/>
          </p:cNvSpPr>
          <p:nvPr>
            <p:ph idx="1"/>
          </p:nvPr>
        </p:nvSpPr>
        <p:spPr/>
        <p:txBody>
          <a:bodyPr>
            <a:normAutofit fontScale="92500" lnSpcReduction="10000"/>
          </a:bodyPr>
          <a:lstStyle/>
          <a:p>
            <a:pPr marL="0" indent="0">
              <a:buNone/>
            </a:pPr>
            <a:r>
              <a:rPr lang="en-US" b="1" dirty="0"/>
              <a:t>Morphological</a:t>
            </a:r>
          </a:p>
          <a:p>
            <a:r>
              <a:rPr lang="en-US" dirty="0"/>
              <a:t>Nouns have inflectional suffixes for plural number, and for genitive case: one book, two books; Sarah's book. </a:t>
            </a:r>
          </a:p>
          <a:p>
            <a:r>
              <a:rPr lang="en-US" dirty="0"/>
              <a:t>Many nouns, however, are uncountable, and cannot have a plural form (e.g. gold, information). </a:t>
            </a:r>
          </a:p>
          <a:p>
            <a:r>
              <a:rPr lang="en-US" dirty="0"/>
              <a:t>Nouns quite often contain more than one morpheme:</a:t>
            </a:r>
          </a:p>
          <a:p>
            <a:pPr marL="0" indent="0">
              <a:buNone/>
            </a:pPr>
            <a:r>
              <a:rPr lang="en-US" i="1" dirty="0"/>
              <a:t>compound nouns: bomb + shell, bridge + head, clothes + line</a:t>
            </a:r>
          </a:p>
          <a:p>
            <a:pPr marL="0" indent="0">
              <a:buNone/>
            </a:pPr>
            <a:r>
              <a:rPr lang="en-US" i="1" dirty="0"/>
              <a:t>nouns with derivational suffixes: sing + er, bright + ness, friend + ship</a:t>
            </a:r>
          </a:p>
        </p:txBody>
      </p:sp>
    </p:spTree>
    <p:extLst>
      <p:ext uri="{BB962C8B-B14F-4D97-AF65-F5344CB8AC3E}">
        <p14:creationId xmlns:p14="http://schemas.microsoft.com/office/powerpoint/2010/main" val="159923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9BD4-74E4-425A-AC60-0502678ACC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ABF864-4D9E-45ED-A95C-BA99626E4FE7}"/>
              </a:ext>
            </a:extLst>
          </p:cNvPr>
          <p:cNvSpPr>
            <a:spLocks noGrp="1"/>
          </p:cNvSpPr>
          <p:nvPr>
            <p:ph idx="1"/>
          </p:nvPr>
        </p:nvSpPr>
        <p:spPr/>
        <p:txBody>
          <a:bodyPr>
            <a:normAutofit fontScale="85000" lnSpcReduction="20000"/>
          </a:bodyPr>
          <a:lstStyle/>
          <a:p>
            <a:pPr marL="0" indent="0">
              <a:buNone/>
            </a:pPr>
            <a:r>
              <a:rPr lang="en-US" b="1" dirty="0"/>
              <a:t>Syntactic</a:t>
            </a:r>
          </a:p>
          <a:p>
            <a:r>
              <a:rPr lang="en-US" dirty="0"/>
              <a:t>Nouns can occur as the head of a noun phrase: [a new book about the cold war], [the ugliest person you've ever seen]. </a:t>
            </a:r>
          </a:p>
          <a:p>
            <a:r>
              <a:rPr lang="en-US" dirty="0"/>
              <a:t>As these examples show, common nouns such as </a:t>
            </a:r>
            <a:r>
              <a:rPr lang="en-US" i="1" dirty="0"/>
              <a:t>book</a:t>
            </a:r>
            <a:r>
              <a:rPr lang="en-US" dirty="0"/>
              <a:t> and </a:t>
            </a:r>
            <a:r>
              <a:rPr lang="en-US" i="1" dirty="0"/>
              <a:t>perso</a:t>
            </a:r>
            <a:r>
              <a:rPr lang="en-US" dirty="0"/>
              <a:t>n can be modified by many kinds of words both before and after them. Proper nouns like Sarah, on the other hand, rarely have any modifiers.</a:t>
            </a:r>
          </a:p>
          <a:p>
            <a:pPr marL="0" indent="0">
              <a:buNone/>
            </a:pPr>
            <a:r>
              <a:rPr lang="en-US" b="1" dirty="0"/>
              <a:t>Semantic</a:t>
            </a:r>
          </a:p>
          <a:p>
            <a:r>
              <a:rPr lang="en-US" dirty="0"/>
              <a:t>Nouns commonly refer to concrete, physical entities (people, objects, substances): e.g. book, friend, iron. They can also denote abstract entities, such as qualities and states: e.g. freedom, wish, friendship.</a:t>
            </a:r>
          </a:p>
        </p:txBody>
      </p:sp>
    </p:spTree>
    <p:extLst>
      <p:ext uri="{BB962C8B-B14F-4D97-AF65-F5344CB8AC3E}">
        <p14:creationId xmlns:p14="http://schemas.microsoft.com/office/powerpoint/2010/main" val="422249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3BBB-A673-4047-8599-C68A8D1235DA}"/>
              </a:ext>
            </a:extLst>
          </p:cNvPr>
          <p:cNvSpPr>
            <a:spLocks noGrp="1"/>
          </p:cNvSpPr>
          <p:nvPr>
            <p:ph type="title"/>
          </p:nvPr>
        </p:nvSpPr>
        <p:spPr/>
        <p:txBody>
          <a:bodyPr/>
          <a:lstStyle/>
          <a:p>
            <a:r>
              <a:rPr lang="en-US" dirty="0"/>
              <a:t>Lexical verbs</a:t>
            </a:r>
          </a:p>
        </p:txBody>
      </p:sp>
      <p:sp>
        <p:nvSpPr>
          <p:cNvPr id="3" name="Content Placeholder 2">
            <a:extLst>
              <a:ext uri="{FF2B5EF4-FFF2-40B4-BE49-F238E27FC236}">
                <a16:creationId xmlns:a16="http://schemas.microsoft.com/office/drawing/2014/main" id="{3FBB1BBA-E5C9-4C44-BB69-82BFA9E05077}"/>
              </a:ext>
            </a:extLst>
          </p:cNvPr>
          <p:cNvSpPr>
            <a:spLocks noGrp="1"/>
          </p:cNvSpPr>
          <p:nvPr>
            <p:ph idx="1"/>
          </p:nvPr>
        </p:nvSpPr>
        <p:spPr/>
        <p:txBody>
          <a:bodyPr>
            <a:normAutofit fontScale="92500"/>
          </a:bodyPr>
          <a:lstStyle/>
          <a:p>
            <a:r>
              <a:rPr lang="en-US" dirty="0"/>
              <a:t>Words such as admit, build, choose, write are lexical verbs. They are distinct from auxiliary verbs like </a:t>
            </a:r>
            <a:r>
              <a:rPr lang="en-US" b="1" dirty="0"/>
              <a:t>can</a:t>
            </a:r>
            <a:r>
              <a:rPr lang="en-US" dirty="0"/>
              <a:t> and</a:t>
            </a:r>
            <a:r>
              <a:rPr lang="en-US" b="1" dirty="0"/>
              <a:t> will</a:t>
            </a:r>
            <a:r>
              <a:rPr lang="en-US" dirty="0"/>
              <a:t>, which we treat as function words. </a:t>
            </a:r>
          </a:p>
          <a:p>
            <a:r>
              <a:rPr lang="en-US" dirty="0"/>
              <a:t>The primary verbs </a:t>
            </a:r>
            <a:r>
              <a:rPr lang="en-US" b="1" i="1" dirty="0"/>
              <a:t>be, have</a:t>
            </a:r>
            <a:r>
              <a:rPr lang="en-US" dirty="0"/>
              <a:t>, and </a:t>
            </a:r>
            <a:r>
              <a:rPr lang="en-US" b="1" i="1" dirty="0"/>
              <a:t>do</a:t>
            </a:r>
            <a:r>
              <a:rPr lang="en-US" dirty="0"/>
              <a:t> (the most common verbs in English) occur as both lexical verbs and auxiliaries. Lexical verbs are identified as follows: </a:t>
            </a:r>
          </a:p>
          <a:p>
            <a:pPr marL="0" indent="0">
              <a:buNone/>
            </a:pPr>
            <a:r>
              <a:rPr lang="en-US" b="1" dirty="0"/>
              <a:t>Morphology</a:t>
            </a:r>
          </a:p>
          <a:p>
            <a:r>
              <a:rPr lang="en-US" dirty="0"/>
              <a:t>Lexical verbs have different forms signaling tense (present and past), aspect (perfect, progressive), and voice (active and passive). Note the five forms of the verb lexeme write in the examples on the next slide:</a:t>
            </a:r>
          </a:p>
        </p:txBody>
      </p:sp>
    </p:spTree>
    <p:extLst>
      <p:ext uri="{BB962C8B-B14F-4D97-AF65-F5344CB8AC3E}">
        <p14:creationId xmlns:p14="http://schemas.microsoft.com/office/powerpoint/2010/main" val="251636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D597-A07A-4204-93DB-9B6A2A80689C}"/>
              </a:ext>
            </a:extLst>
          </p:cNvPr>
          <p:cNvSpPr>
            <a:spLocks noGrp="1"/>
          </p:cNvSpPr>
          <p:nvPr>
            <p:ph type="title"/>
          </p:nvPr>
        </p:nvSpPr>
        <p:spPr/>
        <p:txBody>
          <a:bodyPr/>
          <a:lstStyle/>
          <a:p>
            <a:endParaRPr lang="en-US" dirty="0"/>
          </a:p>
        </p:txBody>
      </p:sp>
      <p:graphicFrame>
        <p:nvGraphicFramePr>
          <p:cNvPr id="4" name="Table 4">
            <a:extLst>
              <a:ext uri="{FF2B5EF4-FFF2-40B4-BE49-F238E27FC236}">
                <a16:creationId xmlns:a16="http://schemas.microsoft.com/office/drawing/2014/main" id="{D259D18F-0045-4567-AA94-F3B1681734FF}"/>
              </a:ext>
            </a:extLst>
          </p:cNvPr>
          <p:cNvGraphicFramePr>
            <a:graphicFrameLocks noGrp="1"/>
          </p:cNvGraphicFramePr>
          <p:nvPr>
            <p:ph idx="1"/>
            <p:extLst>
              <p:ext uri="{D42A27DB-BD31-4B8C-83A1-F6EECF244321}">
                <p14:modId xmlns:p14="http://schemas.microsoft.com/office/powerpoint/2010/main" val="1695260598"/>
              </p:ext>
            </p:extLst>
          </p:nvPr>
        </p:nvGraphicFramePr>
        <p:xfrm>
          <a:off x="1295400" y="2909155"/>
          <a:ext cx="9601200" cy="2225040"/>
        </p:xfrm>
        <a:graphic>
          <a:graphicData uri="http://schemas.openxmlformats.org/drawingml/2006/table">
            <a:tbl>
              <a:tblPr firstRow="1" bandRow="1">
                <a:tableStyleId>{073A0DAA-6AF3-43AB-8588-CEC1D06C72B9}</a:tableStyleId>
              </a:tblPr>
              <a:tblGrid>
                <a:gridCol w="4800600">
                  <a:extLst>
                    <a:ext uri="{9D8B030D-6E8A-4147-A177-3AD203B41FA5}">
                      <a16:colId xmlns:a16="http://schemas.microsoft.com/office/drawing/2014/main" val="1752644615"/>
                    </a:ext>
                  </a:extLst>
                </a:gridCol>
                <a:gridCol w="4800600">
                  <a:extLst>
                    <a:ext uri="{9D8B030D-6E8A-4147-A177-3AD203B41FA5}">
                      <a16:colId xmlns:a16="http://schemas.microsoft.com/office/drawing/2014/main" val="359680077"/>
                    </a:ext>
                  </a:extLst>
                </a:gridCol>
              </a:tblGrid>
              <a:tr h="370840">
                <a:tc>
                  <a:txBody>
                    <a:bodyPr/>
                    <a:lstStyle/>
                    <a:p>
                      <a:r>
                        <a:rPr lang="en-US" dirty="0"/>
                        <a:t>Verb forms</a:t>
                      </a:r>
                    </a:p>
                  </a:txBody>
                  <a:tcPr/>
                </a:tc>
                <a:tc>
                  <a:txBody>
                    <a:bodyPr/>
                    <a:lstStyle/>
                    <a:p>
                      <a:r>
                        <a:rPr lang="en-US" dirty="0"/>
                        <a:t>Examples</a:t>
                      </a:r>
                    </a:p>
                  </a:txBody>
                  <a:tcPr/>
                </a:tc>
                <a:extLst>
                  <a:ext uri="{0D108BD9-81ED-4DB2-BD59-A6C34878D82A}">
                    <a16:rowId xmlns:a16="http://schemas.microsoft.com/office/drawing/2014/main" val="172575622"/>
                  </a:ext>
                </a:extLst>
              </a:tr>
              <a:tr h="370840">
                <a:tc>
                  <a:txBody>
                    <a:bodyPr/>
                    <a:lstStyle/>
                    <a:p>
                      <a:r>
                        <a:rPr lang="en-US" dirty="0"/>
                        <a:t>Base form</a:t>
                      </a:r>
                    </a:p>
                  </a:txBody>
                  <a:tcPr/>
                </a:tc>
                <a:tc>
                  <a:txBody>
                    <a:bodyPr/>
                    <a:lstStyle/>
                    <a:p>
                      <a:r>
                        <a:rPr lang="en-US" dirty="0"/>
                        <a:t>Cook</a:t>
                      </a:r>
                    </a:p>
                  </a:txBody>
                  <a:tcPr/>
                </a:tc>
                <a:extLst>
                  <a:ext uri="{0D108BD9-81ED-4DB2-BD59-A6C34878D82A}">
                    <a16:rowId xmlns:a16="http://schemas.microsoft.com/office/drawing/2014/main" val="1231256316"/>
                  </a:ext>
                </a:extLst>
              </a:tr>
              <a:tr h="370840">
                <a:tc>
                  <a:txBody>
                    <a:bodyPr/>
                    <a:lstStyle/>
                    <a:p>
                      <a:r>
                        <a:rPr lang="en-US" dirty="0"/>
                        <a:t>S-form</a:t>
                      </a:r>
                    </a:p>
                  </a:txBody>
                  <a:tcPr/>
                </a:tc>
                <a:tc>
                  <a:txBody>
                    <a:bodyPr/>
                    <a:lstStyle/>
                    <a:p>
                      <a:r>
                        <a:rPr lang="en-US" dirty="0"/>
                        <a:t>Cooks</a:t>
                      </a:r>
                    </a:p>
                  </a:txBody>
                  <a:tcPr/>
                </a:tc>
                <a:extLst>
                  <a:ext uri="{0D108BD9-81ED-4DB2-BD59-A6C34878D82A}">
                    <a16:rowId xmlns:a16="http://schemas.microsoft.com/office/drawing/2014/main" val="3534599399"/>
                  </a:ext>
                </a:extLst>
              </a:tr>
              <a:tr h="370840">
                <a:tc>
                  <a:txBody>
                    <a:bodyPr/>
                    <a:lstStyle/>
                    <a:p>
                      <a:r>
                        <a:rPr lang="en-US" dirty="0"/>
                        <a:t>Past form</a:t>
                      </a:r>
                    </a:p>
                  </a:txBody>
                  <a:tcPr/>
                </a:tc>
                <a:tc>
                  <a:txBody>
                    <a:bodyPr/>
                    <a:lstStyle/>
                    <a:p>
                      <a:r>
                        <a:rPr lang="en-US" dirty="0"/>
                        <a:t>Cooked</a:t>
                      </a:r>
                    </a:p>
                  </a:txBody>
                  <a:tcPr/>
                </a:tc>
                <a:extLst>
                  <a:ext uri="{0D108BD9-81ED-4DB2-BD59-A6C34878D82A}">
                    <a16:rowId xmlns:a16="http://schemas.microsoft.com/office/drawing/2014/main" val="3858266231"/>
                  </a:ext>
                </a:extLst>
              </a:tr>
              <a:tr h="370840">
                <a:tc>
                  <a:txBody>
                    <a:bodyPr/>
                    <a:lstStyle/>
                    <a:p>
                      <a:r>
                        <a:rPr lang="en-US" dirty="0"/>
                        <a:t>-</a:t>
                      </a:r>
                      <a:r>
                        <a:rPr lang="en-US" dirty="0" err="1"/>
                        <a:t>ing</a:t>
                      </a:r>
                      <a:r>
                        <a:rPr lang="en-US" dirty="0"/>
                        <a:t> form</a:t>
                      </a:r>
                    </a:p>
                  </a:txBody>
                  <a:tcPr/>
                </a:tc>
                <a:tc>
                  <a:txBody>
                    <a:bodyPr/>
                    <a:lstStyle/>
                    <a:p>
                      <a:r>
                        <a:rPr lang="en-US" dirty="0"/>
                        <a:t>Cooking</a:t>
                      </a:r>
                    </a:p>
                  </a:txBody>
                  <a:tcPr/>
                </a:tc>
                <a:extLst>
                  <a:ext uri="{0D108BD9-81ED-4DB2-BD59-A6C34878D82A}">
                    <a16:rowId xmlns:a16="http://schemas.microsoft.com/office/drawing/2014/main" val="3251074949"/>
                  </a:ext>
                </a:extLst>
              </a:tr>
              <a:tr h="370840">
                <a:tc>
                  <a:txBody>
                    <a:bodyPr/>
                    <a:lstStyle/>
                    <a:p>
                      <a:r>
                        <a:rPr lang="en-US" dirty="0"/>
                        <a:t>Past/passive participle</a:t>
                      </a:r>
                    </a:p>
                  </a:txBody>
                  <a:tcPr/>
                </a:tc>
                <a:tc>
                  <a:txBody>
                    <a:bodyPr/>
                    <a:lstStyle/>
                    <a:p>
                      <a:r>
                        <a:rPr lang="en-US" dirty="0"/>
                        <a:t>cooked</a:t>
                      </a:r>
                    </a:p>
                  </a:txBody>
                  <a:tcPr/>
                </a:tc>
                <a:extLst>
                  <a:ext uri="{0D108BD9-81ED-4DB2-BD59-A6C34878D82A}">
                    <a16:rowId xmlns:a16="http://schemas.microsoft.com/office/drawing/2014/main" val="3902767024"/>
                  </a:ext>
                </a:extLst>
              </a:tr>
            </a:tbl>
          </a:graphicData>
        </a:graphic>
      </p:graphicFrame>
    </p:spTree>
    <p:extLst>
      <p:ext uri="{BB962C8B-B14F-4D97-AF65-F5344CB8AC3E}">
        <p14:creationId xmlns:p14="http://schemas.microsoft.com/office/powerpoint/2010/main" val="15615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88D5-9BCE-4E51-97AC-6284067998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A6810C-5FC1-4758-8709-13CBCB8B4035}"/>
              </a:ext>
            </a:extLst>
          </p:cNvPr>
          <p:cNvSpPr>
            <a:spLocks noGrp="1"/>
          </p:cNvSpPr>
          <p:nvPr>
            <p:ph idx="1"/>
          </p:nvPr>
        </p:nvSpPr>
        <p:spPr/>
        <p:txBody>
          <a:bodyPr>
            <a:normAutofit/>
          </a:bodyPr>
          <a:lstStyle/>
          <a:p>
            <a:pPr marL="0" indent="0">
              <a:buNone/>
            </a:pPr>
            <a:r>
              <a:rPr lang="en-US" b="1" dirty="0"/>
              <a:t>Syntactic</a:t>
            </a:r>
          </a:p>
          <a:p>
            <a:r>
              <a:rPr lang="en-US" dirty="0"/>
              <a:t>Lexical verbs most frequently occur on their own, as a single-word verb phrase acting as the central part of the clause:</a:t>
            </a:r>
          </a:p>
          <a:p>
            <a:r>
              <a:rPr lang="en-US" dirty="0"/>
              <a:t>He </a:t>
            </a:r>
            <a:r>
              <a:rPr lang="en-US" b="1" dirty="0"/>
              <a:t>[writes] </a:t>
            </a:r>
            <a:r>
              <a:rPr lang="en-US" dirty="0"/>
              <a:t>page after page about tiny details. </a:t>
            </a:r>
          </a:p>
          <a:p>
            <a:r>
              <a:rPr lang="en-US" dirty="0"/>
              <a:t>They also occur in the final or main verb position of verb phrases: [</a:t>
            </a:r>
            <a:r>
              <a:rPr lang="en-US" b="1" dirty="0"/>
              <a:t>has written</a:t>
            </a:r>
            <a:r>
              <a:rPr lang="en-US" dirty="0"/>
              <a:t>] a letter; [</a:t>
            </a:r>
            <a:r>
              <a:rPr lang="en-US" b="1" dirty="0"/>
              <a:t>will be writing</a:t>
            </a:r>
            <a:r>
              <a:rPr lang="en-US" dirty="0"/>
              <a:t>] tomorrow.</a:t>
            </a:r>
          </a:p>
        </p:txBody>
      </p:sp>
    </p:spTree>
    <p:extLst>
      <p:ext uri="{BB962C8B-B14F-4D97-AF65-F5344CB8AC3E}">
        <p14:creationId xmlns:p14="http://schemas.microsoft.com/office/powerpoint/2010/main" val="306003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Syntax</a:t>
            </a:r>
          </a:p>
        </p:txBody>
      </p:sp>
      <p:sp>
        <p:nvSpPr>
          <p:cNvPr id="3" name="Content Placeholder 2"/>
          <p:cNvSpPr>
            <a:spLocks noGrp="1"/>
          </p:cNvSpPr>
          <p:nvPr>
            <p:ph idx="1"/>
          </p:nvPr>
        </p:nvSpPr>
        <p:spPr/>
        <p:txBody>
          <a:bodyPr/>
          <a:lstStyle/>
          <a:p>
            <a:r>
              <a:rPr lang="en-US" sz="2000" dirty="0"/>
              <a:t>Syntax is the set of rules, principles, and processes that govern the structure of sentences in each language, specifically word order and punctuation. </a:t>
            </a:r>
          </a:p>
          <a:p>
            <a:r>
              <a:rPr lang="en-US" sz="2000" dirty="0"/>
              <a:t>The term syntax is also used to refer to the study of such principles and processes</a:t>
            </a:r>
          </a:p>
          <a:p>
            <a:r>
              <a:rPr lang="en-US" sz="2000" dirty="0"/>
              <a:t>The grammatical units of English are words, phrases, clauses and sentences</a:t>
            </a:r>
          </a:p>
          <a:p>
            <a:r>
              <a:rPr lang="en-US" sz="2000" dirty="0"/>
              <a:t>EXAMPLE: On behalf of the airline, we wish you a pleasant flight.</a:t>
            </a:r>
          </a:p>
          <a:p>
            <a:endParaRPr lang="en-US" dirty="0"/>
          </a:p>
        </p:txBody>
      </p:sp>
      <p:graphicFrame>
        <p:nvGraphicFramePr>
          <p:cNvPr id="4" name="Table 4">
            <a:extLst>
              <a:ext uri="{FF2B5EF4-FFF2-40B4-BE49-F238E27FC236}">
                <a16:creationId xmlns:a16="http://schemas.microsoft.com/office/drawing/2014/main" id="{0C9C654C-9C44-4FDE-ADDD-A95A79FFAE9C}"/>
              </a:ext>
            </a:extLst>
          </p:cNvPr>
          <p:cNvGraphicFramePr>
            <a:graphicFrameLocks noGrp="1"/>
          </p:cNvGraphicFramePr>
          <p:nvPr>
            <p:extLst>
              <p:ext uri="{D42A27DB-BD31-4B8C-83A1-F6EECF244321}">
                <p14:modId xmlns:p14="http://schemas.microsoft.com/office/powerpoint/2010/main" val="3144706217"/>
              </p:ext>
            </p:extLst>
          </p:nvPr>
        </p:nvGraphicFramePr>
        <p:xfrm>
          <a:off x="1403350" y="4630495"/>
          <a:ext cx="9385297" cy="1112520"/>
        </p:xfrm>
        <a:graphic>
          <a:graphicData uri="http://schemas.openxmlformats.org/drawingml/2006/table">
            <a:tbl>
              <a:tblPr firstRow="1" bandRow="1">
                <a:tableStyleId>{5C22544A-7EE6-4342-B048-85BDC9FD1C3A}</a:tableStyleId>
              </a:tblPr>
              <a:tblGrid>
                <a:gridCol w="2320821">
                  <a:extLst>
                    <a:ext uri="{9D8B030D-6E8A-4147-A177-3AD203B41FA5}">
                      <a16:colId xmlns:a16="http://schemas.microsoft.com/office/drawing/2014/main" val="4245194906"/>
                    </a:ext>
                  </a:extLst>
                </a:gridCol>
                <a:gridCol w="1912764">
                  <a:extLst>
                    <a:ext uri="{9D8B030D-6E8A-4147-A177-3AD203B41FA5}">
                      <a16:colId xmlns:a16="http://schemas.microsoft.com/office/drawing/2014/main" val="1737240967"/>
                    </a:ext>
                  </a:extLst>
                </a:gridCol>
                <a:gridCol w="1560816">
                  <a:extLst>
                    <a:ext uri="{9D8B030D-6E8A-4147-A177-3AD203B41FA5}">
                      <a16:colId xmlns:a16="http://schemas.microsoft.com/office/drawing/2014/main" val="3877457848"/>
                    </a:ext>
                  </a:extLst>
                </a:gridCol>
                <a:gridCol w="1713836">
                  <a:extLst>
                    <a:ext uri="{9D8B030D-6E8A-4147-A177-3AD203B41FA5}">
                      <a16:colId xmlns:a16="http://schemas.microsoft.com/office/drawing/2014/main" val="2301394765"/>
                    </a:ext>
                  </a:extLst>
                </a:gridCol>
                <a:gridCol w="1877060">
                  <a:extLst>
                    <a:ext uri="{9D8B030D-6E8A-4147-A177-3AD203B41FA5}">
                      <a16:colId xmlns:a16="http://schemas.microsoft.com/office/drawing/2014/main" val="1692541815"/>
                    </a:ext>
                  </a:extLst>
                </a:gridCol>
              </a:tblGrid>
              <a:tr h="370840">
                <a:tc>
                  <a:txBody>
                    <a:bodyPr/>
                    <a:lstStyle/>
                    <a:p>
                      <a:r>
                        <a:rPr lang="en-US" dirty="0"/>
                        <a:t>Adverbial</a:t>
                      </a:r>
                    </a:p>
                  </a:txBody>
                  <a:tcPr/>
                </a:tc>
                <a:tc>
                  <a:txBody>
                    <a:bodyPr/>
                    <a:lstStyle/>
                    <a:p>
                      <a:r>
                        <a:rPr lang="en-US" dirty="0"/>
                        <a:t>Subject</a:t>
                      </a:r>
                    </a:p>
                  </a:txBody>
                  <a:tcPr/>
                </a:tc>
                <a:tc>
                  <a:txBody>
                    <a:bodyPr/>
                    <a:lstStyle/>
                    <a:p>
                      <a:r>
                        <a:rPr lang="en-US" dirty="0"/>
                        <a:t>Verb </a:t>
                      </a:r>
                    </a:p>
                  </a:txBody>
                  <a:tcPr/>
                </a:tc>
                <a:tc>
                  <a:txBody>
                    <a:bodyPr/>
                    <a:lstStyle/>
                    <a:p>
                      <a:r>
                        <a:rPr lang="en-US" dirty="0"/>
                        <a:t>Object </a:t>
                      </a:r>
                    </a:p>
                  </a:txBody>
                  <a:tcPr/>
                </a:tc>
                <a:tc>
                  <a:txBody>
                    <a:bodyPr/>
                    <a:lstStyle/>
                    <a:p>
                      <a:r>
                        <a:rPr lang="en-US" dirty="0"/>
                        <a:t>Object </a:t>
                      </a:r>
                    </a:p>
                  </a:txBody>
                  <a:tcPr/>
                </a:tc>
                <a:extLst>
                  <a:ext uri="{0D108BD9-81ED-4DB2-BD59-A6C34878D82A}">
                    <a16:rowId xmlns:a16="http://schemas.microsoft.com/office/drawing/2014/main" val="360610293"/>
                  </a:ext>
                </a:extLst>
              </a:tr>
              <a:tr h="370840">
                <a:tc>
                  <a:txBody>
                    <a:bodyPr/>
                    <a:lstStyle/>
                    <a:p>
                      <a:r>
                        <a:rPr lang="en-US" dirty="0"/>
                        <a:t>Prepositional phrase</a:t>
                      </a:r>
                    </a:p>
                  </a:txBody>
                  <a:tcPr/>
                </a:tc>
                <a:tc>
                  <a:txBody>
                    <a:bodyPr/>
                    <a:lstStyle/>
                    <a:p>
                      <a:r>
                        <a:rPr lang="en-US" dirty="0"/>
                        <a:t>Noun Phrase</a:t>
                      </a:r>
                    </a:p>
                  </a:txBody>
                  <a:tcPr/>
                </a:tc>
                <a:tc>
                  <a:txBody>
                    <a:bodyPr/>
                    <a:lstStyle/>
                    <a:p>
                      <a:r>
                        <a:rPr lang="en-US" dirty="0"/>
                        <a:t>Verb phrase</a:t>
                      </a:r>
                    </a:p>
                  </a:txBody>
                  <a:tcPr/>
                </a:tc>
                <a:tc>
                  <a:txBody>
                    <a:bodyPr/>
                    <a:lstStyle/>
                    <a:p>
                      <a:r>
                        <a:rPr lang="en-US" dirty="0"/>
                        <a:t>Noun phrase</a:t>
                      </a:r>
                    </a:p>
                  </a:txBody>
                  <a:tcPr/>
                </a:tc>
                <a:tc>
                  <a:txBody>
                    <a:bodyPr/>
                    <a:lstStyle/>
                    <a:p>
                      <a:r>
                        <a:rPr lang="en-US" dirty="0"/>
                        <a:t>Noun phrase</a:t>
                      </a:r>
                    </a:p>
                  </a:txBody>
                  <a:tcPr/>
                </a:tc>
                <a:extLst>
                  <a:ext uri="{0D108BD9-81ED-4DB2-BD59-A6C34878D82A}">
                    <a16:rowId xmlns:a16="http://schemas.microsoft.com/office/drawing/2014/main" val="2479044601"/>
                  </a:ext>
                </a:extLst>
              </a:tr>
              <a:tr h="370840">
                <a:tc>
                  <a:txBody>
                    <a:bodyPr/>
                    <a:lstStyle/>
                    <a:p>
                      <a:r>
                        <a:rPr lang="en-US" dirty="0"/>
                        <a:t>On behalf of the airline</a:t>
                      </a:r>
                    </a:p>
                  </a:txBody>
                  <a:tcPr/>
                </a:tc>
                <a:tc>
                  <a:txBody>
                    <a:bodyPr/>
                    <a:lstStyle/>
                    <a:p>
                      <a:r>
                        <a:rPr lang="en-US" dirty="0"/>
                        <a:t>we</a:t>
                      </a:r>
                    </a:p>
                  </a:txBody>
                  <a:tcPr/>
                </a:tc>
                <a:tc>
                  <a:txBody>
                    <a:bodyPr/>
                    <a:lstStyle/>
                    <a:p>
                      <a:r>
                        <a:rPr lang="en-US" dirty="0"/>
                        <a:t>wish</a:t>
                      </a:r>
                    </a:p>
                  </a:txBody>
                  <a:tcPr/>
                </a:tc>
                <a:tc>
                  <a:txBody>
                    <a:bodyPr/>
                    <a:lstStyle/>
                    <a:p>
                      <a:r>
                        <a:rPr lang="en-US" dirty="0"/>
                        <a:t>you</a:t>
                      </a:r>
                    </a:p>
                  </a:txBody>
                  <a:tcPr/>
                </a:tc>
                <a:tc>
                  <a:txBody>
                    <a:bodyPr/>
                    <a:lstStyle/>
                    <a:p>
                      <a:r>
                        <a:rPr lang="en-US" dirty="0"/>
                        <a:t>A pleasant flight</a:t>
                      </a:r>
                    </a:p>
                  </a:txBody>
                  <a:tcPr/>
                </a:tc>
                <a:extLst>
                  <a:ext uri="{0D108BD9-81ED-4DB2-BD59-A6C34878D82A}">
                    <a16:rowId xmlns:a16="http://schemas.microsoft.com/office/drawing/2014/main" val="1008532515"/>
                  </a:ext>
                </a:extLst>
              </a:tr>
            </a:tbl>
          </a:graphicData>
        </a:graphic>
      </p:graphicFrame>
    </p:spTree>
    <p:extLst>
      <p:ext uri="{BB962C8B-B14F-4D97-AF65-F5344CB8AC3E}">
        <p14:creationId xmlns:p14="http://schemas.microsoft.com/office/powerpoint/2010/main" val="346533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93F8-3FD9-4E1D-A6F1-416008980C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3C1A37-A12D-4A9C-8B0D-C3DA1D145454}"/>
              </a:ext>
            </a:extLst>
          </p:cNvPr>
          <p:cNvSpPr>
            <a:spLocks noGrp="1"/>
          </p:cNvSpPr>
          <p:nvPr>
            <p:ph idx="1"/>
          </p:nvPr>
        </p:nvSpPr>
        <p:spPr/>
        <p:txBody>
          <a:bodyPr/>
          <a:lstStyle/>
          <a:p>
            <a:pPr marL="0" indent="0">
              <a:buNone/>
            </a:pPr>
            <a:r>
              <a:rPr lang="en-US" b="1" dirty="0"/>
              <a:t>Semantic</a:t>
            </a:r>
          </a:p>
          <a:p>
            <a:r>
              <a:rPr lang="en-US" dirty="0"/>
              <a:t>Lexical verbs denote actions, processes, and states of affairs that happen or exist in time. </a:t>
            </a:r>
          </a:p>
          <a:p>
            <a:r>
              <a:rPr lang="en-US" dirty="0"/>
              <a:t>They also define the role of human and non-human participants in such actions, processes, or states:</a:t>
            </a:r>
          </a:p>
          <a:p>
            <a:pPr marL="0" indent="0">
              <a:buNone/>
            </a:pPr>
            <a:r>
              <a:rPr lang="en-US" dirty="0"/>
              <a:t>			[You] [</a:t>
            </a:r>
            <a:r>
              <a:rPr lang="en-US" b="1" dirty="0"/>
              <a:t>ate</a:t>
            </a:r>
            <a:r>
              <a:rPr lang="en-US" dirty="0"/>
              <a:t>] [Chinese food]. </a:t>
            </a:r>
          </a:p>
        </p:txBody>
      </p:sp>
    </p:spTree>
    <p:extLst>
      <p:ext uri="{BB962C8B-B14F-4D97-AF65-F5344CB8AC3E}">
        <p14:creationId xmlns:p14="http://schemas.microsoft.com/office/powerpoint/2010/main" val="71303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13DE-4B0D-44EE-A13F-981A378B092D}"/>
              </a:ext>
            </a:extLst>
          </p:cNvPr>
          <p:cNvSpPr>
            <a:spLocks noGrp="1"/>
          </p:cNvSpPr>
          <p:nvPr>
            <p:ph type="title"/>
          </p:nvPr>
        </p:nvSpPr>
        <p:spPr/>
        <p:txBody>
          <a:bodyPr/>
          <a:lstStyle/>
          <a:p>
            <a:r>
              <a:rPr lang="en-US" dirty="0"/>
              <a:t>Adjectives</a:t>
            </a:r>
          </a:p>
        </p:txBody>
      </p:sp>
      <p:sp>
        <p:nvSpPr>
          <p:cNvPr id="3" name="Content Placeholder 2">
            <a:extLst>
              <a:ext uri="{FF2B5EF4-FFF2-40B4-BE49-F238E27FC236}">
                <a16:creationId xmlns:a16="http://schemas.microsoft.com/office/drawing/2014/main" id="{ACEB95C2-7A3C-44A9-8BBD-3C7D875C1DA2}"/>
              </a:ext>
            </a:extLst>
          </p:cNvPr>
          <p:cNvSpPr>
            <a:spLocks noGrp="1"/>
          </p:cNvSpPr>
          <p:nvPr>
            <p:ph idx="1"/>
          </p:nvPr>
        </p:nvSpPr>
        <p:spPr/>
        <p:txBody>
          <a:bodyPr>
            <a:normAutofit fontScale="70000" lnSpcReduction="20000"/>
          </a:bodyPr>
          <a:lstStyle/>
          <a:p>
            <a:pPr marL="0" indent="0">
              <a:buNone/>
            </a:pPr>
            <a:r>
              <a:rPr lang="en-US" b="1" dirty="0"/>
              <a:t>Morphological </a:t>
            </a:r>
          </a:p>
          <a:p>
            <a:r>
              <a:rPr lang="en-US" dirty="0"/>
              <a:t>Many adjectives can take the inflectional suffixes -er (comparative) and –</a:t>
            </a:r>
            <a:r>
              <a:rPr lang="en-US" dirty="0" err="1"/>
              <a:t>est</a:t>
            </a:r>
            <a:r>
              <a:rPr lang="en-US" dirty="0"/>
              <a:t> (superlative): dark -t darker -+ darkest. Adjectives can be complex in morphology: derived adjectives (with suffixes in bold): acceptable, forgetful, influential compound adjectives: color-blind, home-made, ice-cold.</a:t>
            </a:r>
          </a:p>
          <a:p>
            <a:pPr marL="0" indent="0">
              <a:buNone/>
            </a:pPr>
            <a:r>
              <a:rPr lang="en-US" b="1" dirty="0"/>
              <a:t>Syntactic</a:t>
            </a:r>
          </a:p>
          <a:p>
            <a:r>
              <a:rPr lang="en-US" dirty="0"/>
              <a:t>Adjectives can occur as the head of an </a:t>
            </a:r>
            <a:r>
              <a:rPr lang="en-US" b="1" dirty="0"/>
              <a:t>adjective phrase</a:t>
            </a:r>
            <a:r>
              <a:rPr lang="en-US" dirty="0"/>
              <a:t>: [very </a:t>
            </a:r>
            <a:r>
              <a:rPr lang="en-US" b="1" dirty="0"/>
              <a:t>dark</a:t>
            </a:r>
            <a:r>
              <a:rPr lang="en-US" dirty="0"/>
              <a:t>], [</a:t>
            </a:r>
            <a:r>
              <a:rPr lang="en-US" b="1" dirty="0"/>
              <a:t>eager</a:t>
            </a:r>
            <a:r>
              <a:rPr lang="en-US" dirty="0"/>
              <a:t> to help], [</a:t>
            </a:r>
            <a:r>
              <a:rPr lang="en-US" b="1" dirty="0"/>
              <a:t>guilty</a:t>
            </a:r>
            <a:r>
              <a:rPr lang="en-US" dirty="0"/>
              <a:t> of a serious crime]. </a:t>
            </a:r>
          </a:p>
          <a:p>
            <a:r>
              <a:rPr lang="en-US" dirty="0"/>
              <a:t>Adjectives and adjective phrases are most commonly used as </a:t>
            </a:r>
            <a:r>
              <a:rPr lang="en-US" b="1" dirty="0"/>
              <a:t>modifiers</a:t>
            </a:r>
            <a:r>
              <a:rPr lang="en-US" dirty="0"/>
              <a:t> preceding the head of a noun phrase, or as </a:t>
            </a:r>
            <a:r>
              <a:rPr lang="en-US" b="1" dirty="0" err="1"/>
              <a:t>predicatives</a:t>
            </a:r>
            <a:r>
              <a:rPr lang="en-US" dirty="0"/>
              <a:t> following the verb in clauses:</a:t>
            </a:r>
          </a:p>
          <a:p>
            <a:pPr marL="0" indent="0">
              <a:buNone/>
            </a:pPr>
            <a:r>
              <a:rPr lang="en-US" b="1" dirty="0"/>
              <a:t>		modifier</a:t>
            </a:r>
            <a:r>
              <a:rPr lang="en-US" dirty="0"/>
              <a:t>: Tomorrow could be [a </a:t>
            </a:r>
            <a:r>
              <a:rPr lang="en-US" b="1" dirty="0"/>
              <a:t>sunny</a:t>
            </a:r>
            <a:r>
              <a:rPr lang="en-US" dirty="0"/>
              <a:t> day]. </a:t>
            </a:r>
          </a:p>
          <a:p>
            <a:pPr marL="0" indent="0">
              <a:buNone/>
            </a:pPr>
            <a:r>
              <a:rPr lang="en-US" dirty="0"/>
              <a:t>		</a:t>
            </a:r>
            <a:r>
              <a:rPr lang="en-US" b="1" dirty="0"/>
              <a:t>predicative</a:t>
            </a:r>
            <a:r>
              <a:rPr lang="en-US" dirty="0"/>
              <a:t>: It's </a:t>
            </a:r>
            <a:r>
              <a:rPr lang="en-US" b="1" dirty="0"/>
              <a:t>nice</a:t>
            </a:r>
            <a:r>
              <a:rPr lang="en-US" dirty="0"/>
              <a:t> and </a:t>
            </a:r>
            <a:r>
              <a:rPr lang="en-US" b="1" dirty="0"/>
              <a:t>warm</a:t>
            </a:r>
            <a:r>
              <a:rPr lang="en-US" dirty="0"/>
              <a:t> in here. It's </a:t>
            </a:r>
            <a:r>
              <a:rPr lang="en-US" b="1" dirty="0"/>
              <a:t>sunny</a:t>
            </a:r>
            <a:r>
              <a:rPr lang="en-US" dirty="0"/>
              <a:t>.</a:t>
            </a:r>
          </a:p>
        </p:txBody>
      </p:sp>
    </p:spTree>
    <p:extLst>
      <p:ext uri="{BB962C8B-B14F-4D97-AF65-F5344CB8AC3E}">
        <p14:creationId xmlns:p14="http://schemas.microsoft.com/office/powerpoint/2010/main" val="186141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6E03-9192-440D-90C2-5864AB2222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504DC-E9BE-4CB5-9CA6-812F380C38F1}"/>
              </a:ext>
            </a:extLst>
          </p:cNvPr>
          <p:cNvSpPr>
            <a:spLocks noGrp="1"/>
          </p:cNvSpPr>
          <p:nvPr>
            <p:ph idx="1"/>
          </p:nvPr>
        </p:nvSpPr>
        <p:spPr/>
        <p:txBody>
          <a:bodyPr/>
          <a:lstStyle/>
          <a:p>
            <a:pPr marL="0" indent="0">
              <a:buNone/>
            </a:pPr>
            <a:r>
              <a:rPr lang="en-US" b="1" dirty="0"/>
              <a:t>Semantic</a:t>
            </a:r>
          </a:p>
          <a:p>
            <a:r>
              <a:rPr lang="en-US" dirty="0"/>
              <a:t>Adjectives describe the qualities of people, things, and abstractions: a </a:t>
            </a:r>
            <a:r>
              <a:rPr lang="en-US" b="1" dirty="0"/>
              <a:t>heavy</a:t>
            </a:r>
            <a:r>
              <a:rPr lang="en-US" dirty="0"/>
              <a:t> box, he is </a:t>
            </a:r>
            <a:r>
              <a:rPr lang="en-US" b="1" dirty="0"/>
              <a:t>guilty</a:t>
            </a:r>
            <a:r>
              <a:rPr lang="en-US" dirty="0"/>
              <a:t>, the situation is </a:t>
            </a:r>
            <a:r>
              <a:rPr lang="en-US" b="1" dirty="0"/>
              <a:t>serious. </a:t>
            </a:r>
          </a:p>
          <a:p>
            <a:r>
              <a:rPr lang="en-US" dirty="0"/>
              <a:t>Many adjectives are </a:t>
            </a:r>
            <a:r>
              <a:rPr lang="en-US" b="1" dirty="0"/>
              <a:t>gradable. </a:t>
            </a:r>
            <a:r>
              <a:rPr lang="en-US" dirty="0"/>
              <a:t>That is, they can be compared and modified for the degree or level of the quality: </a:t>
            </a:r>
            <a:r>
              <a:rPr lang="en-US" i="1" dirty="0"/>
              <a:t>heavier, very heavy, extremely serious</a:t>
            </a:r>
          </a:p>
        </p:txBody>
      </p:sp>
    </p:spTree>
    <p:extLst>
      <p:ext uri="{BB962C8B-B14F-4D97-AF65-F5344CB8AC3E}">
        <p14:creationId xmlns:p14="http://schemas.microsoft.com/office/powerpoint/2010/main" val="219568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73A0-D61C-4598-8F4E-A7E28433B5FB}"/>
              </a:ext>
            </a:extLst>
          </p:cNvPr>
          <p:cNvSpPr>
            <a:spLocks noGrp="1"/>
          </p:cNvSpPr>
          <p:nvPr>
            <p:ph type="title"/>
          </p:nvPr>
        </p:nvSpPr>
        <p:spPr/>
        <p:txBody>
          <a:bodyPr/>
          <a:lstStyle/>
          <a:p>
            <a:r>
              <a:rPr lang="en-US" dirty="0"/>
              <a:t>Adverb</a:t>
            </a:r>
          </a:p>
        </p:txBody>
      </p:sp>
      <p:sp>
        <p:nvSpPr>
          <p:cNvPr id="3" name="Content Placeholder 2">
            <a:extLst>
              <a:ext uri="{FF2B5EF4-FFF2-40B4-BE49-F238E27FC236}">
                <a16:creationId xmlns:a16="http://schemas.microsoft.com/office/drawing/2014/main" id="{5D744BD7-5B0D-4C15-8086-E2AD69CC654B}"/>
              </a:ext>
            </a:extLst>
          </p:cNvPr>
          <p:cNvSpPr>
            <a:spLocks noGrp="1"/>
          </p:cNvSpPr>
          <p:nvPr>
            <p:ph idx="1"/>
          </p:nvPr>
        </p:nvSpPr>
        <p:spPr/>
        <p:txBody>
          <a:bodyPr>
            <a:normAutofit fontScale="77500" lnSpcReduction="20000"/>
          </a:bodyPr>
          <a:lstStyle/>
          <a:p>
            <a:pPr marL="0" indent="0">
              <a:buNone/>
            </a:pPr>
            <a:r>
              <a:rPr lang="en-US" b="1" dirty="0"/>
              <a:t>Morphological</a:t>
            </a:r>
          </a:p>
          <a:p>
            <a:r>
              <a:rPr lang="en-US" dirty="0"/>
              <a:t>Many adverbs are formed from adjectives by adding the suffix </a:t>
            </a:r>
            <a:r>
              <a:rPr lang="en-US" i="1" dirty="0"/>
              <a:t>-</a:t>
            </a:r>
            <a:r>
              <a:rPr lang="en-US" i="1" dirty="0" err="1"/>
              <a:t>ly</a:t>
            </a:r>
            <a:r>
              <a:rPr lang="en-US" i="1" dirty="0"/>
              <a:t>: clearly, eagerly</a:t>
            </a:r>
            <a:r>
              <a:rPr lang="en-US" dirty="0"/>
              <a:t>. Others have no such ending: </a:t>
            </a:r>
            <a:r>
              <a:rPr lang="en-US" i="1" dirty="0"/>
              <a:t>however, just</a:t>
            </a:r>
            <a:r>
              <a:rPr lang="en-US" dirty="0"/>
              <a:t>. </a:t>
            </a:r>
          </a:p>
          <a:p>
            <a:r>
              <a:rPr lang="en-US" dirty="0"/>
              <a:t>A few adverbs allow comparative and superlative forms like those for adjectives: </a:t>
            </a:r>
            <a:r>
              <a:rPr lang="en-US" i="1" dirty="0"/>
              <a:t>soon -+ sooner + soonest;   fast +faster+ fastest.</a:t>
            </a:r>
          </a:p>
          <a:p>
            <a:pPr marL="0" indent="0">
              <a:buNone/>
            </a:pPr>
            <a:r>
              <a:rPr lang="en-US" b="1" dirty="0"/>
              <a:t>Syntactic</a:t>
            </a:r>
          </a:p>
          <a:p>
            <a:r>
              <a:rPr lang="en-US" dirty="0"/>
              <a:t>Adverbs occur as head of </a:t>
            </a:r>
            <a:r>
              <a:rPr lang="en-US" b="1" dirty="0"/>
              <a:t>adverb phrases</a:t>
            </a:r>
            <a:r>
              <a:rPr lang="en-US" dirty="0"/>
              <a:t>: [very </a:t>
            </a:r>
            <a:r>
              <a:rPr lang="en-US" i="1" dirty="0"/>
              <a:t>noisily</a:t>
            </a:r>
            <a:r>
              <a:rPr lang="en-US" dirty="0"/>
              <a:t>], [more </a:t>
            </a:r>
            <a:r>
              <a:rPr lang="en-US" i="1" dirty="0"/>
              <a:t>slowly</a:t>
            </a:r>
            <a:r>
              <a:rPr lang="en-US" dirty="0"/>
              <a:t> than I had expected].</a:t>
            </a:r>
          </a:p>
          <a:p>
            <a:r>
              <a:rPr lang="en-US" dirty="0"/>
              <a:t>Adverbs, with or without their own </a:t>
            </a:r>
            <a:r>
              <a:rPr lang="en-US" i="1" dirty="0"/>
              <a:t>modifiers</a:t>
            </a:r>
            <a:r>
              <a:rPr lang="en-US" dirty="0"/>
              <a:t>, are often used as modifiers of an adjective or another adverb: </a:t>
            </a:r>
            <a:r>
              <a:rPr lang="en-US" i="1" dirty="0"/>
              <a:t>really</a:t>
            </a:r>
            <a:r>
              <a:rPr lang="en-US" dirty="0"/>
              <a:t> old, very soon. </a:t>
            </a:r>
          </a:p>
          <a:p>
            <a:r>
              <a:rPr lang="en-US" dirty="0"/>
              <a:t>Otherwise, they can act as </a:t>
            </a:r>
            <a:r>
              <a:rPr lang="en-US" b="1" dirty="0"/>
              <a:t>adverbials</a:t>
            </a:r>
            <a:r>
              <a:rPr lang="en-US" dirty="0"/>
              <a:t> in the clause: I'll see you </a:t>
            </a:r>
            <a:r>
              <a:rPr lang="en-US" i="1" dirty="0"/>
              <a:t>again soon</a:t>
            </a:r>
          </a:p>
        </p:txBody>
      </p:sp>
    </p:spTree>
    <p:extLst>
      <p:ext uri="{BB962C8B-B14F-4D97-AF65-F5344CB8AC3E}">
        <p14:creationId xmlns:p14="http://schemas.microsoft.com/office/powerpoint/2010/main" val="46846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2C42-3F15-410A-A4E2-0BB76DE85C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AD3AA5-BC50-4B89-8232-A70446E538F8}"/>
              </a:ext>
            </a:extLst>
          </p:cNvPr>
          <p:cNvSpPr>
            <a:spLocks noGrp="1"/>
          </p:cNvSpPr>
          <p:nvPr>
            <p:ph idx="1"/>
          </p:nvPr>
        </p:nvSpPr>
        <p:spPr/>
        <p:txBody>
          <a:bodyPr>
            <a:normAutofit fontScale="70000" lnSpcReduction="20000"/>
          </a:bodyPr>
          <a:lstStyle/>
          <a:p>
            <a:pPr marL="0" indent="0">
              <a:buNone/>
            </a:pPr>
            <a:r>
              <a:rPr lang="en-US" b="1" dirty="0"/>
              <a:t>Semantic</a:t>
            </a:r>
          </a:p>
          <a:p>
            <a:r>
              <a:rPr lang="en-US" dirty="0"/>
              <a:t>As modifiers, adverbs most often express the </a:t>
            </a:r>
            <a:r>
              <a:rPr lang="en-US" b="1" dirty="0"/>
              <a:t>degree</a:t>
            </a:r>
            <a:r>
              <a:rPr lang="en-US" dirty="0"/>
              <a:t> of a following adjective or adverb: </a:t>
            </a:r>
            <a:r>
              <a:rPr lang="en-US" b="1" dirty="0"/>
              <a:t>totally</a:t>
            </a:r>
            <a:r>
              <a:rPr lang="en-US" dirty="0"/>
              <a:t> wrong; </a:t>
            </a:r>
            <a:r>
              <a:rPr lang="en-US" b="1" dirty="0"/>
              <a:t>right</a:t>
            </a:r>
            <a:r>
              <a:rPr lang="en-US" dirty="0"/>
              <a:t> now. As elements of clauses (adverbials), adverbs and adverb phrases have a wide range of meanings:</a:t>
            </a:r>
          </a:p>
          <a:p>
            <a:r>
              <a:rPr lang="en-US" dirty="0"/>
              <a:t>They can modify an action, process, or state, by expressing such notions as time, place, and manner:</a:t>
            </a:r>
          </a:p>
          <a:p>
            <a:pPr marL="0" indent="0">
              <a:buNone/>
            </a:pPr>
            <a:r>
              <a:rPr lang="en-US" dirty="0"/>
              <a:t>		So I learned German quite </a:t>
            </a:r>
            <a:r>
              <a:rPr lang="en-US" b="1" dirty="0"/>
              <a:t>quickly</a:t>
            </a:r>
            <a:r>
              <a:rPr lang="en-US" dirty="0"/>
              <a:t>. </a:t>
            </a:r>
          </a:p>
          <a:p>
            <a:pPr marL="0" indent="0">
              <a:buNone/>
            </a:pPr>
            <a:r>
              <a:rPr lang="en-US" dirty="0"/>
              <a:t>		She was </a:t>
            </a:r>
            <a:r>
              <a:rPr lang="en-US" b="1" dirty="0"/>
              <a:t>here earlier today.</a:t>
            </a:r>
          </a:p>
          <a:p>
            <a:r>
              <a:rPr lang="en-US" dirty="0"/>
              <a:t>They can convey the speaker's or writer's attitude towards the information in the rest of the clause:</a:t>
            </a:r>
          </a:p>
          <a:p>
            <a:pPr marL="0" indent="0">
              <a:buNone/>
            </a:pPr>
            <a:r>
              <a:rPr lang="en-US" dirty="0"/>
              <a:t>		</a:t>
            </a:r>
            <a:r>
              <a:rPr lang="en-US" b="1" dirty="0"/>
              <a:t>Surely</a:t>
            </a:r>
            <a:r>
              <a:rPr lang="en-US" dirty="0"/>
              <a:t> that child's not mine? </a:t>
            </a:r>
          </a:p>
          <a:p>
            <a:r>
              <a:rPr lang="en-US" dirty="0"/>
              <a:t>They can express a connection with what was said earlier:</a:t>
            </a:r>
          </a:p>
          <a:p>
            <a:pPr marL="0" indent="0">
              <a:buNone/>
            </a:pPr>
            <a:r>
              <a:rPr lang="en-US" dirty="0"/>
              <a:t>		It must be beautiful, </a:t>
            </a:r>
            <a:r>
              <a:rPr lang="en-US" b="1" dirty="0"/>
              <a:t>though</a:t>
            </a:r>
            <a:r>
              <a:rPr lang="en-US" dirty="0"/>
              <a:t>. </a:t>
            </a:r>
          </a:p>
        </p:txBody>
      </p:sp>
    </p:spTree>
    <p:extLst>
      <p:ext uri="{BB962C8B-B14F-4D97-AF65-F5344CB8AC3E}">
        <p14:creationId xmlns:p14="http://schemas.microsoft.com/office/powerpoint/2010/main" val="141976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92EE-0761-465C-8A29-2AEA56F447F7}"/>
              </a:ext>
            </a:extLst>
          </p:cNvPr>
          <p:cNvSpPr>
            <a:spLocks noGrp="1"/>
          </p:cNvSpPr>
          <p:nvPr>
            <p:ph type="title"/>
          </p:nvPr>
        </p:nvSpPr>
        <p:spPr/>
        <p:txBody>
          <a:bodyPr/>
          <a:lstStyle/>
          <a:p>
            <a:r>
              <a:rPr lang="en-US" dirty="0"/>
              <a:t>Summary points</a:t>
            </a:r>
          </a:p>
        </p:txBody>
      </p:sp>
      <p:sp>
        <p:nvSpPr>
          <p:cNvPr id="3" name="Content Placeholder 2">
            <a:extLst>
              <a:ext uri="{FF2B5EF4-FFF2-40B4-BE49-F238E27FC236}">
                <a16:creationId xmlns:a16="http://schemas.microsoft.com/office/drawing/2014/main" id="{3695A52B-8A42-4F8F-BC22-2D99AF1867F0}"/>
              </a:ext>
            </a:extLst>
          </p:cNvPr>
          <p:cNvSpPr>
            <a:spLocks noGrp="1"/>
          </p:cNvSpPr>
          <p:nvPr>
            <p:ph idx="1"/>
          </p:nvPr>
        </p:nvSpPr>
        <p:spPr/>
        <p:txBody>
          <a:bodyPr>
            <a:normAutofit lnSpcReduction="10000"/>
          </a:bodyPr>
          <a:lstStyle/>
          <a:p>
            <a:r>
              <a:rPr lang="en-US" dirty="0"/>
              <a:t>There are four lexical word classes: nouns, lexical verbs, adjectives, and adverbs.</a:t>
            </a:r>
          </a:p>
          <a:p>
            <a:r>
              <a:rPr lang="en-US" dirty="0"/>
              <a:t>Each class can be distinguished by its morphological, syntactic, and semantic characteristics.</a:t>
            </a:r>
          </a:p>
          <a:p>
            <a:r>
              <a:rPr lang="en-US" dirty="0"/>
              <a:t>Nouns and adjectives are more frequent in the expository or 'information giving’ registers: news and academic writing.</a:t>
            </a:r>
          </a:p>
          <a:p>
            <a:r>
              <a:rPr lang="en-US" dirty="0"/>
              <a:t>Verbs and adverbs are more frequent in the other registers: conversation and fiction writing.</a:t>
            </a:r>
          </a:p>
        </p:txBody>
      </p:sp>
    </p:spTree>
    <p:extLst>
      <p:ext uri="{BB962C8B-B14F-4D97-AF65-F5344CB8AC3E}">
        <p14:creationId xmlns:p14="http://schemas.microsoft.com/office/powerpoint/2010/main" val="324966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BE3E-F344-461D-BADB-99D6070D5A4C}"/>
              </a:ext>
            </a:extLst>
          </p:cNvPr>
          <p:cNvSpPr>
            <a:spLocks noGrp="1"/>
          </p:cNvSpPr>
          <p:nvPr>
            <p:ph type="title"/>
          </p:nvPr>
        </p:nvSpPr>
        <p:spPr/>
        <p:txBody>
          <a:bodyPr/>
          <a:lstStyle/>
          <a:p>
            <a:r>
              <a:rPr lang="en-US" dirty="0"/>
              <a:t>FUNCTION WORDS</a:t>
            </a:r>
          </a:p>
        </p:txBody>
      </p:sp>
      <p:sp>
        <p:nvSpPr>
          <p:cNvPr id="3" name="Content Placeholder 2">
            <a:extLst>
              <a:ext uri="{FF2B5EF4-FFF2-40B4-BE49-F238E27FC236}">
                <a16:creationId xmlns:a16="http://schemas.microsoft.com/office/drawing/2014/main" id="{1EFC3C2E-61A5-432A-B742-19EB712BB1DF}"/>
              </a:ext>
            </a:extLst>
          </p:cNvPr>
          <p:cNvSpPr>
            <a:spLocks noGrp="1"/>
          </p:cNvSpPr>
          <p:nvPr>
            <p:ph idx="1"/>
          </p:nvPr>
        </p:nvSpPr>
        <p:spPr/>
        <p:txBody>
          <a:bodyPr>
            <a:normAutofit lnSpcReduction="10000"/>
          </a:bodyPr>
          <a:lstStyle/>
          <a:p>
            <a:r>
              <a:rPr lang="en-US" dirty="0"/>
              <a:t>1. Determiners</a:t>
            </a:r>
          </a:p>
          <a:p>
            <a:r>
              <a:rPr lang="en-US" dirty="0"/>
              <a:t>2. Pronouns</a:t>
            </a:r>
          </a:p>
          <a:p>
            <a:r>
              <a:rPr lang="en-US" dirty="0"/>
              <a:t>3. </a:t>
            </a:r>
            <a:r>
              <a:rPr lang="en-US" dirty="0" err="1"/>
              <a:t>Auxilliary</a:t>
            </a:r>
            <a:r>
              <a:rPr lang="en-US" dirty="0"/>
              <a:t> verbs</a:t>
            </a:r>
          </a:p>
          <a:p>
            <a:r>
              <a:rPr lang="en-US" dirty="0"/>
              <a:t>4. Prepositions</a:t>
            </a:r>
          </a:p>
          <a:p>
            <a:r>
              <a:rPr lang="en-US" dirty="0"/>
              <a:t>5. Adverbials</a:t>
            </a:r>
          </a:p>
          <a:p>
            <a:r>
              <a:rPr lang="en-US" dirty="0"/>
              <a:t>6. Coordinators</a:t>
            </a:r>
          </a:p>
          <a:p>
            <a:r>
              <a:rPr lang="en-US" dirty="0"/>
              <a:t>7. Subordinators</a:t>
            </a:r>
          </a:p>
        </p:txBody>
      </p:sp>
    </p:spTree>
    <p:extLst>
      <p:ext uri="{BB962C8B-B14F-4D97-AF65-F5344CB8AC3E}">
        <p14:creationId xmlns:p14="http://schemas.microsoft.com/office/powerpoint/2010/main" val="407715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7038-9311-4F46-AA0D-6759F6130C63}"/>
              </a:ext>
            </a:extLst>
          </p:cNvPr>
          <p:cNvSpPr>
            <a:spLocks noGrp="1"/>
          </p:cNvSpPr>
          <p:nvPr>
            <p:ph type="title"/>
          </p:nvPr>
        </p:nvSpPr>
        <p:spPr/>
        <p:txBody>
          <a:bodyPr/>
          <a:lstStyle/>
          <a:p>
            <a:r>
              <a:rPr lang="en-US" dirty="0"/>
              <a:t>Determiners</a:t>
            </a:r>
          </a:p>
        </p:txBody>
      </p:sp>
      <p:sp>
        <p:nvSpPr>
          <p:cNvPr id="3" name="Content Placeholder 2">
            <a:extLst>
              <a:ext uri="{FF2B5EF4-FFF2-40B4-BE49-F238E27FC236}">
                <a16:creationId xmlns:a16="http://schemas.microsoft.com/office/drawing/2014/main" id="{5E840B79-78A7-40B9-9FD0-7739D117DBC5}"/>
              </a:ext>
            </a:extLst>
          </p:cNvPr>
          <p:cNvSpPr>
            <a:spLocks noGrp="1"/>
          </p:cNvSpPr>
          <p:nvPr>
            <p:ph idx="1"/>
          </p:nvPr>
        </p:nvSpPr>
        <p:spPr/>
        <p:txBody>
          <a:bodyPr>
            <a:normAutofit fontScale="70000" lnSpcReduction="20000"/>
          </a:bodyPr>
          <a:lstStyle/>
          <a:p>
            <a:r>
              <a:rPr lang="en-US" b="1" dirty="0"/>
              <a:t>Determiners</a:t>
            </a:r>
            <a:r>
              <a:rPr lang="en-US" dirty="0"/>
              <a:t> normally precede</a:t>
            </a:r>
            <a:r>
              <a:rPr lang="en-US" b="1" dirty="0"/>
              <a:t> nouns</a:t>
            </a:r>
            <a:r>
              <a:rPr lang="en-US" dirty="0"/>
              <a:t>, and are used to help clarify the meaning of the noun. The most important are the following:</a:t>
            </a:r>
          </a:p>
          <a:p>
            <a:r>
              <a:rPr lang="en-US" dirty="0"/>
              <a:t>The </a:t>
            </a:r>
            <a:r>
              <a:rPr lang="en-US" b="1" dirty="0"/>
              <a:t>definite article</a:t>
            </a:r>
            <a:r>
              <a:rPr lang="en-US" b="1" i="1" dirty="0"/>
              <a:t> at </a:t>
            </a:r>
            <a:r>
              <a:rPr lang="en-US" dirty="0"/>
              <a:t>the indicates that the referent (i.e. whatever is referred to) is assumed to be known by the speaker and the person being spoken to (or addressee).</a:t>
            </a:r>
          </a:p>
          <a:p>
            <a:r>
              <a:rPr lang="en-US" dirty="0"/>
              <a:t>The </a:t>
            </a:r>
            <a:r>
              <a:rPr lang="en-US" b="1" dirty="0"/>
              <a:t>indefinite article</a:t>
            </a:r>
            <a:r>
              <a:rPr lang="en-US" b="1" i="1" dirty="0"/>
              <a:t> </a:t>
            </a:r>
            <a:r>
              <a:rPr lang="en-US" i="1" dirty="0"/>
              <a:t>a </a:t>
            </a:r>
            <a:r>
              <a:rPr lang="en-US" dirty="0"/>
              <a:t>or</a:t>
            </a:r>
            <a:r>
              <a:rPr lang="en-US" i="1" dirty="0"/>
              <a:t> an </a:t>
            </a:r>
            <a:r>
              <a:rPr lang="en-US" dirty="0"/>
              <a:t>makes it clear that the referent is one member of a class (a book).</a:t>
            </a:r>
          </a:p>
          <a:p>
            <a:r>
              <a:rPr lang="en-US" b="1" dirty="0"/>
              <a:t>Demonstrative determiners </a:t>
            </a:r>
            <a:r>
              <a:rPr lang="en-US" dirty="0"/>
              <a:t>indicate that the referents are 'near to' or 'away from' the speaker's immediate context (</a:t>
            </a:r>
            <a:r>
              <a:rPr lang="en-US" b="1" dirty="0"/>
              <a:t>this</a:t>
            </a:r>
            <a:r>
              <a:rPr lang="en-US" dirty="0"/>
              <a:t> book,</a:t>
            </a:r>
            <a:r>
              <a:rPr lang="en-US" b="1" dirty="0"/>
              <a:t> that </a:t>
            </a:r>
            <a:r>
              <a:rPr lang="en-US" dirty="0"/>
              <a:t>book, etc.).</a:t>
            </a:r>
          </a:p>
          <a:p>
            <a:r>
              <a:rPr lang="en-US" b="1" dirty="0"/>
              <a:t>Possessive determiners </a:t>
            </a:r>
            <a:r>
              <a:rPr lang="en-US" dirty="0"/>
              <a:t>tell us who or what the noun belongs to (</a:t>
            </a:r>
            <a:r>
              <a:rPr lang="en-US" b="1" dirty="0"/>
              <a:t>my</a:t>
            </a:r>
            <a:r>
              <a:rPr lang="en-US" dirty="0"/>
              <a:t> book, </a:t>
            </a:r>
            <a:r>
              <a:rPr lang="en-US" b="1" dirty="0"/>
              <a:t>your</a:t>
            </a:r>
            <a:r>
              <a:rPr lang="en-US" dirty="0"/>
              <a:t> book,</a:t>
            </a:r>
            <a:r>
              <a:rPr lang="en-US" b="1" dirty="0"/>
              <a:t> her </a:t>
            </a:r>
            <a:r>
              <a:rPr lang="en-US" dirty="0"/>
              <a:t>book, etc.).</a:t>
            </a:r>
          </a:p>
          <a:p>
            <a:r>
              <a:rPr lang="en-US" b="1" dirty="0"/>
              <a:t>Quantifiers</a:t>
            </a:r>
            <a:r>
              <a:rPr lang="en-US" dirty="0"/>
              <a:t> specify how many or how much of the noun there is (</a:t>
            </a:r>
            <a:r>
              <a:rPr lang="en-US" b="1" dirty="0"/>
              <a:t>every</a:t>
            </a:r>
            <a:r>
              <a:rPr lang="en-US" dirty="0"/>
              <a:t> book, </a:t>
            </a:r>
            <a:r>
              <a:rPr lang="en-US" b="1" dirty="0"/>
              <a:t>some</a:t>
            </a:r>
            <a:r>
              <a:rPr lang="en-US" dirty="0"/>
              <a:t> books, etc.).</a:t>
            </a:r>
          </a:p>
          <a:p>
            <a:r>
              <a:rPr lang="en-US" dirty="0"/>
              <a:t>There are also determiner-like uses of </a:t>
            </a:r>
            <a:r>
              <a:rPr lang="en-US" b="1" dirty="0"/>
              <a:t>wh-words</a:t>
            </a:r>
            <a:r>
              <a:rPr lang="en-US" dirty="0"/>
              <a:t> and </a:t>
            </a:r>
            <a:r>
              <a:rPr lang="en-US" b="1" dirty="0"/>
              <a:t>numerals</a:t>
            </a:r>
          </a:p>
        </p:txBody>
      </p:sp>
    </p:spTree>
    <p:extLst>
      <p:ext uri="{BB962C8B-B14F-4D97-AF65-F5344CB8AC3E}">
        <p14:creationId xmlns:p14="http://schemas.microsoft.com/office/powerpoint/2010/main" val="75118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A0B9-CB0A-4B8C-8889-5BE00300BEB9}"/>
              </a:ext>
            </a:extLst>
          </p:cNvPr>
          <p:cNvSpPr>
            <a:spLocks noGrp="1"/>
          </p:cNvSpPr>
          <p:nvPr>
            <p:ph type="title"/>
          </p:nvPr>
        </p:nvSpPr>
        <p:spPr/>
        <p:txBody>
          <a:bodyPr/>
          <a:lstStyle/>
          <a:p>
            <a:r>
              <a:rPr lang="en-US" dirty="0"/>
              <a:t>Pronouns</a:t>
            </a:r>
          </a:p>
        </p:txBody>
      </p:sp>
      <p:sp>
        <p:nvSpPr>
          <p:cNvPr id="3" name="Content Placeholder 2">
            <a:extLst>
              <a:ext uri="{FF2B5EF4-FFF2-40B4-BE49-F238E27FC236}">
                <a16:creationId xmlns:a16="http://schemas.microsoft.com/office/drawing/2014/main" id="{4F6C31F6-B255-4FEA-A235-1560D611DF50}"/>
              </a:ext>
            </a:extLst>
          </p:cNvPr>
          <p:cNvSpPr>
            <a:spLocks noGrp="1"/>
          </p:cNvSpPr>
          <p:nvPr>
            <p:ph idx="1"/>
          </p:nvPr>
        </p:nvSpPr>
        <p:spPr/>
        <p:txBody>
          <a:bodyPr>
            <a:normAutofit fontScale="62500" lnSpcReduction="20000"/>
          </a:bodyPr>
          <a:lstStyle/>
          <a:p>
            <a:r>
              <a:rPr lang="en-US" dirty="0"/>
              <a:t>Pronouns fill the position of a noun or a whole noun phrase. The reference of a pronoun is usually made clear by its context. There are eight major classes of pronoun:</a:t>
            </a:r>
          </a:p>
          <a:p>
            <a:pPr marL="0" indent="0">
              <a:buNone/>
            </a:pPr>
            <a:r>
              <a:rPr lang="en-US" dirty="0"/>
              <a:t>1. </a:t>
            </a:r>
            <a:r>
              <a:rPr lang="en-US" b="1" dirty="0"/>
              <a:t>Personal pronouns </a:t>
            </a:r>
            <a:r>
              <a:rPr lang="en-US" dirty="0"/>
              <a:t>refer to the speaker, the addressee(s), and other entities:</a:t>
            </a:r>
          </a:p>
          <a:p>
            <a:r>
              <a:rPr lang="en-US" b="1" dirty="0"/>
              <a:t>I</a:t>
            </a:r>
            <a:r>
              <a:rPr lang="en-US" dirty="0"/>
              <a:t> won't tell </a:t>
            </a:r>
            <a:r>
              <a:rPr lang="en-US" b="1" dirty="0"/>
              <a:t>you</a:t>
            </a:r>
            <a:r>
              <a:rPr lang="en-US" dirty="0"/>
              <a:t> how </a:t>
            </a:r>
            <a:r>
              <a:rPr lang="en-US" b="1" dirty="0"/>
              <a:t>it</a:t>
            </a:r>
            <a:r>
              <a:rPr lang="en-US" dirty="0"/>
              <a:t> ended.</a:t>
            </a:r>
          </a:p>
          <a:p>
            <a:pPr marL="0" indent="0">
              <a:buNone/>
            </a:pPr>
            <a:r>
              <a:rPr lang="en-US" dirty="0"/>
              <a:t>2. </a:t>
            </a:r>
            <a:r>
              <a:rPr lang="en-US" b="1" dirty="0"/>
              <a:t>Demonstrative pronouns </a:t>
            </a:r>
            <a:r>
              <a:rPr lang="en-US" dirty="0"/>
              <a:t>refer to entities which are 'near to’ , 'away from’ the speaker's context, like demonstrative determiners</a:t>
            </a:r>
          </a:p>
          <a:p>
            <a:pPr marL="0" indent="0">
              <a:buNone/>
            </a:pPr>
            <a:r>
              <a:rPr lang="en-US" dirty="0"/>
              <a:t>		</a:t>
            </a:r>
            <a:r>
              <a:rPr lang="en-US" b="1" dirty="0"/>
              <a:t>This</a:t>
            </a:r>
            <a:r>
              <a:rPr lang="en-US" dirty="0"/>
              <a:t> is Bay City. </a:t>
            </a:r>
          </a:p>
          <a:p>
            <a:pPr marL="0" indent="0">
              <a:buNone/>
            </a:pPr>
            <a:r>
              <a:rPr lang="en-US" dirty="0"/>
              <a:t>		I like </a:t>
            </a:r>
            <a:r>
              <a:rPr lang="en-US" b="1" dirty="0"/>
              <a:t>those</a:t>
            </a:r>
            <a:r>
              <a:rPr lang="en-US" dirty="0"/>
              <a:t>.</a:t>
            </a:r>
          </a:p>
          <a:p>
            <a:pPr marL="0" indent="0">
              <a:buNone/>
            </a:pPr>
            <a:r>
              <a:rPr lang="en-US" dirty="0"/>
              <a:t>3. </a:t>
            </a:r>
            <a:r>
              <a:rPr lang="en-US" b="1" dirty="0"/>
              <a:t>Reflexive pronouns </a:t>
            </a:r>
            <a:r>
              <a:rPr lang="en-US" dirty="0"/>
              <a:t>refer back to a previous noun phrase, usually the subject of the clause:</a:t>
            </a:r>
          </a:p>
          <a:p>
            <a:pPr marL="0" indent="0">
              <a:buNone/>
            </a:pPr>
            <a:r>
              <a:rPr lang="en-US" dirty="0"/>
              <a:t>		I taught </a:t>
            </a:r>
            <a:r>
              <a:rPr lang="en-US" b="1" dirty="0"/>
              <a:t>myself</a:t>
            </a:r>
            <a:r>
              <a:rPr lang="en-US" dirty="0"/>
              <a:t>. </a:t>
            </a:r>
          </a:p>
          <a:p>
            <a:pPr marL="0" indent="0">
              <a:buNone/>
            </a:pPr>
            <a:r>
              <a:rPr lang="en-US" dirty="0"/>
              <a:t>		She never introduced </a:t>
            </a:r>
            <a:r>
              <a:rPr lang="en-US" b="1" dirty="0"/>
              <a:t>herself</a:t>
            </a:r>
          </a:p>
        </p:txBody>
      </p:sp>
    </p:spTree>
    <p:extLst>
      <p:ext uri="{BB962C8B-B14F-4D97-AF65-F5344CB8AC3E}">
        <p14:creationId xmlns:p14="http://schemas.microsoft.com/office/powerpoint/2010/main" val="172146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B4B5-58AA-441A-9FC4-EF7B4A5A55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0E721D-78F6-4CB3-B08C-BD1A4105DF8C}"/>
              </a:ext>
            </a:extLst>
          </p:cNvPr>
          <p:cNvSpPr>
            <a:spLocks noGrp="1"/>
          </p:cNvSpPr>
          <p:nvPr>
            <p:ph idx="1"/>
          </p:nvPr>
        </p:nvSpPr>
        <p:spPr/>
        <p:txBody>
          <a:bodyPr>
            <a:normAutofit fontScale="92500"/>
          </a:bodyPr>
          <a:lstStyle/>
          <a:p>
            <a:pPr marL="0" indent="0">
              <a:buNone/>
            </a:pPr>
            <a:r>
              <a:rPr lang="en-US" dirty="0"/>
              <a:t>4. </a:t>
            </a:r>
            <a:r>
              <a:rPr lang="en-US" b="1" dirty="0"/>
              <a:t>Reciprocal pronouns, </a:t>
            </a:r>
            <a:r>
              <a:rPr lang="en-US" dirty="0"/>
              <a:t>like reflexive pronouns, refer to a previous noun phrase, but indicate that there is a mutual relationship:</a:t>
            </a:r>
          </a:p>
          <a:p>
            <a:pPr marL="0" indent="0">
              <a:buNone/>
            </a:pPr>
            <a:r>
              <a:rPr lang="en-US" dirty="0"/>
              <a:t>	Yeah they know </a:t>
            </a:r>
            <a:r>
              <a:rPr lang="en-US" b="1" dirty="0"/>
              <a:t>each other </a:t>
            </a:r>
            <a:r>
              <a:rPr lang="en-US" dirty="0"/>
              <a:t>pretty well.</a:t>
            </a:r>
          </a:p>
          <a:p>
            <a:pPr marL="0" indent="0">
              <a:buNone/>
            </a:pPr>
            <a:r>
              <a:rPr lang="en-US" dirty="0"/>
              <a:t>5. </a:t>
            </a:r>
            <a:r>
              <a:rPr lang="en-US" b="1" dirty="0"/>
              <a:t>Possessive pronouns </a:t>
            </a:r>
            <a:r>
              <a:rPr lang="en-US" dirty="0"/>
              <a:t>(such as mine, yours, his) are closely related to possessive determiners (my, your, his, etc.), and usually imply a missing noun head:</a:t>
            </a:r>
          </a:p>
          <a:p>
            <a:r>
              <a:rPr lang="en-US" dirty="0"/>
              <a:t>Is this </a:t>
            </a:r>
            <a:r>
              <a:rPr lang="en-US" b="1" dirty="0"/>
              <a:t>yours</a:t>
            </a:r>
            <a:r>
              <a:rPr lang="en-US" dirty="0"/>
              <a:t>, or </a:t>
            </a:r>
            <a:r>
              <a:rPr lang="en-US" b="1" dirty="0"/>
              <a:t>mine</a:t>
            </a:r>
            <a:r>
              <a:rPr lang="en-US" dirty="0"/>
              <a:t>? </a:t>
            </a:r>
          </a:p>
          <a:p>
            <a:r>
              <a:rPr lang="en-US" b="1" dirty="0"/>
              <a:t>Ours</a:t>
            </a:r>
            <a:r>
              <a:rPr lang="en-US" dirty="0"/>
              <a:t> is better than </a:t>
            </a:r>
            <a:r>
              <a:rPr lang="en-US" b="1" dirty="0"/>
              <a:t>theirs</a:t>
            </a:r>
          </a:p>
        </p:txBody>
      </p:sp>
    </p:spTree>
    <p:extLst>
      <p:ext uri="{BB962C8B-B14F-4D97-AF65-F5344CB8AC3E}">
        <p14:creationId xmlns:p14="http://schemas.microsoft.com/office/powerpoint/2010/main" val="401566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18D6-5D5A-41E5-8C14-465302AEDAAC}"/>
              </a:ext>
            </a:extLst>
          </p:cNvPr>
          <p:cNvSpPr>
            <a:spLocks noGrp="1"/>
          </p:cNvSpPr>
          <p:nvPr>
            <p:ph type="title"/>
          </p:nvPr>
        </p:nvSpPr>
        <p:spPr/>
        <p:txBody>
          <a:bodyPr/>
          <a:lstStyle/>
          <a:p>
            <a:r>
              <a:rPr lang="en-US" dirty="0"/>
              <a:t>Grammatical Units</a:t>
            </a:r>
          </a:p>
        </p:txBody>
      </p:sp>
      <p:sp>
        <p:nvSpPr>
          <p:cNvPr id="3" name="Content Placeholder 2">
            <a:extLst>
              <a:ext uri="{FF2B5EF4-FFF2-40B4-BE49-F238E27FC236}">
                <a16:creationId xmlns:a16="http://schemas.microsoft.com/office/drawing/2014/main" id="{38F85DF0-FFFE-4FBD-AC38-2DEE42F7C4CE}"/>
              </a:ext>
            </a:extLst>
          </p:cNvPr>
          <p:cNvSpPr>
            <a:spLocks noGrp="1"/>
          </p:cNvSpPr>
          <p:nvPr>
            <p:ph idx="1"/>
          </p:nvPr>
        </p:nvSpPr>
        <p:spPr/>
        <p:txBody>
          <a:bodyPr>
            <a:normAutofit fontScale="92500" lnSpcReduction="20000"/>
          </a:bodyPr>
          <a:lstStyle/>
          <a:p>
            <a:r>
              <a:rPr lang="en-US" dirty="0"/>
              <a:t>In the simplest cases, a unit consists of one or more elements on the level below:</a:t>
            </a:r>
          </a:p>
          <a:p>
            <a:r>
              <a:rPr lang="en-US" dirty="0"/>
              <a:t>A sentence consists of one or more clauses.</a:t>
            </a:r>
          </a:p>
          <a:p>
            <a:r>
              <a:rPr lang="en-US" dirty="0"/>
              <a:t>A clause consists of one or more phrases.</a:t>
            </a:r>
          </a:p>
          <a:p>
            <a:r>
              <a:rPr lang="en-US" dirty="0"/>
              <a:t>A phrase consists of one or more words.</a:t>
            </a:r>
          </a:p>
          <a:p>
            <a:r>
              <a:rPr lang="en-US" dirty="0"/>
              <a:t>A word consists of one or more morphemes.</a:t>
            </a:r>
          </a:p>
          <a:p>
            <a:r>
              <a:rPr lang="en-US" dirty="0"/>
              <a:t>Morphemes are parts of words, i.e. stems, prefixes, and suffixes. </a:t>
            </a:r>
          </a:p>
          <a:p>
            <a:r>
              <a:rPr lang="en-US" dirty="0"/>
              <a:t>For example, </a:t>
            </a:r>
            <a:r>
              <a:rPr lang="en-US" i="1" dirty="0"/>
              <a:t>un + friend + </a:t>
            </a:r>
            <a:r>
              <a:rPr lang="en-US" i="1" dirty="0" err="1"/>
              <a:t>ly</a:t>
            </a:r>
            <a:r>
              <a:rPr lang="en-US" i="1" dirty="0"/>
              <a:t> </a:t>
            </a:r>
            <a:r>
              <a:rPr lang="en-US" dirty="0"/>
              <a:t>contains three morphemes: a prefix </a:t>
            </a:r>
            <a:r>
              <a:rPr lang="en-US" i="1" dirty="0"/>
              <a:t>un</a:t>
            </a:r>
            <a:r>
              <a:rPr lang="en-US" dirty="0"/>
              <a:t>-, a stem </a:t>
            </a:r>
            <a:r>
              <a:rPr lang="en-US" i="1" dirty="0"/>
              <a:t>friend </a:t>
            </a:r>
            <a:r>
              <a:rPr lang="en-US" dirty="0"/>
              <a:t>and a suffix -</a:t>
            </a:r>
            <a:r>
              <a:rPr lang="en-US" i="1" dirty="0"/>
              <a:t>1y</a:t>
            </a:r>
            <a:r>
              <a:rPr lang="en-US" dirty="0"/>
              <a:t>. The part of grammar dealing with morphemes is </a:t>
            </a:r>
            <a:r>
              <a:rPr lang="en-US" b="1" dirty="0"/>
              <a:t>morphology</a:t>
            </a:r>
            <a:r>
              <a:rPr lang="en-US" dirty="0"/>
              <a:t>.</a:t>
            </a:r>
          </a:p>
        </p:txBody>
      </p:sp>
    </p:spTree>
    <p:extLst>
      <p:ext uri="{BB962C8B-B14F-4D97-AF65-F5344CB8AC3E}">
        <p14:creationId xmlns:p14="http://schemas.microsoft.com/office/powerpoint/2010/main" val="241555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9356-98EE-4B5D-9AC1-80792FBBDD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B3F344-629F-4692-811F-03ECF7A12D26}"/>
              </a:ext>
            </a:extLst>
          </p:cNvPr>
          <p:cNvSpPr>
            <a:spLocks noGrp="1"/>
          </p:cNvSpPr>
          <p:nvPr>
            <p:ph idx="1"/>
          </p:nvPr>
        </p:nvSpPr>
        <p:spPr/>
        <p:txBody>
          <a:bodyPr>
            <a:normAutofit fontScale="62500" lnSpcReduction="20000"/>
          </a:bodyPr>
          <a:lstStyle/>
          <a:p>
            <a:r>
              <a:rPr lang="en-US" dirty="0"/>
              <a:t>6. </a:t>
            </a:r>
            <a:r>
              <a:rPr lang="en-US" b="1" dirty="0"/>
              <a:t>Indefinite pronouns </a:t>
            </a:r>
            <a:r>
              <a:rPr lang="en-US" dirty="0"/>
              <a:t>have a broad, indefinite meaning. Some of them are compound words consisting of quantifier + general noun (everything, nobody, someone, etc.). Others consist of a quantifier alone (all, some, many, etc.):</a:t>
            </a:r>
          </a:p>
          <a:p>
            <a:r>
              <a:rPr lang="en-US" b="1" dirty="0"/>
              <a:t>Somebody</a:t>
            </a:r>
            <a:r>
              <a:rPr lang="en-US" dirty="0"/>
              <a:t> tricked me. </a:t>
            </a:r>
          </a:p>
          <a:p>
            <a:r>
              <a:rPr lang="en-US" dirty="0"/>
              <a:t>That's </a:t>
            </a:r>
            <a:r>
              <a:rPr lang="en-US" b="1" dirty="0"/>
              <a:t>all</a:t>
            </a:r>
            <a:r>
              <a:rPr lang="en-US" dirty="0"/>
              <a:t> I know. </a:t>
            </a:r>
          </a:p>
          <a:p>
            <a:pPr marL="0" indent="0">
              <a:buNone/>
            </a:pPr>
            <a:r>
              <a:rPr lang="en-US" dirty="0"/>
              <a:t>7. </a:t>
            </a:r>
            <a:r>
              <a:rPr lang="en-US" b="1" dirty="0"/>
              <a:t>Relative pronouns </a:t>
            </a:r>
            <a:r>
              <a:rPr lang="en-US" dirty="0"/>
              <a:t>(who, whom, which, that) introduce a relative clause</a:t>
            </a:r>
          </a:p>
          <a:p>
            <a:r>
              <a:rPr lang="en-US" dirty="0"/>
              <a:t>I had more friends </a:t>
            </a:r>
            <a:r>
              <a:rPr lang="en-US" b="1" dirty="0"/>
              <a:t>that</a:t>
            </a:r>
            <a:r>
              <a:rPr lang="en-US" dirty="0"/>
              <a:t> were boys. </a:t>
            </a:r>
          </a:p>
          <a:p>
            <a:r>
              <a:rPr lang="en-US" dirty="0"/>
              <a:t>He's the guy </a:t>
            </a:r>
            <a:r>
              <a:rPr lang="en-US" b="1" dirty="0"/>
              <a:t>who</a:t>
            </a:r>
            <a:r>
              <a:rPr lang="en-US" dirty="0"/>
              <a:t> told me about this. </a:t>
            </a:r>
          </a:p>
          <a:p>
            <a:pPr marL="0" indent="0">
              <a:buNone/>
            </a:pPr>
            <a:r>
              <a:rPr lang="en-US" dirty="0"/>
              <a:t>8. </a:t>
            </a:r>
            <a:r>
              <a:rPr lang="en-US" b="1" dirty="0"/>
              <a:t>Interrogative pronouns </a:t>
            </a:r>
            <a:r>
              <a:rPr lang="en-US" dirty="0"/>
              <a:t>ask questions about unknown entities:</a:t>
            </a:r>
          </a:p>
          <a:p>
            <a:r>
              <a:rPr lang="en-US" b="1" dirty="0"/>
              <a:t>What</a:t>
            </a:r>
            <a:r>
              <a:rPr lang="en-US" dirty="0"/>
              <a:t> did he say? </a:t>
            </a:r>
          </a:p>
          <a:p>
            <a:r>
              <a:rPr lang="en-US" dirty="0"/>
              <a:t>I just wonder </a:t>
            </a:r>
            <a:r>
              <a:rPr lang="en-US" b="1" dirty="0"/>
              <a:t>who</a:t>
            </a:r>
            <a:r>
              <a:rPr lang="en-US" dirty="0"/>
              <a:t> it was. </a:t>
            </a:r>
          </a:p>
        </p:txBody>
      </p:sp>
    </p:spTree>
    <p:extLst>
      <p:ext uri="{BB962C8B-B14F-4D97-AF65-F5344CB8AC3E}">
        <p14:creationId xmlns:p14="http://schemas.microsoft.com/office/powerpoint/2010/main" val="94799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E0B8-958D-4ABB-A6D3-FEBA809DAAA7}"/>
              </a:ext>
            </a:extLst>
          </p:cNvPr>
          <p:cNvSpPr>
            <a:spLocks noGrp="1"/>
          </p:cNvSpPr>
          <p:nvPr>
            <p:ph type="title"/>
          </p:nvPr>
        </p:nvSpPr>
        <p:spPr/>
        <p:txBody>
          <a:bodyPr/>
          <a:lstStyle/>
          <a:p>
            <a:r>
              <a:rPr lang="en-US" dirty="0" err="1"/>
              <a:t>Auxilliary</a:t>
            </a:r>
            <a:r>
              <a:rPr lang="en-US" dirty="0"/>
              <a:t> Verbs</a:t>
            </a:r>
          </a:p>
        </p:txBody>
      </p:sp>
      <p:sp>
        <p:nvSpPr>
          <p:cNvPr id="3" name="Content Placeholder 2">
            <a:extLst>
              <a:ext uri="{FF2B5EF4-FFF2-40B4-BE49-F238E27FC236}">
                <a16:creationId xmlns:a16="http://schemas.microsoft.com/office/drawing/2014/main" id="{DA7F092E-F35C-4253-AD58-10B6F6117686}"/>
              </a:ext>
            </a:extLst>
          </p:cNvPr>
          <p:cNvSpPr>
            <a:spLocks noGrp="1"/>
          </p:cNvSpPr>
          <p:nvPr>
            <p:ph idx="1"/>
          </p:nvPr>
        </p:nvSpPr>
        <p:spPr/>
        <p:txBody>
          <a:bodyPr/>
          <a:lstStyle/>
          <a:p>
            <a:r>
              <a:rPr lang="en-US" dirty="0"/>
              <a:t>There are two kinds of auxiliary verbs: </a:t>
            </a:r>
            <a:r>
              <a:rPr lang="en-US" b="1" dirty="0"/>
              <a:t>primary auxiliaries </a:t>
            </a:r>
            <a:r>
              <a:rPr lang="en-US" dirty="0"/>
              <a:t>and </a:t>
            </a:r>
            <a:r>
              <a:rPr lang="en-US" b="1" dirty="0"/>
              <a:t>modal auxiliaries</a:t>
            </a:r>
            <a:r>
              <a:rPr lang="en-US" dirty="0"/>
              <a:t>. </a:t>
            </a:r>
          </a:p>
          <a:p>
            <a:r>
              <a:rPr lang="en-US" dirty="0"/>
              <a:t>Both are 'auxiliary verbs' in the sense that they are added to a main verb to help build verb phrases.</a:t>
            </a:r>
          </a:p>
          <a:p>
            <a:r>
              <a:rPr lang="en-US" dirty="0"/>
              <a:t>Auxiliary verbs precede the main or lexical verb in a verb phrase, for instance: </a:t>
            </a:r>
            <a:r>
              <a:rPr lang="en-US" b="1" dirty="0"/>
              <a:t>will </a:t>
            </a:r>
            <a:r>
              <a:rPr lang="en-US" dirty="0"/>
              <a:t>arrive; </a:t>
            </a:r>
            <a:r>
              <a:rPr lang="en-US" b="1" dirty="0"/>
              <a:t>has</a:t>
            </a:r>
            <a:r>
              <a:rPr lang="en-US" dirty="0"/>
              <a:t> arrived; </a:t>
            </a:r>
            <a:r>
              <a:rPr lang="en-US" b="1" dirty="0"/>
              <a:t>is</a:t>
            </a:r>
            <a:r>
              <a:rPr lang="en-US" dirty="0"/>
              <a:t> arriving;  </a:t>
            </a:r>
            <a:r>
              <a:rPr lang="en-US" b="1" dirty="0"/>
              <a:t>may be </a:t>
            </a:r>
            <a:r>
              <a:rPr lang="en-US" dirty="0"/>
              <a:t>arriving</a:t>
            </a:r>
          </a:p>
        </p:txBody>
      </p:sp>
    </p:spTree>
    <p:extLst>
      <p:ext uri="{BB962C8B-B14F-4D97-AF65-F5344CB8AC3E}">
        <p14:creationId xmlns:p14="http://schemas.microsoft.com/office/powerpoint/2010/main" val="235612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1F0D-4EED-4539-B6A7-EEFA6864353D}"/>
              </a:ext>
            </a:extLst>
          </p:cNvPr>
          <p:cNvSpPr>
            <a:spLocks noGrp="1"/>
          </p:cNvSpPr>
          <p:nvPr>
            <p:ph type="title"/>
          </p:nvPr>
        </p:nvSpPr>
        <p:spPr/>
        <p:txBody>
          <a:bodyPr/>
          <a:lstStyle/>
          <a:p>
            <a:r>
              <a:rPr lang="en-US" dirty="0"/>
              <a:t>Primary Auxiliaries</a:t>
            </a:r>
          </a:p>
        </p:txBody>
      </p:sp>
      <p:sp>
        <p:nvSpPr>
          <p:cNvPr id="3" name="Content Placeholder 2">
            <a:extLst>
              <a:ext uri="{FF2B5EF4-FFF2-40B4-BE49-F238E27FC236}">
                <a16:creationId xmlns:a16="http://schemas.microsoft.com/office/drawing/2014/main" id="{66072D0C-9FF1-4CF1-9793-F4AB752C7461}"/>
              </a:ext>
            </a:extLst>
          </p:cNvPr>
          <p:cNvSpPr>
            <a:spLocks noGrp="1"/>
          </p:cNvSpPr>
          <p:nvPr>
            <p:ph idx="1"/>
          </p:nvPr>
        </p:nvSpPr>
        <p:spPr/>
        <p:txBody>
          <a:bodyPr/>
          <a:lstStyle/>
          <a:p>
            <a:r>
              <a:rPr lang="en-US" dirty="0"/>
              <a:t>There are three primary auxiliaries: </a:t>
            </a:r>
            <a:r>
              <a:rPr lang="en-US" b="1" i="1" dirty="0"/>
              <a:t>be, have, </a:t>
            </a:r>
            <a:r>
              <a:rPr lang="en-US" dirty="0"/>
              <a:t>and </a:t>
            </a:r>
            <a:r>
              <a:rPr lang="en-US" b="1" i="1" dirty="0"/>
              <a:t>do. </a:t>
            </a:r>
            <a:r>
              <a:rPr lang="en-US" dirty="0"/>
              <a:t>They have inflections like lexical verbs, but are normally unstressed. </a:t>
            </a:r>
          </a:p>
          <a:p>
            <a:endParaRPr lang="en-US" dirty="0"/>
          </a:p>
        </p:txBody>
      </p:sp>
      <p:graphicFrame>
        <p:nvGraphicFramePr>
          <p:cNvPr id="4" name="Table 4">
            <a:extLst>
              <a:ext uri="{FF2B5EF4-FFF2-40B4-BE49-F238E27FC236}">
                <a16:creationId xmlns:a16="http://schemas.microsoft.com/office/drawing/2014/main" id="{1DE81CEA-45F7-453E-8188-022DA7EEF25D}"/>
              </a:ext>
            </a:extLst>
          </p:cNvPr>
          <p:cNvGraphicFramePr>
            <a:graphicFrameLocks noGrp="1"/>
          </p:cNvGraphicFramePr>
          <p:nvPr>
            <p:extLst>
              <p:ext uri="{D42A27DB-BD31-4B8C-83A1-F6EECF244321}">
                <p14:modId xmlns:p14="http://schemas.microsoft.com/office/powerpoint/2010/main" val="2208927964"/>
              </p:ext>
            </p:extLst>
          </p:nvPr>
        </p:nvGraphicFramePr>
        <p:xfrm>
          <a:off x="2031999" y="3587557"/>
          <a:ext cx="8128000" cy="200486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2300062215"/>
                    </a:ext>
                  </a:extLst>
                </a:gridCol>
                <a:gridCol w="1625600">
                  <a:extLst>
                    <a:ext uri="{9D8B030D-6E8A-4147-A177-3AD203B41FA5}">
                      <a16:colId xmlns:a16="http://schemas.microsoft.com/office/drawing/2014/main" val="2885346374"/>
                    </a:ext>
                  </a:extLst>
                </a:gridCol>
                <a:gridCol w="1625600">
                  <a:extLst>
                    <a:ext uri="{9D8B030D-6E8A-4147-A177-3AD203B41FA5}">
                      <a16:colId xmlns:a16="http://schemas.microsoft.com/office/drawing/2014/main" val="2491398574"/>
                    </a:ext>
                  </a:extLst>
                </a:gridCol>
                <a:gridCol w="1625600">
                  <a:extLst>
                    <a:ext uri="{9D8B030D-6E8A-4147-A177-3AD203B41FA5}">
                      <a16:colId xmlns:a16="http://schemas.microsoft.com/office/drawing/2014/main" val="2729343984"/>
                    </a:ext>
                  </a:extLst>
                </a:gridCol>
                <a:gridCol w="1625600">
                  <a:extLst>
                    <a:ext uri="{9D8B030D-6E8A-4147-A177-3AD203B41FA5}">
                      <a16:colId xmlns:a16="http://schemas.microsoft.com/office/drawing/2014/main" val="3098583456"/>
                    </a:ext>
                  </a:extLst>
                </a:gridCol>
              </a:tblGrid>
              <a:tr h="501215">
                <a:tc>
                  <a:txBody>
                    <a:bodyPr/>
                    <a:lstStyle/>
                    <a:p>
                      <a:r>
                        <a:rPr lang="en-US" dirty="0"/>
                        <a:t>base</a:t>
                      </a:r>
                    </a:p>
                  </a:txBody>
                  <a:tcPr/>
                </a:tc>
                <a:tc>
                  <a:txBody>
                    <a:bodyPr/>
                    <a:lstStyle/>
                    <a:p>
                      <a:r>
                        <a:rPr lang="en-US" dirty="0"/>
                        <a:t>Present tense</a:t>
                      </a:r>
                    </a:p>
                  </a:txBody>
                  <a:tcPr/>
                </a:tc>
                <a:tc>
                  <a:txBody>
                    <a:bodyPr/>
                    <a:lstStyle/>
                    <a:p>
                      <a:r>
                        <a:rPr lang="en-US" dirty="0"/>
                        <a:t>Past tense</a:t>
                      </a:r>
                    </a:p>
                  </a:txBody>
                  <a:tcPr/>
                </a:tc>
                <a:tc>
                  <a:txBody>
                    <a:bodyPr/>
                    <a:lstStyle/>
                    <a:p>
                      <a:r>
                        <a:rPr lang="en-US" dirty="0"/>
                        <a:t>Ing-participle</a:t>
                      </a:r>
                    </a:p>
                  </a:txBody>
                  <a:tcPr/>
                </a:tc>
                <a:tc>
                  <a:txBody>
                    <a:bodyPr/>
                    <a:lstStyle/>
                    <a:p>
                      <a:r>
                        <a:rPr lang="en-US" dirty="0"/>
                        <a:t>Ed-participle</a:t>
                      </a:r>
                    </a:p>
                  </a:txBody>
                  <a:tcPr/>
                </a:tc>
                <a:extLst>
                  <a:ext uri="{0D108BD9-81ED-4DB2-BD59-A6C34878D82A}">
                    <a16:rowId xmlns:a16="http://schemas.microsoft.com/office/drawing/2014/main" val="3716006454"/>
                  </a:ext>
                </a:extLst>
              </a:tr>
              <a:tr h="501215">
                <a:tc>
                  <a:txBody>
                    <a:bodyPr/>
                    <a:lstStyle/>
                    <a:p>
                      <a:r>
                        <a:rPr lang="en-US" dirty="0"/>
                        <a:t>Be</a:t>
                      </a:r>
                    </a:p>
                  </a:txBody>
                  <a:tcPr/>
                </a:tc>
                <a:tc>
                  <a:txBody>
                    <a:bodyPr/>
                    <a:lstStyle/>
                    <a:p>
                      <a:r>
                        <a:rPr lang="en-US" dirty="0"/>
                        <a:t>is, am, are</a:t>
                      </a:r>
                    </a:p>
                  </a:txBody>
                  <a:tcPr/>
                </a:tc>
                <a:tc>
                  <a:txBody>
                    <a:bodyPr/>
                    <a:lstStyle/>
                    <a:p>
                      <a:r>
                        <a:rPr lang="en-US" dirty="0"/>
                        <a:t>was, were</a:t>
                      </a:r>
                    </a:p>
                  </a:txBody>
                  <a:tcPr/>
                </a:tc>
                <a:tc>
                  <a:txBody>
                    <a:bodyPr/>
                    <a:lstStyle/>
                    <a:p>
                      <a:r>
                        <a:rPr lang="en-US" dirty="0"/>
                        <a:t>being</a:t>
                      </a:r>
                    </a:p>
                  </a:txBody>
                  <a:tcPr/>
                </a:tc>
                <a:tc>
                  <a:txBody>
                    <a:bodyPr/>
                    <a:lstStyle/>
                    <a:p>
                      <a:r>
                        <a:rPr lang="en-US" dirty="0"/>
                        <a:t>been</a:t>
                      </a:r>
                    </a:p>
                  </a:txBody>
                  <a:tcPr/>
                </a:tc>
                <a:extLst>
                  <a:ext uri="{0D108BD9-81ED-4DB2-BD59-A6C34878D82A}">
                    <a16:rowId xmlns:a16="http://schemas.microsoft.com/office/drawing/2014/main" val="81668485"/>
                  </a:ext>
                </a:extLst>
              </a:tr>
              <a:tr h="501215">
                <a:tc>
                  <a:txBody>
                    <a:bodyPr/>
                    <a:lstStyle/>
                    <a:p>
                      <a:r>
                        <a:rPr lang="en-US" dirty="0"/>
                        <a:t>Have</a:t>
                      </a:r>
                    </a:p>
                  </a:txBody>
                  <a:tcPr/>
                </a:tc>
                <a:tc>
                  <a:txBody>
                    <a:bodyPr/>
                    <a:lstStyle/>
                    <a:p>
                      <a:r>
                        <a:rPr lang="en-US" dirty="0"/>
                        <a:t>has, have</a:t>
                      </a:r>
                    </a:p>
                  </a:txBody>
                  <a:tcPr/>
                </a:tc>
                <a:tc>
                  <a:txBody>
                    <a:bodyPr/>
                    <a:lstStyle/>
                    <a:p>
                      <a:r>
                        <a:rPr lang="en-US" dirty="0"/>
                        <a:t>had</a:t>
                      </a:r>
                    </a:p>
                  </a:txBody>
                  <a:tcPr/>
                </a:tc>
                <a:tc>
                  <a:txBody>
                    <a:bodyPr/>
                    <a:lstStyle/>
                    <a:p>
                      <a:r>
                        <a:rPr lang="en-US" dirty="0"/>
                        <a:t>having</a:t>
                      </a:r>
                    </a:p>
                  </a:txBody>
                  <a:tcPr/>
                </a:tc>
                <a:tc>
                  <a:txBody>
                    <a:bodyPr/>
                    <a:lstStyle/>
                    <a:p>
                      <a:r>
                        <a:rPr lang="en-US" dirty="0"/>
                        <a:t>had</a:t>
                      </a:r>
                    </a:p>
                  </a:txBody>
                  <a:tcPr/>
                </a:tc>
                <a:extLst>
                  <a:ext uri="{0D108BD9-81ED-4DB2-BD59-A6C34878D82A}">
                    <a16:rowId xmlns:a16="http://schemas.microsoft.com/office/drawing/2014/main" val="1282546665"/>
                  </a:ext>
                </a:extLst>
              </a:tr>
              <a:tr h="501215">
                <a:tc>
                  <a:txBody>
                    <a:bodyPr/>
                    <a:lstStyle/>
                    <a:p>
                      <a:r>
                        <a:rPr lang="en-US" dirty="0"/>
                        <a:t>do</a:t>
                      </a:r>
                    </a:p>
                  </a:txBody>
                  <a:tcPr/>
                </a:tc>
                <a:tc>
                  <a:txBody>
                    <a:bodyPr/>
                    <a:lstStyle/>
                    <a:p>
                      <a:r>
                        <a:rPr lang="en-US" dirty="0"/>
                        <a:t>does, do</a:t>
                      </a:r>
                    </a:p>
                  </a:txBody>
                  <a:tcPr/>
                </a:tc>
                <a:tc>
                  <a:txBody>
                    <a:bodyPr/>
                    <a:lstStyle/>
                    <a:p>
                      <a:r>
                        <a:rPr lang="en-US" dirty="0"/>
                        <a:t>did</a:t>
                      </a:r>
                    </a:p>
                  </a:txBody>
                  <a:tcPr/>
                </a:tc>
                <a:tc>
                  <a:txBody>
                    <a:bodyPr/>
                    <a:lstStyle/>
                    <a:p>
                      <a:r>
                        <a:rPr lang="en-US" dirty="0"/>
                        <a:t>doing</a:t>
                      </a:r>
                    </a:p>
                  </a:txBody>
                  <a:tcPr/>
                </a:tc>
                <a:tc>
                  <a:txBody>
                    <a:bodyPr/>
                    <a:lstStyle/>
                    <a:p>
                      <a:r>
                        <a:rPr lang="en-US" dirty="0"/>
                        <a:t>done</a:t>
                      </a:r>
                    </a:p>
                  </a:txBody>
                  <a:tcPr/>
                </a:tc>
                <a:extLst>
                  <a:ext uri="{0D108BD9-81ED-4DB2-BD59-A6C34878D82A}">
                    <a16:rowId xmlns:a16="http://schemas.microsoft.com/office/drawing/2014/main" val="1150399854"/>
                  </a:ext>
                </a:extLst>
              </a:tr>
            </a:tbl>
          </a:graphicData>
        </a:graphic>
      </p:graphicFrame>
    </p:spTree>
    <p:extLst>
      <p:ext uri="{BB962C8B-B14F-4D97-AF65-F5344CB8AC3E}">
        <p14:creationId xmlns:p14="http://schemas.microsoft.com/office/powerpoint/2010/main" val="237371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3C79-8CC1-44DE-9A33-CB2FBA2F52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2F59FC-FD01-40F8-A02C-BDF556CECDAF}"/>
              </a:ext>
            </a:extLst>
          </p:cNvPr>
          <p:cNvSpPr>
            <a:spLocks noGrp="1"/>
          </p:cNvSpPr>
          <p:nvPr>
            <p:ph idx="1"/>
          </p:nvPr>
        </p:nvSpPr>
        <p:spPr/>
        <p:txBody>
          <a:bodyPr>
            <a:normAutofit fontScale="92500"/>
          </a:bodyPr>
          <a:lstStyle/>
          <a:p>
            <a:r>
              <a:rPr lang="en-US" dirty="0"/>
              <a:t>The auxiliary </a:t>
            </a:r>
            <a:r>
              <a:rPr lang="en-US" b="1" dirty="0"/>
              <a:t>have</a:t>
            </a:r>
            <a:r>
              <a:rPr lang="en-US" dirty="0"/>
              <a:t> is used to form the </a:t>
            </a:r>
            <a:r>
              <a:rPr lang="en-US" b="1" dirty="0"/>
              <a:t>perfect aspect </a:t>
            </a:r>
            <a:r>
              <a:rPr lang="en-US" dirty="0" err="1"/>
              <a:t>e.g</a:t>
            </a:r>
            <a:r>
              <a:rPr lang="en-US" dirty="0"/>
              <a:t> </a:t>
            </a:r>
            <a:r>
              <a:rPr lang="en-US" i="1" dirty="0"/>
              <a:t>I </a:t>
            </a:r>
            <a:r>
              <a:rPr lang="en-US" b="1" i="1" dirty="0"/>
              <a:t>have</a:t>
            </a:r>
            <a:r>
              <a:rPr lang="en-US" i="1" dirty="0"/>
              <a:t> done that once.</a:t>
            </a:r>
          </a:p>
          <a:p>
            <a:r>
              <a:rPr lang="en-US" dirty="0"/>
              <a:t>The auxiliary </a:t>
            </a:r>
            <a:r>
              <a:rPr lang="en-US" b="1" dirty="0"/>
              <a:t>be</a:t>
            </a:r>
            <a:r>
              <a:rPr lang="en-US" dirty="0"/>
              <a:t> is used for the </a:t>
            </a:r>
            <a:r>
              <a:rPr lang="en-US" b="1" dirty="0"/>
              <a:t>progressive aspect </a:t>
            </a:r>
            <a:r>
              <a:rPr lang="en-US" dirty="0"/>
              <a:t>or </a:t>
            </a:r>
            <a:r>
              <a:rPr lang="en-US" b="1" dirty="0"/>
              <a:t>'continuous' aspect </a:t>
            </a:r>
            <a:r>
              <a:rPr lang="en-US" dirty="0" err="1"/>
              <a:t>e.g</a:t>
            </a:r>
            <a:r>
              <a:rPr lang="en-US" dirty="0"/>
              <a:t> </a:t>
            </a:r>
          </a:p>
          <a:p>
            <a:pPr marL="0" indent="0">
              <a:buNone/>
            </a:pPr>
            <a:r>
              <a:rPr lang="en-US" dirty="0"/>
              <a:t>	She </a:t>
            </a:r>
            <a:r>
              <a:rPr lang="en-US" b="1" dirty="0"/>
              <a:t>was</a:t>
            </a:r>
            <a:r>
              <a:rPr lang="en-US" dirty="0"/>
              <a:t> thinking about me.</a:t>
            </a:r>
          </a:p>
          <a:p>
            <a:r>
              <a:rPr lang="en-US" dirty="0"/>
              <a:t>The auxiliary </a:t>
            </a:r>
            <a:r>
              <a:rPr lang="en-US" b="1" dirty="0"/>
              <a:t>be</a:t>
            </a:r>
            <a:r>
              <a:rPr lang="en-US" dirty="0"/>
              <a:t> is also used for the </a:t>
            </a:r>
            <a:r>
              <a:rPr lang="en-US" b="1" dirty="0"/>
              <a:t>passive voice </a:t>
            </a:r>
            <a:r>
              <a:rPr lang="en-US" dirty="0" err="1"/>
              <a:t>e.g</a:t>
            </a:r>
            <a:endParaRPr lang="en-US" dirty="0"/>
          </a:p>
          <a:p>
            <a:pPr marL="0" indent="0">
              <a:buNone/>
            </a:pPr>
            <a:r>
              <a:rPr lang="en-US" dirty="0"/>
              <a:t>		 It </a:t>
            </a:r>
            <a:r>
              <a:rPr lang="en-US" b="1" dirty="0"/>
              <a:t>was</a:t>
            </a:r>
            <a:r>
              <a:rPr lang="en-US" dirty="0"/>
              <a:t> sent over there</a:t>
            </a:r>
          </a:p>
          <a:p>
            <a:r>
              <a:rPr lang="en-US" dirty="0"/>
              <a:t>The auxiliary </a:t>
            </a:r>
            <a:r>
              <a:rPr lang="en-US" b="1" dirty="0"/>
              <a:t>do</a:t>
            </a:r>
            <a:r>
              <a:rPr lang="en-US" dirty="0"/>
              <a:t> is used in </a:t>
            </a:r>
            <a:r>
              <a:rPr lang="en-US" b="1" dirty="0"/>
              <a:t>negative statements </a:t>
            </a:r>
            <a:r>
              <a:rPr lang="en-US" dirty="0"/>
              <a:t>and in</a:t>
            </a:r>
            <a:r>
              <a:rPr lang="en-US" b="1" dirty="0"/>
              <a:t> questions</a:t>
            </a:r>
            <a:r>
              <a:rPr lang="en-US" dirty="0"/>
              <a:t>. This is known as </a:t>
            </a:r>
            <a:r>
              <a:rPr lang="en-US" b="1" dirty="0"/>
              <a:t>do insertion </a:t>
            </a:r>
            <a:r>
              <a:rPr lang="en-US" dirty="0" err="1"/>
              <a:t>e.g</a:t>
            </a:r>
            <a:r>
              <a:rPr lang="en-US" dirty="0"/>
              <a:t> </a:t>
            </a:r>
            <a:r>
              <a:rPr lang="en-US" b="1" dirty="0"/>
              <a:t>Did</a:t>
            </a:r>
            <a:r>
              <a:rPr lang="en-US" dirty="0"/>
              <a:t> he sell it? This </a:t>
            </a:r>
            <a:r>
              <a:rPr lang="en-US" b="1" dirty="0"/>
              <a:t>doesn't</a:t>
            </a:r>
            <a:r>
              <a:rPr lang="en-US" dirty="0"/>
              <a:t> make sense </a:t>
            </a:r>
          </a:p>
        </p:txBody>
      </p:sp>
    </p:spTree>
    <p:extLst>
      <p:ext uri="{BB962C8B-B14F-4D97-AF65-F5344CB8AC3E}">
        <p14:creationId xmlns:p14="http://schemas.microsoft.com/office/powerpoint/2010/main" val="151909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BA08-68D6-458A-BA45-3D5D8DEE827F}"/>
              </a:ext>
            </a:extLst>
          </p:cNvPr>
          <p:cNvSpPr>
            <a:spLocks noGrp="1"/>
          </p:cNvSpPr>
          <p:nvPr>
            <p:ph type="title"/>
          </p:nvPr>
        </p:nvSpPr>
        <p:spPr/>
        <p:txBody>
          <a:bodyPr/>
          <a:lstStyle/>
          <a:p>
            <a:r>
              <a:rPr lang="en-US" dirty="0"/>
              <a:t>Modal Auxiliaries</a:t>
            </a:r>
          </a:p>
        </p:txBody>
      </p:sp>
      <p:sp>
        <p:nvSpPr>
          <p:cNvPr id="3" name="Content Placeholder 2">
            <a:extLst>
              <a:ext uri="{FF2B5EF4-FFF2-40B4-BE49-F238E27FC236}">
                <a16:creationId xmlns:a16="http://schemas.microsoft.com/office/drawing/2014/main" id="{DE5DF046-5AED-40AC-8717-FC964C3391E3}"/>
              </a:ext>
            </a:extLst>
          </p:cNvPr>
          <p:cNvSpPr>
            <a:spLocks noGrp="1"/>
          </p:cNvSpPr>
          <p:nvPr>
            <p:ph idx="1"/>
          </p:nvPr>
        </p:nvSpPr>
        <p:spPr/>
        <p:txBody>
          <a:bodyPr>
            <a:normAutofit fontScale="92500" lnSpcReduction="10000"/>
          </a:bodyPr>
          <a:lstStyle/>
          <a:p>
            <a:r>
              <a:rPr lang="en-US" dirty="0"/>
              <a:t>There are nine modal auxiliary verbs. As their name suggests, they are largely concerned with expressing 'modality', such as possibility, necessity, prediction, and volition. The modals are:</a:t>
            </a:r>
          </a:p>
          <a:p>
            <a:pPr marL="0" indent="0">
              <a:buNone/>
            </a:pPr>
            <a:r>
              <a:rPr lang="en-US" b="1" i="1" dirty="0"/>
              <a:t>Will,  would</a:t>
            </a:r>
          </a:p>
          <a:p>
            <a:pPr marL="0" indent="0">
              <a:buNone/>
            </a:pPr>
            <a:r>
              <a:rPr lang="en-US" b="1" i="1" dirty="0"/>
              <a:t>can, 	could </a:t>
            </a:r>
          </a:p>
          <a:p>
            <a:pPr marL="0" indent="0">
              <a:buNone/>
            </a:pPr>
            <a:r>
              <a:rPr lang="en-US" b="1" i="1" dirty="0"/>
              <a:t>Shall,	 should </a:t>
            </a:r>
          </a:p>
          <a:p>
            <a:pPr marL="0" indent="0">
              <a:buNone/>
            </a:pPr>
            <a:r>
              <a:rPr lang="en-US" b="1" i="1" dirty="0"/>
              <a:t>May, 	might </a:t>
            </a:r>
          </a:p>
          <a:p>
            <a:pPr marL="0" indent="0">
              <a:buNone/>
            </a:pPr>
            <a:r>
              <a:rPr lang="en-US" b="1" i="1" dirty="0"/>
              <a:t>must	</a:t>
            </a:r>
          </a:p>
        </p:txBody>
      </p:sp>
    </p:spTree>
    <p:extLst>
      <p:ext uri="{BB962C8B-B14F-4D97-AF65-F5344CB8AC3E}">
        <p14:creationId xmlns:p14="http://schemas.microsoft.com/office/powerpoint/2010/main" val="80153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5F65-BDB1-49E5-9A33-0A0D7B9DC72D}"/>
              </a:ext>
            </a:extLst>
          </p:cNvPr>
          <p:cNvSpPr>
            <a:spLocks noGrp="1"/>
          </p:cNvSpPr>
          <p:nvPr>
            <p:ph type="title"/>
          </p:nvPr>
        </p:nvSpPr>
        <p:spPr/>
        <p:txBody>
          <a:bodyPr/>
          <a:lstStyle/>
          <a:p>
            <a:r>
              <a:rPr lang="en-US" dirty="0"/>
              <a:t>Prepositions</a:t>
            </a:r>
          </a:p>
        </p:txBody>
      </p:sp>
      <p:sp>
        <p:nvSpPr>
          <p:cNvPr id="3" name="Content Placeholder 2">
            <a:extLst>
              <a:ext uri="{FF2B5EF4-FFF2-40B4-BE49-F238E27FC236}">
                <a16:creationId xmlns:a16="http://schemas.microsoft.com/office/drawing/2014/main" id="{FA285249-3277-4D7A-A771-17331B56E968}"/>
              </a:ext>
            </a:extLst>
          </p:cNvPr>
          <p:cNvSpPr>
            <a:spLocks noGrp="1"/>
          </p:cNvSpPr>
          <p:nvPr>
            <p:ph idx="1"/>
          </p:nvPr>
        </p:nvSpPr>
        <p:spPr/>
        <p:txBody>
          <a:bodyPr>
            <a:normAutofit lnSpcReduction="10000"/>
          </a:bodyPr>
          <a:lstStyle/>
          <a:p>
            <a:r>
              <a:rPr lang="en-US" dirty="0"/>
              <a:t>Prepositions are linking words that introduce prepositional phrases. The </a:t>
            </a:r>
            <a:r>
              <a:rPr lang="en-US" b="1" dirty="0"/>
              <a:t>prepositional complement </a:t>
            </a:r>
            <a:r>
              <a:rPr lang="en-US" dirty="0"/>
              <a:t>following a preposition is generally a noun phrase, so prepositions can also be seen as linking words that connect other structures with noun phrases. For example:</a:t>
            </a:r>
          </a:p>
          <a:p>
            <a:pPr marL="0" indent="0">
              <a:buNone/>
            </a:pPr>
            <a:r>
              <a:rPr lang="en-US" dirty="0"/>
              <a:t>		a. Eleven fifty </a:t>
            </a:r>
            <a:r>
              <a:rPr lang="en-US" b="1" dirty="0"/>
              <a:t>with</a:t>
            </a:r>
            <a:r>
              <a:rPr lang="en-US" dirty="0"/>
              <a:t> the tip     b. And she's </a:t>
            </a:r>
            <a:r>
              <a:rPr lang="en-US" b="1" dirty="0"/>
              <a:t>in</a:t>
            </a:r>
            <a:r>
              <a:rPr lang="en-US" dirty="0"/>
              <a:t> a new situation. </a:t>
            </a:r>
          </a:p>
          <a:p>
            <a:pPr marL="0" indent="0">
              <a:buNone/>
            </a:pPr>
            <a:r>
              <a:rPr lang="en-US" dirty="0"/>
              <a:t>		c. that picture </a:t>
            </a:r>
            <a:r>
              <a:rPr lang="en-US" b="1" dirty="0"/>
              <a:t>of</a:t>
            </a:r>
            <a:r>
              <a:rPr lang="en-US" dirty="0"/>
              <a:t> mother        d. She's still </a:t>
            </a:r>
            <a:r>
              <a:rPr lang="en-US" b="1" dirty="0"/>
              <a:t>on</a:t>
            </a:r>
            <a:r>
              <a:rPr lang="en-US" dirty="0"/>
              <a:t> the phone. </a:t>
            </a:r>
          </a:p>
          <a:p>
            <a:r>
              <a:rPr lang="en-US" dirty="0"/>
              <a:t>Most prepositions are short, invariable forms: e.g. </a:t>
            </a:r>
            <a:r>
              <a:rPr lang="en-US" i="1" dirty="0"/>
              <a:t>about, after, around, as, at, by, down, for, from, into, like, of, off, on, round, since, than, to, towards, with, without</a:t>
            </a:r>
            <a:r>
              <a:rPr lang="en-US" dirty="0"/>
              <a:t>.</a:t>
            </a:r>
          </a:p>
        </p:txBody>
      </p:sp>
    </p:spTree>
    <p:extLst>
      <p:ext uri="{BB962C8B-B14F-4D97-AF65-F5344CB8AC3E}">
        <p14:creationId xmlns:p14="http://schemas.microsoft.com/office/powerpoint/2010/main" val="320174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6E95-611B-4282-9744-E9F9257728BA}"/>
              </a:ext>
            </a:extLst>
          </p:cNvPr>
          <p:cNvSpPr>
            <a:spLocks noGrp="1"/>
          </p:cNvSpPr>
          <p:nvPr>
            <p:ph type="title"/>
          </p:nvPr>
        </p:nvSpPr>
        <p:spPr/>
        <p:txBody>
          <a:bodyPr/>
          <a:lstStyle/>
          <a:p>
            <a:r>
              <a:rPr lang="en-US" dirty="0"/>
              <a:t>Complex prepositions</a:t>
            </a:r>
          </a:p>
        </p:txBody>
      </p:sp>
      <p:sp>
        <p:nvSpPr>
          <p:cNvPr id="3" name="Content Placeholder 2">
            <a:extLst>
              <a:ext uri="{FF2B5EF4-FFF2-40B4-BE49-F238E27FC236}">
                <a16:creationId xmlns:a16="http://schemas.microsoft.com/office/drawing/2014/main" id="{0A11B30B-01D1-4A85-A401-DAA38F32C81E}"/>
              </a:ext>
            </a:extLst>
          </p:cNvPr>
          <p:cNvSpPr>
            <a:spLocks noGrp="1"/>
          </p:cNvSpPr>
          <p:nvPr>
            <p:ph idx="1"/>
          </p:nvPr>
        </p:nvSpPr>
        <p:spPr/>
        <p:txBody>
          <a:bodyPr/>
          <a:lstStyle/>
          <a:p>
            <a:r>
              <a:rPr lang="en-US" dirty="0"/>
              <a:t>Another set of prepositions consists of multi-word units known as complex prepositions, which have a meaning that cannot be derived from the meaning of the parts. </a:t>
            </a:r>
          </a:p>
          <a:p>
            <a:r>
              <a:rPr lang="en-US" dirty="0"/>
              <a:t>Two-word complex prepositions normally end with a simple preposition:</a:t>
            </a:r>
          </a:p>
          <a:p>
            <a:pPr marL="0" indent="0">
              <a:buNone/>
            </a:pPr>
            <a:endParaRPr lang="en-US" dirty="0"/>
          </a:p>
        </p:txBody>
      </p:sp>
    </p:spTree>
    <p:extLst>
      <p:ext uri="{BB962C8B-B14F-4D97-AF65-F5344CB8AC3E}">
        <p14:creationId xmlns:p14="http://schemas.microsoft.com/office/powerpoint/2010/main" val="289701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173F-9151-471A-8411-747FB830A78B}"/>
              </a:ext>
            </a:extLst>
          </p:cNvPr>
          <p:cNvSpPr>
            <a:spLocks noGrp="1"/>
          </p:cNvSpPr>
          <p:nvPr>
            <p:ph type="title"/>
          </p:nvPr>
        </p:nvSpPr>
        <p:spPr/>
        <p:txBody>
          <a:bodyPr/>
          <a:lstStyle/>
          <a:p>
            <a:r>
              <a:rPr lang="en-US" dirty="0"/>
              <a:t>Examples of complex prepositions…</a:t>
            </a:r>
          </a:p>
        </p:txBody>
      </p:sp>
      <p:graphicFrame>
        <p:nvGraphicFramePr>
          <p:cNvPr id="4" name="Table 4">
            <a:extLst>
              <a:ext uri="{FF2B5EF4-FFF2-40B4-BE49-F238E27FC236}">
                <a16:creationId xmlns:a16="http://schemas.microsoft.com/office/drawing/2014/main" id="{968FA189-AB05-474F-B00E-722F68672D28}"/>
              </a:ext>
            </a:extLst>
          </p:cNvPr>
          <p:cNvGraphicFramePr>
            <a:graphicFrameLocks noGrp="1"/>
          </p:cNvGraphicFramePr>
          <p:nvPr>
            <p:ph idx="1"/>
            <p:extLst>
              <p:ext uri="{D42A27DB-BD31-4B8C-83A1-F6EECF244321}">
                <p14:modId xmlns:p14="http://schemas.microsoft.com/office/powerpoint/2010/main" val="336235700"/>
              </p:ext>
            </p:extLst>
          </p:nvPr>
        </p:nvGraphicFramePr>
        <p:xfrm>
          <a:off x="1295400" y="2557463"/>
          <a:ext cx="9601200" cy="1920240"/>
        </p:xfrm>
        <a:graphic>
          <a:graphicData uri="http://schemas.openxmlformats.org/drawingml/2006/table">
            <a:tbl>
              <a:tblPr firstRow="1" bandRow="1">
                <a:tableStyleId>{5940675A-B579-460E-94D1-54222C63F5DA}</a:tableStyleId>
              </a:tblPr>
              <a:tblGrid>
                <a:gridCol w="4800600">
                  <a:extLst>
                    <a:ext uri="{9D8B030D-6E8A-4147-A177-3AD203B41FA5}">
                      <a16:colId xmlns:a16="http://schemas.microsoft.com/office/drawing/2014/main" val="2766093093"/>
                    </a:ext>
                  </a:extLst>
                </a:gridCol>
                <a:gridCol w="4800600">
                  <a:extLst>
                    <a:ext uri="{9D8B030D-6E8A-4147-A177-3AD203B41FA5}">
                      <a16:colId xmlns:a16="http://schemas.microsoft.com/office/drawing/2014/main" val="3509052818"/>
                    </a:ext>
                  </a:extLst>
                </a:gridCol>
              </a:tblGrid>
              <a:tr h="370840">
                <a:tc>
                  <a:txBody>
                    <a:bodyPr/>
                    <a:lstStyle/>
                    <a:p>
                      <a:r>
                        <a:rPr lang="en-US" sz="2400" dirty="0"/>
                        <a:t>Such as</a:t>
                      </a:r>
                    </a:p>
                    <a:p>
                      <a:r>
                        <a:rPr lang="en-US" sz="2400" dirty="0"/>
                        <a:t>As for, except for</a:t>
                      </a:r>
                    </a:p>
                    <a:p>
                      <a:r>
                        <a:rPr lang="en-US" sz="2400" dirty="0"/>
                        <a:t>Apart from</a:t>
                      </a:r>
                    </a:p>
                    <a:p>
                      <a:r>
                        <a:rPr lang="en-US" sz="2400" dirty="0"/>
                        <a:t>Because of, instead of, out of</a:t>
                      </a:r>
                    </a:p>
                    <a:p>
                      <a:r>
                        <a:rPr lang="en-US" sz="2400" dirty="0"/>
                        <a:t>According to, due to, owing to</a:t>
                      </a:r>
                    </a:p>
                  </a:txBody>
                  <a:tcPr/>
                </a:tc>
                <a:tc>
                  <a:txBody>
                    <a:bodyPr/>
                    <a:lstStyle/>
                    <a:p>
                      <a:r>
                        <a:rPr lang="en-US" sz="2400" dirty="0"/>
                        <a:t>By means of, </a:t>
                      </a:r>
                      <a:r>
                        <a:rPr lang="en-US" sz="2400" dirty="0" err="1"/>
                        <a:t>inspite</a:t>
                      </a:r>
                      <a:r>
                        <a:rPr lang="en-US" sz="2400" dirty="0"/>
                        <a:t> of, on account of, on top of</a:t>
                      </a:r>
                    </a:p>
                    <a:p>
                      <a:r>
                        <a:rPr lang="en-US" sz="2400" dirty="0"/>
                        <a:t>In addition to, with regard to</a:t>
                      </a:r>
                    </a:p>
                    <a:p>
                      <a:r>
                        <a:rPr lang="en-US" sz="2400" dirty="0"/>
                        <a:t>As far as, as well as</a:t>
                      </a:r>
                    </a:p>
                  </a:txBody>
                  <a:tcPr/>
                </a:tc>
                <a:extLst>
                  <a:ext uri="{0D108BD9-81ED-4DB2-BD59-A6C34878D82A}">
                    <a16:rowId xmlns:a16="http://schemas.microsoft.com/office/drawing/2014/main" val="3114319788"/>
                  </a:ext>
                </a:extLst>
              </a:tr>
            </a:tbl>
          </a:graphicData>
        </a:graphic>
      </p:graphicFrame>
    </p:spTree>
    <p:extLst>
      <p:ext uri="{BB962C8B-B14F-4D97-AF65-F5344CB8AC3E}">
        <p14:creationId xmlns:p14="http://schemas.microsoft.com/office/powerpoint/2010/main" val="402375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D07C-538A-49D6-90D8-C9AEEFD52A6F}"/>
              </a:ext>
            </a:extLst>
          </p:cNvPr>
          <p:cNvSpPr>
            <a:spLocks noGrp="1"/>
          </p:cNvSpPr>
          <p:nvPr>
            <p:ph type="title"/>
          </p:nvPr>
        </p:nvSpPr>
        <p:spPr/>
        <p:txBody>
          <a:bodyPr/>
          <a:lstStyle/>
          <a:p>
            <a:r>
              <a:rPr lang="en-US" dirty="0"/>
              <a:t>Coordinators</a:t>
            </a:r>
          </a:p>
        </p:txBody>
      </p:sp>
      <p:sp>
        <p:nvSpPr>
          <p:cNvPr id="3" name="Content Placeholder 2">
            <a:extLst>
              <a:ext uri="{FF2B5EF4-FFF2-40B4-BE49-F238E27FC236}">
                <a16:creationId xmlns:a16="http://schemas.microsoft.com/office/drawing/2014/main" id="{01D95EE8-7AF0-44C4-BC1D-A41B755050C6}"/>
              </a:ext>
            </a:extLst>
          </p:cNvPr>
          <p:cNvSpPr>
            <a:spLocks noGrp="1"/>
          </p:cNvSpPr>
          <p:nvPr>
            <p:ph idx="1"/>
          </p:nvPr>
        </p:nvSpPr>
        <p:spPr/>
        <p:txBody>
          <a:bodyPr>
            <a:normAutofit fontScale="70000" lnSpcReduction="20000"/>
          </a:bodyPr>
          <a:lstStyle/>
          <a:p>
            <a:r>
              <a:rPr lang="en-US" dirty="0"/>
              <a:t>There are two types of words traditionally called conjunctions in English: coordinators (also called coordinating conjunctions), and subordinators</a:t>
            </a:r>
          </a:p>
          <a:p>
            <a:r>
              <a:rPr lang="en-US" dirty="0"/>
              <a:t>Coordinators are used to indicate a relationship between two units such as phrases or clauses. </a:t>
            </a:r>
          </a:p>
          <a:p>
            <a:r>
              <a:rPr lang="en-US" dirty="0"/>
              <a:t>Coordinators link elements which have the same syntactic role, and are at the same level of the syntactic hierarchy</a:t>
            </a:r>
          </a:p>
          <a:p>
            <a:r>
              <a:rPr lang="en-US" dirty="0"/>
              <a:t>The main coordinators are </a:t>
            </a:r>
            <a:r>
              <a:rPr lang="en-US" b="1" dirty="0"/>
              <a:t>and, but</a:t>
            </a:r>
            <a:r>
              <a:rPr lang="en-US" dirty="0"/>
              <a:t>, and </a:t>
            </a:r>
            <a:r>
              <a:rPr lang="en-US" b="1" dirty="0"/>
              <a:t>or</a:t>
            </a:r>
          </a:p>
          <a:p>
            <a:pPr marL="0" indent="0">
              <a:buNone/>
            </a:pPr>
            <a:r>
              <a:rPr lang="en-US" b="1" dirty="0"/>
              <a:t>. Correlative coordinators</a:t>
            </a:r>
          </a:p>
          <a:p>
            <a:r>
              <a:rPr lang="en-US" dirty="0"/>
              <a:t>Each simple coordinator can be combined with another word, to make a correlative coordinator:</a:t>
            </a:r>
          </a:p>
          <a:p>
            <a:r>
              <a:rPr lang="en-US" dirty="0"/>
              <a:t>both [X] and [Y] 					either [X] or [Y]</a:t>
            </a:r>
          </a:p>
          <a:p>
            <a:r>
              <a:rPr lang="en-US" dirty="0"/>
              <a:t>not (only) [X] but (also) [Y] 			neither [X] nor [Y]</a:t>
            </a:r>
          </a:p>
          <a:p>
            <a:endParaRPr lang="en-US" b="1" dirty="0"/>
          </a:p>
        </p:txBody>
      </p:sp>
    </p:spTree>
    <p:extLst>
      <p:ext uri="{BB962C8B-B14F-4D97-AF65-F5344CB8AC3E}">
        <p14:creationId xmlns:p14="http://schemas.microsoft.com/office/powerpoint/2010/main" val="212432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F49B-F58A-4856-8BDD-8442D4A7926A}"/>
              </a:ext>
            </a:extLst>
          </p:cNvPr>
          <p:cNvSpPr>
            <a:spLocks noGrp="1"/>
          </p:cNvSpPr>
          <p:nvPr>
            <p:ph type="title"/>
          </p:nvPr>
        </p:nvSpPr>
        <p:spPr/>
        <p:txBody>
          <a:bodyPr/>
          <a:lstStyle/>
          <a:p>
            <a:r>
              <a:rPr lang="en-US" dirty="0"/>
              <a:t>Subordinators</a:t>
            </a:r>
          </a:p>
        </p:txBody>
      </p:sp>
      <p:sp>
        <p:nvSpPr>
          <p:cNvPr id="3" name="Content Placeholder 2">
            <a:extLst>
              <a:ext uri="{FF2B5EF4-FFF2-40B4-BE49-F238E27FC236}">
                <a16:creationId xmlns:a16="http://schemas.microsoft.com/office/drawing/2014/main" id="{F396511A-78FB-4B35-A3DE-9457C4106A2F}"/>
              </a:ext>
            </a:extLst>
          </p:cNvPr>
          <p:cNvSpPr>
            <a:spLocks noGrp="1"/>
          </p:cNvSpPr>
          <p:nvPr>
            <p:ph idx="1"/>
          </p:nvPr>
        </p:nvSpPr>
        <p:spPr/>
        <p:txBody>
          <a:bodyPr>
            <a:normAutofit/>
          </a:bodyPr>
          <a:lstStyle/>
          <a:p>
            <a:r>
              <a:rPr lang="en-US" dirty="0"/>
              <a:t>Subordinators (also called subordinating conjunctions) are linking words that introduce clauses known as </a:t>
            </a:r>
            <a:r>
              <a:rPr lang="en-US" b="1" dirty="0"/>
              <a:t>dependent clauses</a:t>
            </a:r>
            <a:r>
              <a:rPr lang="en-US" dirty="0"/>
              <a:t>-clauses which cannot stand alone without another clause, called the </a:t>
            </a:r>
            <a:r>
              <a:rPr lang="en-US" b="1" dirty="0"/>
              <a:t>main clause</a:t>
            </a:r>
            <a:r>
              <a:rPr lang="en-US" dirty="0"/>
              <a:t>:</a:t>
            </a:r>
          </a:p>
          <a:p>
            <a:pPr marL="0" indent="0">
              <a:buNone/>
            </a:pPr>
            <a:r>
              <a:rPr lang="en-US" dirty="0"/>
              <a:t>		You can hold her </a:t>
            </a:r>
            <a:r>
              <a:rPr lang="en-US" b="1" dirty="0"/>
              <a:t>[if </a:t>
            </a:r>
            <a:r>
              <a:rPr lang="en-US" dirty="0"/>
              <a:t>you want]. </a:t>
            </a:r>
          </a:p>
          <a:p>
            <a:r>
              <a:rPr lang="en-US" dirty="0"/>
              <a:t>The subordinator shows the connection of meaning between the main clause and the subordinate clause. </a:t>
            </a:r>
          </a:p>
          <a:p>
            <a:r>
              <a:rPr lang="en-US" dirty="0"/>
              <a:t>In the above example, the subordinator </a:t>
            </a:r>
            <a:r>
              <a:rPr lang="en-US" b="1" i="1" dirty="0"/>
              <a:t>if</a:t>
            </a:r>
            <a:r>
              <a:rPr lang="en-US" dirty="0"/>
              <a:t> shows a relation of 'condition'.</a:t>
            </a:r>
          </a:p>
        </p:txBody>
      </p:sp>
    </p:spTree>
    <p:extLst>
      <p:ext uri="{BB962C8B-B14F-4D97-AF65-F5344CB8AC3E}">
        <p14:creationId xmlns:p14="http://schemas.microsoft.com/office/powerpoint/2010/main" val="389777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78F1-0934-4142-BC93-2E421FC54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23DBA2-DADE-47AD-BE5F-2ED4848214F4}"/>
              </a:ext>
            </a:extLst>
          </p:cNvPr>
          <p:cNvSpPr>
            <a:spLocks noGrp="1"/>
          </p:cNvSpPr>
          <p:nvPr>
            <p:ph idx="1"/>
          </p:nvPr>
        </p:nvSpPr>
        <p:spPr/>
        <p:txBody>
          <a:bodyPr/>
          <a:lstStyle/>
          <a:p>
            <a:r>
              <a:rPr lang="en-US" dirty="0"/>
              <a:t>The part of grammar dealing with the other types of grammatical units shown (i.e. words, phrases, clauses, and sentences) is known as </a:t>
            </a:r>
            <a:r>
              <a:rPr lang="en-US" b="1" dirty="0"/>
              <a:t>syntax</a:t>
            </a:r>
            <a:r>
              <a:rPr lang="en-US" dirty="0"/>
              <a:t>.</a:t>
            </a:r>
          </a:p>
          <a:p>
            <a:r>
              <a:rPr lang="en-US" dirty="0"/>
              <a:t>Grammatical units can be combined to form longer written texts or spoken interaction, which is known as </a:t>
            </a:r>
            <a:r>
              <a:rPr lang="en-US" b="1" dirty="0"/>
              <a:t>discourse</a:t>
            </a:r>
            <a:r>
              <a:rPr lang="en-US" dirty="0"/>
              <a:t>.</a:t>
            </a:r>
          </a:p>
          <a:p>
            <a:r>
              <a:rPr lang="en-US" dirty="0"/>
              <a:t>In this course we will focus mainly on four central types of units: word,</a:t>
            </a:r>
          </a:p>
          <a:p>
            <a:r>
              <a:rPr lang="en-US" dirty="0"/>
              <a:t>phrase, clause and sentences.</a:t>
            </a:r>
          </a:p>
        </p:txBody>
      </p:sp>
    </p:spTree>
    <p:extLst>
      <p:ext uri="{BB962C8B-B14F-4D97-AF65-F5344CB8AC3E}">
        <p14:creationId xmlns:p14="http://schemas.microsoft.com/office/powerpoint/2010/main" val="3347072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156-3BFF-4ED3-B29E-A88258CB6C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890320-FD9A-4A0A-B1CE-7024F3FA790C}"/>
              </a:ext>
            </a:extLst>
          </p:cNvPr>
          <p:cNvSpPr>
            <a:spLocks noGrp="1"/>
          </p:cNvSpPr>
          <p:nvPr>
            <p:ph idx="1"/>
          </p:nvPr>
        </p:nvSpPr>
        <p:spPr/>
        <p:txBody>
          <a:bodyPr>
            <a:normAutofit fontScale="77500" lnSpcReduction="20000"/>
          </a:bodyPr>
          <a:lstStyle/>
          <a:p>
            <a:pPr marL="0" indent="0">
              <a:buNone/>
            </a:pPr>
            <a:r>
              <a:rPr lang="en-US" b="1" i="1" dirty="0"/>
              <a:t>Subordinators fall into three major subclasses</a:t>
            </a:r>
            <a:r>
              <a:rPr lang="en-US" dirty="0"/>
              <a:t>:</a:t>
            </a:r>
          </a:p>
          <a:p>
            <a:pPr marL="457200" indent="-457200">
              <a:buAutoNum type="arabicPeriod"/>
            </a:pPr>
            <a:r>
              <a:rPr lang="en-US" dirty="0"/>
              <a:t>The great majority of subordinators introduce </a:t>
            </a:r>
            <a:r>
              <a:rPr lang="en-US" b="1" dirty="0"/>
              <a:t>adverbial clauses</a:t>
            </a:r>
            <a:r>
              <a:rPr lang="en-US" dirty="0"/>
              <a:t>, adding details of time, place, reason, etc. to the main clause: after, as, because, if, since, although, while, etc. </a:t>
            </a:r>
          </a:p>
          <a:p>
            <a:pPr marL="457200" indent="-457200">
              <a:buAutoNum type="arabicPeriod"/>
            </a:pPr>
            <a:r>
              <a:rPr lang="en-US" dirty="0"/>
              <a:t>Three subordinators introduce </a:t>
            </a:r>
            <a:r>
              <a:rPr lang="en-US" b="1" dirty="0"/>
              <a:t>degree clauses</a:t>
            </a:r>
            <a:r>
              <a:rPr lang="en-US" dirty="0"/>
              <a:t>: as, than, that.</a:t>
            </a:r>
          </a:p>
          <a:p>
            <a:pPr marL="0" indent="0">
              <a:buNone/>
            </a:pPr>
            <a:r>
              <a:rPr lang="en-US" b="1" dirty="0"/>
              <a:t>Note: </a:t>
            </a:r>
            <a:r>
              <a:rPr lang="en-US" dirty="0"/>
              <a:t>The subordinators in the first two subclasses indicate meaning relationships such</a:t>
            </a:r>
          </a:p>
          <a:p>
            <a:pPr marL="0" indent="0">
              <a:buNone/>
            </a:pPr>
            <a:r>
              <a:rPr lang="en-US" dirty="0"/>
              <a:t>as time, reason, condition, and comparison</a:t>
            </a:r>
          </a:p>
          <a:p>
            <a:pPr marL="0" indent="0">
              <a:buNone/>
            </a:pPr>
            <a:r>
              <a:rPr lang="en-US" dirty="0"/>
              <a:t>3.  Three subordinators introduce </a:t>
            </a:r>
            <a:r>
              <a:rPr lang="en-US" b="1" dirty="0"/>
              <a:t>complement clauses </a:t>
            </a:r>
            <a:r>
              <a:rPr lang="en-US" dirty="0"/>
              <a:t>(or nominal clauses): if, that, whether</a:t>
            </a:r>
          </a:p>
          <a:p>
            <a:pPr marL="0" indent="0">
              <a:buNone/>
            </a:pPr>
            <a:r>
              <a:rPr lang="en-US" dirty="0"/>
              <a:t>Note: The subordinators in the third subclass are called </a:t>
            </a:r>
            <a:r>
              <a:rPr lang="en-US" b="1" dirty="0"/>
              <a:t>complementizers</a:t>
            </a:r>
            <a:r>
              <a:rPr lang="en-US" dirty="0"/>
              <a:t> because they introduce clauses following verbs, adjectives or nouns, complementing or completing the meaning of these key words in the main clause</a:t>
            </a:r>
          </a:p>
        </p:txBody>
      </p:sp>
    </p:spTree>
    <p:extLst>
      <p:ext uri="{BB962C8B-B14F-4D97-AF65-F5344CB8AC3E}">
        <p14:creationId xmlns:p14="http://schemas.microsoft.com/office/powerpoint/2010/main" val="763505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3706-AA6D-4CCD-8612-5DCF9B97BA3D}"/>
              </a:ext>
            </a:extLst>
          </p:cNvPr>
          <p:cNvSpPr>
            <a:spLocks noGrp="1"/>
          </p:cNvSpPr>
          <p:nvPr>
            <p:ph type="title"/>
          </p:nvPr>
        </p:nvSpPr>
        <p:spPr/>
        <p:txBody>
          <a:bodyPr/>
          <a:lstStyle/>
          <a:p>
            <a:r>
              <a:rPr lang="en-US" dirty="0"/>
              <a:t>Criteria for Word Classes</a:t>
            </a:r>
          </a:p>
        </p:txBody>
      </p:sp>
      <p:sp>
        <p:nvSpPr>
          <p:cNvPr id="3" name="Content Placeholder 2">
            <a:extLst>
              <a:ext uri="{FF2B5EF4-FFF2-40B4-BE49-F238E27FC236}">
                <a16:creationId xmlns:a16="http://schemas.microsoft.com/office/drawing/2014/main" id="{7A31AF5D-6DC8-4FD5-B5D8-22FDFBD166B4}"/>
              </a:ext>
            </a:extLst>
          </p:cNvPr>
          <p:cNvSpPr>
            <a:spLocks noGrp="1"/>
          </p:cNvSpPr>
          <p:nvPr>
            <p:ph idx="1"/>
          </p:nvPr>
        </p:nvSpPr>
        <p:spPr/>
        <p:txBody>
          <a:bodyPr>
            <a:normAutofit fontScale="70000" lnSpcReduction="20000"/>
          </a:bodyPr>
          <a:lstStyle/>
          <a:p>
            <a:r>
              <a:rPr lang="en-US" dirty="0"/>
              <a:t>As identified in the words discussed, we use three criteria for determining the word class of a word.</a:t>
            </a:r>
          </a:p>
          <a:p>
            <a:r>
              <a:rPr lang="en-US" dirty="0"/>
              <a:t>1. The meaning of the word ( Semantic Criteria)</a:t>
            </a:r>
          </a:p>
          <a:p>
            <a:r>
              <a:rPr lang="en-US" dirty="0"/>
              <a:t>2. The form or shape of the word (Morphological Criteria)</a:t>
            </a:r>
          </a:p>
          <a:p>
            <a:r>
              <a:rPr lang="en-US" dirty="0"/>
              <a:t>3. The position or environment of the word in a sentence (syntactic Criteria)</a:t>
            </a:r>
          </a:p>
          <a:p>
            <a:r>
              <a:rPr lang="en-US"/>
              <a:t>MORPHOLOGICALLY</a:t>
            </a:r>
            <a:r>
              <a:rPr lang="en-US" dirty="0"/>
              <a:t>, some words can be assigned to a word class on the basis of their form or shape </a:t>
            </a:r>
            <a:r>
              <a:rPr lang="en-US" dirty="0" err="1"/>
              <a:t>e.g</a:t>
            </a:r>
            <a:r>
              <a:rPr lang="en-US" dirty="0"/>
              <a:t> </a:t>
            </a:r>
            <a:r>
              <a:rPr lang="en-US" b="1" dirty="0"/>
              <a:t>many nouns have a characteristic –</a:t>
            </a:r>
            <a:r>
              <a:rPr lang="en-US" b="1" dirty="0" err="1"/>
              <a:t>tion</a:t>
            </a:r>
            <a:r>
              <a:rPr lang="en-US" b="1" dirty="0"/>
              <a:t> </a:t>
            </a:r>
            <a:r>
              <a:rPr lang="en-US" dirty="0"/>
              <a:t>ending </a:t>
            </a:r>
            <a:r>
              <a:rPr lang="en-US" i="1" dirty="0"/>
              <a:t>action, demonstration, administration </a:t>
            </a:r>
            <a:r>
              <a:rPr lang="en-US" i="1" dirty="0" err="1"/>
              <a:t>etc</a:t>
            </a:r>
            <a:r>
              <a:rPr lang="en-US" i="1" dirty="0"/>
              <a:t> , </a:t>
            </a:r>
            <a:r>
              <a:rPr lang="en-US" b="1" dirty="0"/>
              <a:t>adjectives end in –able/</a:t>
            </a:r>
            <a:r>
              <a:rPr lang="en-US" b="1" dirty="0" err="1"/>
              <a:t>ible</a:t>
            </a:r>
            <a:r>
              <a:rPr lang="en-US" b="1" i="1" dirty="0"/>
              <a:t> </a:t>
            </a:r>
            <a:r>
              <a:rPr lang="en-US" i="1" dirty="0"/>
              <a:t>such as acceptable, applicable, responsible, terrible </a:t>
            </a:r>
            <a:r>
              <a:rPr lang="en-US" i="1" dirty="0" err="1"/>
              <a:t>etc</a:t>
            </a:r>
            <a:r>
              <a:rPr lang="en-US" i="1" dirty="0"/>
              <a:t>,  </a:t>
            </a:r>
            <a:r>
              <a:rPr lang="en-US" b="1" i="1" dirty="0"/>
              <a:t>adverbs end in –</a:t>
            </a:r>
            <a:r>
              <a:rPr lang="en-US" b="1" i="1" dirty="0" err="1"/>
              <a:t>ly</a:t>
            </a:r>
            <a:endParaRPr lang="en-US" b="1" i="1" dirty="0"/>
          </a:p>
          <a:p>
            <a:r>
              <a:rPr lang="en-US" dirty="0"/>
              <a:t>SEMANTICALLY, we generalize the kind of meanings that words convey. For example we can group words brother and car, as well as David  together on the basis that they refer to people, places or things</a:t>
            </a:r>
          </a:p>
          <a:p>
            <a:endParaRPr lang="en-US" dirty="0"/>
          </a:p>
        </p:txBody>
      </p:sp>
    </p:spTree>
    <p:extLst>
      <p:ext uri="{BB962C8B-B14F-4D97-AF65-F5344CB8AC3E}">
        <p14:creationId xmlns:p14="http://schemas.microsoft.com/office/powerpoint/2010/main" val="395513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5A61-33D1-4F03-8482-6660FD50C2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80F56B1-5309-4516-A663-285926D4ADFF}"/>
              </a:ext>
            </a:extLst>
          </p:cNvPr>
          <p:cNvSpPr>
            <a:spLocks noGrp="1"/>
          </p:cNvSpPr>
          <p:nvPr>
            <p:ph idx="1"/>
          </p:nvPr>
        </p:nvSpPr>
        <p:spPr/>
        <p:txBody>
          <a:bodyPr>
            <a:normAutofit/>
          </a:bodyPr>
          <a:lstStyle/>
          <a:p>
            <a:pPr marL="0" indent="0" algn="ctr">
              <a:buNone/>
            </a:pPr>
            <a:r>
              <a:rPr lang="en-US" sz="3600" dirty="0"/>
              <a:t>End of Lecture on Words. </a:t>
            </a:r>
          </a:p>
          <a:p>
            <a:pPr marL="0" indent="0" algn="ctr">
              <a:buNone/>
            </a:pPr>
            <a:r>
              <a:rPr lang="en-US" sz="3600" dirty="0"/>
              <a:t>Next </a:t>
            </a:r>
            <a:r>
              <a:rPr lang="en-US" sz="3600"/>
              <a:t>grammatical unit  </a:t>
            </a:r>
            <a:r>
              <a:rPr lang="en-US" sz="3600" dirty="0"/>
              <a:t>is the phrase… </a:t>
            </a:r>
          </a:p>
        </p:txBody>
      </p:sp>
    </p:spTree>
    <p:extLst>
      <p:ext uri="{BB962C8B-B14F-4D97-AF65-F5344CB8AC3E}">
        <p14:creationId xmlns:p14="http://schemas.microsoft.com/office/powerpoint/2010/main" val="234943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0C21-4700-4B95-8DA6-CB90D11344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B261F8-6485-48F1-B7C4-422CF754C143}"/>
              </a:ext>
            </a:extLst>
          </p:cNvPr>
          <p:cNvSpPr>
            <a:spLocks noGrp="1"/>
          </p:cNvSpPr>
          <p:nvPr>
            <p:ph idx="1"/>
          </p:nvPr>
        </p:nvSpPr>
        <p:spPr/>
        <p:txBody>
          <a:bodyPr/>
          <a:lstStyle/>
          <a:p>
            <a:r>
              <a:rPr lang="en-US" dirty="0"/>
              <a:t>In general, grammatical units are described in terms of four factors: their </a:t>
            </a:r>
            <a:r>
              <a:rPr lang="en-US" b="1" dirty="0"/>
              <a:t>structure</a:t>
            </a:r>
            <a:r>
              <a:rPr lang="en-US" dirty="0"/>
              <a:t>, their </a:t>
            </a:r>
            <a:r>
              <a:rPr lang="en-US" b="1" dirty="0"/>
              <a:t>syntactic role</a:t>
            </a:r>
            <a:r>
              <a:rPr lang="en-US" dirty="0"/>
              <a:t>, their </a:t>
            </a:r>
            <a:r>
              <a:rPr lang="en-US" b="1" dirty="0"/>
              <a:t>meaning</a:t>
            </a:r>
            <a:r>
              <a:rPr lang="en-US" dirty="0"/>
              <a:t>, and the way they are used in </a:t>
            </a:r>
            <a:r>
              <a:rPr lang="en-US" b="1" dirty="0"/>
              <a:t>discourse</a:t>
            </a:r>
            <a:r>
              <a:rPr lang="en-US" dirty="0"/>
              <a:t>.</a:t>
            </a:r>
          </a:p>
          <a:p>
            <a:endParaRPr lang="en-US" dirty="0"/>
          </a:p>
        </p:txBody>
      </p:sp>
    </p:spTree>
    <p:extLst>
      <p:ext uri="{BB962C8B-B14F-4D97-AF65-F5344CB8AC3E}">
        <p14:creationId xmlns:p14="http://schemas.microsoft.com/office/powerpoint/2010/main" val="127691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C8A7-E304-4C4D-B02E-C0A2A0C212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D9AC5-A047-4A7C-99EE-8E599D35639D}"/>
              </a:ext>
            </a:extLst>
          </p:cNvPr>
          <p:cNvSpPr>
            <a:spLocks noGrp="1"/>
          </p:cNvSpPr>
          <p:nvPr>
            <p:ph idx="1"/>
          </p:nvPr>
        </p:nvSpPr>
        <p:spPr/>
        <p:txBody>
          <a:bodyPr>
            <a:normAutofit/>
          </a:bodyPr>
          <a:lstStyle/>
          <a:p>
            <a:r>
              <a:rPr lang="en-US" dirty="0"/>
              <a:t>Units can be described in terms of their </a:t>
            </a:r>
            <a:r>
              <a:rPr lang="en-US" b="1" dirty="0"/>
              <a:t>internal structure</a:t>
            </a:r>
            <a:r>
              <a:rPr lang="en-US" dirty="0"/>
              <a:t>: </a:t>
            </a:r>
            <a:r>
              <a:rPr lang="en-US" dirty="0" err="1"/>
              <a:t>e.g</a:t>
            </a:r>
            <a:r>
              <a:rPr lang="en-US" dirty="0"/>
              <a:t> words in terms of bases and affixes (as already discussed in Morphology).</a:t>
            </a:r>
          </a:p>
          <a:p>
            <a:r>
              <a:rPr lang="en-US" dirty="0"/>
              <a:t>Units can be described in terms of their syntactic role. For example, a phrase can have the </a:t>
            </a:r>
            <a:r>
              <a:rPr lang="en-US" b="1" dirty="0"/>
              <a:t>syntactic role </a:t>
            </a:r>
            <a:r>
              <a:rPr lang="en-US" dirty="0"/>
              <a:t>of object in a clause:</a:t>
            </a:r>
          </a:p>
          <a:p>
            <a:pPr marL="0" indent="0" algn="ctr">
              <a:buNone/>
            </a:pPr>
            <a:r>
              <a:rPr lang="en-US" i="1" dirty="0"/>
              <a:t>In November, Susie won those tickets. </a:t>
            </a:r>
          </a:p>
          <a:p>
            <a:r>
              <a:rPr lang="en-US" dirty="0"/>
              <a:t>In this example, there are many roles: </a:t>
            </a:r>
            <a:r>
              <a:rPr lang="en-US" i="1" dirty="0"/>
              <a:t>Susie</a:t>
            </a:r>
            <a:r>
              <a:rPr lang="en-US" dirty="0"/>
              <a:t> is the subject, </a:t>
            </a:r>
            <a:r>
              <a:rPr lang="en-US" i="1" dirty="0"/>
              <a:t>In November </a:t>
            </a:r>
            <a:r>
              <a:rPr lang="en-US" dirty="0"/>
              <a:t>is an</a:t>
            </a:r>
          </a:p>
          <a:p>
            <a:r>
              <a:rPr lang="en-US" dirty="0"/>
              <a:t>adverbial</a:t>
            </a:r>
          </a:p>
        </p:txBody>
      </p:sp>
    </p:spTree>
    <p:extLst>
      <p:ext uri="{BB962C8B-B14F-4D97-AF65-F5344CB8AC3E}">
        <p14:creationId xmlns:p14="http://schemas.microsoft.com/office/powerpoint/2010/main" val="381367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AF9A-1D37-4A24-A3C8-72C2539CB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20157E-7C5A-4AE3-A3F9-01AA5B3FCEE8}"/>
              </a:ext>
            </a:extLst>
          </p:cNvPr>
          <p:cNvSpPr>
            <a:spLocks noGrp="1"/>
          </p:cNvSpPr>
          <p:nvPr>
            <p:ph idx="1"/>
          </p:nvPr>
        </p:nvSpPr>
        <p:spPr/>
        <p:txBody>
          <a:bodyPr/>
          <a:lstStyle/>
          <a:p>
            <a:r>
              <a:rPr lang="en-US" dirty="0"/>
              <a:t>Units can be described in terms of </a:t>
            </a:r>
            <a:r>
              <a:rPr lang="en-US" b="1" dirty="0"/>
              <a:t>meaning. </a:t>
            </a:r>
            <a:r>
              <a:rPr lang="en-US" dirty="0"/>
              <a:t>For example, adverbs (a class of words) can express information about time, place, and manner.</a:t>
            </a:r>
          </a:p>
          <a:p>
            <a:r>
              <a:rPr lang="en-US" dirty="0"/>
              <a:t>Units can be further described in terms of how they behave in </a:t>
            </a:r>
            <a:r>
              <a:rPr lang="en-US" b="1" dirty="0"/>
              <a:t>discourse</a:t>
            </a:r>
            <a:r>
              <a:rPr lang="en-US" dirty="0"/>
              <a:t>.</a:t>
            </a:r>
          </a:p>
        </p:txBody>
      </p:sp>
    </p:spTree>
    <p:extLst>
      <p:ext uri="{BB962C8B-B14F-4D97-AF65-F5344CB8AC3E}">
        <p14:creationId xmlns:p14="http://schemas.microsoft.com/office/powerpoint/2010/main" val="319285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C5AA-7232-4851-AD40-6BFBAB74ED74}"/>
              </a:ext>
            </a:extLst>
          </p:cNvPr>
          <p:cNvSpPr>
            <a:spLocks noGrp="1"/>
          </p:cNvSpPr>
          <p:nvPr>
            <p:ph type="title"/>
          </p:nvPr>
        </p:nvSpPr>
        <p:spPr/>
        <p:txBody>
          <a:bodyPr/>
          <a:lstStyle/>
          <a:p>
            <a:r>
              <a:rPr lang="en-US" dirty="0"/>
              <a:t>What are words?</a:t>
            </a:r>
          </a:p>
        </p:txBody>
      </p:sp>
      <p:sp>
        <p:nvSpPr>
          <p:cNvPr id="3" name="Content Placeholder 2">
            <a:extLst>
              <a:ext uri="{FF2B5EF4-FFF2-40B4-BE49-F238E27FC236}">
                <a16:creationId xmlns:a16="http://schemas.microsoft.com/office/drawing/2014/main" id="{489B1FCE-027F-4C5B-9608-55CAD3D27413}"/>
              </a:ext>
            </a:extLst>
          </p:cNvPr>
          <p:cNvSpPr>
            <a:spLocks noGrp="1"/>
          </p:cNvSpPr>
          <p:nvPr>
            <p:ph idx="1"/>
          </p:nvPr>
        </p:nvSpPr>
        <p:spPr/>
        <p:txBody>
          <a:bodyPr/>
          <a:lstStyle/>
          <a:p>
            <a:r>
              <a:rPr lang="en-US" dirty="0"/>
              <a:t>Words are the basic elements of a language.</a:t>
            </a:r>
          </a:p>
          <a:p>
            <a:r>
              <a:rPr lang="en-US" dirty="0"/>
              <a:t>Yet the definition of 'word' is not simple.</a:t>
            </a:r>
          </a:p>
          <a:p>
            <a:r>
              <a:rPr lang="en-US" dirty="0"/>
              <a:t>Words are relatively fixed in their internal form, but they are independent in their role in larger units.</a:t>
            </a:r>
          </a:p>
        </p:txBody>
      </p:sp>
    </p:spTree>
    <p:extLst>
      <p:ext uri="{BB962C8B-B14F-4D97-AF65-F5344CB8AC3E}">
        <p14:creationId xmlns:p14="http://schemas.microsoft.com/office/powerpoint/2010/main" val="112228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D8EE-17CF-4525-AA68-C7620D4D0754}"/>
              </a:ext>
            </a:extLst>
          </p:cNvPr>
          <p:cNvSpPr>
            <a:spLocks noGrp="1"/>
          </p:cNvSpPr>
          <p:nvPr>
            <p:ph type="title"/>
          </p:nvPr>
        </p:nvSpPr>
        <p:spPr/>
        <p:txBody>
          <a:bodyPr/>
          <a:lstStyle/>
          <a:p>
            <a:r>
              <a:rPr lang="en-US" dirty="0"/>
              <a:t>Three Major Families of Words</a:t>
            </a:r>
          </a:p>
        </p:txBody>
      </p:sp>
      <p:sp>
        <p:nvSpPr>
          <p:cNvPr id="3" name="Content Placeholder 2">
            <a:extLst>
              <a:ext uri="{FF2B5EF4-FFF2-40B4-BE49-F238E27FC236}">
                <a16:creationId xmlns:a16="http://schemas.microsoft.com/office/drawing/2014/main" id="{14479C80-7A8A-4666-AF7D-0B6B9100B828}"/>
              </a:ext>
            </a:extLst>
          </p:cNvPr>
          <p:cNvSpPr>
            <a:spLocks noGrp="1"/>
          </p:cNvSpPr>
          <p:nvPr>
            <p:ph idx="1"/>
          </p:nvPr>
        </p:nvSpPr>
        <p:spPr/>
        <p:txBody>
          <a:bodyPr>
            <a:normAutofit fontScale="85000" lnSpcReduction="20000"/>
          </a:bodyPr>
          <a:lstStyle/>
          <a:p>
            <a:r>
              <a:rPr lang="en-US" dirty="0"/>
              <a:t>Words can be grouped into three families, according to their main function and their grammatical behavior: lexical words, function words, and inserts.</a:t>
            </a:r>
          </a:p>
          <a:p>
            <a:pPr marL="0" indent="0">
              <a:buNone/>
            </a:pPr>
            <a:r>
              <a:rPr lang="en-US" dirty="0"/>
              <a:t> 1. </a:t>
            </a:r>
            <a:r>
              <a:rPr lang="en-US" b="1" dirty="0"/>
              <a:t>Lexical words</a:t>
            </a:r>
          </a:p>
          <a:p>
            <a:r>
              <a:rPr lang="en-US" dirty="0"/>
              <a:t>Lexical words are the main carriers of information in a text or speech act. They can be subdivided into the following </a:t>
            </a:r>
            <a:r>
              <a:rPr lang="en-US" b="1" dirty="0"/>
              <a:t>word classes (or parts of speech</a:t>
            </a:r>
            <a:r>
              <a:rPr lang="en-US" dirty="0"/>
              <a:t>): nouns, lexical verbs, adjectives, and adverbs.</a:t>
            </a:r>
          </a:p>
          <a:p>
            <a:r>
              <a:rPr lang="en-US" dirty="0"/>
              <a:t>Of all the word families, lexical words are the most numerous, and their number is growing all the time. In other words, they are members of </a:t>
            </a:r>
            <a:r>
              <a:rPr lang="en-US" b="1" dirty="0"/>
              <a:t>open classes</a:t>
            </a:r>
            <a:r>
              <a:rPr lang="en-US" dirty="0"/>
              <a:t>.</a:t>
            </a:r>
          </a:p>
          <a:p>
            <a:r>
              <a:rPr lang="en-US" dirty="0"/>
              <a:t>They often have a complex internal structure and can be composed of several</a:t>
            </a:r>
          </a:p>
          <a:p>
            <a:r>
              <a:rPr lang="en-US" dirty="0"/>
              <a:t>parts: e.g. unfriendliness = un +friend + li + ness.</a:t>
            </a:r>
          </a:p>
        </p:txBody>
      </p:sp>
    </p:spTree>
    <p:extLst>
      <p:ext uri="{BB962C8B-B14F-4D97-AF65-F5344CB8AC3E}">
        <p14:creationId xmlns:p14="http://schemas.microsoft.com/office/powerpoint/2010/main" val="1714237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420</TotalTime>
  <Words>3584</Words>
  <Application>Microsoft Office PowerPoint</Application>
  <PresentationFormat>Widescreen</PresentationFormat>
  <Paragraphs>275</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Garamond</vt:lpstr>
      <vt:lpstr>Organic</vt:lpstr>
      <vt:lpstr>ELL 2220  SYNTAX</vt:lpstr>
      <vt:lpstr>Defining Syntax</vt:lpstr>
      <vt:lpstr>Grammatical Units</vt:lpstr>
      <vt:lpstr>PowerPoint Presentation</vt:lpstr>
      <vt:lpstr>PowerPoint Presentation</vt:lpstr>
      <vt:lpstr>PowerPoint Presentation</vt:lpstr>
      <vt:lpstr>PowerPoint Presentation</vt:lpstr>
      <vt:lpstr>What are words?</vt:lpstr>
      <vt:lpstr>Three Major Families of Words</vt:lpstr>
      <vt:lpstr>PowerPoint Presentation</vt:lpstr>
      <vt:lpstr>PowerPoint Presentation</vt:lpstr>
      <vt:lpstr>PowerPoint Presentation</vt:lpstr>
      <vt:lpstr>Open Classes and Closed Classes</vt:lpstr>
      <vt:lpstr>LEXICAL WORDS</vt:lpstr>
      <vt:lpstr>Nouns</vt:lpstr>
      <vt:lpstr>PowerPoint Presentation</vt:lpstr>
      <vt:lpstr>Lexical verbs</vt:lpstr>
      <vt:lpstr>PowerPoint Presentation</vt:lpstr>
      <vt:lpstr>PowerPoint Presentation</vt:lpstr>
      <vt:lpstr>PowerPoint Presentation</vt:lpstr>
      <vt:lpstr>Adjectives</vt:lpstr>
      <vt:lpstr>PowerPoint Presentation</vt:lpstr>
      <vt:lpstr>Adverb</vt:lpstr>
      <vt:lpstr>PowerPoint Presentation</vt:lpstr>
      <vt:lpstr>Summary points</vt:lpstr>
      <vt:lpstr>FUNCTION WORDS</vt:lpstr>
      <vt:lpstr>Determiners</vt:lpstr>
      <vt:lpstr>Pronouns</vt:lpstr>
      <vt:lpstr>PowerPoint Presentation</vt:lpstr>
      <vt:lpstr>PowerPoint Presentation</vt:lpstr>
      <vt:lpstr>Auxilliary Verbs</vt:lpstr>
      <vt:lpstr>Primary Auxiliaries</vt:lpstr>
      <vt:lpstr>PowerPoint Presentation</vt:lpstr>
      <vt:lpstr>Modal Auxiliaries</vt:lpstr>
      <vt:lpstr>Prepositions</vt:lpstr>
      <vt:lpstr>Complex prepositions</vt:lpstr>
      <vt:lpstr>Examples of complex prepositions…</vt:lpstr>
      <vt:lpstr>Coordinators</vt:lpstr>
      <vt:lpstr>Subordinators</vt:lpstr>
      <vt:lpstr>PowerPoint Presentation</vt:lpstr>
      <vt:lpstr>Criteria for Word Classes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1210 LECTURE ONE</dc:title>
  <dc:creator>Litwayi</dc:creator>
  <cp:lastModifiedBy>prisca chikuta</cp:lastModifiedBy>
  <cp:revision>60</cp:revision>
  <dcterms:created xsi:type="dcterms:W3CDTF">2021-01-16T05:52:01Z</dcterms:created>
  <dcterms:modified xsi:type="dcterms:W3CDTF">2021-06-29T02:24:24Z</dcterms:modified>
</cp:coreProperties>
</file>