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90" r:id="rId7"/>
    <p:sldId id="261" r:id="rId8"/>
    <p:sldId id="291" r:id="rId9"/>
    <p:sldId id="292" r:id="rId10"/>
    <p:sldId id="294" r:id="rId11"/>
    <p:sldId id="293" r:id="rId12"/>
    <p:sldId id="295" r:id="rId13"/>
    <p:sldId id="262" r:id="rId14"/>
    <p:sldId id="263" r:id="rId15"/>
    <p:sldId id="264" r:id="rId16"/>
    <p:sldId id="265" r:id="rId17"/>
    <p:sldId id="266" r:id="rId18"/>
    <p:sldId id="267" r:id="rId19"/>
    <p:sldId id="268" r:id="rId20"/>
    <p:sldId id="270" r:id="rId21"/>
    <p:sldId id="296" r:id="rId22"/>
    <p:sldId id="269" r:id="rId23"/>
    <p:sldId id="274" r:id="rId24"/>
    <p:sldId id="271" r:id="rId25"/>
    <p:sldId id="275" r:id="rId26"/>
    <p:sldId id="272" r:id="rId27"/>
    <p:sldId id="273" r:id="rId28"/>
    <p:sldId id="278" r:id="rId29"/>
    <p:sldId id="277" r:id="rId30"/>
    <p:sldId id="297" r:id="rId31"/>
    <p:sldId id="279" r:id="rId32"/>
    <p:sldId id="280" r:id="rId33"/>
    <p:sldId id="281" r:id="rId34"/>
    <p:sldId id="282" r:id="rId35"/>
    <p:sldId id="298" r:id="rId36"/>
    <p:sldId id="283" r:id="rId37"/>
    <p:sldId id="284" r:id="rId38"/>
    <p:sldId id="299" r:id="rId39"/>
    <p:sldId id="285" r:id="rId40"/>
    <p:sldId id="286" r:id="rId41"/>
    <p:sldId id="287" r:id="rId42"/>
    <p:sldId id="28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30-Apr-24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30-Apr-24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30-Apr-24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ELL 2220 LECTURE PHONOLOGY </a:t>
            </a:r>
          </a:p>
        </p:txBody>
      </p:sp>
      <p:sp>
        <p:nvSpPr>
          <p:cNvPr id="3" name="Subtitle 2"/>
          <p:cNvSpPr>
            <a:spLocks noGrp="1"/>
          </p:cNvSpPr>
          <p:nvPr>
            <p:ph type="subTitle" idx="1"/>
          </p:nvPr>
        </p:nvSpPr>
        <p:spPr/>
        <p:txBody>
          <a:bodyPr/>
          <a:lstStyle/>
          <a:p>
            <a:r>
              <a:rPr lang="en-US" dirty="0"/>
              <a:t>LECTURER: MS. P. CHIKUTA</a:t>
            </a:r>
          </a:p>
          <a:p>
            <a:endParaRPr lang="en-US" dirty="0"/>
          </a:p>
        </p:txBody>
      </p:sp>
    </p:spTree>
    <p:extLst>
      <p:ext uri="{BB962C8B-B14F-4D97-AF65-F5344CB8AC3E}">
        <p14:creationId xmlns:p14="http://schemas.microsoft.com/office/powerpoint/2010/main" val="256246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EE68-3B91-4D7E-89ED-640CE06ED773}"/>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0DB1AFAF-A819-49E7-9F24-2C347C6A5759}"/>
              </a:ext>
            </a:extLst>
          </p:cNvPr>
          <p:cNvGraphicFramePr>
            <a:graphicFrameLocks noGrp="1"/>
          </p:cNvGraphicFramePr>
          <p:nvPr>
            <p:ph idx="1"/>
            <p:extLst>
              <p:ext uri="{D42A27DB-BD31-4B8C-83A1-F6EECF244321}">
                <p14:modId xmlns:p14="http://schemas.microsoft.com/office/powerpoint/2010/main" val="3398028455"/>
              </p:ext>
            </p:extLst>
          </p:nvPr>
        </p:nvGraphicFramePr>
        <p:xfrm>
          <a:off x="1295400" y="2557463"/>
          <a:ext cx="9601195" cy="1854200"/>
        </p:xfrm>
        <a:graphic>
          <a:graphicData uri="http://schemas.openxmlformats.org/drawingml/2006/table">
            <a:tbl>
              <a:tblPr firstRow="1" bandRow="1">
                <a:tableStyleId>{5C22544A-7EE6-4342-B048-85BDC9FD1C3A}</a:tableStyleId>
              </a:tblPr>
              <a:tblGrid>
                <a:gridCol w="1920239">
                  <a:extLst>
                    <a:ext uri="{9D8B030D-6E8A-4147-A177-3AD203B41FA5}">
                      <a16:colId xmlns:a16="http://schemas.microsoft.com/office/drawing/2014/main" val="4246665664"/>
                    </a:ext>
                  </a:extLst>
                </a:gridCol>
                <a:gridCol w="1920239">
                  <a:extLst>
                    <a:ext uri="{9D8B030D-6E8A-4147-A177-3AD203B41FA5}">
                      <a16:colId xmlns:a16="http://schemas.microsoft.com/office/drawing/2014/main" val="1250603013"/>
                    </a:ext>
                  </a:extLst>
                </a:gridCol>
                <a:gridCol w="1920239">
                  <a:extLst>
                    <a:ext uri="{9D8B030D-6E8A-4147-A177-3AD203B41FA5}">
                      <a16:colId xmlns:a16="http://schemas.microsoft.com/office/drawing/2014/main" val="3786092923"/>
                    </a:ext>
                  </a:extLst>
                </a:gridCol>
                <a:gridCol w="1920239">
                  <a:extLst>
                    <a:ext uri="{9D8B030D-6E8A-4147-A177-3AD203B41FA5}">
                      <a16:colId xmlns:a16="http://schemas.microsoft.com/office/drawing/2014/main" val="3323187303"/>
                    </a:ext>
                  </a:extLst>
                </a:gridCol>
                <a:gridCol w="1920239">
                  <a:extLst>
                    <a:ext uri="{9D8B030D-6E8A-4147-A177-3AD203B41FA5}">
                      <a16:colId xmlns:a16="http://schemas.microsoft.com/office/drawing/2014/main" val="836985584"/>
                    </a:ext>
                  </a:extLst>
                </a:gridCol>
              </a:tblGrid>
              <a:tr h="370840">
                <a:tc>
                  <a:txBody>
                    <a:bodyPr/>
                    <a:lstStyle/>
                    <a:p>
                      <a:endParaRPr lang="en-US"/>
                    </a:p>
                  </a:txBody>
                  <a:tcPr/>
                </a:tc>
                <a:tc>
                  <a:txBody>
                    <a:bodyPr/>
                    <a:lstStyle/>
                    <a:p>
                      <a:r>
                        <a:rPr lang="en-US" dirty="0"/>
                        <a:t>/t/</a:t>
                      </a:r>
                    </a:p>
                  </a:txBody>
                  <a:tcPr/>
                </a:tc>
                <a:tc>
                  <a:txBody>
                    <a:bodyPr/>
                    <a:lstStyle/>
                    <a:p>
                      <a:r>
                        <a:rPr lang="en-US" dirty="0"/>
                        <a:t>/a/</a:t>
                      </a:r>
                    </a:p>
                  </a:txBody>
                  <a:tcPr/>
                </a:tc>
                <a:tc>
                  <a:txBody>
                    <a:bodyPr/>
                    <a:lstStyle/>
                    <a:p>
                      <a:r>
                        <a:rPr lang="en-US" dirty="0"/>
                        <a:t>/k/</a:t>
                      </a:r>
                    </a:p>
                  </a:txBody>
                  <a:tcPr/>
                </a:tc>
                <a:tc>
                  <a:txBody>
                    <a:bodyPr/>
                    <a:lstStyle/>
                    <a:p>
                      <a:r>
                        <a:rPr lang="en-US" dirty="0"/>
                        <a:t>/l/</a:t>
                      </a:r>
                    </a:p>
                  </a:txBody>
                  <a:tcPr/>
                </a:tc>
                <a:extLst>
                  <a:ext uri="{0D108BD9-81ED-4DB2-BD59-A6C34878D82A}">
                    <a16:rowId xmlns:a16="http://schemas.microsoft.com/office/drawing/2014/main" val="3677798252"/>
                  </a:ext>
                </a:extLst>
              </a:tr>
              <a:tr h="370840">
                <a:tc>
                  <a:txBody>
                    <a:bodyPr/>
                    <a:lstStyle/>
                    <a:p>
                      <a:r>
                        <a:rPr lang="en-US" dirty="0"/>
                        <a:t>Cons</a:t>
                      </a:r>
                    </a:p>
                  </a:txBody>
                  <a:tcPr/>
                </a:tc>
                <a:tc>
                  <a:txBody>
                    <a:bodyPr/>
                    <a:lstStyle/>
                    <a:p>
                      <a:r>
                        <a:rPr lang="en-US" dirty="0"/>
                        <a:t>+</a:t>
                      </a:r>
                    </a:p>
                  </a:txBody>
                  <a:tcPr/>
                </a:tc>
                <a:tc>
                  <a:txBody>
                    <a:bodyPr/>
                    <a:lstStyle/>
                    <a:p>
                      <a:r>
                        <a:rPr lang="en-US" dirty="0"/>
                        <a:t>_</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372315541"/>
                  </a:ext>
                </a:extLst>
              </a:tr>
              <a:tr h="370840">
                <a:tc>
                  <a:txBody>
                    <a:bodyPr/>
                    <a:lstStyle/>
                    <a:p>
                      <a:r>
                        <a:rPr lang="en-US" dirty="0"/>
                        <a:t>Son </a:t>
                      </a:r>
                    </a:p>
                  </a:txBody>
                  <a:tcPr/>
                </a:tc>
                <a:tc>
                  <a:txBody>
                    <a:bodyPr/>
                    <a:lstStyle/>
                    <a:p>
                      <a:r>
                        <a:rPr lang="en-US" dirty="0"/>
                        <a:t>_</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848411255"/>
                  </a:ext>
                </a:extLst>
              </a:tr>
              <a:tr h="370840">
                <a:tc>
                  <a:txBody>
                    <a:bodyPr/>
                    <a:lstStyle/>
                    <a:p>
                      <a:r>
                        <a:rPr lang="en-US" dirty="0"/>
                        <a:t>App</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613227813"/>
                  </a:ext>
                </a:extLst>
              </a:tr>
              <a:tr h="370840">
                <a:tc>
                  <a:txBody>
                    <a:bodyPr/>
                    <a:lstStyle/>
                    <a:p>
                      <a:r>
                        <a:rPr lang="en-US" dirty="0"/>
                        <a:t>Cor </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776170119"/>
                  </a:ext>
                </a:extLst>
              </a:tr>
            </a:tbl>
          </a:graphicData>
        </a:graphic>
      </p:graphicFrame>
    </p:spTree>
    <p:extLst>
      <p:ext uri="{BB962C8B-B14F-4D97-AF65-F5344CB8AC3E}">
        <p14:creationId xmlns:p14="http://schemas.microsoft.com/office/powerpoint/2010/main" val="101798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9FA6-1417-4DA3-AF92-B49288B3C17B}"/>
              </a:ext>
            </a:extLst>
          </p:cNvPr>
          <p:cNvSpPr>
            <a:spLocks noGrp="1"/>
          </p:cNvSpPr>
          <p:nvPr>
            <p:ph type="title"/>
          </p:nvPr>
        </p:nvSpPr>
        <p:spPr/>
        <p:txBody>
          <a:bodyPr/>
          <a:lstStyle/>
          <a:p>
            <a:r>
              <a:rPr lang="en-US" dirty="0"/>
              <a:t>GENERATIVE PHONOLOGY</a:t>
            </a:r>
          </a:p>
        </p:txBody>
      </p:sp>
      <p:sp>
        <p:nvSpPr>
          <p:cNvPr id="3" name="Content Placeholder 2">
            <a:extLst>
              <a:ext uri="{FF2B5EF4-FFF2-40B4-BE49-F238E27FC236}">
                <a16:creationId xmlns:a16="http://schemas.microsoft.com/office/drawing/2014/main" id="{1E96D0FC-3109-4602-86D5-CABAC4ABB4A0}"/>
              </a:ext>
            </a:extLst>
          </p:cNvPr>
          <p:cNvSpPr>
            <a:spLocks noGrp="1"/>
          </p:cNvSpPr>
          <p:nvPr>
            <p:ph idx="1"/>
          </p:nvPr>
        </p:nvSpPr>
        <p:spPr/>
        <p:txBody>
          <a:bodyPr>
            <a:normAutofit fontScale="85000" lnSpcReduction="20000"/>
          </a:bodyPr>
          <a:lstStyle/>
          <a:p>
            <a:r>
              <a:rPr lang="en-US" dirty="0"/>
              <a:t>Generative phonology is a component of generative grammar that assigns the correct phonetic representations to utterances in such a way as to reflect a native speaker’s internalized grammar. </a:t>
            </a:r>
          </a:p>
          <a:p>
            <a:r>
              <a:rPr lang="en-US" dirty="0"/>
              <a:t>The following are some of the crucial components of generative phonology:</a:t>
            </a:r>
          </a:p>
          <a:p>
            <a:r>
              <a:rPr lang="en-US" dirty="0"/>
              <a:t>Levels of phonological representation</a:t>
            </a:r>
          </a:p>
          <a:p>
            <a:r>
              <a:rPr lang="en-US" dirty="0"/>
              <a:t>Phonological rules</a:t>
            </a:r>
          </a:p>
          <a:p>
            <a:r>
              <a:rPr lang="en-US" dirty="0"/>
              <a:t>Derivation</a:t>
            </a:r>
          </a:p>
          <a:p>
            <a:r>
              <a:rPr lang="en-US" dirty="0"/>
              <a:t>Distinctive features </a:t>
            </a:r>
          </a:p>
          <a:p>
            <a:r>
              <a:rPr lang="en-US" dirty="0"/>
              <a:t>Linearity </a:t>
            </a:r>
          </a:p>
        </p:txBody>
      </p:sp>
    </p:spTree>
    <p:extLst>
      <p:ext uri="{BB962C8B-B14F-4D97-AF65-F5344CB8AC3E}">
        <p14:creationId xmlns:p14="http://schemas.microsoft.com/office/powerpoint/2010/main" val="371989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F6D3-20EC-4A10-AB5A-B291121C5246}"/>
              </a:ext>
            </a:extLst>
          </p:cNvPr>
          <p:cNvSpPr>
            <a:spLocks noGrp="1"/>
          </p:cNvSpPr>
          <p:nvPr>
            <p:ph type="title"/>
          </p:nvPr>
        </p:nvSpPr>
        <p:spPr/>
        <p:txBody>
          <a:bodyPr/>
          <a:lstStyle/>
          <a:p>
            <a:r>
              <a:rPr lang="en-US" dirty="0"/>
              <a:t>Suprasegmental Phonology </a:t>
            </a:r>
          </a:p>
        </p:txBody>
      </p:sp>
      <p:sp>
        <p:nvSpPr>
          <p:cNvPr id="3" name="Content Placeholder 2">
            <a:extLst>
              <a:ext uri="{FF2B5EF4-FFF2-40B4-BE49-F238E27FC236}">
                <a16:creationId xmlns:a16="http://schemas.microsoft.com/office/drawing/2014/main" id="{DF26368A-39BF-4B6E-B4A0-05DC0A2E97EA}"/>
              </a:ext>
            </a:extLst>
          </p:cNvPr>
          <p:cNvSpPr>
            <a:spLocks noGrp="1"/>
          </p:cNvSpPr>
          <p:nvPr>
            <p:ph idx="1"/>
          </p:nvPr>
        </p:nvSpPr>
        <p:spPr/>
        <p:txBody>
          <a:bodyPr>
            <a:normAutofit fontScale="85000" lnSpcReduction="10000"/>
          </a:bodyPr>
          <a:lstStyle/>
          <a:p>
            <a:r>
              <a:rPr lang="en-US" dirty="0"/>
              <a:t>Tone, stress and intonation fall under suprasegmental (prosodic) studies.</a:t>
            </a:r>
          </a:p>
          <a:p>
            <a:r>
              <a:rPr lang="en-US" dirty="0"/>
              <a:t> The ‘segments’ of spoken language are the vowels and consonants, which combine to produce syllables, words and sentences. </a:t>
            </a:r>
          </a:p>
          <a:p>
            <a:r>
              <a:rPr lang="en-US" dirty="0"/>
              <a:t>At the same time as we articulate these segments, our pronunciation varies in other respects. </a:t>
            </a:r>
          </a:p>
          <a:p>
            <a:r>
              <a:rPr lang="en-US" dirty="0"/>
              <a:t>We make use of a wide range of tones of voices, which change meaning of what we say in a variety of different ways. </a:t>
            </a:r>
          </a:p>
          <a:p>
            <a:r>
              <a:rPr lang="en-US" dirty="0"/>
              <a:t>Suprasegmental analysis therefore is the study of (1) length, stress, and tone in relation to the syllable and (2) intonation in relation to phonetic phrases and sentences.</a:t>
            </a:r>
          </a:p>
        </p:txBody>
      </p:sp>
    </p:spTree>
    <p:extLst>
      <p:ext uri="{BB962C8B-B14F-4D97-AF65-F5344CB8AC3E}">
        <p14:creationId xmlns:p14="http://schemas.microsoft.com/office/powerpoint/2010/main" val="239195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92500"/>
          </a:bodyPr>
          <a:lstStyle/>
          <a:p>
            <a:r>
              <a:rPr lang="en-US" b="1" dirty="0"/>
              <a:t>Stress or accent</a:t>
            </a:r>
            <a:r>
              <a:rPr lang="en-US" dirty="0"/>
              <a:t> is relative emphasis or prominence given to a certain syllable in a word. The emphasis is typically caused by such properties as increased loudness and vowel length, full articulation of the vowel and changes in pitch. For example</a:t>
            </a:r>
          </a:p>
          <a:p>
            <a:r>
              <a:rPr lang="en-US" dirty="0" err="1"/>
              <a:t>Obˈject</a:t>
            </a:r>
            <a:r>
              <a:rPr lang="en-US" dirty="0"/>
              <a:t> (verb) 	ˈObject (noun),</a:t>
            </a:r>
          </a:p>
          <a:p>
            <a:r>
              <a:rPr lang="en-US" dirty="0"/>
              <a:t>ˈReject (verb) 		</a:t>
            </a:r>
            <a:r>
              <a:rPr lang="en-US" dirty="0" err="1"/>
              <a:t>Reˈject</a:t>
            </a:r>
            <a:r>
              <a:rPr lang="en-US" dirty="0"/>
              <a:t> (noun)</a:t>
            </a:r>
          </a:p>
          <a:p>
            <a:r>
              <a:rPr lang="en-US" dirty="0" err="1"/>
              <a:t>Conˈvict</a:t>
            </a:r>
            <a:r>
              <a:rPr lang="en-US" dirty="0"/>
              <a:t> (verb) 	ˈConvict (noun),</a:t>
            </a:r>
          </a:p>
          <a:p>
            <a:r>
              <a:rPr lang="en-US" dirty="0" err="1"/>
              <a:t>Reˈbel</a:t>
            </a:r>
            <a:r>
              <a:rPr lang="en-US" dirty="0"/>
              <a:t> (verb) 		ˈrebel (noun)</a:t>
            </a:r>
          </a:p>
        </p:txBody>
      </p:sp>
    </p:spTree>
    <p:extLst>
      <p:ext uri="{BB962C8B-B14F-4D97-AF65-F5344CB8AC3E}">
        <p14:creationId xmlns:p14="http://schemas.microsoft.com/office/powerpoint/2010/main" val="169736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Length – </a:t>
            </a:r>
            <a:r>
              <a:rPr lang="en-US" dirty="0"/>
              <a:t>This feature deals with the duration of a sound. A sound can be considered to be either long or short depending on the time taken in its production.</a:t>
            </a:r>
          </a:p>
          <a:p>
            <a:r>
              <a:rPr lang="en-US" dirty="0"/>
              <a:t>/i:/ and /</a:t>
            </a:r>
            <a:r>
              <a:rPr lang="en-US" dirty="0" err="1"/>
              <a:t>i</a:t>
            </a:r>
            <a:r>
              <a:rPr lang="en-US" dirty="0"/>
              <a:t>/ as in B</a:t>
            </a:r>
            <a:r>
              <a:rPr lang="en-US" dirty="0">
                <a:solidFill>
                  <a:srgbClr val="FF0000"/>
                </a:solidFill>
              </a:rPr>
              <a:t>ea</a:t>
            </a:r>
            <a:r>
              <a:rPr lang="en-US" dirty="0"/>
              <a:t>t and b</a:t>
            </a:r>
            <a:r>
              <a:rPr lang="en-US" dirty="0">
                <a:solidFill>
                  <a:srgbClr val="FF0000"/>
                </a:solidFill>
              </a:rPr>
              <a:t>i</a:t>
            </a:r>
            <a:r>
              <a:rPr lang="en-US" dirty="0"/>
              <a:t>t</a:t>
            </a:r>
          </a:p>
          <a:p>
            <a:r>
              <a:rPr lang="en-US" dirty="0"/>
              <a:t>/u:/ and /u/ as in b</a:t>
            </a:r>
            <a:r>
              <a:rPr lang="en-US" dirty="0">
                <a:solidFill>
                  <a:srgbClr val="FF0000"/>
                </a:solidFill>
              </a:rPr>
              <a:t>oo</a:t>
            </a:r>
            <a:r>
              <a:rPr lang="en-US" dirty="0"/>
              <a:t>t and p</a:t>
            </a:r>
            <a:r>
              <a:rPr lang="en-US" dirty="0">
                <a:solidFill>
                  <a:srgbClr val="FF0000"/>
                </a:solidFill>
              </a:rPr>
              <a:t>u</a:t>
            </a:r>
            <a:r>
              <a:rPr lang="en-US" dirty="0"/>
              <a:t>t.</a:t>
            </a:r>
          </a:p>
          <a:p>
            <a:r>
              <a:rPr lang="en-US" dirty="0"/>
              <a:t>/e/, /ɜ:/ and /ə/ as in B</a:t>
            </a:r>
            <a:r>
              <a:rPr lang="en-US" dirty="0">
                <a:solidFill>
                  <a:srgbClr val="FF0000"/>
                </a:solidFill>
              </a:rPr>
              <a:t>e</a:t>
            </a:r>
            <a:r>
              <a:rPr lang="en-US" dirty="0"/>
              <a:t>t, b</a:t>
            </a:r>
            <a:r>
              <a:rPr lang="en-US" dirty="0">
                <a:solidFill>
                  <a:srgbClr val="FF0000"/>
                </a:solidFill>
              </a:rPr>
              <a:t>ir</a:t>
            </a:r>
            <a:r>
              <a:rPr lang="en-US" dirty="0"/>
              <a:t>d and bett</a:t>
            </a:r>
            <a:r>
              <a:rPr lang="en-US" dirty="0">
                <a:solidFill>
                  <a:srgbClr val="FF0000"/>
                </a:solidFill>
              </a:rPr>
              <a:t>er</a:t>
            </a:r>
          </a:p>
          <a:p>
            <a:r>
              <a:rPr lang="en-US" b="1" dirty="0">
                <a:solidFill>
                  <a:schemeClr val="tx1"/>
                </a:solidFill>
              </a:rPr>
              <a:t>Tone</a:t>
            </a:r>
            <a:r>
              <a:rPr lang="en-US" dirty="0">
                <a:solidFill>
                  <a:srgbClr val="FF0000"/>
                </a:solidFill>
              </a:rPr>
              <a:t> </a:t>
            </a:r>
            <a:r>
              <a:rPr lang="en-US" dirty="0">
                <a:solidFill>
                  <a:schemeClr val="tx1"/>
                </a:solidFill>
              </a:rPr>
              <a:t>-Tone is a particular pitch pattern on a syllable used to make semantic distinctions. It is intonation on a word or phrase used phonemically either to differentiate between word meanings or convey grammatical distinctions.</a:t>
            </a:r>
          </a:p>
          <a:p>
            <a:r>
              <a:rPr lang="en-US" dirty="0" err="1">
                <a:solidFill>
                  <a:schemeClr val="tx1"/>
                </a:solidFill>
              </a:rPr>
              <a:t>E.g</a:t>
            </a:r>
            <a:r>
              <a:rPr lang="en-US" dirty="0">
                <a:solidFill>
                  <a:schemeClr val="tx1"/>
                </a:solidFill>
              </a:rPr>
              <a:t> </a:t>
            </a:r>
            <a:r>
              <a:rPr lang="en-US" dirty="0" err="1">
                <a:solidFill>
                  <a:schemeClr val="tx1"/>
                </a:solidFill>
              </a:rPr>
              <a:t>ukubomba</a:t>
            </a:r>
            <a:r>
              <a:rPr lang="en-US" dirty="0">
                <a:solidFill>
                  <a:schemeClr val="tx1"/>
                </a:solidFill>
              </a:rPr>
              <a:t> (to work)</a:t>
            </a:r>
          </a:p>
          <a:p>
            <a:pPr lvl="1"/>
            <a:r>
              <a:rPr lang="en-US" dirty="0" err="1">
                <a:solidFill>
                  <a:schemeClr val="tx1"/>
                </a:solidFill>
              </a:rPr>
              <a:t>Ukubomba</a:t>
            </a:r>
            <a:r>
              <a:rPr lang="en-US" dirty="0">
                <a:solidFill>
                  <a:schemeClr val="tx1"/>
                </a:solidFill>
              </a:rPr>
              <a:t> (to be wet)</a:t>
            </a:r>
          </a:p>
          <a:p>
            <a:endParaRPr lang="en-US" dirty="0">
              <a:solidFill>
                <a:srgbClr val="FF0000"/>
              </a:solidFill>
            </a:endParaRPr>
          </a:p>
        </p:txBody>
      </p:sp>
    </p:spTree>
    <p:extLst>
      <p:ext uri="{BB962C8B-B14F-4D97-AF65-F5344CB8AC3E}">
        <p14:creationId xmlns:p14="http://schemas.microsoft.com/office/powerpoint/2010/main" val="399531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processes</a:t>
            </a:r>
          </a:p>
        </p:txBody>
      </p:sp>
      <p:sp>
        <p:nvSpPr>
          <p:cNvPr id="3" name="Content Placeholder 2"/>
          <p:cNvSpPr>
            <a:spLocks noGrp="1"/>
          </p:cNvSpPr>
          <p:nvPr>
            <p:ph idx="1"/>
          </p:nvPr>
        </p:nvSpPr>
        <p:spPr/>
        <p:txBody>
          <a:bodyPr>
            <a:normAutofit fontScale="92500" lnSpcReduction="20000"/>
          </a:bodyPr>
          <a:lstStyle/>
          <a:p>
            <a:r>
              <a:rPr lang="en-US" dirty="0"/>
              <a:t>How sounds in a particular language change.</a:t>
            </a:r>
          </a:p>
          <a:p>
            <a:r>
              <a:rPr lang="en-US" dirty="0"/>
              <a:t>When sounds are put together, there could be some changes </a:t>
            </a:r>
          </a:p>
          <a:p>
            <a:r>
              <a:rPr lang="en-US" dirty="0"/>
              <a:t>When words are put together-may affect the sounds. </a:t>
            </a:r>
          </a:p>
          <a:p>
            <a:r>
              <a:rPr lang="en-US" dirty="0"/>
              <a:t>Changes can occur:</a:t>
            </a:r>
          </a:p>
          <a:p>
            <a:pPr>
              <a:buFontTx/>
              <a:buChar char="-"/>
            </a:pPr>
            <a:r>
              <a:rPr lang="en-US" dirty="0"/>
              <a:t>Within  a word</a:t>
            </a:r>
          </a:p>
          <a:p>
            <a:pPr>
              <a:buFontTx/>
              <a:buChar char="-"/>
            </a:pPr>
            <a:r>
              <a:rPr lang="en-US" dirty="0"/>
              <a:t>Between two different words</a:t>
            </a:r>
          </a:p>
          <a:p>
            <a:pPr>
              <a:buFontTx/>
              <a:buChar char="-"/>
            </a:pPr>
            <a:r>
              <a:rPr lang="en-US" dirty="0"/>
              <a:t>When we speak continuously </a:t>
            </a:r>
          </a:p>
          <a:p>
            <a:pPr>
              <a:buFontTx/>
              <a:buChar char="-"/>
            </a:pPr>
            <a:r>
              <a:rPr lang="en-US" dirty="0"/>
              <a:t>Pace of speech (intonation) </a:t>
            </a:r>
          </a:p>
        </p:txBody>
      </p:sp>
    </p:spTree>
    <p:extLst>
      <p:ext uri="{BB962C8B-B14F-4D97-AF65-F5344CB8AC3E}">
        <p14:creationId xmlns:p14="http://schemas.microsoft.com/office/powerpoint/2010/main" val="200089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Assimilation </a:t>
            </a:r>
          </a:p>
          <a:p>
            <a:r>
              <a:rPr lang="en-US" dirty="0"/>
              <a:t>Dissimilation </a:t>
            </a:r>
          </a:p>
          <a:p>
            <a:r>
              <a:rPr lang="en-US" dirty="0"/>
              <a:t>Insertion/epenthesis</a:t>
            </a:r>
          </a:p>
          <a:p>
            <a:r>
              <a:rPr lang="en-US" dirty="0"/>
              <a:t>Deletion/elision</a:t>
            </a:r>
          </a:p>
          <a:p>
            <a:r>
              <a:rPr lang="en-US" dirty="0"/>
              <a:t>metathesis</a:t>
            </a:r>
          </a:p>
        </p:txBody>
      </p:sp>
    </p:spTree>
    <p:extLst>
      <p:ext uri="{BB962C8B-B14F-4D97-AF65-F5344CB8AC3E}">
        <p14:creationId xmlns:p14="http://schemas.microsoft.com/office/powerpoint/2010/main" val="51142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Assimilation </a:t>
            </a:r>
          </a:p>
        </p:txBody>
      </p:sp>
      <p:sp>
        <p:nvSpPr>
          <p:cNvPr id="3" name="Content Placeholder 2"/>
          <p:cNvSpPr>
            <a:spLocks noGrp="1"/>
          </p:cNvSpPr>
          <p:nvPr>
            <p:ph idx="1"/>
          </p:nvPr>
        </p:nvSpPr>
        <p:spPr/>
        <p:txBody>
          <a:bodyPr/>
          <a:lstStyle/>
          <a:p>
            <a:r>
              <a:rPr lang="en-US" dirty="0"/>
              <a:t>Assimilation- one sound becomes more similar to a nearby sound </a:t>
            </a:r>
          </a:p>
          <a:p>
            <a:r>
              <a:rPr lang="en-US" dirty="0"/>
              <a:t>The direction of assimilation (progressive) or backward (regressive)</a:t>
            </a:r>
          </a:p>
          <a:p>
            <a:r>
              <a:rPr lang="en-US" dirty="0"/>
              <a:t>Assimilation may be partial or total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491" y="4081011"/>
            <a:ext cx="8830492" cy="1794857"/>
          </a:xfrm>
          <a:prstGeom prst="rect">
            <a:avLst/>
          </a:prstGeom>
        </p:spPr>
      </p:pic>
    </p:spTree>
    <p:extLst>
      <p:ext uri="{BB962C8B-B14F-4D97-AF65-F5344CB8AC3E}">
        <p14:creationId xmlns:p14="http://schemas.microsoft.com/office/powerpoint/2010/main" val="278228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42754"/>
            <a:ext cx="9601195" cy="3245464"/>
          </a:xfrm>
        </p:spPr>
      </p:pic>
    </p:spTree>
    <p:extLst>
      <p:ext uri="{BB962C8B-B14F-4D97-AF65-F5344CB8AC3E}">
        <p14:creationId xmlns:p14="http://schemas.microsoft.com/office/powerpoint/2010/main" val="156526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673135"/>
            <a:ext cx="9601195" cy="2904705"/>
          </a:xfrm>
        </p:spPr>
      </p:pic>
    </p:spTree>
    <p:extLst>
      <p:ext uri="{BB962C8B-B14F-4D97-AF65-F5344CB8AC3E}">
        <p14:creationId xmlns:p14="http://schemas.microsoft.com/office/powerpoint/2010/main" val="307698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Phonology?</a:t>
            </a:r>
          </a:p>
        </p:txBody>
      </p:sp>
      <p:sp>
        <p:nvSpPr>
          <p:cNvPr id="3" name="Content Placeholder 2"/>
          <p:cNvSpPr>
            <a:spLocks noGrp="1"/>
          </p:cNvSpPr>
          <p:nvPr>
            <p:ph idx="1"/>
          </p:nvPr>
        </p:nvSpPr>
        <p:spPr/>
        <p:txBody>
          <a:bodyPr>
            <a:normAutofit fontScale="85000" lnSpcReduction="10000"/>
          </a:bodyPr>
          <a:lstStyle/>
          <a:p>
            <a:r>
              <a:rPr lang="en-US" dirty="0"/>
              <a:t>Phonology is the study of the sound system of a language; the component of a grammar which includes the inventory of sounds (phonetic and phonemic units) and rules for their combination and pronunciation; the study of the sound systems of all languages.</a:t>
            </a:r>
          </a:p>
          <a:p>
            <a:r>
              <a:rPr lang="en-US" dirty="0"/>
              <a:t>Phonology begins where phonetics ends. </a:t>
            </a:r>
          </a:p>
          <a:p>
            <a:r>
              <a:rPr lang="en-US" dirty="0"/>
              <a:t>Whilst phonetics simply describes the articulatory and acoustic properties of phones (speech sounds), phonology studies how sounds interact as a system in a language. </a:t>
            </a:r>
          </a:p>
          <a:p>
            <a:r>
              <a:rPr lang="en-US" dirty="0"/>
              <a:t>Phonetics studies which sounds are present in a language, while phonology studies how these sounds combine and how they change in combination, as well as which sounds can contrast to produce differences in meaning. </a:t>
            </a:r>
          </a:p>
        </p:txBody>
      </p:sp>
    </p:spTree>
    <p:extLst>
      <p:ext uri="{BB962C8B-B14F-4D97-AF65-F5344CB8AC3E}">
        <p14:creationId xmlns:p14="http://schemas.microsoft.com/office/powerpoint/2010/main" val="346533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76236"/>
            <a:ext cx="9601195" cy="1651626"/>
          </a:xfrm>
        </p:spPr>
      </p:pic>
    </p:spTree>
    <p:extLst>
      <p:ext uri="{BB962C8B-B14F-4D97-AF65-F5344CB8AC3E}">
        <p14:creationId xmlns:p14="http://schemas.microsoft.com/office/powerpoint/2010/main" val="63670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9595-7EE2-4B82-9BE6-CE459CD424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D23D54-FA7C-4081-B0BC-A9241A78045F}"/>
              </a:ext>
            </a:extLst>
          </p:cNvPr>
          <p:cNvSpPr>
            <a:spLocks noGrp="1"/>
          </p:cNvSpPr>
          <p:nvPr>
            <p:ph idx="1"/>
          </p:nvPr>
        </p:nvSpPr>
        <p:spPr/>
        <p:txBody>
          <a:bodyPr/>
          <a:lstStyle/>
          <a:p>
            <a:r>
              <a:rPr lang="en-US" dirty="0"/>
              <a:t>ASK </a:t>
            </a:r>
          </a:p>
          <a:p>
            <a:r>
              <a:rPr lang="en-US" dirty="0"/>
              <a:t>/</a:t>
            </a:r>
            <a:r>
              <a:rPr lang="en-US" dirty="0" err="1"/>
              <a:t>æsk</a:t>
            </a:r>
            <a:r>
              <a:rPr lang="en-US" dirty="0"/>
              <a:t>/ - /</a:t>
            </a:r>
            <a:r>
              <a:rPr lang="en-US" dirty="0" err="1"/>
              <a:t>æks</a:t>
            </a:r>
            <a:r>
              <a:rPr lang="en-US" dirty="0"/>
              <a:t>/</a:t>
            </a:r>
          </a:p>
          <a:p>
            <a:r>
              <a:rPr lang="en-US" dirty="0"/>
              <a:t>FIX</a:t>
            </a:r>
          </a:p>
          <a:p>
            <a:r>
              <a:rPr lang="en-US" dirty="0"/>
              <a:t>/</a:t>
            </a:r>
            <a:r>
              <a:rPr lang="en-US" dirty="0" err="1"/>
              <a:t>fiks</a:t>
            </a:r>
            <a:r>
              <a:rPr lang="en-US" dirty="0"/>
              <a:t>/ - /</a:t>
            </a:r>
            <a:r>
              <a:rPr lang="en-US" dirty="0" err="1"/>
              <a:t>fisk</a:t>
            </a:r>
            <a:r>
              <a:rPr lang="en-US" dirty="0"/>
              <a:t>/</a:t>
            </a:r>
          </a:p>
        </p:txBody>
      </p:sp>
    </p:spTree>
    <p:extLst>
      <p:ext uri="{BB962C8B-B14F-4D97-AF65-F5344CB8AC3E}">
        <p14:creationId xmlns:p14="http://schemas.microsoft.com/office/powerpoint/2010/main" val="319013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914" y="2557463"/>
            <a:ext cx="9588137" cy="3317875"/>
          </a:xfrm>
        </p:spPr>
      </p:pic>
    </p:spTree>
    <p:extLst>
      <p:ext uri="{BB962C8B-B14F-4D97-AF65-F5344CB8AC3E}">
        <p14:creationId xmlns:p14="http://schemas.microsoft.com/office/powerpoint/2010/main" val="164831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Rules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390503"/>
            <a:ext cx="9601196" cy="3197689"/>
          </a:xfrm>
        </p:spPr>
      </p:pic>
    </p:spTree>
    <p:extLst>
      <p:ext uri="{BB962C8B-B14F-4D97-AF65-F5344CB8AC3E}">
        <p14:creationId xmlns:p14="http://schemas.microsoft.com/office/powerpoint/2010/main" val="316515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Rules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543" y="2390503"/>
            <a:ext cx="8948057" cy="3254847"/>
          </a:xfrm>
        </p:spPr>
      </p:pic>
    </p:spTree>
    <p:extLst>
      <p:ext uri="{BB962C8B-B14F-4D97-AF65-F5344CB8AC3E}">
        <p14:creationId xmlns:p14="http://schemas.microsoft.com/office/powerpoint/2010/main" val="24131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606" y="1293223"/>
            <a:ext cx="9315992" cy="4166363"/>
          </a:xfrm>
        </p:spPr>
      </p:pic>
    </p:spTree>
    <p:extLst>
      <p:ext uri="{BB962C8B-B14F-4D97-AF65-F5344CB8AC3E}">
        <p14:creationId xmlns:p14="http://schemas.microsoft.com/office/powerpoint/2010/main" val="3511037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[B]/__ [X]</a:t>
            </a:r>
          </a:p>
          <a:p>
            <a:pPr marL="0" indent="0">
              <a:buNone/>
            </a:pPr>
            <a:r>
              <a:rPr lang="en-US" dirty="0"/>
              <a:t>A sound A becomes sound B in the environment before sound X</a:t>
            </a:r>
          </a:p>
          <a:p>
            <a:r>
              <a:rPr lang="en-US" dirty="0"/>
              <a:t>/A/         [B]/[X]____</a:t>
            </a:r>
          </a:p>
          <a:p>
            <a:pPr marL="0" indent="0">
              <a:buNone/>
            </a:pPr>
            <a:r>
              <a:rPr lang="en-US" dirty="0"/>
              <a:t>A sound A becomes sound B in the environment after sound X</a:t>
            </a:r>
          </a:p>
        </p:txBody>
      </p:sp>
      <p:cxnSp>
        <p:nvCxnSpPr>
          <p:cNvPr id="5" name="Straight Arrow Connector 4"/>
          <p:cNvCxnSpPr/>
          <p:nvPr/>
        </p:nvCxnSpPr>
        <p:spPr>
          <a:xfrm flipV="1">
            <a:off x="2201091" y="2769326"/>
            <a:ext cx="685800" cy="261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2155371" y="3806613"/>
            <a:ext cx="613955" cy="130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992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982132"/>
            <a:ext cx="9601196" cy="4533959"/>
          </a:xfrm>
        </p:spPr>
      </p:pic>
    </p:spTree>
    <p:extLst>
      <p:ext uri="{BB962C8B-B14F-4D97-AF65-F5344CB8AC3E}">
        <p14:creationId xmlns:p14="http://schemas.microsoft.com/office/powerpoint/2010/main" val="2638410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/p/            [p</a:t>
            </a:r>
            <a:r>
              <a:rPr lang="en-US" dirty="0">
                <a:latin typeface="Calibri" panose="020F0502020204030204" pitchFamily="34" charset="0"/>
                <a:cs typeface="Calibri" panose="020F0502020204030204" pitchFamily="34" charset="0"/>
              </a:rPr>
              <a:t> ͪ]/#_____</a:t>
            </a:r>
          </a:p>
          <a:p>
            <a:pPr marL="0" indent="0">
              <a:buNone/>
            </a:pPr>
            <a:r>
              <a:rPr lang="en-US" dirty="0"/>
              <a:t>+cons             +asp   / # _______</a:t>
            </a:r>
          </a:p>
          <a:p>
            <a:pPr marL="0" indent="0">
              <a:buNone/>
            </a:pPr>
            <a:r>
              <a:rPr lang="en-US" dirty="0"/>
              <a:t>-son </a:t>
            </a:r>
          </a:p>
          <a:p>
            <a:pPr marL="0" indent="0">
              <a:buNone/>
            </a:pPr>
            <a:r>
              <a:rPr lang="en-US" dirty="0"/>
              <a:t>-voice </a:t>
            </a:r>
          </a:p>
          <a:p>
            <a:r>
              <a:rPr lang="en-US" dirty="0"/>
              <a:t>Pick </a:t>
            </a:r>
          </a:p>
          <a:p>
            <a:r>
              <a:rPr lang="en-US" dirty="0" err="1"/>
              <a:t>Mkllksa</a:t>
            </a:r>
            <a:endParaRPr lang="en-US" dirty="0"/>
          </a:p>
          <a:p>
            <a:r>
              <a:rPr lang="en-US" dirty="0" err="1"/>
              <a:t>Amkmal</a:t>
            </a:r>
            <a:endParaRPr lang="en-US" dirty="0"/>
          </a:p>
          <a:p>
            <a:pPr marL="0" indent="0">
              <a:buNone/>
            </a:pPr>
            <a:endParaRPr lang="en-US" dirty="0"/>
          </a:p>
          <a:p>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D17C9889-2D67-451C-A6F5-50C96546D8E5}"/>
              </a:ext>
            </a:extLst>
          </p:cNvPr>
          <p:cNvCxnSpPr/>
          <p:nvPr/>
        </p:nvCxnSpPr>
        <p:spPr>
          <a:xfrm>
            <a:off x="2173357" y="2796209"/>
            <a:ext cx="7553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8E7C84A-7AC5-4D14-92D0-B80439306773}"/>
              </a:ext>
            </a:extLst>
          </p:cNvPr>
          <p:cNvCxnSpPr/>
          <p:nvPr/>
        </p:nvCxnSpPr>
        <p:spPr>
          <a:xfrm>
            <a:off x="2285999" y="3167269"/>
            <a:ext cx="5300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10981C8-40C6-4383-8F0A-BA203BD499EB}"/>
              </a:ext>
            </a:extLst>
          </p:cNvPr>
          <p:cNvCxnSpPr/>
          <p:nvPr/>
        </p:nvCxnSpPr>
        <p:spPr>
          <a:xfrm flipH="1">
            <a:off x="2928730" y="2994991"/>
            <a:ext cx="2517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726249-CF98-4B79-825B-640D8034D5D0}"/>
              </a:ext>
            </a:extLst>
          </p:cNvPr>
          <p:cNvCxnSpPr/>
          <p:nvPr/>
        </p:nvCxnSpPr>
        <p:spPr>
          <a:xfrm>
            <a:off x="2928730" y="2994991"/>
            <a:ext cx="0" cy="225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FBAB87-30CA-4CBB-8640-7506073BA3D0}"/>
              </a:ext>
            </a:extLst>
          </p:cNvPr>
          <p:cNvCxnSpPr/>
          <p:nvPr/>
        </p:nvCxnSpPr>
        <p:spPr>
          <a:xfrm>
            <a:off x="2928730" y="3220278"/>
            <a:ext cx="2517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80D583-7CE3-404E-BD3C-E737FF6C9B19}"/>
              </a:ext>
            </a:extLst>
          </p:cNvPr>
          <p:cNvCxnSpPr/>
          <p:nvPr/>
        </p:nvCxnSpPr>
        <p:spPr>
          <a:xfrm>
            <a:off x="3313043" y="2994991"/>
            <a:ext cx="238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E7C93E-3B50-491C-BBBB-26003BDE4111}"/>
              </a:ext>
            </a:extLst>
          </p:cNvPr>
          <p:cNvCxnSpPr/>
          <p:nvPr/>
        </p:nvCxnSpPr>
        <p:spPr>
          <a:xfrm>
            <a:off x="3578087" y="2994991"/>
            <a:ext cx="0" cy="31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3A3CCB-9361-4D52-AB4B-97B75BF592E5}"/>
              </a:ext>
            </a:extLst>
          </p:cNvPr>
          <p:cNvCxnSpPr/>
          <p:nvPr/>
        </p:nvCxnSpPr>
        <p:spPr>
          <a:xfrm flipH="1">
            <a:off x="3313043" y="3220278"/>
            <a:ext cx="238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F14399-5009-4B9A-98B9-C82F482ED268}"/>
              </a:ext>
            </a:extLst>
          </p:cNvPr>
          <p:cNvCxnSpPr>
            <a:cxnSpLocks/>
          </p:cNvCxnSpPr>
          <p:nvPr/>
        </p:nvCxnSpPr>
        <p:spPr>
          <a:xfrm flipH="1">
            <a:off x="1106555" y="2994991"/>
            <a:ext cx="324680" cy="1126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DD6A17-BFFB-4674-BBD3-E5E59CA02FF3}"/>
              </a:ext>
            </a:extLst>
          </p:cNvPr>
          <p:cNvCxnSpPr/>
          <p:nvPr/>
        </p:nvCxnSpPr>
        <p:spPr>
          <a:xfrm flipH="1">
            <a:off x="1997764" y="3107634"/>
            <a:ext cx="261731" cy="11087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55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982132"/>
            <a:ext cx="9601196" cy="4801349"/>
          </a:xfrm>
        </p:spPr>
      </p:pic>
    </p:spTree>
    <p:extLst>
      <p:ext uri="{BB962C8B-B14F-4D97-AF65-F5344CB8AC3E}">
        <p14:creationId xmlns:p14="http://schemas.microsoft.com/office/powerpoint/2010/main" val="350649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of Minimal Pair Drills </a:t>
            </a:r>
          </a:p>
        </p:txBody>
      </p:sp>
      <p:sp>
        <p:nvSpPr>
          <p:cNvPr id="3" name="Content Placeholder 2"/>
          <p:cNvSpPr>
            <a:spLocks noGrp="1"/>
          </p:cNvSpPr>
          <p:nvPr>
            <p:ph idx="1"/>
          </p:nvPr>
        </p:nvSpPr>
        <p:spPr/>
        <p:txBody>
          <a:bodyPr>
            <a:normAutofit fontScale="70000" lnSpcReduction="20000"/>
          </a:bodyPr>
          <a:lstStyle/>
          <a:p>
            <a:r>
              <a:rPr lang="en-US" dirty="0"/>
              <a:t>Apart from the variation of a phoneme, there are three more ways in which an allophone can be presented: a) Tonal variation, b) Length, and c) Nasalization.</a:t>
            </a:r>
          </a:p>
          <a:p>
            <a:r>
              <a:rPr lang="en-US" dirty="0"/>
              <a:t>(a) </a:t>
            </a:r>
            <a:r>
              <a:rPr lang="en-US" b="1" dirty="0"/>
              <a:t>Tonal Variation</a:t>
            </a:r>
            <a:r>
              <a:rPr lang="en-US" dirty="0"/>
              <a:t>: In Bantu tone can be shown as a distinctive feature. Since allophone is defined as one of the variant of a phoneme, allophonic variants can be shown in tone. This is commonly so in tone languages for both distinctive and grammatical purposes.</a:t>
            </a:r>
          </a:p>
          <a:p>
            <a:pPr marL="0" indent="0">
              <a:buNone/>
            </a:pPr>
            <a:r>
              <a:rPr lang="en-US" dirty="0"/>
              <a:t>Word + Tone Marking Meaning</a:t>
            </a:r>
          </a:p>
          <a:p>
            <a:pPr marL="0" indent="0">
              <a:buNone/>
            </a:pPr>
            <a:r>
              <a:rPr lang="en-US" dirty="0" err="1"/>
              <a:t>i</a:t>
            </a:r>
            <a:r>
              <a:rPr lang="en-US" dirty="0"/>
              <a:t>) </a:t>
            </a:r>
            <a:r>
              <a:rPr lang="en-US" dirty="0" err="1"/>
              <a:t>ìtìpà</a:t>
            </a:r>
            <a:r>
              <a:rPr lang="en-US" dirty="0"/>
              <a:t> n. mud</a:t>
            </a:r>
          </a:p>
          <a:p>
            <a:pPr marL="0" indent="0">
              <a:buNone/>
            </a:pPr>
            <a:r>
              <a:rPr lang="en-US" dirty="0" err="1"/>
              <a:t>ìtípá</a:t>
            </a:r>
            <a:r>
              <a:rPr lang="en-US" dirty="0"/>
              <a:t> n. knife</a:t>
            </a:r>
          </a:p>
          <a:p>
            <a:pPr marL="0" indent="0">
              <a:buNone/>
            </a:pPr>
            <a:endParaRPr lang="en-US" dirty="0"/>
          </a:p>
          <a:p>
            <a:pPr marL="0" indent="0">
              <a:buNone/>
            </a:pPr>
            <a:r>
              <a:rPr lang="en-US" dirty="0"/>
              <a:t>ii) </a:t>
            </a:r>
            <a:r>
              <a:rPr lang="en-US" dirty="0" err="1"/>
              <a:t>ukunona</a:t>
            </a:r>
            <a:r>
              <a:rPr lang="en-US" dirty="0"/>
              <a:t> ‘to be fat’</a:t>
            </a:r>
          </a:p>
          <a:p>
            <a:pPr marL="0" indent="0">
              <a:buNone/>
            </a:pPr>
            <a:r>
              <a:rPr lang="en-US" dirty="0" err="1"/>
              <a:t>ukunona</a:t>
            </a:r>
            <a:r>
              <a:rPr lang="en-US" dirty="0"/>
              <a:t> ‘to sharpen’</a:t>
            </a:r>
          </a:p>
        </p:txBody>
      </p:sp>
    </p:spTree>
    <p:extLst>
      <p:ext uri="{BB962C8B-B14F-4D97-AF65-F5344CB8AC3E}">
        <p14:creationId xmlns:p14="http://schemas.microsoft.com/office/powerpoint/2010/main" val="384573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C3C7-3E42-4A92-8183-DC91F09AC0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DC1B0F-474A-40A3-BA71-5EC05CAC83D9}"/>
              </a:ext>
            </a:extLst>
          </p:cNvPr>
          <p:cNvSpPr>
            <a:spLocks noGrp="1"/>
          </p:cNvSpPr>
          <p:nvPr>
            <p:ph idx="1"/>
          </p:nvPr>
        </p:nvSpPr>
        <p:spPr/>
        <p:txBody>
          <a:bodyPr/>
          <a:lstStyle/>
          <a:p>
            <a:r>
              <a:rPr lang="en-US" dirty="0"/>
              <a:t>Man /</a:t>
            </a:r>
            <a:r>
              <a:rPr lang="en-US" dirty="0" err="1"/>
              <a:t>mæn</a:t>
            </a:r>
            <a:r>
              <a:rPr lang="en-US" dirty="0"/>
              <a:t>/</a:t>
            </a:r>
          </a:p>
          <a:p>
            <a:pPr marL="0" indent="0">
              <a:buNone/>
            </a:pPr>
            <a:endParaRPr lang="en-US" dirty="0"/>
          </a:p>
        </p:txBody>
      </p:sp>
    </p:spTree>
    <p:extLst>
      <p:ext uri="{BB962C8B-B14F-4D97-AF65-F5344CB8AC3E}">
        <p14:creationId xmlns:p14="http://schemas.microsoft.com/office/powerpoint/2010/main" val="48385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SYLLABLE AND PHONOTATIC CONSTRAINTS</a:t>
            </a:r>
          </a:p>
        </p:txBody>
      </p:sp>
      <p:sp>
        <p:nvSpPr>
          <p:cNvPr id="3" name="Content Placeholder 2"/>
          <p:cNvSpPr>
            <a:spLocks noGrp="1"/>
          </p:cNvSpPr>
          <p:nvPr>
            <p:ph idx="1"/>
          </p:nvPr>
        </p:nvSpPr>
        <p:spPr/>
        <p:txBody>
          <a:bodyPr>
            <a:normAutofit fontScale="77500" lnSpcReduction="20000"/>
          </a:bodyPr>
          <a:lstStyle/>
          <a:p>
            <a:r>
              <a:rPr lang="en-US" dirty="0"/>
              <a:t>A syllable is commonly defined as ‘ a unit of pronunciation typically larger than a single and smaller than a word’. (Crystal, 1985:297).</a:t>
            </a:r>
          </a:p>
          <a:p>
            <a:r>
              <a:rPr lang="en-US" dirty="0"/>
              <a:t>It has a psychological reality as we all seem to know (intuitively) where one syllable in  word ends and where another begins.</a:t>
            </a:r>
          </a:p>
          <a:p>
            <a:r>
              <a:rPr lang="en-US" dirty="0"/>
              <a:t>For example, the </a:t>
            </a:r>
            <a:r>
              <a:rPr lang="en-US" dirty="0" err="1"/>
              <a:t>Lozi</a:t>
            </a:r>
            <a:r>
              <a:rPr lang="en-US" dirty="0"/>
              <a:t> word </a:t>
            </a:r>
            <a:r>
              <a:rPr lang="en-US" i="1" dirty="0" err="1"/>
              <a:t>silamatela</a:t>
            </a:r>
            <a:r>
              <a:rPr lang="en-US" i="1" dirty="0"/>
              <a:t> </a:t>
            </a:r>
            <a:r>
              <a:rPr lang="en-US" dirty="0"/>
              <a:t>, we would easily know that it has </a:t>
            </a:r>
            <a:r>
              <a:rPr lang="en-US" dirty="0" err="1"/>
              <a:t>si</a:t>
            </a:r>
            <a:r>
              <a:rPr lang="en-US" dirty="0"/>
              <a:t>-, la-,ma-, </a:t>
            </a:r>
            <a:r>
              <a:rPr lang="en-US" dirty="0" err="1"/>
              <a:t>te</a:t>
            </a:r>
            <a:r>
              <a:rPr lang="en-US" dirty="0"/>
              <a:t>- and la as syllables. </a:t>
            </a:r>
          </a:p>
          <a:p>
            <a:r>
              <a:rPr lang="en-US" dirty="0"/>
              <a:t>A syllable must contain a vowel (or vowel-like) sound. The most common type of syllable in language also has a consonant before a vowel, often represented as CV. Other frequent sequences include CCCV, CCV and CVV</a:t>
            </a:r>
          </a:p>
          <a:p>
            <a:r>
              <a:rPr lang="en-US" dirty="0"/>
              <a:t>A rule of thumb is that each syllable ought to contain a vowel or vowel-like segment, as a nucleus.</a:t>
            </a:r>
          </a:p>
        </p:txBody>
      </p:sp>
    </p:spTree>
    <p:extLst>
      <p:ext uri="{BB962C8B-B14F-4D97-AF65-F5344CB8AC3E}">
        <p14:creationId xmlns:p14="http://schemas.microsoft.com/office/powerpoint/2010/main" val="32362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SYLLABLE</a:t>
            </a:r>
          </a:p>
        </p:txBody>
      </p:sp>
      <p:sp>
        <p:nvSpPr>
          <p:cNvPr id="3" name="Content Placeholder 2"/>
          <p:cNvSpPr>
            <a:spLocks noGrp="1"/>
          </p:cNvSpPr>
          <p:nvPr>
            <p:ph idx="1"/>
          </p:nvPr>
        </p:nvSpPr>
        <p:spPr/>
        <p:txBody>
          <a:bodyPr/>
          <a:lstStyle/>
          <a:p>
            <a:r>
              <a:rPr lang="en-US" dirty="0"/>
              <a:t>Onset- sound at the beginning and it is always a consonant (optional)</a:t>
            </a:r>
          </a:p>
          <a:p>
            <a:r>
              <a:rPr lang="en-US" dirty="0"/>
              <a:t>Rhyme (rime)- broken down into nucleus and coda</a:t>
            </a:r>
          </a:p>
          <a:p>
            <a:r>
              <a:rPr lang="en-US" dirty="0"/>
              <a:t>Nucleus-the peak of a syllable and it is always a vowel sounds or vowel-like sound (mandatory) </a:t>
            </a:r>
          </a:p>
          <a:p>
            <a:r>
              <a:rPr lang="en-US" dirty="0"/>
              <a:t>Coda-sound at the end of syllable and it is always a consonant (optional)</a:t>
            </a:r>
          </a:p>
        </p:txBody>
      </p:sp>
    </p:spTree>
    <p:extLst>
      <p:ext uri="{BB962C8B-B14F-4D97-AF65-F5344CB8AC3E}">
        <p14:creationId xmlns:p14="http://schemas.microsoft.com/office/powerpoint/2010/main" val="3186653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 syllable</a:t>
            </a:r>
          </a:p>
        </p:txBody>
      </p:sp>
      <p:pic>
        <p:nvPicPr>
          <p:cNvPr id="4" name="Content Placeholder 3"/>
          <p:cNvPicPr>
            <a:picLocks noGrp="1" noChangeAspect="1"/>
          </p:cNvPicPr>
          <p:nvPr>
            <p:ph idx="1"/>
          </p:nvPr>
        </p:nvPicPr>
        <p:blipFill>
          <a:blip r:embed="rId2"/>
          <a:stretch>
            <a:fillRect/>
          </a:stretch>
        </p:blipFill>
        <p:spPr>
          <a:xfrm>
            <a:off x="1436914" y="2037806"/>
            <a:ext cx="9130937" cy="3459707"/>
          </a:xfrm>
          <a:prstGeom prst="rect">
            <a:avLst/>
          </a:prstGeom>
        </p:spPr>
      </p:pic>
    </p:spTree>
    <p:extLst>
      <p:ext uri="{BB962C8B-B14F-4D97-AF65-F5344CB8AC3E}">
        <p14:creationId xmlns:p14="http://schemas.microsoft.com/office/powerpoint/2010/main" val="329003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syllables</a:t>
            </a:r>
          </a:p>
        </p:txBody>
      </p:sp>
      <p:sp>
        <p:nvSpPr>
          <p:cNvPr id="3" name="Content Placeholder 2"/>
          <p:cNvSpPr>
            <a:spLocks noGrp="1"/>
          </p:cNvSpPr>
          <p:nvPr>
            <p:ph idx="1"/>
          </p:nvPr>
        </p:nvSpPr>
        <p:spPr/>
        <p:txBody>
          <a:bodyPr>
            <a:normAutofit fontScale="92500" lnSpcReduction="20000"/>
          </a:bodyPr>
          <a:lstStyle/>
          <a:p>
            <a:r>
              <a:rPr lang="en-US" dirty="0"/>
              <a:t>There are basically two types of syllables:</a:t>
            </a:r>
          </a:p>
          <a:p>
            <a:r>
              <a:rPr lang="en-US" dirty="0"/>
              <a:t>1. Open syllable (unchecked syllable)- one that ends in a vowel</a:t>
            </a:r>
          </a:p>
          <a:p>
            <a:r>
              <a:rPr lang="en-US" dirty="0"/>
              <a:t>2. Closed syllable (checked syllable)- one that ends in a consonant</a:t>
            </a:r>
          </a:p>
          <a:p>
            <a:pPr marL="0" indent="0">
              <a:buNone/>
            </a:pPr>
            <a:r>
              <a:rPr lang="en-US" b="1" dirty="0"/>
              <a:t>Therefore, a syllable can be made up of:</a:t>
            </a:r>
          </a:p>
          <a:p>
            <a:r>
              <a:rPr lang="en-US" dirty="0"/>
              <a:t>a. Nucleus only e.g. are [a:] –open syllable</a:t>
            </a:r>
          </a:p>
          <a:p>
            <a:r>
              <a:rPr lang="en-US" dirty="0"/>
              <a:t>b. Onset + Nucleus e.g. fur [f3:]-open syllable</a:t>
            </a:r>
          </a:p>
          <a:p>
            <a:r>
              <a:rPr lang="en-US" dirty="0"/>
              <a:t>c. Nucleus + Coda e.g. eat [</a:t>
            </a:r>
            <a:r>
              <a:rPr lang="en-US" dirty="0" err="1"/>
              <a:t>i:t</a:t>
            </a:r>
            <a:r>
              <a:rPr lang="en-US" dirty="0"/>
              <a:t>]-closed syllable</a:t>
            </a:r>
          </a:p>
          <a:p>
            <a:r>
              <a:rPr lang="en-US" dirty="0"/>
              <a:t>d. Onset + Nucleus + Coda e.g. bet [bet]-closed syllable</a:t>
            </a:r>
          </a:p>
        </p:txBody>
      </p:sp>
    </p:spTree>
    <p:extLst>
      <p:ext uri="{BB962C8B-B14F-4D97-AF65-F5344CB8AC3E}">
        <p14:creationId xmlns:p14="http://schemas.microsoft.com/office/powerpoint/2010/main" val="110346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DA85-34B9-4CA6-96D0-CABF6FFAC4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2B7702-FE51-48DB-830A-498190763682}"/>
              </a:ext>
            </a:extLst>
          </p:cNvPr>
          <p:cNvSpPr>
            <a:spLocks noGrp="1"/>
          </p:cNvSpPr>
          <p:nvPr>
            <p:ph idx="1"/>
          </p:nvPr>
        </p:nvSpPr>
        <p:spPr/>
        <p:txBody>
          <a:bodyPr/>
          <a:lstStyle/>
          <a:p>
            <a:r>
              <a:rPr lang="en-US" dirty="0"/>
              <a:t>Window- </a:t>
            </a:r>
            <a:r>
              <a:rPr lang="en-US" dirty="0" err="1"/>
              <a:t>win.dow</a:t>
            </a:r>
            <a:r>
              <a:rPr lang="en-US" dirty="0"/>
              <a:t> /</a:t>
            </a:r>
            <a:r>
              <a:rPr lang="en-US" dirty="0" err="1"/>
              <a:t>win.d</a:t>
            </a:r>
            <a:r>
              <a:rPr lang="en-US" dirty="0" err="1">
                <a:latin typeface="Calibri" panose="020F0502020204030204" pitchFamily="34" charset="0"/>
                <a:cs typeface="Calibri" panose="020F0502020204030204" pitchFamily="34" charset="0"/>
              </a:rPr>
              <a:t>əƱ</a:t>
            </a:r>
            <a:r>
              <a:rPr lang="en-US" dirty="0">
                <a:latin typeface="Calibri" panose="020F0502020204030204" pitchFamily="34" charset="0"/>
                <a:cs typeface="Calibri" panose="020F0502020204030204" pitchFamily="34" charset="0"/>
              </a:rPr>
              <a:t>/ win=</a:t>
            </a:r>
            <a:r>
              <a:rPr lang="en-US" dirty="0" err="1">
                <a:latin typeface="Calibri" panose="020F0502020204030204" pitchFamily="34" charset="0"/>
                <a:cs typeface="Calibri" panose="020F0502020204030204" pitchFamily="34" charset="0"/>
              </a:rPr>
              <a:t>cvc</a:t>
            </a:r>
            <a:r>
              <a:rPr lang="en-US" dirty="0">
                <a:latin typeface="Calibri" panose="020F0502020204030204" pitchFamily="34" charset="0"/>
                <a:cs typeface="Calibri" panose="020F0502020204030204" pitchFamily="34" charset="0"/>
              </a:rPr>
              <a:t>-closed, </a:t>
            </a:r>
            <a:r>
              <a:rPr lang="en-US" dirty="0" err="1">
                <a:latin typeface="Calibri" panose="020F0502020204030204" pitchFamily="34" charset="0"/>
                <a:cs typeface="Calibri" panose="020F0502020204030204" pitchFamily="34" charset="0"/>
              </a:rPr>
              <a:t>dɘƱ</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cvv</a:t>
            </a:r>
            <a:r>
              <a:rPr lang="en-US" dirty="0">
                <a:latin typeface="Calibri" panose="020F0502020204030204" pitchFamily="34" charset="0"/>
                <a:cs typeface="Calibri" panose="020F0502020204030204" pitchFamily="34" charset="0"/>
              </a:rPr>
              <a:t> -open</a:t>
            </a:r>
            <a:endParaRPr lang="en-US" dirty="0"/>
          </a:p>
          <a:p>
            <a:r>
              <a:rPr lang="en-US" dirty="0"/>
              <a:t>International= </a:t>
            </a:r>
          </a:p>
          <a:p>
            <a:r>
              <a:rPr lang="en-US" dirty="0"/>
              <a:t>Teacher /</a:t>
            </a:r>
            <a:r>
              <a:rPr lang="en-US" dirty="0" err="1"/>
              <a:t>ti</a:t>
            </a:r>
            <a:r>
              <a:rPr lang="en-US" dirty="0"/>
              <a:t>:.</a:t>
            </a:r>
            <a:r>
              <a:rPr lang="en-US" dirty="0" err="1"/>
              <a:t>t</a:t>
            </a:r>
            <a:r>
              <a:rPr lang="en-US" dirty="0" err="1">
                <a:latin typeface="Calibri" panose="020F0502020204030204" pitchFamily="34" charset="0"/>
                <a:cs typeface="Calibri" panose="020F0502020204030204" pitchFamily="34" charset="0"/>
              </a:rPr>
              <a:t>ʃə</a:t>
            </a:r>
            <a:r>
              <a:rPr lang="en-US" dirty="0">
                <a:latin typeface="Calibri" panose="020F0502020204030204" pitchFamily="34" charset="0"/>
                <a:cs typeface="Calibri" panose="020F0502020204030204" pitchFamily="34" charset="0"/>
              </a:rPr>
              <a:t>/ = 2 open syllables</a:t>
            </a:r>
            <a:endParaRPr lang="en-US" dirty="0"/>
          </a:p>
          <a:p>
            <a:r>
              <a:rPr lang="en-US" dirty="0"/>
              <a:t>School /</a:t>
            </a:r>
            <a:r>
              <a:rPr lang="en-US" dirty="0" err="1"/>
              <a:t>sku:l</a:t>
            </a:r>
            <a:r>
              <a:rPr lang="en-US" dirty="0"/>
              <a:t>/ = </a:t>
            </a:r>
            <a:r>
              <a:rPr lang="en-US" dirty="0" err="1"/>
              <a:t>ccvc</a:t>
            </a:r>
            <a:endParaRPr lang="en-US" dirty="0"/>
          </a:p>
          <a:p>
            <a:r>
              <a:rPr lang="en-US" dirty="0"/>
              <a:t>Speaker /</a:t>
            </a:r>
            <a:r>
              <a:rPr lang="en-US" dirty="0" err="1"/>
              <a:t>spi</a:t>
            </a:r>
            <a:r>
              <a:rPr lang="en-US" dirty="0"/>
              <a:t>:.</a:t>
            </a:r>
            <a:r>
              <a:rPr lang="en-US" dirty="0" err="1"/>
              <a:t>k</a:t>
            </a:r>
            <a:r>
              <a:rPr lang="en-US" dirty="0" err="1">
                <a:latin typeface="Calibri" panose="020F0502020204030204" pitchFamily="34" charset="0"/>
                <a:cs typeface="Calibri" panose="020F0502020204030204" pitchFamily="34" charset="0"/>
              </a:rPr>
              <a:t>ə</a:t>
            </a:r>
            <a:r>
              <a:rPr lang="en-US" dirty="0">
                <a:latin typeface="Calibri" panose="020F0502020204030204" pitchFamily="34" charset="0"/>
                <a:cs typeface="Calibri" panose="020F0502020204030204" pitchFamily="34" charset="0"/>
              </a:rPr>
              <a:t>/</a:t>
            </a:r>
            <a:endParaRPr lang="en-US" dirty="0"/>
          </a:p>
          <a:p>
            <a:r>
              <a:rPr lang="en-US" dirty="0"/>
              <a:t>Strength /</a:t>
            </a:r>
            <a:r>
              <a:rPr lang="en-US" dirty="0" err="1"/>
              <a:t>stre</a:t>
            </a:r>
            <a:r>
              <a:rPr lang="en-US" dirty="0" err="1">
                <a:latin typeface="Calibri" panose="020F0502020204030204" pitchFamily="34" charset="0"/>
                <a:cs typeface="Calibri" panose="020F0502020204030204" pitchFamily="34" charset="0"/>
              </a:rPr>
              <a:t>ŋƟ</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cccvcc</a:t>
            </a:r>
            <a:endParaRPr lang="en-US" dirty="0"/>
          </a:p>
        </p:txBody>
      </p:sp>
    </p:spTree>
    <p:extLst>
      <p:ext uri="{BB962C8B-B14F-4D97-AF65-F5344CB8AC3E}">
        <p14:creationId xmlns:p14="http://schemas.microsoft.com/office/powerpoint/2010/main" val="158708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EA4EE89-181F-4B89-81FE-3953B432F319}"/>
              </a:ext>
            </a:extLst>
          </p:cNvPr>
          <p:cNvPicPr>
            <a:picLocks noGrp="1" noChangeAspect="1"/>
          </p:cNvPicPr>
          <p:nvPr>
            <p:ph idx="1"/>
          </p:nvPr>
        </p:nvPicPr>
        <p:blipFill>
          <a:blip r:embed="rId2"/>
          <a:stretch>
            <a:fillRect/>
          </a:stretch>
        </p:blipFill>
        <p:spPr>
          <a:xfrm>
            <a:off x="1295402" y="982133"/>
            <a:ext cx="9601196" cy="4893206"/>
          </a:xfrm>
        </p:spPr>
      </p:pic>
    </p:spTree>
    <p:extLst>
      <p:ext uri="{BB962C8B-B14F-4D97-AF65-F5344CB8AC3E}">
        <p14:creationId xmlns:p14="http://schemas.microsoft.com/office/powerpoint/2010/main" val="351853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3FD5CC-87F2-4A2C-ACD4-0D0C098CC578}"/>
              </a:ext>
            </a:extLst>
          </p:cNvPr>
          <p:cNvPicPr>
            <a:picLocks noGrp="1" noChangeAspect="1"/>
          </p:cNvPicPr>
          <p:nvPr>
            <p:ph idx="1"/>
          </p:nvPr>
        </p:nvPicPr>
        <p:blipFill>
          <a:blip r:embed="rId2"/>
          <a:stretch>
            <a:fillRect/>
          </a:stretch>
        </p:blipFill>
        <p:spPr>
          <a:xfrm>
            <a:off x="1295402" y="968881"/>
            <a:ext cx="9601196" cy="4893206"/>
          </a:xfrm>
        </p:spPr>
      </p:pic>
    </p:spTree>
    <p:extLst>
      <p:ext uri="{BB962C8B-B14F-4D97-AF65-F5344CB8AC3E}">
        <p14:creationId xmlns:p14="http://schemas.microsoft.com/office/powerpoint/2010/main" val="26205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FEFF-8EDE-4028-9DB1-EDBDC517A9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916905-1F67-456C-9766-47F3702F4A44}"/>
              </a:ext>
            </a:extLst>
          </p:cNvPr>
          <p:cNvSpPr>
            <a:spLocks noGrp="1"/>
          </p:cNvSpPr>
          <p:nvPr>
            <p:ph idx="1"/>
          </p:nvPr>
        </p:nvSpPr>
        <p:spPr/>
        <p:txBody>
          <a:bodyPr>
            <a:normAutofit lnSpcReduction="10000"/>
          </a:bodyPr>
          <a:lstStyle/>
          <a:p>
            <a:r>
              <a:rPr lang="en-US" dirty="0"/>
              <a:t>DRAW THE SYLLABLE STRUCTURE OF THE FOLLOWING WORDS.</a:t>
            </a:r>
          </a:p>
          <a:p>
            <a:r>
              <a:rPr lang="en-US" dirty="0"/>
              <a:t>1. International </a:t>
            </a:r>
          </a:p>
          <a:p>
            <a:r>
              <a:rPr lang="en-US" dirty="0"/>
              <a:t>2. Question</a:t>
            </a:r>
          </a:p>
          <a:p>
            <a:r>
              <a:rPr lang="en-US" dirty="0"/>
              <a:t>3. University </a:t>
            </a:r>
          </a:p>
          <a:p>
            <a:r>
              <a:rPr lang="en-US" dirty="0"/>
              <a:t>4. Employment</a:t>
            </a:r>
          </a:p>
          <a:p>
            <a:r>
              <a:rPr lang="en-US" dirty="0"/>
              <a:t>5. Linguistics </a:t>
            </a:r>
          </a:p>
          <a:p>
            <a:endParaRPr lang="en-US" dirty="0"/>
          </a:p>
        </p:txBody>
      </p:sp>
    </p:spTree>
    <p:extLst>
      <p:ext uri="{BB962C8B-B14F-4D97-AF65-F5344CB8AC3E}">
        <p14:creationId xmlns:p14="http://schemas.microsoft.com/office/powerpoint/2010/main" val="49317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Phonotactics</a:t>
            </a:r>
          </a:p>
        </p:txBody>
      </p:sp>
      <p:sp>
        <p:nvSpPr>
          <p:cNvPr id="3" name="Content Placeholder 2"/>
          <p:cNvSpPr>
            <a:spLocks noGrp="1"/>
          </p:cNvSpPr>
          <p:nvPr>
            <p:ph idx="1"/>
          </p:nvPr>
        </p:nvSpPr>
        <p:spPr/>
        <p:txBody>
          <a:bodyPr>
            <a:normAutofit fontScale="92500" lnSpcReduction="20000"/>
          </a:bodyPr>
          <a:lstStyle/>
          <a:p>
            <a:r>
              <a:rPr lang="en-US" dirty="0"/>
              <a:t>Phonotactics is the study of the rules governing the possible phoneme sequences in a language. </a:t>
            </a:r>
          </a:p>
          <a:p>
            <a:r>
              <a:rPr lang="en-US" dirty="0"/>
              <a:t>Phonotactics also known as phoneme sequence constraints define permissible syllable structure, consonant cluster and vowel sequences by means of phonotactic constraints. </a:t>
            </a:r>
          </a:p>
          <a:p>
            <a:r>
              <a:rPr lang="en-US" dirty="0"/>
              <a:t>When discussing phonotactic constraints, it is important to structure the syllable hierarchically in terms of an onset and a rhyme, and sometimes also the syllable coda. </a:t>
            </a:r>
          </a:p>
          <a:p>
            <a:r>
              <a:rPr lang="en-US" dirty="0"/>
              <a:t>Phonotactic constraints can be discussed a) within the onset b) within the coda c) within the rhyme.</a:t>
            </a:r>
          </a:p>
        </p:txBody>
      </p:sp>
    </p:spTree>
    <p:extLst>
      <p:ext uri="{BB962C8B-B14F-4D97-AF65-F5344CB8AC3E}">
        <p14:creationId xmlns:p14="http://schemas.microsoft.com/office/powerpoint/2010/main" val="427533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a:t>
            </a:r>
          </a:p>
        </p:txBody>
      </p:sp>
      <p:sp>
        <p:nvSpPr>
          <p:cNvPr id="3" name="Content Placeholder 2"/>
          <p:cNvSpPr>
            <a:spLocks noGrp="1"/>
          </p:cNvSpPr>
          <p:nvPr>
            <p:ph idx="1"/>
          </p:nvPr>
        </p:nvSpPr>
        <p:spPr/>
        <p:txBody>
          <a:bodyPr/>
          <a:lstStyle/>
          <a:p>
            <a:pPr marL="0" indent="0">
              <a:buNone/>
            </a:pPr>
            <a:r>
              <a:rPr lang="en-US" b="1" dirty="0"/>
              <a:t>(b) Variation by length </a:t>
            </a:r>
          </a:p>
          <a:p>
            <a:pPr marL="0" indent="0">
              <a:buNone/>
            </a:pPr>
            <a:r>
              <a:rPr lang="en-US" dirty="0"/>
              <a:t>bin n. [bin]</a:t>
            </a:r>
          </a:p>
          <a:p>
            <a:pPr marL="0" indent="0">
              <a:buNone/>
            </a:pPr>
            <a:r>
              <a:rPr lang="en-US" dirty="0"/>
              <a:t>been v. [</a:t>
            </a:r>
            <a:r>
              <a:rPr lang="en-US" dirty="0" err="1"/>
              <a:t>bi:n</a:t>
            </a:r>
            <a:r>
              <a:rPr lang="en-US" dirty="0"/>
              <a:t>]</a:t>
            </a:r>
          </a:p>
          <a:p>
            <a:pPr marL="0" indent="0">
              <a:buNone/>
            </a:pPr>
            <a:endParaRPr lang="en-US" dirty="0"/>
          </a:p>
          <a:p>
            <a:r>
              <a:rPr lang="en-US" dirty="0"/>
              <a:t>(c) </a:t>
            </a:r>
            <a:r>
              <a:rPr lang="en-US" b="1" dirty="0"/>
              <a:t>Variation by nasalization</a:t>
            </a:r>
            <a:r>
              <a:rPr lang="en-US" dirty="0"/>
              <a:t>: [</a:t>
            </a:r>
            <a:r>
              <a:rPr lang="en-US" dirty="0" err="1"/>
              <a:t>i</a:t>
            </a:r>
            <a:r>
              <a:rPr lang="en-US" dirty="0"/>
              <a:t>] in bead and [ĩ.] in bean.</a:t>
            </a:r>
          </a:p>
          <a:p>
            <a:pPr marL="0" indent="0">
              <a:buNone/>
            </a:pPr>
            <a:r>
              <a:rPr lang="en-US" dirty="0"/>
              <a:t>								</a:t>
            </a:r>
          </a:p>
        </p:txBody>
      </p:sp>
    </p:spTree>
    <p:extLst>
      <p:ext uri="{BB962C8B-B14F-4D97-AF65-F5344CB8AC3E}">
        <p14:creationId xmlns:p14="http://schemas.microsoft.com/office/powerpoint/2010/main" val="356424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phonotactic constraints in English</a:t>
            </a:r>
          </a:p>
        </p:txBody>
      </p:sp>
      <p:sp>
        <p:nvSpPr>
          <p:cNvPr id="3" name="Content Placeholder 2"/>
          <p:cNvSpPr>
            <a:spLocks noGrp="1"/>
          </p:cNvSpPr>
          <p:nvPr>
            <p:ph idx="1"/>
          </p:nvPr>
        </p:nvSpPr>
        <p:spPr/>
        <p:txBody>
          <a:bodyPr>
            <a:normAutofit fontScale="70000" lnSpcReduction="20000"/>
          </a:bodyPr>
          <a:lstStyle/>
          <a:p>
            <a:r>
              <a:rPr lang="en-US" dirty="0"/>
              <a:t>All syllables have a nucleus.</a:t>
            </a:r>
          </a:p>
          <a:p>
            <a:r>
              <a:rPr lang="en-US" dirty="0"/>
              <a:t>b) No geminates (double or repeated speech sound).</a:t>
            </a:r>
          </a:p>
          <a:p>
            <a:r>
              <a:rPr lang="en-US" dirty="0"/>
              <a:t>c) No onset /ŋ/ sing, wrong, thinking </a:t>
            </a:r>
          </a:p>
          <a:p>
            <a:r>
              <a:rPr lang="en-US" dirty="0"/>
              <a:t>d) No /h/ in syllable coda</a:t>
            </a:r>
          </a:p>
          <a:p>
            <a:r>
              <a:rPr lang="en-US" dirty="0"/>
              <a:t>e) No affricates in complex onsets -</a:t>
            </a:r>
          </a:p>
          <a:p>
            <a:r>
              <a:rPr lang="en-US" dirty="0"/>
              <a:t>f) The first consonant in a complex onset must not be a voiced obstruent.</a:t>
            </a:r>
          </a:p>
          <a:p>
            <a:r>
              <a:rPr lang="en-US" dirty="0"/>
              <a:t>g) If the first consonant in a complex onset is not an /s/, the second must be a liquid or a glide or a stop </a:t>
            </a:r>
            <a:r>
              <a:rPr lang="en-US" dirty="0" err="1"/>
              <a:t>e.g</a:t>
            </a:r>
            <a:r>
              <a:rPr lang="en-US" dirty="0"/>
              <a:t> Sleep, stop, spring, sweet</a:t>
            </a:r>
          </a:p>
          <a:p>
            <a:r>
              <a:rPr lang="en-US" dirty="0"/>
              <a:t>h) Every subsequence contained within a sequence of consonants must obey all the relevant </a:t>
            </a:r>
            <a:r>
              <a:rPr lang="en-US" dirty="0" err="1"/>
              <a:t>phonotactic</a:t>
            </a:r>
            <a:r>
              <a:rPr lang="en-US" dirty="0"/>
              <a:t> rules.</a:t>
            </a:r>
          </a:p>
        </p:txBody>
      </p:sp>
    </p:spTree>
    <p:extLst>
      <p:ext uri="{BB962C8B-B14F-4D97-AF65-F5344CB8AC3E}">
        <p14:creationId xmlns:p14="http://schemas.microsoft.com/office/powerpoint/2010/main" val="4241055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i</a:t>
            </a:r>
            <a:r>
              <a:rPr lang="en-US" dirty="0"/>
              <a:t>) No glides in codas.</a:t>
            </a:r>
          </a:p>
          <a:p>
            <a:r>
              <a:rPr lang="en-US" dirty="0"/>
              <a:t>j) If there is a complex coda, the second consonant must not be /ŋ/, /ʒ/, or /ð/.</a:t>
            </a:r>
          </a:p>
          <a:p>
            <a:r>
              <a:rPr lang="en-US" dirty="0"/>
              <a:t>k) If the second consonant in a complex coda is voiced, so is the first.</a:t>
            </a:r>
          </a:p>
          <a:p>
            <a:r>
              <a:rPr lang="en-US" dirty="0"/>
              <a:t>l) Non-alveolar nasals must be homorganic with the next segment.</a:t>
            </a:r>
          </a:p>
          <a:p>
            <a:r>
              <a:rPr lang="en-US" dirty="0"/>
              <a:t>m) Two </a:t>
            </a:r>
            <a:r>
              <a:rPr lang="en-US" dirty="0" err="1"/>
              <a:t>obstruents</a:t>
            </a:r>
            <a:r>
              <a:rPr lang="en-US" dirty="0"/>
              <a:t> in the same coda must share voicing.</a:t>
            </a:r>
          </a:p>
          <a:p>
            <a:endParaRPr lang="en-US" dirty="0"/>
          </a:p>
        </p:txBody>
      </p:sp>
    </p:spTree>
    <p:extLst>
      <p:ext uri="{BB962C8B-B14F-4D97-AF65-F5344CB8AC3E}">
        <p14:creationId xmlns:p14="http://schemas.microsoft.com/office/powerpoint/2010/main" val="2913533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b="1" dirty="0"/>
              <a:t>END OF THE LESSON ON PHONOLOGY </a:t>
            </a:r>
          </a:p>
          <a:p>
            <a:pPr marL="0" indent="0" algn="ctr">
              <a:buNone/>
            </a:pPr>
            <a:r>
              <a:rPr lang="en-US" sz="3200" b="1" dirty="0"/>
              <a:t>THANK YOU!!!</a:t>
            </a:r>
          </a:p>
        </p:txBody>
      </p:sp>
    </p:spTree>
    <p:extLst>
      <p:ext uri="{BB962C8B-B14F-4D97-AF65-F5344CB8AC3E}">
        <p14:creationId xmlns:p14="http://schemas.microsoft.com/office/powerpoint/2010/main" val="11108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Phonology</a:t>
            </a:r>
          </a:p>
        </p:txBody>
      </p:sp>
      <p:sp>
        <p:nvSpPr>
          <p:cNvPr id="3" name="Content Placeholder 2"/>
          <p:cNvSpPr>
            <a:spLocks noGrp="1"/>
          </p:cNvSpPr>
          <p:nvPr>
            <p:ph idx="1"/>
          </p:nvPr>
        </p:nvSpPr>
        <p:spPr/>
        <p:txBody>
          <a:bodyPr>
            <a:normAutofit fontScale="70000" lnSpcReduction="20000"/>
          </a:bodyPr>
          <a:lstStyle/>
          <a:p>
            <a:r>
              <a:rPr lang="en-US" b="1" dirty="0">
                <a:solidFill>
                  <a:srgbClr val="000000"/>
                </a:solidFill>
                <a:latin typeface="Times New Roman" panose="02020603050405020304" pitchFamily="18" charset="0"/>
              </a:rPr>
              <a:t>Segmental analysis</a:t>
            </a:r>
            <a:r>
              <a:rPr lang="en-US" dirty="0">
                <a:solidFill>
                  <a:srgbClr val="000000"/>
                </a:solidFill>
                <a:latin typeface="Times New Roman" panose="02020603050405020304" pitchFamily="18" charset="0"/>
              </a:rPr>
              <a:t>: This involves ascertaining of the sound inventory using minimal pair drills and allophonic rules. </a:t>
            </a:r>
          </a:p>
          <a:p>
            <a:r>
              <a:rPr lang="en-US" dirty="0">
                <a:solidFill>
                  <a:srgbClr val="000000"/>
                </a:solidFill>
                <a:latin typeface="Times New Roman" panose="02020603050405020304" pitchFamily="18" charset="0"/>
              </a:rPr>
              <a:t>It focuses on “melody”: speech sounds (</a:t>
            </a:r>
            <a:r>
              <a:rPr lang="en-US" i="1" dirty="0">
                <a:solidFill>
                  <a:srgbClr val="000000"/>
                </a:solidFill>
                <a:latin typeface="Times New Roman" panose="02020603050405020304" pitchFamily="18" charset="0"/>
              </a:rPr>
              <a:t>segments</a:t>
            </a:r>
            <a:r>
              <a:rPr lang="en-US" dirty="0">
                <a:solidFill>
                  <a:srgbClr val="000000"/>
                </a:solidFill>
                <a:latin typeface="Times New Roman" panose="02020603050405020304" pitchFamily="18" charset="0"/>
              </a:rPr>
              <a:t>), their internal composition and external interactions. </a:t>
            </a:r>
          </a:p>
          <a:p>
            <a:r>
              <a:rPr lang="en-US" dirty="0">
                <a:solidFill>
                  <a:srgbClr val="000000"/>
                </a:solidFill>
                <a:latin typeface="Times New Roman" panose="02020603050405020304" pitchFamily="18" charset="0"/>
              </a:rPr>
              <a:t>One of the greatest discoveries in this area is that segments consist of </a:t>
            </a:r>
            <a:r>
              <a:rPr lang="en-US" i="1" dirty="0">
                <a:solidFill>
                  <a:srgbClr val="000000"/>
                </a:solidFill>
                <a:latin typeface="Times New Roman" panose="02020603050405020304" pitchFamily="18" charset="0"/>
              </a:rPr>
              <a:t>features</a:t>
            </a:r>
            <a:r>
              <a:rPr lang="en-US" dirty="0">
                <a:solidFill>
                  <a:srgbClr val="000000"/>
                </a:solidFill>
                <a:latin typeface="Times New Roman" panose="02020603050405020304" pitchFamily="18" charset="0"/>
              </a:rPr>
              <a:t>, and it is through these that segments interact with each other (</a:t>
            </a:r>
            <a:r>
              <a:rPr lang="en-US" dirty="0" err="1">
                <a:solidFill>
                  <a:srgbClr val="000000"/>
                </a:solidFill>
                <a:latin typeface="Times New Roman" panose="02020603050405020304" pitchFamily="18" charset="0"/>
              </a:rPr>
              <a:t>Trubetzkoy</a:t>
            </a:r>
            <a:r>
              <a:rPr lang="en-US" dirty="0">
                <a:solidFill>
                  <a:srgbClr val="000000"/>
                </a:solidFill>
                <a:latin typeface="Times New Roman" panose="02020603050405020304" pitchFamily="18" charset="0"/>
              </a:rPr>
              <a:t> 1939, Jakobson 1941). </a:t>
            </a:r>
          </a:p>
          <a:p>
            <a:r>
              <a:rPr lang="en-US" dirty="0">
                <a:solidFill>
                  <a:srgbClr val="000000"/>
                </a:solidFill>
                <a:latin typeface="Times New Roman" panose="02020603050405020304" pitchFamily="18" charset="0"/>
              </a:rPr>
              <a:t>Segmental phonology is therefore concerned with phonological features: what are they, and how are they organized inside segments and between segments? </a:t>
            </a:r>
          </a:p>
          <a:p>
            <a:r>
              <a:rPr lang="en-US" b="1" dirty="0">
                <a:solidFill>
                  <a:srgbClr val="000000"/>
                </a:solidFill>
                <a:latin typeface="Times New Roman" panose="02020603050405020304" pitchFamily="18" charset="0"/>
              </a:rPr>
              <a:t>Suprasegmental (prosodic) analysis</a:t>
            </a:r>
            <a:r>
              <a:rPr lang="en-US" dirty="0">
                <a:solidFill>
                  <a:srgbClr val="000000"/>
                </a:solidFill>
                <a:latin typeface="Times New Roman" panose="02020603050405020304" pitchFamily="18" charset="0"/>
              </a:rPr>
              <a:t>: This involves tone, pitch, and stress. It focuses on aspects of the sound system “above” the level of segments, such as timing, stress and rhythm. Research into the nature and patterning of these phenomena suggests that speech sounds are not just arranged linearly, but are hierarchically organized into prosodic structure: segments into </a:t>
            </a:r>
            <a:r>
              <a:rPr lang="en-US" i="1" dirty="0" err="1">
                <a:solidFill>
                  <a:srgbClr val="000000"/>
                </a:solidFill>
                <a:latin typeface="Times New Roman" panose="02020603050405020304" pitchFamily="18" charset="0"/>
              </a:rPr>
              <a:t>moras</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a:t>
            </a:r>
            <a:r>
              <a:rPr lang="en-US" i="1" dirty="0">
                <a:solidFill>
                  <a:srgbClr val="000000"/>
                </a:solidFill>
                <a:latin typeface="Times New Roman" panose="02020603050405020304" pitchFamily="18" charset="0"/>
              </a:rPr>
              <a:t>syllables</a:t>
            </a:r>
            <a:r>
              <a:rPr lang="en-US" dirty="0">
                <a:solidFill>
                  <a:srgbClr val="000000"/>
                </a:solidFill>
                <a:latin typeface="Times New Roman" panose="02020603050405020304" pitchFamily="18" charset="0"/>
              </a:rPr>
              <a:t>, syllables into </a:t>
            </a:r>
            <a:r>
              <a:rPr lang="en-US" i="1" dirty="0">
                <a:solidFill>
                  <a:srgbClr val="000000"/>
                </a:solidFill>
                <a:latin typeface="Times New Roman" panose="02020603050405020304" pitchFamily="18" charset="0"/>
              </a:rPr>
              <a:t>metrical feet</a:t>
            </a:r>
            <a:r>
              <a:rPr lang="en-US" dirty="0">
                <a:solidFill>
                  <a:srgbClr val="000000"/>
                </a:solidFill>
                <a:latin typeface="Times New Roman" panose="02020603050405020304" pitchFamily="18" charset="0"/>
              </a:rPr>
              <a:t>, metrical feet into </a:t>
            </a:r>
            <a:r>
              <a:rPr lang="en-US" i="1" dirty="0">
                <a:solidFill>
                  <a:srgbClr val="000000"/>
                </a:solidFill>
                <a:latin typeface="Times New Roman" panose="02020603050405020304" pitchFamily="18" charset="0"/>
              </a:rPr>
              <a:t>prosodic words</a:t>
            </a:r>
            <a:r>
              <a:rPr lang="en-US" dirty="0">
                <a:solidFill>
                  <a:srgbClr val="000000"/>
                </a:solidFill>
                <a:latin typeface="Times New Roman" panose="02020603050405020304" pitchFamily="18" charset="0"/>
              </a:rPr>
              <a:t>, prosodic words into </a:t>
            </a:r>
            <a:r>
              <a:rPr lang="en-US" i="1" dirty="0">
                <a:solidFill>
                  <a:srgbClr val="000000"/>
                </a:solidFill>
                <a:latin typeface="Times New Roman" panose="02020603050405020304" pitchFamily="18" charset="0"/>
              </a:rPr>
              <a:t>phonological phrases</a:t>
            </a:r>
            <a:r>
              <a:rPr lang="en-US" dirty="0">
                <a:solidFill>
                  <a:srgbClr val="000000"/>
                </a:solidFill>
                <a:latin typeface="Times New Roman" panose="02020603050405020304" pitchFamily="18" charset="0"/>
              </a:rPr>
              <a:t>, and so on. </a:t>
            </a:r>
          </a:p>
        </p:txBody>
      </p:sp>
    </p:spTree>
    <p:extLst>
      <p:ext uri="{BB962C8B-B14F-4D97-AF65-F5344CB8AC3E}">
        <p14:creationId xmlns:p14="http://schemas.microsoft.com/office/powerpoint/2010/main" val="233102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ABA2-DECA-4E0B-B851-907AD3BF20EC}"/>
              </a:ext>
            </a:extLst>
          </p:cNvPr>
          <p:cNvSpPr>
            <a:spLocks noGrp="1"/>
          </p:cNvSpPr>
          <p:nvPr>
            <p:ph type="title"/>
          </p:nvPr>
        </p:nvSpPr>
        <p:spPr/>
        <p:txBody>
          <a:bodyPr/>
          <a:lstStyle/>
          <a:p>
            <a:r>
              <a:rPr lang="en-US" dirty="0"/>
              <a:t>Conti..	</a:t>
            </a:r>
          </a:p>
        </p:txBody>
      </p:sp>
      <p:sp>
        <p:nvSpPr>
          <p:cNvPr id="3" name="Content Placeholder 2">
            <a:extLst>
              <a:ext uri="{FF2B5EF4-FFF2-40B4-BE49-F238E27FC236}">
                <a16:creationId xmlns:a16="http://schemas.microsoft.com/office/drawing/2014/main" id="{69F004BB-A99E-4CF9-AD63-B3DB4A923DBC}"/>
              </a:ext>
            </a:extLst>
          </p:cNvPr>
          <p:cNvSpPr>
            <a:spLocks noGrp="1"/>
          </p:cNvSpPr>
          <p:nvPr>
            <p:ph idx="1"/>
          </p:nvPr>
        </p:nvSpPr>
        <p:spPr/>
        <p:txBody>
          <a:bodyPr>
            <a:normAutofit fontScale="92500" lnSpcReduction="10000"/>
          </a:bodyPr>
          <a:lstStyle/>
          <a:p>
            <a:r>
              <a:rPr lang="en-US" b="1" dirty="0">
                <a:solidFill>
                  <a:srgbClr val="000000"/>
                </a:solidFill>
                <a:latin typeface="Times New Roman" panose="02020603050405020304" pitchFamily="18" charset="0"/>
              </a:rPr>
              <a:t>Suprasegmental (prosodic) phonology</a:t>
            </a:r>
            <a:r>
              <a:rPr lang="en-US"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This involves tone, pitch, and stress. </a:t>
            </a:r>
          </a:p>
          <a:p>
            <a:r>
              <a:rPr lang="en-US" dirty="0">
                <a:solidFill>
                  <a:srgbClr val="000000"/>
                </a:solidFill>
                <a:latin typeface="Times New Roman" panose="02020603050405020304" pitchFamily="18" charset="0"/>
              </a:rPr>
              <a:t>It focuses on aspects of the sound system “above” the level of segments, such as timing, stress and rhythm. </a:t>
            </a:r>
          </a:p>
          <a:p>
            <a:r>
              <a:rPr lang="en-US" dirty="0">
                <a:solidFill>
                  <a:srgbClr val="000000"/>
                </a:solidFill>
                <a:latin typeface="Times New Roman" panose="02020603050405020304" pitchFamily="18" charset="0"/>
              </a:rPr>
              <a:t>Research into the nature and patterning of these phenomena suggests that speech sounds are not just arranged linearly, but are hierarchically organized into prosodic structure: segments into </a:t>
            </a:r>
            <a:r>
              <a:rPr lang="en-US" i="1" dirty="0" err="1">
                <a:solidFill>
                  <a:srgbClr val="000000"/>
                </a:solidFill>
                <a:latin typeface="Times New Roman" panose="02020603050405020304" pitchFamily="18" charset="0"/>
              </a:rPr>
              <a:t>moras</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a:t>
            </a:r>
            <a:r>
              <a:rPr lang="en-US" i="1" dirty="0">
                <a:solidFill>
                  <a:srgbClr val="000000"/>
                </a:solidFill>
                <a:latin typeface="Times New Roman" panose="02020603050405020304" pitchFamily="18" charset="0"/>
              </a:rPr>
              <a:t>syllables</a:t>
            </a:r>
            <a:r>
              <a:rPr lang="en-US" dirty="0">
                <a:solidFill>
                  <a:srgbClr val="000000"/>
                </a:solidFill>
                <a:latin typeface="Times New Roman" panose="02020603050405020304" pitchFamily="18" charset="0"/>
              </a:rPr>
              <a:t>, syllables into </a:t>
            </a:r>
            <a:r>
              <a:rPr lang="en-US" i="1" dirty="0">
                <a:solidFill>
                  <a:srgbClr val="000000"/>
                </a:solidFill>
                <a:latin typeface="Times New Roman" panose="02020603050405020304" pitchFamily="18" charset="0"/>
              </a:rPr>
              <a:t>metrical feet</a:t>
            </a:r>
            <a:r>
              <a:rPr lang="en-US" dirty="0">
                <a:solidFill>
                  <a:srgbClr val="000000"/>
                </a:solidFill>
                <a:latin typeface="Times New Roman" panose="02020603050405020304" pitchFamily="18" charset="0"/>
              </a:rPr>
              <a:t>, metrical feet into </a:t>
            </a:r>
            <a:r>
              <a:rPr lang="en-US" i="1" dirty="0">
                <a:solidFill>
                  <a:srgbClr val="000000"/>
                </a:solidFill>
                <a:latin typeface="Times New Roman" panose="02020603050405020304" pitchFamily="18" charset="0"/>
              </a:rPr>
              <a:t>prosodic words</a:t>
            </a:r>
            <a:r>
              <a:rPr lang="en-US" dirty="0">
                <a:solidFill>
                  <a:srgbClr val="000000"/>
                </a:solidFill>
                <a:latin typeface="Times New Roman" panose="02020603050405020304" pitchFamily="18" charset="0"/>
              </a:rPr>
              <a:t>, prosodic words into </a:t>
            </a:r>
            <a:r>
              <a:rPr lang="en-US" i="1" dirty="0">
                <a:solidFill>
                  <a:srgbClr val="000000"/>
                </a:solidFill>
                <a:latin typeface="Times New Roman" panose="02020603050405020304" pitchFamily="18" charset="0"/>
              </a:rPr>
              <a:t>phonological phrases</a:t>
            </a:r>
            <a:r>
              <a:rPr lang="en-US" dirty="0">
                <a:solidFill>
                  <a:srgbClr val="000000"/>
                </a:solidFill>
                <a:latin typeface="Times New Roman" panose="02020603050405020304" pitchFamily="18" charset="0"/>
              </a:rPr>
              <a:t>, and so on. </a:t>
            </a:r>
          </a:p>
          <a:p>
            <a:endParaRPr lang="en-US" dirty="0"/>
          </a:p>
        </p:txBody>
      </p:sp>
    </p:spTree>
    <p:extLst>
      <p:ext uri="{BB962C8B-B14F-4D97-AF65-F5344CB8AC3E}">
        <p14:creationId xmlns:p14="http://schemas.microsoft.com/office/powerpoint/2010/main" val="157203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Segmental phonology</a:t>
            </a:r>
          </a:p>
        </p:txBody>
      </p:sp>
      <p:sp>
        <p:nvSpPr>
          <p:cNvPr id="3" name="Content Placeholder 2"/>
          <p:cNvSpPr>
            <a:spLocks noGrp="1"/>
          </p:cNvSpPr>
          <p:nvPr>
            <p:ph idx="1"/>
          </p:nvPr>
        </p:nvSpPr>
        <p:spPr/>
        <p:txBody>
          <a:bodyPr>
            <a:normAutofit fontScale="70000" lnSpcReduction="20000"/>
          </a:bodyPr>
          <a:lstStyle/>
          <a:p>
            <a:r>
              <a:rPr lang="en-US" b="0" i="0" dirty="0">
                <a:solidFill>
                  <a:srgbClr val="000000"/>
                </a:solidFill>
                <a:effectLst/>
                <a:latin typeface="+mj-lt"/>
              </a:rPr>
              <a:t>Segments in phonology are conceptualized as consisting of bundles of features, or feature-value pairs</a:t>
            </a:r>
            <a:r>
              <a:rPr lang="en-US" b="0" i="0" dirty="0">
                <a:solidFill>
                  <a:srgbClr val="000000"/>
                </a:solidFill>
                <a:effectLst/>
                <a:latin typeface="Arial" panose="020B0604020202020204" pitchFamily="34" charset="0"/>
              </a:rPr>
              <a:t>.</a:t>
            </a:r>
          </a:p>
          <a:p>
            <a:pPr marL="0" indent="0">
              <a:buNone/>
            </a:pPr>
            <a:r>
              <a:rPr lang="en-US" dirty="0">
                <a:solidFill>
                  <a:srgbClr val="FF0000"/>
                </a:solidFill>
              </a:rPr>
              <a:t>ROOT FEATURES (MAJOR CLASS FEATURES)</a:t>
            </a:r>
          </a:p>
          <a:p>
            <a:r>
              <a:rPr lang="en-US" dirty="0"/>
              <a:t>Consonantal </a:t>
            </a:r>
          </a:p>
          <a:p>
            <a:r>
              <a:rPr lang="en-US" dirty="0"/>
              <a:t>Sonorant</a:t>
            </a:r>
          </a:p>
          <a:p>
            <a:r>
              <a:rPr lang="en-US" dirty="0"/>
              <a:t>Approximant </a:t>
            </a:r>
          </a:p>
          <a:p>
            <a:pPr marL="0" indent="0">
              <a:buNone/>
            </a:pPr>
            <a:r>
              <a:rPr lang="en-US" dirty="0">
                <a:solidFill>
                  <a:srgbClr val="FF0000"/>
                </a:solidFill>
              </a:rPr>
              <a:t>LARYNGEAL FEATURES</a:t>
            </a:r>
          </a:p>
          <a:p>
            <a:r>
              <a:rPr lang="en-US" dirty="0"/>
              <a:t>Voice </a:t>
            </a:r>
          </a:p>
          <a:p>
            <a:r>
              <a:rPr lang="en-US" dirty="0"/>
              <a:t>Constricted </a:t>
            </a:r>
          </a:p>
          <a:p>
            <a:r>
              <a:rPr lang="en-US" dirty="0"/>
              <a:t>Spread </a:t>
            </a:r>
          </a:p>
          <a:p>
            <a:pPr marL="0" indent="0">
              <a:buNone/>
            </a:pPr>
            <a:endParaRPr lang="en-US" dirty="0"/>
          </a:p>
          <a:p>
            <a:endParaRPr lang="en-US" dirty="0"/>
          </a:p>
        </p:txBody>
      </p:sp>
    </p:spTree>
    <p:extLst>
      <p:ext uri="{BB962C8B-B14F-4D97-AF65-F5344CB8AC3E}">
        <p14:creationId xmlns:p14="http://schemas.microsoft.com/office/powerpoint/2010/main" val="32508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08D0-DEB8-47C9-9DD4-2498336D9E92}"/>
              </a:ext>
            </a:extLst>
          </p:cNvPr>
          <p:cNvSpPr>
            <a:spLocks noGrp="1"/>
          </p:cNvSpPr>
          <p:nvPr>
            <p:ph type="title"/>
          </p:nvPr>
        </p:nvSpPr>
        <p:spPr/>
        <p:txBody>
          <a:bodyPr/>
          <a:lstStyle/>
          <a:p>
            <a:r>
              <a:rPr lang="en-US"/>
              <a:t>Conti..</a:t>
            </a:r>
          </a:p>
        </p:txBody>
      </p:sp>
      <p:sp>
        <p:nvSpPr>
          <p:cNvPr id="3" name="Content Placeholder 2">
            <a:extLst>
              <a:ext uri="{FF2B5EF4-FFF2-40B4-BE49-F238E27FC236}">
                <a16:creationId xmlns:a16="http://schemas.microsoft.com/office/drawing/2014/main" id="{476A4526-B193-4068-86C8-75317311CCB0}"/>
              </a:ext>
            </a:extLst>
          </p:cNvPr>
          <p:cNvSpPr>
            <a:spLocks noGrp="1"/>
          </p:cNvSpPr>
          <p:nvPr>
            <p:ph idx="1"/>
          </p:nvPr>
        </p:nvSpPr>
        <p:spPr/>
        <p:txBody>
          <a:bodyPr>
            <a:normAutofit fontScale="77500" lnSpcReduction="20000"/>
          </a:bodyPr>
          <a:lstStyle/>
          <a:p>
            <a:pPr marL="0" indent="0">
              <a:buNone/>
            </a:pPr>
            <a:r>
              <a:rPr lang="en-US" dirty="0">
                <a:solidFill>
                  <a:srgbClr val="FF0000"/>
                </a:solidFill>
              </a:rPr>
              <a:t>PLACE FEATURES</a:t>
            </a:r>
          </a:p>
          <a:p>
            <a:r>
              <a:rPr lang="en-US" dirty="0"/>
              <a:t>LABIAL : Round</a:t>
            </a:r>
          </a:p>
          <a:p>
            <a:r>
              <a:rPr lang="en-US" dirty="0"/>
              <a:t>CORONAL: Anterior and Distributed</a:t>
            </a:r>
          </a:p>
          <a:p>
            <a:r>
              <a:rPr lang="en-US" dirty="0"/>
              <a:t>DORSAL: Back, High, Low</a:t>
            </a:r>
          </a:p>
          <a:p>
            <a:pPr marL="0" indent="0">
              <a:buNone/>
            </a:pPr>
            <a:r>
              <a:rPr lang="en-US" dirty="0">
                <a:solidFill>
                  <a:srgbClr val="FF0000"/>
                </a:solidFill>
              </a:rPr>
              <a:t>MANNER FEATURES </a:t>
            </a:r>
          </a:p>
          <a:p>
            <a:r>
              <a:rPr lang="en-US" dirty="0"/>
              <a:t>Continuant, </a:t>
            </a:r>
          </a:p>
          <a:p>
            <a:r>
              <a:rPr lang="en-US" dirty="0"/>
              <a:t>Nasal, </a:t>
            </a:r>
          </a:p>
          <a:p>
            <a:r>
              <a:rPr lang="en-US" dirty="0"/>
              <a:t>Lateral, </a:t>
            </a:r>
          </a:p>
          <a:p>
            <a:r>
              <a:rPr lang="en-US" dirty="0"/>
              <a:t>Strident</a:t>
            </a:r>
          </a:p>
        </p:txBody>
      </p:sp>
    </p:spTree>
    <p:extLst>
      <p:ext uri="{BB962C8B-B14F-4D97-AF65-F5344CB8AC3E}">
        <p14:creationId xmlns:p14="http://schemas.microsoft.com/office/powerpoint/2010/main" val="194949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5D6F-F95C-4CD1-A8A5-B97CF18A12D4}"/>
              </a:ext>
            </a:extLst>
          </p:cNvPr>
          <p:cNvSpPr>
            <a:spLocks noGrp="1"/>
          </p:cNvSpPr>
          <p:nvPr>
            <p:ph type="title"/>
          </p:nvPr>
        </p:nvSpPr>
        <p:spPr/>
        <p:txBody>
          <a:bodyPr/>
          <a:lstStyle/>
          <a:p>
            <a:r>
              <a:rPr lang="en-US" dirty="0"/>
              <a:t>Example…</a:t>
            </a:r>
          </a:p>
        </p:txBody>
      </p:sp>
      <p:graphicFrame>
        <p:nvGraphicFramePr>
          <p:cNvPr id="7" name="Table 7">
            <a:extLst>
              <a:ext uri="{FF2B5EF4-FFF2-40B4-BE49-F238E27FC236}">
                <a16:creationId xmlns:a16="http://schemas.microsoft.com/office/drawing/2014/main" id="{D1D9BDA5-D05B-4255-B974-8F890D06E4D8}"/>
              </a:ext>
            </a:extLst>
          </p:cNvPr>
          <p:cNvGraphicFramePr>
            <a:graphicFrameLocks noGrp="1"/>
          </p:cNvGraphicFramePr>
          <p:nvPr>
            <p:ph idx="1"/>
            <p:extLst>
              <p:ext uri="{D42A27DB-BD31-4B8C-83A1-F6EECF244321}">
                <p14:modId xmlns:p14="http://schemas.microsoft.com/office/powerpoint/2010/main" val="1045350980"/>
              </p:ext>
            </p:extLst>
          </p:nvPr>
        </p:nvGraphicFramePr>
        <p:xfrm>
          <a:off x="1295400" y="2557463"/>
          <a:ext cx="9601195" cy="3708400"/>
        </p:xfrm>
        <a:graphic>
          <a:graphicData uri="http://schemas.openxmlformats.org/drawingml/2006/table">
            <a:tbl>
              <a:tblPr firstRow="1" bandRow="1">
                <a:tableStyleId>{073A0DAA-6AF3-43AB-8588-CEC1D06C72B9}</a:tableStyleId>
              </a:tblPr>
              <a:tblGrid>
                <a:gridCol w="1920239">
                  <a:extLst>
                    <a:ext uri="{9D8B030D-6E8A-4147-A177-3AD203B41FA5}">
                      <a16:colId xmlns:a16="http://schemas.microsoft.com/office/drawing/2014/main" val="3159453832"/>
                    </a:ext>
                  </a:extLst>
                </a:gridCol>
                <a:gridCol w="1920239">
                  <a:extLst>
                    <a:ext uri="{9D8B030D-6E8A-4147-A177-3AD203B41FA5}">
                      <a16:colId xmlns:a16="http://schemas.microsoft.com/office/drawing/2014/main" val="361393595"/>
                    </a:ext>
                  </a:extLst>
                </a:gridCol>
                <a:gridCol w="1920239">
                  <a:extLst>
                    <a:ext uri="{9D8B030D-6E8A-4147-A177-3AD203B41FA5}">
                      <a16:colId xmlns:a16="http://schemas.microsoft.com/office/drawing/2014/main" val="1111035401"/>
                    </a:ext>
                  </a:extLst>
                </a:gridCol>
                <a:gridCol w="1920239">
                  <a:extLst>
                    <a:ext uri="{9D8B030D-6E8A-4147-A177-3AD203B41FA5}">
                      <a16:colId xmlns:a16="http://schemas.microsoft.com/office/drawing/2014/main" val="783297158"/>
                    </a:ext>
                  </a:extLst>
                </a:gridCol>
                <a:gridCol w="1920239">
                  <a:extLst>
                    <a:ext uri="{9D8B030D-6E8A-4147-A177-3AD203B41FA5}">
                      <a16:colId xmlns:a16="http://schemas.microsoft.com/office/drawing/2014/main" val="3919761615"/>
                    </a:ext>
                  </a:extLst>
                </a:gridCol>
              </a:tblGrid>
              <a:tr h="370840">
                <a:tc>
                  <a:txBody>
                    <a:bodyPr/>
                    <a:lstStyle/>
                    <a:p>
                      <a:endParaRPr lang="en-US" dirty="0"/>
                    </a:p>
                  </a:txBody>
                  <a:tcPr/>
                </a:tc>
                <a:tc>
                  <a:txBody>
                    <a:bodyPr/>
                    <a:lstStyle/>
                    <a:p>
                      <a:r>
                        <a:rPr lang="en-US" dirty="0"/>
                        <a:t>STOPS</a:t>
                      </a:r>
                    </a:p>
                  </a:txBody>
                  <a:tcPr/>
                </a:tc>
                <a:tc>
                  <a:txBody>
                    <a:bodyPr/>
                    <a:lstStyle/>
                    <a:p>
                      <a:r>
                        <a:rPr lang="en-US" dirty="0"/>
                        <a:t>GLIDES</a:t>
                      </a:r>
                    </a:p>
                  </a:txBody>
                  <a:tcPr/>
                </a:tc>
                <a:tc>
                  <a:txBody>
                    <a:bodyPr/>
                    <a:lstStyle/>
                    <a:p>
                      <a:r>
                        <a:rPr lang="en-US" dirty="0"/>
                        <a:t>VOWELS</a:t>
                      </a:r>
                    </a:p>
                  </a:txBody>
                  <a:tcPr/>
                </a:tc>
                <a:tc>
                  <a:txBody>
                    <a:bodyPr/>
                    <a:lstStyle/>
                    <a:p>
                      <a:r>
                        <a:rPr lang="en-US" dirty="0"/>
                        <a:t>NASALS</a:t>
                      </a:r>
                    </a:p>
                  </a:txBody>
                  <a:tcPr/>
                </a:tc>
                <a:extLst>
                  <a:ext uri="{0D108BD9-81ED-4DB2-BD59-A6C34878D82A}">
                    <a16:rowId xmlns:a16="http://schemas.microsoft.com/office/drawing/2014/main" val="69190964"/>
                  </a:ext>
                </a:extLst>
              </a:tr>
              <a:tr h="370840">
                <a:tc>
                  <a:txBody>
                    <a:bodyPr/>
                    <a:lstStyle/>
                    <a:p>
                      <a:r>
                        <a:rPr lang="en-US" dirty="0"/>
                        <a:t>CONSONANTAL</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072837149"/>
                  </a:ext>
                </a:extLst>
              </a:tr>
              <a:tr h="370840">
                <a:tc>
                  <a:txBody>
                    <a:bodyPr/>
                    <a:lstStyle/>
                    <a:p>
                      <a:r>
                        <a:rPr lang="en-US" dirty="0"/>
                        <a:t>SONORANT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738668845"/>
                  </a:ext>
                </a:extLst>
              </a:tr>
              <a:tr h="370840">
                <a:tc>
                  <a:txBody>
                    <a:bodyPr/>
                    <a:lstStyle/>
                    <a:p>
                      <a:r>
                        <a:rPr lang="en-US" dirty="0"/>
                        <a:t>APPROXIMANT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_</a:t>
                      </a:r>
                    </a:p>
                  </a:txBody>
                  <a:tcPr/>
                </a:tc>
                <a:extLst>
                  <a:ext uri="{0D108BD9-81ED-4DB2-BD59-A6C34878D82A}">
                    <a16:rowId xmlns:a16="http://schemas.microsoft.com/office/drawing/2014/main" val="1813447857"/>
                  </a:ext>
                </a:extLst>
              </a:tr>
              <a:tr h="370840">
                <a:tc>
                  <a:txBody>
                    <a:bodyPr/>
                    <a:lstStyle/>
                    <a:p>
                      <a:r>
                        <a:rPr lang="en-US" dirty="0"/>
                        <a:t>CONTINUANT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_</a:t>
                      </a:r>
                    </a:p>
                  </a:txBody>
                  <a:tcPr/>
                </a:tc>
                <a:extLst>
                  <a:ext uri="{0D108BD9-81ED-4DB2-BD59-A6C34878D82A}">
                    <a16:rowId xmlns:a16="http://schemas.microsoft.com/office/drawing/2014/main" val="3992981998"/>
                  </a:ext>
                </a:extLst>
              </a:tr>
              <a:tr h="370840">
                <a:tc>
                  <a:txBody>
                    <a:bodyPr/>
                    <a:lstStyle/>
                    <a:p>
                      <a:r>
                        <a:rPr lang="en-US" dirty="0"/>
                        <a:t>NASAL</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658462824"/>
                  </a:ext>
                </a:extLst>
              </a:tr>
              <a:tr h="370840">
                <a:tc>
                  <a:txBody>
                    <a:bodyPr/>
                    <a:lstStyle/>
                    <a:p>
                      <a:r>
                        <a:rPr lang="en-US" dirty="0"/>
                        <a:t>CORONAL</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76727188"/>
                  </a:ext>
                </a:extLst>
              </a:tr>
              <a:tr h="370840">
                <a:tc>
                  <a:txBody>
                    <a:bodyPr/>
                    <a:lstStyle/>
                    <a:p>
                      <a:r>
                        <a:rPr lang="en-US" dirty="0"/>
                        <a:t>ANTERIOR</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55446425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0183282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66334931"/>
                  </a:ext>
                </a:extLst>
              </a:tr>
            </a:tbl>
          </a:graphicData>
        </a:graphic>
      </p:graphicFrame>
    </p:spTree>
    <p:extLst>
      <p:ext uri="{BB962C8B-B14F-4D97-AF65-F5344CB8AC3E}">
        <p14:creationId xmlns:p14="http://schemas.microsoft.com/office/powerpoint/2010/main" val="3065598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1112</TotalTime>
  <Words>1978</Words>
  <Application>Microsoft Office PowerPoint</Application>
  <PresentationFormat>Widescreen</PresentationFormat>
  <Paragraphs>236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Garamond</vt:lpstr>
      <vt:lpstr>Times New Roman</vt:lpstr>
      <vt:lpstr>Organic</vt:lpstr>
      <vt:lpstr>ELL 2220 LECTURE PHONOLOGY </vt:lpstr>
      <vt:lpstr>What is Phonology?</vt:lpstr>
      <vt:lpstr>Variation of Minimal Pair Drills </vt:lpstr>
      <vt:lpstr>Conti..</vt:lpstr>
      <vt:lpstr>Types of Phonology</vt:lpstr>
      <vt:lpstr>Conti.. </vt:lpstr>
      <vt:lpstr>Segmental phonology</vt:lpstr>
      <vt:lpstr>Conti..</vt:lpstr>
      <vt:lpstr>Example…</vt:lpstr>
      <vt:lpstr>PowerPoint Presentation</vt:lpstr>
      <vt:lpstr>GENERATIVE PHONOLOGY</vt:lpstr>
      <vt:lpstr>Suprasegmental Phonology </vt:lpstr>
      <vt:lpstr> </vt:lpstr>
      <vt:lpstr>PowerPoint Presentation</vt:lpstr>
      <vt:lpstr>Phonological processes</vt:lpstr>
      <vt:lpstr>PowerPoint Presentation</vt:lpstr>
      <vt:lpstr>Assimilation </vt:lpstr>
      <vt:lpstr>PowerPoint Presentation</vt:lpstr>
      <vt:lpstr>PowerPoint Presentation</vt:lpstr>
      <vt:lpstr>PowerPoint Presentation</vt:lpstr>
      <vt:lpstr>PowerPoint Presentation</vt:lpstr>
      <vt:lpstr>PowerPoint Presentation</vt:lpstr>
      <vt:lpstr>Phonological Rules</vt:lpstr>
      <vt:lpstr>Phonological Rules</vt:lpstr>
      <vt:lpstr>PowerPoint Presentation</vt:lpstr>
      <vt:lpstr>PowerPoint Presentation</vt:lpstr>
      <vt:lpstr>PowerPoint Presentation</vt:lpstr>
      <vt:lpstr>PowerPoint Presentation</vt:lpstr>
      <vt:lpstr>PowerPoint Presentation</vt:lpstr>
      <vt:lpstr>PowerPoint Presentation</vt:lpstr>
      <vt:lpstr>THE SYLLABLE AND PHONOTATIC CONSTRAINTS</vt:lpstr>
      <vt:lpstr>ELEMENTS OF A SYLLABLE</vt:lpstr>
      <vt:lpstr>Structure of a syllable</vt:lpstr>
      <vt:lpstr>Types of syllables</vt:lpstr>
      <vt:lpstr>PowerPoint Presentation</vt:lpstr>
      <vt:lpstr>PowerPoint Presentation</vt:lpstr>
      <vt:lpstr>PowerPoint Presentation</vt:lpstr>
      <vt:lpstr>PowerPoint Presentation</vt:lpstr>
      <vt:lpstr>Phonotactics</vt:lpstr>
      <vt:lpstr>Some phonotactic constraints in English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1210 LECTURE ONE</dc:title>
  <dc:creator>Litwayi</dc:creator>
  <cp:lastModifiedBy>Administrator</cp:lastModifiedBy>
  <cp:revision>61</cp:revision>
  <dcterms:created xsi:type="dcterms:W3CDTF">2021-01-16T05:52:01Z</dcterms:created>
  <dcterms:modified xsi:type="dcterms:W3CDTF">2024-04-30T17:13:01Z</dcterms:modified>
</cp:coreProperties>
</file>