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0" r:id="rId3"/>
    <p:sldId id="291" r:id="rId4"/>
    <p:sldId id="292" r:id="rId5"/>
    <p:sldId id="293" r:id="rId6"/>
    <p:sldId id="294" r:id="rId7"/>
    <p:sldId id="295" r:id="rId8"/>
    <p:sldId id="296" r:id="rId9"/>
    <p:sldId id="298" r:id="rId10"/>
    <p:sldId id="299" r:id="rId11"/>
    <p:sldId id="300" r:id="rId12"/>
    <p:sldId id="302" r:id="rId13"/>
    <p:sldId id="303" r:id="rId14"/>
    <p:sldId id="304" r:id="rId15"/>
    <p:sldId id="305" r:id="rId16"/>
    <p:sldId id="308" r:id="rId17"/>
    <p:sldId id="309" r:id="rId18"/>
    <p:sldId id="310" r:id="rId19"/>
    <p:sldId id="311" r:id="rId20"/>
    <p:sldId id="312" r:id="rId21"/>
    <p:sldId id="313" r:id="rId22"/>
    <p:sldId id="30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ELL 2220 </a:t>
            </a:r>
            <a:br>
              <a:rPr lang="en-US" dirty="0"/>
            </a:br>
            <a:r>
              <a:rPr lang="en-US" dirty="0"/>
              <a:t>SYNTAX</a:t>
            </a:r>
          </a:p>
        </p:txBody>
      </p:sp>
      <p:sp>
        <p:nvSpPr>
          <p:cNvPr id="3" name="Subtitle 2"/>
          <p:cNvSpPr>
            <a:spLocks noGrp="1"/>
          </p:cNvSpPr>
          <p:nvPr>
            <p:ph type="subTitle" idx="1"/>
          </p:nvPr>
        </p:nvSpPr>
        <p:spPr/>
        <p:txBody>
          <a:bodyPr/>
          <a:lstStyle/>
          <a:p>
            <a:r>
              <a:rPr lang="en-US" dirty="0"/>
              <a:t>LECTURE 4</a:t>
            </a:r>
            <a:r>
              <a:rPr lang="en-US"/>
              <a:t>: Clauses</a:t>
            </a:r>
            <a:endParaRPr lang="en-US" dirty="0"/>
          </a:p>
          <a:p>
            <a:r>
              <a:rPr lang="en-US" dirty="0"/>
              <a:t>LECTURER: MS. P. CHIKUTA</a:t>
            </a:r>
          </a:p>
          <a:p>
            <a:endParaRPr lang="en-US" dirty="0"/>
          </a:p>
        </p:txBody>
      </p:sp>
    </p:spTree>
    <p:extLst>
      <p:ext uri="{BB962C8B-B14F-4D97-AF65-F5344CB8AC3E}">
        <p14:creationId xmlns:p14="http://schemas.microsoft.com/office/powerpoint/2010/main" val="256246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1E98-6956-41D9-A780-34C968B19D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CDDC84-F918-446D-AFDA-09E03FA2C169}"/>
              </a:ext>
            </a:extLst>
          </p:cNvPr>
          <p:cNvSpPr>
            <a:spLocks noGrp="1"/>
          </p:cNvSpPr>
          <p:nvPr>
            <p:ph idx="1"/>
          </p:nvPr>
        </p:nvSpPr>
        <p:spPr/>
        <p:txBody>
          <a:bodyPr>
            <a:normAutofit fontScale="70000" lnSpcReduction="20000"/>
          </a:bodyPr>
          <a:lstStyle/>
          <a:p>
            <a:r>
              <a:rPr lang="en-US" b="1" dirty="0"/>
              <a:t>SUBJECT PREDICATIVE (SP)</a:t>
            </a:r>
          </a:p>
          <a:p>
            <a:r>
              <a:rPr lang="en-US" dirty="0"/>
              <a:t>Subject </a:t>
            </a:r>
            <a:r>
              <a:rPr lang="en-US" dirty="0" err="1"/>
              <a:t>predicatives</a:t>
            </a:r>
            <a:r>
              <a:rPr lang="en-US" dirty="0"/>
              <a:t> characterize or specify the subject noun phrase (underlined in the following examples):</a:t>
            </a:r>
          </a:p>
          <a:p>
            <a:r>
              <a:rPr lang="en-US" dirty="0"/>
              <a:t>1 His skin was </a:t>
            </a:r>
            <a:r>
              <a:rPr lang="en-US" b="1" dirty="0"/>
              <a:t>very pink</a:t>
            </a:r>
            <a:r>
              <a:rPr lang="en-US" dirty="0"/>
              <a:t>.  SP = adjective phrase</a:t>
            </a:r>
          </a:p>
          <a:p>
            <a:r>
              <a:rPr lang="en-US" dirty="0"/>
              <a:t>2 That tall fellow over there is </a:t>
            </a:r>
            <a:r>
              <a:rPr lang="en-US" b="1" dirty="0"/>
              <a:t>Dr </a:t>
            </a:r>
            <a:r>
              <a:rPr lang="en-US" b="1" dirty="0" err="1"/>
              <a:t>Frake</a:t>
            </a:r>
            <a:r>
              <a:rPr lang="en-US" b="1" dirty="0"/>
              <a:t>.  </a:t>
            </a:r>
            <a:r>
              <a:rPr lang="en-US" dirty="0"/>
              <a:t>SP = noun phrase</a:t>
            </a:r>
          </a:p>
          <a:p>
            <a:r>
              <a:rPr lang="en-US" dirty="0"/>
              <a:t>3 But his wife Shelley seemed </a:t>
            </a:r>
            <a:r>
              <a:rPr lang="en-US" b="1" dirty="0"/>
              <a:t>in great shape</a:t>
            </a:r>
            <a:r>
              <a:rPr lang="en-US" dirty="0"/>
              <a:t>. SP =prepositional phrase</a:t>
            </a:r>
          </a:p>
          <a:p>
            <a:r>
              <a:rPr lang="en-US" dirty="0"/>
              <a:t>Special distinguishing features of the subject predicative are:</a:t>
            </a:r>
          </a:p>
          <a:p>
            <a:r>
              <a:rPr lang="en-US" dirty="0"/>
              <a:t>It immediately follows the verb phrase.</a:t>
            </a:r>
          </a:p>
          <a:p>
            <a:r>
              <a:rPr lang="en-US" dirty="0"/>
              <a:t>The main verb has to be a </a:t>
            </a:r>
            <a:r>
              <a:rPr lang="en-US" b="1" dirty="0"/>
              <a:t>copular verb</a:t>
            </a:r>
            <a:r>
              <a:rPr lang="en-US" dirty="0"/>
              <a:t>, such as be, seem, and become.</a:t>
            </a:r>
          </a:p>
          <a:p>
            <a:r>
              <a:rPr lang="en-US" dirty="0"/>
              <a:t>Subject </a:t>
            </a:r>
            <a:r>
              <a:rPr lang="en-US" dirty="0" err="1"/>
              <a:t>predicatives</a:t>
            </a:r>
            <a:r>
              <a:rPr lang="en-US" dirty="0"/>
              <a:t> are also sometimes called 'subject complements'.</a:t>
            </a:r>
          </a:p>
        </p:txBody>
      </p:sp>
    </p:spTree>
    <p:extLst>
      <p:ext uri="{BB962C8B-B14F-4D97-AF65-F5344CB8AC3E}">
        <p14:creationId xmlns:p14="http://schemas.microsoft.com/office/powerpoint/2010/main" val="65256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D5C6-5DF0-472F-A4DE-2973A6968A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25BF51-3442-4005-9213-F12DB5F97595}"/>
              </a:ext>
            </a:extLst>
          </p:cNvPr>
          <p:cNvSpPr>
            <a:spLocks noGrp="1"/>
          </p:cNvSpPr>
          <p:nvPr>
            <p:ph idx="1"/>
          </p:nvPr>
        </p:nvSpPr>
        <p:spPr/>
        <p:txBody>
          <a:bodyPr>
            <a:normAutofit fontScale="77500" lnSpcReduction="20000"/>
          </a:bodyPr>
          <a:lstStyle/>
          <a:p>
            <a:r>
              <a:rPr lang="en-US" b="1" dirty="0"/>
              <a:t>OBJECT PREDICATIVE</a:t>
            </a:r>
          </a:p>
          <a:p>
            <a:pPr marL="0" indent="0">
              <a:buNone/>
            </a:pPr>
            <a:r>
              <a:rPr lang="en-US" dirty="0"/>
              <a:t>Object </a:t>
            </a:r>
            <a:r>
              <a:rPr lang="en-US" dirty="0" err="1"/>
              <a:t>predicatives</a:t>
            </a:r>
            <a:r>
              <a:rPr lang="en-US" dirty="0"/>
              <a:t> characterize or specify the direct object noun phrase</a:t>
            </a:r>
          </a:p>
          <a:p>
            <a:r>
              <a:rPr lang="en-US" dirty="0"/>
              <a:t>1. He made himself</a:t>
            </a:r>
            <a:r>
              <a:rPr lang="en-US" b="1" dirty="0"/>
              <a:t> president</a:t>
            </a:r>
            <a:r>
              <a:rPr lang="en-US" dirty="0"/>
              <a:t>.</a:t>
            </a:r>
          </a:p>
          <a:p>
            <a:r>
              <a:rPr lang="en-US" dirty="0"/>
              <a:t>2. I can’t get Martha </a:t>
            </a:r>
            <a:r>
              <a:rPr lang="en-US" b="1" dirty="0"/>
              <a:t>to speak</a:t>
            </a:r>
            <a:r>
              <a:rPr lang="en-US" dirty="0"/>
              <a:t>.</a:t>
            </a:r>
          </a:p>
          <a:p>
            <a:r>
              <a:rPr lang="en-US" dirty="0"/>
              <a:t>3. Many consider these gates </a:t>
            </a:r>
            <a:r>
              <a:rPr lang="en-US" b="1" dirty="0"/>
              <a:t>a menace.</a:t>
            </a:r>
          </a:p>
          <a:p>
            <a:pPr marL="0" indent="0">
              <a:buNone/>
            </a:pPr>
            <a:r>
              <a:rPr lang="en-US" dirty="0"/>
              <a:t>The distinguishing features of the object predicative are:</a:t>
            </a:r>
          </a:p>
          <a:p>
            <a:r>
              <a:rPr lang="en-US" dirty="0"/>
              <a:t>It generally immediately follows the direct object.</a:t>
            </a:r>
          </a:p>
          <a:p>
            <a:r>
              <a:rPr lang="en-US" dirty="0"/>
              <a:t>The main verb has to be a complex transitive verb, such as make, find, consider, and name.</a:t>
            </a:r>
          </a:p>
          <a:p>
            <a:r>
              <a:rPr lang="en-US" dirty="0"/>
              <a:t>The object predicative is sometimes called the 'object complement'.</a:t>
            </a:r>
          </a:p>
        </p:txBody>
      </p:sp>
    </p:spTree>
    <p:extLst>
      <p:ext uri="{BB962C8B-B14F-4D97-AF65-F5344CB8AC3E}">
        <p14:creationId xmlns:p14="http://schemas.microsoft.com/office/powerpoint/2010/main" val="125593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5386-33A4-4747-B03F-5B1510F70304}"/>
              </a:ext>
            </a:extLst>
          </p:cNvPr>
          <p:cNvSpPr>
            <a:spLocks noGrp="1"/>
          </p:cNvSpPr>
          <p:nvPr>
            <p:ph type="title"/>
          </p:nvPr>
        </p:nvSpPr>
        <p:spPr/>
        <p:txBody>
          <a:bodyPr/>
          <a:lstStyle/>
          <a:p>
            <a:r>
              <a:rPr lang="en-US" dirty="0"/>
              <a:t>Adverbials </a:t>
            </a:r>
          </a:p>
        </p:txBody>
      </p:sp>
      <p:sp>
        <p:nvSpPr>
          <p:cNvPr id="3" name="Content Placeholder 2">
            <a:extLst>
              <a:ext uri="{FF2B5EF4-FFF2-40B4-BE49-F238E27FC236}">
                <a16:creationId xmlns:a16="http://schemas.microsoft.com/office/drawing/2014/main" id="{18530FC0-61AD-4C72-8F5E-8E9B5312A49F}"/>
              </a:ext>
            </a:extLst>
          </p:cNvPr>
          <p:cNvSpPr>
            <a:spLocks noGrp="1"/>
          </p:cNvSpPr>
          <p:nvPr>
            <p:ph idx="1"/>
          </p:nvPr>
        </p:nvSpPr>
        <p:spPr/>
        <p:txBody>
          <a:bodyPr>
            <a:normAutofit/>
          </a:bodyPr>
          <a:lstStyle/>
          <a:p>
            <a:r>
              <a:rPr lang="en-US" dirty="0"/>
              <a:t>OBLIGATORY ADVERBIALS</a:t>
            </a:r>
          </a:p>
          <a:p>
            <a:r>
              <a:rPr lang="en-US" dirty="0"/>
              <a:t>Some verbs take an adverbial in order to complete their meaning. This is known as an obligatory adverbial. </a:t>
            </a:r>
          </a:p>
          <a:p>
            <a:r>
              <a:rPr lang="en-US" dirty="0"/>
              <a:t>Obligatory adverbials can occur with two patterns: the elements copular pattern and the complex transitive pattern. </a:t>
            </a:r>
          </a:p>
          <a:p>
            <a:r>
              <a:rPr lang="en-US" dirty="0"/>
              <a:t>Obligatory adverbials usually express place or direction, although they can also express time or manner meanings:</a:t>
            </a:r>
          </a:p>
        </p:txBody>
      </p:sp>
    </p:spTree>
    <p:extLst>
      <p:ext uri="{BB962C8B-B14F-4D97-AF65-F5344CB8AC3E}">
        <p14:creationId xmlns:p14="http://schemas.microsoft.com/office/powerpoint/2010/main" val="2126245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5F11-072C-4F19-8B3C-C6348744A7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27219D-BDE1-43C1-B976-ABDD44512D59}"/>
              </a:ext>
            </a:extLst>
          </p:cNvPr>
          <p:cNvSpPr>
            <a:spLocks noGrp="1"/>
          </p:cNvSpPr>
          <p:nvPr>
            <p:ph idx="1"/>
          </p:nvPr>
        </p:nvSpPr>
        <p:spPr/>
        <p:txBody>
          <a:bodyPr/>
          <a:lstStyle/>
          <a:p>
            <a:pPr marL="0" indent="0">
              <a:buNone/>
            </a:pPr>
            <a:r>
              <a:rPr lang="en-US" b="1" dirty="0"/>
              <a:t>Example	</a:t>
            </a:r>
            <a:r>
              <a:rPr lang="en-US" dirty="0"/>
              <a:t>							 					</a:t>
            </a:r>
            <a:r>
              <a:rPr lang="en-US" b="1" dirty="0"/>
              <a:t>clause Pattern</a:t>
            </a:r>
          </a:p>
          <a:p>
            <a:r>
              <a:rPr lang="en-US" dirty="0"/>
              <a:t>Your toast is </a:t>
            </a:r>
            <a:r>
              <a:rPr lang="en-US" b="1" dirty="0"/>
              <a:t>on the table</a:t>
            </a:r>
            <a:r>
              <a:rPr lang="en-US" dirty="0"/>
              <a:t>. 				 				S+V+A</a:t>
            </a:r>
          </a:p>
          <a:p>
            <a:r>
              <a:rPr lang="en-US" dirty="0"/>
              <a:t>The pleasant summer lasted well </a:t>
            </a:r>
            <a:r>
              <a:rPr lang="en-US" b="1" dirty="0"/>
              <a:t>into March</a:t>
            </a:r>
            <a:r>
              <a:rPr lang="en-US" dirty="0"/>
              <a:t>. 			S+V+A</a:t>
            </a:r>
          </a:p>
          <a:p>
            <a:r>
              <a:rPr lang="en-US" dirty="0"/>
              <a:t>She placed the baby </a:t>
            </a:r>
            <a:r>
              <a:rPr lang="en-US" b="1" dirty="0"/>
              <a:t>on a blanket in the living room</a:t>
            </a:r>
            <a:r>
              <a:rPr lang="en-US" dirty="0"/>
              <a:t>. 	S+V+DO+A</a:t>
            </a:r>
          </a:p>
          <a:p>
            <a:r>
              <a:rPr lang="en-US" dirty="0"/>
              <a:t>I treated her </a:t>
            </a:r>
            <a:r>
              <a:rPr lang="en-US" b="1" dirty="0"/>
              <a:t>badly</a:t>
            </a:r>
            <a:r>
              <a:rPr lang="en-US" dirty="0"/>
              <a:t>, </a:t>
            </a:r>
            <a:r>
              <a:rPr lang="en-US" b="1" dirty="0"/>
              <a:t>very badly</a:t>
            </a:r>
            <a:r>
              <a:rPr lang="en-US" dirty="0"/>
              <a:t>. 							 S+V+DO+A</a:t>
            </a:r>
          </a:p>
          <a:p>
            <a:endParaRPr lang="en-US" dirty="0"/>
          </a:p>
        </p:txBody>
      </p:sp>
    </p:spTree>
    <p:extLst>
      <p:ext uri="{BB962C8B-B14F-4D97-AF65-F5344CB8AC3E}">
        <p14:creationId xmlns:p14="http://schemas.microsoft.com/office/powerpoint/2010/main" val="215678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BAD0-98AD-48ED-9291-576AB4E19D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2A79F4-6973-4113-B90E-0ABDC18D844F}"/>
              </a:ext>
            </a:extLst>
          </p:cNvPr>
          <p:cNvSpPr>
            <a:spLocks noGrp="1"/>
          </p:cNvSpPr>
          <p:nvPr>
            <p:ph idx="1"/>
          </p:nvPr>
        </p:nvSpPr>
        <p:spPr/>
        <p:txBody>
          <a:bodyPr>
            <a:normAutofit fontScale="77500" lnSpcReduction="20000"/>
          </a:bodyPr>
          <a:lstStyle/>
          <a:p>
            <a:r>
              <a:rPr lang="en-US" dirty="0"/>
              <a:t>OPTIONAL ADVERBIALS</a:t>
            </a:r>
          </a:p>
          <a:p>
            <a:r>
              <a:rPr lang="en-US" dirty="0"/>
              <a:t>Only a few verbs require adverbials to be complete; however, adverbials occur widely in clauses as optional elements.</a:t>
            </a:r>
          </a:p>
          <a:p>
            <a:r>
              <a:rPr lang="en-US" dirty="0"/>
              <a:t>Optional adverbials can be added to clauses with any type of verb.</a:t>
            </a:r>
          </a:p>
          <a:p>
            <a:r>
              <a:rPr lang="en-US" dirty="0"/>
              <a:t>They are usually adverb phrases, prepositional phrases, or noun phrases.</a:t>
            </a:r>
          </a:p>
          <a:p>
            <a:r>
              <a:rPr lang="en-US" dirty="0"/>
              <a:t>They can be placed in different positions within the clause-in final, initial, or medial positions.</a:t>
            </a:r>
          </a:p>
          <a:p>
            <a:r>
              <a:rPr lang="en-US" dirty="0"/>
              <a:t>More than one of them can occur in a single clause</a:t>
            </a:r>
          </a:p>
          <a:p>
            <a:r>
              <a:rPr lang="en-US" dirty="0"/>
              <a:t>Optional adverbials add additional information to the clause, covering a wide variety of meanings, such as place, time, manner, extent, and attitude.</a:t>
            </a:r>
          </a:p>
        </p:txBody>
      </p:sp>
    </p:spTree>
    <p:extLst>
      <p:ext uri="{BB962C8B-B14F-4D97-AF65-F5344CB8AC3E}">
        <p14:creationId xmlns:p14="http://schemas.microsoft.com/office/powerpoint/2010/main" val="349540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0D8F-23CE-4926-9899-91436E51EE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EFAF57-8F06-4F1F-A3D8-EC9189A550E5}"/>
              </a:ext>
            </a:extLst>
          </p:cNvPr>
          <p:cNvSpPr>
            <a:spLocks noGrp="1"/>
          </p:cNvSpPr>
          <p:nvPr>
            <p:ph idx="1"/>
          </p:nvPr>
        </p:nvSpPr>
        <p:spPr/>
        <p:txBody>
          <a:bodyPr>
            <a:normAutofit fontScale="92500" lnSpcReduction="10000"/>
          </a:bodyPr>
          <a:lstStyle/>
          <a:p>
            <a:pPr marL="0" indent="0">
              <a:buNone/>
            </a:pPr>
            <a:r>
              <a:rPr lang="en-US" dirty="0"/>
              <a:t>Examples 											clause Pattern</a:t>
            </a:r>
          </a:p>
          <a:p>
            <a:r>
              <a:rPr lang="en-US" dirty="0"/>
              <a:t>I </a:t>
            </a:r>
            <a:r>
              <a:rPr lang="en-US" b="1" dirty="0"/>
              <a:t>only</a:t>
            </a:r>
            <a:r>
              <a:rPr lang="en-US" dirty="0"/>
              <a:t> bought one </a:t>
            </a:r>
            <a:r>
              <a:rPr lang="en-US" b="1" dirty="0"/>
              <a:t>today</a:t>
            </a:r>
            <a:r>
              <a:rPr lang="en-US" dirty="0"/>
              <a:t>. 						 S+(A)+V+DO+(A)</a:t>
            </a:r>
          </a:p>
          <a:p>
            <a:r>
              <a:rPr lang="en-US" dirty="0"/>
              <a:t>I was here, with Uncle Nick, </a:t>
            </a:r>
            <a:r>
              <a:rPr lang="en-US" b="1" dirty="0"/>
              <a:t>thirty years ago</a:t>
            </a:r>
            <a:r>
              <a:rPr lang="en-US" dirty="0"/>
              <a:t>. 	 S+V+A+(A)+(A)</a:t>
            </a:r>
          </a:p>
          <a:p>
            <a:r>
              <a:rPr lang="en-US" dirty="0"/>
              <a:t>They are </a:t>
            </a:r>
            <a:r>
              <a:rPr lang="en-US" b="1" dirty="0"/>
              <a:t>peculiarly</a:t>
            </a:r>
            <a:r>
              <a:rPr lang="en-US" dirty="0"/>
              <a:t> susceptible to drought. 		 S+(A)+V+(A)</a:t>
            </a:r>
          </a:p>
          <a:p>
            <a:r>
              <a:rPr lang="en-US" dirty="0"/>
              <a:t>Note that 'optionality' here means that the adverbial could be omitted without making the clause structurally incomplete. </a:t>
            </a:r>
          </a:p>
          <a:p>
            <a:r>
              <a:rPr lang="en-US" dirty="0"/>
              <a:t>Of course, even optional adverbials cannot be omitted without making a difference to meaning</a:t>
            </a:r>
          </a:p>
        </p:txBody>
      </p:sp>
    </p:spTree>
    <p:extLst>
      <p:ext uri="{BB962C8B-B14F-4D97-AF65-F5344CB8AC3E}">
        <p14:creationId xmlns:p14="http://schemas.microsoft.com/office/powerpoint/2010/main" val="2485580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CF96-5EB0-4362-AB8B-8821280E9AC2}"/>
              </a:ext>
            </a:extLst>
          </p:cNvPr>
          <p:cNvSpPr>
            <a:spLocks noGrp="1"/>
          </p:cNvSpPr>
          <p:nvPr>
            <p:ph type="title"/>
          </p:nvPr>
        </p:nvSpPr>
        <p:spPr/>
        <p:txBody>
          <a:bodyPr/>
          <a:lstStyle/>
          <a:p>
            <a:r>
              <a:rPr lang="en-US" dirty="0"/>
              <a:t>Types of clauses</a:t>
            </a:r>
          </a:p>
        </p:txBody>
      </p:sp>
      <p:sp>
        <p:nvSpPr>
          <p:cNvPr id="3" name="Content Placeholder 2">
            <a:extLst>
              <a:ext uri="{FF2B5EF4-FFF2-40B4-BE49-F238E27FC236}">
                <a16:creationId xmlns:a16="http://schemas.microsoft.com/office/drawing/2014/main" id="{6386A2F0-E0DC-4453-9A06-8BB31CF2F3E8}"/>
              </a:ext>
            </a:extLst>
          </p:cNvPr>
          <p:cNvSpPr>
            <a:spLocks noGrp="1"/>
          </p:cNvSpPr>
          <p:nvPr>
            <p:ph idx="1"/>
          </p:nvPr>
        </p:nvSpPr>
        <p:spPr/>
        <p:txBody>
          <a:bodyPr>
            <a:normAutofit fontScale="92500" lnSpcReduction="10000"/>
          </a:bodyPr>
          <a:lstStyle/>
          <a:p>
            <a:r>
              <a:rPr lang="en-US" dirty="0"/>
              <a:t>There are two types of clauses; main clause (independent clause) and subordinate clause (dependent clause)</a:t>
            </a:r>
          </a:p>
          <a:p>
            <a:r>
              <a:rPr lang="en-US" b="1" dirty="0"/>
              <a:t>A Main clause </a:t>
            </a:r>
            <a:r>
              <a:rPr lang="en-US" dirty="0"/>
              <a:t>or independent clause has a subject and a predicate and can stand alone as a sentence</a:t>
            </a:r>
          </a:p>
          <a:p>
            <a:r>
              <a:rPr lang="en-US" b="1" dirty="0"/>
              <a:t>1. The cast bowed</a:t>
            </a:r>
            <a:r>
              <a:rPr lang="en-US" dirty="0"/>
              <a:t>, and </a:t>
            </a:r>
            <a:r>
              <a:rPr lang="en-US" b="1" dirty="0"/>
              <a:t>the audience applauded</a:t>
            </a:r>
          </a:p>
          <a:p>
            <a:r>
              <a:rPr lang="en-US" b="1" dirty="0"/>
              <a:t>2. The students cheered</a:t>
            </a:r>
            <a:r>
              <a:rPr lang="en-US" dirty="0"/>
              <a:t>, and </a:t>
            </a:r>
            <a:r>
              <a:rPr lang="en-US" b="1" dirty="0"/>
              <a:t>the annoyed principle continued his address</a:t>
            </a:r>
          </a:p>
          <a:p>
            <a:r>
              <a:rPr lang="en-US" dirty="0"/>
              <a:t>The examples above are sentences made of two main clauses joined by a coordination conjunction.</a:t>
            </a:r>
          </a:p>
        </p:txBody>
      </p:sp>
    </p:spTree>
    <p:extLst>
      <p:ext uri="{BB962C8B-B14F-4D97-AF65-F5344CB8AC3E}">
        <p14:creationId xmlns:p14="http://schemas.microsoft.com/office/powerpoint/2010/main" val="1019484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F017-E0CB-45BD-9EF2-6F0534484A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D69BB6-C3BF-4628-A08E-2043124A7289}"/>
              </a:ext>
            </a:extLst>
          </p:cNvPr>
          <p:cNvSpPr>
            <a:spLocks noGrp="1"/>
          </p:cNvSpPr>
          <p:nvPr>
            <p:ph idx="1"/>
          </p:nvPr>
        </p:nvSpPr>
        <p:spPr/>
        <p:txBody>
          <a:bodyPr>
            <a:normAutofit fontScale="92500" lnSpcReduction="10000"/>
          </a:bodyPr>
          <a:lstStyle/>
          <a:p>
            <a:pPr marL="0" indent="0">
              <a:buNone/>
            </a:pPr>
            <a:r>
              <a:rPr lang="en-US" b="1" dirty="0"/>
              <a:t>Subordinate or Dependent Clause</a:t>
            </a:r>
          </a:p>
          <a:p>
            <a:r>
              <a:rPr lang="en-US" dirty="0"/>
              <a:t>➢ It has a subject and a predicate, but it cannot stand alone as a sentence.</a:t>
            </a:r>
          </a:p>
          <a:p>
            <a:r>
              <a:rPr lang="en-US" dirty="0"/>
              <a:t>➢ It is attached to a main clause in order for it to make sense</a:t>
            </a:r>
          </a:p>
          <a:p>
            <a:r>
              <a:rPr lang="en-US" dirty="0"/>
              <a:t>➢ Frequently began with subordinating conjunctions or relative pronouns.</a:t>
            </a:r>
          </a:p>
          <a:p>
            <a:r>
              <a:rPr lang="en-US" dirty="0"/>
              <a:t>Subordinating clauses modify nouns or pronouns.</a:t>
            </a:r>
          </a:p>
          <a:p>
            <a:r>
              <a:rPr lang="en-US" dirty="0"/>
              <a:t>For example:</a:t>
            </a:r>
          </a:p>
          <a:p>
            <a:r>
              <a:rPr lang="en-US" dirty="0"/>
              <a:t>1. </a:t>
            </a:r>
            <a:r>
              <a:rPr lang="en-US" b="1" dirty="0"/>
              <a:t>When the dog barked</a:t>
            </a:r>
            <a:r>
              <a:rPr lang="en-US" dirty="0"/>
              <a:t>, the baby cried</a:t>
            </a:r>
          </a:p>
          <a:p>
            <a:endParaRPr lang="en-US" dirty="0"/>
          </a:p>
        </p:txBody>
      </p:sp>
    </p:spTree>
    <p:extLst>
      <p:ext uri="{BB962C8B-B14F-4D97-AF65-F5344CB8AC3E}">
        <p14:creationId xmlns:p14="http://schemas.microsoft.com/office/powerpoint/2010/main" val="1298907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D1A0-92DA-4F42-9580-13365B5489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2DAEE0-A0E8-46E7-A987-8543244DF755}"/>
              </a:ext>
            </a:extLst>
          </p:cNvPr>
          <p:cNvSpPr>
            <a:spLocks noGrp="1"/>
          </p:cNvSpPr>
          <p:nvPr>
            <p:ph idx="1"/>
          </p:nvPr>
        </p:nvSpPr>
        <p:spPr/>
        <p:txBody>
          <a:bodyPr/>
          <a:lstStyle/>
          <a:p>
            <a:r>
              <a:rPr lang="en-US" dirty="0"/>
              <a:t>Common subordinating conjunctions: after, although, as, as far as, as if, as long as, as soon as, as though, because, before, considering (that), if, in as much as, in order that, since, so long as, so (that), then, though, till, unless, until, when, whenever, where, whereas, wherever, while</a:t>
            </a:r>
          </a:p>
          <a:p>
            <a:r>
              <a:rPr lang="en-US" dirty="0"/>
              <a:t>Relative pronouns: who, whom, whoever, whomever, whose, which, whichever, whatever, that, what</a:t>
            </a:r>
          </a:p>
        </p:txBody>
      </p:sp>
    </p:spTree>
    <p:extLst>
      <p:ext uri="{BB962C8B-B14F-4D97-AF65-F5344CB8AC3E}">
        <p14:creationId xmlns:p14="http://schemas.microsoft.com/office/powerpoint/2010/main" val="158857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DA43-9217-4B8E-B4D8-C1186DAE5B0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BD0CF15-60D9-4ECF-83A4-3781FDAB7FD6}"/>
              </a:ext>
            </a:extLst>
          </p:cNvPr>
          <p:cNvSpPr>
            <a:spLocks noGrp="1"/>
          </p:cNvSpPr>
          <p:nvPr>
            <p:ph idx="1"/>
          </p:nvPr>
        </p:nvSpPr>
        <p:spPr/>
        <p:txBody>
          <a:bodyPr>
            <a:normAutofit fontScale="62500" lnSpcReduction="20000"/>
          </a:bodyPr>
          <a:lstStyle/>
          <a:p>
            <a:r>
              <a:rPr lang="en-US" dirty="0"/>
              <a:t>TYPES OF SUBORDINATING CLAUSES</a:t>
            </a:r>
          </a:p>
          <a:p>
            <a:r>
              <a:rPr lang="en-US" dirty="0"/>
              <a:t>There are three types of subordinate clauses:</a:t>
            </a:r>
          </a:p>
          <a:p>
            <a:r>
              <a:rPr lang="en-US" dirty="0" err="1"/>
              <a:t>i</a:t>
            </a:r>
            <a:r>
              <a:rPr lang="en-US" dirty="0"/>
              <a:t>. Adjective clause: which modify, nouns or pronouns</a:t>
            </a:r>
          </a:p>
          <a:p>
            <a:r>
              <a:rPr lang="en-US" dirty="0"/>
              <a:t>➢ It may begin with a relative pronoun or the word where, when, whom, that </a:t>
            </a:r>
            <a:r>
              <a:rPr lang="en-US" dirty="0" err="1"/>
              <a:t>etc</a:t>
            </a:r>
            <a:endParaRPr lang="en-US" dirty="0"/>
          </a:p>
          <a:p>
            <a:r>
              <a:rPr lang="en-US" dirty="0"/>
              <a:t>➢ It follows the word it modifies</a:t>
            </a:r>
          </a:p>
          <a:p>
            <a:pPr marL="0" indent="0">
              <a:buNone/>
            </a:pPr>
            <a:r>
              <a:rPr lang="en-US" dirty="0"/>
              <a:t>Example:</a:t>
            </a:r>
          </a:p>
          <a:p>
            <a:r>
              <a:rPr lang="en-US" dirty="0"/>
              <a:t>a) Magazines </a:t>
            </a:r>
            <a:r>
              <a:rPr lang="en-US" b="1" dirty="0"/>
              <a:t>that inform and entertain </a:t>
            </a:r>
            <a:r>
              <a:rPr lang="en-US" dirty="0"/>
              <a:t>are my favorites.</a:t>
            </a:r>
          </a:p>
          <a:p>
            <a:r>
              <a:rPr lang="en-US" dirty="0"/>
              <a:t>b) Several writers </a:t>
            </a:r>
            <a:r>
              <a:rPr lang="en-US" b="1" dirty="0"/>
              <a:t>whom I admire </a:t>
            </a:r>
            <a:r>
              <a:rPr lang="en-US" dirty="0"/>
              <a:t>contribute to magazines.</a:t>
            </a:r>
          </a:p>
          <a:p>
            <a:r>
              <a:rPr lang="en-US" dirty="0"/>
              <a:t>d) Magazines </a:t>
            </a:r>
            <a:r>
              <a:rPr lang="en-US" b="1" dirty="0"/>
              <a:t>that have no substance </a:t>
            </a:r>
            <a:r>
              <a:rPr lang="en-US" dirty="0"/>
              <a:t>bore me.</a:t>
            </a:r>
          </a:p>
          <a:p>
            <a:r>
              <a:rPr lang="en-US" dirty="0"/>
              <a:t>d) Many writers </a:t>
            </a:r>
            <a:r>
              <a:rPr lang="en-US" b="1" dirty="0"/>
              <a:t>whose works have become famous </a:t>
            </a:r>
            <a:r>
              <a:rPr lang="en-US" dirty="0"/>
              <a:t>began their writing careers at the Post Magazine.</a:t>
            </a:r>
          </a:p>
        </p:txBody>
      </p:sp>
    </p:spTree>
    <p:extLst>
      <p:ext uri="{BB962C8B-B14F-4D97-AF65-F5344CB8AC3E}">
        <p14:creationId xmlns:p14="http://schemas.microsoft.com/office/powerpoint/2010/main" val="367772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FE5D-5F3A-4FC9-BBFB-0C3C65D9E7A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0CB1E02-E8C9-41AA-A02E-EF003A5C4FC3}"/>
              </a:ext>
            </a:extLst>
          </p:cNvPr>
          <p:cNvSpPr>
            <a:spLocks noGrp="1"/>
          </p:cNvSpPr>
          <p:nvPr>
            <p:ph idx="1"/>
          </p:nvPr>
        </p:nvSpPr>
        <p:spPr/>
        <p:txBody>
          <a:bodyPr>
            <a:normAutofit fontScale="92500" lnSpcReduction="10000"/>
          </a:bodyPr>
          <a:lstStyle/>
          <a:p>
            <a:r>
              <a:rPr lang="en-US" dirty="0"/>
              <a:t>Having looked at phrases, we move to clauses.</a:t>
            </a:r>
          </a:p>
          <a:p>
            <a:r>
              <a:rPr lang="en-US" dirty="0"/>
              <a:t>The clause is the key unit of syntax, capable of occurring independently (i.e. without being part of any other unit). </a:t>
            </a:r>
          </a:p>
          <a:p>
            <a:r>
              <a:rPr lang="en-US" dirty="0"/>
              <a:t>It is useful to think of the clause as a unit that can stand alone as an expression of a 'complete thought'-that is, a complete description of an event or state of affairs.</a:t>
            </a:r>
          </a:p>
          <a:p>
            <a:pPr marL="0" indent="0">
              <a:buNone/>
            </a:pPr>
            <a:r>
              <a:rPr lang="en-US" dirty="0"/>
              <a:t>Examples:</a:t>
            </a:r>
          </a:p>
          <a:p>
            <a:pPr marL="457200" indent="-457200">
              <a:buAutoNum type="arabicPeriod"/>
            </a:pPr>
            <a:r>
              <a:rPr lang="en-US" dirty="0"/>
              <a:t>Have you any more source?</a:t>
            </a:r>
          </a:p>
          <a:p>
            <a:pPr marL="457200" indent="-457200">
              <a:buAutoNum type="arabicPeriod"/>
            </a:pPr>
            <a:r>
              <a:rPr lang="en-US" dirty="0"/>
              <a:t>She smiled sweetly.</a:t>
            </a:r>
          </a:p>
          <a:p>
            <a:pPr marL="457200" indent="-457200">
              <a:buAutoNum type="arabicPeriod"/>
            </a:pPr>
            <a:endParaRPr lang="en-US" dirty="0"/>
          </a:p>
        </p:txBody>
      </p:sp>
    </p:spTree>
    <p:extLst>
      <p:ext uri="{BB962C8B-B14F-4D97-AF65-F5344CB8AC3E}">
        <p14:creationId xmlns:p14="http://schemas.microsoft.com/office/powerpoint/2010/main" val="34255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FA06-AA7D-4837-B85F-4BBF7B80A6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DD4C4A-C1F5-44B7-BB76-5E2C78D40E46}"/>
              </a:ext>
            </a:extLst>
          </p:cNvPr>
          <p:cNvSpPr>
            <a:spLocks noGrp="1"/>
          </p:cNvSpPr>
          <p:nvPr>
            <p:ph idx="1"/>
          </p:nvPr>
        </p:nvSpPr>
        <p:spPr/>
        <p:txBody>
          <a:bodyPr>
            <a:normAutofit fontScale="77500" lnSpcReduction="20000"/>
          </a:bodyPr>
          <a:lstStyle/>
          <a:p>
            <a:r>
              <a:rPr lang="en-US" dirty="0"/>
              <a:t>ii. Adverb Clause: which modify verbs, adjectives, or adverbs</a:t>
            </a:r>
          </a:p>
          <a:p>
            <a:r>
              <a:rPr lang="en-US" dirty="0"/>
              <a:t>➢ It tells when, where, how, why, to what extent, or under what conditions</a:t>
            </a:r>
          </a:p>
          <a:p>
            <a:r>
              <a:rPr lang="en-US" dirty="0"/>
              <a:t>➢ It begins with a subordinating conjunction</a:t>
            </a:r>
          </a:p>
          <a:p>
            <a:r>
              <a:rPr lang="en-US" dirty="0"/>
              <a:t>Examples:</a:t>
            </a:r>
          </a:p>
          <a:p>
            <a:r>
              <a:rPr lang="en-US" dirty="0"/>
              <a:t>a) </a:t>
            </a:r>
            <a:r>
              <a:rPr lang="en-US" b="1" dirty="0"/>
              <a:t>Before I took the test</a:t>
            </a:r>
            <a:r>
              <a:rPr lang="en-US" dirty="0"/>
              <a:t>, I studied for hours. (Adverb clause tells when and modifies verb studied)</a:t>
            </a:r>
          </a:p>
          <a:p>
            <a:r>
              <a:rPr lang="en-US" dirty="0"/>
              <a:t>b) I studied longer </a:t>
            </a:r>
            <a:r>
              <a:rPr lang="en-US" b="1" dirty="0"/>
              <a:t>than I had ever studied before</a:t>
            </a:r>
            <a:r>
              <a:rPr lang="en-US" dirty="0"/>
              <a:t>. (adverb clause tells to what extent and modifies the adverb longer)</a:t>
            </a:r>
          </a:p>
          <a:p>
            <a:r>
              <a:rPr lang="en-US" dirty="0"/>
              <a:t>c) I was happy </a:t>
            </a:r>
            <a:r>
              <a:rPr lang="en-US" b="1" dirty="0"/>
              <a:t>because I passed the test</a:t>
            </a:r>
            <a:r>
              <a:rPr lang="en-US" dirty="0"/>
              <a:t>. (Adverb clause tells why and modifies the adjective happy)</a:t>
            </a:r>
          </a:p>
        </p:txBody>
      </p:sp>
    </p:spTree>
    <p:extLst>
      <p:ext uri="{BB962C8B-B14F-4D97-AF65-F5344CB8AC3E}">
        <p14:creationId xmlns:p14="http://schemas.microsoft.com/office/powerpoint/2010/main" val="3373738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1144-ECD7-4561-B065-25FE3B6CAC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4FB59A-E3EB-4B53-8680-6BD354F65CCD}"/>
              </a:ext>
            </a:extLst>
          </p:cNvPr>
          <p:cNvSpPr>
            <a:spLocks noGrp="1"/>
          </p:cNvSpPr>
          <p:nvPr>
            <p:ph idx="1"/>
          </p:nvPr>
        </p:nvSpPr>
        <p:spPr/>
        <p:txBody>
          <a:bodyPr>
            <a:normAutofit fontScale="70000" lnSpcReduction="20000"/>
          </a:bodyPr>
          <a:lstStyle/>
          <a:p>
            <a:r>
              <a:rPr lang="en-US" dirty="0"/>
              <a:t>iii. Noun clauses which function as nouns.</a:t>
            </a:r>
          </a:p>
          <a:p>
            <a:r>
              <a:rPr lang="en-US" dirty="0"/>
              <a:t>➢ A noun clause is a subordinate clause that is used as a noun within the noun clause of a sentence.</a:t>
            </a:r>
          </a:p>
          <a:p>
            <a:r>
              <a:rPr lang="en-US" dirty="0"/>
              <a:t>➢ It is used as subject, direct object, indirect object, object of preposition or a predicate nominative.</a:t>
            </a:r>
          </a:p>
          <a:p>
            <a:r>
              <a:rPr lang="en-US" dirty="0"/>
              <a:t>Examples:</a:t>
            </a:r>
          </a:p>
          <a:p>
            <a:r>
              <a:rPr lang="en-US" dirty="0"/>
              <a:t>1. </a:t>
            </a:r>
            <a:r>
              <a:rPr lang="en-US" b="1" dirty="0"/>
              <a:t>Whoever wins the elections </a:t>
            </a:r>
            <a:r>
              <a:rPr lang="en-US" dirty="0"/>
              <a:t>will speak (as subject)</a:t>
            </a:r>
          </a:p>
          <a:p>
            <a:r>
              <a:rPr lang="en-US" dirty="0"/>
              <a:t>2. The reporter will do </a:t>
            </a:r>
            <a:r>
              <a:rPr lang="en-US" b="1" dirty="0"/>
              <a:t>whatever is required </a:t>
            </a:r>
            <a:r>
              <a:rPr lang="en-US" dirty="0"/>
              <a:t>to get an interview (direct object )</a:t>
            </a:r>
          </a:p>
          <a:p>
            <a:r>
              <a:rPr lang="en-US" dirty="0"/>
              <a:t>3. The senator will give </a:t>
            </a:r>
            <a:r>
              <a:rPr lang="en-US" b="1" dirty="0"/>
              <a:t>whoever asks </a:t>
            </a:r>
            <a:r>
              <a:rPr lang="en-US" dirty="0"/>
              <a:t>an interview (Indirect object)</a:t>
            </a:r>
          </a:p>
          <a:p>
            <a:r>
              <a:rPr lang="en-US" dirty="0"/>
              <a:t>4. </a:t>
            </a:r>
            <a:r>
              <a:rPr lang="en-US" b="1" dirty="0"/>
              <a:t>That is why she</a:t>
            </a:r>
            <a:r>
              <a:rPr lang="en-US" dirty="0"/>
              <a:t> included specific data in the article (noun clause as predicate nominative).</a:t>
            </a:r>
          </a:p>
        </p:txBody>
      </p:sp>
    </p:spTree>
    <p:extLst>
      <p:ext uri="{BB962C8B-B14F-4D97-AF65-F5344CB8AC3E}">
        <p14:creationId xmlns:p14="http://schemas.microsoft.com/office/powerpoint/2010/main" val="111061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9AC4-435C-408A-B25E-49361437834F}"/>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C973D67D-FC2A-449E-AB42-055E5105F16C}"/>
              </a:ext>
            </a:extLst>
          </p:cNvPr>
          <p:cNvSpPr>
            <a:spLocks noGrp="1"/>
          </p:cNvSpPr>
          <p:nvPr>
            <p:ph idx="1"/>
          </p:nvPr>
        </p:nvSpPr>
        <p:spPr/>
        <p:txBody>
          <a:bodyPr>
            <a:normAutofit fontScale="85000" lnSpcReduction="20000"/>
          </a:bodyPr>
          <a:lstStyle/>
          <a:p>
            <a:r>
              <a:rPr lang="en-US" dirty="0"/>
              <a:t>Clauses (in their simplest form) are composed of phrases that function as clause elements such as subject and object.</a:t>
            </a:r>
          </a:p>
          <a:p>
            <a:r>
              <a:rPr lang="en-US" dirty="0"/>
              <a:t>The main elements of clauses are subject, verb phrase, object (direct object or indirect object), predicative, and adverbial.</a:t>
            </a:r>
          </a:p>
          <a:p>
            <a:r>
              <a:rPr lang="en-US" dirty="0"/>
              <a:t>These elements combine in seven basic clause patterns: intransitive, </a:t>
            </a:r>
            <a:r>
              <a:rPr lang="en-US" dirty="0" err="1"/>
              <a:t>monotransitive</a:t>
            </a:r>
            <a:r>
              <a:rPr lang="en-US" dirty="0"/>
              <a:t>, ditransitive, two types of copular, and two types of complex transitive patterns.</a:t>
            </a:r>
          </a:p>
          <a:p>
            <a:r>
              <a:rPr lang="en-US" dirty="0"/>
              <a:t>Adverbials are usually optional elements. This means that they can be added to the basic clause patterns-either at the beginning, in the middle, or at the end of a clause.</a:t>
            </a:r>
          </a:p>
          <a:p>
            <a:r>
              <a:rPr lang="en-US" dirty="0"/>
              <a:t>There are two types of clauses: main clause and subordinate clause</a:t>
            </a:r>
          </a:p>
          <a:p>
            <a:r>
              <a:rPr lang="en-US" dirty="0"/>
              <a:t>Subordinate clauses are in three sub types; adverb clause, adjective clause and noun clause.</a:t>
            </a:r>
          </a:p>
        </p:txBody>
      </p:sp>
    </p:spTree>
    <p:extLst>
      <p:ext uri="{BB962C8B-B14F-4D97-AF65-F5344CB8AC3E}">
        <p14:creationId xmlns:p14="http://schemas.microsoft.com/office/powerpoint/2010/main" val="229309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7E83-00F3-48D6-BD37-84F2259281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AB45F8-33EB-4B92-AFC4-0A6A9425F8DF}"/>
              </a:ext>
            </a:extLst>
          </p:cNvPr>
          <p:cNvSpPr>
            <a:spLocks noGrp="1"/>
          </p:cNvSpPr>
          <p:nvPr>
            <p:ph idx="1"/>
          </p:nvPr>
        </p:nvSpPr>
        <p:spPr/>
        <p:txBody>
          <a:bodyPr>
            <a:normAutofit fontScale="70000" lnSpcReduction="20000"/>
          </a:bodyPr>
          <a:lstStyle/>
          <a:p>
            <a:r>
              <a:rPr lang="en-US" dirty="0"/>
              <a:t>example									pattern</a:t>
            </a:r>
          </a:p>
          <a:p>
            <a:r>
              <a:rPr lang="en-US" dirty="0"/>
              <a:t>1 Sarah and Michael disappeared 				subject (5) +verb phrase (V)</a:t>
            </a:r>
          </a:p>
          <a:p>
            <a:r>
              <a:rPr lang="en-US" dirty="0"/>
              <a:t>2 She changed her dress				 subject (5) +verb phrase (V) +direct object (DO)</a:t>
            </a:r>
          </a:p>
          <a:p>
            <a:r>
              <a:rPr lang="en-US" dirty="0"/>
              <a:t>3 The Swiss cheese has gone bad			 subject (5) +verb phrase (V) +subject predicative (SP)</a:t>
            </a:r>
          </a:p>
          <a:p>
            <a:r>
              <a:rPr lang="en-US" dirty="0"/>
              <a:t>4 Marc was in the bathroom 				 subject (S) +verb phrase (V) +adverbial (A)</a:t>
            </a:r>
          </a:p>
          <a:p>
            <a:r>
              <a:rPr lang="en-US" dirty="0"/>
              <a:t>5 You  gave her the wrong kind of egg 		subject (S) +verb phrase (V) + indirect object (IDO) +direct 										object (DO)</a:t>
            </a:r>
          </a:p>
          <a:p>
            <a:r>
              <a:rPr lang="en-US" dirty="0"/>
              <a:t>6 That  makes me so mad				subject (s) +verb phrase (V) + direct object (DO) + object 										predicative (OP)</a:t>
            </a:r>
          </a:p>
          <a:p>
            <a:r>
              <a:rPr lang="en-US" dirty="0"/>
              <a:t>7 They are sending us to Disneyland 		 subject (5) +verb phrase (V) +direct object (DO) +adverbial 										(A)</a:t>
            </a:r>
          </a:p>
        </p:txBody>
      </p:sp>
    </p:spTree>
    <p:extLst>
      <p:ext uri="{BB962C8B-B14F-4D97-AF65-F5344CB8AC3E}">
        <p14:creationId xmlns:p14="http://schemas.microsoft.com/office/powerpoint/2010/main" val="214278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2424-059B-4B70-A4BF-2B3169592F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8A5233-9111-478C-BF7A-057CF02F9C8B}"/>
              </a:ext>
            </a:extLst>
          </p:cNvPr>
          <p:cNvSpPr>
            <a:spLocks noGrp="1"/>
          </p:cNvSpPr>
          <p:nvPr>
            <p:ph idx="1"/>
          </p:nvPr>
        </p:nvSpPr>
        <p:spPr/>
        <p:txBody>
          <a:bodyPr>
            <a:normAutofit fontScale="92500" lnSpcReduction="10000"/>
          </a:bodyPr>
          <a:lstStyle/>
          <a:p>
            <a:r>
              <a:rPr lang="en-US" dirty="0"/>
              <a:t>The verb phrase is the central or pivotal element in each clause. </a:t>
            </a:r>
          </a:p>
          <a:p>
            <a:r>
              <a:rPr lang="en-US" dirty="0"/>
              <a:t>The valency of the verb controls the kinds of elements that follow it. </a:t>
            </a:r>
          </a:p>
          <a:p>
            <a:r>
              <a:rPr lang="en-US" dirty="0"/>
              <a:t>For example, </a:t>
            </a:r>
            <a:r>
              <a:rPr lang="en-US" b="1" dirty="0"/>
              <a:t>disappeared</a:t>
            </a:r>
            <a:r>
              <a:rPr lang="en-US" dirty="0"/>
              <a:t> in 1 cannot be followed by a noun phrase. It has the type of valency known as 'intransitive’. </a:t>
            </a:r>
          </a:p>
          <a:p>
            <a:r>
              <a:rPr lang="en-US" dirty="0"/>
              <a:t>On the other hand,</a:t>
            </a:r>
            <a:r>
              <a:rPr lang="en-US" b="1" dirty="0"/>
              <a:t> gave </a:t>
            </a:r>
            <a:r>
              <a:rPr lang="en-US" dirty="0"/>
              <a:t>in 5 has to be followed by two noun phrases-one identifying the recipient (her) and the other identifying the thing that was given (the wrong kind of egg). </a:t>
            </a:r>
          </a:p>
          <a:p>
            <a:r>
              <a:rPr lang="en-US" dirty="0"/>
              <a:t>Hence the verb lexeme give has the type of valency known as 'ditransitive'.</a:t>
            </a:r>
          </a:p>
        </p:txBody>
      </p:sp>
    </p:spTree>
    <p:extLst>
      <p:ext uri="{BB962C8B-B14F-4D97-AF65-F5344CB8AC3E}">
        <p14:creationId xmlns:p14="http://schemas.microsoft.com/office/powerpoint/2010/main" val="408988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7696-A93B-431E-AA4D-7B1EB4419B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072469-EB98-4444-BCC5-4B906C3A920E}"/>
              </a:ext>
            </a:extLst>
          </p:cNvPr>
          <p:cNvSpPr>
            <a:spLocks noGrp="1"/>
          </p:cNvSpPr>
          <p:nvPr>
            <p:ph idx="1"/>
          </p:nvPr>
        </p:nvSpPr>
        <p:spPr/>
        <p:txBody>
          <a:bodyPr>
            <a:normAutofit lnSpcReduction="10000"/>
          </a:bodyPr>
          <a:lstStyle/>
          <a:p>
            <a:r>
              <a:rPr lang="en-US" dirty="0"/>
              <a:t>The clauses in the examples above illustrate the five major valency patterns:</a:t>
            </a:r>
          </a:p>
          <a:p>
            <a:r>
              <a:rPr lang="en-US" dirty="0"/>
              <a:t>intransitive pattern (S + V; example 1)</a:t>
            </a:r>
          </a:p>
          <a:p>
            <a:r>
              <a:rPr lang="en-US" dirty="0" err="1"/>
              <a:t>monotransitive</a:t>
            </a:r>
            <a:r>
              <a:rPr lang="en-US" dirty="0"/>
              <a:t> pattern (S + V + DO; example 2)</a:t>
            </a:r>
          </a:p>
          <a:p>
            <a:r>
              <a:rPr lang="en-US" dirty="0"/>
              <a:t>copular patterns (S + V + SP and S + V + A; examples 3 and 4)</a:t>
            </a:r>
          </a:p>
          <a:p>
            <a:r>
              <a:rPr lang="en-US" dirty="0"/>
              <a:t>ditransitive pattern (S + V + I0 + DO; example 5)</a:t>
            </a:r>
          </a:p>
          <a:p>
            <a:r>
              <a:rPr lang="en-US" dirty="0"/>
              <a:t>complex transitive patterns (S + V + DO + OP and S + V + DO + A; examples 6 and 7)</a:t>
            </a:r>
          </a:p>
        </p:txBody>
      </p:sp>
    </p:spTree>
    <p:extLst>
      <p:ext uri="{BB962C8B-B14F-4D97-AF65-F5344CB8AC3E}">
        <p14:creationId xmlns:p14="http://schemas.microsoft.com/office/powerpoint/2010/main" val="77567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6807-C8A0-447D-808D-B9445D9F2B25}"/>
              </a:ext>
            </a:extLst>
          </p:cNvPr>
          <p:cNvSpPr>
            <a:spLocks noGrp="1"/>
          </p:cNvSpPr>
          <p:nvPr>
            <p:ph type="title"/>
          </p:nvPr>
        </p:nvSpPr>
        <p:spPr/>
        <p:txBody>
          <a:bodyPr/>
          <a:lstStyle/>
          <a:p>
            <a:r>
              <a:rPr lang="en-US" dirty="0"/>
              <a:t>Clause elements</a:t>
            </a:r>
          </a:p>
        </p:txBody>
      </p:sp>
      <p:sp>
        <p:nvSpPr>
          <p:cNvPr id="3" name="Content Placeholder 2">
            <a:extLst>
              <a:ext uri="{FF2B5EF4-FFF2-40B4-BE49-F238E27FC236}">
                <a16:creationId xmlns:a16="http://schemas.microsoft.com/office/drawing/2014/main" id="{05B8B0D5-647E-4E21-9064-3B2EBCF871CF}"/>
              </a:ext>
            </a:extLst>
          </p:cNvPr>
          <p:cNvSpPr>
            <a:spLocks noGrp="1"/>
          </p:cNvSpPr>
          <p:nvPr>
            <p:ph idx="1"/>
          </p:nvPr>
        </p:nvSpPr>
        <p:spPr/>
        <p:txBody>
          <a:bodyPr>
            <a:normAutofit fontScale="92500" lnSpcReduction="10000"/>
          </a:bodyPr>
          <a:lstStyle/>
          <a:p>
            <a:r>
              <a:rPr lang="en-US" dirty="0"/>
              <a:t>Clause elements are phrases that serve syntactic roles in the clause.</a:t>
            </a:r>
          </a:p>
          <a:p>
            <a:r>
              <a:rPr lang="en-US" b="1" dirty="0"/>
              <a:t>1. VERB PHRASE</a:t>
            </a:r>
          </a:p>
          <a:p>
            <a:r>
              <a:rPr lang="en-US" dirty="0"/>
              <a:t>The verb phrase is the central element of the clause, because it expresses the action or state to which other elements relate, and it controls the other kinds of elements and meanings that can be in the clause</a:t>
            </a:r>
          </a:p>
          <a:p>
            <a:r>
              <a:rPr lang="en-US" dirty="0"/>
              <a:t>2</a:t>
            </a:r>
            <a:r>
              <a:rPr lang="en-US" b="1" dirty="0"/>
              <a:t>. SUBJECT</a:t>
            </a:r>
          </a:p>
          <a:p>
            <a:r>
              <a:rPr lang="en-US" b="1" dirty="0"/>
              <a:t>Mary and Martha </a:t>
            </a:r>
            <a:r>
              <a:rPr lang="en-US" dirty="0"/>
              <a:t>are sisters. </a:t>
            </a:r>
          </a:p>
          <a:p>
            <a:r>
              <a:rPr lang="en-US" b="1" dirty="0"/>
              <a:t>He</a:t>
            </a:r>
            <a:r>
              <a:rPr lang="en-US" dirty="0"/>
              <a:t> lives in London</a:t>
            </a:r>
          </a:p>
        </p:txBody>
      </p:sp>
    </p:spTree>
    <p:extLst>
      <p:ext uri="{BB962C8B-B14F-4D97-AF65-F5344CB8AC3E}">
        <p14:creationId xmlns:p14="http://schemas.microsoft.com/office/powerpoint/2010/main" val="87276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3208-B02E-4263-99B2-871E625A84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64E282-D954-4354-B443-595D3964BED0}"/>
              </a:ext>
            </a:extLst>
          </p:cNvPr>
          <p:cNvSpPr>
            <a:spLocks noGrp="1"/>
          </p:cNvSpPr>
          <p:nvPr>
            <p:ph idx="1"/>
          </p:nvPr>
        </p:nvSpPr>
        <p:spPr/>
        <p:txBody>
          <a:bodyPr>
            <a:normAutofit fontScale="62500" lnSpcReduction="20000"/>
          </a:bodyPr>
          <a:lstStyle/>
          <a:p>
            <a:r>
              <a:rPr lang="en-US" dirty="0"/>
              <a:t>3. OBJECT</a:t>
            </a:r>
          </a:p>
          <a:p>
            <a:r>
              <a:rPr lang="en-US" dirty="0"/>
              <a:t>An object is a noun phrase.</a:t>
            </a:r>
          </a:p>
          <a:p>
            <a:r>
              <a:rPr lang="en-US" dirty="0"/>
              <a:t>It usually follows the verb.</a:t>
            </a:r>
          </a:p>
          <a:p>
            <a:r>
              <a:rPr lang="en-US" dirty="0"/>
              <a:t>It only occurs with transitive verbs</a:t>
            </a:r>
          </a:p>
          <a:p>
            <a:r>
              <a:rPr lang="en-US" dirty="0"/>
              <a:t>An object pronoun is in the accusative case e. g She likes </a:t>
            </a:r>
            <a:r>
              <a:rPr lang="en-US" b="1" dirty="0"/>
              <a:t>him.</a:t>
            </a:r>
          </a:p>
          <a:p>
            <a:r>
              <a:rPr lang="en-US" b="1" dirty="0"/>
              <a:t>DIRECT OBJECT</a:t>
            </a:r>
          </a:p>
          <a:p>
            <a:r>
              <a:rPr lang="en-US" dirty="0"/>
              <a:t>A direct object generally follows immediately after the verb, except where an indirect object intervenes. Its most common semantic role is to denote the entity affected by the action or process of the verb:</a:t>
            </a:r>
          </a:p>
          <a:p>
            <a:r>
              <a:rPr lang="en-US" dirty="0"/>
              <a:t>He bought </a:t>
            </a:r>
            <a:r>
              <a:rPr lang="en-US" b="1" dirty="0"/>
              <a:t>biscuits and condensed milk. </a:t>
            </a:r>
          </a:p>
          <a:p>
            <a:r>
              <a:rPr lang="en-US" dirty="0"/>
              <a:t>We parked </a:t>
            </a:r>
            <a:r>
              <a:rPr lang="en-US" b="1" dirty="0"/>
              <a:t>the car </a:t>
            </a:r>
            <a:r>
              <a:rPr lang="en-US" dirty="0"/>
              <a:t>in the worst place. </a:t>
            </a:r>
          </a:p>
          <a:p>
            <a:r>
              <a:rPr lang="en-US" dirty="0"/>
              <a:t>Well, I made an </a:t>
            </a:r>
            <a:r>
              <a:rPr lang="en-US" b="1" dirty="0"/>
              <a:t>English muffin</a:t>
            </a:r>
            <a:r>
              <a:rPr lang="en-US" dirty="0"/>
              <a:t>, but I ate </a:t>
            </a:r>
            <a:r>
              <a:rPr lang="en-US" b="1" dirty="0"/>
              <a:t>the whole thing</a:t>
            </a:r>
            <a:r>
              <a:rPr lang="en-US" dirty="0"/>
              <a:t>.</a:t>
            </a:r>
          </a:p>
        </p:txBody>
      </p:sp>
    </p:spTree>
    <p:extLst>
      <p:ext uri="{BB962C8B-B14F-4D97-AF65-F5344CB8AC3E}">
        <p14:creationId xmlns:p14="http://schemas.microsoft.com/office/powerpoint/2010/main" val="43915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AAA-235F-4E34-8027-165BC33DB4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DE1347-2B02-4829-A8E2-D573D7102861}"/>
              </a:ext>
            </a:extLst>
          </p:cNvPr>
          <p:cNvSpPr>
            <a:spLocks noGrp="1"/>
          </p:cNvSpPr>
          <p:nvPr>
            <p:ph idx="1"/>
          </p:nvPr>
        </p:nvSpPr>
        <p:spPr/>
        <p:txBody>
          <a:bodyPr>
            <a:normAutofit fontScale="92500"/>
          </a:bodyPr>
          <a:lstStyle/>
          <a:p>
            <a:pPr marL="0" indent="0">
              <a:buNone/>
            </a:pPr>
            <a:r>
              <a:rPr lang="en-US" b="1" dirty="0"/>
              <a:t>INDIRECT OBJECT</a:t>
            </a:r>
          </a:p>
          <a:p>
            <a:r>
              <a:rPr lang="en-US" dirty="0"/>
              <a:t>An indirect object occurs after ditransitive verbs such as </a:t>
            </a:r>
            <a:r>
              <a:rPr lang="en-US" b="1" dirty="0"/>
              <a:t>give</a:t>
            </a:r>
            <a:r>
              <a:rPr lang="en-US" dirty="0"/>
              <a:t> and </a:t>
            </a:r>
            <a:r>
              <a:rPr lang="en-US" b="1" dirty="0"/>
              <a:t>tell</a:t>
            </a:r>
            <a:r>
              <a:rPr lang="en-US" dirty="0"/>
              <a:t>, and comes before the direct object.</a:t>
            </a:r>
          </a:p>
          <a:p>
            <a:r>
              <a:rPr lang="en-US" dirty="0"/>
              <a:t> It conforms to the other criteria for objects, including the formation of passives.</a:t>
            </a:r>
          </a:p>
          <a:p>
            <a:r>
              <a:rPr lang="en-US" dirty="0"/>
              <a:t>For instance:</a:t>
            </a:r>
          </a:p>
          <a:p>
            <a:r>
              <a:rPr lang="en-US" dirty="0"/>
              <a:t>The story gave </a:t>
            </a:r>
            <a:r>
              <a:rPr lang="en-US" b="1" dirty="0"/>
              <a:t>you </a:t>
            </a:r>
            <a:r>
              <a:rPr lang="en-US" dirty="0"/>
              <a:t>insight into the situation.</a:t>
            </a:r>
          </a:p>
          <a:p>
            <a:r>
              <a:rPr lang="en-US" b="1" dirty="0"/>
              <a:t>You</a:t>
            </a:r>
            <a:r>
              <a:rPr lang="en-US" dirty="0"/>
              <a:t> were given insight into the situation by the story.</a:t>
            </a:r>
          </a:p>
        </p:txBody>
      </p:sp>
    </p:spTree>
    <p:extLst>
      <p:ext uri="{BB962C8B-B14F-4D97-AF65-F5344CB8AC3E}">
        <p14:creationId xmlns:p14="http://schemas.microsoft.com/office/powerpoint/2010/main" val="362223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AE2F-C8C6-4470-978A-D11A7A28AA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4EEDD9-A797-4C1D-8DC4-1AA310EB87F0}"/>
              </a:ext>
            </a:extLst>
          </p:cNvPr>
          <p:cNvSpPr>
            <a:spLocks noGrp="1"/>
          </p:cNvSpPr>
          <p:nvPr>
            <p:ph idx="1"/>
          </p:nvPr>
        </p:nvSpPr>
        <p:spPr/>
        <p:txBody>
          <a:bodyPr>
            <a:normAutofit/>
          </a:bodyPr>
          <a:lstStyle/>
          <a:p>
            <a:r>
              <a:rPr lang="en-US" dirty="0"/>
              <a:t>4. Predicative</a:t>
            </a:r>
          </a:p>
          <a:p>
            <a:r>
              <a:rPr lang="en-US" dirty="0"/>
              <a:t>A predicative can be an adjective phrase, a noun phrase, or occasionally a prepositional phrase.</a:t>
            </a:r>
          </a:p>
          <a:p>
            <a:r>
              <a:rPr lang="en-US" dirty="0"/>
              <a:t>It follows the verb phrase and (if one is present) the direct object.</a:t>
            </a:r>
          </a:p>
          <a:p>
            <a:r>
              <a:rPr lang="en-US" dirty="0"/>
              <a:t>It has the semantic role of characterizing a preceding noun phrase.</a:t>
            </a:r>
          </a:p>
          <a:p>
            <a:r>
              <a:rPr lang="en-US" dirty="0"/>
              <a:t>There are two major types of predicative, the </a:t>
            </a:r>
            <a:r>
              <a:rPr lang="en-US" b="1" dirty="0"/>
              <a:t>subject predicative </a:t>
            </a:r>
            <a:r>
              <a:rPr lang="en-US" dirty="0"/>
              <a:t>and the </a:t>
            </a:r>
            <a:r>
              <a:rPr lang="en-US" b="1" dirty="0"/>
              <a:t>object predicative</a:t>
            </a:r>
            <a:r>
              <a:rPr lang="en-US" dirty="0"/>
              <a:t>:</a:t>
            </a:r>
          </a:p>
        </p:txBody>
      </p:sp>
    </p:spTree>
    <p:extLst>
      <p:ext uri="{BB962C8B-B14F-4D97-AF65-F5344CB8AC3E}">
        <p14:creationId xmlns:p14="http://schemas.microsoft.com/office/powerpoint/2010/main" val="37978182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804</TotalTime>
  <Words>2117</Words>
  <Application>Microsoft Office PowerPoint</Application>
  <PresentationFormat>Widescreen</PresentationFormat>
  <Paragraphs>145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Garamond</vt:lpstr>
      <vt:lpstr>Organic</vt:lpstr>
      <vt:lpstr>ELL 2220  SYNTAX</vt:lpstr>
      <vt:lpstr>Introduction</vt:lpstr>
      <vt:lpstr>PowerPoint Presentation</vt:lpstr>
      <vt:lpstr>PowerPoint Presentation</vt:lpstr>
      <vt:lpstr>PowerPoint Presentation</vt:lpstr>
      <vt:lpstr>Clause elements</vt:lpstr>
      <vt:lpstr>PowerPoint Presentation</vt:lpstr>
      <vt:lpstr>PowerPoint Presentation</vt:lpstr>
      <vt:lpstr>PowerPoint Presentation</vt:lpstr>
      <vt:lpstr>PowerPoint Presentation</vt:lpstr>
      <vt:lpstr>PowerPoint Presentation</vt:lpstr>
      <vt:lpstr>Adverbials </vt:lpstr>
      <vt:lpstr>PowerPoint Presentation</vt:lpstr>
      <vt:lpstr>PowerPoint Presentation</vt:lpstr>
      <vt:lpstr>PowerPoint Presentation</vt:lpstr>
      <vt:lpstr>Types of clauses</vt:lpstr>
      <vt:lpstr>PowerPoint Presentation</vt:lpstr>
      <vt:lpstr>PowerPoint Presentation</vt:lpstr>
      <vt:lpstr>PowerPoint Presentation</vt:lpstr>
      <vt:lpstr>PowerPoint Presentation</vt:lpstr>
      <vt:lpstr>PowerPoint Presentation</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 1210 LECTURE ONE</dc:title>
  <dc:creator>Litwayi</dc:creator>
  <cp:lastModifiedBy>prisca chikuta</cp:lastModifiedBy>
  <cp:revision>85</cp:revision>
  <dcterms:created xsi:type="dcterms:W3CDTF">2021-01-16T05:52:01Z</dcterms:created>
  <dcterms:modified xsi:type="dcterms:W3CDTF">2021-07-12T03:55:46Z</dcterms:modified>
</cp:coreProperties>
</file>