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9"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20-Jul-21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20-Jul-21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2220 </a:t>
            </a:r>
            <a:br>
              <a:rPr lang="en-US" dirty="0"/>
            </a:br>
            <a:r>
              <a:rPr lang="en-US" dirty="0"/>
              <a:t>SYNTAX</a:t>
            </a:r>
          </a:p>
        </p:txBody>
      </p:sp>
      <p:sp>
        <p:nvSpPr>
          <p:cNvPr id="3" name="Subtitle 2"/>
          <p:cNvSpPr>
            <a:spLocks noGrp="1"/>
          </p:cNvSpPr>
          <p:nvPr>
            <p:ph type="subTitle" idx="1"/>
          </p:nvPr>
        </p:nvSpPr>
        <p:spPr/>
        <p:txBody>
          <a:bodyPr/>
          <a:lstStyle/>
          <a:p>
            <a:r>
              <a:rPr lang="en-US" dirty="0"/>
              <a:t>LECTURE 3</a:t>
            </a:r>
            <a:r>
              <a:rPr lang="en-US"/>
              <a:t>: Phrases</a:t>
            </a:r>
            <a:endParaRPr lang="en-US" dirty="0"/>
          </a:p>
          <a:p>
            <a:r>
              <a:rPr lang="en-US" dirty="0"/>
              <a:t>LECTURER: MS. P. CHIKUTA</a:t>
            </a:r>
          </a:p>
          <a:p>
            <a:endParaRPr lang="en-US" dirty="0"/>
          </a:p>
        </p:txBody>
      </p:sp>
    </p:spTree>
    <p:extLst>
      <p:ext uri="{BB962C8B-B14F-4D97-AF65-F5344CB8AC3E}">
        <p14:creationId xmlns:p14="http://schemas.microsoft.com/office/powerpoint/2010/main" val="256246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78A6-281E-4F62-9758-2C5D809CC1BA}"/>
              </a:ext>
            </a:extLst>
          </p:cNvPr>
          <p:cNvSpPr>
            <a:spLocks noGrp="1"/>
          </p:cNvSpPr>
          <p:nvPr>
            <p:ph type="title"/>
          </p:nvPr>
        </p:nvSpPr>
        <p:spPr/>
        <p:txBody>
          <a:bodyPr/>
          <a:lstStyle/>
          <a:p>
            <a:r>
              <a:rPr lang="en-US" dirty="0"/>
              <a:t>Verb Phrase</a:t>
            </a:r>
          </a:p>
        </p:txBody>
      </p:sp>
      <p:sp>
        <p:nvSpPr>
          <p:cNvPr id="3" name="Content Placeholder 2">
            <a:extLst>
              <a:ext uri="{FF2B5EF4-FFF2-40B4-BE49-F238E27FC236}">
                <a16:creationId xmlns:a16="http://schemas.microsoft.com/office/drawing/2014/main" id="{3A600008-6F49-4A14-AFC9-F84ADB1E0744}"/>
              </a:ext>
            </a:extLst>
          </p:cNvPr>
          <p:cNvSpPr>
            <a:spLocks noGrp="1"/>
          </p:cNvSpPr>
          <p:nvPr>
            <p:ph idx="1"/>
          </p:nvPr>
        </p:nvSpPr>
        <p:spPr/>
        <p:txBody>
          <a:bodyPr>
            <a:normAutofit fontScale="92500" lnSpcReduction="10000"/>
          </a:bodyPr>
          <a:lstStyle/>
          <a:p>
            <a:r>
              <a:rPr lang="en-US" dirty="0"/>
              <a:t>Verb phrases have a lexical verb or primary verb as their head. </a:t>
            </a:r>
          </a:p>
          <a:p>
            <a:r>
              <a:rPr lang="en-US" dirty="0"/>
              <a:t>The main verb can stand alone or be preceded by one or more </a:t>
            </a:r>
            <a:r>
              <a:rPr lang="en-US" b="1" dirty="0"/>
              <a:t>auxiliary verbs</a:t>
            </a:r>
            <a:r>
              <a:rPr lang="en-US" dirty="0"/>
              <a:t>. The auxiliaries further define the action, state, or process denoted by the main verb.</a:t>
            </a:r>
          </a:p>
          <a:p>
            <a:r>
              <a:rPr lang="en-US" b="1" dirty="0"/>
              <a:t>Finite verb phrases </a:t>
            </a:r>
            <a:r>
              <a:rPr lang="en-US" dirty="0"/>
              <a:t>show distinctions of tense (present/past) and can include modal auxiliaries. </a:t>
            </a:r>
          </a:p>
          <a:p>
            <a:r>
              <a:rPr lang="en-US" b="1" dirty="0"/>
              <a:t>Non-finite verb phrases </a:t>
            </a:r>
            <a:r>
              <a:rPr lang="en-US" dirty="0"/>
              <a:t>do not show tense and cannot occur with modal auxiliaries, and so have fewer forms.</a:t>
            </a:r>
          </a:p>
          <a:p>
            <a:r>
              <a:rPr lang="en-US" dirty="0"/>
              <a:t>We will focus on finite verbs.</a:t>
            </a:r>
          </a:p>
        </p:txBody>
      </p:sp>
    </p:spTree>
    <p:extLst>
      <p:ext uri="{BB962C8B-B14F-4D97-AF65-F5344CB8AC3E}">
        <p14:creationId xmlns:p14="http://schemas.microsoft.com/office/powerpoint/2010/main" val="151142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812C-704E-40AF-9D4F-DE1DB7917B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1274EB-086F-4BAE-9485-2AC338E01E5F}"/>
              </a:ext>
            </a:extLst>
          </p:cNvPr>
          <p:cNvSpPr>
            <a:spLocks noGrp="1"/>
          </p:cNvSpPr>
          <p:nvPr>
            <p:ph idx="1"/>
          </p:nvPr>
        </p:nvSpPr>
        <p:spPr/>
        <p:txBody>
          <a:bodyPr/>
          <a:lstStyle/>
          <a:p>
            <a:r>
              <a:rPr lang="en-US" dirty="0"/>
              <a:t>Verb phrases are the essential part of a clause, referring to a type of state or action. </a:t>
            </a:r>
          </a:p>
          <a:p>
            <a:r>
              <a:rPr lang="en-US" dirty="0"/>
              <a:t>The main verb determines the other clause elements that can occur in the clause</a:t>
            </a:r>
          </a:p>
          <a:p>
            <a:endParaRPr lang="en-US" dirty="0"/>
          </a:p>
        </p:txBody>
      </p:sp>
    </p:spTree>
    <p:extLst>
      <p:ext uri="{BB962C8B-B14F-4D97-AF65-F5344CB8AC3E}">
        <p14:creationId xmlns:p14="http://schemas.microsoft.com/office/powerpoint/2010/main" val="83894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262D-55C4-4CD3-88AA-079C18CF21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F1BF0E-0A09-4DCA-BDCD-8730887E80EE}"/>
              </a:ext>
            </a:extLst>
          </p:cNvPr>
          <p:cNvPicPr>
            <a:picLocks noGrp="1" noChangeAspect="1"/>
          </p:cNvPicPr>
          <p:nvPr>
            <p:ph idx="1"/>
          </p:nvPr>
        </p:nvPicPr>
        <p:blipFill>
          <a:blip r:embed="rId2"/>
          <a:stretch>
            <a:fillRect/>
          </a:stretch>
        </p:blipFill>
        <p:spPr>
          <a:xfrm>
            <a:off x="1295402" y="982133"/>
            <a:ext cx="9601195" cy="4893206"/>
          </a:xfrm>
        </p:spPr>
      </p:pic>
    </p:spTree>
    <p:extLst>
      <p:ext uri="{BB962C8B-B14F-4D97-AF65-F5344CB8AC3E}">
        <p14:creationId xmlns:p14="http://schemas.microsoft.com/office/powerpoint/2010/main" val="6380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2A02-C67C-4888-B7C9-6C1B12EEF043}"/>
              </a:ext>
            </a:extLst>
          </p:cNvPr>
          <p:cNvSpPr>
            <a:spLocks noGrp="1"/>
          </p:cNvSpPr>
          <p:nvPr>
            <p:ph type="title"/>
          </p:nvPr>
        </p:nvSpPr>
        <p:spPr/>
        <p:txBody>
          <a:bodyPr/>
          <a:lstStyle/>
          <a:p>
            <a:r>
              <a:rPr lang="en-US" dirty="0"/>
              <a:t>Adjective Phrase</a:t>
            </a:r>
          </a:p>
        </p:txBody>
      </p:sp>
      <p:sp>
        <p:nvSpPr>
          <p:cNvPr id="3" name="Content Placeholder 2">
            <a:extLst>
              <a:ext uri="{FF2B5EF4-FFF2-40B4-BE49-F238E27FC236}">
                <a16:creationId xmlns:a16="http://schemas.microsoft.com/office/drawing/2014/main" id="{AF6C1191-5293-41CA-9D33-45BC9A965751}"/>
              </a:ext>
            </a:extLst>
          </p:cNvPr>
          <p:cNvSpPr>
            <a:spLocks noGrp="1"/>
          </p:cNvSpPr>
          <p:nvPr>
            <p:ph idx="1"/>
          </p:nvPr>
        </p:nvSpPr>
        <p:spPr/>
        <p:txBody>
          <a:bodyPr/>
          <a:lstStyle/>
          <a:p>
            <a:r>
              <a:rPr lang="en-US" dirty="0"/>
              <a:t>Adjective phrases have an adjective as head, and optional modifiers that can precede or follow the adjective.</a:t>
            </a:r>
          </a:p>
          <a:p>
            <a:r>
              <a:rPr lang="en-US" dirty="0"/>
              <a:t>Modifiers typically answer a question about the degree of a quality, for instance: </a:t>
            </a:r>
            <a:r>
              <a:rPr lang="en-US" b="1" dirty="0"/>
              <a:t>good</a:t>
            </a:r>
            <a:r>
              <a:rPr lang="en-US" dirty="0"/>
              <a:t> enough, </a:t>
            </a:r>
            <a:r>
              <a:rPr lang="en-US" b="1" dirty="0"/>
              <a:t>desperately</a:t>
            </a:r>
            <a:r>
              <a:rPr lang="en-US" dirty="0"/>
              <a:t> poor</a:t>
            </a:r>
          </a:p>
          <a:p>
            <a:endParaRPr lang="en-US" dirty="0"/>
          </a:p>
          <a:p>
            <a:endParaRPr lang="en-US" dirty="0"/>
          </a:p>
        </p:txBody>
      </p:sp>
    </p:spTree>
    <p:extLst>
      <p:ext uri="{BB962C8B-B14F-4D97-AF65-F5344CB8AC3E}">
        <p14:creationId xmlns:p14="http://schemas.microsoft.com/office/powerpoint/2010/main" val="325594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5E2D-2255-47A1-B246-884CFAEB79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73E041-EA09-487C-9861-F86D51B179CF}"/>
              </a:ext>
            </a:extLst>
          </p:cNvPr>
          <p:cNvSpPr>
            <a:spLocks noGrp="1"/>
          </p:cNvSpPr>
          <p:nvPr>
            <p:ph idx="1"/>
          </p:nvPr>
        </p:nvSpPr>
        <p:spPr/>
        <p:txBody>
          <a:bodyPr>
            <a:normAutofit fontScale="85000" lnSpcReduction="10000"/>
          </a:bodyPr>
          <a:lstStyle/>
          <a:p>
            <a:r>
              <a:rPr lang="en-US" dirty="0"/>
              <a:t>Adjective heads can also take complements. The complements are underlined below:</a:t>
            </a:r>
          </a:p>
          <a:p>
            <a:pPr marL="457200" indent="-457200">
              <a:buAutoNum type="arabicPeriod"/>
            </a:pPr>
            <a:r>
              <a:rPr lang="en-US" b="1" dirty="0"/>
              <a:t>guilty</a:t>
            </a:r>
            <a:r>
              <a:rPr lang="en-US" dirty="0"/>
              <a:t> </a:t>
            </a:r>
            <a:r>
              <a:rPr lang="en-US" u="sng" dirty="0"/>
              <a:t>of a serious crime</a:t>
            </a:r>
          </a:p>
          <a:p>
            <a:pPr marL="457200" indent="-457200">
              <a:buAutoNum type="arabicPeriod"/>
            </a:pPr>
            <a:r>
              <a:rPr lang="en-US" b="1" dirty="0"/>
              <a:t>subject</a:t>
            </a:r>
            <a:r>
              <a:rPr lang="en-US" dirty="0"/>
              <a:t> </a:t>
            </a:r>
            <a:r>
              <a:rPr lang="en-US" u="sng" dirty="0"/>
              <a:t>to approval by</a:t>
            </a:r>
            <a:r>
              <a:rPr lang="en-US" dirty="0"/>
              <a:t>. . .</a:t>
            </a:r>
          </a:p>
          <a:p>
            <a:pPr marL="457200" indent="-457200">
              <a:buAutoNum type="arabicPeriod"/>
            </a:pPr>
            <a:r>
              <a:rPr lang="en-US" b="1" dirty="0"/>
              <a:t>slow</a:t>
            </a:r>
            <a:r>
              <a:rPr lang="en-US" dirty="0"/>
              <a:t> </a:t>
            </a:r>
            <a:r>
              <a:rPr lang="en-US" u="sng" dirty="0"/>
              <a:t>to respond</a:t>
            </a:r>
          </a:p>
          <a:p>
            <a:pPr marL="457200" indent="-457200">
              <a:buAutoNum type="arabicPeriod"/>
            </a:pPr>
            <a:r>
              <a:rPr lang="en-US" dirty="0"/>
              <a:t>more</a:t>
            </a:r>
            <a:r>
              <a:rPr lang="en-US" b="1" dirty="0"/>
              <a:t> blatant </a:t>
            </a:r>
            <a:r>
              <a:rPr lang="en-US" u="sng" dirty="0"/>
              <a:t>than anything they had done in the past</a:t>
            </a:r>
          </a:p>
          <a:p>
            <a:pPr marL="457200" indent="-457200">
              <a:buAutoNum type="arabicPeriod"/>
            </a:pPr>
            <a:r>
              <a:rPr lang="en-US" dirty="0"/>
              <a:t>so </a:t>
            </a:r>
            <a:r>
              <a:rPr lang="en-US" b="1" dirty="0"/>
              <a:t>obnoxious</a:t>
            </a:r>
            <a:r>
              <a:rPr lang="en-US" dirty="0"/>
              <a:t> </a:t>
            </a:r>
            <a:r>
              <a:rPr lang="en-US" u="sng" dirty="0"/>
              <a:t>that she had to be expelled</a:t>
            </a:r>
          </a:p>
          <a:p>
            <a:r>
              <a:rPr lang="en-US" dirty="0"/>
              <a:t>Complements often answer the question 'In what respect is the adjectival quality to be interpreted?' (e.g. 'guilty/slow in what respect?').</a:t>
            </a:r>
          </a:p>
        </p:txBody>
      </p:sp>
    </p:spTree>
    <p:extLst>
      <p:ext uri="{BB962C8B-B14F-4D97-AF65-F5344CB8AC3E}">
        <p14:creationId xmlns:p14="http://schemas.microsoft.com/office/powerpoint/2010/main" val="403555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36B2-01B2-4980-8475-AA8193AE8BF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B81209-B2E5-444F-99EB-01DD010DF362}"/>
              </a:ext>
            </a:extLst>
          </p:cNvPr>
          <p:cNvSpPr>
            <a:spLocks noGrp="1"/>
          </p:cNvSpPr>
          <p:nvPr>
            <p:ph idx="1"/>
          </p:nvPr>
        </p:nvSpPr>
        <p:spPr/>
        <p:txBody>
          <a:bodyPr>
            <a:normAutofit fontScale="85000" lnSpcReduction="20000"/>
          </a:bodyPr>
          <a:lstStyle/>
          <a:p>
            <a:r>
              <a:rPr lang="en-US" dirty="0"/>
              <a:t>The most important roles of adjective phrases are as modifier and subject predicative</a:t>
            </a:r>
          </a:p>
          <a:p>
            <a:pPr marL="0" indent="0">
              <a:buNone/>
            </a:pPr>
            <a:r>
              <a:rPr lang="en-US" dirty="0"/>
              <a:t>1. As a </a:t>
            </a:r>
            <a:r>
              <a:rPr lang="en-US" b="1" dirty="0"/>
              <a:t>modifier</a:t>
            </a:r>
            <a:r>
              <a:rPr lang="en-US" dirty="0"/>
              <a:t> before a noun, where the adjective is called an</a:t>
            </a:r>
            <a:r>
              <a:rPr lang="en-US" b="1" dirty="0"/>
              <a:t> attributive adjective</a:t>
            </a:r>
            <a:r>
              <a:rPr lang="en-US" dirty="0"/>
              <a:t> (noun phrases are marked in [ ]:</a:t>
            </a:r>
          </a:p>
          <a:p>
            <a:r>
              <a:rPr lang="en-US" dirty="0"/>
              <a:t>He's [</a:t>
            </a:r>
            <a:r>
              <a:rPr lang="en-US" b="1" dirty="0"/>
              <a:t>a deeply sick </a:t>
            </a:r>
            <a:r>
              <a:rPr lang="en-US" dirty="0"/>
              <a:t>man].</a:t>
            </a:r>
          </a:p>
          <a:p>
            <a:r>
              <a:rPr lang="en-US" dirty="0"/>
              <a:t>We saw [a </a:t>
            </a:r>
            <a:r>
              <a:rPr lang="en-US" b="1" dirty="0"/>
              <a:t>very good </a:t>
            </a:r>
            <a:r>
              <a:rPr lang="en-US" dirty="0"/>
              <a:t>movie] the other night.</a:t>
            </a:r>
          </a:p>
          <a:p>
            <a:pPr marL="0" indent="0">
              <a:buNone/>
            </a:pPr>
            <a:r>
              <a:rPr lang="en-US" dirty="0"/>
              <a:t>2. As a </a:t>
            </a:r>
            <a:r>
              <a:rPr lang="en-US" b="1" dirty="0"/>
              <a:t>subject predicative</a:t>
            </a:r>
            <a:r>
              <a:rPr lang="en-US" dirty="0"/>
              <a:t>, often following the verb be:</a:t>
            </a:r>
          </a:p>
          <a:p>
            <a:pPr marL="0" indent="0">
              <a:buNone/>
            </a:pPr>
            <a:r>
              <a:rPr lang="en-US" dirty="0"/>
              <a:t>That's </a:t>
            </a:r>
            <a:r>
              <a:rPr lang="en-US" b="1" dirty="0"/>
              <a:t>right. </a:t>
            </a:r>
          </a:p>
          <a:p>
            <a:pPr marL="0" indent="0">
              <a:buNone/>
            </a:pPr>
            <a:r>
              <a:rPr lang="en-US" dirty="0"/>
              <a:t>He’s </a:t>
            </a:r>
            <a:r>
              <a:rPr lang="en-US" b="1" dirty="0"/>
              <a:t>totally crazy</a:t>
            </a:r>
            <a:r>
              <a:rPr lang="en-US" dirty="0"/>
              <a:t>. </a:t>
            </a:r>
          </a:p>
          <a:p>
            <a:pPr marL="0" indent="0">
              <a:buNone/>
            </a:pPr>
            <a:r>
              <a:rPr lang="en-US" dirty="0"/>
              <a:t>Gabby was </a:t>
            </a:r>
            <a:r>
              <a:rPr lang="en-US" b="1" dirty="0"/>
              <a:t>afraid to say anything more</a:t>
            </a:r>
          </a:p>
        </p:txBody>
      </p:sp>
    </p:spTree>
    <p:extLst>
      <p:ext uri="{BB962C8B-B14F-4D97-AF65-F5344CB8AC3E}">
        <p14:creationId xmlns:p14="http://schemas.microsoft.com/office/powerpoint/2010/main" val="19911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CA0C-306A-4EF6-94FE-3D605FB8FF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187A49-F3BF-478F-92C8-A05C92A4D45F}"/>
              </a:ext>
            </a:extLst>
          </p:cNvPr>
          <p:cNvSpPr>
            <a:spLocks noGrp="1"/>
          </p:cNvSpPr>
          <p:nvPr>
            <p:ph idx="1"/>
          </p:nvPr>
        </p:nvSpPr>
        <p:spPr/>
        <p:txBody>
          <a:bodyPr/>
          <a:lstStyle/>
          <a:p>
            <a:r>
              <a:rPr lang="en-US" dirty="0"/>
              <a:t>Adjective phrases modifying nouns can be split into two parts by the noun head:</a:t>
            </a:r>
          </a:p>
          <a:p>
            <a:r>
              <a:rPr lang="en-US" dirty="0"/>
              <a:t>You couldn't have </a:t>
            </a:r>
            <a:r>
              <a:rPr lang="en-US" b="1" dirty="0"/>
              <a:t>a better </a:t>
            </a:r>
            <a:r>
              <a:rPr lang="en-US" dirty="0"/>
              <a:t>name </a:t>
            </a:r>
            <a:r>
              <a:rPr lang="en-US" b="1" dirty="0"/>
              <a:t>than that</a:t>
            </a:r>
            <a:r>
              <a:rPr lang="en-US" dirty="0"/>
              <a:t>.  </a:t>
            </a:r>
          </a:p>
          <a:p>
            <a:r>
              <a:rPr lang="en-US" i="1" dirty="0"/>
              <a:t>Adjective phrase = better than that</a:t>
            </a:r>
          </a:p>
          <a:p>
            <a:r>
              <a:rPr lang="en-US" dirty="0"/>
              <a:t>When he plays his best, he's a </a:t>
            </a:r>
            <a:r>
              <a:rPr lang="en-US" b="1" dirty="0"/>
              <a:t>really tough </a:t>
            </a:r>
            <a:r>
              <a:rPr lang="en-US" dirty="0"/>
              <a:t>player </a:t>
            </a:r>
            <a:r>
              <a:rPr lang="en-US" b="1" dirty="0"/>
              <a:t>to beat</a:t>
            </a:r>
            <a:r>
              <a:rPr lang="en-US" dirty="0"/>
              <a:t>. </a:t>
            </a:r>
          </a:p>
          <a:p>
            <a:r>
              <a:rPr lang="en-US" i="1" dirty="0"/>
              <a:t>adjective phrase = really tough to beat </a:t>
            </a:r>
          </a:p>
        </p:txBody>
      </p:sp>
    </p:spTree>
    <p:extLst>
      <p:ext uri="{BB962C8B-B14F-4D97-AF65-F5344CB8AC3E}">
        <p14:creationId xmlns:p14="http://schemas.microsoft.com/office/powerpoint/2010/main" val="372520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9978-3D0A-4982-8F05-2CA6B5DE2E93}"/>
              </a:ext>
            </a:extLst>
          </p:cNvPr>
          <p:cNvSpPr>
            <a:spLocks noGrp="1"/>
          </p:cNvSpPr>
          <p:nvPr>
            <p:ph type="title"/>
          </p:nvPr>
        </p:nvSpPr>
        <p:spPr/>
        <p:txBody>
          <a:bodyPr/>
          <a:lstStyle/>
          <a:p>
            <a:r>
              <a:rPr lang="en-US" dirty="0"/>
              <a:t>Adverb Phrase</a:t>
            </a:r>
          </a:p>
        </p:txBody>
      </p:sp>
      <p:sp>
        <p:nvSpPr>
          <p:cNvPr id="3" name="Content Placeholder 2">
            <a:extLst>
              <a:ext uri="{FF2B5EF4-FFF2-40B4-BE49-F238E27FC236}">
                <a16:creationId xmlns:a16="http://schemas.microsoft.com/office/drawing/2014/main" id="{A4B2F21D-3D8B-4F56-A0E6-5D439C075F0E}"/>
              </a:ext>
            </a:extLst>
          </p:cNvPr>
          <p:cNvSpPr>
            <a:spLocks noGrp="1"/>
          </p:cNvSpPr>
          <p:nvPr>
            <p:ph idx="1"/>
          </p:nvPr>
        </p:nvSpPr>
        <p:spPr/>
        <p:txBody>
          <a:bodyPr>
            <a:normAutofit fontScale="85000" lnSpcReduction="10000"/>
          </a:bodyPr>
          <a:lstStyle/>
          <a:p>
            <a:r>
              <a:rPr lang="en-US" dirty="0"/>
              <a:t>Adverb phrases are like adjective phrases in structure, except that the head is an adverb</a:t>
            </a:r>
          </a:p>
          <a:p>
            <a:r>
              <a:rPr lang="en-US" dirty="0"/>
              <a:t>Optional modifiers may precede or follow the adverb head. They typically express degree</a:t>
            </a:r>
          </a:p>
          <a:p>
            <a:pPr marL="0" indent="0">
              <a:buNone/>
            </a:pPr>
            <a:r>
              <a:rPr lang="en-US" dirty="0"/>
              <a:t>		There		 quietly</a:t>
            </a:r>
          </a:p>
          <a:p>
            <a:pPr marL="0" indent="0">
              <a:buNone/>
            </a:pPr>
            <a:r>
              <a:rPr lang="en-US" dirty="0"/>
              <a:t>	pretty soon 		fortunately enough</a:t>
            </a:r>
          </a:p>
          <a:p>
            <a:pPr marL="0" indent="0">
              <a:buNone/>
            </a:pPr>
            <a:r>
              <a:rPr lang="en-US" dirty="0"/>
              <a:t>	so quickly you don't even enjoy it 		much more quickly than envisaged</a:t>
            </a:r>
          </a:p>
          <a:p>
            <a:r>
              <a:rPr lang="en-US" b="1" dirty="0"/>
              <a:t>Adverb phrases </a:t>
            </a:r>
            <a:r>
              <a:rPr lang="en-US" dirty="0"/>
              <a:t>should be distinguished from </a:t>
            </a:r>
            <a:r>
              <a:rPr lang="en-US" b="1" dirty="0"/>
              <a:t>adverbials</a:t>
            </a:r>
            <a:r>
              <a:rPr lang="en-US" dirty="0"/>
              <a:t>: adverb phrases are structures, while adverbials are clause elements. </a:t>
            </a:r>
          </a:p>
          <a:p>
            <a:r>
              <a:rPr lang="en-US" dirty="0"/>
              <a:t>Adverb phrases, prepositional phrases, and adverbial clauses can all function as adverbials</a:t>
            </a:r>
          </a:p>
        </p:txBody>
      </p:sp>
    </p:spTree>
    <p:extLst>
      <p:ext uri="{BB962C8B-B14F-4D97-AF65-F5344CB8AC3E}">
        <p14:creationId xmlns:p14="http://schemas.microsoft.com/office/powerpoint/2010/main" val="97482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01F-4AAB-4435-A14B-C18AB9A9B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A70ADA-7268-408E-B7C9-DA0E36571955}"/>
              </a:ext>
            </a:extLst>
          </p:cNvPr>
          <p:cNvSpPr>
            <a:spLocks noGrp="1"/>
          </p:cNvSpPr>
          <p:nvPr>
            <p:ph idx="1"/>
          </p:nvPr>
        </p:nvSpPr>
        <p:spPr/>
        <p:txBody>
          <a:bodyPr>
            <a:normAutofit fontScale="92500" lnSpcReduction="20000"/>
          </a:bodyPr>
          <a:lstStyle/>
          <a:p>
            <a:r>
              <a:rPr lang="en-US" dirty="0"/>
              <a:t>The following syntactic roles are most usual for adverb phrases:</a:t>
            </a:r>
          </a:p>
          <a:p>
            <a:pPr marL="0" indent="0">
              <a:buNone/>
            </a:pPr>
            <a:r>
              <a:rPr lang="en-US" dirty="0"/>
              <a:t>1. As a </a:t>
            </a:r>
            <a:r>
              <a:rPr lang="en-US" b="1" dirty="0"/>
              <a:t>modifier</a:t>
            </a:r>
            <a:r>
              <a:rPr lang="en-US" dirty="0"/>
              <a:t> in adjective or adverb phrases (the adjective or adverb phrase</a:t>
            </a:r>
          </a:p>
          <a:p>
            <a:r>
              <a:rPr lang="en-US" dirty="0"/>
              <a:t>modified is marked [ ]:</a:t>
            </a:r>
          </a:p>
          <a:p>
            <a:r>
              <a:rPr lang="en-US" dirty="0"/>
              <a:t>Those two were [</a:t>
            </a:r>
            <a:r>
              <a:rPr lang="en-US" b="1" dirty="0"/>
              <a:t>pretty much horribly </a:t>
            </a:r>
            <a:r>
              <a:rPr lang="en-US" dirty="0"/>
              <a:t>spoiled]. </a:t>
            </a:r>
          </a:p>
          <a:p>
            <a:r>
              <a:rPr lang="en-US" dirty="0"/>
              <a:t>He was an attractive little creature with a [</a:t>
            </a:r>
            <a:r>
              <a:rPr lang="en-US" b="1" dirty="0"/>
              <a:t>sweetly</a:t>
            </a:r>
            <a:r>
              <a:rPr lang="en-US" dirty="0"/>
              <a:t> expressive] face.</a:t>
            </a:r>
          </a:p>
          <a:p>
            <a:pPr marL="0" indent="0">
              <a:buNone/>
            </a:pPr>
            <a:r>
              <a:rPr lang="en-US" dirty="0"/>
              <a:t>2. As an adverbial on the clause level:</a:t>
            </a:r>
          </a:p>
          <a:p>
            <a:r>
              <a:rPr lang="en-US" dirty="0"/>
              <a:t>She smiled </a:t>
            </a:r>
            <a:r>
              <a:rPr lang="en-US" b="1" dirty="0"/>
              <a:t>sweetly</a:t>
            </a:r>
            <a:r>
              <a:rPr lang="en-US" dirty="0"/>
              <a:t>. </a:t>
            </a:r>
          </a:p>
          <a:p>
            <a:r>
              <a:rPr lang="en-US" dirty="0"/>
              <a:t>They sang </a:t>
            </a:r>
            <a:r>
              <a:rPr lang="en-US" b="1" dirty="0"/>
              <a:t>boomingly well</a:t>
            </a:r>
            <a:r>
              <a:rPr lang="en-US" dirty="0"/>
              <a:t>.</a:t>
            </a:r>
          </a:p>
        </p:txBody>
      </p:sp>
    </p:spTree>
    <p:extLst>
      <p:ext uri="{BB962C8B-B14F-4D97-AF65-F5344CB8AC3E}">
        <p14:creationId xmlns:p14="http://schemas.microsoft.com/office/powerpoint/2010/main" val="201008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94A3-2D6D-4888-8C71-B8BDADEFF8F7}"/>
              </a:ext>
            </a:extLst>
          </p:cNvPr>
          <p:cNvSpPr>
            <a:spLocks noGrp="1"/>
          </p:cNvSpPr>
          <p:nvPr>
            <p:ph type="title"/>
          </p:nvPr>
        </p:nvSpPr>
        <p:spPr/>
        <p:txBody>
          <a:bodyPr/>
          <a:lstStyle/>
          <a:p>
            <a:r>
              <a:rPr lang="en-US" dirty="0"/>
              <a:t>Prepositional Phrase</a:t>
            </a:r>
          </a:p>
        </p:txBody>
      </p:sp>
      <p:sp>
        <p:nvSpPr>
          <p:cNvPr id="3" name="Content Placeholder 2">
            <a:extLst>
              <a:ext uri="{FF2B5EF4-FFF2-40B4-BE49-F238E27FC236}">
                <a16:creationId xmlns:a16="http://schemas.microsoft.com/office/drawing/2014/main" id="{BFA405E0-25C1-48F5-B7FB-C05643B11BB8}"/>
              </a:ext>
            </a:extLst>
          </p:cNvPr>
          <p:cNvSpPr>
            <a:spLocks noGrp="1"/>
          </p:cNvSpPr>
          <p:nvPr>
            <p:ph idx="1"/>
          </p:nvPr>
        </p:nvSpPr>
        <p:spPr/>
        <p:txBody>
          <a:bodyPr/>
          <a:lstStyle/>
          <a:p>
            <a:r>
              <a:rPr lang="en-US" dirty="0"/>
              <a:t>Prepositional phrases mostly consist of a preposition followed by a noun phrase, known as the prepositional complement.</a:t>
            </a:r>
          </a:p>
          <a:p>
            <a:r>
              <a:rPr lang="en-US" dirty="0"/>
              <a:t>The preposition can be thought of as a link relating the noun phrase to preceding structures.</a:t>
            </a:r>
          </a:p>
          <a:p>
            <a:pPr marL="0" indent="0">
              <a:buNone/>
            </a:pPr>
            <a:r>
              <a:rPr lang="en-US" dirty="0"/>
              <a:t>1. to town 		3. in the morning 		5. on the night [of the first day]</a:t>
            </a:r>
          </a:p>
          <a:p>
            <a:pPr marL="0" indent="0">
              <a:buNone/>
            </a:pPr>
            <a:r>
              <a:rPr lang="en-US" dirty="0"/>
              <a:t>2. to Sue 		4. to him 				6. in a street [with no name]</a:t>
            </a:r>
          </a:p>
        </p:txBody>
      </p:sp>
    </p:spTree>
    <p:extLst>
      <p:ext uri="{BB962C8B-B14F-4D97-AF65-F5344CB8AC3E}">
        <p14:creationId xmlns:p14="http://schemas.microsoft.com/office/powerpoint/2010/main" val="123560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A447-A615-4F1C-88C1-9A0EDA8F8CE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F91B6B9-587D-4AAB-BDF9-363263158155}"/>
              </a:ext>
            </a:extLst>
          </p:cNvPr>
          <p:cNvSpPr>
            <a:spLocks noGrp="1"/>
          </p:cNvSpPr>
          <p:nvPr>
            <p:ph idx="1"/>
          </p:nvPr>
        </p:nvSpPr>
        <p:spPr/>
        <p:txBody>
          <a:bodyPr/>
          <a:lstStyle/>
          <a:p>
            <a:pPr marL="0" indent="0">
              <a:buNone/>
            </a:pPr>
            <a:r>
              <a:rPr lang="en-US" b="1" dirty="0"/>
              <a:t>Recap…</a:t>
            </a:r>
          </a:p>
          <a:p>
            <a:r>
              <a:rPr lang="en-US" dirty="0"/>
              <a:t>Having looked at words, we learn that words can be categories into three: Lexical words, Function words and Inserts</a:t>
            </a:r>
          </a:p>
          <a:p>
            <a:r>
              <a:rPr lang="en-US" dirty="0"/>
              <a:t>Words were described in terms of their morphology, syntactic role as well as from a semantic point of view. </a:t>
            </a:r>
          </a:p>
          <a:p>
            <a:r>
              <a:rPr lang="en-US" dirty="0"/>
              <a:t>We will now move on and look at phrases. </a:t>
            </a:r>
          </a:p>
        </p:txBody>
      </p:sp>
    </p:spTree>
    <p:extLst>
      <p:ext uri="{BB962C8B-B14F-4D97-AF65-F5344CB8AC3E}">
        <p14:creationId xmlns:p14="http://schemas.microsoft.com/office/powerpoint/2010/main" val="23291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14F9-9993-4CDC-83D8-E1412CB2B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7026C9-555A-4728-9D34-B2FB8700BFE0}"/>
              </a:ext>
            </a:extLst>
          </p:cNvPr>
          <p:cNvSpPr>
            <a:spLocks noGrp="1"/>
          </p:cNvSpPr>
          <p:nvPr>
            <p:ph idx="1"/>
          </p:nvPr>
        </p:nvSpPr>
        <p:spPr/>
        <p:txBody>
          <a:bodyPr/>
          <a:lstStyle/>
          <a:p>
            <a:r>
              <a:rPr lang="en-US" dirty="0"/>
              <a:t>He worked [in a shop] [probably at that time]</a:t>
            </a:r>
          </a:p>
          <a:p>
            <a:r>
              <a:rPr lang="en-US" dirty="0"/>
              <a:t>He retired [after three minor heart attacks].</a:t>
            </a:r>
          </a:p>
          <a:p>
            <a:r>
              <a:rPr lang="en-US" dirty="0"/>
              <a:t>It was hard to live in Missouri [after spending so much time in California].</a:t>
            </a:r>
          </a:p>
          <a:p>
            <a:r>
              <a:rPr lang="en-US" dirty="0"/>
              <a:t>He was a poet, {a teacher [of philosophy]), and {a man [with a terrible recent history]).</a:t>
            </a:r>
          </a:p>
          <a:p>
            <a:endParaRPr lang="en-US" dirty="0"/>
          </a:p>
        </p:txBody>
      </p:sp>
    </p:spTree>
    <p:extLst>
      <p:ext uri="{BB962C8B-B14F-4D97-AF65-F5344CB8AC3E}">
        <p14:creationId xmlns:p14="http://schemas.microsoft.com/office/powerpoint/2010/main" val="185063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D424-D090-4316-809B-7D022B66E43A}"/>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52ACADAC-56F5-4621-8BFA-D5B64EC7AA9C}"/>
              </a:ext>
            </a:extLst>
          </p:cNvPr>
          <p:cNvSpPr>
            <a:spLocks noGrp="1"/>
          </p:cNvSpPr>
          <p:nvPr>
            <p:ph idx="1"/>
          </p:nvPr>
        </p:nvSpPr>
        <p:spPr/>
        <p:txBody>
          <a:bodyPr/>
          <a:lstStyle/>
          <a:p>
            <a:r>
              <a:rPr lang="en-US" dirty="0"/>
              <a:t>Words are organized into larger units known as phrases.</a:t>
            </a:r>
          </a:p>
          <a:p>
            <a:r>
              <a:rPr lang="en-US" dirty="0"/>
              <a:t>The main classes of phrases are: noun phrase, verb phrase, adjective phrase, adverb phrase, and prepositional phrase.</a:t>
            </a:r>
          </a:p>
          <a:p>
            <a:r>
              <a:rPr lang="en-US" dirty="0"/>
              <a:t>The classes can be identified by their meaning, structure, and syntactic role.</a:t>
            </a:r>
          </a:p>
          <a:p>
            <a:r>
              <a:rPr lang="en-US" dirty="0"/>
              <a:t>Each of these phrases has a head from the corresponding word class: e.</a:t>
            </a:r>
            <a:r>
              <a:rPr lang="en-US"/>
              <a:t>g. noun </a:t>
            </a:r>
            <a:r>
              <a:rPr lang="en-US" dirty="0"/>
              <a:t>phrases usually have a noun as their head</a:t>
            </a:r>
          </a:p>
        </p:txBody>
      </p:sp>
    </p:spTree>
    <p:extLst>
      <p:ext uri="{BB962C8B-B14F-4D97-AF65-F5344CB8AC3E}">
        <p14:creationId xmlns:p14="http://schemas.microsoft.com/office/powerpoint/2010/main" val="64670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8D60-7349-4697-9FA3-8553AB45A5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017574-18A1-4E14-A791-B323006391AE}"/>
              </a:ext>
            </a:extLst>
          </p:cNvPr>
          <p:cNvSpPr>
            <a:spLocks noGrp="1"/>
          </p:cNvSpPr>
          <p:nvPr>
            <p:ph idx="1"/>
          </p:nvPr>
        </p:nvSpPr>
        <p:spPr/>
        <p:txBody>
          <a:bodyPr>
            <a:normAutofit/>
          </a:bodyPr>
          <a:lstStyle/>
          <a:p>
            <a:pPr marL="0" indent="0" algn="ctr">
              <a:buNone/>
            </a:pPr>
            <a:r>
              <a:rPr lang="en-US" sz="3600" dirty="0">
                <a:latin typeface="Algerian" panose="04020705040A02060702" pitchFamily="82" charset="0"/>
              </a:rPr>
              <a:t>END OF THE LECTURE</a:t>
            </a:r>
          </a:p>
          <a:p>
            <a:pPr marL="0" indent="0" algn="ctr">
              <a:buNone/>
            </a:pPr>
            <a:r>
              <a:rPr lang="en-US" sz="3600" dirty="0">
                <a:latin typeface="Algerian" panose="04020705040A02060702" pitchFamily="82" charset="0"/>
              </a:rPr>
              <a:t>THANK YOU!</a:t>
            </a:r>
          </a:p>
        </p:txBody>
      </p:sp>
    </p:spTree>
    <p:extLst>
      <p:ext uri="{BB962C8B-B14F-4D97-AF65-F5344CB8AC3E}">
        <p14:creationId xmlns:p14="http://schemas.microsoft.com/office/powerpoint/2010/main" val="46822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1447-3E19-4928-9F8D-5A6B3B56EF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87DC5-E943-40D3-9515-EA753B47F73C}"/>
              </a:ext>
            </a:extLst>
          </p:cNvPr>
          <p:cNvSpPr>
            <a:spLocks noGrp="1"/>
          </p:cNvSpPr>
          <p:nvPr>
            <p:ph idx="1"/>
          </p:nvPr>
        </p:nvSpPr>
        <p:spPr/>
        <p:txBody>
          <a:bodyPr>
            <a:normAutofit fontScale="85000" lnSpcReduction="20000"/>
          </a:bodyPr>
          <a:lstStyle/>
          <a:p>
            <a:r>
              <a:rPr lang="en-US" dirty="0"/>
              <a:t>Consider the sentence below:</a:t>
            </a:r>
          </a:p>
          <a:p>
            <a:pPr marL="0" indent="0">
              <a:buNone/>
            </a:pPr>
            <a:r>
              <a:rPr lang="en-US" dirty="0"/>
              <a:t>		The opposition demands a more representative government. </a:t>
            </a:r>
          </a:p>
          <a:p>
            <a:pPr marL="0" indent="0">
              <a:buNone/>
            </a:pPr>
            <a:r>
              <a:rPr lang="en-US" dirty="0"/>
              <a:t>This could have the following phrases:</a:t>
            </a:r>
          </a:p>
          <a:p>
            <a:r>
              <a:rPr lang="en-US" dirty="0"/>
              <a:t>[The opposition][demands][a more representative government].</a:t>
            </a:r>
          </a:p>
          <a:p>
            <a:r>
              <a:rPr lang="en-US" dirty="0"/>
              <a:t>A phrase may consist of a single word or a group of words. </a:t>
            </a:r>
          </a:p>
          <a:p>
            <a:r>
              <a:rPr lang="en-US" dirty="0"/>
              <a:t>Phrases can be identified by </a:t>
            </a:r>
            <a:r>
              <a:rPr lang="en-US" b="1" dirty="0"/>
              <a:t>substitution</a:t>
            </a:r>
            <a:r>
              <a:rPr lang="en-US" dirty="0"/>
              <a:t>-that is, by replacing one expression with another, to see how it fits into the structure. </a:t>
            </a:r>
          </a:p>
          <a:p>
            <a:r>
              <a:rPr lang="en-US" dirty="0"/>
              <a:t>In particular, a multi-word phrase can often be replaced by a single-word phrase without changing the basic meaning:</a:t>
            </a:r>
          </a:p>
        </p:txBody>
      </p:sp>
    </p:spTree>
    <p:extLst>
      <p:ext uri="{BB962C8B-B14F-4D97-AF65-F5344CB8AC3E}">
        <p14:creationId xmlns:p14="http://schemas.microsoft.com/office/powerpoint/2010/main" val="74967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8A33-5EBB-43DD-8DA6-E67B5D45B7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EBCFD0-C1E3-4314-8F0A-E122DC0D7203}"/>
              </a:ext>
            </a:extLst>
          </p:cNvPr>
          <p:cNvSpPr>
            <a:spLocks noGrp="1"/>
          </p:cNvSpPr>
          <p:nvPr>
            <p:ph idx="1"/>
          </p:nvPr>
        </p:nvSpPr>
        <p:spPr/>
        <p:txBody>
          <a:bodyPr/>
          <a:lstStyle/>
          <a:p>
            <a:r>
              <a:rPr lang="en-US" i="1" dirty="0"/>
              <a:t>The opposition  	demands 	a more representative government</a:t>
            </a:r>
          </a:p>
          <a:p>
            <a:r>
              <a:rPr lang="en-US" i="1" dirty="0"/>
              <a:t>It 				demands 			something</a:t>
            </a:r>
          </a:p>
          <a:p>
            <a:r>
              <a:rPr lang="en-US" dirty="0"/>
              <a:t>We can also identify phrases by </a:t>
            </a:r>
            <a:r>
              <a:rPr lang="en-US" b="1" dirty="0"/>
              <a:t>movement tests</a:t>
            </a:r>
            <a:r>
              <a:rPr lang="en-US" dirty="0"/>
              <a:t>. A phrase can be moved as a unit to a different position</a:t>
            </a:r>
          </a:p>
          <a:p>
            <a:r>
              <a:rPr lang="en-US" dirty="0"/>
              <a:t>1a. The opposition demands a more representative government</a:t>
            </a:r>
          </a:p>
          <a:p>
            <a:r>
              <a:rPr lang="en-US" dirty="0"/>
              <a:t>1b. A more representative government is demanded by the opposition.</a:t>
            </a:r>
          </a:p>
          <a:p>
            <a:pPr marL="0" indent="0">
              <a:buNone/>
            </a:pPr>
            <a:endParaRPr lang="en-US" dirty="0"/>
          </a:p>
        </p:txBody>
      </p:sp>
    </p:spTree>
    <p:extLst>
      <p:ext uri="{BB962C8B-B14F-4D97-AF65-F5344CB8AC3E}">
        <p14:creationId xmlns:p14="http://schemas.microsoft.com/office/powerpoint/2010/main" val="374265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0F52-E208-4895-BBD6-46F1FC31A53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66A2CD9-703E-41EB-9B75-02B8D066387F}"/>
              </a:ext>
            </a:extLst>
          </p:cNvPr>
          <p:cNvPicPr>
            <a:picLocks noGrp="1" noChangeAspect="1"/>
          </p:cNvPicPr>
          <p:nvPr>
            <p:ph idx="1"/>
          </p:nvPr>
        </p:nvPicPr>
        <p:blipFill>
          <a:blip r:embed="rId2"/>
          <a:stretch>
            <a:fillRect/>
          </a:stretch>
        </p:blipFill>
        <p:spPr>
          <a:xfrm>
            <a:off x="1191490" y="2535382"/>
            <a:ext cx="9601195" cy="2948020"/>
          </a:xfrm>
        </p:spPr>
      </p:pic>
    </p:spTree>
    <p:extLst>
      <p:ext uri="{BB962C8B-B14F-4D97-AF65-F5344CB8AC3E}">
        <p14:creationId xmlns:p14="http://schemas.microsoft.com/office/powerpoint/2010/main" val="163843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289F-D9AE-484E-A428-C8849998CA8E}"/>
              </a:ext>
            </a:extLst>
          </p:cNvPr>
          <p:cNvSpPr>
            <a:spLocks noGrp="1"/>
          </p:cNvSpPr>
          <p:nvPr>
            <p:ph type="title"/>
          </p:nvPr>
        </p:nvSpPr>
        <p:spPr/>
        <p:txBody>
          <a:bodyPr/>
          <a:lstStyle/>
          <a:p>
            <a:r>
              <a:rPr lang="en-US" dirty="0"/>
              <a:t>Syntactic Roles of Phrases</a:t>
            </a:r>
          </a:p>
        </p:txBody>
      </p:sp>
      <p:sp>
        <p:nvSpPr>
          <p:cNvPr id="3" name="Content Placeholder 2">
            <a:extLst>
              <a:ext uri="{FF2B5EF4-FFF2-40B4-BE49-F238E27FC236}">
                <a16:creationId xmlns:a16="http://schemas.microsoft.com/office/drawing/2014/main" id="{258510DE-2876-4D08-9DA9-BE52D75992D0}"/>
              </a:ext>
            </a:extLst>
          </p:cNvPr>
          <p:cNvSpPr>
            <a:spLocks noGrp="1"/>
          </p:cNvSpPr>
          <p:nvPr>
            <p:ph idx="1"/>
          </p:nvPr>
        </p:nvSpPr>
        <p:spPr/>
        <p:txBody>
          <a:bodyPr>
            <a:normAutofit fontScale="92500" lnSpcReduction="10000"/>
          </a:bodyPr>
          <a:lstStyle/>
          <a:p>
            <a:r>
              <a:rPr lang="en-US" dirty="0"/>
              <a:t>Phrase types differ both in their internal structure and in their syntactic roles i.e., their relations to larger structures. Recognizing syntactic roles, like subject and object, can be crucial for the interpretation of phrases. For example:</a:t>
            </a:r>
          </a:p>
          <a:p>
            <a:r>
              <a:rPr lang="en-US" dirty="0"/>
              <a:t>Martha loves Mary.</a:t>
            </a:r>
          </a:p>
          <a:p>
            <a:pPr marL="0" indent="0">
              <a:buNone/>
            </a:pPr>
            <a:r>
              <a:rPr lang="en-US" dirty="0"/>
              <a:t>	</a:t>
            </a:r>
            <a:r>
              <a:rPr lang="en-US" i="1" dirty="0"/>
              <a:t>Subject- Verb –object</a:t>
            </a:r>
          </a:p>
          <a:p>
            <a:r>
              <a:rPr lang="en-US" dirty="0"/>
              <a:t>The syntactic roles here can also be interchanged.</a:t>
            </a:r>
          </a:p>
          <a:p>
            <a:r>
              <a:rPr lang="en-US" dirty="0"/>
              <a:t>Mary loves Martha</a:t>
            </a:r>
          </a:p>
          <a:p>
            <a:pPr marL="0" indent="0">
              <a:buNone/>
            </a:pPr>
            <a:r>
              <a:rPr lang="en-US" i="1" dirty="0"/>
              <a:t>	Subject-verb-object</a:t>
            </a:r>
          </a:p>
        </p:txBody>
      </p:sp>
    </p:spTree>
    <p:extLst>
      <p:ext uri="{BB962C8B-B14F-4D97-AF65-F5344CB8AC3E}">
        <p14:creationId xmlns:p14="http://schemas.microsoft.com/office/powerpoint/2010/main" val="363899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C9F8-1863-462C-B97F-AE72CFCC5EC6}"/>
              </a:ext>
            </a:extLst>
          </p:cNvPr>
          <p:cNvSpPr>
            <a:spLocks noGrp="1"/>
          </p:cNvSpPr>
          <p:nvPr>
            <p:ph type="title"/>
          </p:nvPr>
        </p:nvSpPr>
        <p:spPr/>
        <p:txBody>
          <a:bodyPr/>
          <a:lstStyle/>
          <a:p>
            <a:r>
              <a:rPr lang="en-US" dirty="0"/>
              <a:t>Types of Phrases</a:t>
            </a:r>
          </a:p>
        </p:txBody>
      </p:sp>
      <p:sp>
        <p:nvSpPr>
          <p:cNvPr id="3" name="Content Placeholder 2">
            <a:extLst>
              <a:ext uri="{FF2B5EF4-FFF2-40B4-BE49-F238E27FC236}">
                <a16:creationId xmlns:a16="http://schemas.microsoft.com/office/drawing/2014/main" id="{837F9ABB-6EF1-4261-881D-79498543246B}"/>
              </a:ext>
            </a:extLst>
          </p:cNvPr>
          <p:cNvSpPr>
            <a:spLocks noGrp="1"/>
          </p:cNvSpPr>
          <p:nvPr>
            <p:ph idx="1"/>
          </p:nvPr>
        </p:nvSpPr>
        <p:spPr/>
        <p:txBody>
          <a:bodyPr>
            <a:normAutofit/>
          </a:bodyPr>
          <a:lstStyle/>
          <a:p>
            <a:r>
              <a:rPr lang="en-US" dirty="0"/>
              <a:t>For each class of lexical word, there is a major phrase type with an example of that class as the head: noun phrase, verb phrase, adjective phrase, adverb phrase, and prepositional phrase. </a:t>
            </a:r>
          </a:p>
          <a:p>
            <a:r>
              <a:rPr lang="en-US" dirty="0"/>
              <a:t>The head is the principal, obligatory word. </a:t>
            </a:r>
          </a:p>
          <a:p>
            <a:r>
              <a:rPr lang="en-US" dirty="0"/>
              <a:t>In fact, each phrase type can often consist of just one word: the head.</a:t>
            </a:r>
          </a:p>
        </p:txBody>
      </p:sp>
    </p:spTree>
    <p:extLst>
      <p:ext uri="{BB962C8B-B14F-4D97-AF65-F5344CB8AC3E}">
        <p14:creationId xmlns:p14="http://schemas.microsoft.com/office/powerpoint/2010/main" val="426659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578D-9AD0-4671-A239-B09E05504799}"/>
              </a:ext>
            </a:extLst>
          </p:cNvPr>
          <p:cNvSpPr>
            <a:spLocks noGrp="1"/>
          </p:cNvSpPr>
          <p:nvPr>
            <p:ph type="title"/>
          </p:nvPr>
        </p:nvSpPr>
        <p:spPr/>
        <p:txBody>
          <a:bodyPr/>
          <a:lstStyle/>
          <a:p>
            <a:r>
              <a:rPr lang="en-US" dirty="0"/>
              <a:t>Noun Phrase</a:t>
            </a:r>
          </a:p>
        </p:txBody>
      </p:sp>
      <p:sp>
        <p:nvSpPr>
          <p:cNvPr id="3" name="Content Placeholder 2">
            <a:extLst>
              <a:ext uri="{FF2B5EF4-FFF2-40B4-BE49-F238E27FC236}">
                <a16:creationId xmlns:a16="http://schemas.microsoft.com/office/drawing/2014/main" id="{9D89E27A-0B83-4577-98C3-B6AAD6D86BC0}"/>
              </a:ext>
            </a:extLst>
          </p:cNvPr>
          <p:cNvSpPr>
            <a:spLocks noGrp="1"/>
          </p:cNvSpPr>
          <p:nvPr>
            <p:ph idx="1"/>
          </p:nvPr>
        </p:nvSpPr>
        <p:spPr/>
        <p:txBody>
          <a:bodyPr/>
          <a:lstStyle/>
          <a:p>
            <a:r>
              <a:rPr lang="en-US" dirty="0"/>
              <a:t>A phrase with a noun as its head is a noun phrase. The head can be preceded by determiners, such as the, a, her, and can be accompanied by modifiers elements which describe or classify whatever the head refers to. For example</a:t>
            </a:r>
          </a:p>
          <a:p>
            <a:r>
              <a:rPr lang="en-US" dirty="0"/>
              <a:t>A house , those houses, her house</a:t>
            </a:r>
          </a:p>
          <a:p>
            <a:r>
              <a:rPr lang="en-US" dirty="0"/>
              <a:t>A little girl, the big brown cat,  the yellow and red dress</a:t>
            </a:r>
          </a:p>
          <a:p>
            <a:pPr marL="0" indent="0">
              <a:buNone/>
            </a:pPr>
            <a:endParaRPr lang="en-US" dirty="0"/>
          </a:p>
        </p:txBody>
      </p:sp>
    </p:spTree>
    <p:extLst>
      <p:ext uri="{BB962C8B-B14F-4D97-AF65-F5344CB8AC3E}">
        <p14:creationId xmlns:p14="http://schemas.microsoft.com/office/powerpoint/2010/main" val="301173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3F43-FC93-4F89-830F-B0D700C4C3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359B08-DBA0-442E-BBBA-EF4C13CB1B02}"/>
              </a:ext>
            </a:extLst>
          </p:cNvPr>
          <p:cNvSpPr>
            <a:spLocks noGrp="1"/>
          </p:cNvSpPr>
          <p:nvPr>
            <p:ph idx="1"/>
          </p:nvPr>
        </p:nvSpPr>
        <p:spPr/>
        <p:txBody>
          <a:bodyPr>
            <a:normAutofit fontScale="70000" lnSpcReduction="20000"/>
          </a:bodyPr>
          <a:lstStyle/>
          <a:p>
            <a:r>
              <a:rPr lang="en-US" dirty="0"/>
              <a:t>An abstract head noun can also be followed by </a:t>
            </a:r>
            <a:r>
              <a:rPr lang="en-US" b="1" dirty="0"/>
              <a:t>complements</a:t>
            </a:r>
            <a:r>
              <a:rPr lang="en-US" dirty="0"/>
              <a:t>, which complete the meaning of the noun, especially </a:t>
            </a:r>
            <a:r>
              <a:rPr lang="en-US" b="1" dirty="0"/>
              <a:t>that-clauses </a:t>
            </a:r>
            <a:r>
              <a:rPr lang="en-US" dirty="0"/>
              <a:t>or</a:t>
            </a:r>
            <a:r>
              <a:rPr lang="en-US" b="1" dirty="0"/>
              <a:t> infinitive to-clauses. </a:t>
            </a:r>
          </a:p>
          <a:p>
            <a:r>
              <a:rPr lang="en-US" dirty="0"/>
              <a:t>Noun phrases containing a complement are shown below in ; heads are in bold, and complements are in italics:</a:t>
            </a:r>
          </a:p>
          <a:p>
            <a:r>
              <a:rPr lang="en-US" dirty="0"/>
              <a:t>1. The popular </a:t>
            </a:r>
            <a:r>
              <a:rPr lang="en-US" b="1" dirty="0"/>
              <a:t>assumption</a:t>
            </a:r>
            <a:r>
              <a:rPr lang="en-US" dirty="0"/>
              <a:t> </a:t>
            </a:r>
            <a:r>
              <a:rPr lang="en-US" i="1" dirty="0"/>
              <a:t>that language simply serves to communicate is too simplistic.</a:t>
            </a:r>
          </a:p>
          <a:p>
            <a:r>
              <a:rPr lang="en-US" dirty="0"/>
              <a:t>2. He feels awkward about [her </a:t>
            </a:r>
            <a:r>
              <a:rPr lang="en-US" b="1" dirty="0"/>
              <a:t>refusal</a:t>
            </a:r>
            <a:r>
              <a:rPr lang="en-US" dirty="0"/>
              <a:t> </a:t>
            </a:r>
            <a:r>
              <a:rPr lang="en-US" i="1" dirty="0"/>
              <a:t>to show any sign of emotion].</a:t>
            </a:r>
          </a:p>
          <a:p>
            <a:r>
              <a:rPr lang="en-US" dirty="0"/>
              <a:t>Besides common nouns, noun phrases can be headed by proper nouns, pronouns and (occasionally) adjectives</a:t>
            </a:r>
          </a:p>
          <a:p>
            <a:r>
              <a:rPr lang="en-US" dirty="0"/>
              <a:t>3. </a:t>
            </a:r>
            <a:r>
              <a:rPr lang="en-US" b="1" dirty="0"/>
              <a:t>Lucy</a:t>
            </a:r>
            <a:r>
              <a:rPr lang="en-US" dirty="0"/>
              <a:t> likes </a:t>
            </a:r>
            <a:r>
              <a:rPr lang="en-US" b="1" dirty="0"/>
              <a:t>chocolate</a:t>
            </a:r>
          </a:p>
          <a:p>
            <a:r>
              <a:rPr lang="en-US" b="1" dirty="0"/>
              <a:t>4. They</a:t>
            </a:r>
            <a:r>
              <a:rPr lang="en-US" dirty="0"/>
              <a:t> left yesterday.</a:t>
            </a:r>
          </a:p>
          <a:p>
            <a:r>
              <a:rPr lang="en-US" b="1" dirty="0"/>
              <a:t>5</a:t>
            </a:r>
            <a:r>
              <a:rPr lang="en-US" dirty="0"/>
              <a:t>. Show me how the </a:t>
            </a:r>
            <a:r>
              <a:rPr lang="en-US" b="1" dirty="0"/>
              <a:t>impossible </a:t>
            </a:r>
            <a:r>
              <a:rPr lang="en-US" dirty="0"/>
              <a:t>can be possible.</a:t>
            </a:r>
          </a:p>
        </p:txBody>
      </p:sp>
    </p:spTree>
    <p:extLst>
      <p:ext uri="{BB962C8B-B14F-4D97-AF65-F5344CB8AC3E}">
        <p14:creationId xmlns:p14="http://schemas.microsoft.com/office/powerpoint/2010/main" val="3311481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545</TotalTime>
  <Words>1325</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Algerian</vt:lpstr>
      <vt:lpstr>Arial</vt:lpstr>
      <vt:lpstr>Garamond</vt:lpstr>
      <vt:lpstr>Organic</vt:lpstr>
      <vt:lpstr>ELL 2220  SYNTAX</vt:lpstr>
      <vt:lpstr>Introduction</vt:lpstr>
      <vt:lpstr>PowerPoint Presentation</vt:lpstr>
      <vt:lpstr>PowerPoint Presentation</vt:lpstr>
      <vt:lpstr>PowerPoint Presentation</vt:lpstr>
      <vt:lpstr>Syntactic Roles of Phrases</vt:lpstr>
      <vt:lpstr>Types of Phrases</vt:lpstr>
      <vt:lpstr>Noun Phrase</vt:lpstr>
      <vt:lpstr>PowerPoint Presentation</vt:lpstr>
      <vt:lpstr>Verb Phrase</vt:lpstr>
      <vt:lpstr>PowerPoint Presentation</vt:lpstr>
      <vt:lpstr>PowerPoint Presentation</vt:lpstr>
      <vt:lpstr>Adjective Phrase</vt:lpstr>
      <vt:lpstr>PowerPoint Presentation</vt:lpstr>
      <vt:lpstr>PowerPoint Presentation</vt:lpstr>
      <vt:lpstr>PowerPoint Presentation</vt:lpstr>
      <vt:lpstr>Adverb Phrase</vt:lpstr>
      <vt:lpstr>PowerPoint Presentation</vt:lpstr>
      <vt:lpstr>Prepositional Phrase</vt:lpstr>
      <vt:lpstr>PowerPoint Presentation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1210 LECTURE ONE</dc:title>
  <dc:creator>Litwayi</dc:creator>
  <cp:lastModifiedBy>Elly Chikuta</cp:lastModifiedBy>
  <cp:revision>71</cp:revision>
  <dcterms:created xsi:type="dcterms:W3CDTF">2021-01-16T05:52:01Z</dcterms:created>
  <dcterms:modified xsi:type="dcterms:W3CDTF">2021-07-20T12:08:11Z</dcterms:modified>
</cp:coreProperties>
</file>