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72" r:id="rId6"/>
    <p:sldId id="260" r:id="rId7"/>
    <p:sldId id="269" r:id="rId8"/>
    <p:sldId id="271" r:id="rId9"/>
    <p:sldId id="270" r:id="rId10"/>
    <p:sldId id="261" r:id="rId11"/>
    <p:sldId id="273" r:id="rId12"/>
    <p:sldId id="262" r:id="rId13"/>
    <p:sldId id="263" r:id="rId14"/>
    <p:sldId id="264" r:id="rId15"/>
    <p:sldId id="265" r:id="rId16"/>
    <p:sldId id="266" r:id="rId17"/>
    <p:sldId id="267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547" autoAdjust="0"/>
    <p:restoredTop sz="94660"/>
  </p:normalViewPr>
  <p:slideViewPr>
    <p:cSldViewPr snapToGrid="0">
      <p:cViewPr varScale="1">
        <p:scale>
          <a:sx n="42" d="100"/>
          <a:sy n="42" d="100"/>
        </p:scale>
        <p:origin x="54" y="6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29DE263C-1DE1-408C-AC71-F7ACC14D4F7D}" type="datetimeFigureOut">
              <a:rPr lang="en-US" smtClean="0"/>
              <a:t>5/22/2021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55DF3FD4-4B1D-4AF6-8BC7-26CF6292B7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792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E263C-1DE1-408C-AC71-F7ACC14D4F7D}" type="datetimeFigureOut">
              <a:rPr lang="en-US" smtClean="0"/>
              <a:t>5/22/2021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3FD4-4B1D-4AF6-8BC7-26CF6292B7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693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E263C-1DE1-408C-AC71-F7ACC14D4F7D}" type="datetimeFigureOut">
              <a:rPr lang="en-US" smtClean="0"/>
              <a:t>5/22/2021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3FD4-4B1D-4AF6-8BC7-26CF6292B7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8240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E263C-1DE1-408C-AC71-F7ACC14D4F7D}" type="datetimeFigureOut">
              <a:rPr lang="en-US" smtClean="0"/>
              <a:t>5/22/2021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3FD4-4B1D-4AF6-8BC7-26CF6292B7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94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E263C-1DE1-408C-AC71-F7ACC14D4F7D}" type="datetimeFigureOut">
              <a:rPr lang="en-US" smtClean="0"/>
              <a:t>5/22/2021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3FD4-4B1D-4AF6-8BC7-26CF6292B7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577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E263C-1DE1-408C-AC71-F7ACC14D4F7D}" type="datetimeFigureOut">
              <a:rPr lang="en-US" smtClean="0"/>
              <a:t>5/22/2021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3FD4-4B1D-4AF6-8BC7-26CF6292B7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988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E263C-1DE1-408C-AC71-F7ACC14D4F7D}" type="datetimeFigureOut">
              <a:rPr lang="en-US" smtClean="0"/>
              <a:t>5/22/2021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3FD4-4B1D-4AF6-8BC7-26CF6292B7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4864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E263C-1DE1-408C-AC71-F7ACC14D4F7D}" type="datetimeFigureOut">
              <a:rPr lang="en-US" smtClean="0"/>
              <a:t>5/22/2021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3FD4-4B1D-4AF6-8BC7-26CF6292B7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7865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E263C-1DE1-408C-AC71-F7ACC14D4F7D}" type="datetimeFigureOut">
              <a:rPr lang="en-US" smtClean="0"/>
              <a:t>5/22/2021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3FD4-4B1D-4AF6-8BC7-26CF6292B7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953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E263C-1DE1-408C-AC71-F7ACC14D4F7D}" type="datetimeFigureOut">
              <a:rPr lang="en-US" smtClean="0"/>
              <a:t>5/22/2021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3FD4-4B1D-4AF6-8BC7-26CF6292B7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889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E263C-1DE1-408C-AC71-F7ACC14D4F7D}" type="datetimeFigureOut">
              <a:rPr lang="en-US" smtClean="0"/>
              <a:t>5/22/2021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3FD4-4B1D-4AF6-8BC7-26CF6292B7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6518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E263C-1DE1-408C-AC71-F7ACC14D4F7D}" type="datetimeFigureOut">
              <a:rPr lang="en-US" smtClean="0"/>
              <a:t>5/22/2021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3FD4-4B1D-4AF6-8BC7-26CF6292B7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3016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E263C-1DE1-408C-AC71-F7ACC14D4F7D}" type="datetimeFigureOut">
              <a:rPr lang="en-US" smtClean="0"/>
              <a:t>5/22/2021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3FD4-4B1D-4AF6-8BC7-26CF6292B7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652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E263C-1DE1-408C-AC71-F7ACC14D4F7D}" type="datetimeFigureOut">
              <a:rPr lang="en-US" smtClean="0"/>
              <a:t>5/22/2021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3FD4-4B1D-4AF6-8BC7-26CF6292B7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0082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E263C-1DE1-408C-AC71-F7ACC14D4F7D}" type="datetimeFigureOut">
              <a:rPr lang="en-US" smtClean="0"/>
              <a:t>5/22/2021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3FD4-4B1D-4AF6-8BC7-26CF6292B7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1115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29DE263C-1DE1-408C-AC71-F7ACC14D4F7D}" type="datetimeFigureOut">
              <a:rPr lang="en-US" smtClean="0"/>
              <a:t>5/22/2021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3FD4-4B1D-4AF6-8BC7-26CF6292B7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0727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29DE263C-1DE1-408C-AC71-F7ACC14D4F7D}" type="datetimeFigureOut">
              <a:rPr lang="en-US" smtClean="0"/>
              <a:t>5/22/2021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3FD4-4B1D-4AF6-8BC7-26CF6292B7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34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9DE263C-1DE1-408C-AC71-F7ACC14D4F7D}" type="datetimeFigureOut">
              <a:rPr lang="en-US" smtClean="0"/>
              <a:t>5/22/2021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55DF3FD4-4B1D-4AF6-8BC7-26CF6292B7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772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ELL 2220: MORPHOLOGY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2743200" lvl="6" indent="0">
              <a:buNone/>
            </a:pPr>
            <a:r>
              <a:rPr lang="en-US" sz="7300" b="1" dirty="0" smtClean="0"/>
              <a:t>LECTURE 2</a:t>
            </a:r>
          </a:p>
          <a:p>
            <a:pPr marL="2743200" lvl="6" indent="0">
              <a:buNone/>
            </a:pPr>
            <a:endParaRPr lang="en-US" sz="2800" b="1" dirty="0" smtClean="0"/>
          </a:p>
          <a:p>
            <a:pPr marL="2743200" lvl="6" indent="0">
              <a:buNone/>
            </a:pPr>
            <a:endParaRPr lang="en-US" sz="2800" b="1" dirty="0"/>
          </a:p>
          <a:p>
            <a:pPr marL="2743200" lvl="6" indent="0">
              <a:buNone/>
            </a:pPr>
            <a:r>
              <a:rPr lang="en-US" sz="5800" b="1" dirty="0" smtClean="0"/>
              <a:t>CLASS OF MORPHEMES</a:t>
            </a:r>
          </a:p>
          <a:p>
            <a:pPr marL="2743200" lvl="6" indent="0">
              <a:buNone/>
            </a:pPr>
            <a:endParaRPr lang="en-US" sz="5800" b="1" dirty="0" smtClean="0"/>
          </a:p>
          <a:p>
            <a:pPr marL="2743200" lvl="6" indent="0">
              <a:buNone/>
            </a:pPr>
            <a:r>
              <a:rPr lang="en-US" sz="5800" b="1" dirty="0" smtClean="0"/>
              <a:t>AFFIXES, ROOT, STEM BASE</a:t>
            </a:r>
          </a:p>
          <a:p>
            <a:pPr marL="2743200" lvl="6" indent="0">
              <a:buNone/>
            </a:pPr>
            <a:r>
              <a:rPr lang="en-US" sz="5800" b="1" dirty="0" smtClean="0"/>
              <a:t>ALLOMORPHS</a:t>
            </a:r>
          </a:p>
          <a:p>
            <a:pPr marL="2743200" lvl="6" indent="0">
              <a:buNone/>
            </a:pPr>
            <a:endParaRPr lang="en-US" sz="2800" dirty="0" smtClean="0"/>
          </a:p>
          <a:p>
            <a:pPr marL="2743200" lvl="6" indent="0">
              <a:buNone/>
            </a:pPr>
            <a:endParaRPr lang="en-US" sz="2800" dirty="0" smtClean="0"/>
          </a:p>
          <a:p>
            <a:pPr marL="2743200" lvl="6" indent="0">
              <a:buNone/>
            </a:pPr>
            <a:r>
              <a:rPr lang="en-US" sz="2800" smtClean="0"/>
              <a:t>                      </a:t>
            </a:r>
            <a:endParaRPr lang="en-US" sz="1600" dirty="0" smtClean="0">
              <a:latin typeface="Freestyle Script" panose="030804020302050B04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3076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 smtClean="0"/>
              <a:t>CLASSES OF MORPHEMES</a:t>
            </a:r>
            <a:endParaRPr lang="en-US" sz="1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dirty="0" smtClean="0"/>
              <a:t>Morphemes can be divided into two classes; </a:t>
            </a:r>
            <a:r>
              <a:rPr lang="en-US" b="1" dirty="0" smtClean="0"/>
              <a:t>bases and affixes.</a:t>
            </a:r>
          </a:p>
          <a:p>
            <a:r>
              <a:rPr lang="en-US" dirty="0" smtClean="0"/>
              <a:t>A </a:t>
            </a:r>
            <a:r>
              <a:rPr lang="en-US" b="1" dirty="0" smtClean="0"/>
              <a:t>Base morpheme </a:t>
            </a:r>
            <a:r>
              <a:rPr lang="en-US" dirty="0" smtClean="0"/>
              <a:t>is a part of a word that carries the principle meaning. </a:t>
            </a:r>
          </a:p>
          <a:p>
            <a:r>
              <a:rPr lang="en-US" dirty="0" smtClean="0"/>
              <a:t>EXAMPLE;</a:t>
            </a:r>
          </a:p>
          <a:p>
            <a:r>
              <a:rPr lang="en-US" dirty="0" smtClean="0"/>
              <a:t>Wo</a:t>
            </a:r>
            <a:r>
              <a:rPr lang="en-US" b="1" u="sng" dirty="0" smtClean="0"/>
              <a:t>man</a:t>
            </a:r>
            <a:r>
              <a:rPr lang="en-US" dirty="0" smtClean="0"/>
              <a:t>ly, </a:t>
            </a:r>
            <a:r>
              <a:rPr lang="en-US" b="1" u="sng" dirty="0" smtClean="0"/>
              <a:t>light</a:t>
            </a:r>
            <a:r>
              <a:rPr lang="en-US" dirty="0" smtClean="0"/>
              <a:t>en, un</a:t>
            </a:r>
            <a:r>
              <a:rPr lang="en-US" b="1" u="sng" dirty="0" smtClean="0"/>
              <a:t>like</a:t>
            </a:r>
            <a:r>
              <a:rPr lang="en-US" dirty="0" smtClean="0"/>
              <a:t>ly</a:t>
            </a:r>
          </a:p>
          <a:p>
            <a:r>
              <a:rPr lang="en-US" dirty="0" smtClean="0"/>
              <a:t>The underlined parts in the examples above, i.e., </a:t>
            </a:r>
            <a:r>
              <a:rPr lang="en-US" b="1" i="1" dirty="0" smtClean="0"/>
              <a:t>man</a:t>
            </a:r>
            <a:r>
              <a:rPr lang="en-US" i="1" dirty="0" smtClean="0"/>
              <a:t>, </a:t>
            </a:r>
            <a:r>
              <a:rPr lang="en-US" b="1" i="1" dirty="0"/>
              <a:t>l</a:t>
            </a:r>
            <a:r>
              <a:rPr lang="en-US" b="1" i="1" dirty="0" smtClean="0"/>
              <a:t>ight</a:t>
            </a:r>
            <a:r>
              <a:rPr lang="en-US" i="1" dirty="0" smtClean="0"/>
              <a:t> </a:t>
            </a:r>
            <a:r>
              <a:rPr lang="en-US" dirty="0" smtClean="0"/>
              <a:t>and </a:t>
            </a:r>
            <a:r>
              <a:rPr lang="en-US" b="1" i="1" dirty="0" smtClean="0"/>
              <a:t>like</a:t>
            </a:r>
            <a:r>
              <a:rPr lang="en-US" dirty="0" smtClean="0"/>
              <a:t> are all bases.</a:t>
            </a:r>
          </a:p>
          <a:p>
            <a:r>
              <a:rPr lang="en-US" dirty="0" smtClean="0"/>
              <a:t>They are free bases.</a:t>
            </a:r>
          </a:p>
          <a:p>
            <a:r>
              <a:rPr lang="en-US" dirty="0"/>
              <a:t>Sometimes, bases can exist as  bound morphemes, </a:t>
            </a:r>
            <a:r>
              <a:rPr lang="en-US" dirty="0" err="1"/>
              <a:t>e.g</a:t>
            </a:r>
            <a:r>
              <a:rPr lang="en-US" dirty="0"/>
              <a:t>, -</a:t>
            </a:r>
            <a:r>
              <a:rPr lang="en-US" b="1" i="1" dirty="0"/>
              <a:t>sent</a:t>
            </a:r>
            <a:r>
              <a:rPr lang="en-US" dirty="0"/>
              <a:t> in </a:t>
            </a:r>
            <a:r>
              <a:rPr lang="en-US" i="1" dirty="0"/>
              <a:t>assent, dissent, consent </a:t>
            </a:r>
            <a:r>
              <a:rPr lang="en-US" dirty="0"/>
              <a:t>etc.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499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 smtClean="0"/>
              <a:t>CONT’D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Other bound morphemes are </a:t>
            </a:r>
            <a:r>
              <a:rPr lang="en-US" sz="2400" b="1" dirty="0" smtClean="0"/>
              <a:t>affixes</a:t>
            </a:r>
            <a:r>
              <a:rPr lang="en-US" sz="2400" dirty="0" smtClean="0"/>
              <a:t>.</a:t>
            </a:r>
          </a:p>
          <a:p>
            <a:r>
              <a:rPr lang="en-US" sz="2400" dirty="0" smtClean="0"/>
              <a:t>Affixes are bound or attached to another morpheme rather than free to stand alone.</a:t>
            </a:r>
          </a:p>
          <a:p>
            <a:r>
              <a:rPr lang="en-US" sz="2400" dirty="0" smtClean="0"/>
              <a:t>In </a:t>
            </a:r>
            <a:r>
              <a:rPr lang="en-US" sz="2400" b="1" i="1" dirty="0" smtClean="0"/>
              <a:t>unlikely</a:t>
            </a:r>
            <a:r>
              <a:rPr lang="en-US" sz="2400" dirty="0" smtClean="0"/>
              <a:t>, the mid morpheme </a:t>
            </a:r>
            <a:r>
              <a:rPr lang="en-US" sz="2400" b="1" i="1" dirty="0" smtClean="0">
                <a:solidFill>
                  <a:schemeClr val="tx1"/>
                </a:solidFill>
              </a:rPr>
              <a:t>lik</a:t>
            </a:r>
            <a:r>
              <a:rPr lang="en-US" sz="2400" i="1" dirty="0" smtClean="0">
                <a:solidFill>
                  <a:schemeClr val="tx1"/>
                </a:solidFill>
              </a:rPr>
              <a:t>e</a:t>
            </a:r>
            <a:r>
              <a:rPr lang="en-US" sz="2400" dirty="0" smtClean="0"/>
              <a:t> is free</a:t>
            </a:r>
            <a:r>
              <a:rPr lang="en-US" sz="2400" i="1" dirty="0"/>
              <a:t> </a:t>
            </a:r>
            <a:r>
              <a:rPr lang="en-US" sz="2400" dirty="0" smtClean="0"/>
              <a:t>while</a:t>
            </a:r>
            <a:r>
              <a:rPr lang="en-US" sz="2400" i="1" dirty="0" smtClean="0"/>
              <a:t> </a:t>
            </a:r>
            <a:r>
              <a:rPr lang="en-US" sz="2400" b="1" i="1" dirty="0"/>
              <a:t>u</a:t>
            </a:r>
            <a:r>
              <a:rPr lang="en-US" sz="2400" b="1" i="1" dirty="0" smtClean="0"/>
              <a:t>n-</a:t>
            </a:r>
            <a:r>
              <a:rPr lang="en-US" sz="2400" i="1" dirty="0" smtClean="0"/>
              <a:t> </a:t>
            </a:r>
            <a:r>
              <a:rPr lang="en-US" sz="2400" dirty="0" smtClean="0"/>
              <a:t>and </a:t>
            </a:r>
            <a:r>
              <a:rPr lang="en-US" sz="2400" b="1" i="1" dirty="0" smtClean="0"/>
              <a:t>–</a:t>
            </a:r>
            <a:r>
              <a:rPr lang="en-US" sz="2400" b="1" i="1" dirty="0" err="1" smtClean="0"/>
              <a:t>ly</a:t>
            </a:r>
            <a:r>
              <a:rPr lang="en-US" sz="2400" b="1" i="1" dirty="0" smtClean="0"/>
              <a:t> </a:t>
            </a:r>
            <a:r>
              <a:rPr lang="en-US" sz="2400" dirty="0" smtClean="0"/>
              <a:t>are affixes</a:t>
            </a:r>
            <a:endParaRPr lang="en-US" sz="2400" dirty="0"/>
          </a:p>
          <a:p>
            <a:r>
              <a:rPr lang="en-US" sz="2400" dirty="0" smtClean="0"/>
              <a:t> The form to which the affixes are attached is called a </a:t>
            </a:r>
            <a:r>
              <a:rPr lang="en-US" sz="2400" b="1" dirty="0" smtClean="0"/>
              <a:t>base</a:t>
            </a:r>
            <a:r>
              <a:rPr lang="en-US" sz="2400" dirty="0" smtClean="0"/>
              <a:t>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78660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AFFIXES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0708" y="2506276"/>
            <a:ext cx="8825659" cy="3416300"/>
          </a:xfrm>
        </p:spPr>
        <p:txBody>
          <a:bodyPr>
            <a:normAutofit fontScale="62500" lnSpcReduction="20000"/>
          </a:bodyPr>
          <a:lstStyle/>
          <a:p>
            <a:r>
              <a:rPr lang="en-US" sz="4000" dirty="0" smtClean="0"/>
              <a:t>There are three types of affixes and these are classified according to their positions.</a:t>
            </a:r>
          </a:p>
          <a:p>
            <a:r>
              <a:rPr lang="en-US" sz="4000" dirty="0" smtClean="0"/>
              <a:t>1. </a:t>
            </a:r>
            <a:r>
              <a:rPr lang="en-US" sz="4000" b="1" dirty="0" smtClean="0"/>
              <a:t> Prefixes</a:t>
            </a:r>
            <a:r>
              <a:rPr lang="en-US" sz="4000" dirty="0" smtClean="0"/>
              <a:t> are added at the beginning of the base</a:t>
            </a:r>
          </a:p>
          <a:p>
            <a:r>
              <a:rPr lang="en-US" sz="4000" dirty="0" smtClean="0"/>
              <a:t>2. </a:t>
            </a:r>
            <a:r>
              <a:rPr lang="en-US" sz="4000" b="1" dirty="0" smtClean="0"/>
              <a:t>Suffixes</a:t>
            </a:r>
            <a:r>
              <a:rPr lang="en-US" sz="4000" dirty="0" smtClean="0"/>
              <a:t> are added at the end of the base</a:t>
            </a:r>
          </a:p>
          <a:p>
            <a:r>
              <a:rPr lang="en-US" sz="4000" dirty="0" smtClean="0"/>
              <a:t> 3. </a:t>
            </a:r>
            <a:r>
              <a:rPr lang="en-US" sz="4000" b="1" dirty="0"/>
              <a:t>I</a:t>
            </a:r>
            <a:r>
              <a:rPr lang="en-US" sz="4000" b="1" dirty="0" smtClean="0"/>
              <a:t>nfixes</a:t>
            </a:r>
            <a:r>
              <a:rPr lang="en-US" sz="4000" dirty="0" smtClean="0"/>
              <a:t> are inserted right into the root of the word e.g. the word ‘blood’ in </a:t>
            </a:r>
            <a:r>
              <a:rPr lang="en-US" sz="4000" i="1" dirty="0" err="1" smtClean="0"/>
              <a:t>kanga</a:t>
            </a:r>
            <a:r>
              <a:rPr lang="en-US" sz="4000" b="1" i="1" dirty="0" err="1" smtClean="0"/>
              <a:t>blood</a:t>
            </a:r>
            <a:r>
              <a:rPr lang="en-US" sz="4000" i="1" dirty="0" err="1" smtClean="0"/>
              <a:t>roo</a:t>
            </a:r>
            <a:r>
              <a:rPr lang="en-US" sz="4000" b="1" i="1" dirty="0" smtClean="0"/>
              <a:t> </a:t>
            </a:r>
            <a:r>
              <a:rPr lang="en-US" sz="4000" i="1" dirty="0" smtClean="0"/>
              <a:t>(</a:t>
            </a:r>
            <a:r>
              <a:rPr lang="en-US" sz="4000" i="1" dirty="0"/>
              <a:t>B</a:t>
            </a:r>
            <a:r>
              <a:rPr lang="en-US" sz="4000" i="1" dirty="0" smtClean="0"/>
              <a:t>auer, 2003: 90</a:t>
            </a:r>
            <a:r>
              <a:rPr lang="en-US" sz="4000" dirty="0" smtClean="0"/>
              <a:t>). In English infixes are rare.</a:t>
            </a:r>
          </a:p>
          <a:p>
            <a:r>
              <a:rPr lang="en-US" sz="4000" dirty="0" smtClean="0"/>
              <a:t>In this lecture we will concentrate on prefixes and suffixes. </a:t>
            </a:r>
            <a:endParaRPr lang="en-US" sz="4000" i="1" dirty="0" smtClean="0"/>
          </a:p>
          <a:p>
            <a:pPr marL="0" indent="0">
              <a:buNone/>
            </a:pPr>
            <a:endParaRPr lang="en-US" sz="2000" i="1" dirty="0"/>
          </a:p>
        </p:txBody>
      </p:sp>
    </p:spTree>
    <p:extLst>
      <p:ext uri="{BB962C8B-B14F-4D97-AF65-F5344CB8AC3E}">
        <p14:creationId xmlns:p14="http://schemas.microsoft.com/office/powerpoint/2010/main" val="2668538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AFFIXES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US" dirty="0" smtClean="0"/>
          </a:p>
          <a:p>
            <a:r>
              <a:rPr lang="en-US" sz="4000" dirty="0" smtClean="0"/>
              <a:t>Example:</a:t>
            </a:r>
            <a:endParaRPr lang="en-US" sz="4000" dirty="0"/>
          </a:p>
          <a:p>
            <a:pPr marL="1371600" lvl="3" indent="0">
              <a:buNone/>
            </a:pPr>
            <a:r>
              <a:rPr lang="en-US" sz="4000" i="1" dirty="0" smtClean="0"/>
              <a:t>      </a:t>
            </a:r>
            <a:r>
              <a:rPr lang="en-US" sz="4000" i="1" dirty="0"/>
              <a:t>retouched</a:t>
            </a:r>
          </a:p>
          <a:p>
            <a:endParaRPr lang="en-US" sz="4000" i="1" dirty="0"/>
          </a:p>
          <a:p>
            <a:pPr marL="0" indent="0">
              <a:buNone/>
            </a:pPr>
            <a:r>
              <a:rPr lang="en-US" sz="4000" i="1" dirty="0"/>
              <a:t>      </a:t>
            </a:r>
            <a:endParaRPr lang="en-US" sz="4000" i="1" dirty="0" smtClean="0"/>
          </a:p>
          <a:p>
            <a:pPr marL="0" indent="0">
              <a:buNone/>
            </a:pPr>
            <a:r>
              <a:rPr lang="en-US" sz="4000" i="1" dirty="0"/>
              <a:t>	</a:t>
            </a:r>
            <a:r>
              <a:rPr lang="en-US" sz="4000" i="1" dirty="0" smtClean="0"/>
              <a:t>	    </a:t>
            </a:r>
            <a:r>
              <a:rPr lang="en-US" sz="4000" i="1" dirty="0"/>
              <a:t>prefix		    </a:t>
            </a:r>
            <a:r>
              <a:rPr lang="en-US" sz="4000" i="1" dirty="0" smtClean="0"/>
              <a:t>			suffix</a:t>
            </a:r>
            <a:endParaRPr lang="en-US" sz="4000" i="1" dirty="0"/>
          </a:p>
          <a:p>
            <a:pPr marL="0" indent="0">
              <a:buNone/>
            </a:pPr>
            <a:r>
              <a:rPr lang="en-US" sz="4000" i="1" dirty="0"/>
              <a:t>        </a:t>
            </a:r>
            <a:r>
              <a:rPr lang="en-US" sz="4000" i="1" dirty="0" smtClean="0"/>
              <a:t>	     re           base           </a:t>
            </a:r>
            <a:r>
              <a:rPr lang="en-US" sz="4000" i="1" dirty="0" err="1" smtClean="0"/>
              <a:t>ed</a:t>
            </a:r>
            <a:endParaRPr lang="en-US" sz="4000" i="1" dirty="0" smtClean="0"/>
          </a:p>
          <a:p>
            <a:pPr marL="0" indent="0">
              <a:buNone/>
            </a:pPr>
            <a:r>
              <a:rPr lang="en-US" sz="4000" i="1" dirty="0"/>
              <a:t>	</a:t>
            </a:r>
            <a:r>
              <a:rPr lang="en-US" sz="4000" i="1" dirty="0" smtClean="0"/>
              <a:t>				   touch</a:t>
            </a:r>
          </a:p>
          <a:p>
            <a:pPr marL="0" indent="0">
              <a:buNone/>
            </a:pPr>
            <a:endParaRPr lang="en-US" sz="4000" i="1" dirty="0" smtClean="0"/>
          </a:p>
        </p:txBody>
      </p:sp>
      <p:cxnSp>
        <p:nvCxnSpPr>
          <p:cNvPr id="4" name="Straight Connector 3"/>
          <p:cNvCxnSpPr/>
          <p:nvPr/>
        </p:nvCxnSpPr>
        <p:spPr>
          <a:xfrm flipH="1">
            <a:off x="2842591" y="3793481"/>
            <a:ext cx="1197317" cy="69900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H="1">
            <a:off x="4046954" y="3793481"/>
            <a:ext cx="28190" cy="118128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4061049" y="3793481"/>
            <a:ext cx="1506734" cy="69900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3304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dirty="0" smtClean="0"/>
              <a:t>CONT’D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base is a semantic core of a word to which affixes can be added as shown in the morphological analysis of </a:t>
            </a:r>
            <a:r>
              <a:rPr lang="en-US" b="1" i="1" dirty="0" smtClean="0"/>
              <a:t>retouched </a:t>
            </a:r>
            <a:r>
              <a:rPr lang="en-US" dirty="0" smtClean="0"/>
              <a:t>above</a:t>
            </a:r>
            <a:r>
              <a:rPr lang="en-US" b="1" dirty="0" smtClean="0"/>
              <a:t>. </a:t>
            </a:r>
          </a:p>
          <a:p>
            <a:r>
              <a:rPr lang="en-US" dirty="0" smtClean="0"/>
              <a:t>Other examples of bases are:</a:t>
            </a:r>
          </a:p>
          <a:p>
            <a:pPr marL="0" indent="0">
              <a:buNone/>
            </a:pPr>
            <a:r>
              <a:rPr lang="en-US" b="1" dirty="0"/>
              <a:t> </a:t>
            </a:r>
            <a:r>
              <a:rPr lang="en-US" b="1" dirty="0" smtClean="0"/>
              <a:t>    	BASE				WORD		</a:t>
            </a:r>
          </a:p>
          <a:p>
            <a:pPr marL="0" indent="0">
              <a:buNone/>
            </a:pPr>
            <a:r>
              <a:rPr lang="en-US" b="1" dirty="0" smtClean="0"/>
              <a:t>	touch				</a:t>
            </a:r>
            <a:r>
              <a:rPr lang="en-US" dirty="0" smtClean="0"/>
              <a:t>touchable</a:t>
            </a:r>
            <a:r>
              <a:rPr lang="en-US" b="1" dirty="0" smtClean="0"/>
              <a:t>			</a:t>
            </a:r>
          </a:p>
          <a:p>
            <a:pPr marL="0" indent="0">
              <a:buNone/>
            </a:pPr>
            <a:r>
              <a:rPr lang="en-US" dirty="0" smtClean="0"/>
              <a:t>	</a:t>
            </a:r>
            <a:r>
              <a:rPr lang="en-US" b="1" dirty="0" smtClean="0"/>
              <a:t>touchable			</a:t>
            </a:r>
            <a:r>
              <a:rPr lang="en-US" dirty="0" smtClean="0"/>
              <a:t>untouchable</a:t>
            </a:r>
            <a:endParaRPr lang="en-US" b="1" dirty="0" smtClean="0"/>
          </a:p>
          <a:p>
            <a:pPr marL="0" indent="0">
              <a:buNone/>
            </a:pPr>
            <a:r>
              <a:rPr lang="en-US" b="1" dirty="0" smtClean="0"/>
              <a:t>      Untouchable			</a:t>
            </a:r>
            <a:r>
              <a:rPr lang="en-US" dirty="0" smtClean="0"/>
              <a:t>untouchables		</a:t>
            </a:r>
          </a:p>
          <a:p>
            <a:r>
              <a:rPr lang="en-US" dirty="0" smtClean="0"/>
              <a:t>A base morpheme can also be a </a:t>
            </a:r>
            <a:r>
              <a:rPr lang="en-US" b="1" dirty="0" smtClean="0"/>
              <a:t>root</a:t>
            </a:r>
            <a:r>
              <a:rPr lang="en-US" dirty="0" smtClean="0"/>
              <a:t> or a </a:t>
            </a:r>
            <a:r>
              <a:rPr lang="en-US" b="1" dirty="0" smtClean="0"/>
              <a:t>stem</a:t>
            </a:r>
          </a:p>
        </p:txBody>
      </p:sp>
    </p:spTree>
    <p:extLst>
      <p:ext uri="{BB962C8B-B14F-4D97-AF65-F5344CB8AC3E}">
        <p14:creationId xmlns:p14="http://schemas.microsoft.com/office/powerpoint/2010/main" val="1800376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ROOT AND 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ROOT</a:t>
            </a:r>
            <a:r>
              <a:rPr lang="en-US" dirty="0" smtClean="0"/>
              <a:t>: the part of a word that is left after all affixes have been removed. A root is a morpheme that cannot be analyzed further.  Roots can be free bases as is frequently the case in English, or bound morphemes as is the case in Latin</a:t>
            </a:r>
          </a:p>
          <a:p>
            <a:r>
              <a:rPr lang="en-US" dirty="0" smtClean="0"/>
              <a:t>Examples of roots as free bases are;</a:t>
            </a:r>
          </a:p>
          <a:p>
            <a:r>
              <a:rPr lang="en-US" dirty="0"/>
              <a:t>c</a:t>
            </a:r>
            <a:r>
              <a:rPr lang="en-US" dirty="0" smtClean="0"/>
              <a:t>hair, grass, boy </a:t>
            </a:r>
          </a:p>
          <a:p>
            <a:r>
              <a:rPr lang="en-US" dirty="0" smtClean="0"/>
              <a:t>A root is therefore a core of a word, a part where other morphemes can be added. </a:t>
            </a:r>
          </a:p>
          <a:p>
            <a:r>
              <a:rPr lang="en-US" dirty="0" smtClean="0"/>
              <a:t>For example in </a:t>
            </a:r>
            <a:r>
              <a:rPr lang="en-US" b="1" dirty="0" smtClean="0"/>
              <a:t>Un-touch-able-s, </a:t>
            </a:r>
            <a:r>
              <a:rPr lang="en-US" dirty="0" smtClean="0"/>
              <a:t>the root is </a:t>
            </a:r>
            <a:r>
              <a:rPr lang="en-US" b="1" dirty="0" smtClean="0"/>
              <a:t>touch,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1538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ROOT AND 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0708" y="2543865"/>
            <a:ext cx="8825659" cy="3416300"/>
          </a:xfrm>
        </p:spPr>
        <p:txBody>
          <a:bodyPr>
            <a:normAutofit/>
          </a:bodyPr>
          <a:lstStyle/>
          <a:p>
            <a:r>
              <a:rPr lang="en-US" sz="2400" dirty="0"/>
              <a:t>Some roots cannot exist on their own, they are bound </a:t>
            </a:r>
            <a:r>
              <a:rPr lang="en-US" sz="2400" dirty="0" smtClean="0"/>
              <a:t>roots.</a:t>
            </a:r>
            <a:endParaRPr lang="en-US" sz="2400" dirty="0"/>
          </a:p>
          <a:p>
            <a:r>
              <a:rPr lang="en-US" sz="2400" dirty="0" smtClean="0"/>
              <a:t>Examples of roots as bound morphemes: </a:t>
            </a:r>
          </a:p>
          <a:p>
            <a:r>
              <a:rPr lang="en-US" sz="2400" b="1" dirty="0" err="1" smtClean="0"/>
              <a:t>Loc</a:t>
            </a:r>
            <a:r>
              <a:rPr lang="en-US" sz="2400" dirty="0" smtClean="0"/>
              <a:t> comes from a Latin word </a:t>
            </a:r>
            <a:r>
              <a:rPr lang="en-US" sz="2400" b="1" i="1" dirty="0" smtClean="0"/>
              <a:t>loci</a:t>
            </a:r>
            <a:r>
              <a:rPr lang="en-US" sz="2400" dirty="0" smtClean="0"/>
              <a:t> which means place and cannot exist without derivational affixes attached. E.g.,  </a:t>
            </a:r>
            <a:r>
              <a:rPr lang="en-US" sz="2400" b="1" dirty="0" smtClean="0"/>
              <a:t>Loc</a:t>
            </a:r>
            <a:r>
              <a:rPr lang="en-US" sz="2400" dirty="0" smtClean="0"/>
              <a:t>ate, dis</a:t>
            </a:r>
            <a:r>
              <a:rPr lang="en-US" sz="2400" b="1" dirty="0" smtClean="0"/>
              <a:t>loc</a:t>
            </a:r>
            <a:r>
              <a:rPr lang="en-US" sz="2400" dirty="0" smtClean="0"/>
              <a:t>ate, </a:t>
            </a:r>
            <a:r>
              <a:rPr lang="en-US" sz="2400" b="1" dirty="0" smtClean="0"/>
              <a:t>loc</a:t>
            </a:r>
            <a:r>
              <a:rPr lang="en-US" sz="2400" dirty="0" smtClean="0"/>
              <a:t>um, l</a:t>
            </a:r>
            <a:r>
              <a:rPr lang="en-US" sz="2400" b="1" dirty="0" smtClean="0"/>
              <a:t>oc</a:t>
            </a:r>
            <a:r>
              <a:rPr lang="en-US" sz="2400" dirty="0" smtClean="0"/>
              <a:t>us etc.</a:t>
            </a:r>
          </a:p>
          <a:p>
            <a:r>
              <a:rPr lang="en-US" sz="2400" dirty="0" smtClean="0"/>
              <a:t>Another example of a bound root is; </a:t>
            </a:r>
            <a:r>
              <a:rPr lang="en-US" sz="2400" i="1" dirty="0" smtClean="0"/>
              <a:t>-logy </a:t>
            </a:r>
            <a:r>
              <a:rPr lang="en-US" sz="2400" dirty="0" smtClean="0"/>
              <a:t>in bio</a:t>
            </a:r>
            <a:r>
              <a:rPr lang="en-US" sz="2400" b="1" dirty="0" smtClean="0"/>
              <a:t>logy , </a:t>
            </a:r>
            <a:r>
              <a:rPr lang="en-US" sz="2400" dirty="0" smtClean="0"/>
              <a:t>geo</a:t>
            </a:r>
            <a:r>
              <a:rPr lang="en-US" sz="2400" b="1" dirty="0" smtClean="0"/>
              <a:t>logy, </a:t>
            </a:r>
            <a:r>
              <a:rPr lang="en-US" sz="2400" dirty="0" smtClean="0"/>
              <a:t>musico</a:t>
            </a:r>
            <a:r>
              <a:rPr lang="en-US" sz="2400" b="1" dirty="0" smtClean="0"/>
              <a:t>logy.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2418054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ROOT AND 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sz="2400" dirty="0" smtClean="0"/>
              <a:t>A stem is a part of a word that is left when all inflectional endings are removed.</a:t>
            </a:r>
            <a:endParaRPr lang="en-US" sz="2400" dirty="0"/>
          </a:p>
          <a:p>
            <a:pPr marL="0" indent="0">
              <a:buNone/>
            </a:pPr>
            <a:r>
              <a:rPr lang="en-US" sz="2400" dirty="0" smtClean="0"/>
              <a:t>Examples:</a:t>
            </a:r>
          </a:p>
          <a:p>
            <a:pPr marL="0" indent="0">
              <a:buNone/>
            </a:pPr>
            <a:r>
              <a:rPr lang="en-US" sz="2400" dirty="0"/>
              <a:t> </a:t>
            </a:r>
            <a:r>
              <a:rPr lang="en-US" sz="2400" dirty="0" smtClean="0"/>
              <a:t>  </a:t>
            </a:r>
            <a:r>
              <a:rPr lang="en-US" sz="2400" b="1" dirty="0" smtClean="0"/>
              <a:t>word</a:t>
            </a:r>
            <a:r>
              <a:rPr lang="en-US" sz="2400" dirty="0" smtClean="0"/>
              <a:t>					</a:t>
            </a:r>
            <a:r>
              <a:rPr lang="en-US" sz="2400" b="1" dirty="0" smtClean="0"/>
              <a:t>stem</a:t>
            </a:r>
          </a:p>
          <a:p>
            <a:pPr marL="0" indent="0">
              <a:buNone/>
            </a:pPr>
            <a:r>
              <a:rPr lang="en-US" sz="2400" dirty="0" smtClean="0"/>
              <a:t>Governments 		government</a:t>
            </a:r>
          </a:p>
          <a:p>
            <a:pPr marL="0" indent="0">
              <a:buNone/>
            </a:pPr>
            <a:r>
              <a:rPr lang="en-US" sz="2400" dirty="0" smtClean="0"/>
              <a:t>Touched				touch</a:t>
            </a:r>
          </a:p>
          <a:p>
            <a:r>
              <a:rPr lang="en-US" sz="2400" dirty="0"/>
              <a:t>A base morpheme can also </a:t>
            </a:r>
            <a:r>
              <a:rPr lang="en-US" sz="2400" dirty="0" smtClean="0"/>
              <a:t>be </a:t>
            </a:r>
            <a:r>
              <a:rPr lang="en-US" sz="2400" dirty="0"/>
              <a:t>an </a:t>
            </a:r>
            <a:r>
              <a:rPr lang="en-US" sz="2400" b="1" dirty="0"/>
              <a:t>allomorph</a:t>
            </a:r>
            <a:r>
              <a:rPr lang="en-US" sz="2400" dirty="0"/>
              <a:t> of a morpheme which has another allomorph that is a free form.</a:t>
            </a:r>
          </a:p>
          <a:p>
            <a:endParaRPr lang="en-US" sz="2000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9881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ALLOMORPH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An </a:t>
            </a:r>
            <a:r>
              <a:rPr lang="en-US" sz="2400" b="1" dirty="0" smtClean="0"/>
              <a:t>allomorph</a:t>
            </a:r>
            <a:r>
              <a:rPr lang="en-US" sz="2400" dirty="0" smtClean="0"/>
              <a:t> is defined as any one of the different phonological realizations of a morpheme. </a:t>
            </a:r>
          </a:p>
          <a:p>
            <a:r>
              <a:rPr lang="en-US" sz="2400" dirty="0" smtClean="0"/>
              <a:t>It occurs when a morpheme is phonologically represented by different morphs in different environments and the morphs cannot be substituted for each other. </a:t>
            </a:r>
            <a:endParaRPr lang="en-US" sz="2400" dirty="0"/>
          </a:p>
          <a:p>
            <a:r>
              <a:rPr lang="en-US" sz="2400" dirty="0" smtClean="0"/>
              <a:t>Such a morph is said to be in </a:t>
            </a:r>
            <a:r>
              <a:rPr lang="en-US" sz="2400" b="1" dirty="0" smtClean="0"/>
              <a:t>complementary distribution.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768811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ALLOMORPH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 smtClean="0"/>
              <a:t>When </a:t>
            </a:r>
            <a:r>
              <a:rPr lang="en-US" sz="2400" dirty="0"/>
              <a:t>a morpheme has more than one phonological realization, each of the realizations is an allomorph.</a:t>
            </a:r>
          </a:p>
          <a:p>
            <a:r>
              <a:rPr lang="en-US" sz="2400" dirty="0"/>
              <a:t>For instance, the </a:t>
            </a:r>
            <a:r>
              <a:rPr lang="en-US" sz="2400" b="1" dirty="0"/>
              <a:t>morpheme –s</a:t>
            </a:r>
            <a:r>
              <a:rPr lang="en-US" sz="2400" dirty="0"/>
              <a:t> has 1 morph and can have 1 or 2 allomorphs of pronounceable realization</a:t>
            </a:r>
            <a:r>
              <a:rPr lang="en-US" sz="2400" dirty="0" smtClean="0"/>
              <a:t>:</a:t>
            </a:r>
          </a:p>
          <a:p>
            <a:pPr marL="514350" indent="-514350">
              <a:buAutoNum type="arabicPeriod"/>
            </a:pPr>
            <a:r>
              <a:rPr lang="en-US" sz="2400" b="1" dirty="0"/>
              <a:t>The plural morpheme ‘S’ </a:t>
            </a:r>
          </a:p>
          <a:p>
            <a:r>
              <a:rPr lang="en-US" sz="2400" dirty="0"/>
              <a:t>In regular </a:t>
            </a:r>
            <a:r>
              <a:rPr lang="en-US" sz="2400" dirty="0" smtClean="0"/>
              <a:t>nouns, it </a:t>
            </a:r>
            <a:r>
              <a:rPr lang="en-US" sz="2400" dirty="0"/>
              <a:t>has three phonological  realizations:</a:t>
            </a:r>
          </a:p>
          <a:p>
            <a:endParaRPr lang="en-US" sz="24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304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ALLOMORPH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/s/ after any morph ending in voiceless morphemes except the fricatives and affricates  e.g.  Books, pipes, pots, looks </a:t>
            </a:r>
            <a:r>
              <a:rPr lang="en-US" sz="2000" dirty="0" err="1" smtClean="0"/>
              <a:t>etc</a:t>
            </a:r>
            <a:endParaRPr lang="en-US" sz="2000" dirty="0" smtClean="0"/>
          </a:p>
          <a:p>
            <a:r>
              <a:rPr lang="en-US" sz="2000" dirty="0" smtClean="0"/>
              <a:t>/z/ after morphs ending in voiced morphemes except the fricatives and affricates, e.g. walls, bags, girls, serves, rooms etc.</a:t>
            </a:r>
          </a:p>
          <a:p>
            <a:r>
              <a:rPr lang="en-US" sz="2000" dirty="0" smtClean="0"/>
              <a:t>/</a:t>
            </a:r>
            <a:r>
              <a:rPr lang="en-US" sz="2000" dirty="0" err="1" smtClean="0"/>
              <a:t>iz</a:t>
            </a:r>
            <a:r>
              <a:rPr lang="en-US" sz="2000" dirty="0" smtClean="0"/>
              <a:t>/ after fricatives and affricates, e.g. horses, churches, buses, bridges.</a:t>
            </a:r>
          </a:p>
          <a:p>
            <a:r>
              <a:rPr lang="en-US" sz="2000" dirty="0" smtClean="0"/>
              <a:t>/s/, /z/ and /</a:t>
            </a:r>
            <a:r>
              <a:rPr lang="en-US" sz="2000" dirty="0" err="1" smtClean="0"/>
              <a:t>iz</a:t>
            </a:r>
            <a:r>
              <a:rPr lang="en-US" sz="2000" dirty="0" smtClean="0"/>
              <a:t>/ are allomorphs of the plural morpheme. They are different realizations of the same morpheme /s/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25580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ALLOMORPH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realisation of each of these forms depends on the phonetic environment. </a:t>
            </a:r>
          </a:p>
          <a:p>
            <a:r>
              <a:rPr lang="en-US" dirty="0" smtClean="0"/>
              <a:t>They are phonologically conditioned.</a:t>
            </a:r>
          </a:p>
          <a:p>
            <a:r>
              <a:rPr lang="en-US" dirty="0" smtClean="0"/>
              <a:t>I must indicate also that there is another form of the plural which takes an irregular morph </a:t>
            </a:r>
            <a:r>
              <a:rPr lang="en-US" sz="2000" b="1" dirty="0" smtClean="0"/>
              <a:t>‘-</a:t>
            </a:r>
            <a:r>
              <a:rPr lang="en-US" sz="2000" b="1" dirty="0" err="1" smtClean="0"/>
              <a:t>en</a:t>
            </a:r>
            <a:r>
              <a:rPr lang="en-US" sz="2000" dirty="0" smtClean="0"/>
              <a:t>’. </a:t>
            </a:r>
            <a:r>
              <a:rPr lang="en-US" dirty="0" smtClean="0"/>
              <a:t>This  is used with a specific lexical item or small group of lexical items, e.g. </a:t>
            </a:r>
            <a:r>
              <a:rPr lang="en-US" dirty="0"/>
              <a:t>ox, child, brother (in religious circles</a:t>
            </a:r>
            <a:r>
              <a:rPr lang="en-US" dirty="0" smtClean="0"/>
              <a:t>).</a:t>
            </a:r>
          </a:p>
          <a:p>
            <a:r>
              <a:rPr lang="en-US" dirty="0" smtClean="0"/>
              <a:t>This variant of the plural morpheme is conditioned by the </a:t>
            </a:r>
            <a:r>
              <a:rPr lang="en-US" b="1" dirty="0" smtClean="0"/>
              <a:t>LEXEME</a:t>
            </a:r>
            <a:r>
              <a:rPr lang="en-US" dirty="0" smtClean="0"/>
              <a:t>. This kind of variation present in irregular English plurals is called </a:t>
            </a:r>
            <a:r>
              <a:rPr lang="en-US" b="1" dirty="0" smtClean="0"/>
              <a:t>morphological conditioning.  </a:t>
            </a:r>
          </a:p>
        </p:txBody>
      </p:sp>
    </p:spTree>
    <p:extLst>
      <p:ext uri="{BB962C8B-B14F-4D97-AF65-F5344CB8AC3E}">
        <p14:creationId xmlns:p14="http://schemas.microsoft.com/office/powerpoint/2010/main" val="2223994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ALLOMORPH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3200" b="1" dirty="0" smtClean="0"/>
              <a:t>2.  </a:t>
            </a:r>
            <a:r>
              <a:rPr lang="en-US" sz="3000" b="1" dirty="0" smtClean="0"/>
              <a:t>The </a:t>
            </a:r>
            <a:r>
              <a:rPr lang="en-US" sz="3000" b="1" dirty="0"/>
              <a:t>past tense </a:t>
            </a:r>
            <a:r>
              <a:rPr lang="en-US" sz="3000" b="1" dirty="0" smtClean="0"/>
              <a:t>morpheme -</a:t>
            </a:r>
            <a:r>
              <a:rPr lang="en-US" sz="3000" b="1" dirty="0" err="1" smtClean="0"/>
              <a:t>ed</a:t>
            </a:r>
            <a:r>
              <a:rPr lang="en-US" sz="3000" b="1" dirty="0" smtClean="0"/>
              <a:t> </a:t>
            </a:r>
            <a:r>
              <a:rPr lang="en-US" sz="3000" b="1" dirty="0"/>
              <a:t>is realized as:</a:t>
            </a:r>
          </a:p>
          <a:p>
            <a:pPr marL="0" indent="0">
              <a:buNone/>
            </a:pPr>
            <a:r>
              <a:rPr lang="en-US" dirty="0"/>
              <a:t>/t</a:t>
            </a:r>
            <a:r>
              <a:rPr lang="en-US" dirty="0" smtClean="0"/>
              <a:t>/ in words such as looked, passed, kissed, laughed </a:t>
            </a:r>
            <a:r>
              <a:rPr lang="en-US" dirty="0" err="1" smtClean="0"/>
              <a:t>etc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/id/ in wedded, united, needed, hurried</a:t>
            </a:r>
          </a:p>
          <a:p>
            <a:pPr marL="0" indent="0">
              <a:buNone/>
            </a:pPr>
            <a:r>
              <a:rPr lang="en-US" dirty="0" smtClean="0"/>
              <a:t>/d/ in loved, filled, mined lured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sz="3000" b="1" dirty="0" smtClean="0"/>
              <a:t>3</a:t>
            </a:r>
            <a:r>
              <a:rPr lang="en-US" sz="3000" dirty="0" smtClean="0"/>
              <a:t>. </a:t>
            </a:r>
            <a:r>
              <a:rPr lang="en-US" sz="3000" b="1" dirty="0" smtClean="0"/>
              <a:t>The third person singular morpheme </a:t>
            </a:r>
          </a:p>
          <a:p>
            <a:r>
              <a:rPr lang="en-US" dirty="0" smtClean="0"/>
              <a:t>This is represented by </a:t>
            </a:r>
            <a:r>
              <a:rPr lang="en-US" sz="2000" b="1" dirty="0" smtClean="0"/>
              <a:t>‘s’ </a:t>
            </a:r>
            <a:r>
              <a:rPr lang="en-US" dirty="0" smtClean="0"/>
              <a:t>and realized differently in different environments: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18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ALLOMORPH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618396"/>
          </a:xfrm>
        </p:spPr>
        <p:txBody>
          <a:bodyPr>
            <a:noAutofit/>
          </a:bodyPr>
          <a:lstStyle/>
          <a:p>
            <a:r>
              <a:rPr lang="en-US" sz="2200" dirty="0" smtClean="0"/>
              <a:t>/s/ in he/she talks, bakes, winks, tips, sleeps</a:t>
            </a:r>
          </a:p>
          <a:p>
            <a:r>
              <a:rPr lang="en-US" sz="2200" dirty="0" smtClean="0"/>
              <a:t>/z/ in he/she loves, sins, grabs, drags </a:t>
            </a:r>
          </a:p>
          <a:p>
            <a:r>
              <a:rPr lang="en-US" sz="2200" dirty="0" smtClean="0"/>
              <a:t>/</a:t>
            </a:r>
            <a:r>
              <a:rPr lang="en-US" sz="2200" dirty="0" err="1" smtClean="0"/>
              <a:t>iz</a:t>
            </a:r>
            <a:r>
              <a:rPr lang="en-US" sz="2200" dirty="0" smtClean="0"/>
              <a:t>/ as in he/she/ judges, watches, washes</a:t>
            </a:r>
          </a:p>
          <a:p>
            <a:endParaRPr lang="en-US" sz="2200" dirty="0"/>
          </a:p>
          <a:p>
            <a:pPr marL="0" indent="0">
              <a:buNone/>
            </a:pPr>
            <a:r>
              <a:rPr lang="en-US" sz="2200" b="1" dirty="0" smtClean="0"/>
              <a:t>4. The Possessive Morpheme </a:t>
            </a:r>
          </a:p>
          <a:p>
            <a:pPr marL="0" indent="0">
              <a:buNone/>
            </a:pPr>
            <a:r>
              <a:rPr lang="en-US" sz="2200" dirty="0" smtClean="0"/>
              <a:t>This morpheme is represented by ‘s’  but realized differently in different environments</a:t>
            </a:r>
          </a:p>
          <a:p>
            <a:pPr marL="0" indent="0">
              <a:buNone/>
            </a:pPr>
            <a:r>
              <a:rPr lang="en-US" sz="2200" dirty="0" smtClean="0"/>
              <a:t>/s/ in cat’s tail, Peter’s wife, chief’s palace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592801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ALLOMORPHS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/z/ in dad’s  boy, women’s club</a:t>
            </a:r>
          </a:p>
          <a:p>
            <a:r>
              <a:rPr lang="en-US" dirty="0" smtClean="0"/>
              <a:t>/</a:t>
            </a:r>
            <a:r>
              <a:rPr lang="en-US" dirty="0" err="1" smtClean="0"/>
              <a:t>iz</a:t>
            </a:r>
            <a:r>
              <a:rPr lang="en-US" dirty="0" smtClean="0"/>
              <a:t>/ in, judge’s decision, churches’ plot, </a:t>
            </a:r>
          </a:p>
          <a:p>
            <a:endParaRPr lang="en-US" dirty="0" smtClean="0"/>
          </a:p>
          <a:p>
            <a:r>
              <a:rPr lang="en-US" dirty="0" smtClean="0"/>
              <a:t>The different morphs representing the same morpheme above are called allomorphs, and the phenomenon that different morphs realize one and the same morpheme is called </a:t>
            </a:r>
            <a:r>
              <a:rPr lang="en-US" sz="3200" b="1" dirty="0" err="1" smtClean="0"/>
              <a:t>allomorphy</a:t>
            </a:r>
            <a:r>
              <a:rPr lang="en-US" sz="3200" b="1" dirty="0" smtClean="0"/>
              <a:t>.</a:t>
            </a:r>
            <a:endParaRPr lang="en-US" sz="3200" b="1" dirty="0"/>
          </a:p>
          <a:p>
            <a:r>
              <a:rPr lang="en-US" dirty="0" smtClean="0"/>
              <a:t>Restated differently, an allomorph is a phonetically or morphologically conditioned member of a set of morphs representing a particular morpheme (Bauer, 1983).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8454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 this lecture, we have looked at some of the key concepts in morphology, i.e. Morpheme, morph, base, stem, root and allomorphs.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9898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3405</TotalTime>
  <Words>1011</Words>
  <Application>Microsoft Office PowerPoint</Application>
  <PresentationFormat>Widescreen</PresentationFormat>
  <Paragraphs>108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Century Gothic</vt:lpstr>
      <vt:lpstr>Freestyle Script</vt:lpstr>
      <vt:lpstr>Wingdings 3</vt:lpstr>
      <vt:lpstr>Ion Boardroom</vt:lpstr>
      <vt:lpstr>ELL 2220: MORPHOLOGY</vt:lpstr>
      <vt:lpstr>CLASSES OF MORPHEMES</vt:lpstr>
      <vt:lpstr>CONT’D</vt:lpstr>
      <vt:lpstr>AFFIXES</vt:lpstr>
      <vt:lpstr>AFFIXES</vt:lpstr>
      <vt:lpstr> CONT’D</vt:lpstr>
      <vt:lpstr>ROOT AND STEM</vt:lpstr>
      <vt:lpstr>ROOT AND STEM</vt:lpstr>
      <vt:lpstr>ROOT AND STEM</vt:lpstr>
      <vt:lpstr>ALLOMORPH</vt:lpstr>
      <vt:lpstr>ALLOMORPH</vt:lpstr>
      <vt:lpstr>ALLOMORPH</vt:lpstr>
      <vt:lpstr>ALLOMORPH</vt:lpstr>
      <vt:lpstr>ALLOMORPH</vt:lpstr>
      <vt:lpstr>ALLOMORPH</vt:lpstr>
      <vt:lpstr>ALLOMORPHS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ELL 2220: MORPHOLOGY</dc:title>
  <dc:creator>HP</dc:creator>
  <cp:lastModifiedBy>HP</cp:lastModifiedBy>
  <cp:revision>60</cp:revision>
  <dcterms:created xsi:type="dcterms:W3CDTF">2021-05-03T13:29:42Z</dcterms:created>
  <dcterms:modified xsi:type="dcterms:W3CDTF">2021-05-22T11:45:22Z</dcterms:modified>
</cp:coreProperties>
</file>