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0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1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80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7785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16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4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74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6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7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9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4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5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2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9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8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2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FD45A6E-5E1A-4025-AC5F-9F4D0691B55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D5FD8-C775-4424-9C03-F573119C0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171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PHONOLOGICAL AND MORPHOLOGICAL </a:t>
            </a:r>
            <a:r>
              <a:rPr lang="en-US" dirty="0" smtClean="0"/>
              <a:t>CONDITIONING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                                                                     N. </a:t>
            </a:r>
            <a:r>
              <a:rPr lang="en-US" smtClean="0"/>
              <a:t>NJOBVU- 2021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06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PHONOLOGICAL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the allomorphs that were discussed is the previous lecture are phonologically conditioned.</a:t>
            </a:r>
          </a:p>
          <a:p>
            <a:r>
              <a:rPr lang="en-US" dirty="0" smtClean="0"/>
              <a:t>This means that they are determined by the phonological form of the last sound of the morph to which they are attached.</a:t>
            </a:r>
          </a:p>
          <a:p>
            <a:r>
              <a:rPr lang="en-US" dirty="0" smtClean="0"/>
              <a:t>That is, whether they are voiced or voiceless, an affricate or fricative or a plosive.</a:t>
            </a:r>
          </a:p>
          <a:p>
            <a:r>
              <a:rPr lang="en-US" dirty="0" smtClean="0"/>
              <a:t>This process is called phonological conditioning.</a:t>
            </a:r>
          </a:p>
          <a:p>
            <a:r>
              <a:rPr lang="en-US" dirty="0" smtClean="0"/>
              <a:t>We can therefore define phonological conditioning as the process in which the type of allomorph by which a given morpheme is realized in a given environment is determined by the phonological form (of the last sound ) of morph to which it is attached.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78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PHONOLOGICAL </a:t>
            </a:r>
            <a:r>
              <a:rPr lang="en-US" dirty="0"/>
              <a:t>CONDITIONING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Phonological conditioning rules</a:t>
            </a:r>
          </a:p>
          <a:p>
            <a:pPr marL="0" indent="0">
              <a:buNone/>
            </a:pPr>
            <a:r>
              <a:rPr lang="en-US" b="1" dirty="0" smtClean="0"/>
              <a:t>Rule 1</a:t>
            </a:r>
            <a:r>
              <a:rPr lang="en-US" dirty="0" smtClean="0"/>
              <a:t>:	 The plural morpheme, the third person singular and the 			possessive morpheme are realized as /s/ after voiceless 			consonant sounds.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Rule 2</a:t>
            </a:r>
            <a:r>
              <a:rPr lang="en-US" dirty="0" smtClean="0"/>
              <a:t>: 	The plural morpheme, the third person singular and the 			possessive morpheme are realized as /z/ after voiced 			sounds (both vowels and consonants).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91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PHONOLOGICAL CONDITIONING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Rule 3: 	</a:t>
            </a:r>
            <a:r>
              <a:rPr lang="en-US" dirty="0" smtClean="0"/>
              <a:t>The plural morpheme, the third person singular 				morpheme and possessive morpheme are realized as /</a:t>
            </a:r>
            <a:r>
              <a:rPr lang="en-US" dirty="0" err="1" smtClean="0"/>
              <a:t>iz</a:t>
            </a:r>
            <a:r>
              <a:rPr lang="en-US" dirty="0" smtClean="0"/>
              <a:t>/ 		after affricates and fricatives.</a:t>
            </a:r>
          </a:p>
          <a:p>
            <a:endParaRPr lang="en-US" dirty="0"/>
          </a:p>
          <a:p>
            <a:r>
              <a:rPr lang="en-US" b="1" dirty="0" smtClean="0"/>
              <a:t>Rule 4:	</a:t>
            </a:r>
            <a:r>
              <a:rPr lang="en-US" dirty="0" smtClean="0"/>
              <a:t>the past tense morpheme is realized as /t/, /d/, /id/ after 		voiceless consonant sounds, voiced sounds (vowels and 			consonants) and alveolar plosives respectively.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127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MORPHOLOCAL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irregular verbs and irregular nouns, the past tense and plural morphemes are realized by vowel change in some cases and vowel addition in others.</a:t>
            </a:r>
          </a:p>
          <a:p>
            <a:r>
              <a:rPr lang="en-US" dirty="0" smtClean="0"/>
              <a:t>As a result, vowel change and vowel addition are considered allomorphs of the two morphemes on the basis of Complementary Distribution</a:t>
            </a:r>
          </a:p>
          <a:p>
            <a:r>
              <a:rPr lang="en-US" dirty="0" smtClean="0"/>
              <a:t>They are in complementary distribution with the other two allomorphs of the two morphemes.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96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MORPHOLOGICAL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the verb </a:t>
            </a:r>
            <a:r>
              <a:rPr lang="en-US" b="1" i="1" dirty="0" smtClean="0"/>
              <a:t>come</a:t>
            </a:r>
            <a:r>
              <a:rPr lang="en-US" dirty="0" smtClean="0"/>
              <a:t> in the past tense is </a:t>
            </a:r>
            <a:r>
              <a:rPr lang="en-US" b="1" i="1" dirty="0" smtClean="0"/>
              <a:t>came</a:t>
            </a:r>
            <a:r>
              <a:rPr lang="en-US" dirty="0" smtClean="0"/>
              <a:t>. The morph –</a:t>
            </a:r>
            <a:r>
              <a:rPr lang="en-US" i="1" dirty="0" err="1" smtClean="0"/>
              <a:t>ed</a:t>
            </a:r>
            <a:r>
              <a:rPr lang="en-US" i="1" dirty="0" smtClean="0"/>
              <a:t> </a:t>
            </a:r>
            <a:r>
              <a:rPr lang="en-US" dirty="0" smtClean="0"/>
              <a:t>representing the past tense morpheme is not visible in </a:t>
            </a:r>
            <a:r>
              <a:rPr lang="en-US" b="1" i="1" dirty="0" smtClean="0"/>
              <a:t>came </a:t>
            </a:r>
            <a:r>
              <a:rPr lang="en-US" dirty="0" smtClean="0"/>
              <a:t>as it is in </a:t>
            </a:r>
            <a:r>
              <a:rPr lang="en-US" b="1" i="1" dirty="0" smtClean="0"/>
              <a:t>walked </a:t>
            </a:r>
            <a:r>
              <a:rPr lang="en-US" dirty="0" smtClean="0"/>
              <a:t>though understood</a:t>
            </a:r>
            <a:r>
              <a:rPr lang="en-US" b="1" i="1" dirty="0" smtClean="0"/>
              <a:t>.</a:t>
            </a:r>
          </a:p>
          <a:p>
            <a:r>
              <a:rPr lang="en-US" dirty="0" smtClean="0"/>
              <a:t>The past tense is thus formed by </a:t>
            </a:r>
            <a:r>
              <a:rPr lang="en-US" b="1" dirty="0" smtClean="0"/>
              <a:t>vowel change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Vowel change is, is another allomorph of the past tense morpheme.</a:t>
            </a:r>
          </a:p>
          <a:p>
            <a:r>
              <a:rPr lang="en-US" dirty="0" smtClean="0"/>
              <a:t>The allomorph is not determined by the phonological form of the morph to which it is attached .</a:t>
            </a:r>
          </a:p>
          <a:p>
            <a:r>
              <a:rPr lang="en-US" dirty="0" smtClean="0"/>
              <a:t>It is triggered by the nature (internal structure) of the morph to which the morpheme is attached.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934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MORPHOLOGICAL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process is called morphological conditioning.</a:t>
            </a:r>
          </a:p>
          <a:p>
            <a:r>
              <a:rPr lang="en-US" dirty="0" smtClean="0"/>
              <a:t>Other  </a:t>
            </a:r>
            <a:r>
              <a:rPr lang="en-US" dirty="0" smtClean="0"/>
              <a:t>examples </a:t>
            </a:r>
            <a:r>
              <a:rPr lang="en-US" dirty="0" smtClean="0"/>
              <a:t>involve the plural morpheme ‘–s’ in words such as </a:t>
            </a:r>
            <a:r>
              <a:rPr lang="en-US" b="1" i="1" dirty="0" smtClean="0"/>
              <a:t>men, geese </a:t>
            </a:r>
            <a:r>
              <a:rPr lang="en-US" dirty="0" smtClean="0"/>
              <a:t>from the singular form </a:t>
            </a:r>
            <a:r>
              <a:rPr lang="en-US" b="1" i="1" dirty="0" smtClean="0"/>
              <a:t>man</a:t>
            </a:r>
            <a:r>
              <a:rPr lang="en-US" dirty="0" smtClean="0"/>
              <a:t>, and </a:t>
            </a:r>
            <a:r>
              <a:rPr lang="en-US" b="1" i="1" dirty="0" smtClean="0"/>
              <a:t>goose</a:t>
            </a:r>
            <a:r>
              <a:rPr lang="en-US" dirty="0" smtClean="0"/>
              <a:t> respectively. In these examples also, the plural morpheme is realized through vowel change. </a:t>
            </a:r>
          </a:p>
          <a:p>
            <a:r>
              <a:rPr lang="en-US" dirty="0" smtClean="0"/>
              <a:t>Therefore, vowel change is another allomorph of the plural morpheme in complementary distribution.</a:t>
            </a:r>
          </a:p>
          <a:p>
            <a:r>
              <a:rPr lang="en-US" dirty="0" smtClean="0"/>
              <a:t>Other examples include nouns such as </a:t>
            </a:r>
            <a:r>
              <a:rPr lang="en-US" b="1" i="1" dirty="0" smtClean="0"/>
              <a:t>sheep, deer </a:t>
            </a:r>
            <a:r>
              <a:rPr lang="en-US" dirty="0" smtClean="0"/>
              <a:t>that have no visible plural morpheme.  However, they are identified as syntactically equivalent to the</a:t>
            </a:r>
            <a:r>
              <a:rPr lang="en-US" b="1" dirty="0" smtClean="0"/>
              <a:t> cats </a:t>
            </a:r>
            <a:r>
              <a:rPr lang="en-US" dirty="0" smtClean="0"/>
              <a:t>and </a:t>
            </a:r>
            <a:r>
              <a:rPr lang="en-US" b="1" dirty="0" smtClean="0"/>
              <a:t>dogs</a:t>
            </a:r>
            <a:r>
              <a:rPr lang="en-US" dirty="0" smtClean="0"/>
              <a:t> type of plural.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3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</a:t>
            </a:r>
          </a:p>
          <a:p>
            <a:r>
              <a:rPr lang="en-US" dirty="0" smtClean="0"/>
              <a:t>The ------------------------------	are making a lot of noise.</a:t>
            </a:r>
          </a:p>
          <a:p>
            <a:pPr marL="914400" lvl="2" indent="0">
              <a:buNone/>
            </a:pPr>
            <a:r>
              <a:rPr lang="en-US" sz="1900" dirty="0" smtClean="0"/>
              <a:t>	boys</a:t>
            </a:r>
          </a:p>
          <a:p>
            <a:pPr marL="914400" lvl="2" indent="0">
              <a:buNone/>
            </a:pPr>
            <a:r>
              <a:rPr lang="en-US" sz="1900" dirty="0" smtClean="0"/>
              <a:t>	cats</a:t>
            </a:r>
          </a:p>
          <a:p>
            <a:pPr marL="0" indent="0">
              <a:buNone/>
            </a:pPr>
            <a:r>
              <a:rPr lang="en-US" dirty="0" smtClean="0"/>
              <a:t>			horses</a:t>
            </a:r>
          </a:p>
          <a:p>
            <a:pPr marL="0" indent="0">
              <a:buNone/>
            </a:pPr>
            <a:r>
              <a:rPr lang="en-US" dirty="0" smtClean="0"/>
              <a:t>			children</a:t>
            </a:r>
          </a:p>
          <a:p>
            <a:pPr marL="0" indent="0">
              <a:buNone/>
            </a:pPr>
            <a:r>
              <a:rPr lang="en-US" dirty="0" smtClean="0"/>
              <a:t>			sheep</a:t>
            </a:r>
          </a:p>
          <a:p>
            <a:pPr marL="0" indent="0">
              <a:buNone/>
            </a:pPr>
            <a:r>
              <a:rPr lang="en-US" dirty="0" smtClean="0"/>
              <a:t>			geese</a:t>
            </a:r>
          </a:p>
          <a:p>
            <a:pPr marL="0" indent="0">
              <a:buNone/>
            </a:pPr>
            <a:r>
              <a:rPr lang="en-US" dirty="0"/>
              <a:t>The plural morphemes in </a:t>
            </a:r>
            <a:r>
              <a:rPr lang="en-US" i="1" dirty="0"/>
              <a:t>cats, horses, children </a:t>
            </a:r>
            <a:r>
              <a:rPr lang="en-US" dirty="0"/>
              <a:t>above are inflectional morphemes.</a:t>
            </a:r>
          </a:p>
          <a:p>
            <a:endParaRPr lang="en-US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68343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052638"/>
            <a:ext cx="8947150" cy="419576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</a:t>
            </a:r>
            <a:r>
              <a:rPr lang="en-US" sz="3600" dirty="0" smtClean="0"/>
              <a:t>END OF LECTURE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           Thank you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0239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1775</TotalTime>
  <Words>405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LECTURE 3</vt:lpstr>
      <vt:lpstr>PHONOLOGICAL CONDITIONING</vt:lpstr>
      <vt:lpstr> PHONOLOGICAL CONDITIONING</vt:lpstr>
      <vt:lpstr>PHONOLOGICAL CONDITIONING</vt:lpstr>
      <vt:lpstr>MORPHOLOCAL CONDITIONING</vt:lpstr>
      <vt:lpstr>MORPHOLOGICAL CONDITIONING</vt:lpstr>
      <vt:lpstr>MORPHOLOGICAL CONDITIONING</vt:lpstr>
      <vt:lpstr>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</dc:title>
  <dc:creator>HP</dc:creator>
  <cp:lastModifiedBy>HP</cp:lastModifiedBy>
  <cp:revision>27</cp:revision>
  <dcterms:created xsi:type="dcterms:W3CDTF">2021-05-05T09:00:40Z</dcterms:created>
  <dcterms:modified xsi:type="dcterms:W3CDTF">2021-05-21T21:30:49Z</dcterms:modified>
</cp:coreProperties>
</file>