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84" r:id="rId21"/>
    <p:sldId id="281" r:id="rId22"/>
    <p:sldId id="282" r:id="rId23"/>
    <p:sldId id="273" r:id="rId24"/>
    <p:sldId id="274" r:id="rId25"/>
    <p:sldId id="275" r:id="rId26"/>
    <p:sldId id="276" r:id="rId27"/>
    <p:sldId id="285" r:id="rId28"/>
    <p:sldId id="277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84" y="-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26-Apr-24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26-Apr-24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ELL 2220 LECTURE PHONETICS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LECTURER: MS. P. CHIKUTA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6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Phonetic Transcriptions: IPA and 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Phonetic transcription is used in dictionaries to tell you how to pronounce words. </a:t>
            </a:r>
          </a:p>
          <a:p>
            <a:r>
              <a:rPr lang="en-US" dirty="0"/>
              <a:t>They are necessary because the spelling of an English word does not tell one how to pronounce it. </a:t>
            </a:r>
          </a:p>
          <a:p>
            <a:r>
              <a:rPr lang="en-US" dirty="0"/>
              <a:t>Phonetic transcriptions are normally written in the International Phonetic Alphabet (IPA).</a:t>
            </a:r>
          </a:p>
          <a:p>
            <a:r>
              <a:rPr lang="en-US" dirty="0"/>
              <a:t> However, there are a few problems that arise when using the IPA system. </a:t>
            </a:r>
          </a:p>
          <a:p>
            <a:r>
              <a:rPr lang="en-US" dirty="0"/>
              <a:t>Not all fonts include IPA symbols and some keyboards do not have keys for IPA symbols. </a:t>
            </a:r>
          </a:p>
          <a:p>
            <a:r>
              <a:rPr lang="en-US" dirty="0"/>
              <a:t>An alternative transcriptions system known as the ASCII Phonetic Alphabet created by Michal </a:t>
            </a:r>
            <a:r>
              <a:rPr lang="en-US" dirty="0" err="1"/>
              <a:t>Ryszard</a:t>
            </a:r>
            <a:r>
              <a:rPr lang="en-US" dirty="0"/>
              <a:t> </a:t>
            </a:r>
            <a:r>
              <a:rPr lang="en-US" dirty="0" err="1"/>
              <a:t>Wojcik</a:t>
            </a:r>
            <a:r>
              <a:rPr lang="en-US" dirty="0"/>
              <a:t> and Tomasz P. </a:t>
            </a:r>
            <a:r>
              <a:rPr lang="en-US" dirty="0" err="1"/>
              <a:t>Szynalski</a:t>
            </a:r>
            <a:r>
              <a:rPr lang="en-US" dirty="0"/>
              <a:t> uses symbols available on a normal keyboard. </a:t>
            </a:r>
          </a:p>
          <a:p>
            <a:r>
              <a:rPr lang="en-US" dirty="0"/>
              <a:t>Each English sound has its own symbol under these systems</a:t>
            </a:r>
          </a:p>
        </p:txBody>
      </p:sp>
    </p:spTree>
    <p:extLst>
      <p:ext uri="{BB962C8B-B14F-4D97-AF65-F5344CB8AC3E}">
        <p14:creationId xmlns:p14="http://schemas.microsoft.com/office/powerpoint/2010/main" val="223198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sounds: IPA and ASCII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57463"/>
            <a:ext cx="9390014" cy="3317875"/>
          </a:xfrm>
        </p:spPr>
      </p:pic>
    </p:spTree>
    <p:extLst>
      <p:ext uri="{BB962C8B-B14F-4D97-AF65-F5344CB8AC3E}">
        <p14:creationId xmlns:p14="http://schemas.microsoft.com/office/powerpoint/2010/main" val="246808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Phonetic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Sounds can be divided into consonants and vowels. The former can be </a:t>
            </a:r>
            <a:r>
              <a:rPr lang="en-US" dirty="0" err="1"/>
              <a:t>characterised</a:t>
            </a:r>
            <a:r>
              <a:rPr lang="en-US" dirty="0"/>
              <a:t> according to:</a:t>
            </a:r>
          </a:p>
          <a:p>
            <a:r>
              <a:rPr lang="en-US" dirty="0"/>
              <a:t>1) place of articulation, </a:t>
            </a:r>
          </a:p>
          <a:p>
            <a:r>
              <a:rPr lang="en-US" dirty="0"/>
              <a:t>2) manner of articulation and </a:t>
            </a:r>
          </a:p>
          <a:p>
            <a:r>
              <a:rPr lang="en-US" dirty="0"/>
              <a:t>3) voice (voiceless or voiced).</a:t>
            </a:r>
          </a:p>
        </p:txBody>
      </p:sp>
    </p:spTree>
    <p:extLst>
      <p:ext uri="{BB962C8B-B14F-4D97-AF65-F5344CB8AC3E}">
        <p14:creationId xmlns:p14="http://schemas.microsoft.com/office/powerpoint/2010/main" val="38711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sounds: Consonants and Vowels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Consonants are sounds that are produced with partial or complete obstruction in the flow of air.</a:t>
            </a:r>
          </a:p>
          <a:p>
            <a:r>
              <a:rPr lang="en-US" dirty="0"/>
              <a:t>Vowels are sounds produced with relatively no obstruction in the flow of air. </a:t>
            </a:r>
          </a:p>
          <a:p>
            <a:r>
              <a:rPr lang="en-US" dirty="0"/>
              <a:t>Despite having these two types, some scholars categorize sounds into three-consonants, vowels and glide(semi-vowels). Others still argue that semi-vowels just belong to the vowel group. We will consider the later at the moment. </a:t>
            </a:r>
          </a:p>
        </p:txBody>
      </p:sp>
    </p:spTree>
    <p:extLst>
      <p:ext uri="{BB962C8B-B14F-4D97-AF65-F5344CB8AC3E}">
        <p14:creationId xmlns:p14="http://schemas.microsoft.com/office/powerpoint/2010/main" val="224203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Vowels: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Vowels are all voiced. </a:t>
            </a:r>
          </a:p>
          <a:p>
            <a:r>
              <a:rPr lang="en-US" dirty="0"/>
              <a:t>Since their articulation involves no obstruction, they are pure voice, without noise: </a:t>
            </a:r>
          </a:p>
          <a:p>
            <a:r>
              <a:rPr lang="en-US" dirty="0"/>
              <a:t>they are the most sonorous sonorants. </a:t>
            </a:r>
          </a:p>
          <a:p>
            <a:r>
              <a:rPr lang="en-US" dirty="0"/>
              <a:t>Since there is no obstruction, they are continuants. </a:t>
            </a:r>
          </a:p>
          <a:p>
            <a:r>
              <a:rPr lang="en-US" dirty="0"/>
              <a:t>vowels differ from consonants in their </a:t>
            </a:r>
            <a:r>
              <a:rPr lang="en-US" dirty="0" err="1"/>
              <a:t>behaviour</a:t>
            </a:r>
            <a:r>
              <a:rPr lang="en-US" dirty="0"/>
              <a:t>, too: while consonants typically occur in syllable marginal positions – they appear at the peripheries of the syllable –, vowels form the very core of the syllable and occur in syllable central position.</a:t>
            </a:r>
          </a:p>
        </p:txBody>
      </p:sp>
    </p:spTree>
    <p:extLst>
      <p:ext uri="{BB962C8B-B14F-4D97-AF65-F5344CB8AC3E}">
        <p14:creationId xmlns:p14="http://schemas.microsoft.com/office/powerpoint/2010/main" val="374763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are three classes of vowels. These are: </a:t>
            </a:r>
          </a:p>
          <a:p>
            <a:r>
              <a:rPr lang="en-US" dirty="0"/>
              <a:t>Monophthongs: in their articulation, the position of the tongue is relatively stable. </a:t>
            </a:r>
            <a:r>
              <a:rPr lang="en-US" dirty="0" err="1"/>
              <a:t>E.g</a:t>
            </a:r>
            <a:r>
              <a:rPr lang="en-US" dirty="0"/>
              <a:t> / ɪ, e, ʊ, ɔ:, ɑ:/ </a:t>
            </a:r>
          </a:p>
          <a:p>
            <a:r>
              <a:rPr lang="en-US" dirty="0"/>
              <a:t>Diphthongs and </a:t>
            </a:r>
            <a:r>
              <a:rPr lang="en-US" dirty="0" err="1"/>
              <a:t>triphthongs</a:t>
            </a:r>
            <a:r>
              <a:rPr lang="en-US" dirty="0"/>
              <a:t>- The tongue moves from one position to the other either twice or three times respectively. </a:t>
            </a:r>
            <a:r>
              <a:rPr lang="en-US" dirty="0" err="1"/>
              <a:t>E.g</a:t>
            </a:r>
            <a:r>
              <a:rPr lang="en-US" dirty="0"/>
              <a:t> diphthongs there are two – /</a:t>
            </a:r>
            <a:r>
              <a:rPr lang="en-US" dirty="0" err="1"/>
              <a:t>aɪ</a:t>
            </a:r>
            <a:r>
              <a:rPr lang="en-US" dirty="0"/>
              <a:t>, </a:t>
            </a:r>
            <a:r>
              <a:rPr lang="en-US" dirty="0" err="1"/>
              <a:t>eə</a:t>
            </a:r>
            <a:r>
              <a:rPr lang="en-US" dirty="0"/>
              <a:t>, </a:t>
            </a:r>
            <a:r>
              <a:rPr lang="en-US" dirty="0" err="1"/>
              <a:t>əʊ</a:t>
            </a:r>
            <a:r>
              <a:rPr lang="en-US" dirty="0"/>
              <a:t>/ – while in </a:t>
            </a:r>
            <a:r>
              <a:rPr lang="en-US" dirty="0" err="1"/>
              <a:t>triphthongs</a:t>
            </a:r>
            <a:r>
              <a:rPr lang="en-US" dirty="0"/>
              <a:t> there are three – e.g., /</a:t>
            </a:r>
            <a:r>
              <a:rPr lang="en-US" dirty="0" err="1"/>
              <a:t>aɪə</a:t>
            </a:r>
            <a:r>
              <a:rPr lang="en-US" dirty="0"/>
              <a:t>, </a:t>
            </a:r>
            <a:r>
              <a:rPr lang="en-US" dirty="0" err="1"/>
              <a:t>aʊə</a:t>
            </a:r>
            <a:r>
              <a:rPr lang="en-US" dirty="0"/>
              <a:t> /</a:t>
            </a:r>
          </a:p>
          <a:p>
            <a:r>
              <a:rPr lang="en-US" dirty="0"/>
              <a:t>Vowels may be short – e.g. /ɪ, e, ʊ/ – or long – e.g., /ɔ:, ɑ:, </a:t>
            </a:r>
            <a:r>
              <a:rPr lang="en-US" dirty="0" err="1"/>
              <a:t>eə</a:t>
            </a:r>
            <a:r>
              <a:rPr lang="en-US" dirty="0"/>
              <a:t>, </a:t>
            </a:r>
            <a:r>
              <a:rPr lang="en-US" dirty="0" err="1"/>
              <a:t>əʊ</a:t>
            </a:r>
            <a:r>
              <a:rPr lang="en-US" dirty="0"/>
              <a:t>, </a:t>
            </a:r>
            <a:r>
              <a:rPr lang="en-US" dirty="0" err="1"/>
              <a:t>aɪə</a:t>
            </a:r>
            <a:r>
              <a:rPr lang="en-US" dirty="0"/>
              <a:t>/ – depending on their duration: long vowels are approximately twice as long as short ones. </a:t>
            </a:r>
          </a:p>
          <a:p>
            <a:r>
              <a:rPr lang="en-US" dirty="0"/>
              <a:t>Note that diphthongs and </a:t>
            </a:r>
            <a:r>
              <a:rPr lang="en-US" dirty="0" err="1"/>
              <a:t>triphthongs</a:t>
            </a:r>
            <a:r>
              <a:rPr lang="en-US" dirty="0"/>
              <a:t> are just as long as long monophthongs. Whenever we refer to long vowels, we always mean long monophthongs, diphthongs and </a:t>
            </a:r>
            <a:r>
              <a:rPr lang="en-US" dirty="0" err="1"/>
              <a:t>triphthongs</a:t>
            </a:r>
            <a:r>
              <a:rPr lang="en-US" dirty="0"/>
              <a:t> together</a:t>
            </a:r>
          </a:p>
        </p:txBody>
      </p:sp>
    </p:spTree>
    <p:extLst>
      <p:ext uri="{BB962C8B-B14F-4D97-AF65-F5344CB8AC3E}">
        <p14:creationId xmlns:p14="http://schemas.microsoft.com/office/powerpoint/2010/main" val="397344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Within the class of full vowels, we may distinguish two subclasses: tense and lax vowels.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a few generalizations to be drawn on the basis of the above table: all short vowels are lax and all diphthongs and </a:t>
            </a:r>
            <a:r>
              <a:rPr lang="en-US" dirty="0" err="1"/>
              <a:t>triphthongs</a:t>
            </a:r>
            <a:r>
              <a:rPr lang="en-US" dirty="0"/>
              <a:t> are tense while long monophthongs are divided between the two classes. Non-high long monophthongs – that is /ɑ:/, /ɜ:/ and /ɔ:/ – are lax, except in the case of /ɔ:/.The </a:t>
            </a:r>
            <a:r>
              <a:rPr lang="en-US" dirty="0" err="1"/>
              <a:t>behaviour</a:t>
            </a:r>
            <a:r>
              <a:rPr lang="en-US" dirty="0"/>
              <a:t> of /ɔ:/ is twofold: sometimes it is tense, in other cases it is lax.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0" y="3004456"/>
            <a:ext cx="9485808" cy="1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describing vowels, the criteria used are:</a:t>
            </a:r>
          </a:p>
          <a:p>
            <a:pPr marL="0" indent="0">
              <a:buNone/>
            </a:pPr>
            <a:r>
              <a:rPr lang="en-US" b="1" dirty="0"/>
              <a:t>Tongue-height (Degree of aperture)- </a:t>
            </a:r>
            <a:r>
              <a:rPr lang="en-US" dirty="0"/>
              <a:t>how raised is the tongue towards the palate or lowered below the neutral position.</a:t>
            </a:r>
          </a:p>
          <a:p>
            <a:r>
              <a:rPr lang="en-US"/>
              <a:t>High (close)</a:t>
            </a:r>
            <a:r>
              <a:rPr lang="en-US" dirty="0"/>
              <a:t>vowels</a:t>
            </a:r>
          </a:p>
          <a:p>
            <a:r>
              <a:rPr lang="en-US" dirty="0"/>
              <a:t>High mid (half-close) vowels</a:t>
            </a:r>
          </a:p>
          <a:p>
            <a:r>
              <a:rPr lang="en-US" dirty="0"/>
              <a:t>Low mid (half-open) vowels</a:t>
            </a:r>
          </a:p>
          <a:p>
            <a:r>
              <a:rPr lang="en-US" dirty="0"/>
              <a:t>Low (open) vowels</a:t>
            </a:r>
          </a:p>
          <a:p>
            <a:pPr marL="0" indent="0">
              <a:buNone/>
            </a:pPr>
            <a:r>
              <a:rPr lang="en-US" b="1" dirty="0"/>
              <a:t>Tongue advancement- </a:t>
            </a:r>
            <a:r>
              <a:rPr lang="en-US" dirty="0"/>
              <a:t>tongue movement into forward or backward position </a:t>
            </a:r>
            <a:r>
              <a:rPr lang="en-US" dirty="0" err="1"/>
              <a:t>i.e</a:t>
            </a:r>
            <a:r>
              <a:rPr lang="en-US" dirty="0"/>
              <a:t> front, central and back vowels</a:t>
            </a:r>
          </a:p>
          <a:p>
            <a:pPr marL="0" indent="0">
              <a:buNone/>
            </a:pPr>
            <a:r>
              <a:rPr lang="en-US" b="1" dirty="0"/>
              <a:t>Function of the lips- </a:t>
            </a:r>
            <a:r>
              <a:rPr lang="en-US" dirty="0"/>
              <a:t>rounded, unrounded or spread</a:t>
            </a:r>
          </a:p>
        </p:txBody>
      </p:sp>
    </p:spTree>
    <p:extLst>
      <p:ext uri="{BB962C8B-B14F-4D97-AF65-F5344CB8AC3E}">
        <p14:creationId xmlns:p14="http://schemas.microsoft.com/office/powerpoint/2010/main" val="303945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 quadrangle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0" y="2390503"/>
            <a:ext cx="6557555" cy="3484835"/>
          </a:xfrm>
        </p:spPr>
      </p:pic>
    </p:spTree>
    <p:extLst>
      <p:ext uri="{BB962C8B-B14F-4D97-AF65-F5344CB8AC3E}">
        <p14:creationId xmlns:p14="http://schemas.microsoft.com/office/powerpoint/2010/main" val="344805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8" y="2390503"/>
            <a:ext cx="9168420" cy="3207215"/>
          </a:xfrm>
        </p:spPr>
      </p:pic>
    </p:spTree>
    <p:extLst>
      <p:ext uri="{BB962C8B-B14F-4D97-AF65-F5344CB8AC3E}">
        <p14:creationId xmlns:p14="http://schemas.microsoft.com/office/powerpoint/2010/main" val="381256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7479"/>
          </a:xfrm>
        </p:spPr>
        <p:txBody>
          <a:bodyPr/>
          <a:lstStyle/>
          <a:p>
            <a:r>
              <a:rPr lang="en-US" dirty="0"/>
              <a:t>Phonetics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4592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Phonetics is the study and systematic classification of speech sounds. </a:t>
            </a:r>
          </a:p>
          <a:p>
            <a:r>
              <a:rPr lang="en-US" dirty="0"/>
              <a:t>It is the practical application of this science to language study. </a:t>
            </a:r>
          </a:p>
          <a:p>
            <a:r>
              <a:rPr lang="en-US" dirty="0"/>
              <a:t>Its study includes the study of the physical properties of speech sounds as sound waves (acoustic phonetics); </a:t>
            </a:r>
          </a:p>
          <a:p>
            <a:r>
              <a:rPr lang="en-US" dirty="0"/>
              <a:t>the study of speech perception (auditory phonetics);</a:t>
            </a:r>
          </a:p>
          <a:p>
            <a:r>
              <a:rPr lang="en-US" dirty="0"/>
              <a:t> the study of speech production (articulatory phonetics); </a:t>
            </a:r>
          </a:p>
          <a:p>
            <a:r>
              <a:rPr lang="en-US" dirty="0"/>
              <a:t>and the study of applications in legal cases involving speaker identification and the analysis of recorded utterances (forensic phonetics). </a:t>
            </a:r>
          </a:p>
          <a:p>
            <a:r>
              <a:rPr lang="en-US" dirty="0"/>
              <a:t>The major ones are acoustic, auditory and articulatory phonetics.</a:t>
            </a:r>
          </a:p>
        </p:txBody>
      </p:sp>
    </p:spTree>
    <p:extLst>
      <p:ext uri="{BB962C8B-B14F-4D97-AF65-F5344CB8AC3E}">
        <p14:creationId xmlns:p14="http://schemas.microsoft.com/office/powerpoint/2010/main" val="346533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0552-B12E-4279-BB0D-C148FAA8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17E44-A624-47AE-9D85-567C28AC0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601196" cy="4677507"/>
          </a:xfrm>
        </p:spPr>
      </p:pic>
    </p:spTree>
    <p:extLst>
      <p:ext uri="{BB962C8B-B14F-4D97-AF65-F5344CB8AC3E}">
        <p14:creationId xmlns:p14="http://schemas.microsoft.com/office/powerpoint/2010/main" val="285351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Practice of [</a:t>
            </a:r>
            <a:r>
              <a:rPr lang="en-US" dirty="0" err="1"/>
              <a:t>i</a:t>
            </a:r>
            <a:r>
              <a:rPr lang="en-US" dirty="0"/>
              <a:t>] and [I:]</a:t>
            </a:r>
          </a:p>
          <a:p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:] 		[I] 		[</a:t>
            </a:r>
            <a:r>
              <a:rPr lang="en-US" dirty="0" err="1"/>
              <a:t>i</a:t>
            </a:r>
            <a:r>
              <a:rPr lang="en-US" dirty="0"/>
              <a:t>:] 		[I] 		[</a:t>
            </a:r>
            <a:r>
              <a:rPr lang="en-US" dirty="0" err="1"/>
              <a:t>i</a:t>
            </a:r>
            <a:r>
              <a:rPr lang="en-US" dirty="0"/>
              <a:t>:] 		[I]</a:t>
            </a:r>
          </a:p>
          <a:p>
            <a:r>
              <a:rPr lang="en-US" dirty="0"/>
              <a:t>Deep 	dip 		feet 	fit 		leave 	live</a:t>
            </a:r>
          </a:p>
          <a:p>
            <a:r>
              <a:rPr lang="en-US" dirty="0"/>
              <a:t>Bead 	bid 		seat 	sit 		ease 	is</a:t>
            </a:r>
          </a:p>
          <a:p>
            <a:r>
              <a:rPr lang="en-US" dirty="0"/>
              <a:t>Deed 	did 		seek 	sick 	feast 	fist</a:t>
            </a:r>
          </a:p>
          <a:p>
            <a:r>
              <a:rPr lang="en-US" dirty="0"/>
              <a:t>Sheep	 ship 	teak 	tick 	meal 	mill</a:t>
            </a:r>
          </a:p>
        </p:txBody>
      </p:sp>
    </p:spTree>
    <p:extLst>
      <p:ext uri="{BB962C8B-B14F-4D97-AF65-F5344CB8AC3E}">
        <p14:creationId xmlns:p14="http://schemas.microsoft.com/office/powerpoint/2010/main" val="138003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Practice of [a: ] and [ᴅ]</a:t>
            </a:r>
          </a:p>
          <a:p>
            <a:r>
              <a:rPr lang="en-US" dirty="0"/>
              <a:t>[a:] 		[ᴅ] 		[ a:] 	[ᴅ] 		[ a:] 		[ᴅ]</a:t>
            </a:r>
          </a:p>
          <a:p>
            <a:r>
              <a:rPr lang="en-US" dirty="0"/>
              <a:t>Bard 	bob 	dart 	dot 	shark 		shock</a:t>
            </a:r>
          </a:p>
          <a:p>
            <a:r>
              <a:rPr lang="en-US" dirty="0"/>
              <a:t>Harp 	hop 	heart 	hot 	laughed 	loft</a:t>
            </a:r>
          </a:p>
          <a:p>
            <a:r>
              <a:rPr lang="en-US" dirty="0"/>
              <a:t>Sharp 	shop 	clerk 	clock 	mask 		mosque</a:t>
            </a:r>
          </a:p>
          <a:p>
            <a:r>
              <a:rPr lang="en-US" dirty="0"/>
              <a:t>Card 	cod 	dark 	dock 	cast 		cost</a:t>
            </a:r>
          </a:p>
        </p:txBody>
      </p:sp>
    </p:spTree>
    <p:extLst>
      <p:ext uri="{BB962C8B-B14F-4D97-AF65-F5344CB8AC3E}">
        <p14:creationId xmlns:p14="http://schemas.microsoft.com/office/powerpoint/2010/main" val="71486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Consonant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are three ways in which consonant sounds are described </a:t>
            </a:r>
            <a:r>
              <a:rPr lang="en-US" dirty="0" err="1"/>
              <a:t>ie</a:t>
            </a:r>
            <a:r>
              <a:rPr lang="en-US" dirty="0"/>
              <a:t> voice, place of articulation and manner of articulation. </a:t>
            </a:r>
          </a:p>
          <a:p>
            <a:r>
              <a:rPr lang="en-US" dirty="0"/>
              <a:t>1) </a:t>
            </a:r>
            <a:r>
              <a:rPr lang="en-US" dirty="0">
                <a:solidFill>
                  <a:srgbClr val="FF0000"/>
                </a:solidFill>
              </a:rPr>
              <a:t>voice</a:t>
            </a:r>
            <a:r>
              <a:rPr lang="en-US" dirty="0"/>
              <a:t>- relates to whether a sound during its production causes the vocal cords to vibrate or not thus yielding voiced and voiceless sounds.</a:t>
            </a:r>
          </a:p>
          <a:p>
            <a:r>
              <a:rPr lang="en-US" dirty="0"/>
              <a:t>2)</a:t>
            </a:r>
            <a:r>
              <a:rPr lang="en-US" dirty="0">
                <a:solidFill>
                  <a:srgbClr val="FF0000"/>
                </a:solidFill>
              </a:rPr>
              <a:t>place of articulation </a:t>
            </a:r>
            <a:r>
              <a:rPr lang="en-US" dirty="0"/>
              <a:t>refers to which organ of speech is involved in the production of a particular sound.</a:t>
            </a:r>
          </a:p>
          <a:p>
            <a:r>
              <a:rPr lang="en-US" dirty="0"/>
              <a:t>3) </a:t>
            </a:r>
            <a:r>
              <a:rPr lang="en-US" dirty="0">
                <a:solidFill>
                  <a:srgbClr val="FF0000"/>
                </a:solidFill>
              </a:rPr>
              <a:t>manner of articulation </a:t>
            </a:r>
            <a:r>
              <a:rPr lang="en-US" dirty="0"/>
              <a:t>refers to the behavior of air as it flows from the lungs during the production of a particular sound. </a:t>
            </a:r>
          </a:p>
        </p:txBody>
      </p:sp>
    </p:spTree>
    <p:extLst>
      <p:ext uri="{BB962C8B-B14F-4D97-AF65-F5344CB8AC3E}">
        <p14:creationId xmlns:p14="http://schemas.microsoft.com/office/powerpoint/2010/main" val="88539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5F7B8EF-38DA-4949-BCA6-D714EE877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318416"/>
              </p:ext>
            </p:extLst>
          </p:nvPr>
        </p:nvGraphicFramePr>
        <p:xfrm>
          <a:off x="1295400" y="2557463"/>
          <a:ext cx="9601200" cy="2656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14124468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47450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Voiced 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Voiceless sounds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/b/</a:t>
                      </a:r>
                    </a:p>
                    <a:p>
                      <a:r>
                        <a:rPr lang="en-US" dirty="0"/>
                        <a:t>/m/</a:t>
                      </a:r>
                    </a:p>
                    <a:p>
                      <a:r>
                        <a:rPr lang="en-US" dirty="0"/>
                        <a:t>/n/</a:t>
                      </a:r>
                    </a:p>
                    <a:p>
                      <a:r>
                        <a:rPr lang="en-US" dirty="0"/>
                        <a:t>/g/</a:t>
                      </a:r>
                    </a:p>
                    <a:p>
                      <a:r>
                        <a:rPr lang="en-US" dirty="0"/>
                        <a:t>/j/</a:t>
                      </a:r>
                    </a:p>
                    <a:p>
                      <a:r>
                        <a:rPr lang="en-US" dirty="0"/>
                        <a:t>/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ŋ/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/v/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/ð/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/p/</a:t>
                      </a:r>
                    </a:p>
                    <a:p>
                      <a:r>
                        <a:rPr lang="en-US" dirty="0"/>
                        <a:t>/f/</a:t>
                      </a:r>
                    </a:p>
                    <a:p>
                      <a:r>
                        <a:rPr lang="en-US" dirty="0"/>
                        <a:t>/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Ɵ/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/ʃ/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/t/</a:t>
                      </a: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1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24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of articulation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Bilabial: made with the two lips (e.g. /p/, /b/, /m/).</a:t>
            </a:r>
          </a:p>
          <a:p>
            <a:r>
              <a:rPr lang="en-US" dirty="0"/>
              <a:t>2. Labiodental: the lower lip articulates with the upper teeth (e.g. /f/, /v/).</a:t>
            </a:r>
          </a:p>
          <a:p>
            <a:r>
              <a:rPr lang="en-US" dirty="0"/>
              <a:t>3. Dental: the tongue tip and rims articulate with the upper teeth (e.g. 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Ɵ</a:t>
            </a:r>
            <a:r>
              <a:rPr lang="en-US" dirty="0"/>
              <a:t>/, 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ð</a:t>
            </a:r>
            <a:r>
              <a:rPr lang="en-US" dirty="0"/>
              <a:t>/).</a:t>
            </a:r>
          </a:p>
          <a:p>
            <a:r>
              <a:rPr lang="en-US" dirty="0"/>
              <a:t>4. Alveolar: the tongue tip and/or blade articulates with the alveolar ridge (e.g. the RP English /n/, /s/).</a:t>
            </a:r>
          </a:p>
          <a:p>
            <a:r>
              <a:rPr lang="en-US" dirty="0"/>
              <a:t>5. Postalveolar (or </a:t>
            </a:r>
            <a:r>
              <a:rPr lang="en-US" dirty="0" err="1"/>
              <a:t>palato</a:t>
            </a:r>
            <a:r>
              <a:rPr lang="en-US" dirty="0"/>
              <a:t>-alveolar): the tongue blade articulates with the alveolar ridge, while the front of the tongue is raised towards the hard palate (e.g. the initial sounds in ship /</a:t>
            </a:r>
            <a:r>
              <a:rPr lang="en-US" dirty="0" err="1"/>
              <a:t>ʃɪp</a:t>
            </a:r>
            <a:r>
              <a:rPr lang="en-US" dirty="0"/>
              <a:t>/, check /</a:t>
            </a:r>
            <a:r>
              <a:rPr lang="en-US" dirty="0" err="1"/>
              <a:t>tʃɛk</a:t>
            </a:r>
            <a:r>
              <a:rPr lang="en-US" dirty="0"/>
              <a:t>/, and jail /</a:t>
            </a:r>
            <a:r>
              <a:rPr lang="en-US" dirty="0" err="1"/>
              <a:t>dʒeɪl</a:t>
            </a:r>
            <a:r>
              <a:rPr lang="en-US" dirty="0"/>
              <a:t>/) /</a:t>
            </a:r>
            <a:r>
              <a:rPr lang="ar-AE" dirty="0">
                <a:latin typeface="Calibri" panose="020F0502020204030204" pitchFamily="34" charset="0"/>
                <a:cs typeface="Calibri" panose="020F0502020204030204" pitchFamily="34" charset="0"/>
              </a:rPr>
              <a:t>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dirty="0"/>
          </a:p>
          <a:p>
            <a:r>
              <a:rPr lang="en-US" dirty="0"/>
              <a:t>6.  Palatal: the front (or blade) of the tongue articulates with the hard palate (e.g. /j/) yes, you, university.</a:t>
            </a:r>
          </a:p>
          <a:p>
            <a:r>
              <a:rPr lang="en-US" dirty="0"/>
              <a:t>8. Velar: the back of the tongue articulates with the soft palate (e.g. /k/, /g/).</a:t>
            </a:r>
          </a:p>
        </p:txBody>
      </p:sp>
    </p:spTree>
    <p:extLst>
      <p:ext uri="{BB962C8B-B14F-4D97-AF65-F5344CB8AC3E}">
        <p14:creationId xmlns:p14="http://schemas.microsoft.com/office/powerpoint/2010/main" val="258565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Manner of articulation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Plosives (or stops): A complete closure at some point in the vocal tract, behind which the air pressure builds up and can be released with a sudden burst (</a:t>
            </a:r>
            <a:r>
              <a:rPr lang="en-US" dirty="0" err="1"/>
              <a:t>plosion</a:t>
            </a:r>
            <a:r>
              <a:rPr lang="en-US" dirty="0"/>
              <a:t>): e.g. /p, b, t, d, k, g/.</a:t>
            </a:r>
          </a:p>
          <a:p>
            <a:r>
              <a:rPr lang="en-US" dirty="0"/>
              <a:t>2. Fricatives : the airstream is partially obstructed, resulting in friction (or turbulence) in the flow of air: e.g. /f, s, z/. </a:t>
            </a:r>
          </a:p>
          <a:p>
            <a:r>
              <a:rPr lang="en-US" dirty="0"/>
              <a:t>3. Affricates: in the production of these sounds, there is a complete closure in the flow of air and then a gradual release. </a:t>
            </a:r>
            <a:r>
              <a:rPr lang="en-US" dirty="0" err="1"/>
              <a:t>E.g</a:t>
            </a:r>
            <a:r>
              <a:rPr lang="en-US" dirty="0"/>
              <a:t> /</a:t>
            </a:r>
            <a:r>
              <a:rPr lang="en-US" dirty="0" err="1"/>
              <a:t>t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ʃ</a:t>
            </a:r>
            <a:r>
              <a:rPr lang="en-US" dirty="0"/>
              <a:t>, </a:t>
            </a:r>
            <a:r>
              <a:rPr lang="en-US" dirty="0" err="1"/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Ʒ</a:t>
            </a:r>
            <a:r>
              <a:rPr lang="en-US" dirty="0"/>
              <a:t>…</a:t>
            </a:r>
          </a:p>
          <a:p>
            <a:r>
              <a:rPr lang="en-US" dirty="0"/>
              <a:t>4. Nasals: These are sounds in which the velum is lowered, while at the same time, there is an obstruction in the oral cavity: e.g./m, n,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ŋ</a:t>
            </a:r>
            <a:r>
              <a:rPr lang="en-US" dirty="0"/>
              <a:t>/. ==</a:t>
            </a:r>
          </a:p>
          <a:p>
            <a:r>
              <a:rPr lang="en-US" dirty="0"/>
              <a:t>5. Liquids: These sounds involve an obstruction of the airstream at some point in the mouth (usually in the </a:t>
            </a:r>
            <a:r>
              <a:rPr lang="en-US" dirty="0" err="1"/>
              <a:t>denti</a:t>
            </a:r>
            <a:r>
              <a:rPr lang="en-US" dirty="0"/>
              <a:t>-alveolar region and along the </a:t>
            </a:r>
            <a:r>
              <a:rPr lang="en-US" dirty="0" err="1"/>
              <a:t>centre</a:t>
            </a:r>
            <a:r>
              <a:rPr lang="en-US" dirty="0"/>
              <a:t>), with the air being allowed to escape on one or both sides of the tongue. There are two types; </a:t>
            </a:r>
            <a:r>
              <a:rPr lang="en-US" dirty="0">
                <a:solidFill>
                  <a:srgbClr val="FF0000"/>
                </a:solidFill>
              </a:rPr>
              <a:t>latera</a:t>
            </a:r>
            <a:r>
              <a:rPr lang="en-US" dirty="0"/>
              <a:t>l /l/ and the other is called a </a:t>
            </a:r>
            <a:r>
              <a:rPr lang="en-US" dirty="0">
                <a:solidFill>
                  <a:srgbClr val="FF0000"/>
                </a:solidFill>
              </a:rPr>
              <a:t>retroflex</a:t>
            </a:r>
            <a:r>
              <a:rPr lang="en-US" dirty="0"/>
              <a:t> /r/</a:t>
            </a:r>
          </a:p>
          <a:p>
            <a:r>
              <a:rPr lang="en-US" dirty="0"/>
              <a:t>6. Approximants (Glides) In the production of an approximant, one articulator is close to another, but the vocal tract is not narrowed to such an extent that a turbulent airstream is produced. Among the approximants, we find the RP /j/ and /w/, which are also referred to as semi-vowels.</a:t>
            </a:r>
          </a:p>
        </p:txBody>
      </p:sp>
    </p:spTree>
    <p:extLst>
      <p:ext uri="{BB962C8B-B14F-4D97-AF65-F5344CB8AC3E}">
        <p14:creationId xmlns:p14="http://schemas.microsoft.com/office/powerpoint/2010/main" val="1668862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23D7-4A27-49EF-89FB-794F156D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IPA: CONSONANTS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97A57-5C89-481D-9505-3586DB666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285999"/>
            <a:ext cx="9505119" cy="3589339"/>
          </a:xfrm>
        </p:spPr>
      </p:pic>
    </p:spTree>
    <p:extLst>
      <p:ext uri="{BB962C8B-B14F-4D97-AF65-F5344CB8AC3E}">
        <p14:creationId xmlns:p14="http://schemas.microsoft.com/office/powerpoint/2010/main" val="351101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Phonetic transcriptions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Sing -/</a:t>
            </a:r>
            <a:r>
              <a:rPr lang="en-US" dirty="0" err="1"/>
              <a:t>s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ɪŋ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dirty="0"/>
          </a:p>
          <a:p>
            <a:r>
              <a:rPr lang="en-US" dirty="0"/>
              <a:t>Deed /</a:t>
            </a:r>
            <a:r>
              <a:rPr lang="en-US" dirty="0" err="1"/>
              <a:t>di:d</a:t>
            </a:r>
            <a:r>
              <a:rPr lang="en-US" dirty="0"/>
              <a:t>/</a:t>
            </a:r>
          </a:p>
          <a:p>
            <a:r>
              <a:rPr lang="en-US" dirty="0"/>
              <a:t>School /</a:t>
            </a:r>
            <a:r>
              <a:rPr lang="en-US" dirty="0" err="1"/>
              <a:t>sku:l</a:t>
            </a:r>
            <a:r>
              <a:rPr lang="en-US" dirty="0"/>
              <a:t>/</a:t>
            </a:r>
          </a:p>
          <a:p>
            <a:r>
              <a:rPr lang="en-US" dirty="0"/>
              <a:t>Quiet  /</a:t>
            </a:r>
            <a:r>
              <a:rPr lang="en-US" dirty="0" err="1"/>
              <a:t>kwai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ɘt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dirty="0"/>
          </a:p>
          <a:p>
            <a:r>
              <a:rPr lang="en-US" dirty="0"/>
              <a:t>Quality</a:t>
            </a:r>
          </a:p>
          <a:p>
            <a:r>
              <a:rPr lang="en-US" dirty="0"/>
              <a:t>Window</a:t>
            </a:r>
          </a:p>
          <a:p>
            <a:r>
              <a:rPr lang="en-US" dirty="0"/>
              <a:t>English 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ɪŋgliʃ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dirty="0"/>
          </a:p>
          <a:p>
            <a:r>
              <a:rPr lang="en-US" dirty="0"/>
              <a:t>Linguistics /</a:t>
            </a:r>
            <a:r>
              <a:rPr lang="en-US" dirty="0" err="1"/>
              <a:t>l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ɪŋgwɪstiks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US" dirty="0"/>
              <a:t>Language </a:t>
            </a:r>
          </a:p>
          <a:p>
            <a:r>
              <a:rPr lang="en-US" dirty="0"/>
              <a:t>Buy</a:t>
            </a:r>
          </a:p>
          <a:p>
            <a:r>
              <a:rPr lang="en-US" dirty="0"/>
              <a:t>Phonetics</a:t>
            </a:r>
          </a:p>
          <a:p>
            <a:r>
              <a:rPr lang="en-US" dirty="0"/>
              <a:t>Child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050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Identify the sound in bold and give a full description of the sound.</a:t>
            </a:r>
          </a:p>
          <a:p>
            <a:pPr marL="457200" indent="-457200">
              <a:buAutoNum type="alphaLcParenR"/>
            </a:pPr>
            <a:r>
              <a:rPr lang="en-US" dirty="0"/>
              <a:t>Mea</a:t>
            </a:r>
            <a:r>
              <a:rPr lang="en-US" b="1" dirty="0"/>
              <a:t>su</a:t>
            </a:r>
            <a:r>
              <a:rPr lang="en-US" dirty="0"/>
              <a:t>re</a:t>
            </a:r>
          </a:p>
          <a:p>
            <a:pPr marL="457200" indent="-457200">
              <a:buAutoNum type="alphaLcParenR"/>
            </a:pPr>
            <a:r>
              <a:rPr lang="en-US" b="1" dirty="0"/>
              <a:t>C</a:t>
            </a:r>
            <a:r>
              <a:rPr lang="en-US" dirty="0"/>
              <a:t>ombine</a:t>
            </a:r>
          </a:p>
          <a:p>
            <a:pPr marL="457200" indent="-457200">
              <a:buAutoNum type="alphaLcParenR"/>
            </a:pPr>
            <a:r>
              <a:rPr lang="en-US" b="1" dirty="0"/>
              <a:t>Th</a:t>
            </a:r>
            <a:r>
              <a:rPr lang="en-US" dirty="0"/>
              <a:t>ree </a:t>
            </a:r>
          </a:p>
          <a:p>
            <a:pPr marL="457200" indent="-457200">
              <a:buAutoNum type="alphaLcParenR"/>
            </a:pPr>
            <a:r>
              <a:rPr lang="en-US" dirty="0"/>
              <a:t>C</a:t>
            </a:r>
            <a:r>
              <a:rPr lang="en-US" b="1" dirty="0"/>
              <a:t>o</a:t>
            </a:r>
            <a:r>
              <a:rPr lang="en-US" dirty="0"/>
              <a:t>nsonant</a:t>
            </a:r>
          </a:p>
          <a:p>
            <a:pPr marL="457200" indent="-457200">
              <a:buAutoNum type="alphaLcParenR"/>
            </a:pPr>
            <a:r>
              <a:rPr lang="en-US" b="1" dirty="0"/>
              <a:t>Ph</a:t>
            </a:r>
            <a:r>
              <a:rPr lang="en-US" dirty="0"/>
              <a:t>ilosophy</a:t>
            </a:r>
          </a:p>
          <a:p>
            <a:pPr marL="457200" indent="-457200">
              <a:buAutoNum type="alphaLcParenR"/>
            </a:pPr>
            <a:r>
              <a:rPr lang="en-US" b="1" dirty="0"/>
              <a:t>Q</a:t>
            </a:r>
            <a:r>
              <a:rPr lang="en-US" dirty="0"/>
              <a:t>ueue</a:t>
            </a:r>
          </a:p>
          <a:p>
            <a:pPr marL="457200" indent="-457200">
              <a:buAutoNum type="alphaLcParenR"/>
            </a:pPr>
            <a:r>
              <a:rPr lang="en-US" dirty="0"/>
              <a:t>Fr</a:t>
            </a:r>
            <a:r>
              <a:rPr lang="en-US" b="1" dirty="0"/>
              <a:t>ee</a:t>
            </a:r>
            <a:r>
              <a:rPr lang="en-US" dirty="0"/>
              <a:t> </a:t>
            </a:r>
          </a:p>
          <a:p>
            <a:pPr marL="457200" indent="-457200">
              <a:buAutoNum type="alphaLcParenR"/>
            </a:pPr>
            <a:r>
              <a:rPr lang="en-US" b="1" dirty="0"/>
              <a:t>S</a:t>
            </a:r>
            <a:r>
              <a:rPr lang="en-US" dirty="0"/>
              <a:t>ugar </a:t>
            </a:r>
          </a:p>
          <a:p>
            <a:pPr marL="457200" indent="-457200">
              <a:buAutoNum type="alphaLcParenR"/>
            </a:pPr>
            <a:r>
              <a:rPr lang="en-US" dirty="0"/>
              <a:t>S</a:t>
            </a:r>
            <a:r>
              <a:rPr lang="en-US" b="1" dirty="0"/>
              <a:t>ir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3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Phone, Phonemes and Allophones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categories of sounds must be </a:t>
            </a:r>
            <a:r>
              <a:rPr lang="en-US" dirty="0" err="1"/>
              <a:t>recognised</a:t>
            </a:r>
            <a:r>
              <a:rPr lang="en-US" dirty="0"/>
              <a:t> at the outset: </a:t>
            </a:r>
          </a:p>
          <a:p>
            <a:r>
              <a:rPr lang="en-US" dirty="0"/>
              <a:t>phones (human sounds), </a:t>
            </a:r>
          </a:p>
          <a:p>
            <a:r>
              <a:rPr lang="en-US" dirty="0"/>
              <a:t>phonemes (units which distinguish meaning in a language), </a:t>
            </a:r>
          </a:p>
          <a:p>
            <a:r>
              <a:rPr lang="en-US" dirty="0"/>
              <a:t>allophones (non-distinctive units).</a:t>
            </a:r>
          </a:p>
        </p:txBody>
      </p:sp>
    </p:spTree>
    <p:extLst>
      <p:ext uri="{BB962C8B-B14F-4D97-AF65-F5344CB8AC3E}">
        <p14:creationId xmlns:p14="http://schemas.microsoft.com/office/powerpoint/2010/main" val="1345650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End of Lesson on Phonetics</a:t>
            </a:r>
          </a:p>
        </p:txBody>
      </p:sp>
    </p:spTree>
    <p:extLst>
      <p:ext uri="{BB962C8B-B14F-4D97-AF65-F5344CB8AC3E}">
        <p14:creationId xmlns:p14="http://schemas.microsoft.com/office/powerpoint/2010/main" val="140426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54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phone</a:t>
            </a:r>
            <a:r>
              <a:rPr lang="en-US" dirty="0"/>
              <a:t> is a phonetic segment. This is the actual pronunciation of a sound. It is conventionally represented between square brackets [ ] </a:t>
            </a:r>
            <a:r>
              <a:rPr lang="en-US" dirty="0" err="1"/>
              <a:t>e.g</a:t>
            </a:r>
            <a:r>
              <a:rPr lang="en-US" dirty="0"/>
              <a:t> [p], [t], [g]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phoneme</a:t>
            </a:r>
            <a:r>
              <a:rPr lang="en-US" dirty="0"/>
              <a:t> is a sound segment that is distinct, that contrast or distinguish words (e.g. /p/ as in pit and /b/ in bit). </a:t>
            </a:r>
          </a:p>
          <a:p>
            <a:r>
              <a:rPr lang="en-US" dirty="0"/>
              <a:t>Phonemes are the essential mental representations of the phonological units of a language. A phoneme is conventionally represented by a letter symbol between slant lines / / </a:t>
            </a:r>
            <a:r>
              <a:rPr lang="en-US" dirty="0" err="1"/>
              <a:t>e.g</a:t>
            </a:r>
            <a:r>
              <a:rPr lang="en-US" dirty="0"/>
              <a:t> /p/, /t/, /g/</a:t>
            </a:r>
          </a:p>
          <a:p>
            <a:r>
              <a:rPr lang="en-US" dirty="0"/>
              <a:t>The various physical distinct sounds which count as executions of a given phoneme are called the </a:t>
            </a:r>
            <a:r>
              <a:rPr lang="en-US" dirty="0">
                <a:solidFill>
                  <a:srgbClr val="FF0000"/>
                </a:solidFill>
              </a:rPr>
              <a:t>allophones</a:t>
            </a:r>
            <a:r>
              <a:rPr lang="en-US" dirty="0"/>
              <a:t> (or variants) of that phoneme</a:t>
            </a:r>
          </a:p>
        </p:txBody>
      </p:sp>
    </p:spTree>
    <p:extLst>
      <p:ext uri="{BB962C8B-B14F-4D97-AF65-F5344CB8AC3E}">
        <p14:creationId xmlns:p14="http://schemas.microsoft.com/office/powerpoint/2010/main" val="358035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Pair Drills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minimal pair drill is a pair (or set) of words which are identical except for one phoneme, occurring in the same place in the string.</a:t>
            </a:r>
          </a:p>
          <a:p>
            <a:r>
              <a:rPr lang="en-US" dirty="0"/>
              <a:t>When two words are identical in all respects, except for one segment, they are referred to as a Minimal pair. </a:t>
            </a:r>
          </a:p>
          <a:p>
            <a:r>
              <a:rPr lang="en-US" dirty="0"/>
              <a:t>The minimal pair test is a key principle of phonemic analysis. </a:t>
            </a:r>
          </a:p>
          <a:p>
            <a:r>
              <a:rPr lang="en-US" dirty="0"/>
              <a:t>Sounds are classified as separate phonemes if they are responsible for a difference in meaning in a minimal pair</a:t>
            </a:r>
          </a:p>
        </p:txBody>
      </p:sp>
    </p:spTree>
    <p:extLst>
      <p:ext uri="{BB962C8B-B14F-4D97-AF65-F5344CB8AC3E}">
        <p14:creationId xmlns:p14="http://schemas.microsoft.com/office/powerpoint/2010/main" val="38719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Minimal pair drills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45876"/>
              </p:ext>
            </p:extLst>
          </p:nvPr>
        </p:nvGraphicFramePr>
        <p:xfrm>
          <a:off x="1295400" y="2557463"/>
          <a:ext cx="9601200" cy="239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01986283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267520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0399471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23545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Word-initially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Word-medially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Word-finally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7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/t, d/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dirty="0"/>
                        <a:t>ip-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dirty="0"/>
                        <a:t>ip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dirty="0"/>
                        <a:t>-be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071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:,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deep-dip</a:t>
                      </a:r>
                    </a:p>
                    <a:p>
                      <a:r>
                        <a:rPr lang="en-US" dirty="0"/>
                        <a:t>feet-fit</a:t>
                      </a:r>
                    </a:p>
                    <a:p>
                      <a:r>
                        <a:rPr lang="en-US" dirty="0"/>
                        <a:t>feast-fist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4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  <a:r>
                        <a:rPr lang="en-US" dirty="0" err="1"/>
                        <a:t>n,m</a:t>
                      </a:r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Mean-meme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5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30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63E2-FA04-41F3-8647-E4E3505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751D0A-9BA5-4D3B-B78A-A524CE89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601195" cy="4544139"/>
          </a:xfrm>
        </p:spPr>
      </p:pic>
    </p:spTree>
    <p:extLst>
      <p:ext uri="{BB962C8B-B14F-4D97-AF65-F5344CB8AC3E}">
        <p14:creationId xmlns:p14="http://schemas.microsoft.com/office/powerpoint/2010/main" val="296882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allophone is simply defined as one of the variants of a phoneme. </a:t>
            </a:r>
          </a:p>
          <a:p>
            <a:r>
              <a:rPr lang="en-US" dirty="0"/>
              <a:t>Allophones are derivational phonemes with similar prosodic units which are distinctive and whose constituent sounds or prosodic units are in complimentary distribution. </a:t>
            </a:r>
          </a:p>
          <a:p>
            <a:r>
              <a:rPr lang="en-US" dirty="0"/>
              <a:t>The phonemic underlying representations of words together with the phonological rules of a language, determine their pronunciation</a:t>
            </a:r>
          </a:p>
        </p:txBody>
      </p:sp>
    </p:spTree>
    <p:extLst>
      <p:ext uri="{BB962C8B-B14F-4D97-AF65-F5344CB8AC3E}">
        <p14:creationId xmlns:p14="http://schemas.microsoft.com/office/powerpoint/2010/main" val="82399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2735056"/>
            <a:ext cx="9394369" cy="2962688"/>
          </a:xfrm>
        </p:spPr>
      </p:pic>
    </p:spTree>
    <p:extLst>
      <p:ext uri="{BB962C8B-B14F-4D97-AF65-F5344CB8AC3E}">
        <p14:creationId xmlns:p14="http://schemas.microsoft.com/office/powerpoint/2010/main" val="3224754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2950</TotalTime>
  <Words>2041</Words>
  <Application>Microsoft Office PowerPoint</Application>
  <PresentationFormat>Widescreen</PresentationFormat>
  <Paragraphs>169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Organic</vt:lpstr>
      <vt:lpstr>ELL 2220 LECTURE PHONETICS</vt:lpstr>
      <vt:lpstr>Phonetics</vt:lpstr>
      <vt:lpstr>Phone, Phonemes and Allophones</vt:lpstr>
      <vt:lpstr>PowerPoint Presentation</vt:lpstr>
      <vt:lpstr>Minimal Pair Drills</vt:lpstr>
      <vt:lpstr>Example: Minimal pair drills</vt:lpstr>
      <vt:lpstr>PowerPoint Presentation</vt:lpstr>
      <vt:lpstr>Allophones</vt:lpstr>
      <vt:lpstr>PowerPoint Presentation</vt:lpstr>
      <vt:lpstr>Phonetic Transcriptions: IPA and ASCII</vt:lpstr>
      <vt:lpstr>Examples of sounds: IPA and ASCII</vt:lpstr>
      <vt:lpstr>Classification of Phonetic Sounds</vt:lpstr>
      <vt:lpstr>Types of sounds: Consonants and Vowels</vt:lpstr>
      <vt:lpstr>Vowels: characteristics </vt:lpstr>
      <vt:lpstr>Vowel classification </vt:lpstr>
      <vt:lpstr>PowerPoint Presentation</vt:lpstr>
      <vt:lpstr>Conti..</vt:lpstr>
      <vt:lpstr>Vowel quadrangle</vt:lpstr>
      <vt:lpstr>Conti..</vt:lpstr>
      <vt:lpstr>PowerPoint Presentation</vt:lpstr>
      <vt:lpstr>Some examples…</vt:lpstr>
      <vt:lpstr>PowerPoint Presentation</vt:lpstr>
      <vt:lpstr>Consonant sounds</vt:lpstr>
      <vt:lpstr>voice</vt:lpstr>
      <vt:lpstr>Place of articulation</vt:lpstr>
      <vt:lpstr>Manner of articulation </vt:lpstr>
      <vt:lpstr>IPA: CONSONANTS</vt:lpstr>
      <vt:lpstr>Some Phonetic transcriptions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 1210 LECTURE ONE</dc:title>
  <dc:creator>Litwayi</dc:creator>
  <cp:lastModifiedBy>Administrator</cp:lastModifiedBy>
  <cp:revision>40</cp:revision>
  <dcterms:created xsi:type="dcterms:W3CDTF">2021-01-16T05:52:01Z</dcterms:created>
  <dcterms:modified xsi:type="dcterms:W3CDTF">2024-04-26T21:01:41Z</dcterms:modified>
</cp:coreProperties>
</file>