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12" r:id="rId3"/>
    <p:sldId id="315" r:id="rId4"/>
    <p:sldId id="311" r:id="rId5"/>
    <p:sldId id="324" r:id="rId6"/>
    <p:sldId id="325" r:id="rId7"/>
    <p:sldId id="326" r:id="rId8"/>
    <p:sldId id="327" r:id="rId9"/>
    <p:sldId id="316" r:id="rId10"/>
    <p:sldId id="318" r:id="rId11"/>
    <p:sldId id="294" r:id="rId12"/>
    <p:sldId id="321" r:id="rId13"/>
    <p:sldId id="320" r:id="rId14"/>
    <p:sldId id="260" r:id="rId15"/>
    <p:sldId id="328" r:id="rId16"/>
    <p:sldId id="284" r:id="rId17"/>
    <p:sldId id="283" r:id="rId18"/>
    <p:sldId id="300" r:id="rId19"/>
    <p:sldId id="329" r:id="rId20"/>
    <p:sldId id="331" r:id="rId21"/>
    <p:sldId id="338" r:id="rId22"/>
    <p:sldId id="290" r:id="rId23"/>
    <p:sldId id="344" r:id="rId24"/>
    <p:sldId id="345" r:id="rId25"/>
    <p:sldId id="291" r:id="rId26"/>
    <p:sldId id="346" r:id="rId27"/>
    <p:sldId id="347" r:id="rId28"/>
    <p:sldId id="348" r:id="rId29"/>
    <p:sldId id="289" r:id="rId30"/>
    <p:sldId id="334" r:id="rId31"/>
    <p:sldId id="335" r:id="rId32"/>
    <p:sldId id="336" r:id="rId33"/>
    <p:sldId id="269" r:id="rId34"/>
    <p:sldId id="342" r:id="rId35"/>
    <p:sldId id="339" r:id="rId36"/>
    <p:sldId id="341" r:id="rId37"/>
    <p:sldId id="264" r:id="rId38"/>
    <p:sldId id="263" r:id="rId39"/>
    <p:sldId id="343" r:id="rId40"/>
    <p:sldId id="265" r:id="rId41"/>
    <p:sldId id="340" r:id="rId42"/>
    <p:sldId id="31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14" autoAdjust="0"/>
    <p:restoredTop sz="95129" autoAdjust="0"/>
  </p:normalViewPr>
  <p:slideViewPr>
    <p:cSldViewPr>
      <p:cViewPr varScale="1">
        <p:scale>
          <a:sx n="108" d="100"/>
          <a:sy n="108" d="100"/>
        </p:scale>
        <p:origin x="206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8B5DB-3AD9-9543-9765-EFF601223A0C}" type="doc">
      <dgm:prSet loTypeId="urn:microsoft.com/office/officeart/2005/8/layout/pyramid1" loCatId="" qsTypeId="urn:microsoft.com/office/officeart/2005/8/quickstyle/simple1" qsCatId="simple" csTypeId="urn:microsoft.com/office/officeart/2005/8/colors/colorful5" csCatId="colorful" phldr="1"/>
      <dgm:spPr/>
      <dgm:t>
        <a:bodyPr/>
        <a:lstStyle/>
        <a:p>
          <a:endParaRPr lang="en-GB"/>
        </a:p>
      </dgm:t>
    </dgm:pt>
    <dgm:pt modelId="{F3FC5AE3-715E-6A48-8D33-F53AD53183AE}">
      <dgm:prSet phldrT="[Text]" phldr="0" custT="1"/>
      <dgm:spPr/>
      <dgm:t>
        <a:bodyPr/>
        <a:lstStyle/>
        <a:p>
          <a:pPr algn="ctr"/>
          <a:r>
            <a:rPr lang="en-GB" sz="2800" dirty="0"/>
            <a:t>UPPER CLASSS</a:t>
          </a:r>
        </a:p>
      </dgm:t>
    </dgm:pt>
    <dgm:pt modelId="{B262471F-D242-8A49-83DC-EA5B7BE89085}" type="parTrans" cxnId="{91EE075F-1041-DE4D-AB45-A83D811E3570}">
      <dgm:prSet/>
      <dgm:spPr/>
      <dgm:t>
        <a:bodyPr/>
        <a:lstStyle/>
        <a:p>
          <a:pPr algn="ctr"/>
          <a:endParaRPr lang="en-GB"/>
        </a:p>
      </dgm:t>
    </dgm:pt>
    <dgm:pt modelId="{47058258-B769-854A-9861-89138FE17484}" type="sibTrans" cxnId="{91EE075F-1041-DE4D-AB45-A83D811E3570}">
      <dgm:prSet/>
      <dgm:spPr/>
      <dgm:t>
        <a:bodyPr/>
        <a:lstStyle/>
        <a:p>
          <a:pPr algn="ctr"/>
          <a:endParaRPr lang="en-GB"/>
        </a:p>
      </dgm:t>
    </dgm:pt>
    <dgm:pt modelId="{B28DB6DB-17A2-6545-9639-851FF6F0BB84}">
      <dgm:prSet phldrT="[Text]" phldr="0" custT="1"/>
      <dgm:spPr/>
      <dgm:t>
        <a:bodyPr/>
        <a:lstStyle/>
        <a:p>
          <a:pPr algn="ctr"/>
          <a:r>
            <a:rPr lang="en-GB" sz="2800" dirty="0"/>
            <a:t>MIDDLE CLASS</a:t>
          </a:r>
          <a:endParaRPr lang="en-GB" dirty="0"/>
        </a:p>
      </dgm:t>
    </dgm:pt>
    <dgm:pt modelId="{2942571A-6598-4346-AF6B-C9619A0B1147}" type="parTrans" cxnId="{743AD196-5840-7749-8996-0E1ADB28F4BE}">
      <dgm:prSet/>
      <dgm:spPr/>
      <dgm:t>
        <a:bodyPr/>
        <a:lstStyle/>
        <a:p>
          <a:pPr algn="ctr"/>
          <a:endParaRPr lang="en-GB"/>
        </a:p>
      </dgm:t>
    </dgm:pt>
    <dgm:pt modelId="{F743FF74-05BF-B64B-AC0A-DB0E96FEA85D}" type="sibTrans" cxnId="{743AD196-5840-7749-8996-0E1ADB28F4BE}">
      <dgm:prSet/>
      <dgm:spPr/>
      <dgm:t>
        <a:bodyPr/>
        <a:lstStyle/>
        <a:p>
          <a:pPr algn="ctr"/>
          <a:endParaRPr lang="en-GB"/>
        </a:p>
      </dgm:t>
    </dgm:pt>
    <dgm:pt modelId="{D1766B8C-AD7D-5C40-8EBE-2938F5B663E1}">
      <dgm:prSet phldrT="[Text]" phldr="0" custT="1"/>
      <dgm:spPr/>
      <dgm:t>
        <a:bodyPr/>
        <a:lstStyle/>
        <a:p>
          <a:pPr algn="ctr"/>
          <a:r>
            <a:rPr lang="en-GB" sz="3200" dirty="0"/>
            <a:t>LOW CLASS</a:t>
          </a:r>
        </a:p>
      </dgm:t>
    </dgm:pt>
    <dgm:pt modelId="{1073BB8E-0377-AE4F-B75B-8F480E73CD90}" type="parTrans" cxnId="{7A0E79F4-337A-364A-8503-5EB7B6CF2038}">
      <dgm:prSet/>
      <dgm:spPr/>
      <dgm:t>
        <a:bodyPr/>
        <a:lstStyle/>
        <a:p>
          <a:pPr algn="ctr"/>
          <a:endParaRPr lang="en-GB"/>
        </a:p>
      </dgm:t>
    </dgm:pt>
    <dgm:pt modelId="{AE52E831-DD18-2E4B-8411-78B466B55E05}" type="sibTrans" cxnId="{7A0E79F4-337A-364A-8503-5EB7B6CF2038}">
      <dgm:prSet/>
      <dgm:spPr/>
      <dgm:t>
        <a:bodyPr/>
        <a:lstStyle/>
        <a:p>
          <a:pPr algn="ctr"/>
          <a:endParaRPr lang="en-GB"/>
        </a:p>
      </dgm:t>
    </dgm:pt>
    <dgm:pt modelId="{787EDCC7-7668-4F49-AC3A-66345F5A3C68}" type="pres">
      <dgm:prSet presAssocID="{95F8B5DB-3AD9-9543-9765-EFF601223A0C}" presName="Name0" presStyleCnt="0">
        <dgm:presLayoutVars>
          <dgm:dir/>
          <dgm:animLvl val="lvl"/>
          <dgm:resizeHandles val="exact"/>
        </dgm:presLayoutVars>
      </dgm:prSet>
      <dgm:spPr/>
    </dgm:pt>
    <dgm:pt modelId="{50AB0DEC-D96F-4040-8D17-1F01557D3335}" type="pres">
      <dgm:prSet presAssocID="{F3FC5AE3-715E-6A48-8D33-F53AD53183AE}" presName="Name8" presStyleCnt="0"/>
      <dgm:spPr/>
    </dgm:pt>
    <dgm:pt modelId="{AF374C0E-3F0A-0F4A-9BB9-0C61AA40C009}" type="pres">
      <dgm:prSet presAssocID="{F3FC5AE3-715E-6A48-8D33-F53AD53183AE}" presName="level" presStyleLbl="node1" presStyleIdx="0" presStyleCnt="3">
        <dgm:presLayoutVars>
          <dgm:chMax val="1"/>
          <dgm:bulletEnabled val="1"/>
        </dgm:presLayoutVars>
      </dgm:prSet>
      <dgm:spPr/>
    </dgm:pt>
    <dgm:pt modelId="{49264ABE-7884-8747-BCA3-3CB9F242F9D9}" type="pres">
      <dgm:prSet presAssocID="{F3FC5AE3-715E-6A48-8D33-F53AD53183AE}" presName="levelTx" presStyleLbl="revTx" presStyleIdx="0" presStyleCnt="0">
        <dgm:presLayoutVars>
          <dgm:chMax val="1"/>
          <dgm:bulletEnabled val="1"/>
        </dgm:presLayoutVars>
      </dgm:prSet>
      <dgm:spPr/>
    </dgm:pt>
    <dgm:pt modelId="{4AD64209-D780-7E49-BBE6-244CE04DA2A1}" type="pres">
      <dgm:prSet presAssocID="{B28DB6DB-17A2-6545-9639-851FF6F0BB84}" presName="Name8" presStyleCnt="0"/>
      <dgm:spPr/>
    </dgm:pt>
    <dgm:pt modelId="{FC0F2DC4-DF28-EF43-B468-9924203792E4}" type="pres">
      <dgm:prSet presAssocID="{B28DB6DB-17A2-6545-9639-851FF6F0BB84}" presName="level" presStyleLbl="node1" presStyleIdx="1" presStyleCnt="3">
        <dgm:presLayoutVars>
          <dgm:chMax val="1"/>
          <dgm:bulletEnabled val="1"/>
        </dgm:presLayoutVars>
      </dgm:prSet>
      <dgm:spPr/>
    </dgm:pt>
    <dgm:pt modelId="{D7832BF8-DC37-0446-9AA1-E0C9B68F11FA}" type="pres">
      <dgm:prSet presAssocID="{B28DB6DB-17A2-6545-9639-851FF6F0BB84}" presName="levelTx" presStyleLbl="revTx" presStyleIdx="0" presStyleCnt="0">
        <dgm:presLayoutVars>
          <dgm:chMax val="1"/>
          <dgm:bulletEnabled val="1"/>
        </dgm:presLayoutVars>
      </dgm:prSet>
      <dgm:spPr/>
    </dgm:pt>
    <dgm:pt modelId="{21BC5758-4E3A-D849-871F-B93D1DB0A092}" type="pres">
      <dgm:prSet presAssocID="{D1766B8C-AD7D-5C40-8EBE-2938F5B663E1}" presName="Name8" presStyleCnt="0"/>
      <dgm:spPr/>
    </dgm:pt>
    <dgm:pt modelId="{6106D775-68E9-0D49-A31F-6779712A5417}" type="pres">
      <dgm:prSet presAssocID="{D1766B8C-AD7D-5C40-8EBE-2938F5B663E1}" presName="level" presStyleLbl="node1" presStyleIdx="2" presStyleCnt="3">
        <dgm:presLayoutVars>
          <dgm:chMax val="1"/>
          <dgm:bulletEnabled val="1"/>
        </dgm:presLayoutVars>
      </dgm:prSet>
      <dgm:spPr/>
    </dgm:pt>
    <dgm:pt modelId="{8A3B4ABC-78C5-0A43-82DF-821B0689C447}" type="pres">
      <dgm:prSet presAssocID="{D1766B8C-AD7D-5C40-8EBE-2938F5B663E1}" presName="levelTx" presStyleLbl="revTx" presStyleIdx="0" presStyleCnt="0">
        <dgm:presLayoutVars>
          <dgm:chMax val="1"/>
          <dgm:bulletEnabled val="1"/>
        </dgm:presLayoutVars>
      </dgm:prSet>
      <dgm:spPr/>
    </dgm:pt>
  </dgm:ptLst>
  <dgm:cxnLst>
    <dgm:cxn modelId="{C28F2A01-EDEB-3548-9899-1D4FDA551F2B}" type="presOf" srcId="{D1766B8C-AD7D-5C40-8EBE-2938F5B663E1}" destId="{8A3B4ABC-78C5-0A43-82DF-821B0689C447}" srcOrd="1" destOrd="0" presId="urn:microsoft.com/office/officeart/2005/8/layout/pyramid1"/>
    <dgm:cxn modelId="{E649F111-91DE-7943-A5D9-776DDFCB9CE0}" type="presOf" srcId="{B28DB6DB-17A2-6545-9639-851FF6F0BB84}" destId="{D7832BF8-DC37-0446-9AA1-E0C9B68F11FA}" srcOrd="1" destOrd="0" presId="urn:microsoft.com/office/officeart/2005/8/layout/pyramid1"/>
    <dgm:cxn modelId="{550C2514-693A-D14F-8CE9-E86085BC271E}" type="presOf" srcId="{F3FC5AE3-715E-6A48-8D33-F53AD53183AE}" destId="{AF374C0E-3F0A-0F4A-9BB9-0C61AA40C009}" srcOrd="0" destOrd="0" presId="urn:microsoft.com/office/officeart/2005/8/layout/pyramid1"/>
    <dgm:cxn modelId="{2E857F25-E772-DB42-8DA7-6C063A71AE48}" type="presOf" srcId="{D1766B8C-AD7D-5C40-8EBE-2938F5B663E1}" destId="{6106D775-68E9-0D49-A31F-6779712A5417}" srcOrd="0" destOrd="0" presId="urn:microsoft.com/office/officeart/2005/8/layout/pyramid1"/>
    <dgm:cxn modelId="{91EE075F-1041-DE4D-AB45-A83D811E3570}" srcId="{95F8B5DB-3AD9-9543-9765-EFF601223A0C}" destId="{F3FC5AE3-715E-6A48-8D33-F53AD53183AE}" srcOrd="0" destOrd="0" parTransId="{B262471F-D242-8A49-83DC-EA5B7BE89085}" sibTransId="{47058258-B769-854A-9861-89138FE17484}"/>
    <dgm:cxn modelId="{960B9A66-78A3-5C4D-A8D2-FFCF8A3FF962}" type="presOf" srcId="{95F8B5DB-3AD9-9543-9765-EFF601223A0C}" destId="{787EDCC7-7668-4F49-AC3A-66345F5A3C68}" srcOrd="0" destOrd="0" presId="urn:microsoft.com/office/officeart/2005/8/layout/pyramid1"/>
    <dgm:cxn modelId="{743AD196-5840-7749-8996-0E1ADB28F4BE}" srcId="{95F8B5DB-3AD9-9543-9765-EFF601223A0C}" destId="{B28DB6DB-17A2-6545-9639-851FF6F0BB84}" srcOrd="1" destOrd="0" parTransId="{2942571A-6598-4346-AF6B-C9619A0B1147}" sibTransId="{F743FF74-05BF-B64B-AC0A-DB0E96FEA85D}"/>
    <dgm:cxn modelId="{A27EAEB8-0E86-2946-BA7B-00176E61949D}" type="presOf" srcId="{B28DB6DB-17A2-6545-9639-851FF6F0BB84}" destId="{FC0F2DC4-DF28-EF43-B468-9924203792E4}" srcOrd="0" destOrd="0" presId="urn:microsoft.com/office/officeart/2005/8/layout/pyramid1"/>
    <dgm:cxn modelId="{7A0E79F4-337A-364A-8503-5EB7B6CF2038}" srcId="{95F8B5DB-3AD9-9543-9765-EFF601223A0C}" destId="{D1766B8C-AD7D-5C40-8EBE-2938F5B663E1}" srcOrd="2" destOrd="0" parTransId="{1073BB8E-0377-AE4F-B75B-8F480E73CD90}" sibTransId="{AE52E831-DD18-2E4B-8411-78B466B55E05}"/>
    <dgm:cxn modelId="{F806AFFE-339F-D541-804F-F3DBA1CF5DF9}" type="presOf" srcId="{F3FC5AE3-715E-6A48-8D33-F53AD53183AE}" destId="{49264ABE-7884-8747-BCA3-3CB9F242F9D9}" srcOrd="1" destOrd="0" presId="urn:microsoft.com/office/officeart/2005/8/layout/pyramid1"/>
    <dgm:cxn modelId="{24260B58-F46B-E24B-9420-E3BC71CB7DE7}" type="presParOf" srcId="{787EDCC7-7668-4F49-AC3A-66345F5A3C68}" destId="{50AB0DEC-D96F-4040-8D17-1F01557D3335}" srcOrd="0" destOrd="0" presId="urn:microsoft.com/office/officeart/2005/8/layout/pyramid1"/>
    <dgm:cxn modelId="{9D7D7F14-9486-4141-BDF2-4F388BD14324}" type="presParOf" srcId="{50AB0DEC-D96F-4040-8D17-1F01557D3335}" destId="{AF374C0E-3F0A-0F4A-9BB9-0C61AA40C009}" srcOrd="0" destOrd="0" presId="urn:microsoft.com/office/officeart/2005/8/layout/pyramid1"/>
    <dgm:cxn modelId="{C80C6B20-DCE3-244D-BC43-802C1334EEA8}" type="presParOf" srcId="{50AB0DEC-D96F-4040-8D17-1F01557D3335}" destId="{49264ABE-7884-8747-BCA3-3CB9F242F9D9}" srcOrd="1" destOrd="0" presId="urn:microsoft.com/office/officeart/2005/8/layout/pyramid1"/>
    <dgm:cxn modelId="{D5B13972-51DD-A74E-9582-42FBE69FAF5E}" type="presParOf" srcId="{787EDCC7-7668-4F49-AC3A-66345F5A3C68}" destId="{4AD64209-D780-7E49-BBE6-244CE04DA2A1}" srcOrd="1" destOrd="0" presId="urn:microsoft.com/office/officeart/2005/8/layout/pyramid1"/>
    <dgm:cxn modelId="{4E6192CB-0FFA-FA40-A8EF-2CED28D6ED6A}" type="presParOf" srcId="{4AD64209-D780-7E49-BBE6-244CE04DA2A1}" destId="{FC0F2DC4-DF28-EF43-B468-9924203792E4}" srcOrd="0" destOrd="0" presId="urn:microsoft.com/office/officeart/2005/8/layout/pyramid1"/>
    <dgm:cxn modelId="{E4516FFE-A87C-3548-8120-6A3A8C7AB3BC}" type="presParOf" srcId="{4AD64209-D780-7E49-BBE6-244CE04DA2A1}" destId="{D7832BF8-DC37-0446-9AA1-E0C9B68F11FA}" srcOrd="1" destOrd="0" presId="urn:microsoft.com/office/officeart/2005/8/layout/pyramid1"/>
    <dgm:cxn modelId="{A5F74772-CDA0-FE49-A16D-9841462269A5}" type="presParOf" srcId="{787EDCC7-7668-4F49-AC3A-66345F5A3C68}" destId="{21BC5758-4E3A-D849-871F-B93D1DB0A092}" srcOrd="2" destOrd="0" presId="urn:microsoft.com/office/officeart/2005/8/layout/pyramid1"/>
    <dgm:cxn modelId="{4D8F407E-D3F3-7E4C-BBE3-F9792BDCDCA2}" type="presParOf" srcId="{21BC5758-4E3A-D849-871F-B93D1DB0A092}" destId="{6106D775-68E9-0D49-A31F-6779712A5417}" srcOrd="0" destOrd="0" presId="urn:microsoft.com/office/officeart/2005/8/layout/pyramid1"/>
    <dgm:cxn modelId="{56711527-8792-174C-9EE8-430F2B51F1BA}" type="presParOf" srcId="{21BC5758-4E3A-D849-871F-B93D1DB0A092}" destId="{8A3B4ABC-78C5-0A43-82DF-821B0689C44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B4E04F-1905-F242-9B85-5A26724AAE57}"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GB"/>
        </a:p>
      </dgm:t>
    </dgm:pt>
    <dgm:pt modelId="{2278CE25-4F26-D341-8A9A-621D36E9BCB2}">
      <dgm:prSet phldrT="[Text]" custT="1"/>
      <dgm:spPr/>
      <dgm:t>
        <a:bodyPr/>
        <a:lstStyle/>
        <a:p>
          <a:r>
            <a:rPr lang="en-GB" sz="3600" dirty="0"/>
            <a:t>Changes in the position of an individual or group</a:t>
          </a:r>
        </a:p>
      </dgm:t>
    </dgm:pt>
    <dgm:pt modelId="{A8378712-248C-554F-9925-7E2C8084D59C}" type="parTrans" cxnId="{3EBDFA7C-791D-7E48-92E3-AAACD40526C1}">
      <dgm:prSet/>
      <dgm:spPr/>
      <dgm:t>
        <a:bodyPr/>
        <a:lstStyle/>
        <a:p>
          <a:endParaRPr lang="en-GB"/>
        </a:p>
      </dgm:t>
    </dgm:pt>
    <dgm:pt modelId="{BAC0C866-B777-624D-93CB-CCB011D191D4}" type="sibTrans" cxnId="{3EBDFA7C-791D-7E48-92E3-AAACD40526C1}">
      <dgm:prSet/>
      <dgm:spPr/>
      <dgm:t>
        <a:bodyPr/>
        <a:lstStyle/>
        <a:p>
          <a:endParaRPr lang="en-GB"/>
        </a:p>
      </dgm:t>
    </dgm:pt>
    <dgm:pt modelId="{B3B85C79-1D68-A64D-8F8E-2661C2F89E00}">
      <dgm:prSet phldrT="[Text]" custT="1"/>
      <dgm:spPr/>
      <dgm:t>
        <a:bodyPr/>
        <a:lstStyle/>
        <a:p>
          <a:r>
            <a:rPr lang="en-GB" sz="4000" dirty="0"/>
            <a:t>Vertical Social Mobility</a:t>
          </a:r>
        </a:p>
      </dgm:t>
    </dgm:pt>
    <dgm:pt modelId="{72A104E3-F06C-1E40-8646-2527678E537B}" type="parTrans" cxnId="{0C0697ED-43A8-5245-9182-BC05002A57F6}">
      <dgm:prSet/>
      <dgm:spPr/>
      <dgm:t>
        <a:bodyPr/>
        <a:lstStyle/>
        <a:p>
          <a:endParaRPr lang="en-GB"/>
        </a:p>
      </dgm:t>
    </dgm:pt>
    <dgm:pt modelId="{23A2D185-B3B2-0D40-8A4E-75C70FD6FD2A}" type="sibTrans" cxnId="{0C0697ED-43A8-5245-9182-BC05002A57F6}">
      <dgm:prSet/>
      <dgm:spPr/>
      <dgm:t>
        <a:bodyPr/>
        <a:lstStyle/>
        <a:p>
          <a:endParaRPr lang="en-GB"/>
        </a:p>
      </dgm:t>
    </dgm:pt>
    <dgm:pt modelId="{866AFC5D-52F2-104B-91A8-02EB92BC7E51}">
      <dgm:prSet phldrT="[Text]"/>
      <dgm:spPr/>
      <dgm:t>
        <a:bodyPr/>
        <a:lstStyle/>
        <a:p>
          <a:r>
            <a:rPr lang="en-GB" dirty="0"/>
            <a:t>downward</a:t>
          </a:r>
        </a:p>
      </dgm:t>
    </dgm:pt>
    <dgm:pt modelId="{F68DF617-850D-1643-9E53-CD87386F3EEA}" type="parTrans" cxnId="{B90F8AF1-5C9D-CA4A-8F53-FC2BF60C2BB8}">
      <dgm:prSet/>
      <dgm:spPr/>
      <dgm:t>
        <a:bodyPr/>
        <a:lstStyle/>
        <a:p>
          <a:endParaRPr lang="en-GB"/>
        </a:p>
      </dgm:t>
    </dgm:pt>
    <dgm:pt modelId="{1AD78BBC-8B89-6441-A01B-571BD004FE09}" type="sibTrans" cxnId="{B90F8AF1-5C9D-CA4A-8F53-FC2BF60C2BB8}">
      <dgm:prSet/>
      <dgm:spPr/>
      <dgm:t>
        <a:bodyPr/>
        <a:lstStyle/>
        <a:p>
          <a:endParaRPr lang="en-GB"/>
        </a:p>
      </dgm:t>
    </dgm:pt>
    <dgm:pt modelId="{97A998C7-0EAD-FC44-B4B3-E7B755CC8B6A}">
      <dgm:prSet phldrT="[Text]"/>
      <dgm:spPr/>
      <dgm:t>
        <a:bodyPr/>
        <a:lstStyle/>
        <a:p>
          <a:r>
            <a:rPr lang="en-GB" dirty="0"/>
            <a:t>upward</a:t>
          </a:r>
        </a:p>
      </dgm:t>
    </dgm:pt>
    <dgm:pt modelId="{31832759-AA7F-6D41-9E41-F3AA228D6664}" type="parTrans" cxnId="{1AEE9EFC-FEB3-7940-8340-0EF8E359ABF3}">
      <dgm:prSet/>
      <dgm:spPr/>
      <dgm:t>
        <a:bodyPr/>
        <a:lstStyle/>
        <a:p>
          <a:endParaRPr lang="en-GB"/>
        </a:p>
      </dgm:t>
    </dgm:pt>
    <dgm:pt modelId="{8695C640-FBAA-3C4A-9FED-7A8754FC7027}" type="sibTrans" cxnId="{1AEE9EFC-FEB3-7940-8340-0EF8E359ABF3}">
      <dgm:prSet/>
      <dgm:spPr/>
      <dgm:t>
        <a:bodyPr/>
        <a:lstStyle/>
        <a:p>
          <a:endParaRPr lang="en-GB"/>
        </a:p>
      </dgm:t>
    </dgm:pt>
    <dgm:pt modelId="{31C233F1-9DF6-1F42-B3C2-2D14C0CFD1B0}" type="pres">
      <dgm:prSet presAssocID="{4BB4E04F-1905-F242-9B85-5A26724AAE57}" presName="Name0" presStyleCnt="0">
        <dgm:presLayoutVars>
          <dgm:chMax val="1"/>
          <dgm:chPref val="1"/>
          <dgm:dir/>
          <dgm:animOne val="branch"/>
          <dgm:animLvl val="lvl"/>
        </dgm:presLayoutVars>
      </dgm:prSet>
      <dgm:spPr/>
    </dgm:pt>
    <dgm:pt modelId="{6B3A4C5E-8526-0845-A334-7F01982F347F}" type="pres">
      <dgm:prSet presAssocID="{2278CE25-4F26-D341-8A9A-621D36E9BCB2}" presName="singleCycle" presStyleCnt="0"/>
      <dgm:spPr/>
    </dgm:pt>
    <dgm:pt modelId="{34AC001D-E7EE-1E49-9D35-8EBADF97AA4F}" type="pres">
      <dgm:prSet presAssocID="{2278CE25-4F26-D341-8A9A-621D36E9BCB2}" presName="singleCenter" presStyleLbl="node1" presStyleIdx="0" presStyleCnt="4" custScaleX="322080" custScaleY="57762">
        <dgm:presLayoutVars>
          <dgm:chMax val="7"/>
          <dgm:chPref val="7"/>
        </dgm:presLayoutVars>
      </dgm:prSet>
      <dgm:spPr/>
    </dgm:pt>
    <dgm:pt modelId="{32E83247-2ED9-5E49-B275-DC83B4C5B54E}" type="pres">
      <dgm:prSet presAssocID="{72A104E3-F06C-1E40-8646-2527678E537B}" presName="Name56" presStyleLbl="parChTrans1D2" presStyleIdx="0" presStyleCnt="3"/>
      <dgm:spPr/>
    </dgm:pt>
    <dgm:pt modelId="{7B3D0348-E25F-F84E-8515-561459293BDA}" type="pres">
      <dgm:prSet presAssocID="{B3B85C79-1D68-A64D-8F8E-2661C2F89E00}" presName="text0" presStyleLbl="node1" presStyleIdx="1" presStyleCnt="4" custScaleX="405579">
        <dgm:presLayoutVars>
          <dgm:bulletEnabled val="1"/>
        </dgm:presLayoutVars>
      </dgm:prSet>
      <dgm:spPr/>
    </dgm:pt>
    <dgm:pt modelId="{3ACA0A4C-64FC-4544-B98F-0A7FF65DF307}" type="pres">
      <dgm:prSet presAssocID="{F68DF617-850D-1643-9E53-CD87386F3EEA}" presName="Name56" presStyleLbl="parChTrans1D2" presStyleIdx="1" presStyleCnt="3"/>
      <dgm:spPr/>
    </dgm:pt>
    <dgm:pt modelId="{DBD80AF0-2289-6644-BC6C-E913FFCED8BC}" type="pres">
      <dgm:prSet presAssocID="{866AFC5D-52F2-104B-91A8-02EB92BC7E51}" presName="text0" presStyleLbl="node1" presStyleIdx="2" presStyleCnt="4" custScaleX="223586">
        <dgm:presLayoutVars>
          <dgm:bulletEnabled val="1"/>
        </dgm:presLayoutVars>
      </dgm:prSet>
      <dgm:spPr/>
    </dgm:pt>
    <dgm:pt modelId="{F29302EC-C697-3F48-8131-0626AACD7BEB}" type="pres">
      <dgm:prSet presAssocID="{31832759-AA7F-6D41-9E41-F3AA228D6664}" presName="Name56" presStyleLbl="parChTrans1D2" presStyleIdx="2" presStyleCnt="3"/>
      <dgm:spPr/>
    </dgm:pt>
    <dgm:pt modelId="{6934ECC7-C96E-D546-A531-4228E1D29D7B}" type="pres">
      <dgm:prSet presAssocID="{97A998C7-0EAD-FC44-B4B3-E7B755CC8B6A}" presName="text0" presStyleLbl="node1" presStyleIdx="3" presStyleCnt="4" custScaleX="203170" custRadScaleRad="89640" custRadScaleInc="-5767">
        <dgm:presLayoutVars>
          <dgm:bulletEnabled val="1"/>
        </dgm:presLayoutVars>
      </dgm:prSet>
      <dgm:spPr/>
    </dgm:pt>
  </dgm:ptLst>
  <dgm:cxnLst>
    <dgm:cxn modelId="{92626310-6BED-F046-95BE-B4C653DF212F}" type="presOf" srcId="{F68DF617-850D-1643-9E53-CD87386F3EEA}" destId="{3ACA0A4C-64FC-4544-B98F-0A7FF65DF307}" srcOrd="0" destOrd="0" presId="urn:microsoft.com/office/officeart/2008/layout/RadialCluster"/>
    <dgm:cxn modelId="{A2CEA727-76BF-E941-9D47-8EE3E0EF98F7}" type="presOf" srcId="{B3B85C79-1D68-A64D-8F8E-2661C2F89E00}" destId="{7B3D0348-E25F-F84E-8515-561459293BDA}" srcOrd="0" destOrd="0" presId="urn:microsoft.com/office/officeart/2008/layout/RadialCluster"/>
    <dgm:cxn modelId="{627BC827-FDC2-5241-8ACA-8ABC472ACA27}" type="presOf" srcId="{97A998C7-0EAD-FC44-B4B3-E7B755CC8B6A}" destId="{6934ECC7-C96E-D546-A531-4228E1D29D7B}" srcOrd="0" destOrd="0" presId="urn:microsoft.com/office/officeart/2008/layout/RadialCluster"/>
    <dgm:cxn modelId="{91622B69-E634-1542-97E8-D8D4991D188F}" type="presOf" srcId="{2278CE25-4F26-D341-8A9A-621D36E9BCB2}" destId="{34AC001D-E7EE-1E49-9D35-8EBADF97AA4F}" srcOrd="0" destOrd="0" presId="urn:microsoft.com/office/officeart/2008/layout/RadialCluster"/>
    <dgm:cxn modelId="{A4B8CE74-1C53-AE47-9810-4953CB0B1302}" type="presOf" srcId="{866AFC5D-52F2-104B-91A8-02EB92BC7E51}" destId="{DBD80AF0-2289-6644-BC6C-E913FFCED8BC}" srcOrd="0" destOrd="0" presId="urn:microsoft.com/office/officeart/2008/layout/RadialCluster"/>
    <dgm:cxn modelId="{D4C6917C-3BF7-9042-B9A5-75D47CB098B9}" type="presOf" srcId="{4BB4E04F-1905-F242-9B85-5A26724AAE57}" destId="{31C233F1-9DF6-1F42-B3C2-2D14C0CFD1B0}" srcOrd="0" destOrd="0" presId="urn:microsoft.com/office/officeart/2008/layout/RadialCluster"/>
    <dgm:cxn modelId="{3EBDFA7C-791D-7E48-92E3-AAACD40526C1}" srcId="{4BB4E04F-1905-F242-9B85-5A26724AAE57}" destId="{2278CE25-4F26-D341-8A9A-621D36E9BCB2}" srcOrd="0" destOrd="0" parTransId="{A8378712-248C-554F-9925-7E2C8084D59C}" sibTransId="{BAC0C866-B777-624D-93CB-CCB011D191D4}"/>
    <dgm:cxn modelId="{DBC052AA-05A1-D344-B9F4-CE93725A7C0F}" type="presOf" srcId="{31832759-AA7F-6D41-9E41-F3AA228D6664}" destId="{F29302EC-C697-3F48-8131-0626AACD7BEB}" srcOrd="0" destOrd="0" presId="urn:microsoft.com/office/officeart/2008/layout/RadialCluster"/>
    <dgm:cxn modelId="{280644D9-EEED-C84C-887A-3DB635CEE9CC}" type="presOf" srcId="{72A104E3-F06C-1E40-8646-2527678E537B}" destId="{32E83247-2ED9-5E49-B275-DC83B4C5B54E}" srcOrd="0" destOrd="0" presId="urn:microsoft.com/office/officeart/2008/layout/RadialCluster"/>
    <dgm:cxn modelId="{0C0697ED-43A8-5245-9182-BC05002A57F6}" srcId="{2278CE25-4F26-D341-8A9A-621D36E9BCB2}" destId="{B3B85C79-1D68-A64D-8F8E-2661C2F89E00}" srcOrd="0" destOrd="0" parTransId="{72A104E3-F06C-1E40-8646-2527678E537B}" sibTransId="{23A2D185-B3B2-0D40-8A4E-75C70FD6FD2A}"/>
    <dgm:cxn modelId="{B90F8AF1-5C9D-CA4A-8F53-FC2BF60C2BB8}" srcId="{2278CE25-4F26-D341-8A9A-621D36E9BCB2}" destId="{866AFC5D-52F2-104B-91A8-02EB92BC7E51}" srcOrd="1" destOrd="0" parTransId="{F68DF617-850D-1643-9E53-CD87386F3EEA}" sibTransId="{1AD78BBC-8B89-6441-A01B-571BD004FE09}"/>
    <dgm:cxn modelId="{1AEE9EFC-FEB3-7940-8340-0EF8E359ABF3}" srcId="{2278CE25-4F26-D341-8A9A-621D36E9BCB2}" destId="{97A998C7-0EAD-FC44-B4B3-E7B755CC8B6A}" srcOrd="2" destOrd="0" parTransId="{31832759-AA7F-6D41-9E41-F3AA228D6664}" sibTransId="{8695C640-FBAA-3C4A-9FED-7A8754FC7027}"/>
    <dgm:cxn modelId="{EB90594E-7D5E-054A-9609-0F81979F993A}" type="presParOf" srcId="{31C233F1-9DF6-1F42-B3C2-2D14C0CFD1B0}" destId="{6B3A4C5E-8526-0845-A334-7F01982F347F}" srcOrd="0" destOrd="0" presId="urn:microsoft.com/office/officeart/2008/layout/RadialCluster"/>
    <dgm:cxn modelId="{0CF7BCD6-882A-224C-8078-4369AAE02CC9}" type="presParOf" srcId="{6B3A4C5E-8526-0845-A334-7F01982F347F}" destId="{34AC001D-E7EE-1E49-9D35-8EBADF97AA4F}" srcOrd="0" destOrd="0" presId="urn:microsoft.com/office/officeart/2008/layout/RadialCluster"/>
    <dgm:cxn modelId="{3D23D71F-3677-3F47-B38D-DD308D4E613F}" type="presParOf" srcId="{6B3A4C5E-8526-0845-A334-7F01982F347F}" destId="{32E83247-2ED9-5E49-B275-DC83B4C5B54E}" srcOrd="1" destOrd="0" presId="urn:microsoft.com/office/officeart/2008/layout/RadialCluster"/>
    <dgm:cxn modelId="{0258CACD-3CF3-F849-80BF-3B69F1ADA96F}" type="presParOf" srcId="{6B3A4C5E-8526-0845-A334-7F01982F347F}" destId="{7B3D0348-E25F-F84E-8515-561459293BDA}" srcOrd="2" destOrd="0" presId="urn:microsoft.com/office/officeart/2008/layout/RadialCluster"/>
    <dgm:cxn modelId="{7D6F587F-F040-7B40-B8F9-6399C2379A54}" type="presParOf" srcId="{6B3A4C5E-8526-0845-A334-7F01982F347F}" destId="{3ACA0A4C-64FC-4544-B98F-0A7FF65DF307}" srcOrd="3" destOrd="0" presId="urn:microsoft.com/office/officeart/2008/layout/RadialCluster"/>
    <dgm:cxn modelId="{083A470A-E5BF-3C4E-82C6-2CE2B490DB55}" type="presParOf" srcId="{6B3A4C5E-8526-0845-A334-7F01982F347F}" destId="{DBD80AF0-2289-6644-BC6C-E913FFCED8BC}" srcOrd="4" destOrd="0" presId="urn:microsoft.com/office/officeart/2008/layout/RadialCluster"/>
    <dgm:cxn modelId="{8B29BFAF-DC58-224C-86E8-76F9867E1295}" type="presParOf" srcId="{6B3A4C5E-8526-0845-A334-7F01982F347F}" destId="{F29302EC-C697-3F48-8131-0626AACD7BEB}" srcOrd="5" destOrd="0" presId="urn:microsoft.com/office/officeart/2008/layout/RadialCluster"/>
    <dgm:cxn modelId="{E6219E7F-103E-3C44-BB5F-2CC9D39742F6}" type="presParOf" srcId="{6B3A4C5E-8526-0845-A334-7F01982F347F}" destId="{6934ECC7-C96E-D546-A531-4228E1D29D7B}"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74C0E-3F0A-0F4A-9BB9-0C61AA40C009}">
      <dsp:nvSpPr>
        <dsp:cNvPr id="0" name=""/>
        <dsp:cNvSpPr/>
      </dsp:nvSpPr>
      <dsp:spPr>
        <a:xfrm>
          <a:off x="1152128" y="0"/>
          <a:ext cx="1152127" cy="1392154"/>
        </a:xfrm>
        <a:prstGeom prst="trapezoid">
          <a:avLst>
            <a:gd name="adj"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UPPER CLASSS</a:t>
          </a:r>
        </a:p>
      </dsp:txBody>
      <dsp:txXfrm>
        <a:off x="1152128" y="0"/>
        <a:ext cx="1152127" cy="1392154"/>
      </dsp:txXfrm>
    </dsp:sp>
    <dsp:sp modelId="{FC0F2DC4-DF28-EF43-B468-9924203792E4}">
      <dsp:nvSpPr>
        <dsp:cNvPr id="0" name=""/>
        <dsp:cNvSpPr/>
      </dsp:nvSpPr>
      <dsp:spPr>
        <a:xfrm>
          <a:off x="576064" y="1392154"/>
          <a:ext cx="2304255" cy="1392154"/>
        </a:xfrm>
        <a:prstGeom prst="trapezoid">
          <a:avLst>
            <a:gd name="adj" fmla="val 41379"/>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MIDDLE CLASS</a:t>
          </a:r>
          <a:endParaRPr lang="en-GB" kern="1200" dirty="0"/>
        </a:p>
      </dsp:txBody>
      <dsp:txXfrm>
        <a:off x="979308" y="1392154"/>
        <a:ext cx="1497766" cy="1392154"/>
      </dsp:txXfrm>
    </dsp:sp>
    <dsp:sp modelId="{6106D775-68E9-0D49-A31F-6779712A5417}">
      <dsp:nvSpPr>
        <dsp:cNvPr id="0" name=""/>
        <dsp:cNvSpPr/>
      </dsp:nvSpPr>
      <dsp:spPr>
        <a:xfrm>
          <a:off x="0" y="2784309"/>
          <a:ext cx="3456384" cy="1392154"/>
        </a:xfrm>
        <a:prstGeom prst="trapezoid">
          <a:avLst>
            <a:gd name="adj" fmla="val 41379"/>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LOW CLASS</a:t>
          </a:r>
        </a:p>
      </dsp:txBody>
      <dsp:txXfrm>
        <a:off x="604867" y="2784309"/>
        <a:ext cx="2246649" cy="13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C001D-E7EE-1E49-9D35-8EBADF97AA4F}">
      <dsp:nvSpPr>
        <dsp:cNvPr id="0" name=""/>
        <dsp:cNvSpPr/>
      </dsp:nvSpPr>
      <dsp:spPr>
        <a:xfrm>
          <a:off x="1569620" y="3024335"/>
          <a:ext cx="5528341" cy="9914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dirty="0"/>
            <a:t>Changes in the position of an individual or group</a:t>
          </a:r>
        </a:p>
      </dsp:txBody>
      <dsp:txXfrm>
        <a:off x="1618019" y="3072734"/>
        <a:ext cx="5431543" cy="894657"/>
      </dsp:txXfrm>
    </dsp:sp>
    <dsp:sp modelId="{32E83247-2ED9-5E49-B275-DC83B4C5B54E}">
      <dsp:nvSpPr>
        <dsp:cNvPr id="0" name=""/>
        <dsp:cNvSpPr/>
      </dsp:nvSpPr>
      <dsp:spPr>
        <a:xfrm rot="16200000">
          <a:off x="3550533" y="2241077"/>
          <a:ext cx="1566514" cy="0"/>
        </a:xfrm>
        <a:custGeom>
          <a:avLst/>
          <a:gdLst/>
          <a:ahLst/>
          <a:cxnLst/>
          <a:rect l="0" t="0" r="0" b="0"/>
          <a:pathLst>
            <a:path>
              <a:moveTo>
                <a:pt x="0" y="0"/>
              </a:moveTo>
              <a:lnTo>
                <a:pt x="1566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3D0348-E25F-F84E-8515-561459293BDA}">
      <dsp:nvSpPr>
        <dsp:cNvPr id="0" name=""/>
        <dsp:cNvSpPr/>
      </dsp:nvSpPr>
      <dsp:spPr>
        <a:xfrm>
          <a:off x="2001668" y="307798"/>
          <a:ext cx="4664244" cy="115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GB" sz="4000" kern="1200" dirty="0"/>
            <a:t>Vertical Social Mobility</a:t>
          </a:r>
        </a:p>
      </dsp:txBody>
      <dsp:txXfrm>
        <a:off x="2057807" y="363937"/>
        <a:ext cx="4551966" cy="1037743"/>
      </dsp:txXfrm>
    </dsp:sp>
    <dsp:sp modelId="{3ACA0A4C-64FC-4544-B98F-0A7FF65DF307}">
      <dsp:nvSpPr>
        <dsp:cNvPr id="0" name=""/>
        <dsp:cNvSpPr/>
      </dsp:nvSpPr>
      <dsp:spPr>
        <a:xfrm rot="1800000">
          <a:off x="5159205" y="4139734"/>
          <a:ext cx="495776" cy="0"/>
        </a:xfrm>
        <a:custGeom>
          <a:avLst/>
          <a:gdLst/>
          <a:ahLst/>
          <a:cxnLst/>
          <a:rect l="0" t="0" r="0" b="0"/>
          <a:pathLst>
            <a:path>
              <a:moveTo>
                <a:pt x="0" y="0"/>
              </a:moveTo>
              <a:lnTo>
                <a:pt x="49577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80AF0-2289-6644-BC6C-E913FFCED8BC}">
      <dsp:nvSpPr>
        <dsp:cNvPr id="0" name=""/>
        <dsp:cNvSpPr/>
      </dsp:nvSpPr>
      <dsp:spPr>
        <a:xfrm>
          <a:off x="5332076" y="4263678"/>
          <a:ext cx="2571286" cy="115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GB" sz="3400" kern="1200" dirty="0"/>
            <a:t>downward</a:t>
          </a:r>
        </a:p>
      </dsp:txBody>
      <dsp:txXfrm>
        <a:off x="5388215" y="4319817"/>
        <a:ext cx="2459008" cy="1037743"/>
      </dsp:txXfrm>
    </dsp:sp>
    <dsp:sp modelId="{F29302EC-C697-3F48-8131-0626AACD7BEB}">
      <dsp:nvSpPr>
        <dsp:cNvPr id="0" name=""/>
        <dsp:cNvSpPr/>
      </dsp:nvSpPr>
      <dsp:spPr>
        <a:xfrm rot="8792388">
          <a:off x="3196637" y="4132135"/>
          <a:ext cx="422030" cy="0"/>
        </a:xfrm>
        <a:custGeom>
          <a:avLst/>
          <a:gdLst/>
          <a:ahLst/>
          <a:cxnLst/>
          <a:rect l="0" t="0" r="0" b="0"/>
          <a:pathLst>
            <a:path>
              <a:moveTo>
                <a:pt x="0" y="0"/>
              </a:moveTo>
              <a:lnTo>
                <a:pt x="42203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34ECC7-C96E-D546-A531-4228E1D29D7B}">
      <dsp:nvSpPr>
        <dsp:cNvPr id="0" name=""/>
        <dsp:cNvSpPr/>
      </dsp:nvSpPr>
      <dsp:spPr>
        <a:xfrm>
          <a:off x="1193301" y="4248480"/>
          <a:ext cx="2336498" cy="115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GB" sz="3400" kern="1200" dirty="0"/>
            <a:t>upward</a:t>
          </a:r>
        </a:p>
      </dsp:txBody>
      <dsp:txXfrm>
        <a:off x="1249440" y="4304619"/>
        <a:ext cx="2224220" cy="10377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544F93-E37B-9F48-AA36-AA2CBE0CCF66}" type="datetimeFigureOut">
              <a:rPr lang="en-GB" smtClean="0"/>
              <a:t>12/05/2022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8975F-1A70-764B-9105-EB8717B9AB25}" type="slidenum">
              <a:rPr lang="en-GB" smtClean="0"/>
              <a:t>‹#›</a:t>
            </a:fld>
            <a:endParaRPr lang="en-GB"/>
          </a:p>
        </p:txBody>
      </p:sp>
    </p:spTree>
    <p:extLst>
      <p:ext uri="{BB962C8B-B14F-4D97-AF65-F5344CB8AC3E}">
        <p14:creationId xmlns:p14="http://schemas.microsoft.com/office/powerpoint/2010/main" val="193029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200" baseline="0" dirty="0">
                <a:latin typeface="Times New Roman" panose="02020603050405020304" pitchFamily="18" charset="0"/>
                <a:cs typeface="Times New Roman" panose="02020603050405020304" pitchFamily="18" charset="0"/>
              </a:rPr>
              <a:t>Geologist believe that the earth is made up of a number of layers, one placed upon the others and each layers has its own composition. One layer is called a stratum.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5400" baseline="0" dirty="0"/>
              <a:t>The layers of society are ranked, those on top have more privileges than those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3200" baseline="0" dirty="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3</a:t>
            </a:fld>
            <a:endParaRPr lang="en-GB"/>
          </a:p>
        </p:txBody>
      </p:sp>
    </p:spTree>
    <p:extLst>
      <p:ext uri="{BB962C8B-B14F-4D97-AF65-F5344CB8AC3E}">
        <p14:creationId xmlns:p14="http://schemas.microsoft.com/office/powerpoint/2010/main" val="199908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Power refers to a person's ability to get their way despite the resistance of others. For example, individuals in state jobs, such as an employee of the Federal Bureau of Investigation, or a member of the United States Congress, may hold little property or status, but they still hold immense power.</a:t>
            </a:r>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14</a:t>
            </a:fld>
            <a:endParaRPr lang="en-GB"/>
          </a:p>
        </p:txBody>
      </p:sp>
    </p:spTree>
    <p:extLst>
      <p:ext uri="{BB962C8B-B14F-4D97-AF65-F5344CB8AC3E}">
        <p14:creationId xmlns:p14="http://schemas.microsoft.com/office/powerpoint/2010/main" val="221811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4000" dirty="0"/>
              <a:t>There are basically 2 broad systems of SS</a:t>
            </a:r>
          </a:p>
          <a:p>
            <a:endParaRPr lang="en-ZA" dirty="0"/>
          </a:p>
        </p:txBody>
      </p:sp>
      <p:sp>
        <p:nvSpPr>
          <p:cNvPr id="4" name="Slide Number Placeholder 3"/>
          <p:cNvSpPr>
            <a:spLocks noGrp="1"/>
          </p:cNvSpPr>
          <p:nvPr>
            <p:ph type="sldNum" sz="quarter" idx="10"/>
          </p:nvPr>
        </p:nvSpPr>
        <p:spPr/>
        <p:txBody>
          <a:bodyPr/>
          <a:lstStyle/>
          <a:p>
            <a:fld id="{F4312C8D-14BA-4D72-8479-1DC001D4E99A}" type="slidenum">
              <a:rPr lang="en-ZA" smtClean="0"/>
              <a:t>15</a:t>
            </a:fld>
            <a:endParaRPr lang="en-ZA"/>
          </a:p>
        </p:txBody>
      </p:sp>
    </p:spTree>
    <p:extLst>
      <p:ext uri="{BB962C8B-B14F-4D97-AF65-F5344CB8AC3E}">
        <p14:creationId xmlns:p14="http://schemas.microsoft.com/office/powerpoint/2010/main" val="3003120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4000" dirty="0"/>
              <a:t>Extreme form of </a:t>
            </a:r>
            <a:r>
              <a:rPr lang="en-ZA" sz="4000" dirty="0" err="1"/>
              <a:t>ss</a:t>
            </a:r>
            <a:endParaRPr lang="en-ZA" sz="4000" dirty="0"/>
          </a:p>
          <a:p>
            <a:pPr marL="171450" indent="-171450">
              <a:buFont typeface="Arial" panose="020B0604020202020204" pitchFamily="34" charset="0"/>
              <a:buChar char="•"/>
            </a:pPr>
            <a:r>
              <a:rPr lang="en-ZA" sz="4000" dirty="0"/>
              <a:t>Existed</a:t>
            </a:r>
            <a:r>
              <a:rPr lang="en-ZA" sz="4000" baseline="0" dirty="0"/>
              <a:t> in Europe between 500BC and 600 BC</a:t>
            </a:r>
          </a:p>
          <a:p>
            <a:pPr marL="171450" indent="-171450">
              <a:buFont typeface="Arial" panose="020B0604020202020204" pitchFamily="34" charset="0"/>
              <a:buChar char="•"/>
            </a:pPr>
            <a:r>
              <a:rPr lang="en-ZA" sz="4000" baseline="0" dirty="0"/>
              <a:t>People were divided in slaves and citizens</a:t>
            </a:r>
          </a:p>
          <a:p>
            <a:pPr marL="171450" indent="-171450">
              <a:buFont typeface="Arial" panose="020B0604020202020204" pitchFamily="34" charset="0"/>
              <a:buChar char="•"/>
            </a:pPr>
            <a:r>
              <a:rPr lang="en-ZA" sz="4000" baseline="0" dirty="0"/>
              <a:t>Slaves had no rights</a:t>
            </a:r>
          </a:p>
          <a:p>
            <a:pPr marL="171450" indent="-171450">
              <a:buFont typeface="Arial" panose="020B0604020202020204" pitchFamily="34" charset="0"/>
              <a:buChar char="•"/>
            </a:pPr>
            <a:r>
              <a:rPr lang="en-ZA" sz="8000" dirty="0"/>
              <a:t>It is an extreme form of inequality in which some individuals are owned by others as their property</a:t>
            </a:r>
            <a:endParaRPr lang="en-ZA" sz="4000" dirty="0"/>
          </a:p>
        </p:txBody>
      </p:sp>
      <p:sp>
        <p:nvSpPr>
          <p:cNvPr id="4" name="Slide Number Placeholder 3"/>
          <p:cNvSpPr>
            <a:spLocks noGrp="1"/>
          </p:cNvSpPr>
          <p:nvPr>
            <p:ph type="sldNum" sz="quarter" idx="10"/>
          </p:nvPr>
        </p:nvSpPr>
        <p:spPr/>
        <p:txBody>
          <a:bodyPr/>
          <a:lstStyle/>
          <a:p>
            <a:fld id="{F4312C8D-14BA-4D72-8479-1DC001D4E99A}" type="slidenum">
              <a:rPr lang="en-ZA" smtClean="0"/>
              <a:t>16</a:t>
            </a:fld>
            <a:endParaRPr lang="en-ZA"/>
          </a:p>
        </p:txBody>
      </p:sp>
    </p:spTree>
    <p:extLst>
      <p:ext uri="{BB962C8B-B14F-4D97-AF65-F5344CB8AC3E}">
        <p14:creationId xmlns:p14="http://schemas.microsoft.com/office/powerpoint/2010/main" val="2152883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4000" dirty="0"/>
              <a:t>Started</a:t>
            </a:r>
            <a:r>
              <a:rPr lang="en-ZA" sz="4000" baseline="0" dirty="0"/>
              <a:t> in the 7</a:t>
            </a:r>
            <a:r>
              <a:rPr lang="en-ZA" sz="4000" baseline="30000" dirty="0"/>
              <a:t>th</a:t>
            </a:r>
            <a:r>
              <a:rPr lang="en-ZA" sz="4000" baseline="0" dirty="0"/>
              <a:t> century and lasted up to the 16</a:t>
            </a:r>
            <a:r>
              <a:rPr lang="en-ZA" sz="4000" baseline="30000" dirty="0"/>
              <a:t>th</a:t>
            </a:r>
            <a:r>
              <a:rPr lang="en-ZA" sz="4000" baseline="0" dirty="0"/>
              <a:t> century. </a:t>
            </a:r>
            <a:endParaRPr lang="en-ZA" sz="4000" dirty="0"/>
          </a:p>
          <a:p>
            <a:pPr marL="0" marR="0" indent="0" algn="l" defTabSz="914400" rtl="0" eaLnBrk="1" fontAlgn="auto" latinLnBrk="0" hangingPunct="1">
              <a:lnSpc>
                <a:spcPct val="100000"/>
              </a:lnSpc>
              <a:spcBef>
                <a:spcPts val="0"/>
              </a:spcBef>
              <a:spcAft>
                <a:spcPts val="0"/>
              </a:spcAft>
              <a:buClrTx/>
              <a:buSzTx/>
              <a:buFontTx/>
              <a:buNone/>
              <a:tabLst/>
              <a:defRPr/>
            </a:pPr>
            <a:r>
              <a:rPr lang="en-ZA" sz="4000" dirty="0"/>
              <a:t>3 main Characteristics on an estate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sz="4000" dirty="0"/>
              <a:t>Each estate has status with legal rights, duties, privileges and obligation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sz="4000" dirty="0"/>
              <a:t>Division</a:t>
            </a:r>
            <a:r>
              <a:rPr lang="en-ZA" sz="4000" baseline="0" dirty="0"/>
              <a:t> of labour: nobility were to defend all, the clergy were to pray for all and the commons were to provide food for all.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ZA" sz="4000" baseline="0" dirty="0"/>
              <a:t>An assembly of estates possessed political power. Thus the three estates-clergy, nobility and the commoners (Serfs) functioned as political groups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5400" b="0" i="0" dirty="0">
                <a:solidFill>
                  <a:srgbClr val="000000"/>
                </a:solidFill>
                <a:effectLst/>
                <a:latin typeface="Times New Roman" panose="02020603050405020304" pitchFamily="18" charset="0"/>
              </a:rPr>
              <a:t>Estate systems thrived in Europe until the French Revolution in 1789 violently overturned the existing order and inspired people in other nations with its cries for freedom and equality</a:t>
            </a:r>
            <a:endParaRPr lang="en-ZA" sz="4000" dirty="0"/>
          </a:p>
          <a:p>
            <a:endParaRPr lang="en-ZA" dirty="0"/>
          </a:p>
        </p:txBody>
      </p:sp>
      <p:sp>
        <p:nvSpPr>
          <p:cNvPr id="4" name="Slide Number Placeholder 3"/>
          <p:cNvSpPr>
            <a:spLocks noGrp="1"/>
          </p:cNvSpPr>
          <p:nvPr>
            <p:ph type="sldNum" sz="quarter" idx="10"/>
          </p:nvPr>
        </p:nvSpPr>
        <p:spPr/>
        <p:txBody>
          <a:bodyPr/>
          <a:lstStyle/>
          <a:p>
            <a:fld id="{F4312C8D-14BA-4D72-8479-1DC001D4E99A}" type="slidenum">
              <a:rPr lang="en-ZA" smtClean="0"/>
              <a:t>19</a:t>
            </a:fld>
            <a:endParaRPr lang="en-ZA"/>
          </a:p>
        </p:txBody>
      </p:sp>
    </p:spTree>
    <p:extLst>
      <p:ext uri="{BB962C8B-B14F-4D97-AF65-F5344CB8AC3E}">
        <p14:creationId xmlns:p14="http://schemas.microsoft.com/office/powerpoint/2010/main" val="412862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Some societies, like Russia, claim to have no classes because there is no private ownership of the major elements of society. Still, these societies are socially stratified into occupational classes instead. </a:t>
            </a:r>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20</a:t>
            </a:fld>
            <a:endParaRPr lang="en-GB"/>
          </a:p>
        </p:txBody>
      </p:sp>
    </p:spTree>
    <p:extLst>
      <p:ext uri="{BB962C8B-B14F-4D97-AF65-F5344CB8AC3E}">
        <p14:creationId xmlns:p14="http://schemas.microsoft.com/office/powerpoint/2010/main" val="315244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t>
            </a:r>
            <a:r>
              <a:rPr lang="en-ZA" sz="1800" b="1" dirty="0"/>
              <a:t>Class consciousness: </a:t>
            </a:r>
            <a:r>
              <a:rPr lang="en-ZA" sz="1800" dirty="0"/>
              <a:t>An awareness of one’s social class membership or an awareness of their oppression and the true reasons for it (Marx &amp; Engels, 1947).</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a:t>
            </a:r>
            <a:r>
              <a:rPr lang="en-ZA" sz="4400" dirty="0"/>
              <a:t>As an example, Marx called religion the “opiate of the masses.” By this he meant that religious beliefs influence the poor to feel that their fate in life is God’s will or a test of their belief in God. If they hold such beliefs, they will neither blame their poverty on the rich nor rebel against them. Religious beliefs help create false consciousness (</a:t>
            </a:r>
            <a:r>
              <a:rPr lang="en-ZA" sz="8800" dirty="0"/>
              <a:t>A failure to possess class consciousness)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4400" dirty="0"/>
          </a:p>
          <a:p>
            <a:endParaRPr lang="en-GB" sz="1800" dirty="0"/>
          </a:p>
        </p:txBody>
      </p:sp>
      <p:sp>
        <p:nvSpPr>
          <p:cNvPr id="4" name="Slide Number Placeholder 3"/>
          <p:cNvSpPr>
            <a:spLocks noGrp="1"/>
          </p:cNvSpPr>
          <p:nvPr>
            <p:ph type="sldNum" sz="quarter" idx="5"/>
          </p:nvPr>
        </p:nvSpPr>
        <p:spPr/>
        <p:txBody>
          <a:bodyPr/>
          <a:lstStyle/>
          <a:p>
            <a:fld id="{30B8975F-1A70-764B-9105-EB8717B9AB25}" type="slidenum">
              <a:rPr lang="en-GB" smtClean="0"/>
              <a:t>27</a:t>
            </a:fld>
            <a:endParaRPr lang="en-GB"/>
          </a:p>
        </p:txBody>
      </p:sp>
    </p:spTree>
    <p:extLst>
      <p:ext uri="{BB962C8B-B14F-4D97-AF65-F5344CB8AC3E}">
        <p14:creationId xmlns:p14="http://schemas.microsoft.com/office/powerpoint/2010/main" val="1552523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a:t>Functionalism: </a:t>
            </a:r>
            <a:r>
              <a:rPr lang="en-ZA" sz="1200" dirty="0">
                <a:latin typeface="Times New Roman" panose="02020603050405020304" pitchFamily="18" charset="0"/>
                <a:cs typeface="Times New Roman" panose="02020603050405020304" pitchFamily="18" charset="0"/>
              </a:rPr>
              <a:t>The layering is useful because it ensures that the best people are at the top and those who are less worthy are further down the pyramid and therefore have less power and are given fewer rewards than the high quality people at the top. </a:t>
            </a:r>
            <a:r>
              <a:rPr lang="en-ZA" dirty="0"/>
              <a:t>Inequality ensures that the most functionally important jobs are filled by the best qualified people. In other words, it makes sense for the CEO of a company whose position is more important functionally to make more money than a cleaner working for the same company. </a:t>
            </a:r>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ZA" dirty="0"/>
              <a:t>A job’s functional importance is determined by the degree to which the job is unique, meaning whether few other people can perform the same function adequately. Garbage collectors are important to public sanitation, but do not need to be rewarded highly, because little training or talent is required to perform their job. Doctors should be rewarded highly, because great training is required to do their job. It is logical that society must offer greater rewards </a:t>
            </a:r>
            <a:endParaRPr lang="en-GB" dirty="0"/>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29</a:t>
            </a:fld>
            <a:endParaRPr lang="en-GB"/>
          </a:p>
        </p:txBody>
      </p:sp>
    </p:spTree>
    <p:extLst>
      <p:ext uri="{BB962C8B-B14F-4D97-AF65-F5344CB8AC3E}">
        <p14:creationId xmlns:p14="http://schemas.microsoft.com/office/powerpoint/2010/main" val="46498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many societies individuals or groups can move from one level (stratum) to another in the stratification system, a process called social mobility.</a:t>
            </a:r>
          </a:p>
        </p:txBody>
      </p:sp>
      <p:sp>
        <p:nvSpPr>
          <p:cNvPr id="4" name="Slide Number Placeholder 3"/>
          <p:cNvSpPr>
            <a:spLocks noGrp="1"/>
          </p:cNvSpPr>
          <p:nvPr>
            <p:ph type="sldNum" sz="quarter" idx="10"/>
          </p:nvPr>
        </p:nvSpPr>
        <p:spPr/>
        <p:txBody>
          <a:bodyPr/>
          <a:lstStyle/>
          <a:p>
            <a:fld id="{F4312C8D-14BA-4D72-8479-1DC001D4E99A}" type="slidenum">
              <a:rPr lang="en-ZA" smtClean="0"/>
              <a:t>30</a:t>
            </a:fld>
            <a:endParaRPr lang="en-ZA"/>
          </a:p>
        </p:txBody>
      </p:sp>
    </p:spTree>
    <p:extLst>
      <p:ext uri="{BB962C8B-B14F-4D97-AF65-F5344CB8AC3E}">
        <p14:creationId xmlns:p14="http://schemas.microsoft.com/office/powerpoint/2010/main" val="1177719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Example: </a:t>
            </a:r>
            <a:r>
              <a:rPr lang="en-ZA" dirty="0"/>
              <a:t>When a manager takes a position in another company there are no significant changes in their position in the hierarchy. </a:t>
            </a:r>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31</a:t>
            </a:fld>
            <a:endParaRPr lang="en-GB"/>
          </a:p>
        </p:txBody>
      </p:sp>
    </p:spTree>
    <p:extLst>
      <p:ext uri="{BB962C8B-B14F-4D97-AF65-F5344CB8AC3E}">
        <p14:creationId xmlns:p14="http://schemas.microsoft.com/office/powerpoint/2010/main" val="1668704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4000" dirty="0"/>
              <a:t>changes in the position of an individual or a group along the social hierarchy.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4000" dirty="0"/>
              <a:t>Shift does affect social 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p>
          <a:p>
            <a:pPr marL="171450" indent="-171450">
              <a:buFont typeface="Arial" panose="020B0604020202020204" pitchFamily="34" charset="0"/>
              <a:buChar char="•"/>
            </a:pPr>
            <a:r>
              <a:rPr lang="en-ZA" sz="4000" dirty="0"/>
              <a:t>Can either be upward or downward</a:t>
            </a:r>
          </a:p>
          <a:p>
            <a:endParaRPr lang="en-GB" dirty="0"/>
          </a:p>
        </p:txBody>
      </p:sp>
      <p:sp>
        <p:nvSpPr>
          <p:cNvPr id="4" name="Slide Number Placeholder 3"/>
          <p:cNvSpPr>
            <a:spLocks noGrp="1"/>
          </p:cNvSpPr>
          <p:nvPr>
            <p:ph type="sldNum" sz="quarter" idx="5"/>
          </p:nvPr>
        </p:nvSpPr>
        <p:spPr/>
        <p:txBody>
          <a:bodyPr/>
          <a:lstStyle/>
          <a:p>
            <a:fld id="{F4312C8D-14BA-4D72-8479-1DC001D4E99A}" type="slidenum">
              <a:rPr lang="en-ZA" smtClean="0"/>
              <a:t>32</a:t>
            </a:fld>
            <a:endParaRPr lang="en-ZA"/>
          </a:p>
        </p:txBody>
      </p:sp>
    </p:spTree>
    <p:extLst>
      <p:ext uri="{BB962C8B-B14F-4D97-AF65-F5344CB8AC3E}">
        <p14:creationId xmlns:p14="http://schemas.microsoft.com/office/powerpoint/2010/main" val="206779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3600" b="1" dirty="0"/>
              <a:t>Life chances </a:t>
            </a:r>
            <a:r>
              <a:rPr lang="en-ZA" sz="3600" dirty="0"/>
              <a:t>is the probability that a person’s life will follow a certain path and turn out a certain 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7200" dirty="0"/>
              <a:t>The social stratification system of any society is such that those at the top have generally more power and prestige than those at the 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3600" dirty="0"/>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4</a:t>
            </a:fld>
            <a:endParaRPr lang="en-GB"/>
          </a:p>
        </p:txBody>
      </p:sp>
    </p:spTree>
    <p:extLst>
      <p:ext uri="{BB962C8B-B14F-4D97-AF65-F5344CB8AC3E}">
        <p14:creationId xmlns:p14="http://schemas.microsoft.com/office/powerpoint/2010/main" val="20137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Intra-generational</a:t>
            </a:r>
            <a:r>
              <a:rPr lang="en-ZA" baseline="0" dirty="0"/>
              <a:t>: </a:t>
            </a:r>
            <a:r>
              <a:rPr lang="en-ZA" dirty="0"/>
              <a:t>E.G. an impoverished mother establishes her own company and her children enjoys the benefits of her success before they reach adulthood and acquire good education and jobs. </a:t>
            </a:r>
          </a:p>
          <a:p>
            <a:endParaRPr lang="en-ZA" dirty="0"/>
          </a:p>
        </p:txBody>
      </p:sp>
      <p:sp>
        <p:nvSpPr>
          <p:cNvPr id="4" name="Slide Number Placeholder 3"/>
          <p:cNvSpPr>
            <a:spLocks noGrp="1"/>
          </p:cNvSpPr>
          <p:nvPr>
            <p:ph type="sldNum" sz="quarter" idx="10"/>
          </p:nvPr>
        </p:nvSpPr>
        <p:spPr/>
        <p:txBody>
          <a:bodyPr/>
          <a:lstStyle/>
          <a:p>
            <a:fld id="{F4312C8D-14BA-4D72-8479-1DC001D4E99A}" type="slidenum">
              <a:rPr lang="en-ZA" smtClean="0"/>
              <a:t>33</a:t>
            </a:fld>
            <a:endParaRPr lang="en-ZA"/>
          </a:p>
        </p:txBody>
      </p:sp>
    </p:spTree>
    <p:extLst>
      <p:ext uri="{BB962C8B-B14F-4D97-AF65-F5344CB8AC3E}">
        <p14:creationId xmlns:p14="http://schemas.microsoft.com/office/powerpoint/2010/main" val="1801718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It is important because the amount of this mobility in a society tells us to what extent inequalities are passed on from one generation to the next. If there is very little inter-generational mobility .inequality is clearly deeply built into the society for people' life chances are being determined at the moment of birth. When there is a mobility people are clearly able to achieve new statuses through their own efforts, regardless of the circumstances of their birth. </a:t>
            </a:r>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34</a:t>
            </a:fld>
            <a:endParaRPr lang="en-GB"/>
          </a:p>
        </p:txBody>
      </p:sp>
    </p:spTree>
    <p:extLst>
      <p:ext uri="{BB962C8B-B14F-4D97-AF65-F5344CB8AC3E}">
        <p14:creationId xmlns:p14="http://schemas.microsoft.com/office/powerpoint/2010/main" val="606892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latin typeface="Times New Roman" panose="02020603050405020304" pitchFamily="18" charset="0"/>
                <a:cs typeface="Times New Roman" panose="02020603050405020304" pitchFamily="18" charset="0"/>
              </a:rPr>
              <a:t>Children from poor families receive education in substandard institutions which are not properly equipped with teachers, teaching aids and apparatus. </a:t>
            </a:r>
          </a:p>
          <a:p>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Differences in the standard of educational institutions ultimately cause inequality in the standard of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Educational resources at home are often measured by school certificates or a university degree of the parents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Girls’ education is not given  the same encouragement as boys’.</a:t>
            </a:r>
            <a:endParaRPr lang="en-ZA" sz="1200" dirty="0"/>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36</a:t>
            </a:fld>
            <a:endParaRPr lang="en-GB"/>
          </a:p>
        </p:txBody>
      </p:sp>
    </p:spTree>
    <p:extLst>
      <p:ext uri="{BB962C8B-B14F-4D97-AF65-F5344CB8AC3E}">
        <p14:creationId xmlns:p14="http://schemas.microsoft.com/office/powerpoint/2010/main" val="240815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200" dirty="0">
                <a:latin typeface="Times New Roman" panose="02020603050405020304" pitchFamily="18" charset="0"/>
                <a:cs typeface="Times New Roman" panose="02020603050405020304" pitchFamily="18" charset="0"/>
              </a:rPr>
              <a:t>Today researchers have found that dimensions of stratification change across societies, and some societies have much higher rates of stratification than others.</a:t>
            </a:r>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5</a:t>
            </a:fld>
            <a:endParaRPr lang="en-GB"/>
          </a:p>
        </p:txBody>
      </p:sp>
    </p:spTree>
    <p:extLst>
      <p:ext uri="{BB962C8B-B14F-4D97-AF65-F5344CB8AC3E}">
        <p14:creationId xmlns:p14="http://schemas.microsoft.com/office/powerpoint/2010/main" val="199358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An individual may enter a new status through social mobility, but this process is often slow and occurs over time. </a:t>
            </a:r>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6</a:t>
            </a:fld>
            <a:endParaRPr lang="en-GB"/>
          </a:p>
        </p:txBody>
      </p:sp>
    </p:spTree>
    <p:extLst>
      <p:ext uri="{BB962C8B-B14F-4D97-AF65-F5344CB8AC3E}">
        <p14:creationId xmlns:p14="http://schemas.microsoft.com/office/powerpoint/2010/main" val="175626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For instance, conflict theories of stratification propose that capitalism promotes a system of beliefs which unfairly privileges those who own the means of production and sets up wage-laborers for a cycle of poverty.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t>The functionalist perspective on stratification supports class difference with the belief that it is vital to the function of a society by rewarding those who work hard. </a:t>
            </a:r>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8</a:t>
            </a:fld>
            <a:endParaRPr lang="en-GB"/>
          </a:p>
        </p:txBody>
      </p:sp>
    </p:spTree>
    <p:extLst>
      <p:ext uri="{BB962C8B-B14F-4D97-AF65-F5344CB8AC3E}">
        <p14:creationId xmlns:p14="http://schemas.microsoft.com/office/powerpoint/2010/main" val="323742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t>Placement into a social hierarchy is dependent on an individual's access to valued resources.</a:t>
            </a:r>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9</a:t>
            </a:fld>
            <a:endParaRPr lang="en-GB"/>
          </a:p>
        </p:txBody>
      </p:sp>
    </p:spTree>
    <p:extLst>
      <p:ext uri="{BB962C8B-B14F-4D97-AF65-F5344CB8AC3E}">
        <p14:creationId xmlns:p14="http://schemas.microsoft.com/office/powerpoint/2010/main" val="390604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3600" dirty="0">
                <a:latin typeface="Times New Roman" panose="02020603050405020304" pitchFamily="18" charset="0"/>
                <a:cs typeface="Times New Roman" panose="02020603050405020304" pitchFamily="18" charset="0"/>
              </a:rPr>
              <a:t>Depending on the nation in question, social class can be determined either by open or closed stratification. In closed stratifying systems, a person or group is ascribed a class before birth and by birth they withhold a certain class among society. In open stratifying systems, a person can move from one class to another regardless of family background or lineage.</a:t>
            </a:r>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10</a:t>
            </a:fld>
            <a:endParaRPr lang="en-GB"/>
          </a:p>
        </p:txBody>
      </p:sp>
    </p:spTree>
    <p:extLst>
      <p:ext uri="{BB962C8B-B14F-4D97-AF65-F5344CB8AC3E}">
        <p14:creationId xmlns:p14="http://schemas.microsoft.com/office/powerpoint/2010/main" val="298353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600" i="1" dirty="0">
                <a:latin typeface="Times New Roman" panose="02020603050405020304" pitchFamily="18" charset="0"/>
                <a:cs typeface="Times New Roman" panose="02020603050405020304" pitchFamily="18" charset="0"/>
              </a:rPr>
              <a:t>Income </a:t>
            </a:r>
            <a:r>
              <a:rPr lang="en-US" altLang="en-US" sz="3600" dirty="0">
                <a:latin typeface="Times New Roman" panose="02020603050405020304" pitchFamily="18" charset="0"/>
                <a:cs typeface="Times New Roman" panose="02020603050405020304" pitchFamily="18" charset="0"/>
              </a:rPr>
              <a:t>is the amount of money brought into a household from various sources during a given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600" dirty="0">
              <a:latin typeface="Times New Roman" panose="02020603050405020304" pitchFamily="18" charset="0"/>
              <a:cs typeface="Times New Roman" panose="02020603050405020304" pitchFamily="18" charset="0"/>
            </a:endParaRPr>
          </a:p>
          <a:p>
            <a:r>
              <a:rPr lang="en-US" altLang="en-US" i="1" dirty="0"/>
              <a:t>Wealth</a:t>
            </a:r>
            <a:r>
              <a:rPr lang="en-US" altLang="en-US" dirty="0"/>
              <a:t> is the monetary value of everything one owns, minus debt. </a:t>
            </a:r>
          </a:p>
          <a:p>
            <a:pPr lvl="1"/>
            <a:r>
              <a:rPr lang="en-US" altLang="en-US" dirty="0"/>
              <a:t>It is calculated by adding all financial assets and subtracting all debts.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3600" dirty="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12</a:t>
            </a:fld>
            <a:endParaRPr lang="en-GB"/>
          </a:p>
        </p:txBody>
      </p:sp>
    </p:spTree>
    <p:extLst>
      <p:ext uri="{BB962C8B-B14F-4D97-AF65-F5344CB8AC3E}">
        <p14:creationId xmlns:p14="http://schemas.microsoft.com/office/powerpoint/2010/main" val="306966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People are stratified based on the open stratifying systems, meaning that even though an individual is born into a specific religion, they are not stratified based on what religion they were born into but rather the religion and belief they currently practice and associate with. Closed stratification, where a person is ascribed to a certain group can occur within religions however.</a:t>
            </a:r>
            <a:endParaRPr lang="en-GB" dirty="0"/>
          </a:p>
        </p:txBody>
      </p:sp>
      <p:sp>
        <p:nvSpPr>
          <p:cNvPr id="4" name="Slide Number Placeholder 3"/>
          <p:cNvSpPr>
            <a:spLocks noGrp="1"/>
          </p:cNvSpPr>
          <p:nvPr>
            <p:ph type="sldNum" sz="quarter" idx="5"/>
          </p:nvPr>
        </p:nvSpPr>
        <p:spPr/>
        <p:txBody>
          <a:bodyPr/>
          <a:lstStyle/>
          <a:p>
            <a:fld id="{30B8975F-1A70-764B-9105-EB8717B9AB25}" type="slidenum">
              <a:rPr lang="en-GB" smtClean="0"/>
              <a:t>13</a:t>
            </a:fld>
            <a:endParaRPr lang="en-GB"/>
          </a:p>
        </p:txBody>
      </p:sp>
    </p:spTree>
    <p:extLst>
      <p:ext uri="{BB962C8B-B14F-4D97-AF65-F5344CB8AC3E}">
        <p14:creationId xmlns:p14="http://schemas.microsoft.com/office/powerpoint/2010/main" val="354436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26A1709-B1CD-40EA-96A9-76E7EFCAD9A0}" type="datetimeFigureOut">
              <a:rPr lang="en-ZA" smtClean="0"/>
              <a:t>2022/05/12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343331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6A1709-B1CD-40EA-96A9-76E7EFCAD9A0}" type="datetimeFigureOut">
              <a:rPr lang="en-ZA" smtClean="0"/>
              <a:t>2022/05/12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163664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6A1709-B1CD-40EA-96A9-76E7EFCAD9A0}" type="datetimeFigureOut">
              <a:rPr lang="en-ZA" smtClean="0"/>
              <a:t>2022/05/12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313729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26A1709-B1CD-40EA-96A9-76E7EFCAD9A0}" type="datetimeFigureOut">
              <a:rPr lang="en-ZA" smtClean="0"/>
              <a:t>2022/05/12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230803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6A1709-B1CD-40EA-96A9-76E7EFCAD9A0}" type="datetimeFigureOut">
              <a:rPr lang="en-ZA" smtClean="0"/>
              <a:t>2022/05/12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276284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626A1709-B1CD-40EA-96A9-76E7EFCAD9A0}" type="datetimeFigureOut">
              <a:rPr lang="en-ZA" smtClean="0"/>
              <a:t>2022/05/12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291665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626A1709-B1CD-40EA-96A9-76E7EFCAD9A0}" type="datetimeFigureOut">
              <a:rPr lang="en-ZA" smtClean="0"/>
              <a:t>2022/05/12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216047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626A1709-B1CD-40EA-96A9-76E7EFCAD9A0}" type="datetimeFigureOut">
              <a:rPr lang="en-ZA" smtClean="0"/>
              <a:t>2022/05/12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3764991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A1709-B1CD-40EA-96A9-76E7EFCAD9A0}" type="datetimeFigureOut">
              <a:rPr lang="en-ZA" smtClean="0"/>
              <a:t>2022/05/12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155061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6A1709-B1CD-40EA-96A9-76E7EFCAD9A0}" type="datetimeFigureOut">
              <a:rPr lang="en-ZA" smtClean="0"/>
              <a:t>2022/05/12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4038000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6A1709-B1CD-40EA-96A9-76E7EFCAD9A0}" type="datetimeFigureOut">
              <a:rPr lang="en-ZA" smtClean="0"/>
              <a:t>2022/05/12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3E534E28-634C-4A85-9B91-04044B7A57B7}" type="slidenum">
              <a:rPr lang="en-ZA" smtClean="0"/>
              <a:t>‹#›</a:t>
            </a:fld>
            <a:endParaRPr lang="en-ZA"/>
          </a:p>
        </p:txBody>
      </p:sp>
    </p:spTree>
    <p:extLst>
      <p:ext uri="{BB962C8B-B14F-4D97-AF65-F5344CB8AC3E}">
        <p14:creationId xmlns:p14="http://schemas.microsoft.com/office/powerpoint/2010/main" val="1135866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A1709-B1CD-40EA-96A9-76E7EFCAD9A0}" type="datetimeFigureOut">
              <a:rPr lang="en-ZA" smtClean="0"/>
              <a:t>2022/05/12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34E28-634C-4A85-9B91-04044B7A57B7}" type="slidenum">
              <a:rPr lang="en-ZA" smtClean="0"/>
              <a:t>‹#›</a:t>
            </a:fld>
            <a:endParaRPr lang="en-ZA"/>
          </a:p>
        </p:txBody>
      </p:sp>
    </p:spTree>
    <p:extLst>
      <p:ext uri="{BB962C8B-B14F-4D97-AF65-F5344CB8AC3E}">
        <p14:creationId xmlns:p14="http://schemas.microsoft.com/office/powerpoint/2010/main" val="179717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oundless.com/sociology/definition/valu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boundless.com/sociology/definition/worth" TargetMode="External"/><Relationship Id="rId4" Type="http://schemas.openxmlformats.org/officeDocument/2006/relationships/hyperlink" Target="https://www.boundless.com/sociology/definition/influenc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8134672" cy="4968551"/>
          </a:xfrm>
        </p:spPr>
        <p:txBody>
          <a:bodyPr>
            <a:normAutofit/>
          </a:bodyPr>
          <a:lstStyle/>
          <a:p>
            <a:r>
              <a:rPr lang="en-ZA" sz="7200" b="1" dirty="0"/>
              <a:t>Education and Social Stratification</a:t>
            </a:r>
            <a:br>
              <a:rPr lang="en-ZA" sz="7200" b="1" dirty="0"/>
            </a:br>
            <a:r>
              <a:rPr lang="en-ZA" sz="7200" b="1" dirty="0"/>
              <a:t>TOPIC 7</a:t>
            </a:r>
          </a:p>
        </p:txBody>
      </p:sp>
    </p:spTree>
    <p:extLst>
      <p:ext uri="{BB962C8B-B14F-4D97-AF65-F5344CB8AC3E}">
        <p14:creationId xmlns:p14="http://schemas.microsoft.com/office/powerpoint/2010/main" val="3581063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1772-F134-E24A-BC64-14680A4C4BD2}"/>
              </a:ext>
            </a:extLst>
          </p:cNvPr>
          <p:cNvSpPr>
            <a:spLocks noGrp="1"/>
          </p:cNvSpPr>
          <p:nvPr>
            <p:ph type="title"/>
          </p:nvPr>
        </p:nvSpPr>
        <p:spPr>
          <a:xfrm>
            <a:off x="457200" y="274638"/>
            <a:ext cx="8229600" cy="706090"/>
          </a:xfrm>
        </p:spPr>
        <p:txBody>
          <a:bodyPr>
            <a:normAutofit fontScale="90000"/>
          </a:bodyPr>
          <a:lstStyle/>
          <a:p>
            <a:pPr algn="just"/>
            <a:r>
              <a:rPr lang="en-ZA" sz="4400" b="1" dirty="0">
                <a:latin typeface="Times New Roman" panose="02020603050405020304" pitchFamily="18" charset="0"/>
                <a:cs typeface="Times New Roman" panose="02020603050405020304" pitchFamily="18" charset="0"/>
              </a:rPr>
              <a:t>Social class</a:t>
            </a:r>
            <a:endParaRPr lang="en-GB"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FD921F-2D91-F947-8865-3C1B23B7A27F}"/>
              </a:ext>
            </a:extLst>
          </p:cNvPr>
          <p:cNvSpPr>
            <a:spLocks noGrp="1"/>
          </p:cNvSpPr>
          <p:nvPr>
            <p:ph idx="1"/>
          </p:nvPr>
        </p:nvSpPr>
        <p:spPr>
          <a:xfrm>
            <a:off x="457200" y="980728"/>
            <a:ext cx="8579296" cy="5328592"/>
          </a:xfrm>
        </p:spPr>
        <p:txBody>
          <a:bodyPr>
            <a:normAutofit fontScale="92500" lnSpcReduction="20000"/>
          </a:bodyPr>
          <a:lstStyle/>
          <a:p>
            <a:pPr algn="just"/>
            <a:r>
              <a:rPr lang="en-ZA" sz="3500" dirty="0">
                <a:latin typeface="Times New Roman" panose="02020603050405020304" pitchFamily="18" charset="0"/>
                <a:cs typeface="Times New Roman" panose="02020603050405020304" pitchFamily="18" charset="0"/>
              </a:rPr>
              <a:t>Social class stratification among members of a society divide people into different </a:t>
            </a:r>
            <a:r>
              <a:rPr lang="en-ZA" sz="3500" b="1" i="1" dirty="0">
                <a:latin typeface="Times New Roman" panose="02020603050405020304" pitchFamily="18" charset="0"/>
                <a:cs typeface="Times New Roman" panose="02020603050405020304" pitchFamily="18" charset="0"/>
              </a:rPr>
              <a:t>economic</a:t>
            </a:r>
            <a:r>
              <a:rPr lang="en-ZA" sz="3500" dirty="0">
                <a:latin typeface="Times New Roman" panose="02020603050405020304" pitchFamily="18" charset="0"/>
                <a:cs typeface="Times New Roman" panose="02020603050405020304" pitchFamily="18" charset="0"/>
              </a:rPr>
              <a:t> "classes," and this class has the potential to influence other stratification paradigms within the society. </a:t>
            </a:r>
          </a:p>
          <a:p>
            <a:pPr algn="just"/>
            <a:endParaRPr lang="en-ZA" sz="3500" dirty="0">
              <a:latin typeface="Times New Roman" panose="02020603050405020304" pitchFamily="18" charset="0"/>
              <a:cs typeface="Times New Roman" panose="02020603050405020304" pitchFamily="18" charset="0"/>
            </a:endParaRPr>
          </a:p>
          <a:p>
            <a:pPr algn="just"/>
            <a:r>
              <a:rPr lang="en-ZA" sz="3500" dirty="0">
                <a:latin typeface="Times New Roman" panose="02020603050405020304" pitchFamily="18" charset="0"/>
                <a:cs typeface="Times New Roman" panose="02020603050405020304" pitchFamily="18" charset="0"/>
              </a:rPr>
              <a:t>The social class system divides people within three categories: upper class, middle class, and lower class. </a:t>
            </a:r>
          </a:p>
          <a:p>
            <a:pPr algn="just"/>
            <a:endParaRPr lang="en-ZA" sz="3500" dirty="0">
              <a:latin typeface="Times New Roman" panose="02020603050405020304" pitchFamily="18" charset="0"/>
              <a:cs typeface="Times New Roman" panose="02020603050405020304" pitchFamily="18" charset="0"/>
            </a:endParaRPr>
          </a:p>
          <a:p>
            <a:pPr algn="just"/>
            <a:r>
              <a:rPr lang="en-ZA" sz="3500" dirty="0">
                <a:latin typeface="Times New Roman" panose="02020603050405020304" pitchFamily="18" charset="0"/>
                <a:cs typeface="Times New Roman" panose="02020603050405020304" pitchFamily="18" charset="0"/>
              </a:rPr>
              <a:t>People within one category are further segregated by occupation, health, age and race. </a:t>
            </a:r>
          </a:p>
          <a:p>
            <a:endParaRPr lang="en-ZA" dirty="0"/>
          </a:p>
          <a:p>
            <a:pPr marL="0" indent="0">
              <a:buNone/>
            </a:pPr>
            <a:endParaRPr lang="en-GB" dirty="0"/>
          </a:p>
        </p:txBody>
      </p:sp>
    </p:spTree>
    <p:extLst>
      <p:ext uri="{BB962C8B-B14F-4D97-AF65-F5344CB8AC3E}">
        <p14:creationId xmlns:p14="http://schemas.microsoft.com/office/powerpoint/2010/main" val="179000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marL="0" indent="0" algn="just">
              <a:buNone/>
            </a:pPr>
            <a:r>
              <a:rPr lang="en-ZA" sz="4400" b="1" dirty="0">
                <a:effectLst/>
                <a:latin typeface="Times New Roman" panose="02020603050405020304" pitchFamily="18" charset="0"/>
                <a:cs typeface="Times New Roman" panose="02020603050405020304" pitchFamily="18" charset="0"/>
              </a:rPr>
              <a:t>Ethnicity/race</a:t>
            </a:r>
            <a:endParaRPr lang="en-ZA"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80728"/>
            <a:ext cx="8579296" cy="5760640"/>
          </a:xfrm>
        </p:spPr>
        <p:txBody>
          <a:bodyPr>
            <a:noAutofit/>
          </a:bodyPr>
          <a:lstStyle/>
          <a:p>
            <a:r>
              <a:rPr lang="en-ZA" dirty="0">
                <a:latin typeface="Times New Roman" panose="02020603050405020304" pitchFamily="18" charset="0"/>
                <a:cs typeface="Times New Roman" panose="02020603050405020304" pitchFamily="18" charset="0"/>
              </a:rPr>
              <a:t>Has to do with the inequalities and differences among people of different  ethnicity and races.</a:t>
            </a:r>
          </a:p>
          <a:p>
            <a:pPr marL="0" indent="0">
              <a:buNone/>
            </a:pPr>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This discrimination denies the person or group advancement, opportunity and income.</a:t>
            </a:r>
          </a:p>
          <a:p>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The apartheid system of South Africa illustrates a typical racial caste system of social stratification</a:t>
            </a:r>
            <a:endParaRPr lang="en-ZA" dirty="0">
              <a:effectLst/>
              <a:latin typeface="Times New Roman" panose="02020603050405020304" pitchFamily="18" charset="0"/>
              <a:cs typeface="Times New Roman" panose="02020603050405020304" pitchFamily="18" charset="0"/>
            </a:endParaRPr>
          </a:p>
          <a:p>
            <a:endParaRPr lang="en-ZA" sz="2800" dirty="0"/>
          </a:p>
          <a:p>
            <a:endParaRPr lang="en-ZA" sz="2800" dirty="0"/>
          </a:p>
          <a:p>
            <a:pPr marL="0" indent="0">
              <a:buNone/>
            </a:pPr>
            <a:endParaRPr lang="en-ZA" sz="1800" dirty="0"/>
          </a:p>
        </p:txBody>
      </p:sp>
    </p:spTree>
    <p:extLst>
      <p:ext uri="{BB962C8B-B14F-4D97-AF65-F5344CB8AC3E}">
        <p14:creationId xmlns:p14="http://schemas.microsoft.com/office/powerpoint/2010/main" val="320503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C6B9D-4D3F-4B4F-BC8A-3CC3B4323C9E}"/>
              </a:ext>
            </a:extLst>
          </p:cNvPr>
          <p:cNvSpPr>
            <a:spLocks noGrp="1"/>
          </p:cNvSpPr>
          <p:nvPr>
            <p:ph type="title"/>
          </p:nvPr>
        </p:nvSpPr>
        <p:spPr>
          <a:xfrm>
            <a:off x="107504" y="274638"/>
            <a:ext cx="8579296" cy="706090"/>
          </a:xfrm>
        </p:spPr>
        <p:txBody>
          <a:bodyPr>
            <a:noAutofit/>
          </a:bodyPr>
          <a:lstStyle/>
          <a:p>
            <a:pPr algn="l"/>
            <a:r>
              <a:rPr lang="en-ZA" b="1" dirty="0">
                <a:latin typeface="Times New Roman" panose="02020603050405020304" pitchFamily="18" charset="0"/>
                <a:cs typeface="Times New Roman" panose="02020603050405020304" pitchFamily="18" charset="0"/>
              </a:rPr>
              <a:t>Income</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6E944B-C11B-EC40-911B-E8E18ABDB37A}"/>
              </a:ext>
            </a:extLst>
          </p:cNvPr>
          <p:cNvSpPr>
            <a:spLocks noGrp="1"/>
          </p:cNvSpPr>
          <p:nvPr>
            <p:ph idx="1"/>
          </p:nvPr>
        </p:nvSpPr>
        <p:spPr>
          <a:xfrm>
            <a:off x="179512" y="1052736"/>
            <a:ext cx="8712968" cy="5530626"/>
          </a:xfrm>
        </p:spPr>
        <p:txBody>
          <a:bodyPr>
            <a:normAutofit lnSpcReduction="10000"/>
          </a:bodyPr>
          <a:lstStyle/>
          <a:p>
            <a:r>
              <a:rPr lang="en-ZA" dirty="0">
                <a:latin typeface="Times New Roman" panose="02020603050405020304" pitchFamily="18" charset="0"/>
                <a:cs typeface="Times New Roman" panose="02020603050405020304" pitchFamily="18" charset="0"/>
              </a:rPr>
              <a:t>Income stratification uses open stratifying systems to differentiate people within a society in relation to household income. </a:t>
            </a:r>
          </a:p>
          <a:p>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Families with higher than average income tend to live in certain areas within the city. </a:t>
            </a:r>
          </a:p>
          <a:p>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Income stratification is not static, meaning that individuals can move up and down the income groups depending on the amount of money they make.</a:t>
            </a:r>
          </a:p>
          <a:p>
            <a:endParaRPr lang="en-GB" dirty="0"/>
          </a:p>
        </p:txBody>
      </p:sp>
    </p:spTree>
    <p:extLst>
      <p:ext uri="{BB962C8B-B14F-4D97-AF65-F5344CB8AC3E}">
        <p14:creationId xmlns:p14="http://schemas.microsoft.com/office/powerpoint/2010/main" val="3479157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EF130-71B6-9C47-8F63-63F63077C15D}"/>
              </a:ext>
            </a:extLst>
          </p:cNvPr>
          <p:cNvSpPr>
            <a:spLocks noGrp="1"/>
          </p:cNvSpPr>
          <p:nvPr>
            <p:ph type="title"/>
          </p:nvPr>
        </p:nvSpPr>
        <p:spPr>
          <a:xfrm>
            <a:off x="179512" y="274638"/>
            <a:ext cx="8507288" cy="778098"/>
          </a:xfrm>
        </p:spPr>
        <p:txBody>
          <a:bodyPr>
            <a:normAutofit/>
          </a:bodyPr>
          <a:lstStyle/>
          <a:p>
            <a:pPr algn="l"/>
            <a:r>
              <a:rPr lang="en-ZA" b="1" dirty="0">
                <a:latin typeface="Times New Roman" panose="02020603050405020304" pitchFamily="18" charset="0"/>
                <a:cs typeface="Times New Roman" panose="02020603050405020304" pitchFamily="18" charset="0"/>
              </a:rPr>
              <a:t>Religion</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A77476B-B437-9243-80F2-F6FB78E05D91}"/>
              </a:ext>
            </a:extLst>
          </p:cNvPr>
          <p:cNvSpPr>
            <a:spLocks noGrp="1"/>
          </p:cNvSpPr>
          <p:nvPr>
            <p:ph idx="1"/>
          </p:nvPr>
        </p:nvSpPr>
        <p:spPr>
          <a:xfrm>
            <a:off x="179512" y="1052736"/>
            <a:ext cx="8507288" cy="5073427"/>
          </a:xfrm>
        </p:spPr>
        <p:txBody>
          <a:bodyPr>
            <a:normAutofit/>
          </a:bodyPr>
          <a:lstStyle/>
          <a:p>
            <a:r>
              <a:rPr lang="en-ZA" dirty="0">
                <a:latin typeface="Times New Roman" panose="02020603050405020304" pitchFamily="18" charset="0"/>
                <a:cs typeface="Times New Roman" panose="02020603050405020304" pitchFamily="18" charset="0"/>
              </a:rPr>
              <a:t>Religious stratification separates society into different groups according to their belief system.</a:t>
            </a:r>
          </a:p>
          <a:p>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People are stratified based on the religion and belief they currently practice and associate with.</a:t>
            </a:r>
          </a:p>
          <a:p>
            <a:endParaRPr lang="en-ZA" dirty="0">
              <a:latin typeface="Times New Roman" panose="02020603050405020304" pitchFamily="18" charset="0"/>
              <a:cs typeface="Times New Roman" panose="02020603050405020304" pitchFamily="18" charset="0"/>
            </a:endParaRPr>
          </a:p>
          <a:p>
            <a:pPr marL="0" indent="0">
              <a:buNone/>
            </a:pPr>
            <a:r>
              <a:rPr lang="en-ZA" b="1" dirty="0">
                <a:latin typeface="Times New Roman" panose="02020603050405020304" pitchFamily="18" charset="0"/>
                <a:cs typeface="Times New Roman" panose="02020603050405020304" pitchFamily="18" charset="0"/>
              </a:rPr>
              <a:t>Power:</a:t>
            </a:r>
            <a:r>
              <a:rPr lang="en-ZA" dirty="0">
                <a:latin typeface="Times New Roman" panose="02020603050405020304" pitchFamily="18" charset="0"/>
                <a:cs typeface="Times New Roman" panose="02020603050405020304" pitchFamily="18" charset="0"/>
              </a:rPr>
              <a:t> refers to someone’s ability to get others to do his/her will, regardless of whether or not they want to. </a:t>
            </a:r>
          </a:p>
          <a:p>
            <a:pPr marL="0" indent="0">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1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562074"/>
          </a:xfrm>
        </p:spPr>
        <p:txBody>
          <a:bodyPr>
            <a:noAutofit/>
          </a:bodyPr>
          <a:lstStyle/>
          <a:p>
            <a:r>
              <a:rPr lang="en-ZA" b="1" dirty="0">
                <a:latin typeface="Times New Roman" panose="02020603050405020304" pitchFamily="18" charset="0"/>
                <a:cs typeface="Times New Roman" panose="02020603050405020304" pitchFamily="18" charset="0"/>
              </a:rPr>
              <a:t>Max Weber’s Dimensions of SS</a:t>
            </a:r>
          </a:p>
        </p:txBody>
      </p:sp>
      <p:sp>
        <p:nvSpPr>
          <p:cNvPr id="3" name="Content Placeholder 2"/>
          <p:cNvSpPr>
            <a:spLocks noGrp="1"/>
          </p:cNvSpPr>
          <p:nvPr>
            <p:ph idx="1"/>
          </p:nvPr>
        </p:nvSpPr>
        <p:spPr>
          <a:xfrm>
            <a:off x="179512" y="1124744"/>
            <a:ext cx="8507288" cy="5400600"/>
          </a:xfrm>
        </p:spPr>
        <p:txBody>
          <a:bodyPr>
            <a:noAutofit/>
          </a:bodyPr>
          <a:lstStyle/>
          <a:p>
            <a:r>
              <a:rPr lang="en-ZA" sz="2400" dirty="0">
                <a:effectLst/>
                <a:latin typeface="Times New Roman" panose="02020603050405020304" pitchFamily="18" charset="0"/>
                <a:cs typeface="Times New Roman" panose="02020603050405020304" pitchFamily="18" charset="0"/>
              </a:rPr>
              <a:t>Weber introduced three independent factors that form his theory of stratification hierarchy: class, status, and power.</a:t>
            </a:r>
            <a:endParaRPr lang="en-ZA" sz="2400" dirty="0">
              <a:latin typeface="Times New Roman" panose="02020603050405020304" pitchFamily="18" charset="0"/>
              <a:cs typeface="Times New Roman" panose="02020603050405020304" pitchFamily="18" charset="0"/>
            </a:endParaRPr>
          </a:p>
          <a:p>
            <a:r>
              <a:rPr lang="en-ZA" sz="2400" b="1" dirty="0">
                <a:effectLst/>
                <a:latin typeface="Times New Roman" panose="02020603050405020304" pitchFamily="18" charset="0"/>
                <a:cs typeface="Times New Roman" panose="02020603050405020304" pitchFamily="18" charset="0"/>
              </a:rPr>
              <a:t>Class </a:t>
            </a:r>
            <a:r>
              <a:rPr lang="en-ZA" sz="2400" dirty="0">
                <a:effectLst/>
                <a:latin typeface="Times New Roman" panose="02020603050405020304" pitchFamily="18" charset="0"/>
                <a:cs typeface="Times New Roman" panose="02020603050405020304" pitchFamily="18" charset="0"/>
              </a:rPr>
              <a:t>is a person's economic position in a society, based on birth and individual achievement. </a:t>
            </a:r>
          </a:p>
          <a:p>
            <a:endParaRPr lang="en-ZA" sz="2400" dirty="0">
              <a:effectLst/>
              <a:latin typeface="Times New Roman" panose="02020603050405020304" pitchFamily="18" charset="0"/>
              <a:cs typeface="Times New Roman" panose="02020603050405020304" pitchFamily="18" charset="0"/>
            </a:endParaRPr>
          </a:p>
          <a:p>
            <a:r>
              <a:rPr lang="en-ZA" sz="2400" b="1" dirty="0">
                <a:effectLst/>
                <a:latin typeface="Times New Roman" panose="02020603050405020304" pitchFamily="18" charset="0"/>
                <a:cs typeface="Times New Roman" panose="02020603050405020304" pitchFamily="18" charset="0"/>
              </a:rPr>
              <a:t>Status</a:t>
            </a:r>
            <a:r>
              <a:rPr lang="en-ZA" sz="2400" dirty="0">
                <a:effectLst/>
                <a:latin typeface="Times New Roman" panose="02020603050405020304" pitchFamily="18" charset="0"/>
                <a:cs typeface="Times New Roman" panose="02020603050405020304" pitchFamily="18" charset="0"/>
              </a:rPr>
              <a:t> refers to a person's prestige, social honour, or popularity in a society. </a:t>
            </a:r>
          </a:p>
          <a:p>
            <a:endParaRPr lang="en-ZA" sz="2400" dirty="0">
              <a:latin typeface="Times New Roman" panose="02020603050405020304" pitchFamily="18" charset="0"/>
              <a:cs typeface="Times New Roman" panose="02020603050405020304" pitchFamily="18" charset="0"/>
            </a:endParaRPr>
          </a:p>
          <a:p>
            <a:r>
              <a:rPr lang="en-ZA" sz="2400" b="1" dirty="0">
                <a:effectLst/>
                <a:latin typeface="Times New Roman" panose="02020603050405020304" pitchFamily="18" charset="0"/>
                <a:cs typeface="Times New Roman" panose="02020603050405020304" pitchFamily="18" charset="0"/>
              </a:rPr>
              <a:t>Power</a:t>
            </a:r>
            <a:r>
              <a:rPr lang="en-ZA" sz="2400" dirty="0">
                <a:effectLst/>
                <a:latin typeface="Times New Roman" panose="02020603050405020304" pitchFamily="18" charset="0"/>
                <a:cs typeface="Times New Roman" panose="02020603050405020304" pitchFamily="18" charset="0"/>
              </a:rPr>
              <a:t>: Weber noted that political power was not rooted solely in capital </a:t>
            </a:r>
            <a:r>
              <a:rPr lang="en-ZA" sz="2400"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value</a:t>
            </a:r>
            <a:r>
              <a:rPr lang="en-ZA" sz="2400" dirty="0">
                <a:effectLst/>
                <a:latin typeface="Times New Roman" panose="02020603050405020304" pitchFamily="18" charset="0"/>
                <a:cs typeface="Times New Roman" panose="02020603050405020304" pitchFamily="18" charset="0"/>
              </a:rPr>
              <a:t>, but also in one's individual status. </a:t>
            </a:r>
            <a:r>
              <a:rPr lang="en-ZA" sz="2400" dirty="0">
                <a:latin typeface="Times New Roman" panose="02020603050405020304" pitchFamily="18" charset="0"/>
                <a:cs typeface="Times New Roman" panose="02020603050405020304" pitchFamily="18" charset="0"/>
              </a:rPr>
              <a:t>S</a:t>
            </a:r>
            <a:r>
              <a:rPr lang="en-ZA" sz="2400" dirty="0">
                <a:effectLst/>
                <a:latin typeface="Times New Roman" panose="02020603050405020304" pitchFamily="18" charset="0"/>
                <a:cs typeface="Times New Roman" panose="02020603050405020304" pitchFamily="18" charset="0"/>
              </a:rPr>
              <a:t>aints, for example, can possess immense </a:t>
            </a:r>
            <a:r>
              <a:rPr lang="en-ZA" sz="2400"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influence</a:t>
            </a:r>
            <a:r>
              <a:rPr lang="en-ZA" sz="2400" dirty="0">
                <a:effectLst/>
                <a:latin typeface="Times New Roman" panose="02020603050405020304" pitchFamily="18" charset="0"/>
                <a:cs typeface="Times New Roman" panose="02020603050405020304" pitchFamily="18" charset="0"/>
              </a:rPr>
              <a:t> on society, often with little economic </a:t>
            </a:r>
            <a:r>
              <a:rPr lang="en-ZA" sz="2400"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worth</a:t>
            </a:r>
            <a:r>
              <a:rPr lang="en-ZA" sz="240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28628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pPr algn="l"/>
            <a:r>
              <a:rPr lang="en-ZA" b="1" dirty="0">
                <a:solidFill>
                  <a:srgbClr val="0070C0"/>
                </a:solidFill>
                <a:latin typeface="Times New Roman" panose="02020603050405020304" pitchFamily="18" charset="0"/>
                <a:cs typeface="Times New Roman" panose="02020603050405020304" pitchFamily="18" charset="0"/>
              </a:rPr>
              <a:t>Systems/forms of SS</a:t>
            </a:r>
          </a:p>
        </p:txBody>
      </p:sp>
      <p:sp>
        <p:nvSpPr>
          <p:cNvPr id="3" name="Content Placeholder 2"/>
          <p:cNvSpPr>
            <a:spLocks noGrp="1"/>
          </p:cNvSpPr>
          <p:nvPr>
            <p:ph idx="1"/>
          </p:nvPr>
        </p:nvSpPr>
        <p:spPr>
          <a:xfrm>
            <a:off x="457200" y="980728"/>
            <a:ext cx="8229600" cy="5544616"/>
          </a:xfrm>
        </p:spPr>
        <p:txBody>
          <a:bodyPr>
            <a:normAutofit/>
          </a:bodyPr>
          <a:lstStyle/>
          <a:p>
            <a:pPr marL="514350" indent="-514350">
              <a:buAutoNum type="arabicPeriod"/>
            </a:pPr>
            <a:r>
              <a:rPr lang="en-ZA" b="1" dirty="0">
                <a:latin typeface="Times New Roman" panose="02020603050405020304" pitchFamily="18" charset="0"/>
                <a:cs typeface="Times New Roman" panose="02020603050405020304" pitchFamily="18" charset="0"/>
              </a:rPr>
              <a:t>Closed system</a:t>
            </a:r>
          </a:p>
          <a:p>
            <a:r>
              <a:rPr lang="en-ZA" dirty="0">
                <a:latin typeface="Times New Roman" panose="02020603050405020304" pitchFamily="18" charset="0"/>
                <a:cs typeface="Times New Roman" panose="02020603050405020304" pitchFamily="18" charset="0"/>
              </a:rPr>
              <a:t>Does not allow people to shift levels and does not permit social relations between levels</a:t>
            </a:r>
          </a:p>
          <a:p>
            <a:r>
              <a:rPr lang="en-ZA" dirty="0">
                <a:latin typeface="Times New Roman" panose="02020603050405020304" pitchFamily="18" charset="0"/>
                <a:cs typeface="Times New Roman" panose="02020603050405020304" pitchFamily="18" charset="0"/>
              </a:rPr>
              <a:t>Based on birth (ascribed)</a:t>
            </a:r>
          </a:p>
          <a:p>
            <a:pPr marL="0" indent="0">
              <a:buNone/>
            </a:pPr>
            <a:endParaRPr lang="en-ZA" dirty="0">
              <a:latin typeface="Times New Roman" panose="02020603050405020304" pitchFamily="18" charset="0"/>
              <a:cs typeface="Times New Roman" panose="02020603050405020304" pitchFamily="18" charset="0"/>
            </a:endParaRPr>
          </a:p>
          <a:p>
            <a:pPr marL="0" indent="0">
              <a:buNone/>
            </a:pPr>
            <a:r>
              <a:rPr lang="en-ZA" dirty="0">
                <a:latin typeface="Times New Roman" panose="02020603050405020304" pitchFamily="18" charset="0"/>
                <a:cs typeface="Times New Roman" panose="02020603050405020304" pitchFamily="18" charset="0"/>
              </a:rPr>
              <a:t>2</a:t>
            </a:r>
            <a:r>
              <a:rPr lang="en-ZA" b="1" dirty="0">
                <a:latin typeface="Times New Roman" panose="02020603050405020304" pitchFamily="18" charset="0"/>
                <a:cs typeface="Times New Roman" panose="02020603050405020304" pitchFamily="18" charset="0"/>
              </a:rPr>
              <a:t>. Open system</a:t>
            </a:r>
          </a:p>
          <a:p>
            <a:r>
              <a:rPr lang="en-ZA" dirty="0">
                <a:latin typeface="Times New Roman" panose="02020603050405020304" pitchFamily="18" charset="0"/>
                <a:cs typeface="Times New Roman" panose="02020603050405020304" pitchFamily="18" charset="0"/>
              </a:rPr>
              <a:t>Allows movement and interaction between layers and classes</a:t>
            </a:r>
          </a:p>
          <a:p>
            <a:r>
              <a:rPr lang="en-ZA" dirty="0">
                <a:latin typeface="Times New Roman" panose="02020603050405020304" pitchFamily="18" charset="0"/>
                <a:cs typeface="Times New Roman" panose="02020603050405020304" pitchFamily="18" charset="0"/>
              </a:rPr>
              <a:t>Based on individual achievement</a:t>
            </a:r>
          </a:p>
        </p:txBody>
      </p:sp>
    </p:spTree>
    <p:extLst>
      <p:ext uri="{BB962C8B-B14F-4D97-AF65-F5344CB8AC3E}">
        <p14:creationId xmlns:p14="http://schemas.microsoft.com/office/powerpoint/2010/main" val="131311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742950" indent="-742950" algn="l">
              <a:buAutoNum type="arabicPeriod"/>
            </a:pPr>
            <a:r>
              <a:rPr lang="en-ZA" sz="4400" b="1" dirty="0"/>
              <a:t>Slavery </a:t>
            </a:r>
            <a:r>
              <a:rPr lang="en-ZA" sz="4400" dirty="0"/>
              <a:t>(closed)</a:t>
            </a:r>
          </a:p>
        </p:txBody>
      </p:sp>
      <p:sp>
        <p:nvSpPr>
          <p:cNvPr id="3" name="Content Placeholder 2"/>
          <p:cNvSpPr>
            <a:spLocks noGrp="1"/>
          </p:cNvSpPr>
          <p:nvPr>
            <p:ph idx="1"/>
          </p:nvPr>
        </p:nvSpPr>
        <p:spPr/>
        <p:txBody>
          <a:bodyPr>
            <a:normAutofit lnSpcReduction="10000"/>
          </a:bodyPr>
          <a:lstStyle/>
          <a:p>
            <a:r>
              <a:rPr lang="en-ZA" sz="3600" dirty="0">
                <a:latin typeface="Times New Roman" panose="02020603050405020304" pitchFamily="18" charset="0"/>
                <a:cs typeface="Times New Roman" panose="02020603050405020304" pitchFamily="18" charset="0"/>
              </a:rPr>
              <a:t>Earliest form of SS</a:t>
            </a:r>
          </a:p>
          <a:p>
            <a:pPr marL="0" indent="0">
              <a:buNone/>
            </a:pPr>
            <a:endParaRPr lang="en-ZA" sz="3600" dirty="0">
              <a:latin typeface="Times New Roman" panose="02020603050405020304" pitchFamily="18" charset="0"/>
              <a:cs typeface="Times New Roman" panose="02020603050405020304" pitchFamily="18" charset="0"/>
            </a:endParaRPr>
          </a:p>
          <a:p>
            <a:r>
              <a:rPr lang="en-ZA" sz="3600" dirty="0">
                <a:latin typeface="Times New Roman" panose="02020603050405020304" pitchFamily="18" charset="0"/>
                <a:cs typeface="Times New Roman" panose="02020603050405020304" pitchFamily="18" charset="0"/>
              </a:rPr>
              <a:t>Individuals are owned by others as property. </a:t>
            </a:r>
            <a:r>
              <a:rPr lang="en-GB" dirty="0"/>
              <a:t>people are reduced to the status of property, entirely beholden to the will of another</a:t>
            </a:r>
            <a:endParaRPr lang="en-ZA" sz="3600" dirty="0">
              <a:latin typeface="Times New Roman" panose="02020603050405020304" pitchFamily="18" charset="0"/>
              <a:cs typeface="Times New Roman" panose="02020603050405020304" pitchFamily="18" charset="0"/>
            </a:endParaRPr>
          </a:p>
          <a:p>
            <a:pPr marL="0" indent="0">
              <a:buNone/>
            </a:pPr>
            <a:endParaRPr lang="en-ZA" sz="3600" dirty="0">
              <a:latin typeface="Times New Roman" panose="02020603050405020304" pitchFamily="18" charset="0"/>
              <a:cs typeface="Times New Roman" panose="02020603050405020304" pitchFamily="18" charset="0"/>
            </a:endParaRPr>
          </a:p>
          <a:p>
            <a:r>
              <a:rPr lang="en-ZA" sz="3600" dirty="0">
                <a:latin typeface="Times New Roman" panose="02020603050405020304" pitchFamily="18" charset="0"/>
                <a:cs typeface="Times New Roman" panose="02020603050405020304" pitchFamily="18" charset="0"/>
              </a:rPr>
              <a:t>Slaves have no political rights</a:t>
            </a:r>
            <a:r>
              <a:rPr lang="en-GB" sz="3600" dirty="0">
                <a:latin typeface="Times New Roman" panose="02020603050405020304" pitchFamily="18" charset="0"/>
                <a:cs typeface="Times New Roman" panose="02020603050405020304" pitchFamily="18" charset="0"/>
              </a:rPr>
              <a:t> </a:t>
            </a:r>
            <a:endParaRPr lang="en-ZA" sz="3600" dirty="0">
              <a:latin typeface="Times New Roman" panose="02020603050405020304" pitchFamily="18" charset="0"/>
              <a:cs typeface="Times New Roman" panose="02020603050405020304" pitchFamily="18" charset="0"/>
            </a:endParaRPr>
          </a:p>
          <a:p>
            <a:pPr marL="0" indent="0">
              <a:buNone/>
            </a:pPr>
            <a:endParaRPr lang="en-ZA" sz="3600" dirty="0"/>
          </a:p>
          <a:p>
            <a:endParaRPr lang="en-ZA" sz="3600" dirty="0"/>
          </a:p>
        </p:txBody>
      </p:sp>
    </p:spTree>
    <p:extLst>
      <p:ext uri="{BB962C8B-B14F-4D97-AF65-F5344CB8AC3E}">
        <p14:creationId xmlns:p14="http://schemas.microsoft.com/office/powerpoint/2010/main" val="102494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ZA" b="1" dirty="0"/>
            </a:br>
            <a:r>
              <a:rPr lang="en-ZA" b="1" dirty="0"/>
              <a:t>2. Caste system</a:t>
            </a:r>
            <a:br>
              <a:rPr lang="en-ZA" dirty="0"/>
            </a:br>
            <a:br>
              <a:rPr lang="en-ZA" b="1" dirty="0"/>
            </a:br>
            <a:endParaRPr lang="en-ZA" dirty="0"/>
          </a:p>
        </p:txBody>
      </p:sp>
      <p:sp>
        <p:nvSpPr>
          <p:cNvPr id="3" name="Content Placeholder 2"/>
          <p:cNvSpPr>
            <a:spLocks noGrp="1"/>
          </p:cNvSpPr>
          <p:nvPr>
            <p:ph idx="1"/>
          </p:nvPr>
        </p:nvSpPr>
        <p:spPr>
          <a:xfrm>
            <a:off x="457200" y="1268760"/>
            <a:ext cx="8229600" cy="5184576"/>
          </a:xfrm>
        </p:spPr>
        <p:txBody>
          <a:bodyPr>
            <a:normAutofit/>
          </a:bodyPr>
          <a:lstStyle/>
          <a:p>
            <a:r>
              <a:rPr lang="en-ZA" dirty="0">
                <a:latin typeface="Times New Roman" panose="02020603050405020304" pitchFamily="18" charset="0"/>
                <a:cs typeface="Times New Roman" panose="02020603050405020304" pitchFamily="18" charset="0"/>
              </a:rPr>
              <a:t>Stratification is based on birth (</a:t>
            </a:r>
            <a:r>
              <a:rPr lang="en-ZA" b="1" dirty="0">
                <a:latin typeface="Times New Roman" panose="02020603050405020304" pitchFamily="18" charset="0"/>
                <a:cs typeface="Times New Roman" panose="02020603050405020304" pitchFamily="18" charset="0"/>
              </a:rPr>
              <a:t>ascribed status</a:t>
            </a:r>
            <a:r>
              <a:rPr lang="en-ZA" dirty="0">
                <a:latin typeface="Times New Roman" panose="02020603050405020304" pitchFamily="18" charset="0"/>
                <a:cs typeface="Times New Roman" panose="02020603050405020304" pitchFamily="18" charset="0"/>
              </a:rPr>
              <a:t>)</a:t>
            </a:r>
          </a:p>
          <a:p>
            <a:r>
              <a:rPr lang="en-ZA" dirty="0">
                <a:latin typeface="Times New Roman" panose="02020603050405020304" pitchFamily="18" charset="0"/>
                <a:cs typeface="Times New Roman" panose="02020603050405020304" pitchFamily="18" charset="0"/>
              </a:rPr>
              <a:t>Birth determines occupation, marriage and interactions between people.</a:t>
            </a:r>
          </a:p>
          <a:p>
            <a:r>
              <a:rPr lang="en-ZA" dirty="0">
                <a:latin typeface="Times New Roman" panose="02020603050405020304" pitchFamily="18" charset="0"/>
                <a:cs typeface="Times New Roman" panose="02020603050405020304" pitchFamily="18" charset="0"/>
              </a:rPr>
              <a:t>Promotes beliefs in fate, destiny and the will of the higher power rather than promoting individual freedom.</a:t>
            </a:r>
          </a:p>
          <a:p>
            <a:r>
              <a:rPr lang="en-ZA" dirty="0">
                <a:latin typeface="Times New Roman" panose="02020603050405020304" pitchFamily="18" charset="0"/>
                <a:cs typeface="Times New Roman" panose="02020603050405020304" pitchFamily="18" charset="0"/>
              </a:rPr>
              <a:t>Common in India </a:t>
            </a:r>
          </a:p>
          <a:p>
            <a:pPr marL="0" indent="0">
              <a:buNone/>
            </a:pPr>
            <a:endParaRPr lang="en-ZA" dirty="0">
              <a:latin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0057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229600" cy="6120680"/>
          </a:xfrm>
        </p:spPr>
        <p:txBody>
          <a:bodyPr/>
          <a:lstStyle/>
          <a:p>
            <a:pPr marL="0" indent="0">
              <a:buNone/>
            </a:pPr>
            <a:r>
              <a:rPr lang="en-ZA" b="1" dirty="0"/>
              <a:t>The Indian society divides its population into five major castes: </a:t>
            </a:r>
          </a:p>
          <a:p>
            <a:r>
              <a:rPr lang="en-ZA" dirty="0"/>
              <a:t>The </a:t>
            </a:r>
            <a:r>
              <a:rPr lang="en-ZA" b="1" dirty="0"/>
              <a:t>Brahmins</a:t>
            </a:r>
            <a:r>
              <a:rPr lang="en-ZA" dirty="0"/>
              <a:t> (priests/teachers/healers) From the most pure</a:t>
            </a:r>
          </a:p>
          <a:p>
            <a:r>
              <a:rPr lang="en-ZA" dirty="0"/>
              <a:t>The </a:t>
            </a:r>
            <a:r>
              <a:rPr lang="en-ZA" b="1" dirty="0"/>
              <a:t>Kshatriyas</a:t>
            </a:r>
            <a:r>
              <a:rPr lang="en-ZA" dirty="0"/>
              <a:t> (soldiers/warriors)</a:t>
            </a:r>
          </a:p>
          <a:p>
            <a:r>
              <a:rPr lang="en-ZA" dirty="0"/>
              <a:t>The </a:t>
            </a:r>
            <a:r>
              <a:rPr lang="en-ZA" b="1" dirty="0"/>
              <a:t>Vaishyas</a:t>
            </a:r>
            <a:r>
              <a:rPr lang="en-ZA" dirty="0"/>
              <a:t> (traders/merchants)</a:t>
            </a:r>
          </a:p>
          <a:p>
            <a:r>
              <a:rPr lang="en-ZA" dirty="0"/>
              <a:t>The </a:t>
            </a:r>
            <a:r>
              <a:rPr lang="en-ZA" b="1" dirty="0"/>
              <a:t>Shudras</a:t>
            </a:r>
            <a:r>
              <a:rPr lang="en-ZA" dirty="0"/>
              <a:t> (servants/labourers)</a:t>
            </a:r>
          </a:p>
          <a:p>
            <a:r>
              <a:rPr lang="en-ZA" dirty="0"/>
              <a:t>The Untouchables (social outcastes/impure) To the least pure </a:t>
            </a:r>
          </a:p>
          <a:p>
            <a:endParaRPr lang="en-ZA" dirty="0"/>
          </a:p>
        </p:txBody>
      </p:sp>
    </p:spTree>
    <p:extLst>
      <p:ext uri="{BB962C8B-B14F-4D97-AF65-F5344CB8AC3E}">
        <p14:creationId xmlns:p14="http://schemas.microsoft.com/office/powerpoint/2010/main" val="159317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pPr algn="l"/>
            <a:br>
              <a:rPr lang="en-ZA" b="1" dirty="0"/>
            </a:br>
            <a:r>
              <a:rPr lang="en-ZA" b="1" dirty="0"/>
              <a:t>3. Estate (</a:t>
            </a:r>
            <a:r>
              <a:rPr lang="en-ZA" sz="4400" i="1" dirty="0"/>
              <a:t>feudalism)</a:t>
            </a:r>
            <a:br>
              <a:rPr lang="en-ZA" dirty="0"/>
            </a:br>
            <a:endParaRPr lang="en-ZA" b="1" dirty="0"/>
          </a:p>
        </p:txBody>
      </p:sp>
      <p:sp>
        <p:nvSpPr>
          <p:cNvPr id="3" name="Content Placeholder 2"/>
          <p:cNvSpPr>
            <a:spLocks noGrp="1"/>
          </p:cNvSpPr>
          <p:nvPr>
            <p:ph idx="1"/>
          </p:nvPr>
        </p:nvSpPr>
        <p:spPr>
          <a:xfrm>
            <a:off x="457200" y="1196752"/>
            <a:ext cx="8229600" cy="5386610"/>
          </a:xfrm>
        </p:spPr>
        <p:txBody>
          <a:bodyPr>
            <a:normAutofit lnSpcReduction="10000"/>
          </a:bodyPr>
          <a:lstStyle/>
          <a:p>
            <a:r>
              <a:rPr lang="en-GB" sz="3500" dirty="0">
                <a:latin typeface="Times New Roman" panose="02020603050405020304" pitchFamily="18" charset="0"/>
                <a:cs typeface="Times New Roman" panose="02020603050405020304" pitchFamily="18" charset="0"/>
              </a:rPr>
              <a:t>In an estate system men are assigned to their strata according to their birth, military strength and landholdings.</a:t>
            </a:r>
          </a:p>
          <a:p>
            <a:pPr marL="0" indent="0">
              <a:buNone/>
            </a:pPr>
            <a:endParaRPr lang="en-GB" sz="3500" dirty="0">
              <a:latin typeface="Times New Roman" panose="02020603050405020304" pitchFamily="18" charset="0"/>
              <a:cs typeface="Times New Roman" panose="02020603050405020304" pitchFamily="18" charset="0"/>
            </a:endParaRPr>
          </a:p>
          <a:p>
            <a:r>
              <a:rPr lang="en-ZA" sz="3500" dirty="0">
                <a:latin typeface="Times New Roman" panose="02020603050405020304" pitchFamily="18" charset="0"/>
                <a:cs typeface="Times New Roman" panose="02020603050405020304" pitchFamily="18" charset="0"/>
              </a:rPr>
              <a:t>Each estate had certain legal rights, duties, privileges and obligations</a:t>
            </a:r>
            <a:r>
              <a:rPr lang="en-GB" sz="3500" dirty="0">
                <a:latin typeface="Times New Roman" panose="02020603050405020304" pitchFamily="18" charset="0"/>
                <a:cs typeface="Times New Roman" panose="02020603050405020304" pitchFamily="18" charset="0"/>
              </a:rPr>
              <a:t>.</a:t>
            </a:r>
            <a:endParaRPr lang="en-ZA" sz="3500" b="1" dirty="0">
              <a:latin typeface="Times New Roman" panose="02020603050405020304" pitchFamily="18" charset="0"/>
              <a:cs typeface="Times New Roman" panose="02020603050405020304" pitchFamily="18" charset="0"/>
            </a:endParaRPr>
          </a:p>
          <a:p>
            <a:pPr lvl="1"/>
            <a:r>
              <a:rPr lang="en-ZA" sz="3100" b="1" dirty="0">
                <a:latin typeface="Times New Roman" panose="02020603050405020304" pitchFamily="18" charset="0"/>
                <a:cs typeface="Times New Roman" panose="02020603050405020304" pitchFamily="18" charset="0"/>
              </a:rPr>
              <a:t>Nobility</a:t>
            </a:r>
            <a:r>
              <a:rPr lang="en-ZA" sz="3100" dirty="0">
                <a:latin typeface="Times New Roman" panose="02020603050405020304" pitchFamily="18" charset="0"/>
                <a:cs typeface="Times New Roman" panose="02020603050405020304" pitchFamily="18" charset="0"/>
              </a:rPr>
              <a:t> were to defend all</a:t>
            </a:r>
            <a:endParaRPr lang="en-ZA" sz="3100" b="1" dirty="0">
              <a:latin typeface="Times New Roman" panose="02020603050405020304" pitchFamily="18" charset="0"/>
              <a:cs typeface="Times New Roman" panose="02020603050405020304" pitchFamily="18" charset="0"/>
            </a:endParaRPr>
          </a:p>
          <a:p>
            <a:pPr lvl="1"/>
            <a:r>
              <a:rPr lang="en-ZA" sz="3100" b="1" dirty="0">
                <a:latin typeface="Times New Roman" panose="02020603050405020304" pitchFamily="18" charset="0"/>
                <a:cs typeface="Times New Roman" panose="02020603050405020304" pitchFamily="18" charset="0"/>
              </a:rPr>
              <a:t>Clergy</a:t>
            </a:r>
            <a:r>
              <a:rPr lang="en-ZA" sz="3100" dirty="0">
                <a:latin typeface="Times New Roman" panose="02020603050405020304" pitchFamily="18" charset="0"/>
                <a:cs typeface="Times New Roman" panose="02020603050405020304" pitchFamily="18" charset="0"/>
              </a:rPr>
              <a:t> provided religious consult and prayer,</a:t>
            </a:r>
          </a:p>
          <a:p>
            <a:pPr lvl="1"/>
            <a:r>
              <a:rPr lang="en-ZA" sz="3100" b="1" dirty="0">
                <a:latin typeface="Times New Roman" panose="02020603050405020304" pitchFamily="18" charset="0"/>
                <a:cs typeface="Times New Roman" panose="02020603050405020304" pitchFamily="18" charset="0"/>
              </a:rPr>
              <a:t>Commoners </a:t>
            </a:r>
            <a:r>
              <a:rPr lang="en-ZA" sz="3100" dirty="0">
                <a:latin typeface="Times New Roman" panose="02020603050405020304" pitchFamily="18" charset="0"/>
                <a:cs typeface="Times New Roman" panose="02020603050405020304" pitchFamily="18" charset="0"/>
              </a:rPr>
              <a:t>provide food and labour for upper classes.</a:t>
            </a:r>
          </a:p>
          <a:p>
            <a:pPr marL="400050" lvl="1" indent="0">
              <a:buNone/>
            </a:pPr>
            <a:endParaRPr lang="en-ZA" dirty="0">
              <a:latin typeface="Times New Roman" panose="02020603050405020304" pitchFamily="18" charset="0"/>
              <a:cs typeface="Times New Roman" panose="02020603050405020304" pitchFamily="18" charset="0"/>
            </a:endParaRPr>
          </a:p>
          <a:p>
            <a:pPr marL="0" indent="0">
              <a:buNone/>
            </a:pPr>
            <a:endParaRPr lang="en-ZA" sz="3600" dirty="0"/>
          </a:p>
        </p:txBody>
      </p:sp>
    </p:spTree>
    <p:extLst>
      <p:ext uri="{BB962C8B-B14F-4D97-AF65-F5344CB8AC3E}">
        <p14:creationId xmlns:p14="http://schemas.microsoft.com/office/powerpoint/2010/main" val="99566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778098"/>
          </a:xfrm>
        </p:spPr>
        <p:txBody>
          <a:bodyPr>
            <a:normAutofit/>
          </a:bodyPr>
          <a:lstStyle/>
          <a:p>
            <a:pPr algn="l"/>
            <a:r>
              <a:rPr lang="en-ZA" b="1" dirty="0">
                <a:solidFill>
                  <a:srgbClr val="0070C0"/>
                </a:solidFill>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251520" y="1340768"/>
            <a:ext cx="8640960" cy="5328592"/>
          </a:xfrm>
        </p:spPr>
        <p:txBody>
          <a:bodyPr>
            <a:normAutofit/>
          </a:bodyPr>
          <a:lstStyle/>
          <a:p>
            <a:r>
              <a:rPr lang="en-US" sz="3600" dirty="0">
                <a:latin typeface="Times New Roman" panose="02020603050405020304" pitchFamily="18" charset="0"/>
                <a:cs typeface="Times New Roman" panose="02020603050405020304" pitchFamily="18" charset="0"/>
              </a:rPr>
              <a:t>Meaning of Social Stratification</a:t>
            </a:r>
            <a:endParaRPr lang="en-GB" sz="3600" dirty="0">
              <a:latin typeface="Times New Roman" panose="02020603050405020304" pitchFamily="18" charset="0"/>
              <a:cs typeface="Times New Roman" panose="02020603050405020304" pitchFamily="18" charset="0"/>
            </a:endParaRPr>
          </a:p>
          <a:p>
            <a:pPr>
              <a:lnSpc>
                <a:spcPct val="150000"/>
              </a:lnSpc>
            </a:pPr>
            <a:r>
              <a:rPr lang="en-US" sz="3600" dirty="0">
                <a:latin typeface="Times New Roman" panose="02020603050405020304" pitchFamily="18" charset="0"/>
                <a:cs typeface="Times New Roman" panose="02020603050405020304" pitchFamily="18" charset="0"/>
              </a:rPr>
              <a:t>Theories of Social Stratification</a:t>
            </a:r>
          </a:p>
          <a:p>
            <a:pPr>
              <a:lnSpc>
                <a:spcPct val="150000"/>
              </a:lnSpc>
            </a:pPr>
            <a:r>
              <a:rPr lang="en-US" sz="3600" dirty="0">
                <a:latin typeface="Times New Roman" panose="02020603050405020304" pitchFamily="18" charset="0"/>
                <a:cs typeface="Times New Roman" panose="02020603050405020304" pitchFamily="18" charset="0"/>
              </a:rPr>
              <a:t>Social Class and Educational Achievement</a:t>
            </a:r>
            <a:endParaRPr lang="en-GB" sz="3600" dirty="0">
              <a:latin typeface="Times New Roman" panose="02020603050405020304" pitchFamily="18" charset="0"/>
              <a:cs typeface="Times New Roman" panose="02020603050405020304" pitchFamily="18" charset="0"/>
            </a:endParaRPr>
          </a:p>
          <a:p>
            <a:pPr>
              <a:lnSpc>
                <a:spcPct val="150000"/>
              </a:lnSpc>
            </a:pPr>
            <a:r>
              <a:rPr lang="en-US" sz="3600" dirty="0">
                <a:latin typeface="Times New Roman" panose="02020603050405020304" pitchFamily="18" charset="0"/>
                <a:cs typeface="Times New Roman" panose="02020603050405020304" pitchFamily="18" charset="0"/>
              </a:rPr>
              <a:t>Education and Social Mobility</a:t>
            </a:r>
            <a:endParaRPr lang="en-GB" sz="3600" dirty="0">
              <a:latin typeface="Times New Roman" panose="02020603050405020304" pitchFamily="18" charset="0"/>
              <a:cs typeface="Times New Roman" panose="02020603050405020304" pitchFamily="18" charset="0"/>
            </a:endParaRPr>
          </a:p>
          <a:p>
            <a:pPr>
              <a:lnSpc>
                <a:spcPct val="150000"/>
              </a:lnSpc>
            </a:pPr>
            <a:r>
              <a:rPr lang="en-US" sz="3600" dirty="0">
                <a:latin typeface="Times New Roman" panose="02020603050405020304" pitchFamily="18" charset="0"/>
                <a:cs typeface="Times New Roman" panose="02020603050405020304" pitchFamily="18" charset="0"/>
              </a:rPr>
              <a:t>Equal Opportunity in Education</a:t>
            </a:r>
            <a:endParaRPr lang="en-GB" sz="3600" dirty="0">
              <a:latin typeface="Times New Roman" panose="02020603050405020304" pitchFamily="18" charset="0"/>
              <a:cs typeface="Times New Roman" panose="02020603050405020304" pitchFamily="18" charset="0"/>
            </a:endParaRPr>
          </a:p>
          <a:p>
            <a:pPr marL="0" indent="0">
              <a:lnSpc>
                <a:spcPct val="150000"/>
              </a:lnSpc>
              <a:buNone/>
            </a:pPr>
            <a:endParaRPr lang="en-ZA" sz="4000" dirty="0"/>
          </a:p>
          <a:p>
            <a:pPr marL="0" indent="0">
              <a:lnSpc>
                <a:spcPct val="150000"/>
              </a:lnSpc>
              <a:buNone/>
            </a:pPr>
            <a:endParaRPr lang="en-ZA" sz="4800" b="1" dirty="0"/>
          </a:p>
        </p:txBody>
      </p:sp>
    </p:spTree>
    <p:extLst>
      <p:ext uri="{BB962C8B-B14F-4D97-AF65-F5344CB8AC3E}">
        <p14:creationId xmlns:p14="http://schemas.microsoft.com/office/powerpoint/2010/main" val="266852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algn="l"/>
            <a:r>
              <a:rPr lang="en-ZA" b="1" dirty="0"/>
              <a:t>Class System (open)</a:t>
            </a:r>
          </a:p>
        </p:txBody>
      </p:sp>
      <p:sp>
        <p:nvSpPr>
          <p:cNvPr id="3" name="Content Placeholder 2"/>
          <p:cNvSpPr>
            <a:spLocks noGrp="1"/>
          </p:cNvSpPr>
          <p:nvPr>
            <p:ph idx="1"/>
          </p:nvPr>
        </p:nvSpPr>
        <p:spPr>
          <a:xfrm>
            <a:off x="179512" y="1196752"/>
            <a:ext cx="8712968" cy="5544616"/>
          </a:xfrm>
        </p:spPr>
        <p:txBody>
          <a:bodyPr>
            <a:noAutofit/>
          </a:bodyPr>
          <a:lstStyle/>
          <a:p>
            <a:r>
              <a:rPr lang="en-ZA" dirty="0">
                <a:latin typeface="Times New Roman" panose="02020603050405020304" pitchFamily="18" charset="0"/>
                <a:cs typeface="Times New Roman" panose="02020603050405020304" pitchFamily="18" charset="0"/>
              </a:rPr>
              <a:t>Based on both birth and individual achievements (</a:t>
            </a:r>
            <a:r>
              <a:rPr lang="en-ZA" b="1" dirty="0">
                <a:latin typeface="Times New Roman" panose="02020603050405020304" pitchFamily="18" charset="0"/>
                <a:cs typeface="Times New Roman" panose="02020603050405020304" pitchFamily="18" charset="0"/>
              </a:rPr>
              <a:t>achieved status)</a:t>
            </a:r>
          </a:p>
          <a:p>
            <a:pPr marL="0" indent="0">
              <a:buNone/>
            </a:pPr>
            <a:endParaRPr lang="en-ZA" b="1"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People are stratified based on wealth, power, prestige, education and occupation.</a:t>
            </a:r>
          </a:p>
          <a:p>
            <a:pPr marL="0" indent="0">
              <a:buNone/>
            </a:pPr>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Occupation and marriage is not fixed at birth. Interaction and marriage between classes is allowed (exogamous marriages)</a:t>
            </a:r>
          </a:p>
          <a:p>
            <a:pPr marL="0" indent="0">
              <a:buNone/>
            </a:pPr>
            <a:endParaRPr lang="en-Z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58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A2C5-EF85-8449-9881-7D47077845EB}"/>
              </a:ext>
            </a:extLst>
          </p:cNvPr>
          <p:cNvSpPr>
            <a:spLocks noGrp="1"/>
          </p:cNvSpPr>
          <p:nvPr>
            <p:ph type="title"/>
          </p:nvPr>
        </p:nvSpPr>
        <p:spPr>
          <a:xfrm>
            <a:off x="179512" y="274638"/>
            <a:ext cx="8784976" cy="1143000"/>
          </a:xfrm>
        </p:spPr>
        <p:txBody>
          <a:bodyPr>
            <a:noAutofit/>
          </a:bodyPr>
          <a:lstStyle/>
          <a:p>
            <a:r>
              <a:rPr lang="en-GB" sz="4000" dirty="0">
                <a:solidFill>
                  <a:srgbClr val="0070C0"/>
                </a:solidFill>
              </a:rPr>
              <a:t>THEORIES OF SOCIAL STRATIFICATION</a:t>
            </a:r>
          </a:p>
        </p:txBody>
      </p:sp>
      <p:sp>
        <p:nvSpPr>
          <p:cNvPr id="3" name="Content Placeholder 2">
            <a:extLst>
              <a:ext uri="{FF2B5EF4-FFF2-40B4-BE49-F238E27FC236}">
                <a16:creationId xmlns:a16="http://schemas.microsoft.com/office/drawing/2014/main" id="{6214EF99-7D58-3A45-80A4-D4E73D3A71AE}"/>
              </a:ext>
            </a:extLst>
          </p:cNvPr>
          <p:cNvSpPr>
            <a:spLocks noGrp="1"/>
          </p:cNvSpPr>
          <p:nvPr>
            <p:ph idx="1"/>
          </p:nvPr>
        </p:nvSpPr>
        <p:spPr/>
        <p:txBody>
          <a:bodyPr/>
          <a:lstStyle/>
          <a:p>
            <a:r>
              <a:rPr lang="en-ZA" sz="3200" dirty="0"/>
              <a:t>The Functionalist Theory of Stratification</a:t>
            </a:r>
          </a:p>
          <a:p>
            <a:endParaRPr lang="en-ZA" dirty="0"/>
          </a:p>
          <a:p>
            <a:r>
              <a:rPr lang="en-ZA" sz="3200" dirty="0"/>
              <a:t>The Conflict Theory of Stratification</a:t>
            </a:r>
          </a:p>
          <a:p>
            <a:endParaRPr lang="en-ZA" dirty="0"/>
          </a:p>
          <a:p>
            <a:pPr marL="0" indent="0">
              <a:buNone/>
            </a:pPr>
            <a:endParaRPr lang="en-GB" dirty="0"/>
          </a:p>
        </p:txBody>
      </p:sp>
    </p:spTree>
    <p:extLst>
      <p:ext uri="{BB962C8B-B14F-4D97-AF65-F5344CB8AC3E}">
        <p14:creationId xmlns:p14="http://schemas.microsoft.com/office/powerpoint/2010/main" val="3924082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buNone/>
            </a:pPr>
            <a:r>
              <a:rPr lang="en-ZA" b="1" dirty="0"/>
              <a:t>The Functionalist View</a:t>
            </a:r>
          </a:p>
          <a:p>
            <a:r>
              <a:rPr lang="en-ZA" dirty="0"/>
              <a:t>Assumes that the various structures and processes in society exist because they serve important functions for society’s stability and continuity. </a:t>
            </a:r>
          </a:p>
          <a:p>
            <a:r>
              <a:rPr lang="en-ZA" dirty="0"/>
              <a:t>Hence, stratification exists because it also serves important functions for society. Kingsley Davis and Wilbert Moore (Davis &amp; Moore, 1945).</a:t>
            </a:r>
          </a:p>
          <a:p>
            <a:r>
              <a:rPr lang="en-ZA" dirty="0"/>
              <a:t>Stratification is both necessary and inevitable from the functionalist perspective. </a:t>
            </a:r>
          </a:p>
        </p:txBody>
      </p:sp>
    </p:spTree>
    <p:extLst>
      <p:ext uri="{BB962C8B-B14F-4D97-AF65-F5344CB8AC3E}">
        <p14:creationId xmlns:p14="http://schemas.microsoft.com/office/powerpoint/2010/main" val="1388251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8DC8-4EA2-E570-6746-3BFA9BA50F01}"/>
              </a:ext>
            </a:extLst>
          </p:cNvPr>
          <p:cNvSpPr>
            <a:spLocks noGrp="1"/>
          </p:cNvSpPr>
          <p:nvPr>
            <p:ph type="title"/>
          </p:nvPr>
        </p:nvSpPr>
        <p:spPr/>
        <p:txBody>
          <a:bodyPr>
            <a:normAutofit fontScale="90000"/>
          </a:bodyPr>
          <a:lstStyle/>
          <a:p>
            <a:r>
              <a:rPr lang="en-ZA" b="1" dirty="0"/>
              <a:t>Stratification is both necessary and inevitable</a:t>
            </a:r>
            <a:endParaRPr lang="en-GB" b="1" dirty="0"/>
          </a:p>
        </p:txBody>
      </p:sp>
      <p:sp>
        <p:nvSpPr>
          <p:cNvPr id="3" name="Content Placeholder 2">
            <a:extLst>
              <a:ext uri="{FF2B5EF4-FFF2-40B4-BE49-F238E27FC236}">
                <a16:creationId xmlns:a16="http://schemas.microsoft.com/office/drawing/2014/main" id="{4DEB7D01-B986-BBFB-9317-2528883CE653}"/>
              </a:ext>
            </a:extLst>
          </p:cNvPr>
          <p:cNvSpPr>
            <a:spLocks noGrp="1"/>
          </p:cNvSpPr>
          <p:nvPr>
            <p:ph idx="1"/>
          </p:nvPr>
        </p:nvSpPr>
        <p:spPr>
          <a:xfrm>
            <a:off x="457200" y="1600200"/>
            <a:ext cx="8229600" cy="4983162"/>
          </a:xfrm>
        </p:spPr>
        <p:txBody>
          <a:bodyPr>
            <a:normAutofit fontScale="92500" lnSpcReduction="20000"/>
          </a:bodyPr>
          <a:lstStyle/>
          <a:p>
            <a:r>
              <a:rPr lang="en-ZA" b="1" dirty="0"/>
              <a:t>Davis-Moore thesis</a:t>
            </a:r>
            <a:r>
              <a:rPr lang="en-ZA" dirty="0"/>
              <a:t> states that social stratification has beneficial consequences for the operation of society.</a:t>
            </a:r>
          </a:p>
          <a:p>
            <a:endParaRPr lang="en-ZA" dirty="0"/>
          </a:p>
          <a:p>
            <a:r>
              <a:rPr lang="en-ZA" dirty="0"/>
              <a:t>Davis and Moore argue that the most difficult jobs in any society are the most necessary and require the highest rewards and compensation to sufficiently motivate individuals to fill them.</a:t>
            </a:r>
          </a:p>
          <a:p>
            <a:pPr marL="0" indent="0">
              <a:buNone/>
            </a:pPr>
            <a:endParaRPr lang="en-ZA" b="1" dirty="0"/>
          </a:p>
          <a:p>
            <a:r>
              <a:rPr lang="en-ZA" b="1" dirty="0"/>
              <a:t>Some jobs are more important than other jobs</a:t>
            </a:r>
            <a:r>
              <a:rPr lang="en-ZA" dirty="0"/>
              <a:t>. For example, the job of a brain surgeon is more important than the job of shoe-shining.</a:t>
            </a:r>
          </a:p>
          <a:p>
            <a:pPr marL="0" indent="0">
              <a:buNone/>
            </a:pPr>
            <a:endParaRPr lang="en-ZA" dirty="0"/>
          </a:p>
          <a:p>
            <a:endParaRPr lang="en-GB" dirty="0"/>
          </a:p>
        </p:txBody>
      </p:sp>
    </p:spTree>
    <p:extLst>
      <p:ext uri="{BB962C8B-B14F-4D97-AF65-F5344CB8AC3E}">
        <p14:creationId xmlns:p14="http://schemas.microsoft.com/office/powerpoint/2010/main" val="122478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00580-9C9A-9D6A-B2AC-0990F63ABD74}"/>
              </a:ext>
            </a:extLst>
          </p:cNvPr>
          <p:cNvSpPr>
            <a:spLocks noGrp="1"/>
          </p:cNvSpPr>
          <p:nvPr>
            <p:ph idx="1"/>
          </p:nvPr>
        </p:nvSpPr>
        <p:spPr>
          <a:xfrm>
            <a:off x="457200" y="476672"/>
            <a:ext cx="8229600" cy="5649491"/>
          </a:xfrm>
        </p:spPr>
        <p:txBody>
          <a:bodyPr>
            <a:normAutofit lnSpcReduction="10000"/>
          </a:bodyPr>
          <a:lstStyle/>
          <a:p>
            <a:r>
              <a:rPr lang="en-ZA" b="1" dirty="0"/>
              <a:t>Some jobs require more skills and knowledge than other jobs</a:t>
            </a:r>
            <a:r>
              <a:rPr lang="en-ZA" dirty="0"/>
              <a:t>. To stay with our example, it takes more skills and knowledge to do brain surgery than to shine shoes.</a:t>
            </a:r>
          </a:p>
          <a:p>
            <a:endParaRPr lang="en-ZA" dirty="0"/>
          </a:p>
          <a:p>
            <a:r>
              <a:rPr lang="en-ZA" b="1" dirty="0"/>
              <a:t>Relatively few people have the ability to acquire the skills and knowledge that are needed to do these important, highly skilled jobs</a:t>
            </a:r>
            <a:r>
              <a:rPr lang="en-ZA" dirty="0"/>
              <a:t>. Most of us would be able to do a decent job of shining shoes, but very few of us would be able to become brain surgeons.</a:t>
            </a:r>
          </a:p>
          <a:p>
            <a:pPr marL="0" indent="0">
              <a:buNone/>
            </a:pPr>
            <a:endParaRPr lang="en-ZA" dirty="0"/>
          </a:p>
          <a:p>
            <a:endParaRPr lang="en-GB" dirty="0"/>
          </a:p>
        </p:txBody>
      </p:sp>
    </p:spTree>
    <p:extLst>
      <p:ext uri="{BB962C8B-B14F-4D97-AF65-F5344CB8AC3E}">
        <p14:creationId xmlns:p14="http://schemas.microsoft.com/office/powerpoint/2010/main" val="1533282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a:bodyPr>
          <a:lstStyle/>
          <a:p>
            <a:pPr marL="0" indent="0">
              <a:buNone/>
            </a:pPr>
            <a:endParaRPr lang="en-ZA" dirty="0"/>
          </a:p>
          <a:p>
            <a:r>
              <a:rPr lang="en-ZA" b="1" dirty="0"/>
              <a:t>To induce the people with the skills and knowledge to do the important, highly skilled jobs, society must promise them higher incomes or other rewards</a:t>
            </a:r>
            <a:r>
              <a:rPr lang="en-ZA" dirty="0"/>
              <a:t>. If this is true, some people automatically end up higher in society’s ranking system than others, and stratification is thus necessary and inevitable.</a:t>
            </a:r>
          </a:p>
        </p:txBody>
      </p:sp>
    </p:spTree>
    <p:extLst>
      <p:ext uri="{BB962C8B-B14F-4D97-AF65-F5344CB8AC3E}">
        <p14:creationId xmlns:p14="http://schemas.microsoft.com/office/powerpoint/2010/main" val="2436083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7C13-FB1A-3EB3-48F4-82F1D06BEFCA}"/>
              </a:ext>
            </a:extLst>
          </p:cNvPr>
          <p:cNvSpPr>
            <a:spLocks noGrp="1"/>
          </p:cNvSpPr>
          <p:nvPr>
            <p:ph type="title"/>
          </p:nvPr>
        </p:nvSpPr>
        <p:spPr>
          <a:xfrm>
            <a:off x="457200" y="274638"/>
            <a:ext cx="8229600" cy="994122"/>
          </a:xfrm>
        </p:spPr>
        <p:txBody>
          <a:bodyPr>
            <a:normAutofit/>
          </a:bodyPr>
          <a:lstStyle/>
          <a:p>
            <a:r>
              <a:rPr lang="en-ZA" b="1" dirty="0"/>
              <a:t>The Conflict View on SS</a:t>
            </a:r>
            <a:endParaRPr lang="en-GB" dirty="0"/>
          </a:p>
        </p:txBody>
      </p:sp>
      <p:sp>
        <p:nvSpPr>
          <p:cNvPr id="3" name="Content Placeholder 2">
            <a:extLst>
              <a:ext uri="{FF2B5EF4-FFF2-40B4-BE49-F238E27FC236}">
                <a16:creationId xmlns:a16="http://schemas.microsoft.com/office/drawing/2014/main" id="{5555BF4A-79BC-BEE0-C28D-380CA096C80E}"/>
              </a:ext>
            </a:extLst>
          </p:cNvPr>
          <p:cNvSpPr>
            <a:spLocks noGrp="1"/>
          </p:cNvSpPr>
          <p:nvPr>
            <p:ph idx="1"/>
          </p:nvPr>
        </p:nvSpPr>
        <p:spPr/>
        <p:txBody>
          <a:bodyPr/>
          <a:lstStyle/>
          <a:p>
            <a:r>
              <a:rPr lang="en-ZA" dirty="0"/>
              <a:t>Draws on Karl Marx’s view of class societies and incorporates the critique of the functionalist.</a:t>
            </a:r>
          </a:p>
          <a:p>
            <a:endParaRPr lang="en-ZA" dirty="0"/>
          </a:p>
          <a:p>
            <a:r>
              <a:rPr lang="en-ZA" dirty="0"/>
              <a:t>Assume that stratification stems from a fundamental conflict between the needs and interests of the powerful, or “haves,” in society and those of the weak, or “have-nots”</a:t>
            </a:r>
            <a:endParaRPr lang="en-GB" dirty="0"/>
          </a:p>
        </p:txBody>
      </p:sp>
    </p:spTree>
    <p:extLst>
      <p:ext uri="{BB962C8B-B14F-4D97-AF65-F5344CB8AC3E}">
        <p14:creationId xmlns:p14="http://schemas.microsoft.com/office/powerpoint/2010/main" val="3336827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BD826-287A-621B-F778-1A2894895D0E}"/>
              </a:ext>
            </a:extLst>
          </p:cNvPr>
          <p:cNvSpPr>
            <a:spLocks noGrp="1"/>
          </p:cNvSpPr>
          <p:nvPr>
            <p:ph idx="1"/>
          </p:nvPr>
        </p:nvSpPr>
        <p:spPr>
          <a:xfrm>
            <a:off x="457200" y="332656"/>
            <a:ext cx="8229600" cy="5793507"/>
          </a:xfrm>
        </p:spPr>
        <p:txBody>
          <a:bodyPr>
            <a:normAutofit fontScale="92500" lnSpcReduction="20000"/>
          </a:bodyPr>
          <a:lstStyle/>
          <a:p>
            <a:r>
              <a:rPr lang="en-ZA" dirty="0"/>
              <a:t>The rich take advantage of their position at the top of society to stay at the top, even if it means oppressing those at the bottom.</a:t>
            </a:r>
          </a:p>
          <a:p>
            <a:endParaRPr lang="en-ZA" dirty="0"/>
          </a:p>
          <a:p>
            <a:r>
              <a:rPr lang="en-ZA" dirty="0"/>
              <a:t>Conflict theory emphasizes ideology- a set of beliefs that supports the status quo., or a set of ideas that justifies the status quo.</a:t>
            </a:r>
          </a:p>
          <a:p>
            <a:endParaRPr lang="en-ZA" dirty="0"/>
          </a:p>
          <a:p>
            <a:r>
              <a:rPr lang="en-ZA" dirty="0"/>
              <a:t>The ruling class shapes these ideas so that they justify the existing order and decrease the chances that the poor will challenge it.</a:t>
            </a:r>
          </a:p>
          <a:p>
            <a:endParaRPr lang="en-ZA" dirty="0"/>
          </a:p>
          <a:p>
            <a:r>
              <a:rPr lang="en-ZA" dirty="0"/>
              <a:t>The key goal of the ruling class here is to prevent the poor from achieving class consciousness</a:t>
            </a:r>
            <a:endParaRPr lang="en-GB" dirty="0"/>
          </a:p>
        </p:txBody>
      </p:sp>
    </p:spTree>
    <p:extLst>
      <p:ext uri="{BB962C8B-B14F-4D97-AF65-F5344CB8AC3E}">
        <p14:creationId xmlns:p14="http://schemas.microsoft.com/office/powerpoint/2010/main" val="180695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00165-51B2-2A3F-2DB8-ACE0437D7BDB}"/>
              </a:ext>
            </a:extLst>
          </p:cNvPr>
          <p:cNvSpPr>
            <a:spLocks noGrp="1"/>
          </p:cNvSpPr>
          <p:nvPr>
            <p:ph type="title"/>
          </p:nvPr>
        </p:nvSpPr>
        <p:spPr/>
        <p:txBody>
          <a:bodyPr/>
          <a:lstStyle/>
          <a:p>
            <a:r>
              <a:rPr lang="en-GB" dirty="0"/>
              <a:t>Functionalist vs conflict theory</a:t>
            </a:r>
          </a:p>
        </p:txBody>
      </p:sp>
      <p:graphicFrame>
        <p:nvGraphicFramePr>
          <p:cNvPr id="4" name="Table 4">
            <a:extLst>
              <a:ext uri="{FF2B5EF4-FFF2-40B4-BE49-F238E27FC236}">
                <a16:creationId xmlns:a16="http://schemas.microsoft.com/office/drawing/2014/main" id="{086DF7EA-65B2-95A5-096A-979351621F33}"/>
              </a:ext>
            </a:extLst>
          </p:cNvPr>
          <p:cNvGraphicFramePr>
            <a:graphicFrameLocks noGrp="1"/>
          </p:cNvGraphicFramePr>
          <p:nvPr>
            <p:ph idx="1"/>
            <p:extLst>
              <p:ext uri="{D42A27DB-BD31-4B8C-83A1-F6EECF244321}">
                <p14:modId xmlns:p14="http://schemas.microsoft.com/office/powerpoint/2010/main" val="2086278467"/>
              </p:ext>
            </p:extLst>
          </p:nvPr>
        </p:nvGraphicFramePr>
        <p:xfrm>
          <a:off x="457200" y="1600200"/>
          <a:ext cx="8229600" cy="47548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1115845505"/>
                    </a:ext>
                  </a:extLst>
                </a:gridCol>
                <a:gridCol w="2743200">
                  <a:extLst>
                    <a:ext uri="{9D8B030D-6E8A-4147-A177-3AD203B41FA5}">
                      <a16:colId xmlns:a16="http://schemas.microsoft.com/office/drawing/2014/main" val="65726178"/>
                    </a:ext>
                  </a:extLst>
                </a:gridCol>
                <a:gridCol w="2743200">
                  <a:extLst>
                    <a:ext uri="{9D8B030D-6E8A-4147-A177-3AD203B41FA5}">
                      <a16:colId xmlns:a16="http://schemas.microsoft.com/office/drawing/2014/main" val="478109257"/>
                    </a:ext>
                  </a:extLst>
                </a:gridCol>
              </a:tblGrid>
              <a:tr h="370840">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Functionalism</a:t>
                      </a:r>
                      <a:endParaRPr lang="en-ZA" dirty="0"/>
                    </a:p>
                    <a:p>
                      <a:endParaRPr lang="en-GB" dirty="0"/>
                    </a:p>
                  </a:txBody>
                  <a:tcPr/>
                </a:tc>
                <a:tc>
                  <a:txBody>
                    <a:bodyPr/>
                    <a:lstStyle/>
                    <a:p>
                      <a:r>
                        <a:rPr lang="en-GB" dirty="0"/>
                        <a:t>conflict </a:t>
                      </a:r>
                    </a:p>
                  </a:txBody>
                  <a:tcPr/>
                </a:tc>
                <a:extLst>
                  <a:ext uri="{0D108BD9-81ED-4DB2-BD59-A6C34878D82A}">
                    <a16:rowId xmlns:a16="http://schemas.microsoft.com/office/drawing/2014/main" val="5532069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Inequality</a:t>
                      </a:r>
                      <a:endParaRPr lang="en-ZA"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Motivates people to fill positions that are needed for the survival of the whole. </a:t>
                      </a:r>
                      <a:endParaRPr lang="en-ZA"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Results when those with the most resources exploit others.</a:t>
                      </a:r>
                      <a:endParaRPr lang="en-ZA" dirty="0"/>
                    </a:p>
                    <a:p>
                      <a:endParaRPr lang="en-GB" dirty="0"/>
                    </a:p>
                  </a:txBody>
                  <a:tcPr/>
                </a:tc>
                <a:extLst>
                  <a:ext uri="{0D108BD9-81ED-4DB2-BD59-A6C34878D82A}">
                    <a16:rowId xmlns:a16="http://schemas.microsoft.com/office/drawing/2014/main" val="369836877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Class Structure</a:t>
                      </a:r>
                      <a:endParaRPr lang="en-ZA"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Differentiation is essential for a cohesive society.</a:t>
                      </a:r>
                      <a:endParaRPr lang="en-ZA"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groups struggle over resources and compete for social advantage.</a:t>
                      </a:r>
                      <a:endParaRPr lang="en-ZA" dirty="0"/>
                    </a:p>
                    <a:p>
                      <a:endParaRPr lang="en-GB" dirty="0"/>
                    </a:p>
                  </a:txBody>
                  <a:tcPr/>
                </a:tc>
                <a:extLst>
                  <a:ext uri="{0D108BD9-81ED-4DB2-BD59-A6C34878D82A}">
                    <a16:rowId xmlns:a16="http://schemas.microsoft.com/office/drawing/2014/main" val="33053806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Life chances</a:t>
                      </a:r>
                      <a:endParaRPr lang="en-ZA"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who work hardest and succeed have greater life chances.</a:t>
                      </a:r>
                      <a:endParaRPr lang="en-ZA" dirty="0"/>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vital jobs in society are usually the least rewarded.</a:t>
                      </a:r>
                      <a:endParaRPr lang="en-ZA" dirty="0"/>
                    </a:p>
                    <a:p>
                      <a:endParaRPr lang="en-GB" dirty="0"/>
                    </a:p>
                  </a:txBody>
                  <a:tcPr/>
                </a:tc>
                <a:extLst>
                  <a:ext uri="{0D108BD9-81ED-4DB2-BD59-A6C34878D82A}">
                    <a16:rowId xmlns:a16="http://schemas.microsoft.com/office/drawing/2014/main" val="3144321201"/>
                  </a:ext>
                </a:extLst>
              </a:tr>
            </a:tbl>
          </a:graphicData>
        </a:graphic>
      </p:graphicFrame>
    </p:spTree>
    <p:extLst>
      <p:ext uri="{BB962C8B-B14F-4D97-AF65-F5344CB8AC3E}">
        <p14:creationId xmlns:p14="http://schemas.microsoft.com/office/powerpoint/2010/main" val="2700678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7504" y="260648"/>
          <a:ext cx="8856984" cy="6408712"/>
        </p:xfrm>
        <a:graphic>
          <a:graphicData uri="http://schemas.openxmlformats.org/drawingml/2006/table">
            <a:tbl>
              <a:tblPr firstRow="1" bandRow="1">
                <a:tableStyleId>{5940675A-B579-460E-94D1-54222C63F5DA}</a:tableStyleId>
              </a:tblPr>
              <a:tblGrid>
                <a:gridCol w="2520280">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883326">
                <a:tc>
                  <a:txBody>
                    <a:bodyPr/>
                    <a:lstStyle/>
                    <a:p>
                      <a:r>
                        <a:rPr lang="en-ZA" sz="2800" b="1" dirty="0">
                          <a:latin typeface="Times New Roman" panose="02020603050405020304" pitchFamily="18" charset="0"/>
                          <a:cs typeface="Times New Roman" panose="02020603050405020304" pitchFamily="18" charset="0"/>
                        </a:rPr>
                        <a:t>Theoretical perspective</a:t>
                      </a:r>
                    </a:p>
                  </a:txBody>
                  <a:tcPr marL="0" marR="0" marT="0" marB="0" anchor="ctr"/>
                </a:tc>
                <a:tc>
                  <a:txBody>
                    <a:bodyPr/>
                    <a:lstStyle/>
                    <a:p>
                      <a:r>
                        <a:rPr lang="en-ZA" sz="2800" b="1" dirty="0">
                          <a:latin typeface="Times New Roman" panose="02020603050405020304" pitchFamily="18" charset="0"/>
                          <a:cs typeface="Times New Roman" panose="02020603050405020304" pitchFamily="18" charset="0"/>
                        </a:rPr>
                        <a:t>Major assumptions</a:t>
                      </a:r>
                    </a:p>
                  </a:txBody>
                  <a:tcPr marL="0" marR="0" marT="0" marB="0" anchor="ctr"/>
                </a:tc>
                <a:extLst>
                  <a:ext uri="{0D108BD9-81ED-4DB2-BD59-A6C34878D82A}">
                    <a16:rowId xmlns:a16="http://schemas.microsoft.com/office/drawing/2014/main" val="10000"/>
                  </a:ext>
                </a:extLst>
              </a:tr>
              <a:tr h="2762693">
                <a:tc>
                  <a:txBody>
                    <a:bodyPr/>
                    <a:lstStyle/>
                    <a:p>
                      <a:r>
                        <a:rPr lang="en-ZA" sz="2800" b="1" dirty="0">
                          <a:latin typeface="Times New Roman" panose="02020603050405020304" pitchFamily="18" charset="0"/>
                          <a:cs typeface="Times New Roman" panose="02020603050405020304" pitchFamily="18" charset="0"/>
                        </a:rPr>
                        <a:t>Functionalism</a:t>
                      </a:r>
                    </a:p>
                  </a:txBody>
                  <a:tcPr marL="0" marR="0" marT="0" marB="0" anchor="ctr"/>
                </a:tc>
                <a:tc>
                  <a:txBody>
                    <a:bodyPr/>
                    <a:lstStyle/>
                    <a:p>
                      <a:pPr algn="l"/>
                      <a:r>
                        <a:rPr lang="en-ZA" sz="2800" dirty="0">
                          <a:latin typeface="Times New Roman" panose="02020603050405020304" pitchFamily="18" charset="0"/>
                          <a:cs typeface="Times New Roman" panose="02020603050405020304" pitchFamily="18" charset="0"/>
                        </a:rPr>
                        <a:t>Stratification is necessary to induce people with special intelligence, knowledge, and skills to enter the most important occupations. For this reason, stratification is necessary and inevitable.</a:t>
                      </a:r>
                    </a:p>
                  </a:txBody>
                  <a:tcPr marL="0" marR="0" marT="0" marB="0" anchor="ctr"/>
                </a:tc>
                <a:extLst>
                  <a:ext uri="{0D108BD9-81ED-4DB2-BD59-A6C34878D82A}">
                    <a16:rowId xmlns:a16="http://schemas.microsoft.com/office/drawing/2014/main" val="10001"/>
                  </a:ext>
                </a:extLst>
              </a:tr>
              <a:tr h="2762693">
                <a:tc>
                  <a:txBody>
                    <a:bodyPr/>
                    <a:lstStyle/>
                    <a:p>
                      <a:r>
                        <a:rPr lang="en-ZA" sz="2800" b="1" dirty="0">
                          <a:latin typeface="Times New Roman" panose="02020603050405020304" pitchFamily="18" charset="0"/>
                          <a:cs typeface="Times New Roman" panose="02020603050405020304" pitchFamily="18" charset="0"/>
                        </a:rPr>
                        <a:t>Conflict</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800" dirty="0">
                          <a:latin typeface="Times New Roman" panose="02020603050405020304" pitchFamily="18" charset="0"/>
                          <a:cs typeface="Times New Roman" panose="02020603050405020304" pitchFamily="18" charset="0"/>
                        </a:rPr>
                        <a:t>Stratification benefits the rich and powerful at the expense of the poor. It is neither necessary nor inevitable.</a:t>
                      </a:r>
                    </a:p>
                  </a:txBody>
                  <a:tcPr marL="0" marR="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6731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7D1C-91EE-5748-B9DD-108FEE192F20}"/>
              </a:ext>
            </a:extLst>
          </p:cNvPr>
          <p:cNvSpPr>
            <a:spLocks noGrp="1"/>
          </p:cNvSpPr>
          <p:nvPr>
            <p:ph type="title"/>
          </p:nvPr>
        </p:nvSpPr>
        <p:spPr>
          <a:xfrm>
            <a:off x="457200" y="274638"/>
            <a:ext cx="8229600" cy="639762"/>
          </a:xfrm>
        </p:spPr>
        <p:txBody>
          <a:bodyPr>
            <a:noAutofit/>
          </a:bodyPr>
          <a:lstStyle/>
          <a:p>
            <a:pPr algn="just"/>
            <a:r>
              <a:rPr lang="en-ZA" b="1" dirty="0">
                <a:latin typeface="Times New Roman" panose="02020603050405020304" pitchFamily="18" charset="0"/>
                <a:cs typeface="Times New Roman" panose="02020603050405020304" pitchFamily="18" charset="0"/>
              </a:rPr>
              <a:t>Social Stratification (SS)</a:t>
            </a:r>
            <a:endParaRPr lang="en-GB"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B14295B3-2517-C644-98D5-7DCB85C87D33}"/>
              </a:ext>
            </a:extLst>
          </p:cNvPr>
          <p:cNvSpPr>
            <a:spLocks noGrp="1"/>
          </p:cNvSpPr>
          <p:nvPr>
            <p:ph sz="half" idx="2"/>
          </p:nvPr>
        </p:nvSpPr>
        <p:spPr>
          <a:xfrm>
            <a:off x="457200" y="1268760"/>
            <a:ext cx="4978896" cy="5314602"/>
          </a:xfrm>
        </p:spPr>
        <p:txBody>
          <a:bodyPr>
            <a:normAutofit fontScale="92500"/>
          </a:bodyPr>
          <a:lstStyle/>
          <a:p>
            <a:r>
              <a:rPr lang="en-ZA" sz="2800" dirty="0">
                <a:latin typeface="Times New Roman" panose="02020603050405020304" pitchFamily="18" charset="0"/>
                <a:cs typeface="Times New Roman" panose="02020603050405020304" pitchFamily="18" charset="0"/>
              </a:rPr>
              <a:t>The concept</a:t>
            </a:r>
            <a:r>
              <a:rPr lang="en-ZA" sz="2800" baseline="0" dirty="0">
                <a:latin typeface="Times New Roman" panose="02020603050405020304" pitchFamily="18" charset="0"/>
                <a:cs typeface="Times New Roman" panose="02020603050405020304" pitchFamily="18" charset="0"/>
              </a:rPr>
              <a:t> of SS came into existence in the </a:t>
            </a:r>
            <a:r>
              <a:rPr lang="en-ZA" sz="2800" b="1" baseline="0" dirty="0">
                <a:latin typeface="Times New Roman" panose="02020603050405020304" pitchFamily="18" charset="0"/>
                <a:cs typeface="Times New Roman" panose="02020603050405020304" pitchFamily="18" charset="0"/>
              </a:rPr>
              <a:t>1940s.</a:t>
            </a:r>
          </a:p>
          <a:p>
            <a:pPr marL="0" indent="0">
              <a:buNone/>
            </a:pPr>
            <a:endParaRPr lang="en-ZA" sz="2800" b="1" baseline="0" dirty="0">
              <a:latin typeface="Times New Roman" panose="02020603050405020304" pitchFamily="18" charset="0"/>
              <a:cs typeface="Times New Roman" panose="02020603050405020304" pitchFamily="18" charset="0"/>
            </a:endParaRPr>
          </a:p>
          <a:p>
            <a:r>
              <a:rPr lang="en-ZA" sz="2800" dirty="0">
                <a:latin typeface="Times New Roman" panose="02020603050405020304" pitchFamily="18" charset="0"/>
                <a:cs typeface="Times New Roman" panose="02020603050405020304" pitchFamily="18" charset="0"/>
              </a:rPr>
              <a:t>B</a:t>
            </a:r>
            <a:r>
              <a:rPr lang="en-ZA" sz="2800" baseline="0" dirty="0">
                <a:latin typeface="Times New Roman" panose="02020603050405020304" pitchFamily="18" charset="0"/>
                <a:cs typeface="Times New Roman" panose="02020603050405020304" pitchFamily="18" charset="0"/>
              </a:rPr>
              <a:t>orrowed from Geology. </a:t>
            </a:r>
          </a:p>
          <a:p>
            <a:endParaRPr lang="en-ZA" sz="2800" dirty="0">
              <a:latin typeface="Times New Roman" panose="02020603050405020304" pitchFamily="18" charset="0"/>
              <a:cs typeface="Times New Roman" panose="02020603050405020304" pitchFamily="18" charset="0"/>
            </a:endParaRPr>
          </a:p>
          <a:p>
            <a:r>
              <a:rPr lang="en-ZA" sz="2800" baseline="0" dirty="0">
                <a:latin typeface="Times New Roman" panose="02020603050405020304" pitchFamily="18" charset="0"/>
                <a:cs typeface="Times New Roman" panose="02020603050405020304" pitchFamily="18" charset="0"/>
              </a:rPr>
              <a:t>According to Geologists, the earth is made up of several layers called strata (1 layer=stratum).</a:t>
            </a:r>
          </a:p>
          <a:p>
            <a:pPr marL="0" indent="0">
              <a:buNone/>
            </a:pPr>
            <a:endParaRPr lang="en-ZA" sz="2800" baseline="0" dirty="0">
              <a:latin typeface="Times New Roman" panose="02020603050405020304" pitchFamily="18" charset="0"/>
              <a:cs typeface="Times New Roman" panose="02020603050405020304" pitchFamily="18" charset="0"/>
            </a:endParaRPr>
          </a:p>
          <a:p>
            <a:r>
              <a:rPr lang="en-ZA" sz="2800" baseline="0" dirty="0">
                <a:latin typeface="Times New Roman" panose="02020603050405020304" pitchFamily="18" charset="0"/>
                <a:cs typeface="Times New Roman" panose="02020603050405020304" pitchFamily="18" charset="0"/>
              </a:rPr>
              <a:t>Like the earth, people in </a:t>
            </a:r>
            <a:r>
              <a:rPr lang="en-ZA" sz="2800" b="1" dirty="0">
                <a:latin typeface="Times New Roman" panose="02020603050405020304" pitchFamily="18" charset="0"/>
                <a:cs typeface="Times New Roman" panose="02020603050405020304" pitchFamily="18" charset="0"/>
              </a:rPr>
              <a:t>Society are divided into layers.</a:t>
            </a:r>
            <a:endParaRPr lang="en-ZA" sz="2800" baseline="0" dirty="0">
              <a:latin typeface="Times New Roman" panose="02020603050405020304" pitchFamily="18" charset="0"/>
              <a:cs typeface="Times New Roman" panose="02020603050405020304" pitchFamily="18" charset="0"/>
            </a:endParaRPr>
          </a:p>
          <a:p>
            <a:pPr marL="0" indent="0">
              <a:buNone/>
            </a:pPr>
            <a:endParaRPr lang="en-GB" dirty="0"/>
          </a:p>
        </p:txBody>
      </p:sp>
      <p:graphicFrame>
        <p:nvGraphicFramePr>
          <p:cNvPr id="7" name="Content Placeholder 6">
            <a:extLst>
              <a:ext uri="{FF2B5EF4-FFF2-40B4-BE49-F238E27FC236}">
                <a16:creationId xmlns:a16="http://schemas.microsoft.com/office/drawing/2014/main" id="{6D1F7EDF-4890-2346-B341-445FB140DE1B}"/>
              </a:ext>
            </a:extLst>
          </p:cNvPr>
          <p:cNvGraphicFramePr>
            <a:graphicFrameLocks noGrp="1"/>
          </p:cNvGraphicFramePr>
          <p:nvPr>
            <p:ph sz="quarter" idx="4"/>
            <p:extLst>
              <p:ext uri="{D42A27DB-BD31-4B8C-83A1-F6EECF244321}">
                <p14:modId xmlns:p14="http://schemas.microsoft.com/office/powerpoint/2010/main" val="453865501"/>
              </p:ext>
            </p:extLst>
          </p:nvPr>
        </p:nvGraphicFramePr>
        <p:xfrm>
          <a:off x="5508104" y="1700809"/>
          <a:ext cx="345638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905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a:r>
              <a:rPr lang="en-ZA" b="1" dirty="0">
                <a:solidFill>
                  <a:srgbClr val="0070C0"/>
                </a:solidFill>
                <a:latin typeface="Times New Roman" panose="02020603050405020304" pitchFamily="18" charset="0"/>
                <a:cs typeface="Times New Roman" panose="02020603050405020304" pitchFamily="18" charset="0"/>
              </a:rPr>
              <a:t>Social Mobility</a:t>
            </a:r>
          </a:p>
        </p:txBody>
      </p:sp>
      <p:sp>
        <p:nvSpPr>
          <p:cNvPr id="3" name="Content Placeholder 2"/>
          <p:cNvSpPr>
            <a:spLocks noGrp="1"/>
          </p:cNvSpPr>
          <p:nvPr>
            <p:ph idx="1"/>
          </p:nvPr>
        </p:nvSpPr>
        <p:spPr>
          <a:xfrm>
            <a:off x="457200" y="1340768"/>
            <a:ext cx="8229600" cy="4785395"/>
          </a:xfrm>
        </p:spPr>
        <p:txBody>
          <a:bodyPr/>
          <a:lstStyle/>
          <a:p>
            <a:r>
              <a:rPr lang="en-ZA" sz="3600" dirty="0">
                <a:latin typeface="Times New Roman" panose="02020603050405020304" pitchFamily="18" charset="0"/>
                <a:cs typeface="Times New Roman" panose="02020603050405020304" pitchFamily="18" charset="0"/>
              </a:rPr>
              <a:t>A person’s movement over time from one level/class to another.</a:t>
            </a:r>
          </a:p>
          <a:p>
            <a:pPr marL="0" indent="0">
              <a:buNone/>
            </a:pPr>
            <a:endParaRPr lang="en-ZA" sz="3600" dirty="0">
              <a:latin typeface="Times New Roman" panose="02020603050405020304" pitchFamily="18" charset="0"/>
              <a:cs typeface="Times New Roman" panose="02020603050405020304" pitchFamily="18" charset="0"/>
            </a:endParaRPr>
          </a:p>
          <a:p>
            <a:r>
              <a:rPr lang="en-ZA" sz="3600" dirty="0">
                <a:latin typeface="Times New Roman" panose="02020603050405020304" pitchFamily="18" charset="0"/>
                <a:cs typeface="Times New Roman" panose="02020603050405020304" pitchFamily="18" charset="0"/>
              </a:rPr>
              <a:t>Individuals or groups can move from one level (stratum) to another in the stratification system</a:t>
            </a:r>
            <a:r>
              <a:rPr lang="en-GB" sz="3600" dirty="0">
                <a:latin typeface="Times New Roman" panose="02020603050405020304" pitchFamily="18" charset="0"/>
                <a:cs typeface="Times New Roman" panose="02020603050405020304" pitchFamily="18" charset="0"/>
              </a:rPr>
              <a:t> </a:t>
            </a:r>
            <a:endParaRPr lang="en-ZA" sz="3600" dirty="0">
              <a:latin typeface="Times New Roman" panose="02020603050405020304" pitchFamily="18" charset="0"/>
              <a:cs typeface="Times New Roman" panose="02020603050405020304" pitchFamily="18" charset="0"/>
            </a:endParaRPr>
          </a:p>
          <a:p>
            <a:pPr marL="0" indent="0">
              <a:buNone/>
            </a:pPr>
            <a:endParaRPr lang="en-ZA" sz="4000" dirty="0"/>
          </a:p>
          <a:p>
            <a:pPr marL="0" indent="0">
              <a:buNone/>
            </a:pPr>
            <a:endParaRPr lang="en-ZA" sz="4000"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420539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99535-FFB3-A04B-AAD7-1A123836AD21}"/>
              </a:ext>
            </a:extLst>
          </p:cNvPr>
          <p:cNvSpPr>
            <a:spLocks noGrp="1"/>
          </p:cNvSpPr>
          <p:nvPr>
            <p:ph type="title"/>
          </p:nvPr>
        </p:nvSpPr>
        <p:spPr>
          <a:xfrm>
            <a:off x="457200" y="274638"/>
            <a:ext cx="8229600" cy="922114"/>
          </a:xfrm>
        </p:spPr>
        <p:txBody>
          <a:bodyPr>
            <a:normAutofit/>
          </a:bodyPr>
          <a:lstStyle/>
          <a:p>
            <a:r>
              <a:rPr lang="en-GB" b="1" dirty="0">
                <a:latin typeface="Times New Roman" panose="02020603050405020304" pitchFamily="18" charset="0"/>
                <a:cs typeface="Times New Roman" panose="02020603050405020304" pitchFamily="18" charset="0"/>
              </a:rPr>
              <a:t>Types of Social Mobility</a:t>
            </a:r>
          </a:p>
        </p:txBody>
      </p:sp>
      <p:sp>
        <p:nvSpPr>
          <p:cNvPr id="3" name="Content Placeholder 2">
            <a:extLst>
              <a:ext uri="{FF2B5EF4-FFF2-40B4-BE49-F238E27FC236}">
                <a16:creationId xmlns:a16="http://schemas.microsoft.com/office/drawing/2014/main" id="{5718B82F-65DC-E04B-A5D7-B2A5E0BDD57A}"/>
              </a:ext>
            </a:extLst>
          </p:cNvPr>
          <p:cNvSpPr>
            <a:spLocks noGrp="1"/>
          </p:cNvSpPr>
          <p:nvPr>
            <p:ph idx="1"/>
          </p:nvPr>
        </p:nvSpPr>
        <p:spPr>
          <a:xfrm>
            <a:off x="457200" y="1412776"/>
            <a:ext cx="8229600" cy="4896544"/>
          </a:xfrm>
        </p:spPr>
        <p:txBody>
          <a:bodyPr>
            <a:normAutofit fontScale="85000" lnSpcReduction="20000"/>
          </a:bodyPr>
          <a:lstStyle/>
          <a:p>
            <a:r>
              <a:rPr lang="en-ZA" sz="3600" dirty="0">
                <a:latin typeface="Times New Roman" panose="02020603050405020304" pitchFamily="18" charset="0"/>
                <a:cs typeface="Times New Roman" panose="02020603050405020304" pitchFamily="18" charset="0"/>
              </a:rPr>
              <a:t>When sociologists talk about social mobility, they usually mean intergenerational occupational mobility.</a:t>
            </a:r>
          </a:p>
          <a:p>
            <a:pPr marL="0" indent="0">
              <a:buNone/>
            </a:pPr>
            <a:endParaRPr lang="en-GB" sz="3600" b="1" dirty="0">
              <a:latin typeface="Times New Roman" panose="02020603050405020304" pitchFamily="18" charset="0"/>
              <a:cs typeface="Times New Roman" panose="02020603050405020304" pitchFamily="18" charset="0"/>
            </a:endParaRPr>
          </a:p>
          <a:p>
            <a:pPr marL="0" indent="0">
              <a:buNone/>
            </a:pPr>
            <a:endParaRPr lang="en-GB" sz="3600" b="1" dirty="0">
              <a:latin typeface="Times New Roman" panose="02020603050405020304" pitchFamily="18" charset="0"/>
              <a:cs typeface="Times New Roman" panose="02020603050405020304" pitchFamily="18" charset="0"/>
            </a:endParaRPr>
          </a:p>
          <a:p>
            <a:pPr marL="0" indent="0">
              <a:buNone/>
            </a:pPr>
            <a:r>
              <a:rPr lang="en-GB" sz="3600" b="1" dirty="0">
                <a:latin typeface="Times New Roman" panose="02020603050405020304" pitchFamily="18" charset="0"/>
                <a:cs typeface="Times New Roman" panose="02020603050405020304" pitchFamily="18" charset="0"/>
              </a:rPr>
              <a:t>Horizontal Social mobility</a:t>
            </a:r>
          </a:p>
          <a:p>
            <a:r>
              <a:rPr lang="en-ZA" sz="3600" dirty="0">
                <a:latin typeface="Times New Roman" panose="02020603050405020304" pitchFamily="18" charset="0"/>
                <a:cs typeface="Times New Roman" panose="02020603050405020304" pitchFamily="18" charset="0"/>
              </a:rPr>
              <a:t>refers to change of occupational position or role of an individual or a group without involving any change in its position in the social hierarchy</a:t>
            </a:r>
          </a:p>
          <a:p>
            <a:pPr marL="0" indent="0">
              <a:buNone/>
            </a:pPr>
            <a:endParaRPr lang="en-ZA" sz="3600" dirty="0">
              <a:latin typeface="Times New Roman" panose="02020603050405020304" pitchFamily="18" charset="0"/>
              <a:cs typeface="Times New Roman" panose="02020603050405020304" pitchFamily="18" charset="0"/>
            </a:endParaRPr>
          </a:p>
          <a:p>
            <a:r>
              <a:rPr lang="en-ZA" sz="3600" dirty="0">
                <a:latin typeface="Times New Roman" panose="02020603050405020304" pitchFamily="18" charset="0"/>
                <a:cs typeface="Times New Roman" panose="02020603050405020304" pitchFamily="18" charset="0"/>
              </a:rPr>
              <a:t>Shift does not affect social standing or Stata</a:t>
            </a:r>
          </a:p>
          <a:p>
            <a:endParaRPr lang="en-GB" sz="4000" dirty="0"/>
          </a:p>
        </p:txBody>
      </p:sp>
    </p:spTree>
    <p:extLst>
      <p:ext uri="{BB962C8B-B14F-4D97-AF65-F5344CB8AC3E}">
        <p14:creationId xmlns:p14="http://schemas.microsoft.com/office/powerpoint/2010/main" val="35240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B3AF63F-C8F2-3F4A-9490-2BF524DDE162}"/>
              </a:ext>
            </a:extLst>
          </p:cNvPr>
          <p:cNvGraphicFramePr>
            <a:graphicFrameLocks noGrp="1"/>
          </p:cNvGraphicFramePr>
          <p:nvPr>
            <p:ph idx="1"/>
          </p:nvPr>
        </p:nvGraphicFramePr>
        <p:xfrm>
          <a:off x="251520" y="404664"/>
          <a:ext cx="8784976" cy="5721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62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480720"/>
          </a:xfrm>
        </p:spPr>
        <p:txBody>
          <a:bodyPr>
            <a:normAutofit/>
          </a:bodyPr>
          <a:lstStyle/>
          <a:p>
            <a:pPr marL="0" indent="0">
              <a:buNone/>
            </a:pPr>
            <a:r>
              <a:rPr lang="en-ZA" b="1" dirty="0">
                <a:latin typeface="Times New Roman" panose="02020603050405020304" pitchFamily="18" charset="0"/>
                <a:cs typeface="Times New Roman" panose="02020603050405020304" pitchFamily="18" charset="0"/>
              </a:rPr>
              <a:t>Intra-generational Social Mobility</a:t>
            </a:r>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Significant shift in social standing within a single generation. (upwards or downwards)</a:t>
            </a:r>
          </a:p>
          <a:p>
            <a:endParaRPr lang="en-ZA"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Occurs during the lifespan of a single generation.</a:t>
            </a:r>
          </a:p>
          <a:p>
            <a:pPr lvl="1"/>
            <a:r>
              <a:rPr lang="en-GB" sz="3200" dirty="0">
                <a:latin typeface="Times New Roman" panose="02020603050405020304" pitchFamily="18" charset="0"/>
                <a:cs typeface="Times New Roman" panose="02020603050405020304" pitchFamily="18" charset="0"/>
              </a:rPr>
              <a:t>For example, an individual starts their career as a clerk and through their life moves on to a senior position such as a director. </a:t>
            </a:r>
          </a:p>
          <a:p>
            <a:pPr marL="457200" lvl="1" indent="0">
              <a:buNone/>
            </a:pPr>
            <a:endParaRPr lang="en-GB" sz="3200" dirty="0">
              <a:latin typeface="Times New Roman" panose="02020603050405020304" pitchFamily="18" charset="0"/>
              <a:cs typeface="Times New Roman" panose="02020603050405020304" pitchFamily="18" charset="0"/>
            </a:endParaRPr>
          </a:p>
          <a:p>
            <a:pPr lvl="1"/>
            <a:r>
              <a:rPr lang="en-GB" sz="3200" dirty="0">
                <a:latin typeface="Times New Roman" panose="02020603050405020304" pitchFamily="18" charset="0"/>
                <a:cs typeface="Times New Roman" panose="02020603050405020304" pitchFamily="18" charset="0"/>
              </a:rPr>
              <a:t>One sibling may also achieve a higher position in society than their brother or sister.</a:t>
            </a:r>
            <a:endParaRPr lang="en-ZA" sz="3200" dirty="0">
              <a:latin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4090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A093-F714-6743-98B0-1F256B087637}"/>
              </a:ext>
            </a:extLst>
          </p:cNvPr>
          <p:cNvSpPr>
            <a:spLocks noGrp="1"/>
          </p:cNvSpPr>
          <p:nvPr>
            <p:ph type="title"/>
          </p:nvPr>
        </p:nvSpPr>
        <p:spPr>
          <a:xfrm>
            <a:off x="457200" y="274638"/>
            <a:ext cx="8229600" cy="562074"/>
          </a:xfrm>
        </p:spPr>
        <p:txBody>
          <a:bodyPr>
            <a:normAutofit fontScale="90000"/>
          </a:bodyPr>
          <a:lstStyle/>
          <a:p>
            <a:r>
              <a:rPr lang="en-ZA" b="1" dirty="0"/>
              <a:t>Intergenerational Social Mobility</a:t>
            </a:r>
            <a:endParaRPr lang="en-GB" dirty="0"/>
          </a:p>
        </p:txBody>
      </p:sp>
      <p:sp>
        <p:nvSpPr>
          <p:cNvPr id="3" name="Content Placeholder 2">
            <a:extLst>
              <a:ext uri="{FF2B5EF4-FFF2-40B4-BE49-F238E27FC236}">
                <a16:creationId xmlns:a16="http://schemas.microsoft.com/office/drawing/2014/main" id="{A1277D88-71F6-9644-8C4B-CF1213F18EAB}"/>
              </a:ext>
            </a:extLst>
          </p:cNvPr>
          <p:cNvSpPr>
            <a:spLocks noGrp="1"/>
          </p:cNvSpPr>
          <p:nvPr>
            <p:ph idx="1"/>
          </p:nvPr>
        </p:nvSpPr>
        <p:spPr>
          <a:xfrm>
            <a:off x="457200" y="1124744"/>
            <a:ext cx="8229600" cy="5001419"/>
          </a:xfrm>
        </p:spPr>
        <p:txBody>
          <a:bodyPr>
            <a:normAutofit fontScale="92500" lnSpcReduction="20000"/>
          </a:bodyPr>
          <a:lstStyle/>
          <a:p>
            <a:r>
              <a:rPr lang="en-ZA" sz="3500" dirty="0">
                <a:latin typeface="Times New Roman" panose="02020603050405020304" pitchFamily="18" charset="0"/>
                <a:cs typeface="Times New Roman" panose="02020603050405020304" pitchFamily="18" charset="0"/>
              </a:rPr>
              <a:t>Change in social standing between generations. Can be upwards or downwards.</a:t>
            </a:r>
          </a:p>
          <a:p>
            <a:endParaRPr lang="en-ZA" sz="3500" dirty="0">
              <a:latin typeface="Times New Roman" panose="02020603050405020304" pitchFamily="18" charset="0"/>
              <a:cs typeface="Times New Roman" panose="02020603050405020304" pitchFamily="18" charset="0"/>
            </a:endParaRPr>
          </a:p>
          <a:p>
            <a:r>
              <a:rPr lang="en-GB" sz="3500" b="0" i="0" dirty="0">
                <a:effectLst/>
                <a:latin typeface="Times New Roman" panose="02020603050405020304" pitchFamily="18" charset="0"/>
                <a:cs typeface="Times New Roman" panose="02020603050405020304" pitchFamily="18" charset="0"/>
              </a:rPr>
              <a:t>For example, a father worked in a factory while his son received an education that allowed him to become a lawyer or a doctor.</a:t>
            </a:r>
          </a:p>
          <a:p>
            <a:pPr marL="0" indent="0">
              <a:buNone/>
            </a:pPr>
            <a:endParaRPr lang="en-GB" sz="3500" b="0" i="0" dirty="0">
              <a:effectLst/>
              <a:latin typeface="Times New Roman" panose="02020603050405020304" pitchFamily="18" charset="0"/>
              <a:cs typeface="Times New Roman" panose="02020603050405020304" pitchFamily="18" charset="0"/>
            </a:endParaRPr>
          </a:p>
          <a:p>
            <a:r>
              <a:rPr lang="en-ZA" sz="3500" dirty="0">
                <a:latin typeface="Times New Roman" panose="02020603050405020304" pitchFamily="18" charset="0"/>
                <a:cs typeface="Times New Roman" panose="02020603050405020304" pitchFamily="18" charset="0"/>
              </a:rPr>
              <a:t>It is important because the amount of this mobility in a society tells us to what extent inequalities are passed on from one generation to the next.</a:t>
            </a:r>
          </a:p>
          <a:p>
            <a:pPr marL="0" indent="0">
              <a:buNone/>
            </a:pPr>
            <a:endParaRPr lang="en-ZA" dirty="0">
              <a:latin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865100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F6B1-AF0C-294F-A281-804BFD7A0AE7}"/>
              </a:ext>
            </a:extLst>
          </p:cNvPr>
          <p:cNvSpPr>
            <a:spLocks noGrp="1"/>
          </p:cNvSpPr>
          <p:nvPr>
            <p:ph type="title"/>
          </p:nvPr>
        </p:nvSpPr>
        <p:spPr>
          <a:xfrm>
            <a:off x="457200" y="274638"/>
            <a:ext cx="8229600" cy="778098"/>
          </a:xfrm>
        </p:spPr>
        <p:txBody>
          <a:bodyPr>
            <a:noAutofit/>
          </a:bodyPr>
          <a:lstStyle/>
          <a:p>
            <a:r>
              <a:rPr lang="en-US" sz="3600" dirty="0">
                <a:solidFill>
                  <a:srgbClr val="0070C0"/>
                </a:solidFill>
                <a:latin typeface="Times New Roman" panose="02020603050405020304" pitchFamily="18" charset="0"/>
                <a:cs typeface="Times New Roman" panose="02020603050405020304" pitchFamily="18" charset="0"/>
              </a:rPr>
              <a:t>Social Class and Educational Achievement</a:t>
            </a:r>
            <a:endParaRPr lang="en-GB" sz="3600" dirty="0">
              <a:solidFill>
                <a:srgbClr val="0070C0"/>
              </a:solidFill>
            </a:endParaRPr>
          </a:p>
        </p:txBody>
      </p:sp>
      <p:sp>
        <p:nvSpPr>
          <p:cNvPr id="3" name="Content Placeholder 2">
            <a:extLst>
              <a:ext uri="{FF2B5EF4-FFF2-40B4-BE49-F238E27FC236}">
                <a16:creationId xmlns:a16="http://schemas.microsoft.com/office/drawing/2014/main" id="{9BB68F1B-6D24-C64E-90FE-415710CA3530}"/>
              </a:ext>
            </a:extLst>
          </p:cNvPr>
          <p:cNvSpPr>
            <a:spLocks noGrp="1"/>
          </p:cNvSpPr>
          <p:nvPr>
            <p:ph idx="1"/>
          </p:nvPr>
        </p:nvSpPr>
        <p:spPr>
          <a:xfrm>
            <a:off x="457200" y="1052736"/>
            <a:ext cx="8229600" cy="5530626"/>
          </a:xfrm>
        </p:spPr>
        <p:txBody>
          <a:bodyPr>
            <a:normAutofit/>
          </a:bodyPr>
          <a:lstStyle/>
          <a:p>
            <a:r>
              <a:rPr lang="en-ZA" dirty="0">
                <a:latin typeface="Times New Roman" panose="02020603050405020304" pitchFamily="18" charset="0"/>
                <a:cs typeface="Times New Roman" panose="02020603050405020304" pitchFamily="18" charset="0"/>
              </a:rPr>
              <a:t>Inequality of educational opportunities exists throughout the world.</a:t>
            </a:r>
          </a:p>
          <a:p>
            <a:pPr marL="0" indent="0">
              <a:buNone/>
            </a:pPr>
            <a:endParaRPr lang="en-ZA" sz="3200" dirty="0">
              <a:latin typeface="Times New Roman" panose="02020603050405020304" pitchFamily="18" charset="0"/>
              <a:cs typeface="Times New Roman" panose="02020603050405020304" pitchFamily="18" charset="0"/>
            </a:endParaRPr>
          </a:p>
          <a:p>
            <a:r>
              <a:rPr lang="en-ZA" sz="3200" dirty="0">
                <a:latin typeface="Times New Roman" panose="02020603050405020304" pitchFamily="18" charset="0"/>
                <a:cs typeface="Times New Roman" panose="02020603050405020304" pitchFamily="18" charset="0"/>
              </a:rPr>
              <a:t>Social class is a highly influential determinant of children’s educational achievement.</a:t>
            </a:r>
          </a:p>
          <a:p>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A child from a low class does not have the same opportunity as a child from an upper-class home with educated parents.</a:t>
            </a:r>
          </a:p>
          <a:p>
            <a:endParaRPr lang="en-ZA" dirty="0">
              <a:latin typeface="Times New Roman" panose="02020603050405020304" pitchFamily="18" charset="0"/>
              <a:cs typeface="Times New Roman" panose="02020603050405020304" pitchFamily="18" charset="0"/>
            </a:endParaRPr>
          </a:p>
          <a:p>
            <a:pPr marL="0" indent="0">
              <a:buNone/>
            </a:pPr>
            <a:endParaRPr lang="en-ZA" sz="3200" dirty="0">
              <a:latin typeface="Times New Roman" panose="02020603050405020304" pitchFamily="18" charset="0"/>
              <a:cs typeface="Times New Roman" panose="02020603050405020304" pitchFamily="18" charset="0"/>
            </a:endParaRPr>
          </a:p>
          <a:p>
            <a:endParaRPr lang="en-ZA" sz="32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24505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4B31D7-A7C3-6345-A49F-C7AB48769FCD}"/>
              </a:ext>
            </a:extLst>
          </p:cNvPr>
          <p:cNvSpPr>
            <a:spLocks noGrp="1"/>
          </p:cNvSpPr>
          <p:nvPr>
            <p:ph idx="1"/>
          </p:nvPr>
        </p:nvSpPr>
        <p:spPr>
          <a:xfrm>
            <a:off x="457200" y="260648"/>
            <a:ext cx="8507288" cy="5865515"/>
          </a:xfrm>
        </p:spPr>
        <p:txBody>
          <a:bodyPr>
            <a:noAutofit/>
          </a:bodyPr>
          <a:lstStyle/>
          <a:p>
            <a:r>
              <a:rPr lang="en-ZA" dirty="0">
                <a:latin typeface="Times New Roman" panose="02020603050405020304" pitchFamily="18" charset="0"/>
                <a:cs typeface="Times New Roman" panose="02020603050405020304" pitchFamily="18" charset="0"/>
              </a:rPr>
              <a:t>Parental aspects that highly influence children’s educational achievements include, </a:t>
            </a:r>
            <a:r>
              <a:rPr lang="en-ZA" b="1" i="1" dirty="0">
                <a:latin typeface="Times New Roman" panose="02020603050405020304" pitchFamily="18" charset="0"/>
                <a:cs typeface="Times New Roman" panose="02020603050405020304" pitchFamily="18" charset="0"/>
              </a:rPr>
              <a:t>parental economic </a:t>
            </a:r>
            <a:r>
              <a:rPr lang="en-ZA" dirty="0">
                <a:latin typeface="Times New Roman" panose="02020603050405020304" pitchFamily="18" charset="0"/>
                <a:cs typeface="Times New Roman" panose="02020603050405020304" pitchFamily="18" charset="0"/>
              </a:rPr>
              <a:t>and e</a:t>
            </a:r>
            <a:r>
              <a:rPr lang="en-ZA" b="1" i="1" dirty="0">
                <a:latin typeface="Times New Roman" panose="02020603050405020304" pitchFamily="18" charset="0"/>
                <a:cs typeface="Times New Roman" panose="02020603050405020304" pitchFamily="18" charset="0"/>
              </a:rPr>
              <a:t>ducational</a:t>
            </a:r>
            <a:r>
              <a:rPr lang="en-ZA" dirty="0">
                <a:latin typeface="Times New Roman" panose="02020603050405020304" pitchFamily="18" charset="0"/>
                <a:cs typeface="Times New Roman" panose="02020603050405020304" pitchFamily="18" charset="0"/>
              </a:rPr>
              <a:t> level.</a:t>
            </a:r>
          </a:p>
          <a:p>
            <a:pPr marL="0" indent="0">
              <a:buNone/>
            </a:pPr>
            <a:endParaRPr lang="en-ZA" dirty="0">
              <a:latin typeface="Times New Roman" panose="02020603050405020304" pitchFamily="18" charset="0"/>
              <a:cs typeface="Times New Roman" panose="02020603050405020304" pitchFamily="18" charset="0"/>
            </a:endParaRPr>
          </a:p>
          <a:p>
            <a:r>
              <a:rPr lang="en-ZA" b="1" i="1" dirty="0">
                <a:latin typeface="Times New Roman" panose="02020603050405020304" pitchFamily="18" charset="0"/>
                <a:cs typeface="Times New Roman" panose="02020603050405020304" pitchFamily="18" charset="0"/>
              </a:rPr>
              <a:t>Parental economic status</a:t>
            </a:r>
            <a:r>
              <a:rPr lang="en-ZA" dirty="0">
                <a:latin typeface="Times New Roman" panose="02020603050405020304" pitchFamily="18" charset="0"/>
                <a:cs typeface="Times New Roman" panose="02020603050405020304" pitchFamily="18" charset="0"/>
              </a:rPr>
              <a:t>—like income, occupational status of the parents, or household possessions—can create an environment, which is supportive for educational achievements.</a:t>
            </a:r>
          </a:p>
          <a:p>
            <a:endParaRPr lang="en-Z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67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507288" cy="6394722"/>
          </a:xfrm>
        </p:spPr>
        <p:txBody>
          <a:bodyPr>
            <a:normAutofit/>
          </a:bodyPr>
          <a:lstStyle/>
          <a:p>
            <a:r>
              <a:rPr lang="en-ZA" sz="3200" b="1" i="1" dirty="0">
                <a:latin typeface="Times New Roman" panose="02020603050405020304" pitchFamily="18" charset="0"/>
                <a:cs typeface="Times New Roman" panose="02020603050405020304" pitchFamily="18" charset="0"/>
              </a:rPr>
              <a:t>Parental educational status</a:t>
            </a:r>
            <a:r>
              <a:rPr lang="en-ZA" sz="3200" b="1" dirty="0">
                <a:latin typeface="Times New Roman" panose="02020603050405020304" pitchFamily="18" charset="0"/>
                <a:cs typeface="Times New Roman" panose="02020603050405020304" pitchFamily="18" charset="0"/>
              </a:rPr>
              <a:t> </a:t>
            </a:r>
            <a:r>
              <a:rPr lang="en-ZA" sz="3200" dirty="0">
                <a:latin typeface="Times New Roman" panose="02020603050405020304" pitchFamily="18" charset="0"/>
                <a:cs typeface="Times New Roman" panose="02020603050405020304" pitchFamily="18" charset="0"/>
              </a:rPr>
              <a:t>develop cultural competences and values that are highly beneficial for children’s own educational career.</a:t>
            </a:r>
          </a:p>
          <a:p>
            <a:pPr marL="0" indent="0">
              <a:buNone/>
            </a:pPr>
            <a:endParaRPr lang="en-ZA" sz="3200" dirty="0">
              <a:latin typeface="Times New Roman" panose="02020603050405020304" pitchFamily="18" charset="0"/>
              <a:cs typeface="Times New Roman" panose="02020603050405020304" pitchFamily="18" charset="0"/>
            </a:endParaRPr>
          </a:p>
          <a:p>
            <a:r>
              <a:rPr lang="en-ZA" sz="3200" dirty="0">
                <a:latin typeface="Times New Roman" panose="02020603050405020304" pitchFamily="18" charset="0"/>
                <a:cs typeface="Times New Roman" panose="02020603050405020304" pitchFamily="18" charset="0"/>
              </a:rPr>
              <a:t>A variety of studies illuminate the relevance of parental educational status for children’s educational achievements</a:t>
            </a:r>
            <a:endParaRPr lang="en-GB" sz="3200" dirty="0">
              <a:latin typeface="Times New Roman" panose="02020603050405020304" pitchFamily="18" charset="0"/>
              <a:cs typeface="Times New Roman" panose="02020603050405020304" pitchFamily="18" charset="0"/>
            </a:endParaRPr>
          </a:p>
          <a:p>
            <a:pPr marL="0" indent="0">
              <a:buNone/>
            </a:pPr>
            <a:br>
              <a:rPr lang="en-ZA" dirty="0"/>
            </a:br>
            <a:br>
              <a:rPr lang="en-ZA" dirty="0"/>
            </a:br>
            <a:endParaRPr lang="en-ZA" dirty="0"/>
          </a:p>
        </p:txBody>
      </p:sp>
    </p:spTree>
    <p:extLst>
      <p:ext uri="{BB962C8B-B14F-4D97-AF65-F5344CB8AC3E}">
        <p14:creationId xmlns:p14="http://schemas.microsoft.com/office/powerpoint/2010/main" val="422855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rgbClr val="0070C0"/>
                </a:solidFill>
                <a:latin typeface="Times New Roman" panose="02020603050405020304" pitchFamily="18" charset="0"/>
                <a:cs typeface="Times New Roman" panose="02020603050405020304" pitchFamily="18" charset="0"/>
              </a:rPr>
              <a:t>Education and Social Mobility</a:t>
            </a:r>
            <a:endParaRPr lang="en-ZA" dirty="0">
              <a:solidFill>
                <a:srgbClr val="00B0F0"/>
              </a:solidFill>
            </a:endParaRPr>
          </a:p>
        </p:txBody>
      </p:sp>
      <p:sp>
        <p:nvSpPr>
          <p:cNvPr id="3" name="Content Placeholder 2"/>
          <p:cNvSpPr>
            <a:spLocks noGrp="1"/>
          </p:cNvSpPr>
          <p:nvPr>
            <p:ph idx="1"/>
          </p:nvPr>
        </p:nvSpPr>
        <p:spPr>
          <a:xfrm>
            <a:off x="457200" y="1844824"/>
            <a:ext cx="8229600" cy="4738538"/>
          </a:xfrm>
        </p:spPr>
        <p:txBody>
          <a:bodyPr>
            <a:normAutofit fontScale="70000" lnSpcReduction="20000"/>
          </a:bodyPr>
          <a:lstStyle/>
          <a:p>
            <a:r>
              <a:rPr lang="en-ZA" sz="3800" dirty="0"/>
              <a:t>Equality of educational opportunity is a widely accepted indicator of social mobility in societies</a:t>
            </a:r>
          </a:p>
          <a:p>
            <a:pPr marL="0" indent="0">
              <a:buNone/>
            </a:pPr>
            <a:endParaRPr lang="en-ZA" sz="3800" dirty="0"/>
          </a:p>
          <a:p>
            <a:r>
              <a:rPr lang="en-ZA" sz="3800" dirty="0"/>
              <a:t>Education is looked upon as a means of raising the social status of an individual in various ways.</a:t>
            </a:r>
          </a:p>
          <a:p>
            <a:pPr marL="0" indent="0">
              <a:buNone/>
            </a:pPr>
            <a:endParaRPr lang="en-ZA" sz="3800" dirty="0"/>
          </a:p>
          <a:p>
            <a:r>
              <a:rPr lang="en-ZA" sz="3800" i="0" dirty="0">
                <a:solidFill>
                  <a:srgbClr val="222222"/>
                </a:solidFill>
                <a:effectLst/>
                <a:latin typeface="Georgia"/>
              </a:rPr>
              <a:t>Education is often considered as an equalizer.</a:t>
            </a:r>
          </a:p>
          <a:p>
            <a:pPr marL="0" indent="0">
              <a:buNone/>
            </a:pPr>
            <a:endParaRPr lang="en-ZA" sz="3800" dirty="0">
              <a:latin typeface="Times New Roman" panose="02020603050405020304" pitchFamily="18" charset="0"/>
              <a:cs typeface="Times New Roman" panose="02020603050405020304" pitchFamily="18" charset="0"/>
            </a:endParaRPr>
          </a:p>
          <a:p>
            <a:r>
              <a:rPr lang="en-ZA" sz="3800" dirty="0">
                <a:latin typeface="Times New Roman" panose="02020603050405020304" pitchFamily="18" charset="0"/>
                <a:cs typeface="Times New Roman" panose="02020603050405020304" pitchFamily="18" charset="0"/>
              </a:rPr>
              <a:t>Education has the greatest influence on occupational attainment.</a:t>
            </a:r>
          </a:p>
          <a:p>
            <a:pPr marL="0" indent="0">
              <a:buNone/>
            </a:pPr>
            <a:br>
              <a:rPr lang="en-ZA" i="0" dirty="0">
                <a:solidFill>
                  <a:srgbClr val="222222"/>
                </a:solidFill>
                <a:effectLst/>
                <a:latin typeface="Georgia"/>
              </a:rPr>
            </a:br>
            <a:endParaRPr lang="en-ZA" dirty="0"/>
          </a:p>
        </p:txBody>
      </p:sp>
    </p:spTree>
    <p:extLst>
      <p:ext uri="{BB962C8B-B14F-4D97-AF65-F5344CB8AC3E}">
        <p14:creationId xmlns:p14="http://schemas.microsoft.com/office/powerpoint/2010/main" val="3872415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a:t>Differential standard of Educational Institutions</a:t>
            </a:r>
            <a:endParaRPr lang="en-ZA" dirty="0"/>
          </a:p>
        </p:txBody>
      </p:sp>
      <p:sp>
        <p:nvSpPr>
          <p:cNvPr id="3" name="Content Placeholder 2"/>
          <p:cNvSpPr>
            <a:spLocks noGrp="1"/>
          </p:cNvSpPr>
          <p:nvPr>
            <p:ph idx="1"/>
          </p:nvPr>
        </p:nvSpPr>
        <p:spPr/>
        <p:txBody>
          <a:bodyPr>
            <a:normAutofit lnSpcReduction="10000"/>
          </a:bodyPr>
          <a:lstStyle/>
          <a:p>
            <a:r>
              <a:rPr lang="en-ZA" dirty="0"/>
              <a:t>Children from poor families receive education in substandard institutions which are not properly equipped with teachers, teaching aids and apparatus. Usually urban schools and colleges are of better standard than rural schools and colleges. Differences in the standard of educational institutions ultimately cause inequality in the standard of students.</a:t>
            </a:r>
            <a:br>
              <a:rPr lang="en-ZA" dirty="0"/>
            </a:br>
            <a:br>
              <a:rPr lang="en-ZA" dirty="0"/>
            </a:br>
            <a:endParaRPr lang="en-ZA" dirty="0"/>
          </a:p>
        </p:txBody>
      </p:sp>
    </p:spTree>
    <p:extLst>
      <p:ext uri="{BB962C8B-B14F-4D97-AF65-F5344CB8AC3E}">
        <p14:creationId xmlns:p14="http://schemas.microsoft.com/office/powerpoint/2010/main" val="231878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F0E9C-C6CF-A14E-9816-6FEF5B3981CC}"/>
              </a:ext>
            </a:extLst>
          </p:cNvPr>
          <p:cNvSpPr>
            <a:spLocks noGrp="1"/>
          </p:cNvSpPr>
          <p:nvPr>
            <p:ph type="title"/>
          </p:nvPr>
        </p:nvSpPr>
        <p:spPr>
          <a:xfrm>
            <a:off x="457200" y="274638"/>
            <a:ext cx="8229600" cy="1210146"/>
          </a:xfrm>
        </p:spPr>
        <p:txBody>
          <a:bodyPr>
            <a:noAutofit/>
          </a:bodyPr>
          <a:lstStyle/>
          <a:p>
            <a:r>
              <a:rPr lang="en-GB" b="1" dirty="0">
                <a:solidFill>
                  <a:srgbClr val="0070C0"/>
                </a:solidFill>
                <a:latin typeface="Times New Roman" panose="02020603050405020304" pitchFamily="18" charset="0"/>
                <a:cs typeface="Times New Roman" panose="02020603050405020304" pitchFamily="18" charset="0"/>
              </a:rPr>
              <a:t>MEANING OF SOCIAL STRATIFICATION</a:t>
            </a:r>
          </a:p>
        </p:txBody>
      </p:sp>
      <p:sp>
        <p:nvSpPr>
          <p:cNvPr id="3" name="Content Placeholder 2">
            <a:extLst>
              <a:ext uri="{FF2B5EF4-FFF2-40B4-BE49-F238E27FC236}">
                <a16:creationId xmlns:a16="http://schemas.microsoft.com/office/drawing/2014/main" id="{483E10CD-C001-2C43-9F35-1FB8C2F4171A}"/>
              </a:ext>
            </a:extLst>
          </p:cNvPr>
          <p:cNvSpPr>
            <a:spLocks noGrp="1"/>
          </p:cNvSpPr>
          <p:nvPr>
            <p:ph idx="1"/>
          </p:nvPr>
        </p:nvSpPr>
        <p:spPr>
          <a:xfrm>
            <a:off x="251520" y="1628800"/>
            <a:ext cx="8640960" cy="4954562"/>
          </a:xfrm>
        </p:spPr>
        <p:txBody>
          <a:bodyPr/>
          <a:lstStyle/>
          <a:p>
            <a:r>
              <a:rPr lang="en-ZA" dirty="0">
                <a:latin typeface="Times New Roman" panose="02020603050405020304" pitchFamily="18" charset="0"/>
                <a:cs typeface="Times New Roman" panose="02020603050405020304" pitchFamily="18" charset="0"/>
              </a:rPr>
              <a:t>is the ranking of individuals or categories of people on the basis of </a:t>
            </a:r>
            <a:r>
              <a:rPr lang="en-ZA" b="1" i="1" dirty="0">
                <a:latin typeface="Times New Roman" panose="02020603050405020304" pitchFamily="18" charset="0"/>
                <a:cs typeface="Times New Roman" panose="02020603050405020304" pitchFamily="18" charset="0"/>
              </a:rPr>
              <a:t>unequal access to scarce resources</a:t>
            </a:r>
            <a:r>
              <a:rPr lang="en-ZA" dirty="0">
                <a:latin typeface="Times New Roman" panose="02020603050405020304" pitchFamily="18" charset="0"/>
                <a:cs typeface="Times New Roman" panose="02020603050405020304" pitchFamily="18" charset="0"/>
              </a:rPr>
              <a:t> or social rewards (LaVerne,1995).</a:t>
            </a:r>
          </a:p>
          <a:p>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is the </a:t>
            </a:r>
            <a:r>
              <a:rPr lang="en-ZA" b="1" dirty="0">
                <a:latin typeface="Times New Roman" panose="02020603050405020304" pitchFamily="18" charset="0"/>
                <a:cs typeface="Times New Roman" panose="02020603050405020304" pitchFamily="18" charset="0"/>
              </a:rPr>
              <a:t>systematic </a:t>
            </a:r>
            <a:r>
              <a:rPr lang="en-ZA" dirty="0">
                <a:latin typeface="Times New Roman" panose="02020603050405020304" pitchFamily="18" charset="0"/>
                <a:cs typeface="Times New Roman" panose="02020603050405020304" pitchFamily="18" charset="0"/>
              </a:rPr>
              <a:t>process of categorising and ranking people on a scale of social worth such that one’s ranking affects </a:t>
            </a:r>
            <a:r>
              <a:rPr lang="en-ZA" b="1" dirty="0">
                <a:latin typeface="Times New Roman" panose="02020603050405020304" pitchFamily="18" charset="0"/>
                <a:cs typeface="Times New Roman" panose="02020603050405020304" pitchFamily="18" charset="0"/>
              </a:rPr>
              <a:t>life chances </a:t>
            </a:r>
            <a:r>
              <a:rPr lang="en-ZA" dirty="0">
                <a:latin typeface="Times New Roman" panose="02020603050405020304" pitchFamily="18" charset="0"/>
                <a:cs typeface="Times New Roman" panose="02020603050405020304" pitchFamily="18" charset="0"/>
              </a:rPr>
              <a:t>in unequal ways (Ferrante, 2011).</a:t>
            </a:r>
          </a:p>
          <a:p>
            <a:pPr marL="0" indent="0">
              <a:buNone/>
            </a:pPr>
            <a:endParaRPr lang="en-ZA"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85463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fontScale="40000" lnSpcReduction="20000"/>
          </a:bodyPr>
          <a:lstStyle/>
          <a:p>
            <a:r>
              <a:rPr lang="en-ZA" sz="9800" dirty="0"/>
              <a:t>Children studying in the rural schools have to compete with the</a:t>
            </a:r>
            <a:br>
              <a:rPr lang="en-ZA" sz="9800" dirty="0"/>
            </a:br>
            <a:r>
              <a:rPr lang="en-ZA" sz="9800" dirty="0"/>
              <a:t>children in urban areas where there are well-equipped schools.</a:t>
            </a:r>
          </a:p>
          <a:p>
            <a:endParaRPr lang="en-ZA" sz="9800" dirty="0"/>
          </a:p>
          <a:p>
            <a:r>
              <a:rPr lang="en-ZA" sz="9800" dirty="0"/>
              <a:t>In the places where no primary, secondary or collegiate educational</a:t>
            </a:r>
            <a:br>
              <a:rPr lang="en-ZA" sz="9800" dirty="0"/>
            </a:br>
            <a:r>
              <a:rPr lang="en-ZA" sz="9800" dirty="0"/>
              <a:t>institutions exist children do not get the same opportunity as those who have all these in their neighbourhood.</a:t>
            </a:r>
          </a:p>
          <a:p>
            <a:pPr marL="0" indent="0">
              <a:buNone/>
            </a:pPr>
            <a:br>
              <a:rPr lang="en-ZA" sz="9800" dirty="0"/>
            </a:br>
            <a:br>
              <a:rPr lang="en-ZA" dirty="0"/>
            </a:br>
            <a:endParaRPr lang="en-ZA" dirty="0"/>
          </a:p>
        </p:txBody>
      </p:sp>
    </p:spTree>
    <p:extLst>
      <p:ext uri="{BB962C8B-B14F-4D97-AF65-F5344CB8AC3E}">
        <p14:creationId xmlns:p14="http://schemas.microsoft.com/office/powerpoint/2010/main" val="3859955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DC918-7B31-5146-9636-B73DC893E665}"/>
              </a:ext>
            </a:extLst>
          </p:cNvPr>
          <p:cNvSpPr>
            <a:spLocks noGrp="1"/>
          </p:cNvSpPr>
          <p:nvPr>
            <p:ph idx="1"/>
          </p:nvPr>
        </p:nvSpPr>
        <p:spPr>
          <a:xfrm>
            <a:off x="457200" y="548680"/>
            <a:ext cx="8229600" cy="5577483"/>
          </a:xfrm>
        </p:spPr>
        <p:txBody>
          <a:bodyPr>
            <a:normAutofit fontScale="40000" lnSpcReduction="20000"/>
          </a:bodyPr>
          <a:lstStyle/>
          <a:p>
            <a:r>
              <a:rPr lang="en-ZA" sz="9600" dirty="0"/>
              <a:t>Wide inequalities also arise from differences in home environments. A child from a rural household or slum does not have the same opportunity as a child from an upper class home with educated parents.</a:t>
            </a:r>
          </a:p>
          <a:p>
            <a:endParaRPr lang="en-ZA" sz="9600" dirty="0"/>
          </a:p>
          <a:p>
            <a:r>
              <a:rPr lang="en-ZA" sz="9600" dirty="0"/>
              <a:t>There is wide sex disparity in many societies. Here girl’s education is not given the same encouragement as boys.</a:t>
            </a:r>
            <a:endParaRPr lang="en-ZA" dirty="0"/>
          </a:p>
          <a:p>
            <a:endParaRPr lang="en-ZA" i="0" dirty="0">
              <a:solidFill>
                <a:srgbClr val="222222"/>
              </a:solidFill>
              <a:effectLst/>
              <a:latin typeface="Georgia"/>
            </a:endParaRPr>
          </a:p>
          <a:p>
            <a:endParaRPr lang="en-GB" dirty="0"/>
          </a:p>
        </p:txBody>
      </p:sp>
    </p:spTree>
    <p:extLst>
      <p:ext uri="{BB962C8B-B14F-4D97-AF65-F5344CB8AC3E}">
        <p14:creationId xmlns:p14="http://schemas.microsoft.com/office/powerpoint/2010/main" val="58160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36F8-D833-FA48-81DF-E830C143846D}"/>
              </a:ext>
            </a:extLst>
          </p:cNvPr>
          <p:cNvSpPr>
            <a:spLocks noGrp="1"/>
          </p:cNvSpPr>
          <p:nvPr>
            <p:ph type="title"/>
          </p:nvPr>
        </p:nvSpPr>
        <p:spPr>
          <a:xfrm>
            <a:off x="107504" y="274638"/>
            <a:ext cx="8579296" cy="562074"/>
          </a:xfrm>
        </p:spPr>
        <p:txBody>
          <a:bodyPr>
            <a:normAutofit fontScale="90000"/>
          </a:bodyPr>
          <a:lstStyle/>
          <a:p>
            <a:r>
              <a:rPr lang="en-GB" dirty="0"/>
              <a:t>Summary of the lesson</a:t>
            </a:r>
          </a:p>
        </p:txBody>
      </p:sp>
      <p:pic>
        <p:nvPicPr>
          <p:cNvPr id="4" name="Content Placeholder 3">
            <a:extLst>
              <a:ext uri="{FF2B5EF4-FFF2-40B4-BE49-F238E27FC236}">
                <a16:creationId xmlns:a16="http://schemas.microsoft.com/office/drawing/2014/main" id="{0A4C79D1-C0F3-974B-81CA-D17C5C462462}"/>
              </a:ext>
            </a:extLst>
          </p:cNvPr>
          <p:cNvPicPr>
            <a:picLocks noGrp="1" noChangeAspect="1"/>
          </p:cNvPicPr>
          <p:nvPr>
            <p:ph idx="1"/>
          </p:nvPr>
        </p:nvPicPr>
        <p:blipFill>
          <a:blip r:embed="rId2"/>
          <a:stretch>
            <a:fillRect/>
          </a:stretch>
        </p:blipFill>
        <p:spPr>
          <a:xfrm>
            <a:off x="457200" y="1124744"/>
            <a:ext cx="8229599" cy="5328592"/>
          </a:xfrm>
          <a:prstGeom prst="rect">
            <a:avLst/>
          </a:prstGeom>
        </p:spPr>
      </p:pic>
    </p:spTree>
    <p:extLst>
      <p:ext uri="{BB962C8B-B14F-4D97-AF65-F5344CB8AC3E}">
        <p14:creationId xmlns:p14="http://schemas.microsoft.com/office/powerpoint/2010/main" val="1246173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05A5-95C2-E845-BE6F-9AE702E5D00B}"/>
              </a:ext>
            </a:extLst>
          </p:cNvPr>
          <p:cNvSpPr>
            <a:spLocks noGrp="1"/>
          </p:cNvSpPr>
          <p:nvPr>
            <p:ph type="title"/>
          </p:nvPr>
        </p:nvSpPr>
        <p:spPr/>
        <p:txBody>
          <a:bodyPr/>
          <a:lstStyle/>
          <a:p>
            <a:pPr algn="l"/>
            <a:r>
              <a:rPr lang="en-GB" b="1" dirty="0"/>
              <a:t>TRAITS/CHARACTERISTS OF SS</a:t>
            </a:r>
          </a:p>
        </p:txBody>
      </p:sp>
      <p:sp>
        <p:nvSpPr>
          <p:cNvPr id="3" name="Content Placeholder 2">
            <a:extLst>
              <a:ext uri="{FF2B5EF4-FFF2-40B4-BE49-F238E27FC236}">
                <a16:creationId xmlns:a16="http://schemas.microsoft.com/office/drawing/2014/main" id="{71C27B99-6D47-954D-A9BC-E95ABFFB20C0}"/>
              </a:ext>
            </a:extLst>
          </p:cNvPr>
          <p:cNvSpPr>
            <a:spLocks noGrp="1"/>
          </p:cNvSpPr>
          <p:nvPr>
            <p:ph idx="1"/>
          </p:nvPr>
        </p:nvSpPr>
        <p:spPr>
          <a:xfrm>
            <a:off x="323528" y="1600200"/>
            <a:ext cx="8363272" cy="4983162"/>
          </a:xfrm>
        </p:spPr>
        <p:txBody>
          <a:bodyPr/>
          <a:lstStyle/>
          <a:p>
            <a:pPr marL="0" indent="0">
              <a:buNone/>
            </a:pPr>
            <a:r>
              <a:rPr lang="en-GB" b="1" dirty="0">
                <a:latin typeface="Times New Roman" panose="02020603050405020304" pitchFamily="18" charset="0"/>
                <a:cs typeface="Times New Roman" panose="02020603050405020304" pitchFamily="18" charset="0"/>
              </a:rPr>
              <a:t>1. SS is universal but variable</a:t>
            </a:r>
            <a:endParaRPr lang="en-ZA" sz="3200" dirty="0">
              <a:latin typeface="Times New Roman" panose="02020603050405020304" pitchFamily="18" charset="0"/>
              <a:cs typeface="Times New Roman" panose="02020603050405020304" pitchFamily="18" charset="0"/>
            </a:endParaRPr>
          </a:p>
          <a:p>
            <a:r>
              <a:rPr lang="en-ZA" sz="3200" dirty="0">
                <a:latin typeface="Times New Roman" panose="02020603050405020304" pitchFamily="18" charset="0"/>
                <a:cs typeface="Times New Roman" panose="02020603050405020304" pitchFamily="18" charset="0"/>
              </a:rPr>
              <a:t>social stratification can be found in any society and is therefore a universal societal trait.</a:t>
            </a:r>
          </a:p>
          <a:p>
            <a:pPr marL="0" indent="0">
              <a:buNone/>
            </a:pPr>
            <a:endParaRPr lang="en-ZA" dirty="0">
              <a:latin typeface="Times New Roman" panose="02020603050405020304" pitchFamily="18" charset="0"/>
              <a:cs typeface="Times New Roman" panose="02020603050405020304" pitchFamily="18" charset="0"/>
            </a:endParaRPr>
          </a:p>
          <a:p>
            <a:r>
              <a:rPr lang="en-ZA" sz="3200" dirty="0">
                <a:latin typeface="Times New Roman" panose="02020603050405020304" pitchFamily="18" charset="0"/>
                <a:cs typeface="Times New Roman" panose="02020603050405020304" pitchFamily="18" charset="0"/>
              </a:rPr>
              <a:t>While it may be universal, researchers agree that social stratification takes different forms in societies across the globe.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9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C988-BC9B-1349-B46F-15D02BAFA034}"/>
              </a:ext>
            </a:extLst>
          </p:cNvPr>
          <p:cNvSpPr>
            <a:spLocks noGrp="1"/>
          </p:cNvSpPr>
          <p:nvPr>
            <p:ph type="title"/>
          </p:nvPr>
        </p:nvSpPr>
        <p:spPr>
          <a:xfrm>
            <a:off x="457200" y="274638"/>
            <a:ext cx="8229600" cy="850106"/>
          </a:xfrm>
        </p:spPr>
        <p:txBody>
          <a:bodyPr>
            <a:normAutofit/>
          </a:bodyPr>
          <a:lstStyle/>
          <a:p>
            <a:pPr algn="l"/>
            <a:r>
              <a:rPr lang="en-ZA" b="1" dirty="0">
                <a:latin typeface="Times New Roman" panose="02020603050405020304" pitchFamily="18" charset="0"/>
                <a:cs typeface="Times New Roman" panose="02020603050405020304" pitchFamily="18" charset="0"/>
              </a:rPr>
              <a:t>2. SS persists over generations</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3E45BB4-43EB-B94E-927F-108CB7C94722}"/>
              </a:ext>
            </a:extLst>
          </p:cNvPr>
          <p:cNvSpPr>
            <a:spLocks noGrp="1"/>
          </p:cNvSpPr>
          <p:nvPr>
            <p:ph idx="1"/>
          </p:nvPr>
        </p:nvSpPr>
        <p:spPr>
          <a:xfrm>
            <a:off x="457200" y="1268760"/>
            <a:ext cx="8229600" cy="5314602"/>
          </a:xfrm>
        </p:spPr>
        <p:txBody>
          <a:bodyPr>
            <a:normAutofit lnSpcReduction="10000"/>
          </a:bodyPr>
          <a:lstStyle/>
          <a:p>
            <a:r>
              <a:rPr lang="en-ZA" dirty="0">
                <a:latin typeface="Times New Roman" panose="02020603050405020304" pitchFamily="18" charset="0"/>
                <a:cs typeface="Times New Roman" panose="02020603050405020304" pitchFamily="18" charset="0"/>
              </a:rPr>
              <a:t>Social inequality researchers also believe that social hierarchy is inherited.</a:t>
            </a:r>
          </a:p>
          <a:p>
            <a:pPr marL="0" indent="0">
              <a:buNone/>
            </a:pPr>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The social class of one generation of a family is is usually passed on to the next generation at birth. </a:t>
            </a:r>
          </a:p>
          <a:p>
            <a:pPr marL="0" indent="0">
              <a:buNone/>
            </a:pPr>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Social scientists have continued to find that it is difficult for an individual to move outside the social class into which he was born.</a:t>
            </a:r>
          </a:p>
          <a:p>
            <a:endParaRPr lang="en-GB" dirty="0"/>
          </a:p>
        </p:txBody>
      </p:sp>
    </p:spTree>
    <p:extLst>
      <p:ext uri="{BB962C8B-B14F-4D97-AF65-F5344CB8AC3E}">
        <p14:creationId xmlns:p14="http://schemas.microsoft.com/office/powerpoint/2010/main" val="210236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3C97-B744-AB4B-A49E-99734C0A6FB1}"/>
              </a:ext>
            </a:extLst>
          </p:cNvPr>
          <p:cNvSpPr>
            <a:spLocks noGrp="1"/>
          </p:cNvSpPr>
          <p:nvPr>
            <p:ph type="title"/>
          </p:nvPr>
        </p:nvSpPr>
        <p:spPr>
          <a:xfrm>
            <a:off x="179512" y="274638"/>
            <a:ext cx="8784976" cy="1143000"/>
          </a:xfrm>
        </p:spPr>
        <p:txBody>
          <a:bodyPr>
            <a:normAutofit/>
          </a:bodyPr>
          <a:lstStyle/>
          <a:p>
            <a:pPr algn="l"/>
            <a:r>
              <a:rPr lang="en-ZA" sz="3100" b="1" dirty="0">
                <a:latin typeface="Times New Roman" panose="02020603050405020304" pitchFamily="18" charset="0"/>
                <a:cs typeface="Times New Roman" panose="02020603050405020304" pitchFamily="18" charset="0"/>
              </a:rPr>
              <a:t>3. SS is a characteristic of society and not simply a reflection of individual difference.</a:t>
            </a:r>
            <a:endParaRPr lang="en-GB" dirty="0"/>
          </a:p>
        </p:txBody>
      </p:sp>
      <p:sp>
        <p:nvSpPr>
          <p:cNvPr id="3" name="Content Placeholder 2">
            <a:extLst>
              <a:ext uri="{FF2B5EF4-FFF2-40B4-BE49-F238E27FC236}">
                <a16:creationId xmlns:a16="http://schemas.microsoft.com/office/drawing/2014/main" id="{C5B579FA-3991-6C4B-912E-733C31FFC553}"/>
              </a:ext>
            </a:extLst>
          </p:cNvPr>
          <p:cNvSpPr>
            <a:spLocks noGrp="1"/>
          </p:cNvSpPr>
          <p:nvPr>
            <p:ph idx="1"/>
          </p:nvPr>
        </p:nvSpPr>
        <p:spPr>
          <a:xfrm>
            <a:off x="179512" y="1600200"/>
            <a:ext cx="8784976" cy="4853136"/>
          </a:xfrm>
        </p:spPr>
        <p:txBody>
          <a:bodyPr/>
          <a:lstStyle/>
          <a:p>
            <a:pPr>
              <a:buFont typeface="Arial"/>
              <a:buChar char="•"/>
            </a:pPr>
            <a:r>
              <a:rPr lang="en-ZA" dirty="0">
                <a:latin typeface="Times New Roman" panose="02020603050405020304" pitchFamily="18" charset="0"/>
                <a:cs typeface="Times New Roman" panose="02020603050405020304" pitchFamily="18" charset="0"/>
              </a:rPr>
              <a:t>Hierarchical inequality is a product of a society as a whole, not simply a reflection of individual differences. </a:t>
            </a:r>
          </a:p>
          <a:p>
            <a:pPr>
              <a:buFont typeface="Arial"/>
              <a:buChar char="•"/>
            </a:pPr>
            <a:r>
              <a:rPr lang="en-ZA" dirty="0">
                <a:latin typeface="Times New Roman" panose="02020603050405020304" pitchFamily="18" charset="0"/>
                <a:cs typeface="Times New Roman" panose="02020603050405020304" pitchFamily="18" charset="0"/>
              </a:rPr>
              <a:t>This means that while people may have different abilities, these differences in individual traits are not wholly responsible for their differences in social standing or class.</a:t>
            </a:r>
          </a:p>
          <a:p>
            <a:endParaRPr lang="en-GB" dirty="0"/>
          </a:p>
        </p:txBody>
      </p:sp>
    </p:spTree>
    <p:extLst>
      <p:ext uri="{BB962C8B-B14F-4D97-AF65-F5344CB8AC3E}">
        <p14:creationId xmlns:p14="http://schemas.microsoft.com/office/powerpoint/2010/main" val="355488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D1560-4BF3-944D-94DC-4261AC42937D}"/>
              </a:ext>
            </a:extLst>
          </p:cNvPr>
          <p:cNvSpPr>
            <a:spLocks noGrp="1"/>
          </p:cNvSpPr>
          <p:nvPr>
            <p:ph type="title"/>
          </p:nvPr>
        </p:nvSpPr>
        <p:spPr>
          <a:xfrm>
            <a:off x="107504" y="274638"/>
            <a:ext cx="9036496" cy="778098"/>
          </a:xfrm>
        </p:spPr>
        <p:txBody>
          <a:bodyPr>
            <a:normAutofit fontScale="90000"/>
          </a:bodyPr>
          <a:lstStyle/>
          <a:p>
            <a:pPr algn="l"/>
            <a:r>
              <a:rPr lang="en-ZA" sz="3600" b="1" dirty="0">
                <a:latin typeface="Times New Roman" panose="02020603050405020304" pitchFamily="18" charset="0"/>
                <a:cs typeface="Times New Roman" panose="02020603050405020304" pitchFamily="18" charset="0"/>
              </a:rPr>
              <a:t>4. SS involves not just inequality but beliefs as well</a:t>
            </a:r>
            <a:endParaRPr lang="en-GB" dirty="0"/>
          </a:p>
        </p:txBody>
      </p:sp>
      <p:sp>
        <p:nvSpPr>
          <p:cNvPr id="3" name="Content Placeholder 2">
            <a:extLst>
              <a:ext uri="{FF2B5EF4-FFF2-40B4-BE49-F238E27FC236}">
                <a16:creationId xmlns:a16="http://schemas.microsoft.com/office/drawing/2014/main" id="{0F576F04-17C4-3A4D-976A-9B3F7ADB6BA2}"/>
              </a:ext>
            </a:extLst>
          </p:cNvPr>
          <p:cNvSpPr>
            <a:spLocks noGrp="1"/>
          </p:cNvSpPr>
          <p:nvPr>
            <p:ph idx="1"/>
          </p:nvPr>
        </p:nvSpPr>
        <p:spPr>
          <a:xfrm>
            <a:off x="251520" y="1052736"/>
            <a:ext cx="8435280" cy="5073427"/>
          </a:xfrm>
        </p:spPr>
        <p:txBody>
          <a:bodyPr/>
          <a:lstStyle/>
          <a:p>
            <a:r>
              <a:rPr lang="en-ZA" dirty="0">
                <a:latin typeface="Times New Roman" panose="02020603050405020304" pitchFamily="18" charset="0"/>
                <a:cs typeface="Times New Roman" panose="02020603050405020304" pitchFamily="18" charset="0"/>
              </a:rPr>
              <a:t>The disparity resulting from social stratification persists because it is supported by values and attitudes underlying a society. </a:t>
            </a:r>
          </a:p>
          <a:p>
            <a:endParaRPr lang="en-ZA" dirty="0">
              <a:latin typeface="Times New Roman" panose="02020603050405020304" pitchFamily="18" charset="0"/>
              <a:cs typeface="Times New Roman" panose="02020603050405020304" pitchFamily="18" charset="0"/>
            </a:endParaRPr>
          </a:p>
          <a:p>
            <a:r>
              <a:rPr lang="en-ZA" dirty="0">
                <a:latin typeface="Times New Roman" panose="02020603050405020304" pitchFamily="18" charset="0"/>
                <a:cs typeface="Times New Roman" panose="02020603050405020304" pitchFamily="18" charset="0"/>
              </a:rPr>
              <a:t>In each society, different attitudes and values indirectly govern the presence and character of class systems</a:t>
            </a:r>
          </a:p>
          <a:p>
            <a:endParaRPr lang="en-GB" dirty="0"/>
          </a:p>
        </p:txBody>
      </p:sp>
    </p:spTree>
    <p:extLst>
      <p:ext uri="{BB962C8B-B14F-4D97-AF65-F5344CB8AC3E}">
        <p14:creationId xmlns:p14="http://schemas.microsoft.com/office/powerpoint/2010/main" val="364704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FE0C-625D-D843-AEA2-963A092F8656}"/>
              </a:ext>
            </a:extLst>
          </p:cNvPr>
          <p:cNvSpPr>
            <a:spLocks noGrp="1"/>
          </p:cNvSpPr>
          <p:nvPr>
            <p:ph type="title"/>
          </p:nvPr>
        </p:nvSpPr>
        <p:spPr>
          <a:xfrm>
            <a:off x="179512" y="274638"/>
            <a:ext cx="8856984" cy="1143000"/>
          </a:xfrm>
        </p:spPr>
        <p:txBody>
          <a:bodyPr>
            <a:noAutofit/>
          </a:bodyPr>
          <a:lstStyle/>
          <a:p>
            <a:r>
              <a:rPr lang="en-ZA" b="1" dirty="0">
                <a:solidFill>
                  <a:srgbClr val="0070C0"/>
                </a:solidFill>
                <a:latin typeface="Times New Roman" panose="02020603050405020304" pitchFamily="18" charset="0"/>
                <a:cs typeface="Times New Roman" panose="02020603050405020304" pitchFamily="18" charset="0"/>
              </a:rPr>
              <a:t>Factors that Determine /Basis of SS</a:t>
            </a:r>
            <a:endParaRPr lang="en-GB"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423027-B3DE-9E4B-9588-BCC144ABD433}"/>
              </a:ext>
            </a:extLst>
          </p:cNvPr>
          <p:cNvSpPr>
            <a:spLocks noGrp="1"/>
          </p:cNvSpPr>
          <p:nvPr>
            <p:ph idx="1"/>
          </p:nvPr>
        </p:nvSpPr>
        <p:spPr>
          <a:xfrm>
            <a:off x="179512" y="1268760"/>
            <a:ext cx="8784976" cy="4857403"/>
          </a:xfrm>
        </p:spPr>
        <p:txBody>
          <a:bodyPr>
            <a:normAutofit fontScale="92500" lnSpcReduction="20000"/>
          </a:bodyPr>
          <a:lstStyle/>
          <a:p>
            <a:pPr marL="0" indent="0">
              <a:buNone/>
            </a:pPr>
            <a:r>
              <a:rPr lang="en-ZA" dirty="0">
                <a:latin typeface="Times New Roman" panose="02020603050405020304" pitchFamily="18" charset="0"/>
                <a:cs typeface="Times New Roman" panose="02020603050405020304" pitchFamily="18" charset="0"/>
              </a:rPr>
              <a:t>How a person is stratified depends on a variety of factors, but often grouping is done based on:</a:t>
            </a:r>
          </a:p>
          <a:p>
            <a:r>
              <a:rPr lang="en-ZA" dirty="0">
                <a:latin typeface="Times New Roman" panose="02020603050405020304" pitchFamily="18" charset="0"/>
                <a:cs typeface="Times New Roman" panose="02020603050405020304" pitchFamily="18" charset="0"/>
              </a:rPr>
              <a:t>Social class</a:t>
            </a:r>
          </a:p>
          <a:p>
            <a:r>
              <a:rPr lang="en-ZA" dirty="0">
                <a:latin typeface="Times New Roman" panose="02020603050405020304" pitchFamily="18" charset="0"/>
                <a:cs typeface="Times New Roman" panose="02020603050405020304" pitchFamily="18" charset="0"/>
              </a:rPr>
              <a:t>Ethnicity/Race</a:t>
            </a:r>
          </a:p>
          <a:p>
            <a:r>
              <a:rPr lang="en-ZA" dirty="0">
                <a:latin typeface="Times New Roman" panose="02020603050405020304" pitchFamily="18" charset="0"/>
                <a:cs typeface="Times New Roman" panose="02020603050405020304" pitchFamily="18" charset="0"/>
              </a:rPr>
              <a:t>Income</a:t>
            </a:r>
          </a:p>
          <a:p>
            <a:r>
              <a:rPr lang="en-ZA" dirty="0">
                <a:latin typeface="Times New Roman" panose="02020603050405020304" pitchFamily="18" charset="0"/>
                <a:cs typeface="Times New Roman" panose="02020603050405020304" pitchFamily="18" charset="0"/>
              </a:rPr>
              <a:t>Religious beliefs</a:t>
            </a:r>
          </a:p>
          <a:p>
            <a:r>
              <a:rPr lang="en-ZA" dirty="0">
                <a:latin typeface="Times New Roman" panose="02020603050405020304" pitchFamily="18" charset="0"/>
                <a:cs typeface="Times New Roman" panose="02020603050405020304" pitchFamily="18" charset="0"/>
              </a:rPr>
              <a:t>Occupations</a:t>
            </a:r>
          </a:p>
          <a:p>
            <a:r>
              <a:rPr lang="en-ZA" dirty="0">
                <a:effectLst/>
                <a:latin typeface="Times New Roman" panose="02020603050405020304" pitchFamily="18" charset="0"/>
                <a:cs typeface="Times New Roman" panose="02020603050405020304" pitchFamily="18" charset="0"/>
              </a:rPr>
              <a:t>Gender</a:t>
            </a:r>
          </a:p>
          <a:p>
            <a:r>
              <a:rPr lang="en-ZA" dirty="0">
                <a:effectLst/>
                <a:latin typeface="Times New Roman" panose="02020603050405020304" pitchFamily="18" charset="0"/>
                <a:cs typeface="Times New Roman" panose="02020603050405020304" pitchFamily="18" charset="0"/>
              </a:rPr>
              <a:t>Others  </a:t>
            </a:r>
          </a:p>
          <a:p>
            <a:pPr marL="0" indent="0">
              <a:buNone/>
            </a:pPr>
            <a:r>
              <a:rPr lang="en-ZA" dirty="0">
                <a:effectLst/>
              </a:rPr>
              <a:t> </a:t>
            </a:r>
            <a:endParaRPr lang="en-ZA" dirty="0"/>
          </a:p>
          <a:p>
            <a:pPr marL="0" indent="0">
              <a:buNone/>
            </a:pPr>
            <a:endParaRPr lang="en-ZA" dirty="0">
              <a:latin typeface="Times New Roman" panose="02020603050405020304" pitchFamily="18" charset="0"/>
              <a:cs typeface="Times New Roman" panose="02020603050405020304" pitchFamily="18" charset="0"/>
            </a:endParaRPr>
          </a:p>
          <a:p>
            <a:pPr marL="0" indent="0">
              <a:buNone/>
            </a:pPr>
            <a:endParaRPr lang="en-ZA" sz="3200" dirty="0"/>
          </a:p>
          <a:p>
            <a:endParaRPr lang="en-GB" dirty="0"/>
          </a:p>
        </p:txBody>
      </p:sp>
    </p:spTree>
    <p:extLst>
      <p:ext uri="{BB962C8B-B14F-4D97-AF65-F5344CB8AC3E}">
        <p14:creationId xmlns:p14="http://schemas.microsoft.com/office/powerpoint/2010/main" val="3416738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3430</Words>
  <Application>Microsoft Macintosh PowerPoint</Application>
  <PresentationFormat>On-screen Show (4:3)</PresentationFormat>
  <Paragraphs>305</Paragraphs>
  <Slides>42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Georgia</vt:lpstr>
      <vt:lpstr>Times New Roman</vt:lpstr>
      <vt:lpstr>Office Theme</vt:lpstr>
      <vt:lpstr>Education and Social Stratification TOPIC 7</vt:lpstr>
      <vt:lpstr>Outline</vt:lpstr>
      <vt:lpstr>Social Stratification (SS)</vt:lpstr>
      <vt:lpstr>MEANING OF SOCIAL STRATIFICATION</vt:lpstr>
      <vt:lpstr>TRAITS/CHARACTERISTS OF SS</vt:lpstr>
      <vt:lpstr>2. SS persists over generations</vt:lpstr>
      <vt:lpstr>3. SS is a characteristic of society and not simply a reflection of individual difference.</vt:lpstr>
      <vt:lpstr>4. SS involves not just inequality but beliefs as well</vt:lpstr>
      <vt:lpstr>Factors that Determine /Basis of SS</vt:lpstr>
      <vt:lpstr>Social class</vt:lpstr>
      <vt:lpstr>Ethnicity/race</vt:lpstr>
      <vt:lpstr>Income</vt:lpstr>
      <vt:lpstr>Religion</vt:lpstr>
      <vt:lpstr>Max Weber’s Dimensions of SS</vt:lpstr>
      <vt:lpstr>Systems/forms of SS</vt:lpstr>
      <vt:lpstr>Slavery (closed)</vt:lpstr>
      <vt:lpstr> 2. Caste system  </vt:lpstr>
      <vt:lpstr>PowerPoint Presentation</vt:lpstr>
      <vt:lpstr> 3. Estate (feudalism) </vt:lpstr>
      <vt:lpstr>Class System (open)</vt:lpstr>
      <vt:lpstr>THEORIES OF SOCIAL STRATIFICATION</vt:lpstr>
      <vt:lpstr>PowerPoint Presentation</vt:lpstr>
      <vt:lpstr>Stratification is both necessary and inevitable</vt:lpstr>
      <vt:lpstr>PowerPoint Presentation</vt:lpstr>
      <vt:lpstr>PowerPoint Presentation</vt:lpstr>
      <vt:lpstr>The Conflict View on SS</vt:lpstr>
      <vt:lpstr>PowerPoint Presentation</vt:lpstr>
      <vt:lpstr>Functionalist vs conflict theory</vt:lpstr>
      <vt:lpstr>PowerPoint Presentation</vt:lpstr>
      <vt:lpstr>Social Mobility</vt:lpstr>
      <vt:lpstr>Types of Social Mobility</vt:lpstr>
      <vt:lpstr>PowerPoint Presentation</vt:lpstr>
      <vt:lpstr>PowerPoint Presentation</vt:lpstr>
      <vt:lpstr>Intergenerational Social Mobility</vt:lpstr>
      <vt:lpstr>Social Class and Educational Achievement</vt:lpstr>
      <vt:lpstr>PowerPoint Presentation</vt:lpstr>
      <vt:lpstr>PowerPoint Presentation</vt:lpstr>
      <vt:lpstr>Education and Social Mobility</vt:lpstr>
      <vt:lpstr>Differential standard of Educational Institutions</vt:lpstr>
      <vt:lpstr>PowerPoint Presentation</vt:lpstr>
      <vt:lpstr>PowerPoint Presentation</vt:lpstr>
      <vt:lpstr>Summary of the lesson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Social Stratification</dc:title>
  <dc:creator>zeeeshan</dc:creator>
  <cp:lastModifiedBy>Janet Serenje Chipindi</cp:lastModifiedBy>
  <cp:revision>100</cp:revision>
  <dcterms:created xsi:type="dcterms:W3CDTF">2016-02-03T05:48:41Z</dcterms:created>
  <dcterms:modified xsi:type="dcterms:W3CDTF">2022-05-12T12:56:34Z</dcterms:modified>
</cp:coreProperties>
</file>