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589" r:id="rId2"/>
    <p:sldId id="656" r:id="rId3"/>
    <p:sldId id="657" r:id="rId4"/>
    <p:sldId id="610" r:id="rId5"/>
    <p:sldId id="674" r:id="rId6"/>
    <p:sldId id="598" r:id="rId7"/>
    <p:sldId id="599" r:id="rId8"/>
    <p:sldId id="653" r:id="rId9"/>
    <p:sldId id="655" r:id="rId10"/>
    <p:sldId id="600" r:id="rId11"/>
    <p:sldId id="601" r:id="rId12"/>
    <p:sldId id="602" r:id="rId13"/>
    <p:sldId id="613" r:id="rId14"/>
    <p:sldId id="614" r:id="rId15"/>
    <p:sldId id="618" r:id="rId16"/>
    <p:sldId id="620" r:id="rId17"/>
    <p:sldId id="622" r:id="rId18"/>
    <p:sldId id="663" r:id="rId19"/>
    <p:sldId id="628" r:id="rId20"/>
    <p:sldId id="624" r:id="rId21"/>
    <p:sldId id="625" r:id="rId22"/>
    <p:sldId id="626" r:id="rId23"/>
    <p:sldId id="637" r:id="rId24"/>
    <p:sldId id="667" r:id="rId25"/>
    <p:sldId id="671" r:id="rId26"/>
    <p:sldId id="67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87"/>
    <p:restoredTop sz="91770"/>
  </p:normalViewPr>
  <p:slideViewPr>
    <p:cSldViewPr snapToGrid="0" snapToObjects="1">
      <p:cViewPr varScale="1">
        <p:scale>
          <a:sx n="68" d="100"/>
          <a:sy n="68" d="100"/>
        </p:scale>
        <p:origin x="112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5FB86F-1E3C-3B4B-9FF9-BDE44C77ED7D}" type="datetimeFigureOut">
              <a:rPr lang="en-GB" smtClean="0"/>
              <a:t>30/03/2023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89B5E1-6926-714D-8829-38334EA9C5C2}" type="slidenum">
              <a:rPr lang="en-GB" smtClean="0"/>
              <a:t>‹#›</a:t>
            </a:fld>
            <a:endParaRPr lang="en-GB"/>
          </a:p>
        </p:txBody>
      </p:sp>
    </p:spTree>
    <p:extLst>
      <p:ext uri="{BB962C8B-B14F-4D97-AF65-F5344CB8AC3E}">
        <p14:creationId xmlns:p14="http://schemas.microsoft.com/office/powerpoint/2010/main" val="2081100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lgn="just" eaLnBrk="1" hangingPunct="1">
              <a:buFont typeface="Arial" panose="020B0604020202020204" pitchFamily="34" charset="0"/>
              <a:buChar char="•"/>
            </a:pPr>
            <a:r>
              <a:rPr lang="en-US" altLang="en-US" sz="1200" dirty="0">
                <a:latin typeface="Times New Roman" pitchFamily="18" charset="0"/>
                <a:cs typeface="Times New Roman" pitchFamily="18" charset="0"/>
              </a:rPr>
              <a:t>Education is one of the most  important social institutions of society.</a:t>
            </a:r>
          </a:p>
          <a:p>
            <a:pPr algn="just" eaLnBrk="1" hangingPunct="1">
              <a:buFont typeface="Arial" charset="0"/>
              <a:buNone/>
            </a:pPr>
            <a:r>
              <a:rPr lang="en-US" altLang="en-US" sz="1200" dirty="0">
                <a:latin typeface="Times New Roman" pitchFamily="18" charset="0"/>
                <a:cs typeface="Times New Roman" pitchFamily="18" charset="0"/>
              </a:rPr>
              <a:t> </a:t>
            </a:r>
          </a:p>
          <a:p>
            <a:pPr marL="171450" indent="-171450" algn="just" eaLnBrk="1" hangingPunct="1">
              <a:buFont typeface="Arial" panose="020B0604020202020204" pitchFamily="34" charset="0"/>
              <a:buChar char="•"/>
            </a:pPr>
            <a:r>
              <a:rPr lang="en-US" altLang="en-US" sz="1200" dirty="0">
                <a:latin typeface="Times New Roman" pitchFamily="18" charset="0"/>
                <a:cs typeface="Times New Roman" pitchFamily="18" charset="0"/>
              </a:rPr>
              <a:t>Similar to other social institutions, the educational institution performs a number of functions in society.</a:t>
            </a: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Times New Roman" pitchFamily="18" charset="0"/>
                <a:cs typeface="Arial" charset="0"/>
              </a:defRPr>
            </a:lvl1pPr>
            <a:lvl2pPr marL="742950" indent="-285750" eaLnBrk="0" hangingPunct="0">
              <a:defRPr>
                <a:solidFill>
                  <a:schemeClr val="tx1"/>
                </a:solidFill>
                <a:latin typeface="Times New Roman" pitchFamily="18" charset="0"/>
                <a:cs typeface="Arial" charset="0"/>
              </a:defRPr>
            </a:lvl2pPr>
            <a:lvl3pPr marL="1143000" indent="-228600" eaLnBrk="0" hangingPunct="0">
              <a:defRPr>
                <a:solidFill>
                  <a:schemeClr val="tx1"/>
                </a:solidFill>
                <a:latin typeface="Times New Roman" pitchFamily="18" charset="0"/>
                <a:cs typeface="Arial" charset="0"/>
              </a:defRPr>
            </a:lvl3pPr>
            <a:lvl4pPr marL="1600200" indent="-228600" eaLnBrk="0" hangingPunct="0">
              <a:defRPr>
                <a:solidFill>
                  <a:schemeClr val="tx1"/>
                </a:solidFill>
                <a:latin typeface="Times New Roman" pitchFamily="18" charset="0"/>
                <a:cs typeface="Arial" charset="0"/>
              </a:defRPr>
            </a:lvl4pPr>
            <a:lvl5pPr marL="2057400" indent="-228600" eaLnBrk="0" hangingPunct="0">
              <a:defRPr>
                <a:solidFill>
                  <a:schemeClr val="tx1"/>
                </a:solidFill>
                <a:latin typeface="Times New Roman" pitchFamily="18" charset="0"/>
                <a:cs typeface="Arial" charset="0"/>
              </a:defRPr>
            </a:lvl5pPr>
            <a:lvl6pPr marL="2514600" indent="-228600" eaLnBrk="0" fontAlgn="base" hangingPunct="0">
              <a:spcBef>
                <a:spcPct val="0"/>
              </a:spcBef>
              <a:spcAft>
                <a:spcPct val="0"/>
              </a:spcAft>
              <a:defRPr>
                <a:solidFill>
                  <a:schemeClr val="tx1"/>
                </a:solidFill>
                <a:latin typeface="Times New Roman" pitchFamily="18" charset="0"/>
                <a:cs typeface="Arial" charset="0"/>
              </a:defRPr>
            </a:lvl6pPr>
            <a:lvl7pPr marL="2971800" indent="-228600" eaLnBrk="0" fontAlgn="base" hangingPunct="0">
              <a:spcBef>
                <a:spcPct val="0"/>
              </a:spcBef>
              <a:spcAft>
                <a:spcPct val="0"/>
              </a:spcAft>
              <a:defRPr>
                <a:solidFill>
                  <a:schemeClr val="tx1"/>
                </a:solidFill>
                <a:latin typeface="Times New Roman" pitchFamily="18" charset="0"/>
                <a:cs typeface="Arial" charset="0"/>
              </a:defRPr>
            </a:lvl7pPr>
            <a:lvl8pPr marL="3429000" indent="-228600" eaLnBrk="0" fontAlgn="base" hangingPunct="0">
              <a:spcBef>
                <a:spcPct val="0"/>
              </a:spcBef>
              <a:spcAft>
                <a:spcPct val="0"/>
              </a:spcAft>
              <a:defRPr>
                <a:solidFill>
                  <a:schemeClr val="tx1"/>
                </a:solidFill>
                <a:latin typeface="Times New Roman" pitchFamily="18" charset="0"/>
                <a:cs typeface="Arial" charset="0"/>
              </a:defRPr>
            </a:lvl8pPr>
            <a:lvl9pPr marL="3886200" indent="-228600" eaLnBrk="0" fontAlgn="base" hangingPunct="0">
              <a:spcBef>
                <a:spcPct val="0"/>
              </a:spcBef>
              <a:spcAft>
                <a:spcPct val="0"/>
              </a:spcAft>
              <a:defRPr>
                <a:solidFill>
                  <a:schemeClr val="tx1"/>
                </a:solidFill>
                <a:latin typeface="Times New Roman" pitchFamily="18" charset="0"/>
                <a:cs typeface="Arial" charset="0"/>
              </a:defRPr>
            </a:lvl9pPr>
          </a:lstStyle>
          <a:p>
            <a:pPr eaLnBrk="1" hangingPunct="1"/>
            <a:fld id="{A68298D1-1F50-4573-9DD1-357997E8E8B2}" type="slidenum">
              <a:rPr lang="en-US" altLang="en-US" smtClean="0"/>
              <a:pPr eaLnBrk="1" hangingPunct="1"/>
              <a:t>1</a:t>
            </a:fld>
            <a:endParaRPr lang="en-US" altLang="en-US"/>
          </a:p>
        </p:txBody>
      </p:sp>
    </p:spTree>
    <p:extLst>
      <p:ext uri="{BB962C8B-B14F-4D97-AF65-F5344CB8AC3E}">
        <p14:creationId xmlns:p14="http://schemas.microsoft.com/office/powerpoint/2010/main" val="27816765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GB" altLang="en-US" sz="1200" dirty="0"/>
              <a:t>All societies use the schools to socialize their young to support their own social and political systems. </a:t>
            </a:r>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GB" altLang="en-US" sz="1200" dirty="0"/>
              <a:t>They are taught to believe that their own political and social systems are superior to other political and social systems. </a:t>
            </a:r>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GB" altLang="en-US" sz="1200" dirty="0"/>
          </a:p>
          <a:p>
            <a:endParaRPr lang="en-ZA" dirty="0"/>
          </a:p>
        </p:txBody>
      </p:sp>
      <p:sp>
        <p:nvSpPr>
          <p:cNvPr id="4" name="Slide Number Placeholder 3"/>
          <p:cNvSpPr>
            <a:spLocks noGrp="1"/>
          </p:cNvSpPr>
          <p:nvPr>
            <p:ph type="sldNum" sz="quarter" idx="10"/>
          </p:nvPr>
        </p:nvSpPr>
        <p:spPr/>
        <p:txBody>
          <a:bodyPr/>
          <a:lstStyle/>
          <a:p>
            <a:pPr>
              <a:defRPr/>
            </a:pPr>
            <a:fld id="{D7C8FA23-9B8A-452F-BB02-AC2DD28D18C8}" type="slidenum">
              <a:rPr lang="en-US" smtClean="0"/>
              <a:pPr>
                <a:defRPr/>
              </a:pPr>
              <a:t>13</a:t>
            </a:fld>
            <a:endParaRPr lang="en-US"/>
          </a:p>
        </p:txBody>
      </p:sp>
    </p:spTree>
    <p:extLst>
      <p:ext uri="{BB962C8B-B14F-4D97-AF65-F5344CB8AC3E}">
        <p14:creationId xmlns:p14="http://schemas.microsoft.com/office/powerpoint/2010/main" val="35668275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sz="1200" dirty="0"/>
              <a:t>According to </a:t>
            </a:r>
            <a:r>
              <a:rPr lang="en-US" altLang="en-US" sz="1200" dirty="0" err="1"/>
              <a:t>Dreeben</a:t>
            </a:r>
            <a:r>
              <a:rPr lang="en-US" altLang="en-US" sz="1200" dirty="0"/>
              <a:t> schools have distinctive structural features that assist students in the development of norms that are needed to function in society. </a:t>
            </a:r>
          </a:p>
          <a:p>
            <a:endParaRPr lang="en-GB" dirty="0"/>
          </a:p>
        </p:txBody>
      </p:sp>
      <p:sp>
        <p:nvSpPr>
          <p:cNvPr id="4" name="Slide Number Placeholder 3"/>
          <p:cNvSpPr>
            <a:spLocks noGrp="1"/>
          </p:cNvSpPr>
          <p:nvPr>
            <p:ph type="sldNum" sz="quarter" idx="5"/>
          </p:nvPr>
        </p:nvSpPr>
        <p:spPr/>
        <p:txBody>
          <a:bodyPr/>
          <a:lstStyle/>
          <a:p>
            <a:pPr>
              <a:defRPr/>
            </a:pPr>
            <a:fld id="{D7C8FA23-9B8A-452F-BB02-AC2DD28D18C8}" type="slidenum">
              <a:rPr lang="en-US" smtClean="0"/>
              <a:pPr>
                <a:defRPr/>
              </a:pPr>
              <a:t>19</a:t>
            </a:fld>
            <a:endParaRPr lang="en-US"/>
          </a:p>
        </p:txBody>
      </p:sp>
    </p:spTree>
    <p:extLst>
      <p:ext uri="{BB962C8B-B14F-4D97-AF65-F5344CB8AC3E}">
        <p14:creationId xmlns:p14="http://schemas.microsoft.com/office/powerpoint/2010/main" val="7094169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dirty="0"/>
              <a:t>teachers expect students to do their own work during tests.</a:t>
            </a:r>
          </a:p>
          <a:p>
            <a:endParaRPr lang="en-GB" dirty="0"/>
          </a:p>
        </p:txBody>
      </p:sp>
      <p:sp>
        <p:nvSpPr>
          <p:cNvPr id="4" name="Slide Number Placeholder 3"/>
          <p:cNvSpPr>
            <a:spLocks noGrp="1"/>
          </p:cNvSpPr>
          <p:nvPr>
            <p:ph type="sldNum" sz="quarter" idx="5"/>
          </p:nvPr>
        </p:nvSpPr>
        <p:spPr/>
        <p:txBody>
          <a:bodyPr/>
          <a:lstStyle/>
          <a:p>
            <a:pPr>
              <a:defRPr/>
            </a:pPr>
            <a:fld id="{D7C8FA23-9B8A-452F-BB02-AC2DD28D18C8}" type="slidenum">
              <a:rPr lang="en-US" smtClean="0"/>
              <a:pPr>
                <a:defRPr/>
              </a:pPr>
              <a:t>20</a:t>
            </a:fld>
            <a:endParaRPr lang="en-US"/>
          </a:p>
        </p:txBody>
      </p:sp>
    </p:spTree>
    <p:extLst>
      <p:ext uri="{BB962C8B-B14F-4D97-AF65-F5344CB8AC3E}">
        <p14:creationId xmlns:p14="http://schemas.microsoft.com/office/powerpoint/2010/main" val="13944175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latin typeface="Times New Roman" pitchFamily="18" charset="0"/>
                <a:cs typeface="Times New Roman" pitchFamily="18" charset="0"/>
              </a:rPr>
              <a:t>Hard work is seen as preparing the future workforce for accepting hard work as normal when they enter the world of work. Schools create a docile work force.</a:t>
            </a:r>
          </a:p>
          <a:p>
            <a:endParaRPr lang="en-GB" dirty="0"/>
          </a:p>
        </p:txBody>
      </p:sp>
      <p:sp>
        <p:nvSpPr>
          <p:cNvPr id="4" name="Slide Number Placeholder 3"/>
          <p:cNvSpPr>
            <a:spLocks noGrp="1"/>
          </p:cNvSpPr>
          <p:nvPr>
            <p:ph type="sldNum" sz="quarter" idx="5"/>
          </p:nvPr>
        </p:nvSpPr>
        <p:spPr/>
        <p:txBody>
          <a:bodyPr/>
          <a:lstStyle/>
          <a:p>
            <a:fld id="{9A89B5E1-6926-714D-8829-38334EA9C5C2}" type="slidenum">
              <a:rPr lang="en-GB" smtClean="0"/>
              <a:t>24</a:t>
            </a:fld>
            <a:endParaRPr lang="en-GB"/>
          </a:p>
        </p:txBody>
      </p:sp>
    </p:spTree>
    <p:extLst>
      <p:ext uri="{BB962C8B-B14F-4D97-AF65-F5344CB8AC3E}">
        <p14:creationId xmlns:p14="http://schemas.microsoft.com/office/powerpoint/2010/main" val="657975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dirty="0">
                <a:latin typeface="Times New Roman" pitchFamily="18" charset="0"/>
                <a:cs typeface="Times New Roman" pitchFamily="18" charset="0"/>
              </a:rPr>
              <a:t>Education is seen as reinforcing the class system.</a:t>
            </a:r>
          </a:p>
          <a:p>
            <a:pPr marL="0" indent="0">
              <a:buNone/>
            </a:pPr>
            <a:endParaRPr lang="en-US" altLang="en-US" sz="1200" dirty="0">
              <a:latin typeface="Times New Roman" pitchFamily="18" charset="0"/>
              <a:cs typeface="Times New Roman" pitchFamily="18" charset="0"/>
            </a:endParaRPr>
          </a:p>
          <a:p>
            <a:pPr algn="just"/>
            <a:r>
              <a:rPr lang="en-US" altLang="en-US" sz="1200" dirty="0">
                <a:latin typeface="Times New Roman" pitchFamily="18" charset="0"/>
                <a:cs typeface="Times New Roman" pitchFamily="18" charset="0"/>
              </a:rPr>
              <a:t>Less powerful groups learn the skills necessary for the lower status jobs</a:t>
            </a:r>
          </a:p>
          <a:p>
            <a:pPr marL="0" indent="0" algn="just">
              <a:buNone/>
            </a:pPr>
            <a:endParaRPr lang="en-US" altLang="en-US" sz="1200" dirty="0">
              <a:latin typeface="Times New Roman" pitchFamily="18" charset="0"/>
              <a:cs typeface="Times New Roman" pitchFamily="18" charset="0"/>
            </a:endParaRPr>
          </a:p>
          <a:p>
            <a:pPr algn="just"/>
            <a:r>
              <a:rPr lang="en-US" altLang="en-US" sz="1200" dirty="0">
                <a:latin typeface="Times New Roman" pitchFamily="18" charset="0"/>
                <a:cs typeface="Times New Roman" pitchFamily="18" charset="0"/>
              </a:rPr>
              <a:t> powerful groups gain the qualifications for the higher status jobs</a:t>
            </a:r>
          </a:p>
          <a:p>
            <a:endParaRPr lang="en-GB" dirty="0"/>
          </a:p>
        </p:txBody>
      </p:sp>
      <p:sp>
        <p:nvSpPr>
          <p:cNvPr id="4" name="Slide Number Placeholder 3"/>
          <p:cNvSpPr>
            <a:spLocks noGrp="1"/>
          </p:cNvSpPr>
          <p:nvPr>
            <p:ph type="sldNum" sz="quarter" idx="5"/>
          </p:nvPr>
        </p:nvSpPr>
        <p:spPr/>
        <p:txBody>
          <a:bodyPr/>
          <a:lstStyle/>
          <a:p>
            <a:fld id="{9A89B5E1-6926-714D-8829-38334EA9C5C2}" type="slidenum">
              <a:rPr lang="en-GB" smtClean="0"/>
              <a:t>25</a:t>
            </a:fld>
            <a:endParaRPr lang="en-GB"/>
          </a:p>
        </p:txBody>
      </p:sp>
    </p:spTree>
    <p:extLst>
      <p:ext uri="{BB962C8B-B14F-4D97-AF65-F5344CB8AC3E}">
        <p14:creationId xmlns:p14="http://schemas.microsoft.com/office/powerpoint/2010/main" val="1389810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These are the manifest functions of Education</a:t>
            </a:r>
          </a:p>
        </p:txBody>
      </p:sp>
      <p:sp>
        <p:nvSpPr>
          <p:cNvPr id="4" name="Slide Number Placeholder 3"/>
          <p:cNvSpPr>
            <a:spLocks noGrp="1"/>
          </p:cNvSpPr>
          <p:nvPr>
            <p:ph type="sldNum" sz="quarter" idx="10"/>
          </p:nvPr>
        </p:nvSpPr>
        <p:spPr/>
        <p:txBody>
          <a:bodyPr/>
          <a:lstStyle/>
          <a:p>
            <a:pPr>
              <a:defRPr/>
            </a:pPr>
            <a:fld id="{D7C8FA23-9B8A-452F-BB02-AC2DD28D18C8}" type="slidenum">
              <a:rPr lang="en-US" smtClean="0"/>
              <a:pPr>
                <a:defRPr/>
              </a:pPr>
              <a:t>4</a:t>
            </a:fld>
            <a:endParaRPr lang="en-US"/>
          </a:p>
        </p:txBody>
      </p:sp>
    </p:spTree>
    <p:extLst>
      <p:ext uri="{BB962C8B-B14F-4D97-AF65-F5344CB8AC3E}">
        <p14:creationId xmlns:p14="http://schemas.microsoft.com/office/powerpoint/2010/main" val="2480793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ZA" sz="3600" dirty="0"/>
              <a:t>Culture</a:t>
            </a:r>
            <a:r>
              <a:rPr lang="en-ZA" sz="3600" baseline="0" dirty="0"/>
              <a:t> passes from one generation to the next. During this transmission, it is important that culture to be preserved and improved upon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3600" kern="1200" dirty="0">
                <a:solidFill>
                  <a:schemeClr val="tx1"/>
                </a:solidFill>
                <a:effectLst/>
                <a:latin typeface="+mn-lt"/>
                <a:ea typeface="+mn-ea"/>
                <a:cs typeface="+mn-cs"/>
              </a:rPr>
              <a:t>The crucial question </a:t>
            </a:r>
            <a:r>
              <a:rPr lang="en-GB" sz="3600" b="1" kern="1200" dirty="0">
                <a:solidFill>
                  <a:schemeClr val="tx1"/>
                </a:solidFill>
                <a:effectLst/>
                <a:latin typeface="+mn-lt"/>
                <a:ea typeface="+mn-ea"/>
                <a:cs typeface="+mn-cs"/>
              </a:rPr>
              <a:t>is “what elements of the culture should the school transmit? </a:t>
            </a:r>
            <a:r>
              <a:rPr lang="en-GB" sz="3600" kern="1200" dirty="0">
                <a:solidFill>
                  <a:schemeClr val="tx1"/>
                </a:solidFill>
                <a:effectLst/>
                <a:latin typeface="+mn-lt"/>
                <a:ea typeface="+mn-ea"/>
                <a:cs typeface="+mn-cs"/>
              </a:rPr>
              <a:t>It is possibly easy to assert that in such a state of affairs, the job of the school is to help to pass on to the new generation those elements of the old that have the greatest promise of contributing to the advancement of society. The materials and methods of instruction are to be taken from the culture as well as methods of classroom management and control. Principles and practices in school are to be selected from the culture also. The principles, theories, laws as well as social and moral norms used as subject matter in the school, should be drawn from the culture of the society. Hence, if school is to play an effective role as an agency for cultural transmission, the school and the culture should be inextricably interwoven. </a:t>
            </a:r>
            <a:endParaRPr lang="en-GB" sz="3600" dirty="0"/>
          </a:p>
          <a:p>
            <a:pPr marL="171450" indent="-171450">
              <a:buFont typeface="Arial" panose="020B0604020202020204" pitchFamily="34" charset="0"/>
              <a:buChar char="•"/>
            </a:pPr>
            <a:endParaRPr lang="en-ZA" dirty="0"/>
          </a:p>
        </p:txBody>
      </p:sp>
      <p:sp>
        <p:nvSpPr>
          <p:cNvPr id="4" name="Slide Number Placeholder 3"/>
          <p:cNvSpPr>
            <a:spLocks noGrp="1"/>
          </p:cNvSpPr>
          <p:nvPr>
            <p:ph type="sldNum" sz="quarter" idx="10"/>
          </p:nvPr>
        </p:nvSpPr>
        <p:spPr/>
        <p:txBody>
          <a:bodyPr/>
          <a:lstStyle/>
          <a:p>
            <a:pPr>
              <a:defRPr/>
            </a:pPr>
            <a:fld id="{D7C8FA23-9B8A-452F-BB02-AC2DD28D18C8}" type="slidenum">
              <a:rPr lang="en-US" smtClean="0"/>
              <a:pPr>
                <a:defRPr/>
              </a:pPr>
              <a:t>6</a:t>
            </a:fld>
            <a:endParaRPr lang="en-US"/>
          </a:p>
        </p:txBody>
      </p:sp>
    </p:spTree>
    <p:extLst>
      <p:ext uri="{BB962C8B-B14F-4D97-AF65-F5344CB8AC3E}">
        <p14:creationId xmlns:p14="http://schemas.microsoft.com/office/powerpoint/2010/main" val="1427139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dirty="0">
                <a:latin typeface="Times New Roman" pitchFamily="18" charset="0"/>
                <a:cs typeface="Times New Roman" pitchFamily="18" charset="0"/>
              </a:rPr>
              <a:t>The conservative function of education does not prevent society from reforming. The culture that is transmitted lays the foundation on which new things are built</a:t>
            </a:r>
            <a:endParaRPr lang="en-ZA" dirty="0"/>
          </a:p>
        </p:txBody>
      </p:sp>
      <p:sp>
        <p:nvSpPr>
          <p:cNvPr id="4" name="Slide Number Placeholder 3"/>
          <p:cNvSpPr>
            <a:spLocks noGrp="1"/>
          </p:cNvSpPr>
          <p:nvPr>
            <p:ph type="sldNum" sz="quarter" idx="10"/>
          </p:nvPr>
        </p:nvSpPr>
        <p:spPr/>
        <p:txBody>
          <a:bodyPr/>
          <a:lstStyle/>
          <a:p>
            <a:pPr>
              <a:defRPr/>
            </a:pPr>
            <a:fld id="{D7C8FA23-9B8A-452F-BB02-AC2DD28D18C8}" type="slidenum">
              <a:rPr lang="en-US" smtClean="0"/>
              <a:pPr>
                <a:defRPr/>
              </a:pPr>
              <a:t>7</a:t>
            </a:fld>
            <a:endParaRPr lang="en-US"/>
          </a:p>
        </p:txBody>
      </p:sp>
    </p:spTree>
    <p:extLst>
      <p:ext uri="{BB962C8B-B14F-4D97-AF65-F5344CB8AC3E}">
        <p14:creationId xmlns:p14="http://schemas.microsoft.com/office/powerpoint/2010/main" val="1033398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just" eaLnBrk="1" hangingPunct="1">
              <a:buFont typeface="Arial" panose="020B0604020202020204" pitchFamily="34" charset="0"/>
              <a:buNone/>
            </a:pPr>
            <a:r>
              <a:rPr lang="en-GB" altLang="en-US" sz="1200" dirty="0">
                <a:latin typeface="Times New Roman" panose="02020603050405020304" pitchFamily="18" charset="0"/>
                <a:cs typeface="Times New Roman" panose="02020603050405020304" pitchFamily="18" charset="0"/>
              </a:rPr>
              <a:t>The education system  is responsible for sorting and ranking individuals for placement in the labour market.</a:t>
            </a:r>
            <a:endParaRPr lang="en-US" altLang="en-US" sz="1200" dirty="0">
              <a:latin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GB" dirty="0"/>
              <a:t>Schools screen, assess and grade the children that pass through them for occupations. In this way, schools affect the life chances of young children. </a:t>
            </a:r>
            <a:endParaRPr lang="en-GB" sz="1600" dirty="0"/>
          </a:p>
          <a:p>
            <a:pPr marL="228600" indent="-228600">
              <a:buFont typeface="+mj-lt"/>
              <a:buAutoNum type="arabicPeriod"/>
            </a:pPr>
            <a:endParaRPr lang="en-ZA" dirty="0"/>
          </a:p>
        </p:txBody>
      </p:sp>
      <p:sp>
        <p:nvSpPr>
          <p:cNvPr id="4" name="Slide Number Placeholder 3"/>
          <p:cNvSpPr>
            <a:spLocks noGrp="1"/>
          </p:cNvSpPr>
          <p:nvPr>
            <p:ph type="sldNum" sz="quarter" idx="10"/>
          </p:nvPr>
        </p:nvSpPr>
        <p:spPr/>
        <p:txBody>
          <a:bodyPr/>
          <a:lstStyle/>
          <a:p>
            <a:pPr>
              <a:defRPr/>
            </a:pPr>
            <a:fld id="{D7C8FA23-9B8A-452F-BB02-AC2DD28D18C8}" type="slidenum">
              <a:rPr lang="en-US" smtClean="0"/>
              <a:pPr>
                <a:defRPr/>
              </a:pPr>
              <a:t>8</a:t>
            </a:fld>
            <a:endParaRPr lang="en-US"/>
          </a:p>
        </p:txBody>
      </p:sp>
    </p:spTree>
    <p:extLst>
      <p:ext uri="{BB962C8B-B14F-4D97-AF65-F5344CB8AC3E}">
        <p14:creationId xmlns:p14="http://schemas.microsoft.com/office/powerpoint/2010/main" val="3395252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altLang="en-US" dirty="0">
                <a:latin typeface="Times New Roman" pitchFamily="18" charset="0"/>
                <a:cs typeface="Times New Roman" pitchFamily="18" charset="0"/>
              </a:rPr>
              <a:t>1.</a:t>
            </a:r>
            <a:r>
              <a:rPr lang="en-US" altLang="en-US" baseline="0" dirty="0">
                <a:latin typeface="Times New Roman" pitchFamily="18" charset="0"/>
                <a:cs typeface="Times New Roman" pitchFamily="18" charset="0"/>
              </a:rPr>
              <a:t> </a:t>
            </a:r>
            <a:r>
              <a:rPr lang="en-US" altLang="en-US" dirty="0">
                <a:latin typeface="Times New Roman" pitchFamily="18" charset="0"/>
                <a:cs typeface="Times New Roman" pitchFamily="18" charset="0"/>
              </a:rPr>
              <a:t>Schools, by testing and evaluating students, match their talents, skills and capacity to the jobs for which they are best suited. </a:t>
            </a:r>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GB" altLang="en-US" dirty="0"/>
          </a:p>
          <a:p>
            <a:pPr marL="0" marR="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GB" altLang="en-US" dirty="0"/>
              <a:t>2. Those with high achievement will be trained for the most important jobs and in reward, be given the highest incomes</a:t>
            </a:r>
          </a:p>
          <a:p>
            <a:pPr marL="0" marR="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GB" dirty="0"/>
              <a:t>3. Functionalist support tracking as it matches talents of students to their likely educational and career</a:t>
            </a:r>
            <a:r>
              <a:rPr lang="en-GB" baseline="0" dirty="0"/>
              <a:t> future</a:t>
            </a:r>
            <a:endParaRPr lang="en-ZA" dirty="0"/>
          </a:p>
          <a:p>
            <a:pPr marL="171450" indent="-171450">
              <a:buFont typeface="Arial" panose="020B0604020202020204" pitchFamily="34" charset="0"/>
              <a:buChar char="•"/>
            </a:pPr>
            <a:endParaRPr lang="en-ZA" dirty="0"/>
          </a:p>
        </p:txBody>
      </p:sp>
      <p:sp>
        <p:nvSpPr>
          <p:cNvPr id="4" name="Slide Number Placeholder 3"/>
          <p:cNvSpPr>
            <a:spLocks noGrp="1"/>
          </p:cNvSpPr>
          <p:nvPr>
            <p:ph type="sldNum" sz="quarter" idx="10"/>
          </p:nvPr>
        </p:nvSpPr>
        <p:spPr/>
        <p:txBody>
          <a:bodyPr/>
          <a:lstStyle/>
          <a:p>
            <a:pPr>
              <a:defRPr/>
            </a:pPr>
            <a:fld id="{D7C8FA23-9B8A-452F-BB02-AC2DD28D18C8}" type="slidenum">
              <a:rPr lang="en-US" smtClean="0"/>
              <a:pPr>
                <a:defRPr/>
              </a:pPr>
              <a:t>9</a:t>
            </a:fld>
            <a:endParaRPr lang="en-US"/>
          </a:p>
        </p:txBody>
      </p:sp>
    </p:spTree>
    <p:extLst>
      <p:ext uri="{BB962C8B-B14F-4D97-AF65-F5344CB8AC3E}">
        <p14:creationId xmlns:p14="http://schemas.microsoft.com/office/powerpoint/2010/main" val="3263020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3600" dirty="0">
                <a:latin typeface="Times New Roman" pitchFamily="18" charset="0"/>
                <a:cs typeface="Times New Roman" pitchFamily="18" charset="0"/>
              </a:rPr>
              <a:t>Schools simulate intellectual inquiry and critical thinking skills necessary to the needs of the society.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36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3600" kern="1200" dirty="0">
                <a:solidFill>
                  <a:schemeClr val="tx1"/>
                </a:solidFill>
                <a:effectLst/>
                <a:latin typeface="+mn-lt"/>
                <a:ea typeface="+mn-ea"/>
                <a:cs typeface="+mn-cs"/>
              </a:rPr>
              <a:t>Schools bring about desirable changes in society. This is achieved through the provision of knowledge and ideas to members of society. Schools produce highly educated and skilled individuals whose education and level of enlightenment enable them to initiate and pursue change through innovations and critical reflection on the old ways of society. </a:t>
            </a:r>
            <a:endParaRPr lang="en-GB" sz="3600" dirty="0"/>
          </a:p>
          <a:p>
            <a:endParaRPr lang="en-GB" dirty="0"/>
          </a:p>
        </p:txBody>
      </p:sp>
      <p:sp>
        <p:nvSpPr>
          <p:cNvPr id="4" name="Slide Number Placeholder 3"/>
          <p:cNvSpPr>
            <a:spLocks noGrp="1"/>
          </p:cNvSpPr>
          <p:nvPr>
            <p:ph type="sldNum" sz="quarter" idx="5"/>
          </p:nvPr>
        </p:nvSpPr>
        <p:spPr/>
        <p:txBody>
          <a:bodyPr/>
          <a:lstStyle/>
          <a:p>
            <a:fld id="{9A89B5E1-6926-714D-8829-38334EA9C5C2}" type="slidenum">
              <a:rPr lang="en-GB" smtClean="0"/>
              <a:t>10</a:t>
            </a:fld>
            <a:endParaRPr lang="en-GB"/>
          </a:p>
        </p:txBody>
      </p:sp>
    </p:spTree>
    <p:extLst>
      <p:ext uri="{BB962C8B-B14F-4D97-AF65-F5344CB8AC3E}">
        <p14:creationId xmlns:p14="http://schemas.microsoft.com/office/powerpoint/2010/main" val="32900653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3600" kern="1200" dirty="0">
                <a:solidFill>
                  <a:schemeClr val="tx1"/>
                </a:solidFill>
                <a:effectLst/>
                <a:latin typeface="+mn-lt"/>
                <a:ea typeface="+mn-ea"/>
                <a:cs typeface="+mn-cs"/>
              </a:rPr>
              <a:t>The society, which schools should reflect, is clearly not static. It changes. So in reflecting it, schools should participate in determining the direction of its change. </a:t>
            </a:r>
            <a:endParaRPr lang="en-GB" sz="3600" dirty="0"/>
          </a:p>
          <a:p>
            <a:endParaRPr lang="en-GB" dirty="0"/>
          </a:p>
        </p:txBody>
      </p:sp>
      <p:sp>
        <p:nvSpPr>
          <p:cNvPr id="4" name="Slide Number Placeholder 3"/>
          <p:cNvSpPr>
            <a:spLocks noGrp="1"/>
          </p:cNvSpPr>
          <p:nvPr>
            <p:ph type="sldNum" sz="quarter" idx="5"/>
          </p:nvPr>
        </p:nvSpPr>
        <p:spPr/>
        <p:txBody>
          <a:bodyPr/>
          <a:lstStyle/>
          <a:p>
            <a:fld id="{9A89B5E1-6926-714D-8829-38334EA9C5C2}" type="slidenum">
              <a:rPr lang="en-GB" smtClean="0"/>
              <a:t>11</a:t>
            </a:fld>
            <a:endParaRPr lang="en-GB"/>
          </a:p>
        </p:txBody>
      </p:sp>
    </p:spTree>
    <p:extLst>
      <p:ext uri="{BB962C8B-B14F-4D97-AF65-F5344CB8AC3E}">
        <p14:creationId xmlns:p14="http://schemas.microsoft.com/office/powerpoint/2010/main" val="21093301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GB" altLang="en-US" sz="1200" dirty="0">
                <a:latin typeface="Times New Roman" pitchFamily="18" charset="0"/>
                <a:cs typeface="Times New Roman" pitchFamily="18" charset="0"/>
              </a:rPr>
              <a:t>Pupils are taught that every citizen has the mandate to participate in the democratic processes of his or her country.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GB" altLang="en-US" sz="1200" dirty="0">
                <a:latin typeface="Times New Roman" pitchFamily="18" charset="0"/>
                <a:cs typeface="Times New Roman" pitchFamily="18" charset="0"/>
              </a:rPr>
              <a:t>Schools select and train leaders. </a:t>
            </a:r>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GB" altLang="en-US" sz="1200" dirty="0">
              <a:latin typeface="Times New Roman" pitchFamily="18" charset="0"/>
              <a:cs typeface="Times New Roman" pitchFamily="18" charset="0"/>
            </a:endParaRPr>
          </a:p>
          <a:p>
            <a:endParaRPr lang="en-ZA" dirty="0"/>
          </a:p>
        </p:txBody>
      </p:sp>
      <p:sp>
        <p:nvSpPr>
          <p:cNvPr id="4" name="Slide Number Placeholder 3"/>
          <p:cNvSpPr>
            <a:spLocks noGrp="1"/>
          </p:cNvSpPr>
          <p:nvPr>
            <p:ph type="sldNum" sz="quarter" idx="10"/>
          </p:nvPr>
        </p:nvSpPr>
        <p:spPr/>
        <p:txBody>
          <a:bodyPr/>
          <a:lstStyle/>
          <a:p>
            <a:pPr>
              <a:defRPr/>
            </a:pPr>
            <a:fld id="{D7C8FA23-9B8A-452F-BB02-AC2DD28D18C8}" type="slidenum">
              <a:rPr lang="en-US" smtClean="0"/>
              <a:pPr>
                <a:defRPr/>
              </a:pPr>
              <a:t>12</a:t>
            </a:fld>
            <a:endParaRPr lang="en-US"/>
          </a:p>
        </p:txBody>
      </p:sp>
    </p:spTree>
    <p:extLst>
      <p:ext uri="{BB962C8B-B14F-4D97-AF65-F5344CB8AC3E}">
        <p14:creationId xmlns:p14="http://schemas.microsoft.com/office/powerpoint/2010/main" val="844741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E86052B-1FA0-CF4E-BCD9-F01DA16FE4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AB307103-907C-654C-9FBA-2C2CF2DFAC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046DE84D-2428-2247-A405-FD3A240BEC3B}"/>
              </a:ext>
            </a:extLst>
          </p:cNvPr>
          <p:cNvSpPr>
            <a:spLocks noGrp="1"/>
          </p:cNvSpPr>
          <p:nvPr>
            <p:ph type="dt" sz="half" idx="10"/>
          </p:nvPr>
        </p:nvSpPr>
        <p:spPr/>
        <p:txBody>
          <a:bodyPr/>
          <a:lstStyle/>
          <a:p>
            <a:fld id="{B35A8DF1-0373-1941-9A96-6A5D2D816E93}" type="datetimeFigureOut">
              <a:rPr lang="en-GB" smtClean="0"/>
              <a:t>30/03/2023</a:t>
            </a:fld>
            <a:endParaRPr lang="en-GB"/>
          </a:p>
        </p:txBody>
      </p:sp>
      <p:sp>
        <p:nvSpPr>
          <p:cNvPr id="5" name="Footer Placeholder 4">
            <a:extLst>
              <a:ext uri="{FF2B5EF4-FFF2-40B4-BE49-F238E27FC236}">
                <a16:creationId xmlns:a16="http://schemas.microsoft.com/office/drawing/2014/main" xmlns="" id="{09C3CA0B-7B3F-B944-A345-BE8B59CDAD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99B0EA61-4F38-1045-AE4D-B6DC07B5FF6E}"/>
              </a:ext>
            </a:extLst>
          </p:cNvPr>
          <p:cNvSpPr>
            <a:spLocks noGrp="1"/>
          </p:cNvSpPr>
          <p:nvPr>
            <p:ph type="sldNum" sz="quarter" idx="12"/>
          </p:nvPr>
        </p:nvSpPr>
        <p:spPr/>
        <p:txBody>
          <a:bodyPr/>
          <a:lstStyle/>
          <a:p>
            <a:fld id="{F7BF378E-1898-CD46-95AE-D6A576724204}" type="slidenum">
              <a:rPr lang="en-GB" smtClean="0"/>
              <a:t>‹#›</a:t>
            </a:fld>
            <a:endParaRPr lang="en-GB"/>
          </a:p>
        </p:txBody>
      </p:sp>
    </p:spTree>
    <p:extLst>
      <p:ext uri="{BB962C8B-B14F-4D97-AF65-F5344CB8AC3E}">
        <p14:creationId xmlns:p14="http://schemas.microsoft.com/office/powerpoint/2010/main" val="3969954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B1B1E3-47B0-0B47-9554-124E7990F58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4D945F20-54C7-4A46-AE04-48174249250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5614641A-B6EA-114F-9CB5-03F4F5D4E62A}"/>
              </a:ext>
            </a:extLst>
          </p:cNvPr>
          <p:cNvSpPr>
            <a:spLocks noGrp="1"/>
          </p:cNvSpPr>
          <p:nvPr>
            <p:ph type="dt" sz="half" idx="10"/>
          </p:nvPr>
        </p:nvSpPr>
        <p:spPr/>
        <p:txBody>
          <a:bodyPr/>
          <a:lstStyle/>
          <a:p>
            <a:fld id="{B35A8DF1-0373-1941-9A96-6A5D2D816E93}" type="datetimeFigureOut">
              <a:rPr lang="en-GB" smtClean="0"/>
              <a:t>30/03/2023</a:t>
            </a:fld>
            <a:endParaRPr lang="en-GB"/>
          </a:p>
        </p:txBody>
      </p:sp>
      <p:sp>
        <p:nvSpPr>
          <p:cNvPr id="5" name="Footer Placeholder 4">
            <a:extLst>
              <a:ext uri="{FF2B5EF4-FFF2-40B4-BE49-F238E27FC236}">
                <a16:creationId xmlns:a16="http://schemas.microsoft.com/office/drawing/2014/main" xmlns="" id="{E112A1CC-03BF-A04E-B876-9359E09375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8500AD02-19E1-3049-9E1D-C3C8557EAB30}"/>
              </a:ext>
            </a:extLst>
          </p:cNvPr>
          <p:cNvSpPr>
            <a:spLocks noGrp="1"/>
          </p:cNvSpPr>
          <p:nvPr>
            <p:ph type="sldNum" sz="quarter" idx="12"/>
          </p:nvPr>
        </p:nvSpPr>
        <p:spPr/>
        <p:txBody>
          <a:bodyPr/>
          <a:lstStyle/>
          <a:p>
            <a:fld id="{F7BF378E-1898-CD46-95AE-D6A576724204}" type="slidenum">
              <a:rPr lang="en-GB" smtClean="0"/>
              <a:t>‹#›</a:t>
            </a:fld>
            <a:endParaRPr lang="en-GB"/>
          </a:p>
        </p:txBody>
      </p:sp>
    </p:spTree>
    <p:extLst>
      <p:ext uri="{BB962C8B-B14F-4D97-AF65-F5344CB8AC3E}">
        <p14:creationId xmlns:p14="http://schemas.microsoft.com/office/powerpoint/2010/main" val="1012531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4A1D928E-EF96-B048-818B-88985C94B9F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BE07CA62-11CB-FE42-AA4B-B1DB57F512E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33F3C9E8-E7EA-7A4F-8CFA-609D3A2799D3}"/>
              </a:ext>
            </a:extLst>
          </p:cNvPr>
          <p:cNvSpPr>
            <a:spLocks noGrp="1"/>
          </p:cNvSpPr>
          <p:nvPr>
            <p:ph type="dt" sz="half" idx="10"/>
          </p:nvPr>
        </p:nvSpPr>
        <p:spPr/>
        <p:txBody>
          <a:bodyPr/>
          <a:lstStyle/>
          <a:p>
            <a:fld id="{B35A8DF1-0373-1941-9A96-6A5D2D816E93}" type="datetimeFigureOut">
              <a:rPr lang="en-GB" smtClean="0"/>
              <a:t>30/03/2023</a:t>
            </a:fld>
            <a:endParaRPr lang="en-GB"/>
          </a:p>
        </p:txBody>
      </p:sp>
      <p:sp>
        <p:nvSpPr>
          <p:cNvPr id="5" name="Footer Placeholder 4">
            <a:extLst>
              <a:ext uri="{FF2B5EF4-FFF2-40B4-BE49-F238E27FC236}">
                <a16:creationId xmlns:a16="http://schemas.microsoft.com/office/drawing/2014/main" xmlns="" id="{0BE0EE99-6C57-EC4B-AA8E-D1D783F13D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E81EA15B-0B41-2745-897A-68ADA0F5A5C6}"/>
              </a:ext>
            </a:extLst>
          </p:cNvPr>
          <p:cNvSpPr>
            <a:spLocks noGrp="1"/>
          </p:cNvSpPr>
          <p:nvPr>
            <p:ph type="sldNum" sz="quarter" idx="12"/>
          </p:nvPr>
        </p:nvSpPr>
        <p:spPr/>
        <p:txBody>
          <a:bodyPr/>
          <a:lstStyle/>
          <a:p>
            <a:fld id="{F7BF378E-1898-CD46-95AE-D6A576724204}" type="slidenum">
              <a:rPr lang="en-GB" smtClean="0"/>
              <a:t>‹#›</a:t>
            </a:fld>
            <a:endParaRPr lang="en-GB"/>
          </a:p>
        </p:txBody>
      </p:sp>
    </p:spTree>
    <p:extLst>
      <p:ext uri="{BB962C8B-B14F-4D97-AF65-F5344CB8AC3E}">
        <p14:creationId xmlns:p14="http://schemas.microsoft.com/office/powerpoint/2010/main" val="3892367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E503FB-0E5B-924A-A5BB-8654B7920C6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B9486119-2A2C-3F40-801C-4D54157E51F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D10B7E78-4CC9-5D43-A655-0157CB158AA8}"/>
              </a:ext>
            </a:extLst>
          </p:cNvPr>
          <p:cNvSpPr>
            <a:spLocks noGrp="1"/>
          </p:cNvSpPr>
          <p:nvPr>
            <p:ph type="dt" sz="half" idx="10"/>
          </p:nvPr>
        </p:nvSpPr>
        <p:spPr/>
        <p:txBody>
          <a:bodyPr/>
          <a:lstStyle/>
          <a:p>
            <a:fld id="{B35A8DF1-0373-1941-9A96-6A5D2D816E93}" type="datetimeFigureOut">
              <a:rPr lang="en-GB" smtClean="0"/>
              <a:t>30/03/2023</a:t>
            </a:fld>
            <a:endParaRPr lang="en-GB"/>
          </a:p>
        </p:txBody>
      </p:sp>
      <p:sp>
        <p:nvSpPr>
          <p:cNvPr id="5" name="Footer Placeholder 4">
            <a:extLst>
              <a:ext uri="{FF2B5EF4-FFF2-40B4-BE49-F238E27FC236}">
                <a16:creationId xmlns:a16="http://schemas.microsoft.com/office/drawing/2014/main" xmlns="" id="{6C0666BA-43D6-DE46-9F5A-CF2026103D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C8A49951-0F7B-8E49-9730-37B811F6C777}"/>
              </a:ext>
            </a:extLst>
          </p:cNvPr>
          <p:cNvSpPr>
            <a:spLocks noGrp="1"/>
          </p:cNvSpPr>
          <p:nvPr>
            <p:ph type="sldNum" sz="quarter" idx="12"/>
          </p:nvPr>
        </p:nvSpPr>
        <p:spPr/>
        <p:txBody>
          <a:bodyPr/>
          <a:lstStyle/>
          <a:p>
            <a:fld id="{F7BF378E-1898-CD46-95AE-D6A576724204}" type="slidenum">
              <a:rPr lang="en-GB" smtClean="0"/>
              <a:t>‹#›</a:t>
            </a:fld>
            <a:endParaRPr lang="en-GB"/>
          </a:p>
        </p:txBody>
      </p:sp>
    </p:spTree>
    <p:extLst>
      <p:ext uri="{BB962C8B-B14F-4D97-AF65-F5344CB8AC3E}">
        <p14:creationId xmlns:p14="http://schemas.microsoft.com/office/powerpoint/2010/main" val="73731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6644A5-1F97-8946-9978-7F3A526D6AE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26675EFD-35CE-144C-97F4-D4459E4097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A63B2FC8-9927-8E47-BA3A-3B835F404205}"/>
              </a:ext>
            </a:extLst>
          </p:cNvPr>
          <p:cNvSpPr>
            <a:spLocks noGrp="1"/>
          </p:cNvSpPr>
          <p:nvPr>
            <p:ph type="dt" sz="half" idx="10"/>
          </p:nvPr>
        </p:nvSpPr>
        <p:spPr/>
        <p:txBody>
          <a:bodyPr/>
          <a:lstStyle/>
          <a:p>
            <a:fld id="{B35A8DF1-0373-1941-9A96-6A5D2D816E93}" type="datetimeFigureOut">
              <a:rPr lang="en-GB" smtClean="0"/>
              <a:t>30/03/2023</a:t>
            </a:fld>
            <a:endParaRPr lang="en-GB"/>
          </a:p>
        </p:txBody>
      </p:sp>
      <p:sp>
        <p:nvSpPr>
          <p:cNvPr id="5" name="Footer Placeholder 4">
            <a:extLst>
              <a:ext uri="{FF2B5EF4-FFF2-40B4-BE49-F238E27FC236}">
                <a16:creationId xmlns:a16="http://schemas.microsoft.com/office/drawing/2014/main" xmlns="" id="{05A46D90-6533-6242-93D7-E170771F1AA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A486E960-1114-B841-A335-4C53765936F9}"/>
              </a:ext>
            </a:extLst>
          </p:cNvPr>
          <p:cNvSpPr>
            <a:spLocks noGrp="1"/>
          </p:cNvSpPr>
          <p:nvPr>
            <p:ph type="sldNum" sz="quarter" idx="12"/>
          </p:nvPr>
        </p:nvSpPr>
        <p:spPr/>
        <p:txBody>
          <a:bodyPr/>
          <a:lstStyle/>
          <a:p>
            <a:fld id="{F7BF378E-1898-CD46-95AE-D6A576724204}" type="slidenum">
              <a:rPr lang="en-GB" smtClean="0"/>
              <a:t>‹#›</a:t>
            </a:fld>
            <a:endParaRPr lang="en-GB"/>
          </a:p>
        </p:txBody>
      </p:sp>
    </p:spTree>
    <p:extLst>
      <p:ext uri="{BB962C8B-B14F-4D97-AF65-F5344CB8AC3E}">
        <p14:creationId xmlns:p14="http://schemas.microsoft.com/office/powerpoint/2010/main" val="890533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9A645F-8264-8D4E-935F-A9F228E0FC1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E13DA459-37D3-974C-A9C4-7289BBB1000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6502945C-F8AB-F940-8C11-C9455B5F705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B76DB8C0-FA0C-CA4A-8BEA-38CD3266C202}"/>
              </a:ext>
            </a:extLst>
          </p:cNvPr>
          <p:cNvSpPr>
            <a:spLocks noGrp="1"/>
          </p:cNvSpPr>
          <p:nvPr>
            <p:ph type="dt" sz="half" idx="10"/>
          </p:nvPr>
        </p:nvSpPr>
        <p:spPr/>
        <p:txBody>
          <a:bodyPr/>
          <a:lstStyle/>
          <a:p>
            <a:fld id="{B35A8DF1-0373-1941-9A96-6A5D2D816E93}" type="datetimeFigureOut">
              <a:rPr lang="en-GB" smtClean="0"/>
              <a:t>30/03/2023</a:t>
            </a:fld>
            <a:endParaRPr lang="en-GB"/>
          </a:p>
        </p:txBody>
      </p:sp>
      <p:sp>
        <p:nvSpPr>
          <p:cNvPr id="6" name="Footer Placeholder 5">
            <a:extLst>
              <a:ext uri="{FF2B5EF4-FFF2-40B4-BE49-F238E27FC236}">
                <a16:creationId xmlns:a16="http://schemas.microsoft.com/office/drawing/2014/main" xmlns="" id="{B13A71FD-D0B5-D243-B060-534DE9C14DD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5675C51C-ABF1-4544-8896-002444FDCF02}"/>
              </a:ext>
            </a:extLst>
          </p:cNvPr>
          <p:cNvSpPr>
            <a:spLocks noGrp="1"/>
          </p:cNvSpPr>
          <p:nvPr>
            <p:ph type="sldNum" sz="quarter" idx="12"/>
          </p:nvPr>
        </p:nvSpPr>
        <p:spPr/>
        <p:txBody>
          <a:bodyPr/>
          <a:lstStyle/>
          <a:p>
            <a:fld id="{F7BF378E-1898-CD46-95AE-D6A576724204}" type="slidenum">
              <a:rPr lang="en-GB" smtClean="0"/>
              <a:t>‹#›</a:t>
            </a:fld>
            <a:endParaRPr lang="en-GB"/>
          </a:p>
        </p:txBody>
      </p:sp>
    </p:spTree>
    <p:extLst>
      <p:ext uri="{BB962C8B-B14F-4D97-AF65-F5344CB8AC3E}">
        <p14:creationId xmlns:p14="http://schemas.microsoft.com/office/powerpoint/2010/main" val="1044593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4CA4F6-4925-C34E-A5F9-D76E487C225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959D7EE1-8B34-E446-83EA-35B0AA64C5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4D1706AB-BC81-8846-91F0-18B817F4052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5EC6908E-248C-854E-9E55-8BF6F0955B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2FC8344D-1C49-F04C-B055-9B2A77801E6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7D5FB535-ECFB-EF4A-AC8F-AE5CB5BA6A75}"/>
              </a:ext>
            </a:extLst>
          </p:cNvPr>
          <p:cNvSpPr>
            <a:spLocks noGrp="1"/>
          </p:cNvSpPr>
          <p:nvPr>
            <p:ph type="dt" sz="half" idx="10"/>
          </p:nvPr>
        </p:nvSpPr>
        <p:spPr/>
        <p:txBody>
          <a:bodyPr/>
          <a:lstStyle/>
          <a:p>
            <a:fld id="{B35A8DF1-0373-1941-9A96-6A5D2D816E93}" type="datetimeFigureOut">
              <a:rPr lang="en-GB" smtClean="0"/>
              <a:t>30/03/2023</a:t>
            </a:fld>
            <a:endParaRPr lang="en-GB"/>
          </a:p>
        </p:txBody>
      </p:sp>
      <p:sp>
        <p:nvSpPr>
          <p:cNvPr id="8" name="Footer Placeholder 7">
            <a:extLst>
              <a:ext uri="{FF2B5EF4-FFF2-40B4-BE49-F238E27FC236}">
                <a16:creationId xmlns:a16="http://schemas.microsoft.com/office/drawing/2014/main" xmlns="" id="{F77F86C8-251C-7744-BBF2-F2D6AB3ACAA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3CDC652F-F7B4-7E43-8D55-9094915E8CE2}"/>
              </a:ext>
            </a:extLst>
          </p:cNvPr>
          <p:cNvSpPr>
            <a:spLocks noGrp="1"/>
          </p:cNvSpPr>
          <p:nvPr>
            <p:ph type="sldNum" sz="quarter" idx="12"/>
          </p:nvPr>
        </p:nvSpPr>
        <p:spPr/>
        <p:txBody>
          <a:bodyPr/>
          <a:lstStyle/>
          <a:p>
            <a:fld id="{F7BF378E-1898-CD46-95AE-D6A576724204}" type="slidenum">
              <a:rPr lang="en-GB" smtClean="0"/>
              <a:t>‹#›</a:t>
            </a:fld>
            <a:endParaRPr lang="en-GB"/>
          </a:p>
        </p:txBody>
      </p:sp>
    </p:spTree>
    <p:extLst>
      <p:ext uri="{BB962C8B-B14F-4D97-AF65-F5344CB8AC3E}">
        <p14:creationId xmlns:p14="http://schemas.microsoft.com/office/powerpoint/2010/main" val="2380572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3C07D69-3C8B-6C4F-B891-55515A84DF9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F9455D93-CF2D-E144-8AA4-CF48C952C739}"/>
              </a:ext>
            </a:extLst>
          </p:cNvPr>
          <p:cNvSpPr>
            <a:spLocks noGrp="1"/>
          </p:cNvSpPr>
          <p:nvPr>
            <p:ph type="dt" sz="half" idx="10"/>
          </p:nvPr>
        </p:nvSpPr>
        <p:spPr/>
        <p:txBody>
          <a:bodyPr/>
          <a:lstStyle/>
          <a:p>
            <a:fld id="{B35A8DF1-0373-1941-9A96-6A5D2D816E93}" type="datetimeFigureOut">
              <a:rPr lang="en-GB" smtClean="0"/>
              <a:t>30/03/2023</a:t>
            </a:fld>
            <a:endParaRPr lang="en-GB"/>
          </a:p>
        </p:txBody>
      </p:sp>
      <p:sp>
        <p:nvSpPr>
          <p:cNvPr id="4" name="Footer Placeholder 3">
            <a:extLst>
              <a:ext uri="{FF2B5EF4-FFF2-40B4-BE49-F238E27FC236}">
                <a16:creationId xmlns:a16="http://schemas.microsoft.com/office/drawing/2014/main" xmlns="" id="{7B33F27D-66C3-BD4F-BB02-36D0F1B4E22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41A85EBC-C148-F846-BFF7-F85E3556A7F6}"/>
              </a:ext>
            </a:extLst>
          </p:cNvPr>
          <p:cNvSpPr>
            <a:spLocks noGrp="1"/>
          </p:cNvSpPr>
          <p:nvPr>
            <p:ph type="sldNum" sz="quarter" idx="12"/>
          </p:nvPr>
        </p:nvSpPr>
        <p:spPr/>
        <p:txBody>
          <a:bodyPr/>
          <a:lstStyle/>
          <a:p>
            <a:fld id="{F7BF378E-1898-CD46-95AE-D6A576724204}" type="slidenum">
              <a:rPr lang="en-GB" smtClean="0"/>
              <a:t>‹#›</a:t>
            </a:fld>
            <a:endParaRPr lang="en-GB"/>
          </a:p>
        </p:txBody>
      </p:sp>
    </p:spTree>
    <p:extLst>
      <p:ext uri="{BB962C8B-B14F-4D97-AF65-F5344CB8AC3E}">
        <p14:creationId xmlns:p14="http://schemas.microsoft.com/office/powerpoint/2010/main" val="1645856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49716F3-DD7F-B145-BDDA-95D77352DA91}"/>
              </a:ext>
            </a:extLst>
          </p:cNvPr>
          <p:cNvSpPr>
            <a:spLocks noGrp="1"/>
          </p:cNvSpPr>
          <p:nvPr>
            <p:ph type="dt" sz="half" idx="10"/>
          </p:nvPr>
        </p:nvSpPr>
        <p:spPr/>
        <p:txBody>
          <a:bodyPr/>
          <a:lstStyle/>
          <a:p>
            <a:fld id="{B35A8DF1-0373-1941-9A96-6A5D2D816E93}" type="datetimeFigureOut">
              <a:rPr lang="en-GB" smtClean="0"/>
              <a:t>30/03/2023</a:t>
            </a:fld>
            <a:endParaRPr lang="en-GB"/>
          </a:p>
        </p:txBody>
      </p:sp>
      <p:sp>
        <p:nvSpPr>
          <p:cNvPr id="3" name="Footer Placeholder 2">
            <a:extLst>
              <a:ext uri="{FF2B5EF4-FFF2-40B4-BE49-F238E27FC236}">
                <a16:creationId xmlns:a16="http://schemas.microsoft.com/office/drawing/2014/main" xmlns="" id="{6D31751E-A71C-EF40-922C-A1B72A48D33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6C757CAE-7F7E-FE43-9658-AA97254648F6}"/>
              </a:ext>
            </a:extLst>
          </p:cNvPr>
          <p:cNvSpPr>
            <a:spLocks noGrp="1"/>
          </p:cNvSpPr>
          <p:nvPr>
            <p:ph type="sldNum" sz="quarter" idx="12"/>
          </p:nvPr>
        </p:nvSpPr>
        <p:spPr/>
        <p:txBody>
          <a:bodyPr/>
          <a:lstStyle/>
          <a:p>
            <a:fld id="{F7BF378E-1898-CD46-95AE-D6A576724204}" type="slidenum">
              <a:rPr lang="en-GB" smtClean="0"/>
              <a:t>‹#›</a:t>
            </a:fld>
            <a:endParaRPr lang="en-GB"/>
          </a:p>
        </p:txBody>
      </p:sp>
    </p:spTree>
    <p:extLst>
      <p:ext uri="{BB962C8B-B14F-4D97-AF65-F5344CB8AC3E}">
        <p14:creationId xmlns:p14="http://schemas.microsoft.com/office/powerpoint/2010/main" val="3777519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30FCB8-21FA-CA48-8077-49934E5D3E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53CAF159-AA78-2445-AA02-C7FBECEAF3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E85AF1E5-685C-3641-8C26-AFE1F7ACEC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BAB3B57B-1478-CC4C-9336-A35638A2CB8B}"/>
              </a:ext>
            </a:extLst>
          </p:cNvPr>
          <p:cNvSpPr>
            <a:spLocks noGrp="1"/>
          </p:cNvSpPr>
          <p:nvPr>
            <p:ph type="dt" sz="half" idx="10"/>
          </p:nvPr>
        </p:nvSpPr>
        <p:spPr/>
        <p:txBody>
          <a:bodyPr/>
          <a:lstStyle/>
          <a:p>
            <a:fld id="{B35A8DF1-0373-1941-9A96-6A5D2D816E93}" type="datetimeFigureOut">
              <a:rPr lang="en-GB" smtClean="0"/>
              <a:t>30/03/2023</a:t>
            </a:fld>
            <a:endParaRPr lang="en-GB"/>
          </a:p>
        </p:txBody>
      </p:sp>
      <p:sp>
        <p:nvSpPr>
          <p:cNvPr id="6" name="Footer Placeholder 5">
            <a:extLst>
              <a:ext uri="{FF2B5EF4-FFF2-40B4-BE49-F238E27FC236}">
                <a16:creationId xmlns:a16="http://schemas.microsoft.com/office/drawing/2014/main" xmlns="" id="{392C1E9F-C6B8-3344-B298-8B05AA8B9C6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42FA69A3-742F-0941-AFE1-7C2F056E897C}"/>
              </a:ext>
            </a:extLst>
          </p:cNvPr>
          <p:cNvSpPr>
            <a:spLocks noGrp="1"/>
          </p:cNvSpPr>
          <p:nvPr>
            <p:ph type="sldNum" sz="quarter" idx="12"/>
          </p:nvPr>
        </p:nvSpPr>
        <p:spPr/>
        <p:txBody>
          <a:bodyPr/>
          <a:lstStyle/>
          <a:p>
            <a:fld id="{F7BF378E-1898-CD46-95AE-D6A576724204}" type="slidenum">
              <a:rPr lang="en-GB" smtClean="0"/>
              <a:t>‹#›</a:t>
            </a:fld>
            <a:endParaRPr lang="en-GB"/>
          </a:p>
        </p:txBody>
      </p:sp>
    </p:spTree>
    <p:extLst>
      <p:ext uri="{BB962C8B-B14F-4D97-AF65-F5344CB8AC3E}">
        <p14:creationId xmlns:p14="http://schemas.microsoft.com/office/powerpoint/2010/main" val="1505858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188E58-5349-A543-97C6-F3D5FB1C76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F43C4BD4-AC47-A541-8172-7AC79D649C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F2D3DB0F-4458-664F-B5E6-527EDB71A0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9F608996-C36D-C549-9D63-826F53083890}"/>
              </a:ext>
            </a:extLst>
          </p:cNvPr>
          <p:cNvSpPr>
            <a:spLocks noGrp="1"/>
          </p:cNvSpPr>
          <p:nvPr>
            <p:ph type="dt" sz="half" idx="10"/>
          </p:nvPr>
        </p:nvSpPr>
        <p:spPr/>
        <p:txBody>
          <a:bodyPr/>
          <a:lstStyle/>
          <a:p>
            <a:fld id="{B35A8DF1-0373-1941-9A96-6A5D2D816E93}" type="datetimeFigureOut">
              <a:rPr lang="en-GB" smtClean="0"/>
              <a:t>30/03/2023</a:t>
            </a:fld>
            <a:endParaRPr lang="en-GB"/>
          </a:p>
        </p:txBody>
      </p:sp>
      <p:sp>
        <p:nvSpPr>
          <p:cNvPr id="6" name="Footer Placeholder 5">
            <a:extLst>
              <a:ext uri="{FF2B5EF4-FFF2-40B4-BE49-F238E27FC236}">
                <a16:creationId xmlns:a16="http://schemas.microsoft.com/office/drawing/2014/main" xmlns="" id="{2C0C80B6-037A-AD4E-8BEB-869817487BC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4542DF05-732E-754E-9FC3-89BC9D8AE046}"/>
              </a:ext>
            </a:extLst>
          </p:cNvPr>
          <p:cNvSpPr>
            <a:spLocks noGrp="1"/>
          </p:cNvSpPr>
          <p:nvPr>
            <p:ph type="sldNum" sz="quarter" idx="12"/>
          </p:nvPr>
        </p:nvSpPr>
        <p:spPr/>
        <p:txBody>
          <a:bodyPr/>
          <a:lstStyle/>
          <a:p>
            <a:fld id="{F7BF378E-1898-CD46-95AE-D6A576724204}" type="slidenum">
              <a:rPr lang="en-GB" smtClean="0"/>
              <a:t>‹#›</a:t>
            </a:fld>
            <a:endParaRPr lang="en-GB"/>
          </a:p>
        </p:txBody>
      </p:sp>
    </p:spTree>
    <p:extLst>
      <p:ext uri="{BB962C8B-B14F-4D97-AF65-F5344CB8AC3E}">
        <p14:creationId xmlns:p14="http://schemas.microsoft.com/office/powerpoint/2010/main" val="2003071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FB5D968-F5D3-B94A-B7F4-3FE06A61CF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61D19D45-6151-A449-AD09-D9E1C04BF8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8CAB4079-0DE4-B84A-8923-DFD90BE544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5A8DF1-0373-1941-9A96-6A5D2D816E93}" type="datetimeFigureOut">
              <a:rPr lang="en-GB" smtClean="0"/>
              <a:t>30/03/2023</a:t>
            </a:fld>
            <a:endParaRPr lang="en-GB"/>
          </a:p>
        </p:txBody>
      </p:sp>
      <p:sp>
        <p:nvSpPr>
          <p:cNvPr id="5" name="Footer Placeholder 4">
            <a:extLst>
              <a:ext uri="{FF2B5EF4-FFF2-40B4-BE49-F238E27FC236}">
                <a16:creationId xmlns:a16="http://schemas.microsoft.com/office/drawing/2014/main" xmlns="" id="{6BA48EDA-74BE-1240-A1D1-C921970441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1C67326D-2D71-6D41-86A5-FFA472C0F4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BF378E-1898-CD46-95AE-D6A576724204}" type="slidenum">
              <a:rPr lang="en-GB" smtClean="0"/>
              <a:t>‹#›</a:t>
            </a:fld>
            <a:endParaRPr lang="en-GB"/>
          </a:p>
        </p:txBody>
      </p:sp>
    </p:spTree>
    <p:extLst>
      <p:ext uri="{BB962C8B-B14F-4D97-AF65-F5344CB8AC3E}">
        <p14:creationId xmlns:p14="http://schemas.microsoft.com/office/powerpoint/2010/main" val="326870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114300" y="1448973"/>
            <a:ext cx="11684000" cy="2548792"/>
          </a:xfrm>
        </p:spPr>
        <p:txBody>
          <a:bodyPr/>
          <a:lstStyle/>
          <a:p>
            <a:pPr eaLnBrk="1" hangingPunct="1"/>
            <a:r>
              <a:rPr lang="en-US" altLang="en-US" sz="4800" b="1" dirty="0">
                <a:latin typeface="Times New Roman" pitchFamily="18" charset="0"/>
                <a:cs typeface="Times New Roman" pitchFamily="18" charset="0"/>
              </a:rPr>
              <a:t>EDU 2011:TOPIC 3</a:t>
            </a:r>
            <a:br>
              <a:rPr lang="en-US" altLang="en-US" sz="4800" b="1" dirty="0">
                <a:latin typeface="Times New Roman" pitchFamily="18" charset="0"/>
                <a:cs typeface="Times New Roman" pitchFamily="18" charset="0"/>
              </a:rPr>
            </a:br>
            <a:r>
              <a:rPr lang="en-US" altLang="en-US" sz="4800" b="1" dirty="0">
                <a:latin typeface="Times New Roman" pitchFamily="18" charset="0"/>
                <a:cs typeface="Times New Roman" pitchFamily="18" charset="0"/>
              </a:rPr>
              <a:t/>
            </a:r>
            <a:br>
              <a:rPr lang="en-US" altLang="en-US" sz="4800" b="1" dirty="0">
                <a:latin typeface="Times New Roman" pitchFamily="18" charset="0"/>
                <a:cs typeface="Times New Roman" pitchFamily="18" charset="0"/>
              </a:rPr>
            </a:br>
            <a:r>
              <a:rPr lang="en-US" altLang="en-US" sz="4800" b="1" dirty="0">
                <a:latin typeface="Times New Roman" pitchFamily="18" charset="0"/>
                <a:cs typeface="Times New Roman" pitchFamily="18" charset="0"/>
              </a:rPr>
              <a:t>SOCIAL FUNCTIONS OF EDUCATION</a:t>
            </a:r>
          </a:p>
        </p:txBody>
      </p:sp>
      <p:sp>
        <p:nvSpPr>
          <p:cNvPr id="4" name="Slide Number Placeholder 3"/>
          <p:cNvSpPr>
            <a:spLocks noGrp="1"/>
          </p:cNvSpPr>
          <p:nvPr>
            <p:ph type="sldNum" sz="quarter" idx="12"/>
          </p:nvPr>
        </p:nvSpPr>
        <p:spPr/>
        <p:txBody>
          <a:bodyPr/>
          <a:lstStyle/>
          <a:p>
            <a:pPr>
              <a:defRPr/>
            </a:pPr>
            <a:fld id="{8A17498B-F084-4234-B0A7-E272E6F7F62E}" type="slidenum">
              <a:rPr lang="en-US" smtClean="0"/>
              <a:pPr>
                <a:defRPr/>
              </a:pPr>
              <a:t>1</a:t>
            </a:fld>
            <a:endParaRPr lang="en-US" dirty="0"/>
          </a:p>
        </p:txBody>
      </p:sp>
    </p:spTree>
    <p:extLst>
      <p:ext uri="{BB962C8B-B14F-4D97-AF65-F5344CB8AC3E}">
        <p14:creationId xmlns:p14="http://schemas.microsoft.com/office/powerpoint/2010/main" val="262439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717452" y="274638"/>
            <a:ext cx="9493348" cy="792162"/>
          </a:xfrm>
        </p:spPr>
        <p:txBody>
          <a:bodyPr rtlCol="0">
            <a:normAutofit fontScale="90000"/>
          </a:bodyPr>
          <a:lstStyle/>
          <a:p>
            <a:pPr>
              <a:defRPr/>
            </a:pP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Innovative Function</a:t>
            </a:r>
            <a:r>
              <a:rPr lang="en-US" dirty="0"/>
              <a:t/>
            </a:r>
            <a:br>
              <a:rPr lang="en-US" dirty="0"/>
            </a:br>
            <a:endParaRPr lang="en-US" dirty="0"/>
          </a:p>
        </p:txBody>
      </p:sp>
      <p:sp>
        <p:nvSpPr>
          <p:cNvPr id="19459" name="Content Placeholder 2"/>
          <p:cNvSpPr>
            <a:spLocks noGrp="1"/>
          </p:cNvSpPr>
          <p:nvPr>
            <p:ph idx="1"/>
          </p:nvPr>
        </p:nvSpPr>
        <p:spPr>
          <a:xfrm>
            <a:off x="285750" y="1417639"/>
            <a:ext cx="11521440" cy="4708525"/>
          </a:xfrm>
        </p:spPr>
        <p:txBody>
          <a:bodyPr>
            <a:normAutofit/>
          </a:bodyPr>
          <a:lstStyle/>
          <a:p>
            <a:pPr algn="just" eaLnBrk="1" hangingPunct="1"/>
            <a:r>
              <a:rPr lang="en-US" altLang="en-US" sz="3600" dirty="0">
                <a:latin typeface="Times New Roman" pitchFamily="18" charset="0"/>
                <a:cs typeface="Times New Roman" pitchFamily="18" charset="0"/>
              </a:rPr>
              <a:t>The educational institution is responsible for propagating new knowledge or new technological changes.</a:t>
            </a:r>
          </a:p>
          <a:p>
            <a:pPr marL="0" indent="0" algn="just" eaLnBrk="1" hangingPunct="1">
              <a:buNone/>
            </a:pPr>
            <a:endParaRPr lang="en-US" altLang="en-US" sz="3600" dirty="0">
              <a:latin typeface="Times New Roman" pitchFamily="18" charset="0"/>
              <a:cs typeface="Times New Roman" pitchFamily="18" charset="0"/>
            </a:endParaRPr>
          </a:p>
          <a:p>
            <a:pPr algn="just"/>
            <a:r>
              <a:rPr lang="en-GB" sz="3600" dirty="0">
                <a:latin typeface="Times New Roman" panose="02020603050405020304" pitchFamily="18" charset="0"/>
                <a:cs typeface="Times New Roman" panose="02020603050405020304" pitchFamily="18" charset="0"/>
              </a:rPr>
              <a:t>Schools produce highly educated and skilled individuals whose education and level of enlightenment enable them to initiate and pursue change through innovations and critical reflection on the old ways of society. </a:t>
            </a:r>
          </a:p>
        </p:txBody>
      </p:sp>
      <p:sp>
        <p:nvSpPr>
          <p:cNvPr id="4" name="Slide Number Placeholder 3"/>
          <p:cNvSpPr>
            <a:spLocks noGrp="1"/>
          </p:cNvSpPr>
          <p:nvPr>
            <p:ph type="sldNum" sz="quarter" idx="12"/>
          </p:nvPr>
        </p:nvSpPr>
        <p:spPr/>
        <p:txBody>
          <a:bodyPr/>
          <a:lstStyle/>
          <a:p>
            <a:pPr>
              <a:defRPr/>
            </a:pPr>
            <a:fld id="{A21E326B-987F-4956-8638-393A4C9B6F55}" type="slidenum">
              <a:rPr lang="en-US" smtClean="0"/>
              <a:pPr>
                <a:defRPr/>
              </a:pPr>
              <a:t>10</a:t>
            </a:fld>
            <a:endParaRPr lang="en-US" dirty="0"/>
          </a:p>
        </p:txBody>
      </p:sp>
    </p:spTree>
    <p:extLst>
      <p:ext uri="{BB962C8B-B14F-4D97-AF65-F5344CB8AC3E}">
        <p14:creationId xmlns:p14="http://schemas.microsoft.com/office/powerpoint/2010/main" val="93055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 calcmode="lin" valueType="num">
                                      <p:cBhvr additive="base">
                                        <p:cTn id="7" dur="500" fill="hold"/>
                                        <p:tgtEl>
                                          <p:spTgt spid="20482"/>
                                        </p:tgtEl>
                                        <p:attrNameLst>
                                          <p:attrName>ppt_x</p:attrName>
                                        </p:attrNameLst>
                                      </p:cBhvr>
                                      <p:tavLst>
                                        <p:tav tm="0">
                                          <p:val>
                                            <p:strVal val="#ppt_x"/>
                                          </p:val>
                                        </p:tav>
                                        <p:tav tm="100000">
                                          <p:val>
                                            <p:strVal val="#ppt_x"/>
                                          </p:val>
                                        </p:tav>
                                      </p:tavLst>
                                    </p:anim>
                                    <p:anim calcmode="lin" valueType="num">
                                      <p:cBhvr additive="base">
                                        <p:cTn id="8" dur="500" fill="hold"/>
                                        <p:tgtEl>
                                          <p:spTgt spid="2048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459">
                                            <p:txEl>
                                              <p:pRg st="0" end="0"/>
                                            </p:txEl>
                                          </p:spTgt>
                                        </p:tgtEl>
                                        <p:attrNameLst>
                                          <p:attrName>style.visibility</p:attrName>
                                        </p:attrNameLst>
                                      </p:cBhvr>
                                      <p:to>
                                        <p:strVal val="visible"/>
                                      </p:to>
                                    </p:set>
                                    <p:anim calcmode="lin" valueType="num">
                                      <p:cBhvr additive="base">
                                        <p:cTn id="13" dur="500" fill="hold"/>
                                        <p:tgtEl>
                                          <p:spTgt spid="1945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9459">
                                            <p:txEl>
                                              <p:pRg st="2" end="2"/>
                                            </p:txEl>
                                          </p:spTgt>
                                        </p:tgtEl>
                                        <p:attrNameLst>
                                          <p:attrName>style.visibility</p:attrName>
                                        </p:attrNameLst>
                                      </p:cBhvr>
                                      <p:to>
                                        <p:strVal val="visible"/>
                                      </p:to>
                                    </p:set>
                                    <p:anim calcmode="lin" valueType="num">
                                      <p:cBhvr additive="base">
                                        <p:cTn id="19" dur="500" fill="hold"/>
                                        <p:tgtEl>
                                          <p:spTgt spid="1945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1945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297180" y="278296"/>
            <a:ext cx="11418570" cy="6360009"/>
          </a:xfrm>
        </p:spPr>
        <p:txBody>
          <a:bodyPr>
            <a:normAutofit lnSpcReduction="10000"/>
          </a:bodyPr>
          <a:lstStyle/>
          <a:p>
            <a:pPr algn="just"/>
            <a:r>
              <a:rPr lang="en-US" altLang="en-US" sz="3600" dirty="0">
                <a:latin typeface="Times New Roman" pitchFamily="18" charset="0"/>
                <a:cs typeface="Times New Roman" pitchFamily="18" charset="0"/>
              </a:rPr>
              <a:t>Schools are not only the replica of the society, they are also the living laboratories where social experiments are made and successful ones are introduced into the society as innovations. </a:t>
            </a:r>
          </a:p>
          <a:p>
            <a:pPr marL="0" indent="0" algn="just">
              <a:buNone/>
            </a:pPr>
            <a:endParaRPr lang="en-US" altLang="en-US" sz="3600" dirty="0">
              <a:latin typeface="Times New Roman" pitchFamily="18" charset="0"/>
              <a:cs typeface="Times New Roman" pitchFamily="18" charset="0"/>
            </a:endParaRPr>
          </a:p>
          <a:p>
            <a:pPr algn="just" eaLnBrk="1" hangingPunct="1"/>
            <a:r>
              <a:rPr lang="en-US" altLang="en-US" sz="3600" dirty="0">
                <a:latin typeface="Times New Roman" pitchFamily="18" charset="0"/>
                <a:cs typeface="Times New Roman" pitchFamily="18" charset="0"/>
              </a:rPr>
              <a:t>Colleges and universities are expected to conduct research and publish new knowledge that benefits the overall society. </a:t>
            </a:r>
          </a:p>
          <a:p>
            <a:pPr marL="0" indent="0" algn="just" eaLnBrk="1" hangingPunct="1">
              <a:buNone/>
            </a:pPr>
            <a:endParaRPr lang="en-US" altLang="en-US" sz="3600" dirty="0">
              <a:latin typeface="Times New Roman" pitchFamily="18" charset="0"/>
              <a:cs typeface="Times New Roman" pitchFamily="18" charset="0"/>
            </a:endParaRPr>
          </a:p>
          <a:p>
            <a:pPr algn="just"/>
            <a:r>
              <a:rPr lang="en-GB" sz="3600" dirty="0">
                <a:latin typeface="Times New Roman" panose="02020603050405020304" pitchFamily="18" charset="0"/>
                <a:cs typeface="Times New Roman" panose="02020603050405020304" pitchFamily="18" charset="0"/>
              </a:rPr>
              <a:t>Educational institutions must help society in the development of new attitudes, new values and new techniques demanded in the new order. </a:t>
            </a:r>
          </a:p>
          <a:p>
            <a:pPr marL="0" indent="0" algn="just" eaLnBrk="1" hangingPunct="1">
              <a:buNone/>
            </a:pPr>
            <a:endParaRPr lang="en-US" altLang="en-US" sz="3600" dirty="0">
              <a:latin typeface="Times New Roman" pitchFamily="18" charset="0"/>
              <a:cs typeface="Times New Roman" pitchFamily="18" charset="0"/>
            </a:endParaRPr>
          </a:p>
          <a:p>
            <a:pPr algn="just" eaLnBrk="1" hangingPunct="1"/>
            <a:endParaRPr lang="en-US" altLang="en-US" sz="3600" dirty="0">
              <a:latin typeface="Times New Roman" pitchFamily="18" charset="0"/>
              <a:cs typeface="Times New Roman" pitchFamily="18" charset="0"/>
            </a:endParaRPr>
          </a:p>
          <a:p>
            <a:pPr eaLnBrk="1" hangingPunct="1"/>
            <a:endParaRPr lang="en-US" altLang="en-US" dirty="0"/>
          </a:p>
        </p:txBody>
      </p:sp>
      <p:sp>
        <p:nvSpPr>
          <p:cNvPr id="4" name="Slide Number Placeholder 3"/>
          <p:cNvSpPr>
            <a:spLocks noGrp="1"/>
          </p:cNvSpPr>
          <p:nvPr>
            <p:ph type="sldNum" sz="quarter" idx="12"/>
          </p:nvPr>
        </p:nvSpPr>
        <p:spPr/>
        <p:txBody>
          <a:bodyPr/>
          <a:lstStyle/>
          <a:p>
            <a:pPr>
              <a:defRPr/>
            </a:pPr>
            <a:fld id="{D3273388-E3A5-4D01-AFA8-EFB8A456A2CB}" type="slidenum">
              <a:rPr lang="en-US" smtClean="0"/>
              <a:pPr>
                <a:defRPr/>
              </a:pPr>
              <a:t>11</a:t>
            </a:fld>
            <a:endParaRPr lang="en-US" dirty="0"/>
          </a:p>
        </p:txBody>
      </p:sp>
    </p:spTree>
    <p:extLst>
      <p:ext uri="{BB962C8B-B14F-4D97-AF65-F5344CB8AC3E}">
        <p14:creationId xmlns:p14="http://schemas.microsoft.com/office/powerpoint/2010/main" val="1363137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483">
                                            <p:txEl>
                                              <p:pRg st="2" end="2"/>
                                            </p:txEl>
                                          </p:spTgt>
                                        </p:tgtEl>
                                        <p:attrNameLst>
                                          <p:attrName>style.visibility</p:attrName>
                                        </p:attrNameLst>
                                      </p:cBhvr>
                                      <p:to>
                                        <p:strVal val="visible"/>
                                      </p:to>
                                    </p:set>
                                    <p:anim calcmode="lin" valueType="num">
                                      <p:cBhvr additive="base">
                                        <p:cTn id="13" dur="500" fill="hold"/>
                                        <p:tgtEl>
                                          <p:spTgt spid="2048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483">
                                            <p:txEl>
                                              <p:pRg st="4" end="4"/>
                                            </p:txEl>
                                          </p:spTgt>
                                        </p:tgtEl>
                                        <p:attrNameLst>
                                          <p:attrName>style.visibility</p:attrName>
                                        </p:attrNameLst>
                                      </p:cBhvr>
                                      <p:to>
                                        <p:strVal val="visible"/>
                                      </p:to>
                                    </p:set>
                                    <p:anim calcmode="lin" valueType="num">
                                      <p:cBhvr additive="base">
                                        <p:cTn id="19" dur="500" fill="hold"/>
                                        <p:tgtEl>
                                          <p:spTgt spid="2048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48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05740" y="274638"/>
            <a:ext cx="10005060" cy="715962"/>
          </a:xfrm>
        </p:spPr>
        <p:txBody>
          <a:bodyPr rtlCol="0">
            <a:normAutofit fontScale="90000"/>
          </a:bodyPr>
          <a:lstStyle/>
          <a:p>
            <a:pPr>
              <a:defRPr/>
            </a:pPr>
            <a:r>
              <a:rPr lang="en-GB" b="1" dirty="0">
                <a:latin typeface="Times New Roman" pitchFamily="18" charset="0"/>
                <a:cs typeface="Times New Roman" pitchFamily="18" charset="0"/>
              </a:rPr>
              <a:t/>
            </a:r>
            <a:br>
              <a:rPr lang="en-GB" b="1" dirty="0">
                <a:latin typeface="Times New Roman" pitchFamily="18" charset="0"/>
                <a:cs typeface="Times New Roman" pitchFamily="18" charset="0"/>
              </a:rPr>
            </a:br>
            <a:r>
              <a:rPr lang="en-GB" b="1" dirty="0">
                <a:latin typeface="Times New Roman" pitchFamily="18" charset="0"/>
                <a:cs typeface="Times New Roman" pitchFamily="18" charset="0"/>
              </a:rPr>
              <a:t>Political Function </a:t>
            </a:r>
            <a:r>
              <a:rPr lang="en-US" dirty="0"/>
              <a:t/>
            </a:r>
            <a:br>
              <a:rPr lang="en-US" dirty="0"/>
            </a:br>
            <a:endParaRPr lang="en-US" dirty="0"/>
          </a:p>
        </p:txBody>
      </p:sp>
      <p:sp>
        <p:nvSpPr>
          <p:cNvPr id="21507" name="Content Placeholder 2"/>
          <p:cNvSpPr>
            <a:spLocks noGrp="1"/>
          </p:cNvSpPr>
          <p:nvPr>
            <p:ph idx="1"/>
          </p:nvPr>
        </p:nvSpPr>
        <p:spPr>
          <a:xfrm>
            <a:off x="205740" y="1066800"/>
            <a:ext cx="11510010" cy="5410200"/>
          </a:xfrm>
        </p:spPr>
        <p:txBody>
          <a:bodyPr>
            <a:normAutofit lnSpcReduction="10000"/>
          </a:bodyPr>
          <a:lstStyle/>
          <a:p>
            <a:pPr algn="just"/>
            <a:r>
              <a:rPr lang="en-GB" sz="3900" dirty="0">
                <a:latin typeface="Times New Roman" panose="02020603050405020304" pitchFamily="18" charset="0"/>
                <a:cs typeface="Times New Roman" panose="02020603050405020304" pitchFamily="18" charset="0"/>
              </a:rPr>
              <a:t>Education creates the necessary political awareness and competence necessary for active participation in the political affairs of the society. </a:t>
            </a:r>
          </a:p>
          <a:p>
            <a:pPr marL="0" indent="0" algn="just" eaLnBrk="1" hangingPunct="1">
              <a:buNone/>
            </a:pPr>
            <a:endParaRPr lang="en-GB" altLang="en-US" sz="3600" dirty="0">
              <a:latin typeface="Times New Roman" pitchFamily="18" charset="0"/>
              <a:cs typeface="Times New Roman" pitchFamily="18" charset="0"/>
            </a:endParaRPr>
          </a:p>
          <a:p>
            <a:pPr algn="just" eaLnBrk="1" hangingPunct="1"/>
            <a:r>
              <a:rPr lang="en-GB" altLang="en-US" sz="3600" dirty="0">
                <a:latin typeface="Times New Roman" pitchFamily="18" charset="0"/>
                <a:cs typeface="Times New Roman" pitchFamily="18" charset="0"/>
              </a:rPr>
              <a:t>Pupils are taught to participate in the democratic processes of their country. </a:t>
            </a:r>
          </a:p>
          <a:p>
            <a:pPr marL="0" indent="0" algn="just">
              <a:buNone/>
            </a:pPr>
            <a:endParaRPr lang="en-GB" altLang="en-US" sz="3600" dirty="0">
              <a:latin typeface="Times New Roman" pitchFamily="18" charset="0"/>
              <a:cs typeface="Times New Roman" pitchFamily="18" charset="0"/>
            </a:endParaRPr>
          </a:p>
          <a:p>
            <a:pPr algn="just" eaLnBrk="1" hangingPunct="1"/>
            <a:r>
              <a:rPr lang="en-GB" altLang="en-US" sz="3600" dirty="0">
                <a:latin typeface="Times New Roman" pitchFamily="18" charset="0"/>
                <a:cs typeface="Times New Roman" pitchFamily="18" charset="0"/>
              </a:rPr>
              <a:t> Pupils are taught that they have the </a:t>
            </a:r>
            <a:r>
              <a:rPr lang="en-GB" altLang="en-US" sz="3600" b="1" dirty="0">
                <a:latin typeface="Times New Roman" pitchFamily="18" charset="0"/>
                <a:cs typeface="Times New Roman" pitchFamily="18" charset="0"/>
              </a:rPr>
              <a:t>right </a:t>
            </a:r>
            <a:r>
              <a:rPr lang="en-GB" altLang="en-US" sz="3600" dirty="0">
                <a:latin typeface="Times New Roman" pitchFamily="18" charset="0"/>
                <a:cs typeface="Times New Roman" pitchFamily="18" charset="0"/>
              </a:rPr>
              <a:t>to occupy a political office and that they also have the </a:t>
            </a:r>
            <a:r>
              <a:rPr lang="en-GB" altLang="en-US" sz="3600" b="1" dirty="0">
                <a:latin typeface="Times New Roman" pitchFamily="18" charset="0"/>
                <a:cs typeface="Times New Roman" pitchFamily="18" charset="0"/>
              </a:rPr>
              <a:t>obligation to choose </a:t>
            </a:r>
            <a:r>
              <a:rPr lang="en-GB" altLang="en-US" sz="3600" dirty="0">
                <a:latin typeface="Times New Roman" pitchFamily="18" charset="0"/>
                <a:cs typeface="Times New Roman" pitchFamily="18" charset="0"/>
              </a:rPr>
              <a:t>others even if they themselves do not qualify. </a:t>
            </a:r>
            <a:endParaRPr lang="en-US" altLang="en-US" sz="3600" dirty="0">
              <a:latin typeface="Times New Roman" pitchFamily="18" charset="0"/>
              <a:cs typeface="Times New Roman" pitchFamily="18" charset="0"/>
            </a:endParaRPr>
          </a:p>
          <a:p>
            <a:pPr marL="0" indent="0">
              <a:buNone/>
            </a:pPr>
            <a:endParaRPr lang="en-US" altLang="en-US" sz="3600" dirty="0">
              <a:latin typeface="Times New Roman" pitchFamily="18" charset="0"/>
              <a:cs typeface="Times New Roman" pitchFamily="18" charset="0"/>
            </a:endParaRPr>
          </a:p>
          <a:p>
            <a:pPr eaLnBrk="1" hangingPunct="1"/>
            <a:endParaRPr lang="en-US" alt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2FB97485-9B5B-493F-AD29-7DB91C3D179D}" type="slidenum">
              <a:rPr lang="en-US" smtClean="0"/>
              <a:pPr>
                <a:defRPr/>
              </a:pPr>
              <a:t>12</a:t>
            </a:fld>
            <a:endParaRPr lang="en-US" dirty="0"/>
          </a:p>
        </p:txBody>
      </p:sp>
    </p:spTree>
    <p:extLst>
      <p:ext uri="{BB962C8B-B14F-4D97-AF65-F5344CB8AC3E}">
        <p14:creationId xmlns:p14="http://schemas.microsoft.com/office/powerpoint/2010/main" val="3362499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anim calcmode="lin" valueType="num">
                                      <p:cBhvr additive="base">
                                        <p:cTn id="7" dur="500" fill="hold"/>
                                        <p:tgtEl>
                                          <p:spTgt spid="22530"/>
                                        </p:tgtEl>
                                        <p:attrNameLst>
                                          <p:attrName>ppt_x</p:attrName>
                                        </p:attrNameLst>
                                      </p:cBhvr>
                                      <p:tavLst>
                                        <p:tav tm="0">
                                          <p:val>
                                            <p:strVal val="#ppt_x"/>
                                          </p:val>
                                        </p:tav>
                                        <p:tav tm="100000">
                                          <p:val>
                                            <p:strVal val="#ppt_x"/>
                                          </p:val>
                                        </p:tav>
                                      </p:tavLst>
                                    </p:anim>
                                    <p:anim calcmode="lin" valueType="num">
                                      <p:cBhvr additive="base">
                                        <p:cTn id="8" dur="500" fill="hold"/>
                                        <p:tgtEl>
                                          <p:spTgt spid="2253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507">
                                            <p:txEl>
                                              <p:pRg st="0" end="0"/>
                                            </p:txEl>
                                          </p:spTgt>
                                        </p:tgtEl>
                                        <p:attrNameLst>
                                          <p:attrName>style.visibility</p:attrName>
                                        </p:attrNameLst>
                                      </p:cBhvr>
                                      <p:to>
                                        <p:strVal val="visible"/>
                                      </p:to>
                                    </p:set>
                                    <p:anim calcmode="lin" valueType="num">
                                      <p:cBhvr additive="base">
                                        <p:cTn id="13" dur="250" fill="hold"/>
                                        <p:tgtEl>
                                          <p:spTgt spid="21507">
                                            <p:txEl>
                                              <p:pRg st="0" end="0"/>
                                            </p:txEl>
                                          </p:spTgt>
                                        </p:tgtEl>
                                        <p:attrNameLst>
                                          <p:attrName>ppt_x</p:attrName>
                                        </p:attrNameLst>
                                      </p:cBhvr>
                                      <p:tavLst>
                                        <p:tav tm="0">
                                          <p:val>
                                            <p:strVal val="#ppt_x"/>
                                          </p:val>
                                        </p:tav>
                                        <p:tav tm="100000">
                                          <p:val>
                                            <p:strVal val="#ppt_x"/>
                                          </p:val>
                                        </p:tav>
                                      </p:tavLst>
                                    </p:anim>
                                    <p:anim calcmode="lin" valueType="num">
                                      <p:cBhvr additive="base">
                                        <p:cTn id="14" dur="250" fill="hold"/>
                                        <p:tgtEl>
                                          <p:spTgt spid="215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 calcmode="lin" valueType="num">
                                      <p:cBhvr additive="base">
                                        <p:cTn id="19" dur="250" fill="hold"/>
                                        <p:tgtEl>
                                          <p:spTgt spid="21507">
                                            <p:txEl>
                                              <p:pRg st="2" end="2"/>
                                            </p:txEl>
                                          </p:spTgt>
                                        </p:tgtEl>
                                        <p:attrNameLst>
                                          <p:attrName>ppt_x</p:attrName>
                                        </p:attrNameLst>
                                      </p:cBhvr>
                                      <p:tavLst>
                                        <p:tav tm="0">
                                          <p:val>
                                            <p:strVal val="#ppt_x"/>
                                          </p:val>
                                        </p:tav>
                                        <p:tav tm="100000">
                                          <p:val>
                                            <p:strVal val="#ppt_x"/>
                                          </p:val>
                                        </p:tav>
                                      </p:tavLst>
                                    </p:anim>
                                    <p:anim calcmode="lin" valueType="num">
                                      <p:cBhvr additive="base">
                                        <p:cTn id="20" dur="250" fill="hold"/>
                                        <p:tgtEl>
                                          <p:spTgt spid="215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1507">
                                            <p:txEl>
                                              <p:pRg st="4" end="4"/>
                                            </p:txEl>
                                          </p:spTgt>
                                        </p:tgtEl>
                                        <p:attrNameLst>
                                          <p:attrName>style.visibility</p:attrName>
                                        </p:attrNameLst>
                                      </p:cBhvr>
                                      <p:to>
                                        <p:strVal val="visible"/>
                                      </p:to>
                                    </p:set>
                                    <p:anim calcmode="lin" valueType="num">
                                      <p:cBhvr additive="base">
                                        <p:cTn id="25" dur="250" fill="hold"/>
                                        <p:tgtEl>
                                          <p:spTgt spid="21507">
                                            <p:txEl>
                                              <p:pRg st="4" end="4"/>
                                            </p:txEl>
                                          </p:spTgt>
                                        </p:tgtEl>
                                        <p:attrNameLst>
                                          <p:attrName>ppt_x</p:attrName>
                                        </p:attrNameLst>
                                      </p:cBhvr>
                                      <p:tavLst>
                                        <p:tav tm="0">
                                          <p:val>
                                            <p:strVal val="#ppt_x"/>
                                          </p:val>
                                        </p:tav>
                                        <p:tav tm="100000">
                                          <p:val>
                                            <p:strVal val="#ppt_x"/>
                                          </p:val>
                                        </p:tav>
                                      </p:tavLst>
                                    </p:anim>
                                    <p:anim calcmode="lin" valueType="num">
                                      <p:cBhvr additive="base">
                                        <p:cTn id="26" dur="250" fill="hold"/>
                                        <p:tgtEl>
                                          <p:spTgt spid="2150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150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434340" y="685801"/>
            <a:ext cx="11349990" cy="5440363"/>
          </a:xfrm>
        </p:spPr>
        <p:txBody>
          <a:bodyPr/>
          <a:lstStyle/>
          <a:p>
            <a:pPr eaLnBrk="1" hangingPunct="1"/>
            <a:r>
              <a:rPr lang="en-GB" altLang="en-US" sz="3600" dirty="0">
                <a:latin typeface="Times New Roman" panose="02020603050405020304" pitchFamily="18" charset="0"/>
                <a:cs typeface="Times New Roman" panose="02020603050405020304" pitchFamily="18" charset="0"/>
              </a:rPr>
              <a:t>Societies use the schools to socialize their young to support their own social and political systems</a:t>
            </a:r>
          </a:p>
          <a:p>
            <a:pPr eaLnBrk="1" hangingPunct="1"/>
            <a:endParaRPr lang="en-GB" altLang="en-US" sz="3600" dirty="0">
              <a:latin typeface="Times New Roman" panose="02020603050405020304" pitchFamily="18" charset="0"/>
              <a:cs typeface="Times New Roman" panose="02020603050405020304" pitchFamily="18" charset="0"/>
            </a:endParaRPr>
          </a:p>
          <a:p>
            <a:pPr eaLnBrk="1" hangingPunct="1"/>
            <a:r>
              <a:rPr lang="en-GB" altLang="en-US" sz="3600" dirty="0">
                <a:latin typeface="Times New Roman" panose="02020603050405020304" pitchFamily="18" charset="0"/>
                <a:cs typeface="Times New Roman" panose="02020603050405020304" pitchFamily="18" charset="0"/>
              </a:rPr>
              <a:t>Pupils are taught to believe that their own political and social systems are superior to other political and social systems. </a:t>
            </a:r>
          </a:p>
          <a:p>
            <a:pPr marL="0" indent="0" eaLnBrk="1" hangingPunct="1">
              <a:buNone/>
            </a:pPr>
            <a:endParaRPr lang="en-GB" altLang="en-US" sz="3600" dirty="0"/>
          </a:p>
        </p:txBody>
      </p:sp>
      <p:sp>
        <p:nvSpPr>
          <p:cNvPr id="4" name="Slide Number Placeholder 3"/>
          <p:cNvSpPr>
            <a:spLocks noGrp="1"/>
          </p:cNvSpPr>
          <p:nvPr>
            <p:ph type="sldNum" sz="quarter" idx="12"/>
          </p:nvPr>
        </p:nvSpPr>
        <p:spPr/>
        <p:txBody>
          <a:bodyPr/>
          <a:lstStyle/>
          <a:p>
            <a:pPr>
              <a:defRPr/>
            </a:pPr>
            <a:fld id="{9FC33CAC-3173-4712-B87D-D68851CE7916}" type="slidenum">
              <a:rPr lang="en-US" smtClean="0"/>
              <a:pPr>
                <a:defRPr/>
              </a:pPr>
              <a:t>13</a:t>
            </a:fld>
            <a:endParaRPr lang="en-US" dirty="0"/>
          </a:p>
        </p:txBody>
      </p:sp>
    </p:spTree>
    <p:extLst>
      <p:ext uri="{BB962C8B-B14F-4D97-AF65-F5344CB8AC3E}">
        <p14:creationId xmlns:p14="http://schemas.microsoft.com/office/powerpoint/2010/main" val="3573559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555">
                                            <p:txEl>
                                              <p:pRg st="2" end="2"/>
                                            </p:txEl>
                                          </p:spTgt>
                                        </p:tgtEl>
                                        <p:attrNameLst>
                                          <p:attrName>style.visibility</p:attrName>
                                        </p:attrNameLst>
                                      </p:cBhvr>
                                      <p:to>
                                        <p:strVal val="visible"/>
                                      </p:to>
                                    </p:set>
                                    <p:anim calcmode="lin" valueType="num">
                                      <p:cBhvr additive="base">
                                        <p:cTn id="13" dur="500" fill="hold"/>
                                        <p:tgtEl>
                                          <p:spTgt spid="2355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55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890" y="533401"/>
            <a:ext cx="11532870" cy="6188074"/>
          </a:xfrm>
        </p:spPr>
        <p:txBody>
          <a:bodyPr rtlCol="0">
            <a:normAutofit/>
          </a:bodyPr>
          <a:lstStyle/>
          <a:p>
            <a:pPr>
              <a:defRPr/>
            </a:pPr>
            <a:r>
              <a:rPr lang="en-GB" sz="3600" dirty="0">
                <a:latin typeface="Times New Roman" panose="02020603050405020304" pitchFamily="18" charset="0"/>
                <a:cs typeface="Times New Roman" panose="02020603050405020304" pitchFamily="18" charset="0"/>
              </a:rPr>
              <a:t>They are taught that there is honour and integrity in abiding to the laws of the country. </a:t>
            </a:r>
          </a:p>
          <a:p>
            <a:pPr marL="0" indent="0">
              <a:buNone/>
              <a:defRPr/>
            </a:pPr>
            <a:endParaRPr lang="en-GB" sz="3600" dirty="0">
              <a:latin typeface="Times New Roman" panose="02020603050405020304" pitchFamily="18" charset="0"/>
              <a:cs typeface="Times New Roman" panose="02020603050405020304" pitchFamily="18" charset="0"/>
            </a:endParaRPr>
          </a:p>
          <a:p>
            <a:pPr algn="just">
              <a:defRPr/>
            </a:pPr>
            <a:r>
              <a:rPr lang="en-GB" sz="3600" dirty="0">
                <a:latin typeface="Times New Roman" panose="02020603050405020304" pitchFamily="18" charset="0"/>
                <a:cs typeface="Times New Roman" panose="02020603050405020304" pitchFamily="18" charset="0"/>
              </a:rPr>
              <a:t>Patriotism is taught through rituals, plays, songs and stories. </a:t>
            </a:r>
          </a:p>
          <a:p>
            <a:pPr marL="0" indent="0" algn="just">
              <a:buNone/>
              <a:defRPr/>
            </a:pPr>
            <a:endParaRPr lang="en-GB" sz="3600" dirty="0">
              <a:latin typeface="Times New Roman" panose="02020603050405020304" pitchFamily="18" charset="0"/>
              <a:cs typeface="Times New Roman" panose="02020603050405020304" pitchFamily="18" charset="0"/>
            </a:endParaRPr>
          </a:p>
          <a:p>
            <a:pPr algn="just">
              <a:defRPr/>
            </a:pPr>
            <a:r>
              <a:rPr lang="en-GB" sz="3600" dirty="0">
                <a:latin typeface="Times New Roman" panose="02020603050405020304" pitchFamily="18" charset="0"/>
                <a:cs typeface="Times New Roman" panose="02020603050405020304" pitchFamily="18" charset="0"/>
              </a:rPr>
              <a:t>Loyalty to one’s nation is also reinforced by emphasizing the nation’s achievements in history books.</a:t>
            </a:r>
            <a:endParaRPr lang="en-US" sz="3600" dirty="0">
              <a:latin typeface="Times New Roman" panose="02020603050405020304" pitchFamily="18" charset="0"/>
              <a:cs typeface="Times New Roman" panose="02020603050405020304" pitchFamily="18" charset="0"/>
            </a:endParaRPr>
          </a:p>
          <a:p>
            <a:pPr>
              <a:defRPr/>
            </a:pPr>
            <a:endParaRPr lang="en-US" dirty="0"/>
          </a:p>
          <a:p>
            <a:pPr>
              <a:defRPr/>
            </a:pPr>
            <a:endParaRPr lang="en-US" dirty="0"/>
          </a:p>
        </p:txBody>
      </p:sp>
      <p:sp>
        <p:nvSpPr>
          <p:cNvPr id="4" name="Slide Number Placeholder 3"/>
          <p:cNvSpPr>
            <a:spLocks noGrp="1"/>
          </p:cNvSpPr>
          <p:nvPr>
            <p:ph type="sldNum" sz="quarter" idx="12"/>
          </p:nvPr>
        </p:nvSpPr>
        <p:spPr/>
        <p:txBody>
          <a:bodyPr/>
          <a:lstStyle/>
          <a:p>
            <a:pPr>
              <a:defRPr/>
            </a:pPr>
            <a:fld id="{8AA26186-15E1-4E48-9FEE-0C2FC861D579}" type="slidenum">
              <a:rPr lang="en-US" smtClean="0"/>
              <a:pPr>
                <a:defRPr/>
              </a:pPr>
              <a:t>14</a:t>
            </a:fld>
            <a:endParaRPr lang="en-US" dirty="0"/>
          </a:p>
        </p:txBody>
      </p:sp>
    </p:spTree>
    <p:extLst>
      <p:ext uri="{BB962C8B-B14F-4D97-AF65-F5344CB8AC3E}">
        <p14:creationId xmlns:p14="http://schemas.microsoft.com/office/powerpoint/2010/main" val="541529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320040" y="155368"/>
            <a:ext cx="8229600" cy="1050579"/>
          </a:xfrm>
        </p:spPr>
        <p:txBody>
          <a:bodyPr>
            <a:normAutofit fontScale="90000"/>
          </a:bodyPr>
          <a:lstStyle/>
          <a:p>
            <a:r>
              <a:rPr lang="en-GB" altLang="en-US" b="1" dirty="0"/>
              <a:t> </a:t>
            </a:r>
            <a:r>
              <a:rPr lang="en-US" altLang="en-US" dirty="0"/>
              <a:t/>
            </a:r>
            <a:br>
              <a:rPr lang="en-US" altLang="en-US" dirty="0"/>
            </a:br>
            <a:r>
              <a:rPr lang="en-GB" altLang="en-US" sz="5300" b="1" dirty="0">
                <a:latin typeface="Times New Roman" panose="02020603050405020304" pitchFamily="18" charset="0"/>
                <a:cs typeface="Times New Roman" panose="02020603050405020304" pitchFamily="18" charset="0"/>
              </a:rPr>
              <a:t>Economic Function </a:t>
            </a:r>
            <a:r>
              <a:rPr lang="en-US" altLang="en-US" dirty="0"/>
              <a:t/>
            </a:r>
            <a:br>
              <a:rPr lang="en-US" altLang="en-US" dirty="0"/>
            </a:br>
            <a:endParaRPr lang="en-US" altLang="en-US" dirty="0"/>
          </a:p>
        </p:txBody>
      </p:sp>
      <p:sp>
        <p:nvSpPr>
          <p:cNvPr id="28675" name="Content Placeholder 2"/>
          <p:cNvSpPr>
            <a:spLocks noGrp="1"/>
          </p:cNvSpPr>
          <p:nvPr>
            <p:ph idx="1"/>
          </p:nvPr>
        </p:nvSpPr>
        <p:spPr>
          <a:xfrm>
            <a:off x="320040" y="1444487"/>
            <a:ext cx="11498580" cy="5155096"/>
          </a:xfrm>
        </p:spPr>
        <p:txBody>
          <a:bodyPr/>
          <a:lstStyle/>
          <a:p>
            <a:pPr algn="just"/>
            <a:r>
              <a:rPr lang="en-GB" altLang="en-US" sz="3600" dirty="0">
                <a:latin typeface="Times New Roman" pitchFamily="18" charset="0"/>
                <a:cs typeface="Times New Roman" pitchFamily="18" charset="0"/>
              </a:rPr>
              <a:t>Investment in human capital is important for a country’s economic development.</a:t>
            </a:r>
          </a:p>
          <a:p>
            <a:pPr algn="just">
              <a:buFont typeface="Arial" charset="0"/>
              <a:buNone/>
            </a:pPr>
            <a:endParaRPr lang="en-GB" altLang="en-US" sz="3600" dirty="0">
              <a:latin typeface="Times New Roman" pitchFamily="18" charset="0"/>
              <a:cs typeface="Times New Roman" pitchFamily="18" charset="0"/>
            </a:endParaRPr>
          </a:p>
          <a:p>
            <a:pPr algn="just"/>
            <a:r>
              <a:rPr lang="en-GB" altLang="en-US" sz="3600" dirty="0">
                <a:latin typeface="Times New Roman" pitchFamily="18" charset="0"/>
                <a:cs typeface="Times New Roman" pitchFamily="18" charset="0"/>
              </a:rPr>
              <a:t>Education imparts the 'know-what’ as well as 'know-how’</a:t>
            </a:r>
          </a:p>
          <a:p>
            <a:pPr marL="0" indent="0" algn="just">
              <a:buNone/>
            </a:pPr>
            <a:endParaRPr lang="en-GB" altLang="en-US" sz="3600" dirty="0"/>
          </a:p>
          <a:p>
            <a:pPr algn="just"/>
            <a:r>
              <a:rPr lang="en-GB" altLang="en-US" sz="3600" dirty="0">
                <a:latin typeface="Times New Roman" pitchFamily="18" charset="0"/>
                <a:cs typeface="Times New Roman" pitchFamily="18" charset="0"/>
              </a:rPr>
              <a:t>The ‘know how’ and ‘know what’ raises people’s productivity, creativity and promotes entrepreneurship and technological advances. </a:t>
            </a:r>
            <a:endParaRPr lang="en-US" altLang="en-US" sz="3600" dirty="0">
              <a:latin typeface="Times New Roman" pitchFamily="18" charset="0"/>
              <a:cs typeface="Times New Roman" pitchFamily="18" charset="0"/>
            </a:endParaRPr>
          </a:p>
          <a:p>
            <a:pPr algn="just"/>
            <a:endParaRPr lang="en-GB" altLang="en-US" dirty="0">
              <a:latin typeface="Times New Roman" pitchFamily="18" charset="0"/>
              <a:cs typeface="Times New Roman" pitchFamily="18" charset="0"/>
            </a:endParaRPr>
          </a:p>
          <a:p>
            <a:pPr algn="just">
              <a:buFont typeface="Arial" charset="0"/>
              <a:buNone/>
            </a:pPr>
            <a:endParaRPr lang="en-GB" altLang="en-US" sz="3600" dirty="0"/>
          </a:p>
        </p:txBody>
      </p:sp>
      <p:sp>
        <p:nvSpPr>
          <p:cNvPr id="4" name="Slide Number Placeholder 3"/>
          <p:cNvSpPr>
            <a:spLocks noGrp="1"/>
          </p:cNvSpPr>
          <p:nvPr>
            <p:ph type="sldNum" sz="quarter" idx="12"/>
          </p:nvPr>
        </p:nvSpPr>
        <p:spPr/>
        <p:txBody>
          <a:bodyPr/>
          <a:lstStyle/>
          <a:p>
            <a:pPr>
              <a:defRPr/>
            </a:pPr>
            <a:fld id="{4467393D-A0A0-4ADA-A8E0-3D30190D7301}" type="slidenum">
              <a:rPr lang="en-US" smtClean="0"/>
              <a:pPr>
                <a:defRPr/>
              </a:pPr>
              <a:t>15</a:t>
            </a:fld>
            <a:endParaRPr lang="en-US" dirty="0"/>
          </a:p>
        </p:txBody>
      </p:sp>
    </p:spTree>
    <p:extLst>
      <p:ext uri="{BB962C8B-B14F-4D97-AF65-F5344CB8AC3E}">
        <p14:creationId xmlns:p14="http://schemas.microsoft.com/office/powerpoint/2010/main" val="325766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74"/>
                                        </p:tgtEl>
                                        <p:attrNameLst>
                                          <p:attrName>style.visibility</p:attrName>
                                        </p:attrNameLst>
                                      </p:cBhvr>
                                      <p:to>
                                        <p:strVal val="visible"/>
                                      </p:to>
                                    </p:set>
                                    <p:anim calcmode="lin" valueType="num">
                                      <p:cBhvr additive="base">
                                        <p:cTn id="7" dur="500" fill="hold"/>
                                        <p:tgtEl>
                                          <p:spTgt spid="28674"/>
                                        </p:tgtEl>
                                        <p:attrNameLst>
                                          <p:attrName>ppt_x</p:attrName>
                                        </p:attrNameLst>
                                      </p:cBhvr>
                                      <p:tavLst>
                                        <p:tav tm="0">
                                          <p:val>
                                            <p:strVal val="#ppt_x"/>
                                          </p:val>
                                        </p:tav>
                                        <p:tav tm="100000">
                                          <p:val>
                                            <p:strVal val="#ppt_x"/>
                                          </p:val>
                                        </p:tav>
                                      </p:tavLst>
                                    </p:anim>
                                    <p:anim calcmode="lin" valueType="num">
                                      <p:cBhvr additive="base">
                                        <p:cTn id="8" dur="500" fill="hold"/>
                                        <p:tgtEl>
                                          <p:spTgt spid="2867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8675">
                                            <p:txEl>
                                              <p:pRg st="0" end="0"/>
                                            </p:txEl>
                                          </p:spTgt>
                                        </p:tgtEl>
                                        <p:attrNameLst>
                                          <p:attrName>style.visibility</p:attrName>
                                        </p:attrNameLst>
                                      </p:cBhvr>
                                      <p:to>
                                        <p:strVal val="visible"/>
                                      </p:to>
                                    </p:set>
                                    <p:anim calcmode="lin" valueType="num">
                                      <p:cBhvr additive="base">
                                        <p:cTn id="13" dur="500" fill="hold"/>
                                        <p:tgtEl>
                                          <p:spTgt spid="2867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86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8675">
                                            <p:txEl>
                                              <p:pRg st="2" end="2"/>
                                            </p:txEl>
                                          </p:spTgt>
                                        </p:tgtEl>
                                        <p:attrNameLst>
                                          <p:attrName>style.visibility</p:attrName>
                                        </p:attrNameLst>
                                      </p:cBhvr>
                                      <p:to>
                                        <p:strVal val="visible"/>
                                      </p:to>
                                    </p:set>
                                    <p:anim calcmode="lin" valueType="num">
                                      <p:cBhvr additive="base">
                                        <p:cTn id="19" dur="500" fill="hold"/>
                                        <p:tgtEl>
                                          <p:spTgt spid="286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86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8675">
                                            <p:txEl>
                                              <p:pRg st="4" end="4"/>
                                            </p:txEl>
                                          </p:spTgt>
                                        </p:tgtEl>
                                        <p:attrNameLst>
                                          <p:attrName>style.visibility</p:attrName>
                                        </p:attrNameLst>
                                      </p:cBhvr>
                                      <p:to>
                                        <p:strVal val="visible"/>
                                      </p:to>
                                    </p:set>
                                    <p:anim calcmode="lin" valueType="num">
                                      <p:cBhvr additive="base">
                                        <p:cTn id="25" dur="500" fill="hold"/>
                                        <p:tgtEl>
                                          <p:spTgt spid="2867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867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P spid="2867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304799" y="381000"/>
            <a:ext cx="9906001" cy="796290"/>
          </a:xfrm>
        </p:spPr>
        <p:txBody>
          <a:bodyPr>
            <a:normAutofit fontScale="90000"/>
          </a:bodyPr>
          <a:lstStyle/>
          <a:p>
            <a:r>
              <a:rPr lang="en-US" altLang="en-US" b="1" dirty="0">
                <a:latin typeface="Times New Roman" pitchFamily="18" charset="0"/>
                <a:cs typeface="Times New Roman" pitchFamily="18" charset="0"/>
              </a:rPr>
              <a:t/>
            </a:r>
            <a:br>
              <a:rPr lang="en-US" altLang="en-US" b="1" dirty="0">
                <a:latin typeface="Times New Roman" pitchFamily="18" charset="0"/>
                <a:cs typeface="Times New Roman" pitchFamily="18" charset="0"/>
              </a:rPr>
            </a:br>
            <a:r>
              <a:rPr lang="en-US" altLang="en-US" b="1" dirty="0">
                <a:latin typeface="Times New Roman" pitchFamily="18" charset="0"/>
                <a:cs typeface="Times New Roman" pitchFamily="18" charset="0"/>
              </a:rPr>
              <a:t>LATENT FUNCTIONS</a:t>
            </a:r>
            <a:r>
              <a:rPr lang="en-US" altLang="en-US" dirty="0">
                <a:latin typeface="Times New Roman" pitchFamily="18" charset="0"/>
                <a:cs typeface="Times New Roman" pitchFamily="18" charset="0"/>
              </a:rPr>
              <a:t/>
            </a:r>
            <a:br>
              <a:rPr lang="en-US" altLang="en-US" dirty="0">
                <a:latin typeface="Times New Roman" pitchFamily="18" charset="0"/>
                <a:cs typeface="Times New Roman" pitchFamily="18" charset="0"/>
              </a:rPr>
            </a:br>
            <a:endParaRPr lang="en-US" altLang="en-US" dirty="0">
              <a:latin typeface="Times New Roman" pitchFamily="18" charset="0"/>
              <a:cs typeface="Times New Roman" pitchFamily="18" charset="0"/>
            </a:endParaRPr>
          </a:p>
        </p:txBody>
      </p:sp>
      <p:sp>
        <p:nvSpPr>
          <p:cNvPr id="30723" name="Content Placeholder 2"/>
          <p:cNvSpPr>
            <a:spLocks noGrp="1"/>
          </p:cNvSpPr>
          <p:nvPr>
            <p:ph idx="1"/>
          </p:nvPr>
        </p:nvSpPr>
        <p:spPr>
          <a:xfrm>
            <a:off x="304799" y="1177290"/>
            <a:ext cx="11675165" cy="5544185"/>
          </a:xfrm>
        </p:spPr>
        <p:txBody>
          <a:bodyPr>
            <a:normAutofit fontScale="92500" lnSpcReduction="20000"/>
          </a:bodyPr>
          <a:lstStyle/>
          <a:p>
            <a:r>
              <a:rPr lang="en-US" altLang="en-US" sz="4000" dirty="0">
                <a:latin typeface="Times New Roman" panose="02020603050405020304" pitchFamily="18" charset="0"/>
                <a:cs typeface="Times New Roman" panose="02020603050405020304" pitchFamily="18" charset="0"/>
              </a:rPr>
              <a:t>Keeping students off the streets </a:t>
            </a:r>
          </a:p>
          <a:p>
            <a:endParaRPr lang="en-US" altLang="en-US" sz="4000" dirty="0">
              <a:latin typeface="Times New Roman" panose="02020603050405020304" pitchFamily="18" charset="0"/>
              <a:cs typeface="Times New Roman" panose="02020603050405020304" pitchFamily="18" charset="0"/>
            </a:endParaRPr>
          </a:p>
          <a:p>
            <a:r>
              <a:rPr lang="en-US" altLang="en-US" sz="4000" dirty="0">
                <a:latin typeface="Times New Roman" panose="02020603050405020304" pitchFamily="18" charset="0"/>
                <a:cs typeface="Times New Roman" panose="02020603050405020304" pitchFamily="18" charset="0"/>
              </a:rPr>
              <a:t>Keeping students out of the full time job market for a number of years.</a:t>
            </a:r>
          </a:p>
          <a:p>
            <a:pPr>
              <a:buFont typeface="Arial" charset="0"/>
              <a:buNone/>
            </a:pPr>
            <a:endParaRPr lang="en-US" altLang="en-US" sz="4000" dirty="0">
              <a:latin typeface="Times New Roman" panose="02020603050405020304" pitchFamily="18" charset="0"/>
              <a:cs typeface="Times New Roman" panose="02020603050405020304" pitchFamily="18" charset="0"/>
            </a:endParaRPr>
          </a:p>
          <a:p>
            <a:r>
              <a:rPr lang="en-US" altLang="en-US" sz="4000" dirty="0">
                <a:latin typeface="Times New Roman" panose="02020603050405020304" pitchFamily="18" charset="0"/>
                <a:cs typeface="Times New Roman" panose="02020603050405020304" pitchFamily="18" charset="0"/>
              </a:rPr>
              <a:t>Marriage Bureau</a:t>
            </a:r>
          </a:p>
          <a:p>
            <a:pPr marL="0" indent="0">
              <a:buNone/>
            </a:pPr>
            <a:endParaRPr lang="en-US" altLang="en-US" sz="4000" dirty="0">
              <a:latin typeface="Times New Roman" panose="02020603050405020304" pitchFamily="18" charset="0"/>
              <a:cs typeface="Times New Roman" panose="02020603050405020304" pitchFamily="18" charset="0"/>
            </a:endParaRPr>
          </a:p>
          <a:p>
            <a:r>
              <a:rPr lang="en-US" altLang="en-US" sz="4000" dirty="0">
                <a:latin typeface="Times New Roman" panose="02020603050405020304" pitchFamily="18" charset="0"/>
                <a:cs typeface="Times New Roman" panose="02020603050405020304" pitchFamily="18" charset="0"/>
              </a:rPr>
              <a:t>Providing  day-care facilities </a:t>
            </a:r>
          </a:p>
          <a:p>
            <a:pPr>
              <a:buFont typeface="Arial" charset="0"/>
              <a:buNone/>
            </a:pPr>
            <a:endParaRPr lang="en-US" altLang="en-US" sz="4000" dirty="0">
              <a:latin typeface="Times New Roman" panose="02020603050405020304" pitchFamily="18" charset="0"/>
              <a:cs typeface="Times New Roman" panose="02020603050405020304" pitchFamily="18" charset="0"/>
            </a:endParaRPr>
          </a:p>
          <a:p>
            <a:r>
              <a:rPr lang="en-US" altLang="en-US" sz="4000" dirty="0">
                <a:latin typeface="Times New Roman" panose="02020603050405020304" pitchFamily="18" charset="0"/>
                <a:cs typeface="Times New Roman" panose="02020603050405020304" pitchFamily="18" charset="0"/>
              </a:rPr>
              <a:t>Creating at atmosphere for intensive interactions </a:t>
            </a:r>
          </a:p>
          <a:p>
            <a:pPr marL="0" indent="0">
              <a:buNone/>
            </a:pPr>
            <a:endParaRPr lang="en-US" altLang="en-US" sz="4000" dirty="0"/>
          </a:p>
          <a:p>
            <a:endParaRPr lang="en-US" altLang="en-US" sz="3600" dirty="0"/>
          </a:p>
        </p:txBody>
      </p:sp>
      <p:sp>
        <p:nvSpPr>
          <p:cNvPr id="4" name="Slide Number Placeholder 3"/>
          <p:cNvSpPr>
            <a:spLocks noGrp="1"/>
          </p:cNvSpPr>
          <p:nvPr>
            <p:ph type="sldNum" sz="quarter" idx="12"/>
          </p:nvPr>
        </p:nvSpPr>
        <p:spPr/>
        <p:txBody>
          <a:bodyPr/>
          <a:lstStyle/>
          <a:p>
            <a:pPr>
              <a:defRPr/>
            </a:pPr>
            <a:fld id="{7CA32DF8-137F-49EC-8489-2CB444DCC15F}" type="slidenum">
              <a:rPr lang="en-US" smtClean="0"/>
              <a:pPr>
                <a:defRPr/>
              </a:pPr>
              <a:t>16</a:t>
            </a:fld>
            <a:endParaRPr lang="en-US" dirty="0"/>
          </a:p>
        </p:txBody>
      </p:sp>
    </p:spTree>
    <p:extLst>
      <p:ext uri="{BB962C8B-B14F-4D97-AF65-F5344CB8AC3E}">
        <p14:creationId xmlns:p14="http://schemas.microsoft.com/office/powerpoint/2010/main" val="1086362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 calcmode="lin" valueType="num">
                                      <p:cBhvr additive="base">
                                        <p:cTn id="7" dur="500" fill="hold"/>
                                        <p:tgtEl>
                                          <p:spTgt spid="30722"/>
                                        </p:tgtEl>
                                        <p:attrNameLst>
                                          <p:attrName>ppt_x</p:attrName>
                                        </p:attrNameLst>
                                      </p:cBhvr>
                                      <p:tavLst>
                                        <p:tav tm="0">
                                          <p:val>
                                            <p:strVal val="#ppt_x"/>
                                          </p:val>
                                        </p:tav>
                                        <p:tav tm="100000">
                                          <p:val>
                                            <p:strVal val="#ppt_x"/>
                                          </p:val>
                                        </p:tav>
                                      </p:tavLst>
                                    </p:anim>
                                    <p:anim calcmode="lin" valueType="num">
                                      <p:cBhvr additive="base">
                                        <p:cTn id="8" dur="500" fill="hold"/>
                                        <p:tgtEl>
                                          <p:spTgt spid="3072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23">
                                            <p:txEl>
                                              <p:pRg st="0" end="0"/>
                                            </p:txEl>
                                          </p:spTgt>
                                        </p:tgtEl>
                                        <p:attrNameLst>
                                          <p:attrName>style.visibility</p:attrName>
                                        </p:attrNameLst>
                                      </p:cBhvr>
                                      <p:to>
                                        <p:strVal val="visible"/>
                                      </p:to>
                                    </p:set>
                                    <p:anim calcmode="lin" valueType="num">
                                      <p:cBhvr additive="base">
                                        <p:cTn id="13" dur="500" fill="hold"/>
                                        <p:tgtEl>
                                          <p:spTgt spid="3072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23">
                                            <p:txEl>
                                              <p:pRg st="2" end="2"/>
                                            </p:txEl>
                                          </p:spTgt>
                                        </p:tgtEl>
                                        <p:attrNameLst>
                                          <p:attrName>style.visibility</p:attrName>
                                        </p:attrNameLst>
                                      </p:cBhvr>
                                      <p:to>
                                        <p:strVal val="visible"/>
                                      </p:to>
                                    </p:set>
                                    <p:anim calcmode="lin" valueType="num">
                                      <p:cBhvr additive="base">
                                        <p:cTn id="19" dur="500" fill="hold"/>
                                        <p:tgtEl>
                                          <p:spTgt spid="307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723">
                                            <p:txEl>
                                              <p:pRg st="4" end="4"/>
                                            </p:txEl>
                                          </p:spTgt>
                                        </p:tgtEl>
                                        <p:attrNameLst>
                                          <p:attrName>style.visibility</p:attrName>
                                        </p:attrNameLst>
                                      </p:cBhvr>
                                      <p:to>
                                        <p:strVal val="visible"/>
                                      </p:to>
                                    </p:set>
                                    <p:anim calcmode="lin" valueType="num">
                                      <p:cBhvr additive="base">
                                        <p:cTn id="25" dur="500" fill="hold"/>
                                        <p:tgtEl>
                                          <p:spTgt spid="3072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0723">
                                            <p:txEl>
                                              <p:pRg st="6" end="6"/>
                                            </p:txEl>
                                          </p:spTgt>
                                        </p:tgtEl>
                                        <p:attrNameLst>
                                          <p:attrName>style.visibility</p:attrName>
                                        </p:attrNameLst>
                                      </p:cBhvr>
                                      <p:to>
                                        <p:strVal val="visible"/>
                                      </p:to>
                                    </p:set>
                                    <p:anim calcmode="lin" valueType="num">
                                      <p:cBhvr additive="base">
                                        <p:cTn id="31" dur="500" fill="hold"/>
                                        <p:tgtEl>
                                          <p:spTgt spid="3072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07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0723">
                                            <p:txEl>
                                              <p:pRg st="8" end="8"/>
                                            </p:txEl>
                                          </p:spTgt>
                                        </p:tgtEl>
                                        <p:attrNameLst>
                                          <p:attrName>style.visibility</p:attrName>
                                        </p:attrNameLst>
                                      </p:cBhvr>
                                      <p:to>
                                        <p:strVal val="visible"/>
                                      </p:to>
                                    </p:set>
                                    <p:anim calcmode="lin" valueType="num">
                                      <p:cBhvr additive="base">
                                        <p:cTn id="37" dur="500" fill="hold"/>
                                        <p:tgtEl>
                                          <p:spTgt spid="3072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072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2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331470" y="228600"/>
            <a:ext cx="9879330" cy="760415"/>
          </a:xfrm>
        </p:spPr>
        <p:txBody>
          <a:bodyPr>
            <a:normAutofit fontScale="90000"/>
          </a:bodyPr>
          <a:lstStyle/>
          <a:p>
            <a:r>
              <a:rPr lang="en-US" altLang="en-US" b="1" dirty="0">
                <a:latin typeface="Times New Roman" pitchFamily="18" charset="0"/>
                <a:cs typeface="Times New Roman" pitchFamily="18" charset="0"/>
              </a:rPr>
              <a:t> </a:t>
            </a:r>
            <a:br>
              <a:rPr lang="en-US" altLang="en-US" b="1" dirty="0">
                <a:latin typeface="Times New Roman" pitchFamily="18" charset="0"/>
                <a:cs typeface="Times New Roman" pitchFamily="18" charset="0"/>
              </a:rPr>
            </a:br>
            <a:r>
              <a:rPr lang="en-US" altLang="en-US" b="1" dirty="0">
                <a:latin typeface="Times New Roman" pitchFamily="18" charset="0"/>
                <a:cs typeface="Times New Roman" pitchFamily="18" charset="0"/>
              </a:rPr>
              <a:t>DYSFUNCTIONS</a:t>
            </a:r>
            <a:r>
              <a:rPr lang="en-US" altLang="en-US" dirty="0"/>
              <a:t/>
            </a:r>
            <a:br>
              <a:rPr lang="en-US" altLang="en-US" dirty="0"/>
            </a:br>
            <a:endParaRPr lang="en-US" altLang="en-US" dirty="0"/>
          </a:p>
        </p:txBody>
      </p:sp>
      <p:sp>
        <p:nvSpPr>
          <p:cNvPr id="32771" name="Content Placeholder 2"/>
          <p:cNvSpPr>
            <a:spLocks noGrp="1"/>
          </p:cNvSpPr>
          <p:nvPr>
            <p:ph idx="1"/>
          </p:nvPr>
        </p:nvSpPr>
        <p:spPr>
          <a:xfrm>
            <a:off x="166255" y="989015"/>
            <a:ext cx="11910949" cy="5367335"/>
          </a:xfrm>
        </p:spPr>
        <p:txBody>
          <a:bodyPr>
            <a:noAutofit/>
          </a:bodyPr>
          <a:lstStyle/>
          <a:p>
            <a:pPr>
              <a:lnSpc>
                <a:spcPct val="120000"/>
              </a:lnSpc>
              <a:spcBef>
                <a:spcPts val="0"/>
              </a:spcBef>
            </a:pPr>
            <a:r>
              <a:rPr lang="en-US" altLang="en-US" dirty="0">
                <a:latin typeface="Times New Roman" panose="02020603050405020304" pitchFamily="18" charset="0"/>
                <a:cs typeface="Times New Roman" panose="02020603050405020304" pitchFamily="18" charset="0"/>
              </a:rPr>
              <a:t>Over production of skilled human resources.</a:t>
            </a:r>
          </a:p>
          <a:p>
            <a:pPr marL="0" indent="0">
              <a:lnSpc>
                <a:spcPct val="120000"/>
              </a:lnSpc>
              <a:spcBef>
                <a:spcPts val="0"/>
              </a:spcBef>
              <a:buNone/>
            </a:pPr>
            <a:endParaRPr lang="en-US" altLang="en-US" dirty="0">
              <a:latin typeface="Times New Roman" panose="02020603050405020304" pitchFamily="18" charset="0"/>
              <a:cs typeface="Times New Roman" panose="02020603050405020304" pitchFamily="18" charset="0"/>
            </a:endParaRPr>
          </a:p>
          <a:p>
            <a:pPr>
              <a:lnSpc>
                <a:spcPct val="120000"/>
              </a:lnSpc>
              <a:spcBef>
                <a:spcPts val="0"/>
              </a:spcBef>
            </a:pPr>
            <a:r>
              <a:rPr lang="en-US" altLang="en-US" dirty="0">
                <a:latin typeface="Times New Roman" panose="02020603050405020304" pitchFamily="18" charset="0"/>
                <a:cs typeface="Times New Roman" panose="02020603050405020304" pitchFamily="18" charset="0"/>
              </a:rPr>
              <a:t>Producing skilled human resource that is not needed by society (obsolete Skills).</a:t>
            </a:r>
          </a:p>
          <a:p>
            <a:pPr marL="0" indent="0">
              <a:lnSpc>
                <a:spcPct val="120000"/>
              </a:lnSpc>
              <a:spcBef>
                <a:spcPts val="0"/>
              </a:spcBef>
              <a:buNone/>
            </a:pPr>
            <a:endParaRPr lang="en-US" altLang="en-US" dirty="0">
              <a:latin typeface="Times New Roman" panose="02020603050405020304" pitchFamily="18" charset="0"/>
              <a:cs typeface="Times New Roman" panose="02020603050405020304" pitchFamily="18" charset="0"/>
            </a:endParaRPr>
          </a:p>
          <a:p>
            <a:pPr>
              <a:lnSpc>
                <a:spcPct val="120000"/>
              </a:lnSpc>
              <a:spcBef>
                <a:spcPts val="0"/>
              </a:spcBef>
            </a:pPr>
            <a:r>
              <a:rPr lang="en-US" altLang="en-US" dirty="0">
                <a:latin typeface="Times New Roman" panose="02020603050405020304" pitchFamily="18" charset="0"/>
                <a:cs typeface="Times New Roman" panose="02020603050405020304" pitchFamily="18" charset="0"/>
              </a:rPr>
              <a:t>Producing  human resource of low caliber.</a:t>
            </a:r>
          </a:p>
          <a:p>
            <a:pPr marL="0" indent="0">
              <a:lnSpc>
                <a:spcPct val="120000"/>
              </a:lnSpc>
              <a:spcBef>
                <a:spcPts val="0"/>
              </a:spcBef>
              <a:buNone/>
            </a:pPr>
            <a:endParaRPr lang="en-US" altLang="en-US" dirty="0">
              <a:latin typeface="Times New Roman" panose="02020603050405020304" pitchFamily="18" charset="0"/>
              <a:cs typeface="Times New Roman" panose="02020603050405020304" pitchFamily="18" charset="0"/>
            </a:endParaRPr>
          </a:p>
          <a:p>
            <a:pPr>
              <a:lnSpc>
                <a:spcPct val="120000"/>
              </a:lnSpc>
              <a:spcBef>
                <a:spcPts val="0"/>
              </a:spcBef>
            </a:pPr>
            <a:r>
              <a:rPr lang="en-US" altLang="en-US" dirty="0">
                <a:latin typeface="Times New Roman" panose="02020603050405020304" pitchFamily="18" charset="0"/>
                <a:cs typeface="Times New Roman" panose="02020603050405020304" pitchFamily="18" charset="0"/>
              </a:rPr>
              <a:t>Undermining traditional institutions</a:t>
            </a:r>
          </a:p>
          <a:p>
            <a:pPr marL="0" indent="0">
              <a:lnSpc>
                <a:spcPct val="120000"/>
              </a:lnSpc>
              <a:spcBef>
                <a:spcPts val="0"/>
              </a:spcBef>
              <a:buNone/>
            </a:pPr>
            <a:endParaRPr lang="en-US" altLang="en-US" dirty="0">
              <a:latin typeface="Times New Roman" panose="02020603050405020304" pitchFamily="18" charset="0"/>
              <a:cs typeface="Times New Roman" panose="02020603050405020304" pitchFamily="18" charset="0"/>
            </a:endParaRPr>
          </a:p>
          <a:p>
            <a:pPr>
              <a:lnSpc>
                <a:spcPct val="120000"/>
              </a:lnSpc>
              <a:spcBef>
                <a:spcPts val="0"/>
              </a:spcBef>
            </a:pPr>
            <a:r>
              <a:rPr lang="en-US" altLang="en-US" i="1" dirty="0">
                <a:latin typeface="Times New Roman" panose="02020603050405020304" pitchFamily="18" charset="0"/>
                <a:cs typeface="Times New Roman" panose="02020603050405020304" pitchFamily="18" charset="0"/>
              </a:rPr>
              <a:t>Credential Inflation: </a:t>
            </a:r>
            <a:r>
              <a:rPr lang="en-US" altLang="en-US" dirty="0">
                <a:latin typeface="Times New Roman" panose="02020603050405020304" pitchFamily="18" charset="0"/>
                <a:cs typeface="Times New Roman" panose="02020603050405020304" pitchFamily="18" charset="0"/>
              </a:rPr>
              <a:t>The rising level of educational attainment required for jobs whose skill requirements remain largely unchanged.</a:t>
            </a:r>
          </a:p>
        </p:txBody>
      </p:sp>
      <p:sp>
        <p:nvSpPr>
          <p:cNvPr id="4" name="Slide Number Placeholder 3"/>
          <p:cNvSpPr>
            <a:spLocks noGrp="1"/>
          </p:cNvSpPr>
          <p:nvPr>
            <p:ph type="sldNum" sz="quarter" idx="12"/>
          </p:nvPr>
        </p:nvSpPr>
        <p:spPr/>
        <p:txBody>
          <a:bodyPr/>
          <a:lstStyle/>
          <a:p>
            <a:pPr>
              <a:defRPr/>
            </a:pPr>
            <a:fld id="{AC2AAE09-71FC-4BE9-9FFB-38D68B12BD6C}" type="slidenum">
              <a:rPr lang="en-US" smtClean="0"/>
              <a:pPr>
                <a:defRPr/>
              </a:pPr>
              <a:t>17</a:t>
            </a:fld>
            <a:endParaRPr lang="en-US" dirty="0"/>
          </a:p>
        </p:txBody>
      </p:sp>
    </p:spTree>
    <p:extLst>
      <p:ext uri="{BB962C8B-B14F-4D97-AF65-F5344CB8AC3E}">
        <p14:creationId xmlns:p14="http://schemas.microsoft.com/office/powerpoint/2010/main" val="853395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additive="base">
                                        <p:cTn id="7" dur="500" fill="hold"/>
                                        <p:tgtEl>
                                          <p:spTgt spid="32770"/>
                                        </p:tgtEl>
                                        <p:attrNameLst>
                                          <p:attrName>ppt_x</p:attrName>
                                        </p:attrNameLst>
                                      </p:cBhvr>
                                      <p:tavLst>
                                        <p:tav tm="0">
                                          <p:val>
                                            <p:strVal val="#ppt_x"/>
                                          </p:val>
                                        </p:tav>
                                        <p:tav tm="100000">
                                          <p:val>
                                            <p:strVal val="#ppt_x"/>
                                          </p:val>
                                        </p:tav>
                                      </p:tavLst>
                                    </p:anim>
                                    <p:anim calcmode="lin" valueType="num">
                                      <p:cBhvr additive="base">
                                        <p:cTn id="8" dur="500" fill="hold"/>
                                        <p:tgtEl>
                                          <p:spTgt spid="3277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2771">
                                            <p:txEl>
                                              <p:pRg st="0" end="0"/>
                                            </p:txEl>
                                          </p:spTgt>
                                        </p:tgtEl>
                                        <p:attrNameLst>
                                          <p:attrName>style.visibility</p:attrName>
                                        </p:attrNameLst>
                                      </p:cBhvr>
                                      <p:to>
                                        <p:strVal val="visible"/>
                                      </p:to>
                                    </p:set>
                                    <p:anim calcmode="lin" valueType="num">
                                      <p:cBhvr additive="base">
                                        <p:cTn id="13" dur="5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27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2771">
                                            <p:txEl>
                                              <p:pRg st="2" end="2"/>
                                            </p:txEl>
                                          </p:spTgt>
                                        </p:tgtEl>
                                        <p:attrNameLst>
                                          <p:attrName>style.visibility</p:attrName>
                                        </p:attrNameLst>
                                      </p:cBhvr>
                                      <p:to>
                                        <p:strVal val="visible"/>
                                      </p:to>
                                    </p:set>
                                    <p:anim calcmode="lin" valueType="num">
                                      <p:cBhvr additive="base">
                                        <p:cTn id="19" dur="500" fill="hold"/>
                                        <p:tgtEl>
                                          <p:spTgt spid="3277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27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2771">
                                            <p:txEl>
                                              <p:pRg st="4" end="4"/>
                                            </p:txEl>
                                          </p:spTgt>
                                        </p:tgtEl>
                                        <p:attrNameLst>
                                          <p:attrName>style.visibility</p:attrName>
                                        </p:attrNameLst>
                                      </p:cBhvr>
                                      <p:to>
                                        <p:strVal val="visible"/>
                                      </p:to>
                                    </p:set>
                                    <p:anim calcmode="lin" valueType="num">
                                      <p:cBhvr additive="base">
                                        <p:cTn id="25" dur="500" fill="hold"/>
                                        <p:tgtEl>
                                          <p:spTgt spid="32771">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27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2771">
                                            <p:txEl>
                                              <p:pRg st="6" end="6"/>
                                            </p:txEl>
                                          </p:spTgt>
                                        </p:tgtEl>
                                        <p:attrNameLst>
                                          <p:attrName>style.visibility</p:attrName>
                                        </p:attrNameLst>
                                      </p:cBhvr>
                                      <p:to>
                                        <p:strVal val="visible"/>
                                      </p:to>
                                    </p:set>
                                    <p:anim calcmode="lin" valueType="num">
                                      <p:cBhvr additive="base">
                                        <p:cTn id="31" dur="500" fill="hold"/>
                                        <p:tgtEl>
                                          <p:spTgt spid="32771">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277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2771">
                                            <p:txEl>
                                              <p:pRg st="8" end="8"/>
                                            </p:txEl>
                                          </p:spTgt>
                                        </p:tgtEl>
                                        <p:attrNameLst>
                                          <p:attrName>style.visibility</p:attrName>
                                        </p:attrNameLst>
                                      </p:cBhvr>
                                      <p:to>
                                        <p:strVal val="visible"/>
                                      </p:to>
                                    </p:set>
                                    <p:anim calcmode="lin" valueType="num">
                                      <p:cBhvr additive="base">
                                        <p:cTn id="37" dur="500" fill="hold"/>
                                        <p:tgtEl>
                                          <p:spTgt spid="32771">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2771">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277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CE4354-D96D-534F-A13F-B0CE8A128B93}"/>
              </a:ext>
            </a:extLst>
          </p:cNvPr>
          <p:cNvSpPr>
            <a:spLocks noGrp="1"/>
          </p:cNvSpPr>
          <p:nvPr>
            <p:ph type="title"/>
          </p:nvPr>
        </p:nvSpPr>
        <p:spPr>
          <a:xfrm>
            <a:off x="1580322" y="985652"/>
            <a:ext cx="9773478" cy="3265714"/>
          </a:xfrm>
        </p:spPr>
        <p:txBody>
          <a:bodyPr/>
          <a:lstStyle/>
          <a:p>
            <a:r>
              <a:rPr lang="en-US" altLang="en-US" dirty="0">
                <a:latin typeface="Times New Roman" pitchFamily="18" charset="0"/>
                <a:cs typeface="Times New Roman" pitchFamily="18" charset="0"/>
              </a:rPr>
              <a:t>CONSEQUENCES OF SCHOOLING</a:t>
            </a:r>
            <a:endParaRPr lang="en-GB" dirty="0"/>
          </a:p>
        </p:txBody>
      </p:sp>
    </p:spTree>
    <p:extLst>
      <p:ext uri="{BB962C8B-B14F-4D97-AF65-F5344CB8AC3E}">
        <p14:creationId xmlns:p14="http://schemas.microsoft.com/office/powerpoint/2010/main" val="4013484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391886" y="365126"/>
            <a:ext cx="10961914" cy="990600"/>
          </a:xfrm>
        </p:spPr>
        <p:txBody>
          <a:bodyPr/>
          <a:lstStyle/>
          <a:p>
            <a:pPr algn="just"/>
            <a:r>
              <a:rPr lang="en-US" altLang="en-US" b="1" dirty="0">
                <a:latin typeface="Times New Roman" panose="02020603050405020304" pitchFamily="18" charset="0"/>
                <a:cs typeface="Times New Roman" panose="02020603050405020304" pitchFamily="18" charset="0"/>
              </a:rPr>
              <a:t>Robert Dreeben </a:t>
            </a:r>
          </a:p>
        </p:txBody>
      </p:sp>
      <p:sp>
        <p:nvSpPr>
          <p:cNvPr id="35843" name="Content Placeholder 2"/>
          <p:cNvSpPr>
            <a:spLocks noGrp="1"/>
          </p:cNvSpPr>
          <p:nvPr>
            <p:ph idx="1"/>
          </p:nvPr>
        </p:nvSpPr>
        <p:spPr>
          <a:xfrm>
            <a:off x="292100" y="1600200"/>
            <a:ext cx="11549380" cy="4876800"/>
          </a:xfrm>
        </p:spPr>
        <p:txBody>
          <a:bodyPr/>
          <a:lstStyle/>
          <a:p>
            <a:pPr marL="0" indent="0" algn="just">
              <a:buNone/>
            </a:pPr>
            <a:r>
              <a:rPr lang="en-US" altLang="en-US" sz="3600" dirty="0">
                <a:latin typeface="Times New Roman" panose="02020603050405020304" pitchFamily="18" charset="0"/>
                <a:cs typeface="Times New Roman" panose="02020603050405020304" pitchFamily="18" charset="0"/>
              </a:rPr>
              <a:t>He identifies three norms that pupils acquire in school:</a:t>
            </a:r>
          </a:p>
          <a:p>
            <a:pPr algn="just">
              <a:lnSpc>
                <a:spcPct val="150000"/>
              </a:lnSpc>
            </a:pPr>
            <a:r>
              <a:rPr lang="en-US" altLang="en-US" sz="3600" dirty="0">
                <a:latin typeface="Times New Roman" panose="02020603050405020304" pitchFamily="18" charset="0"/>
                <a:cs typeface="Times New Roman" panose="02020603050405020304" pitchFamily="18" charset="0"/>
              </a:rPr>
              <a:t>Independence</a:t>
            </a:r>
          </a:p>
          <a:p>
            <a:pPr algn="just">
              <a:lnSpc>
                <a:spcPct val="150000"/>
              </a:lnSpc>
            </a:pPr>
            <a:r>
              <a:rPr lang="en-US" altLang="en-US" sz="3600" dirty="0">
                <a:latin typeface="Times New Roman" panose="02020603050405020304" pitchFamily="18" charset="0"/>
                <a:cs typeface="Times New Roman" panose="02020603050405020304" pitchFamily="18" charset="0"/>
              </a:rPr>
              <a:t>Achievement</a:t>
            </a:r>
          </a:p>
          <a:p>
            <a:pPr algn="just">
              <a:lnSpc>
                <a:spcPct val="150000"/>
              </a:lnSpc>
            </a:pPr>
            <a:r>
              <a:rPr lang="en-US" altLang="en-US" sz="3600" dirty="0" smtClean="0">
                <a:latin typeface="Times New Roman" panose="02020603050405020304" pitchFamily="18" charset="0"/>
                <a:cs typeface="Times New Roman" panose="02020603050405020304" pitchFamily="18" charset="0"/>
              </a:rPr>
              <a:t>Universalism</a:t>
            </a:r>
            <a:endParaRPr lang="en-US" altLang="en-US" sz="3600" dirty="0">
              <a:latin typeface="Times New Roman" panose="02020603050405020304" pitchFamily="18" charset="0"/>
              <a:cs typeface="Times New Roman" panose="02020603050405020304" pitchFamily="18" charset="0"/>
            </a:endParaRPr>
          </a:p>
          <a:p>
            <a:pPr algn="just"/>
            <a:endParaRPr lang="en-US" altLang="en-US" dirty="0"/>
          </a:p>
        </p:txBody>
      </p:sp>
      <p:sp>
        <p:nvSpPr>
          <p:cNvPr id="4" name="Slide Number Placeholder 3"/>
          <p:cNvSpPr>
            <a:spLocks noGrp="1"/>
          </p:cNvSpPr>
          <p:nvPr>
            <p:ph type="sldNum" sz="quarter" idx="12"/>
          </p:nvPr>
        </p:nvSpPr>
        <p:spPr/>
        <p:txBody>
          <a:bodyPr/>
          <a:lstStyle/>
          <a:p>
            <a:pPr>
              <a:defRPr/>
            </a:pPr>
            <a:fld id="{F0C363AD-C78B-405C-91E7-83692A8E33A4}" type="slidenum">
              <a:rPr lang="en-US" smtClean="0"/>
              <a:pPr>
                <a:defRPr/>
              </a:pPr>
              <a:t>19</a:t>
            </a:fld>
            <a:endParaRPr lang="en-US" dirty="0"/>
          </a:p>
        </p:txBody>
      </p:sp>
    </p:spTree>
    <p:extLst>
      <p:ext uri="{BB962C8B-B14F-4D97-AF65-F5344CB8AC3E}">
        <p14:creationId xmlns:p14="http://schemas.microsoft.com/office/powerpoint/2010/main" val="69028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 calcmode="lin" valueType="num">
                                      <p:cBhvr additive="base">
                                        <p:cTn id="7" dur="500" fill="hold"/>
                                        <p:tgtEl>
                                          <p:spTgt spid="35842"/>
                                        </p:tgtEl>
                                        <p:attrNameLst>
                                          <p:attrName>ppt_x</p:attrName>
                                        </p:attrNameLst>
                                      </p:cBhvr>
                                      <p:tavLst>
                                        <p:tav tm="0">
                                          <p:val>
                                            <p:strVal val="#ppt_x"/>
                                          </p:val>
                                        </p:tav>
                                        <p:tav tm="100000">
                                          <p:val>
                                            <p:strVal val="#ppt_x"/>
                                          </p:val>
                                        </p:tav>
                                      </p:tavLst>
                                    </p:anim>
                                    <p:anim calcmode="lin" valueType="num">
                                      <p:cBhvr additive="base">
                                        <p:cTn id="8" dur="500" fill="hold"/>
                                        <p:tgtEl>
                                          <p:spTgt spid="3584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5843">
                                            <p:txEl>
                                              <p:pRg st="0" end="0"/>
                                            </p:txEl>
                                          </p:spTgt>
                                        </p:tgtEl>
                                        <p:attrNameLst>
                                          <p:attrName>style.visibility</p:attrName>
                                        </p:attrNameLst>
                                      </p:cBhvr>
                                      <p:to>
                                        <p:strVal val="visible"/>
                                      </p:to>
                                    </p:set>
                                    <p:anim calcmode="lin" valueType="num">
                                      <p:cBhvr additive="base">
                                        <p:cTn id="13" dur="500" fill="hold"/>
                                        <p:tgtEl>
                                          <p:spTgt spid="3584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58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5843">
                                            <p:txEl>
                                              <p:pRg st="1" end="1"/>
                                            </p:txEl>
                                          </p:spTgt>
                                        </p:tgtEl>
                                        <p:attrNameLst>
                                          <p:attrName>style.visibility</p:attrName>
                                        </p:attrNameLst>
                                      </p:cBhvr>
                                      <p:to>
                                        <p:strVal val="visible"/>
                                      </p:to>
                                    </p:set>
                                    <p:anim calcmode="lin" valueType="num">
                                      <p:cBhvr additive="base">
                                        <p:cTn id="19" dur="500" fill="hold"/>
                                        <p:tgtEl>
                                          <p:spTgt spid="3584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58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843">
                                            <p:txEl>
                                              <p:pRg st="2" end="2"/>
                                            </p:txEl>
                                          </p:spTgt>
                                        </p:tgtEl>
                                        <p:attrNameLst>
                                          <p:attrName>style.visibility</p:attrName>
                                        </p:attrNameLst>
                                      </p:cBhvr>
                                      <p:to>
                                        <p:strVal val="visible"/>
                                      </p:to>
                                    </p:set>
                                    <p:anim calcmode="lin" valueType="num">
                                      <p:cBhvr additive="base">
                                        <p:cTn id="25" dur="500" fill="hold"/>
                                        <p:tgtEl>
                                          <p:spTgt spid="3584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58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5843">
                                            <p:txEl>
                                              <p:pRg st="3" end="3"/>
                                            </p:txEl>
                                          </p:spTgt>
                                        </p:tgtEl>
                                        <p:attrNameLst>
                                          <p:attrName>style.visibility</p:attrName>
                                        </p:attrNameLst>
                                      </p:cBhvr>
                                      <p:to>
                                        <p:strVal val="visible"/>
                                      </p:to>
                                    </p:set>
                                    <p:anim calcmode="lin" valueType="num">
                                      <p:cBhvr additive="base">
                                        <p:cTn id="31" dur="500" fill="hold"/>
                                        <p:tgtEl>
                                          <p:spTgt spid="3584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584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P spid="3584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EFE40C-8101-7745-BB50-72F7E5C439F5}"/>
              </a:ext>
            </a:extLst>
          </p:cNvPr>
          <p:cNvSpPr>
            <a:spLocks noGrp="1"/>
          </p:cNvSpPr>
          <p:nvPr>
            <p:ph type="title"/>
          </p:nvPr>
        </p:nvSpPr>
        <p:spPr>
          <a:xfrm>
            <a:off x="342900" y="274638"/>
            <a:ext cx="9867900" cy="792162"/>
          </a:xfrm>
        </p:spPr>
        <p:txBody>
          <a:bodyPr/>
          <a:lstStyle/>
          <a:p>
            <a:pPr algn="l"/>
            <a:r>
              <a:rPr lang="en-GB" sz="4800" b="1" dirty="0">
                <a:latin typeface="Times New Roman" panose="02020603050405020304" pitchFamily="18" charset="0"/>
                <a:cs typeface="Times New Roman" panose="02020603050405020304" pitchFamily="18" charset="0"/>
              </a:rPr>
              <a:t>OUTLINE</a:t>
            </a:r>
          </a:p>
        </p:txBody>
      </p:sp>
      <p:sp>
        <p:nvSpPr>
          <p:cNvPr id="3" name="Content Placeholder 2">
            <a:extLst>
              <a:ext uri="{FF2B5EF4-FFF2-40B4-BE49-F238E27FC236}">
                <a16:creationId xmlns:a16="http://schemas.microsoft.com/office/drawing/2014/main" xmlns="" id="{1DC596DD-C409-C149-AF76-AF1C62417331}"/>
              </a:ext>
            </a:extLst>
          </p:cNvPr>
          <p:cNvSpPr>
            <a:spLocks noGrp="1"/>
          </p:cNvSpPr>
          <p:nvPr>
            <p:ph idx="1"/>
          </p:nvPr>
        </p:nvSpPr>
        <p:spPr>
          <a:xfrm>
            <a:off x="498764" y="1066800"/>
            <a:ext cx="11245932" cy="5410200"/>
          </a:xfrm>
        </p:spPr>
        <p:txBody>
          <a:bodyPr>
            <a:normAutofit fontScale="92500" lnSpcReduction="10000"/>
          </a:bodyPr>
          <a:lstStyle/>
          <a:p>
            <a:r>
              <a:rPr lang="en-GB" sz="3600" dirty="0">
                <a:latin typeface="Times New Roman" panose="02020603050405020304" pitchFamily="18" charset="0"/>
                <a:cs typeface="Times New Roman" panose="02020603050405020304" pitchFamily="18" charset="0"/>
              </a:rPr>
              <a:t>Definition of Concepts</a:t>
            </a:r>
          </a:p>
          <a:p>
            <a:pPr marL="0" indent="0">
              <a:buNone/>
            </a:pPr>
            <a:endParaRPr lang="en-GB"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itchFamily="18" charset="0"/>
              </a:rPr>
              <a:t>Different functions of education</a:t>
            </a:r>
          </a:p>
          <a:p>
            <a:pPr lvl="1"/>
            <a:r>
              <a:rPr lang="en-US" sz="3200" dirty="0">
                <a:latin typeface="Times New Roman" pitchFamily="18" charset="0"/>
                <a:cs typeface="Times New Roman" pitchFamily="18" charset="0"/>
              </a:rPr>
              <a:t>Manifest</a:t>
            </a:r>
          </a:p>
          <a:p>
            <a:pPr lvl="1"/>
            <a:r>
              <a:rPr lang="en-US" sz="3200" dirty="0">
                <a:latin typeface="Times New Roman" pitchFamily="18" charset="0"/>
                <a:cs typeface="Times New Roman" pitchFamily="18" charset="0"/>
              </a:rPr>
              <a:t>Latent</a:t>
            </a:r>
          </a:p>
          <a:p>
            <a:pPr marL="457200" lvl="1" indent="0">
              <a:buNone/>
            </a:pPr>
            <a:endParaRPr lang="en-US" sz="3200" dirty="0">
              <a:latin typeface="Times New Roman" pitchFamily="18" charset="0"/>
              <a:cs typeface="Times New Roman" pitchFamily="18" charset="0"/>
            </a:endParaRPr>
          </a:p>
          <a:p>
            <a:r>
              <a:rPr lang="en-US" sz="3600" dirty="0">
                <a:latin typeface="Times New Roman" panose="02020603050405020304" pitchFamily="18" charset="0"/>
                <a:cs typeface="Times New Roman" pitchFamily="18" charset="0"/>
              </a:rPr>
              <a:t>Dysfunctions</a:t>
            </a:r>
          </a:p>
          <a:p>
            <a:pPr marL="457200" lvl="1" indent="0">
              <a:buNone/>
            </a:pPr>
            <a:endParaRPr lang="en-ZA" sz="3200" dirty="0">
              <a:latin typeface="Times New Roman" panose="02020603050405020304" pitchFamily="18" charset="0"/>
              <a:cs typeface="Times New Roman" panose="02020603050405020304" pitchFamily="18" charset="0"/>
            </a:endParaRPr>
          </a:p>
          <a:p>
            <a:r>
              <a:rPr lang="en-ZA" sz="3600" dirty="0">
                <a:latin typeface="Times New Roman" panose="02020603050405020304" pitchFamily="18" charset="0"/>
                <a:cs typeface="Times New Roman" panose="02020603050405020304" pitchFamily="18" charset="0"/>
              </a:rPr>
              <a:t>Consequences of Schooling</a:t>
            </a:r>
          </a:p>
          <a:p>
            <a:pPr marL="0" indent="0">
              <a:buNone/>
            </a:pPr>
            <a:endParaRPr lang="en-ZA" sz="3600" dirty="0">
              <a:latin typeface="Times New Roman" panose="02020603050405020304" pitchFamily="18" charset="0"/>
              <a:cs typeface="Times New Roman" panose="02020603050405020304" pitchFamily="18" charset="0"/>
            </a:endParaRPr>
          </a:p>
          <a:p>
            <a:r>
              <a:rPr lang="en-ZA" sz="3600" dirty="0">
                <a:latin typeface="Times New Roman" panose="02020603050405020304" pitchFamily="18" charset="0"/>
                <a:cs typeface="Times New Roman" panose="02020603050405020304" pitchFamily="18" charset="0"/>
              </a:rPr>
              <a:t>Functionalist and Conflict Perspective</a:t>
            </a:r>
          </a:p>
          <a:p>
            <a:endParaRPr lang="en-ZA" sz="3600" dirty="0">
              <a:latin typeface="Times New Roman" panose="02020603050405020304" pitchFamily="18" charset="0"/>
              <a:cs typeface="Times New Roman" panose="02020603050405020304" pitchFamily="18" charset="0"/>
            </a:endParaRPr>
          </a:p>
          <a:p>
            <a:endParaRPr lang="en-ZA" sz="3600" dirty="0"/>
          </a:p>
          <a:p>
            <a:pPr marL="457200" lvl="1" indent="0">
              <a:buNone/>
            </a:pPr>
            <a:endParaRPr lang="en-ZA" sz="3200" dirty="0"/>
          </a:p>
          <a:p>
            <a:pPr marL="457200" lvl="1" indent="0">
              <a:buNone/>
            </a:pPr>
            <a:endParaRPr lang="en-ZA" sz="3200" dirty="0"/>
          </a:p>
          <a:p>
            <a:pPr marL="457200" lvl="1" indent="0">
              <a:buNone/>
            </a:pPr>
            <a:endParaRPr lang="en-ZA" sz="3200" dirty="0"/>
          </a:p>
          <a:p>
            <a:endParaRPr lang="en-US" sz="3600" dirty="0"/>
          </a:p>
          <a:p>
            <a:endParaRPr lang="en-ZA" sz="3600" dirty="0"/>
          </a:p>
          <a:p>
            <a:endParaRPr lang="en-ZA" sz="3600" dirty="0"/>
          </a:p>
          <a:p>
            <a:endParaRPr lang="en-GB" sz="3600" dirty="0"/>
          </a:p>
        </p:txBody>
      </p:sp>
      <p:sp>
        <p:nvSpPr>
          <p:cNvPr id="4" name="Slide Number Placeholder 3">
            <a:extLst>
              <a:ext uri="{FF2B5EF4-FFF2-40B4-BE49-F238E27FC236}">
                <a16:creationId xmlns:a16="http://schemas.microsoft.com/office/drawing/2014/main" xmlns="" id="{C035DA0A-2BD9-FC43-9556-D6B5D1F74F31}"/>
              </a:ext>
            </a:extLst>
          </p:cNvPr>
          <p:cNvSpPr>
            <a:spLocks noGrp="1"/>
          </p:cNvSpPr>
          <p:nvPr>
            <p:ph type="sldNum" sz="quarter" idx="12"/>
          </p:nvPr>
        </p:nvSpPr>
        <p:spPr/>
        <p:txBody>
          <a:bodyPr/>
          <a:lstStyle/>
          <a:p>
            <a:pPr>
              <a:defRPr/>
            </a:pPr>
            <a:fld id="{07B2D270-7865-4567-AF85-42100ECA6484}" type="slidenum">
              <a:rPr lang="en-US" smtClean="0"/>
              <a:pPr>
                <a:defRPr/>
              </a:pPr>
              <a:t>2</a:t>
            </a:fld>
            <a:endParaRPr lang="en-US" dirty="0"/>
          </a:p>
        </p:txBody>
      </p:sp>
    </p:spTree>
    <p:extLst>
      <p:ext uri="{BB962C8B-B14F-4D97-AF65-F5344CB8AC3E}">
        <p14:creationId xmlns:p14="http://schemas.microsoft.com/office/powerpoint/2010/main" val="3134922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50" fill="hold"/>
                                        <p:tgtEl>
                                          <p:spTgt spid="2"/>
                                        </p:tgtEl>
                                        <p:attrNameLst>
                                          <p:attrName>ppt_x</p:attrName>
                                        </p:attrNameLst>
                                      </p:cBhvr>
                                      <p:tavLst>
                                        <p:tav tm="0">
                                          <p:val>
                                            <p:strVal val="#ppt_x"/>
                                          </p:val>
                                        </p:tav>
                                        <p:tav tm="100000">
                                          <p:val>
                                            <p:strVal val="#ppt_x"/>
                                          </p:val>
                                        </p:tav>
                                      </p:tavLst>
                                    </p:anim>
                                    <p:anim calcmode="lin" valueType="num">
                                      <p:cBhvr additive="base">
                                        <p:cTn id="8" dur="25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241300" y="274638"/>
            <a:ext cx="9969500" cy="715962"/>
          </a:xfrm>
        </p:spPr>
        <p:txBody>
          <a:bodyPr/>
          <a:lstStyle/>
          <a:p>
            <a:r>
              <a:rPr lang="en-GB" altLang="en-US" b="1" dirty="0">
                <a:latin typeface="Times New Roman" panose="02020603050405020304" pitchFamily="18" charset="0"/>
                <a:cs typeface="Times New Roman" panose="02020603050405020304" pitchFamily="18" charset="0"/>
              </a:rPr>
              <a:t>Norm of Independence</a:t>
            </a:r>
            <a:endParaRPr lang="en-US" altLang="en-US" dirty="0">
              <a:latin typeface="Times New Roman" panose="02020603050405020304" pitchFamily="18" charset="0"/>
              <a:cs typeface="Times New Roman" panose="02020603050405020304" pitchFamily="18" charset="0"/>
            </a:endParaRPr>
          </a:p>
        </p:txBody>
      </p:sp>
      <p:sp>
        <p:nvSpPr>
          <p:cNvPr id="37891" name="Content Placeholder 2"/>
          <p:cNvSpPr>
            <a:spLocks noGrp="1"/>
          </p:cNvSpPr>
          <p:nvPr>
            <p:ph idx="1"/>
          </p:nvPr>
        </p:nvSpPr>
        <p:spPr>
          <a:xfrm>
            <a:off x="377190" y="1143000"/>
            <a:ext cx="11408410" cy="5410200"/>
          </a:xfrm>
        </p:spPr>
        <p:txBody>
          <a:bodyPr/>
          <a:lstStyle/>
          <a:p>
            <a:pPr algn="just"/>
            <a:r>
              <a:rPr lang="en-GB" altLang="en-US" sz="3600" dirty="0">
                <a:latin typeface="Times New Roman" pitchFamily="18" charset="0"/>
                <a:cs typeface="Times New Roman" pitchFamily="18" charset="0"/>
              </a:rPr>
              <a:t>being self-reliant, accepting personal responsibility for ones’ behaviour, acting self-sufficiently.</a:t>
            </a:r>
          </a:p>
          <a:p>
            <a:pPr algn="just"/>
            <a:endParaRPr lang="en-GB" altLang="en-US" sz="3600" dirty="0">
              <a:latin typeface="Times New Roman" pitchFamily="18" charset="0"/>
              <a:cs typeface="Times New Roman" pitchFamily="18" charset="0"/>
            </a:endParaRPr>
          </a:p>
          <a:p>
            <a:pPr algn="just"/>
            <a:r>
              <a:rPr lang="en-GB" altLang="en-US" sz="3600" dirty="0" smtClean="0">
                <a:latin typeface="Times New Roman" pitchFamily="18" charset="0"/>
                <a:cs typeface="Times New Roman" pitchFamily="18" charset="0"/>
              </a:rPr>
              <a:t>being </a:t>
            </a:r>
            <a:r>
              <a:rPr lang="en-GB" altLang="en-US" sz="3600" dirty="0">
                <a:latin typeface="Times New Roman" pitchFamily="18" charset="0"/>
                <a:cs typeface="Times New Roman" pitchFamily="18" charset="0"/>
              </a:rPr>
              <a:t>able to make critical decisions and standing by them</a:t>
            </a:r>
          </a:p>
          <a:p>
            <a:pPr marL="0" indent="0" algn="just">
              <a:buNone/>
            </a:pPr>
            <a:endParaRPr lang="en-GB" altLang="en-US" sz="3600" dirty="0">
              <a:latin typeface="Times New Roman" pitchFamily="18" charset="0"/>
              <a:cs typeface="Times New Roman" pitchFamily="18" charset="0"/>
            </a:endParaRPr>
          </a:p>
          <a:p>
            <a:pPr algn="just"/>
            <a:r>
              <a:rPr lang="en-US" altLang="en-US" sz="3600" dirty="0">
                <a:latin typeface="Times New Roman" pitchFamily="18" charset="0"/>
                <a:cs typeface="Times New Roman" pitchFamily="18" charset="0"/>
              </a:rPr>
              <a:t>administration of tests/exams help establish this norm</a:t>
            </a:r>
          </a:p>
          <a:p>
            <a:pPr algn="just"/>
            <a:endParaRPr lang="en-US" altLang="en-US" sz="3600" dirty="0"/>
          </a:p>
          <a:p>
            <a:pPr algn="just"/>
            <a:endParaRPr lang="en-US" altLang="en-US" sz="3600" dirty="0">
              <a:latin typeface="Times New Roman" pitchFamily="18" charset="0"/>
              <a:cs typeface="Times New Roman" pitchFamily="18" charset="0"/>
            </a:endParaRPr>
          </a:p>
          <a:p>
            <a:endParaRPr lang="en-US" altLang="en-US" dirty="0"/>
          </a:p>
        </p:txBody>
      </p:sp>
      <p:sp>
        <p:nvSpPr>
          <p:cNvPr id="4" name="Slide Number Placeholder 3"/>
          <p:cNvSpPr>
            <a:spLocks noGrp="1"/>
          </p:cNvSpPr>
          <p:nvPr>
            <p:ph type="sldNum" sz="quarter" idx="12"/>
          </p:nvPr>
        </p:nvSpPr>
        <p:spPr/>
        <p:txBody>
          <a:bodyPr/>
          <a:lstStyle/>
          <a:p>
            <a:pPr>
              <a:defRPr/>
            </a:pPr>
            <a:fld id="{71F3722F-8C19-4D49-AB32-2AA196CC9EB6}" type="slidenum">
              <a:rPr lang="en-US" smtClean="0"/>
              <a:pPr>
                <a:defRPr/>
              </a:pPr>
              <a:t>20</a:t>
            </a:fld>
            <a:endParaRPr lang="en-US" dirty="0"/>
          </a:p>
        </p:txBody>
      </p:sp>
    </p:spTree>
    <p:extLst>
      <p:ext uri="{BB962C8B-B14F-4D97-AF65-F5344CB8AC3E}">
        <p14:creationId xmlns:p14="http://schemas.microsoft.com/office/powerpoint/2010/main" val="1534652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7890"/>
                                        </p:tgtEl>
                                        <p:attrNameLst>
                                          <p:attrName>style.visibility</p:attrName>
                                        </p:attrNameLst>
                                      </p:cBhvr>
                                      <p:to>
                                        <p:strVal val="visible"/>
                                      </p:to>
                                    </p:set>
                                    <p:anim calcmode="lin" valueType="num">
                                      <p:cBhvr additive="base">
                                        <p:cTn id="7" dur="500" fill="hold"/>
                                        <p:tgtEl>
                                          <p:spTgt spid="37890"/>
                                        </p:tgtEl>
                                        <p:attrNameLst>
                                          <p:attrName>ppt_x</p:attrName>
                                        </p:attrNameLst>
                                      </p:cBhvr>
                                      <p:tavLst>
                                        <p:tav tm="0">
                                          <p:val>
                                            <p:strVal val="#ppt_x"/>
                                          </p:val>
                                        </p:tav>
                                        <p:tav tm="100000">
                                          <p:val>
                                            <p:strVal val="#ppt_x"/>
                                          </p:val>
                                        </p:tav>
                                      </p:tavLst>
                                    </p:anim>
                                    <p:anim calcmode="lin" valueType="num">
                                      <p:cBhvr additive="base">
                                        <p:cTn id="8" dur="500" fill="hold"/>
                                        <p:tgtEl>
                                          <p:spTgt spid="3789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7891">
                                            <p:txEl>
                                              <p:pRg st="0" end="0"/>
                                            </p:txEl>
                                          </p:spTgt>
                                        </p:tgtEl>
                                        <p:attrNameLst>
                                          <p:attrName>style.visibility</p:attrName>
                                        </p:attrNameLst>
                                      </p:cBhvr>
                                      <p:to>
                                        <p:strVal val="visible"/>
                                      </p:to>
                                    </p:set>
                                    <p:anim calcmode="lin" valueType="num">
                                      <p:cBhvr additive="base">
                                        <p:cTn id="13" dur="500" fill="hold"/>
                                        <p:tgtEl>
                                          <p:spTgt spid="3789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78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7891">
                                            <p:txEl>
                                              <p:pRg st="2" end="2"/>
                                            </p:txEl>
                                          </p:spTgt>
                                        </p:tgtEl>
                                        <p:attrNameLst>
                                          <p:attrName>style.visibility</p:attrName>
                                        </p:attrNameLst>
                                      </p:cBhvr>
                                      <p:to>
                                        <p:strVal val="visible"/>
                                      </p:to>
                                    </p:set>
                                    <p:anim calcmode="lin" valueType="num">
                                      <p:cBhvr additive="base">
                                        <p:cTn id="19" dur="500" fill="hold"/>
                                        <p:tgtEl>
                                          <p:spTgt spid="378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78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7891">
                                            <p:txEl>
                                              <p:pRg st="4" end="4"/>
                                            </p:txEl>
                                          </p:spTgt>
                                        </p:tgtEl>
                                        <p:attrNameLst>
                                          <p:attrName>style.visibility</p:attrName>
                                        </p:attrNameLst>
                                      </p:cBhvr>
                                      <p:to>
                                        <p:strVal val="visible"/>
                                      </p:to>
                                    </p:set>
                                    <p:anim calcmode="lin" valueType="num">
                                      <p:cBhvr additive="base">
                                        <p:cTn id="25" dur="500" fill="hold"/>
                                        <p:tgtEl>
                                          <p:spTgt spid="37891">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789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p:bldP spid="37891"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31800" y="410369"/>
            <a:ext cx="10515600" cy="834232"/>
          </a:xfrm>
        </p:spPr>
        <p:txBody>
          <a:bodyPr/>
          <a:lstStyle/>
          <a:p>
            <a:r>
              <a:rPr lang="en-GB" altLang="en-US" b="1" dirty="0">
                <a:latin typeface="Times New Roman" pitchFamily="18" charset="0"/>
                <a:cs typeface="Times New Roman" pitchFamily="18" charset="0"/>
              </a:rPr>
              <a:t>Norm of Achievement</a:t>
            </a:r>
            <a:endParaRPr lang="en-US" altLang="en-US" dirty="0">
              <a:latin typeface="Times New Roman" pitchFamily="18" charset="0"/>
              <a:cs typeface="Times New Roman" pitchFamily="18" charset="0"/>
            </a:endParaRPr>
          </a:p>
        </p:txBody>
      </p:sp>
      <p:sp>
        <p:nvSpPr>
          <p:cNvPr id="39939" name="Content Placeholder 2"/>
          <p:cNvSpPr>
            <a:spLocks noGrp="1"/>
          </p:cNvSpPr>
          <p:nvPr>
            <p:ph idx="1"/>
          </p:nvPr>
        </p:nvSpPr>
        <p:spPr>
          <a:xfrm>
            <a:off x="262890" y="1825625"/>
            <a:ext cx="11670030" cy="4351338"/>
          </a:xfrm>
        </p:spPr>
        <p:txBody>
          <a:bodyPr/>
          <a:lstStyle/>
          <a:p>
            <a:r>
              <a:rPr lang="en-GB" altLang="en-US" sz="3600" dirty="0">
                <a:latin typeface="Times New Roman" panose="02020603050405020304" pitchFamily="18" charset="0"/>
                <a:cs typeface="Times New Roman" pitchFamily="18" charset="0"/>
              </a:rPr>
              <a:t>Doing  things to the best of ones abilities.</a:t>
            </a:r>
          </a:p>
          <a:p>
            <a:pPr>
              <a:buFont typeface="Arial" charset="0"/>
              <a:buNone/>
            </a:pPr>
            <a:endParaRPr lang="en-GB" altLang="en-US" sz="3600" dirty="0">
              <a:latin typeface="Times New Roman" panose="02020603050405020304" pitchFamily="18" charset="0"/>
              <a:cs typeface="Times New Roman" pitchFamily="18" charset="0"/>
            </a:endParaRPr>
          </a:p>
          <a:p>
            <a:r>
              <a:rPr lang="en-GB" altLang="en-US" sz="3600" dirty="0">
                <a:latin typeface="Times New Roman" panose="02020603050405020304" pitchFamily="18" charset="0"/>
                <a:cs typeface="Times New Roman" pitchFamily="18" charset="0"/>
              </a:rPr>
              <a:t>Encouraged through formal testing and competition</a:t>
            </a:r>
          </a:p>
        </p:txBody>
      </p:sp>
      <p:sp>
        <p:nvSpPr>
          <p:cNvPr id="4" name="Slide Number Placeholder 3"/>
          <p:cNvSpPr>
            <a:spLocks noGrp="1"/>
          </p:cNvSpPr>
          <p:nvPr>
            <p:ph type="sldNum" sz="quarter" idx="12"/>
          </p:nvPr>
        </p:nvSpPr>
        <p:spPr/>
        <p:txBody>
          <a:bodyPr/>
          <a:lstStyle/>
          <a:p>
            <a:pPr>
              <a:defRPr/>
            </a:pPr>
            <a:fld id="{1D557292-49BB-4941-8630-51E071C6F432}" type="slidenum">
              <a:rPr lang="en-US" smtClean="0"/>
              <a:pPr>
                <a:defRPr/>
              </a:pPr>
              <a:t>21</a:t>
            </a:fld>
            <a:endParaRPr lang="en-US" dirty="0"/>
          </a:p>
        </p:txBody>
      </p:sp>
    </p:spTree>
    <p:extLst>
      <p:ext uri="{BB962C8B-B14F-4D97-AF65-F5344CB8AC3E}">
        <p14:creationId xmlns:p14="http://schemas.microsoft.com/office/powerpoint/2010/main" val="921450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 calcmode="lin" valueType="num">
                                      <p:cBhvr additive="base">
                                        <p:cTn id="7" dur="500" fill="hold"/>
                                        <p:tgtEl>
                                          <p:spTgt spid="39938"/>
                                        </p:tgtEl>
                                        <p:attrNameLst>
                                          <p:attrName>ppt_x</p:attrName>
                                        </p:attrNameLst>
                                      </p:cBhvr>
                                      <p:tavLst>
                                        <p:tav tm="0">
                                          <p:val>
                                            <p:strVal val="#ppt_x"/>
                                          </p:val>
                                        </p:tav>
                                        <p:tav tm="100000">
                                          <p:val>
                                            <p:strVal val="#ppt_x"/>
                                          </p:val>
                                        </p:tav>
                                      </p:tavLst>
                                    </p:anim>
                                    <p:anim calcmode="lin" valueType="num">
                                      <p:cBhvr additive="base">
                                        <p:cTn id="8" dur="500" fill="hold"/>
                                        <p:tgtEl>
                                          <p:spTgt spid="3993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9939">
                                            <p:txEl>
                                              <p:pRg st="0" end="0"/>
                                            </p:txEl>
                                          </p:spTgt>
                                        </p:tgtEl>
                                        <p:attrNameLst>
                                          <p:attrName>style.visibility</p:attrName>
                                        </p:attrNameLst>
                                      </p:cBhvr>
                                      <p:to>
                                        <p:strVal val="visible"/>
                                      </p:to>
                                    </p:set>
                                    <p:anim calcmode="lin" valueType="num">
                                      <p:cBhvr additive="base">
                                        <p:cTn id="13" dur="500" fill="hold"/>
                                        <p:tgtEl>
                                          <p:spTgt spid="3993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99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9939">
                                            <p:txEl>
                                              <p:pRg st="2" end="2"/>
                                            </p:txEl>
                                          </p:spTgt>
                                        </p:tgtEl>
                                        <p:attrNameLst>
                                          <p:attrName>style.visibility</p:attrName>
                                        </p:attrNameLst>
                                      </p:cBhvr>
                                      <p:to>
                                        <p:strVal val="visible"/>
                                      </p:to>
                                    </p:set>
                                    <p:anim calcmode="lin" valueType="num">
                                      <p:cBhvr additive="base">
                                        <p:cTn id="19" dur="500" fill="hold"/>
                                        <p:tgtEl>
                                          <p:spTgt spid="3993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993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P spid="3993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251460" y="365125"/>
            <a:ext cx="11102340" cy="1325563"/>
          </a:xfrm>
        </p:spPr>
        <p:txBody>
          <a:bodyPr/>
          <a:lstStyle/>
          <a:p>
            <a:r>
              <a:rPr lang="en-GB" altLang="en-US" b="1" dirty="0">
                <a:latin typeface="Times New Roman" panose="02020603050405020304" pitchFamily="18" charset="0"/>
                <a:cs typeface="Times New Roman" panose="02020603050405020304" pitchFamily="18" charset="0"/>
              </a:rPr>
              <a:t>Norm of Universalism</a:t>
            </a:r>
            <a:r>
              <a:rPr lang="en-US" altLang="en-US" dirty="0"/>
              <a:t/>
            </a:r>
            <a:br>
              <a:rPr lang="en-US" altLang="en-US" dirty="0"/>
            </a:br>
            <a:endParaRPr lang="en-US" altLang="en-US" dirty="0"/>
          </a:p>
        </p:txBody>
      </p:sp>
      <p:sp>
        <p:nvSpPr>
          <p:cNvPr id="40963" name="Content Placeholder 2"/>
          <p:cNvSpPr>
            <a:spLocks noGrp="1"/>
          </p:cNvSpPr>
          <p:nvPr>
            <p:ph idx="1"/>
          </p:nvPr>
        </p:nvSpPr>
        <p:spPr>
          <a:xfrm>
            <a:off x="251460" y="1825625"/>
            <a:ext cx="11102340" cy="4351338"/>
          </a:xfrm>
        </p:spPr>
        <p:txBody>
          <a:bodyPr/>
          <a:lstStyle/>
          <a:p>
            <a:r>
              <a:rPr lang="en-GB" altLang="en-US" sz="3600" dirty="0">
                <a:latin typeface="Times New Roman" panose="02020603050405020304" pitchFamily="18" charset="0"/>
                <a:cs typeface="Times New Roman" panose="02020603050405020304" pitchFamily="18" charset="0"/>
              </a:rPr>
              <a:t>Treating people equally regardless of their characteristics.</a:t>
            </a:r>
          </a:p>
          <a:p>
            <a:pPr marL="0" indent="0">
              <a:buNone/>
            </a:pPr>
            <a:endParaRPr lang="en-GB" altLang="en-US" sz="3600" dirty="0">
              <a:latin typeface="Times New Roman" panose="02020603050405020304" pitchFamily="18" charset="0"/>
              <a:cs typeface="Times New Roman" panose="02020603050405020304" pitchFamily="18" charset="0"/>
            </a:endParaRPr>
          </a:p>
          <a:p>
            <a:r>
              <a:rPr lang="en-GB" altLang="en-US" sz="3600" dirty="0">
                <a:latin typeface="Times New Roman" panose="02020603050405020304" pitchFamily="18" charset="0"/>
                <a:cs typeface="Times New Roman" panose="02020603050405020304" pitchFamily="18" charset="0"/>
              </a:rPr>
              <a:t>Speaking one language</a:t>
            </a:r>
            <a:endParaRPr lang="en-US" altLang="en-US" sz="3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4039390B-0D69-4713-9864-98396A30114D}" type="slidenum">
              <a:rPr lang="en-US" smtClean="0"/>
              <a:pPr>
                <a:defRPr/>
              </a:pPr>
              <a:t>22</a:t>
            </a:fld>
            <a:endParaRPr lang="en-US" dirty="0"/>
          </a:p>
        </p:txBody>
      </p:sp>
    </p:spTree>
    <p:extLst>
      <p:ext uri="{BB962C8B-B14F-4D97-AF65-F5344CB8AC3E}">
        <p14:creationId xmlns:p14="http://schemas.microsoft.com/office/powerpoint/2010/main" val="829374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62"/>
                                        </p:tgtEl>
                                        <p:attrNameLst>
                                          <p:attrName>style.visibility</p:attrName>
                                        </p:attrNameLst>
                                      </p:cBhvr>
                                      <p:to>
                                        <p:strVal val="visible"/>
                                      </p:to>
                                    </p:set>
                                    <p:anim calcmode="lin" valueType="num">
                                      <p:cBhvr additive="base">
                                        <p:cTn id="7" dur="500" fill="hold"/>
                                        <p:tgtEl>
                                          <p:spTgt spid="40962"/>
                                        </p:tgtEl>
                                        <p:attrNameLst>
                                          <p:attrName>ppt_x</p:attrName>
                                        </p:attrNameLst>
                                      </p:cBhvr>
                                      <p:tavLst>
                                        <p:tav tm="0">
                                          <p:val>
                                            <p:strVal val="#ppt_x"/>
                                          </p:val>
                                        </p:tav>
                                        <p:tav tm="100000">
                                          <p:val>
                                            <p:strVal val="#ppt_x"/>
                                          </p:val>
                                        </p:tav>
                                      </p:tavLst>
                                    </p:anim>
                                    <p:anim calcmode="lin" valueType="num">
                                      <p:cBhvr additive="base">
                                        <p:cTn id="8" dur="500" fill="hold"/>
                                        <p:tgtEl>
                                          <p:spTgt spid="4096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63">
                                            <p:txEl>
                                              <p:pRg st="0" end="0"/>
                                            </p:txEl>
                                          </p:spTgt>
                                        </p:tgtEl>
                                        <p:attrNameLst>
                                          <p:attrName>style.visibility</p:attrName>
                                        </p:attrNameLst>
                                      </p:cBhvr>
                                      <p:to>
                                        <p:strVal val="visible"/>
                                      </p:to>
                                    </p:set>
                                    <p:anim calcmode="lin" valueType="num">
                                      <p:cBhvr additive="base">
                                        <p:cTn id="13" dur="500" fill="hold"/>
                                        <p:tgtEl>
                                          <p:spTgt spid="4096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0963">
                                            <p:txEl>
                                              <p:pRg st="2" end="2"/>
                                            </p:txEl>
                                          </p:spTgt>
                                        </p:tgtEl>
                                        <p:attrNameLst>
                                          <p:attrName>style.visibility</p:attrName>
                                        </p:attrNameLst>
                                      </p:cBhvr>
                                      <p:to>
                                        <p:strVal val="visible"/>
                                      </p:to>
                                    </p:set>
                                    <p:anim calcmode="lin" valueType="num">
                                      <p:cBhvr additive="base">
                                        <p:cTn id="19" dur="500" fill="hold"/>
                                        <p:tgtEl>
                                          <p:spTgt spid="4096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6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4096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238539" y="274638"/>
            <a:ext cx="11724861" cy="5668962"/>
          </a:xfrm>
        </p:spPr>
        <p:txBody>
          <a:bodyPr/>
          <a:lstStyle/>
          <a:p>
            <a:pPr algn="ctr"/>
            <a:r>
              <a:rPr lang="en-US" altLang="en-US" sz="4800" dirty="0">
                <a:latin typeface="Times New Roman" pitchFamily="18" charset="0"/>
                <a:cs typeface="Times New Roman" pitchFamily="18" charset="0"/>
              </a:rPr>
              <a:t>SOCIAL FUNCTIONS OF EDUCATION </a:t>
            </a:r>
            <a:r>
              <a:rPr lang="en-US" altLang="en-US" dirty="0">
                <a:latin typeface="Times New Roman" pitchFamily="18" charset="0"/>
                <a:cs typeface="Times New Roman" pitchFamily="18" charset="0"/>
              </a:rPr>
              <a:t/>
            </a:r>
            <a:br>
              <a:rPr lang="en-US" altLang="en-US" dirty="0">
                <a:latin typeface="Times New Roman" pitchFamily="18" charset="0"/>
                <a:cs typeface="Times New Roman" pitchFamily="18" charset="0"/>
              </a:rPr>
            </a:br>
            <a:r>
              <a:rPr lang="en-US" altLang="en-US" sz="3600" i="1" dirty="0">
                <a:latin typeface="Times New Roman" pitchFamily="18" charset="0"/>
                <a:cs typeface="Times New Roman" pitchFamily="18" charset="0"/>
              </a:rPr>
              <a:t>FUNCTIONALIST AND CONFLICT/MARXIST PERSPECTIVE</a:t>
            </a:r>
          </a:p>
        </p:txBody>
      </p:sp>
      <p:sp>
        <p:nvSpPr>
          <p:cNvPr id="3" name="Slide Number Placeholder 2"/>
          <p:cNvSpPr>
            <a:spLocks noGrp="1"/>
          </p:cNvSpPr>
          <p:nvPr>
            <p:ph type="sldNum" sz="quarter" idx="12"/>
          </p:nvPr>
        </p:nvSpPr>
        <p:spPr/>
        <p:txBody>
          <a:bodyPr/>
          <a:lstStyle/>
          <a:p>
            <a:pPr>
              <a:defRPr/>
            </a:pPr>
            <a:fld id="{990647CF-45F1-4DF7-ACBE-512AC4795515}" type="slidenum">
              <a:rPr lang="en-US" smtClean="0"/>
              <a:pPr>
                <a:defRPr/>
              </a:pPr>
              <a:t>23</a:t>
            </a:fld>
            <a:endParaRPr lang="en-US" dirty="0"/>
          </a:p>
        </p:txBody>
      </p:sp>
    </p:spTree>
    <p:extLst>
      <p:ext uri="{BB962C8B-B14F-4D97-AF65-F5344CB8AC3E}">
        <p14:creationId xmlns:p14="http://schemas.microsoft.com/office/powerpoint/2010/main" val="24530967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xmlns="" id="{BA6D66D3-0470-9449-AC07-4E5B63F8487E}"/>
              </a:ext>
            </a:extLst>
          </p:cNvPr>
          <p:cNvGraphicFramePr>
            <a:graphicFrameLocks noGrp="1"/>
          </p:cNvGraphicFramePr>
          <p:nvPr>
            <p:ph idx="1"/>
            <p:extLst>
              <p:ext uri="{D42A27DB-BD31-4B8C-83A1-F6EECF244321}">
                <p14:modId xmlns:p14="http://schemas.microsoft.com/office/powerpoint/2010/main" val="2681825784"/>
              </p:ext>
            </p:extLst>
          </p:nvPr>
        </p:nvGraphicFramePr>
        <p:xfrm>
          <a:off x="292100" y="317501"/>
          <a:ext cx="11671299" cy="5481654"/>
        </p:xfrm>
        <a:graphic>
          <a:graphicData uri="http://schemas.openxmlformats.org/drawingml/2006/table">
            <a:tbl>
              <a:tblPr firstRow="1" bandRow="1">
                <a:tableStyleId>{5940675A-B579-460E-94D1-54222C63F5DA}</a:tableStyleId>
              </a:tblPr>
              <a:tblGrid>
                <a:gridCol w="2755900">
                  <a:extLst>
                    <a:ext uri="{9D8B030D-6E8A-4147-A177-3AD203B41FA5}">
                      <a16:colId xmlns:a16="http://schemas.microsoft.com/office/drawing/2014/main" xmlns="" val="3942296742"/>
                    </a:ext>
                  </a:extLst>
                </a:gridCol>
                <a:gridCol w="4457700">
                  <a:extLst>
                    <a:ext uri="{9D8B030D-6E8A-4147-A177-3AD203B41FA5}">
                      <a16:colId xmlns:a16="http://schemas.microsoft.com/office/drawing/2014/main" xmlns="" val="1603185507"/>
                    </a:ext>
                  </a:extLst>
                </a:gridCol>
                <a:gridCol w="4457699">
                  <a:extLst>
                    <a:ext uri="{9D8B030D-6E8A-4147-A177-3AD203B41FA5}">
                      <a16:colId xmlns:a16="http://schemas.microsoft.com/office/drawing/2014/main" xmlns="" val="3609013814"/>
                    </a:ext>
                  </a:extLst>
                </a:gridCol>
              </a:tblGrid>
              <a:tr h="8635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4400"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4400" b="1" dirty="0">
                          <a:solidFill>
                            <a:srgbClr val="00B050"/>
                          </a:solidFill>
                          <a:latin typeface="Times New Roman" panose="02020603050405020304" pitchFamily="18" charset="0"/>
                          <a:cs typeface="Times New Roman" panose="02020603050405020304" pitchFamily="18" charset="0"/>
                        </a:rPr>
                        <a:t>Functionalist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4400" b="1" dirty="0">
                          <a:solidFill>
                            <a:schemeClr val="tx1"/>
                          </a:solidFill>
                          <a:latin typeface="Times New Roman" panose="02020603050405020304" pitchFamily="18" charset="0"/>
                          <a:cs typeface="Times New Roman" panose="02020603050405020304" pitchFamily="18" charset="0"/>
                        </a:rPr>
                        <a:t>Conflict</a:t>
                      </a:r>
                    </a:p>
                  </a:txBody>
                  <a:tcPr/>
                </a:tc>
                <a:extLst>
                  <a:ext uri="{0D108BD9-81ED-4DB2-BD59-A6C34878D82A}">
                    <a16:rowId xmlns:a16="http://schemas.microsoft.com/office/drawing/2014/main" xmlns="" val="2738025706"/>
                  </a:ext>
                </a:extLst>
              </a:tr>
              <a:tr h="1612949">
                <a:tc>
                  <a:txBody>
                    <a:bodyPr/>
                    <a:lstStyle/>
                    <a:p>
                      <a:r>
                        <a:rPr lang="en-GB" sz="2800" b="1" dirty="0">
                          <a:latin typeface="Times New Roman" panose="02020603050405020304" pitchFamily="18" charset="0"/>
                          <a:cs typeface="Times New Roman" panose="02020603050405020304" pitchFamily="18" charset="0"/>
                        </a:rPr>
                        <a:t>Are schools functional?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b="0" kern="1200" dirty="0">
                          <a:solidFill>
                            <a:srgbClr val="00B050"/>
                          </a:solidFill>
                          <a:effectLst/>
                          <a:latin typeface="Times New Roman" panose="02020603050405020304" pitchFamily="18" charset="0"/>
                          <a:ea typeface="+mn-ea"/>
                          <a:cs typeface="Times New Roman" panose="02020603050405020304" pitchFamily="18" charset="0"/>
                        </a:rPr>
                        <a:t>Functional as they have both social and individual benefits</a:t>
                      </a:r>
                      <a:endParaRPr lang="en-GB" sz="2800" dirty="0">
                        <a:solidFill>
                          <a:srgbClr val="00B050"/>
                        </a:solidFill>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800" b="0" kern="1200" dirty="0">
                          <a:solidFill>
                            <a:schemeClr val="tx1"/>
                          </a:solidFill>
                          <a:effectLst/>
                          <a:latin typeface="Times New Roman" panose="02020603050405020304" pitchFamily="18" charset="0"/>
                          <a:ea typeface="+mn-ea"/>
                          <a:cs typeface="Times New Roman" panose="02020603050405020304" pitchFamily="18" charset="0"/>
                        </a:rPr>
                        <a:t>Dysfunctional as they only </a:t>
                      </a:r>
                      <a:r>
                        <a:rPr lang="en-GB" sz="2800" b="0" kern="1200" dirty="0" smtClean="0">
                          <a:solidFill>
                            <a:schemeClr val="tx1"/>
                          </a:solidFill>
                          <a:effectLst/>
                          <a:latin typeface="Times New Roman" panose="02020603050405020304" pitchFamily="18" charset="0"/>
                          <a:ea typeface="+mn-ea"/>
                          <a:cs typeface="Times New Roman" panose="02020603050405020304" pitchFamily="18" charset="0"/>
                        </a:rPr>
                        <a:t>benefit </a:t>
                      </a:r>
                      <a:r>
                        <a:rPr lang="en-GB" sz="2800" b="0" kern="1200" dirty="0">
                          <a:solidFill>
                            <a:schemeClr val="tx1"/>
                          </a:solidFill>
                          <a:effectLst/>
                          <a:latin typeface="Times New Roman" panose="02020603050405020304" pitchFamily="18" charset="0"/>
                          <a:ea typeface="+mn-ea"/>
                          <a:cs typeface="Times New Roman" panose="02020603050405020304" pitchFamily="18" charset="0"/>
                        </a:rPr>
                        <a:t>those in </a:t>
                      </a:r>
                      <a:r>
                        <a:rPr lang="en-GB" sz="2800" b="0" kern="1200" dirty="0" smtClean="0">
                          <a:solidFill>
                            <a:schemeClr val="tx1"/>
                          </a:solidFill>
                          <a:effectLst/>
                          <a:latin typeface="Times New Roman" panose="02020603050405020304" pitchFamily="18" charset="0"/>
                          <a:ea typeface="+mn-ea"/>
                          <a:cs typeface="Times New Roman" panose="02020603050405020304" pitchFamily="18" charset="0"/>
                        </a:rPr>
                        <a:t>power</a:t>
                      </a:r>
                      <a:endParaRPr lang="en-GB"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737797017"/>
                  </a:ext>
                </a:extLst>
              </a:tr>
              <a:tr h="3005155">
                <a:tc>
                  <a:txBody>
                    <a:bodyPr/>
                    <a:lstStyle/>
                    <a:p>
                      <a:r>
                        <a:rPr lang="en-US" altLang="en-US" sz="2800" b="1" dirty="0">
                          <a:latin typeface="Times New Roman" pitchFamily="18" charset="0"/>
                          <a:cs typeface="Times New Roman" pitchFamily="18" charset="0"/>
                        </a:rPr>
                        <a:t>Socialisation Role</a:t>
                      </a:r>
                      <a:endParaRPr lang="en-GB" sz="2800" dirty="0">
                        <a:latin typeface="Times New Roman" panose="02020603050405020304" pitchFamily="18" charset="0"/>
                        <a:cs typeface="Times New Roman" panose="02020603050405020304" pitchFamily="18" charset="0"/>
                      </a:endParaRPr>
                    </a:p>
                  </a:txBody>
                  <a:tcPr/>
                </a:tc>
                <a:tc>
                  <a:txBody>
                    <a:bodyPr/>
                    <a:lstStyle/>
                    <a:p>
                      <a:r>
                        <a:rPr lang="en-US" altLang="en-US" sz="2800" dirty="0">
                          <a:solidFill>
                            <a:srgbClr val="00B050"/>
                          </a:solidFill>
                          <a:latin typeface="Times New Roman" pitchFamily="18" charset="0"/>
                          <a:cs typeface="Times New Roman" pitchFamily="18" charset="0"/>
                        </a:rPr>
                        <a:t>Schools teach common  norms, beliefs and values of society </a:t>
                      </a:r>
                      <a:endParaRPr lang="en-GB" sz="2800" dirty="0">
                        <a:latin typeface="Times New Roman" panose="02020603050405020304" pitchFamily="18" charset="0"/>
                        <a:cs typeface="Times New Roman" panose="02020603050405020304" pitchFamily="18" charset="0"/>
                      </a:endParaRPr>
                    </a:p>
                  </a:txBody>
                  <a:tcPr/>
                </a:tc>
                <a:tc>
                  <a:txBody>
                    <a:bodyPr/>
                    <a:lstStyle/>
                    <a:p>
                      <a:r>
                        <a:rPr lang="en-US" altLang="en-US" sz="2800" dirty="0">
                          <a:latin typeface="Times New Roman" pitchFamily="18" charset="0"/>
                          <a:cs typeface="Times New Roman" pitchFamily="18" charset="0"/>
                        </a:rPr>
                        <a:t>Schools impose beliefs and cultural values  of the powerful group on the rest of society and children are taught to  accept  these values. </a:t>
                      </a:r>
                      <a:endParaRPr lang="en-GB"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114059428"/>
                  </a:ext>
                </a:extLst>
              </a:tr>
            </a:tbl>
          </a:graphicData>
        </a:graphic>
      </p:graphicFrame>
    </p:spTree>
    <p:extLst>
      <p:ext uri="{BB962C8B-B14F-4D97-AF65-F5344CB8AC3E}">
        <p14:creationId xmlns:p14="http://schemas.microsoft.com/office/powerpoint/2010/main" val="24133041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xmlns="" id="{BA6D66D3-0470-9449-AC07-4E5B63F8487E}"/>
              </a:ext>
            </a:extLst>
          </p:cNvPr>
          <p:cNvGraphicFramePr>
            <a:graphicFrameLocks noGrp="1"/>
          </p:cNvGraphicFramePr>
          <p:nvPr>
            <p:ph idx="1"/>
            <p:extLst>
              <p:ext uri="{D42A27DB-BD31-4B8C-83A1-F6EECF244321}">
                <p14:modId xmlns:p14="http://schemas.microsoft.com/office/powerpoint/2010/main" val="2587218248"/>
              </p:ext>
            </p:extLst>
          </p:nvPr>
        </p:nvGraphicFramePr>
        <p:xfrm>
          <a:off x="292100" y="317501"/>
          <a:ext cx="11671299" cy="5829300"/>
        </p:xfrm>
        <a:graphic>
          <a:graphicData uri="http://schemas.openxmlformats.org/drawingml/2006/table">
            <a:tbl>
              <a:tblPr firstRow="1" bandRow="1">
                <a:tableStyleId>{5940675A-B579-460E-94D1-54222C63F5DA}</a:tableStyleId>
              </a:tblPr>
              <a:tblGrid>
                <a:gridCol w="3778787">
                  <a:extLst>
                    <a:ext uri="{9D8B030D-6E8A-4147-A177-3AD203B41FA5}">
                      <a16:colId xmlns:a16="http://schemas.microsoft.com/office/drawing/2014/main" xmlns="" val="3942296742"/>
                    </a:ext>
                  </a:extLst>
                </a:gridCol>
                <a:gridCol w="3778787">
                  <a:extLst>
                    <a:ext uri="{9D8B030D-6E8A-4147-A177-3AD203B41FA5}">
                      <a16:colId xmlns:a16="http://schemas.microsoft.com/office/drawing/2014/main" xmlns="" val="1603185507"/>
                    </a:ext>
                  </a:extLst>
                </a:gridCol>
                <a:gridCol w="4113725">
                  <a:extLst>
                    <a:ext uri="{9D8B030D-6E8A-4147-A177-3AD203B41FA5}">
                      <a16:colId xmlns:a16="http://schemas.microsoft.com/office/drawing/2014/main" xmlns="" val="3609013814"/>
                    </a:ext>
                  </a:extLst>
                </a:gridCol>
              </a:tblGrid>
              <a:tr h="7722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4400" b="1" dirty="0">
                        <a:solidFill>
                          <a:schemeClr val="tx1"/>
                        </a:solidFill>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4400" b="1" dirty="0">
                          <a:solidFill>
                            <a:schemeClr val="tx1"/>
                          </a:solidFill>
                          <a:latin typeface="Times New Roman" panose="02020603050405020304" pitchFamily="18" charset="0"/>
                          <a:cs typeface="Times New Roman" panose="02020603050405020304" pitchFamily="18" charset="0"/>
                        </a:rPr>
                        <a:t>Functionalist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4400" b="1" dirty="0">
                          <a:solidFill>
                            <a:schemeClr val="tx1"/>
                          </a:solidFill>
                          <a:latin typeface="Times New Roman" panose="02020603050405020304" pitchFamily="18" charset="0"/>
                          <a:cs typeface="Times New Roman" panose="02020603050405020304" pitchFamily="18" charset="0"/>
                        </a:rPr>
                        <a:t>Conflict</a:t>
                      </a:r>
                    </a:p>
                  </a:txBody>
                  <a:tcPr/>
                </a:tc>
                <a:extLst>
                  <a:ext uri="{0D108BD9-81ED-4DB2-BD59-A6C34878D82A}">
                    <a16:rowId xmlns:a16="http://schemas.microsoft.com/office/drawing/2014/main" xmlns="" val="2738025706"/>
                  </a:ext>
                </a:extLst>
              </a:tr>
              <a:tr h="2254875">
                <a:tc>
                  <a:txBody>
                    <a:bodyPr/>
                    <a:lstStyle/>
                    <a:p>
                      <a:r>
                        <a:rPr lang="en-US" altLang="en-US" sz="2800" b="1" dirty="0">
                          <a:latin typeface="Times New Roman" pitchFamily="18" charset="0"/>
                          <a:cs typeface="Times New Roman" pitchFamily="18" charset="0"/>
                        </a:rPr>
                        <a:t>Economic Role</a:t>
                      </a:r>
                      <a:endParaRPr lang="en-GB" sz="28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2800" dirty="0">
                          <a:solidFill>
                            <a:srgbClr val="00B050"/>
                          </a:solidFill>
                          <a:latin typeface="Times New Roman" pitchFamily="18" charset="0"/>
                          <a:cs typeface="Times New Roman" pitchFamily="18" charset="0"/>
                        </a:rPr>
                        <a:t>Schools </a:t>
                      </a:r>
                      <a:r>
                        <a:rPr lang="en-US" altLang="en-US" sz="2800" dirty="0" smtClean="0">
                          <a:solidFill>
                            <a:srgbClr val="00B050"/>
                          </a:solidFill>
                          <a:latin typeface="Times New Roman" pitchFamily="18" charset="0"/>
                          <a:cs typeface="Times New Roman" pitchFamily="18" charset="0"/>
                        </a:rPr>
                        <a:t>teach </a:t>
                      </a:r>
                      <a:r>
                        <a:rPr lang="en-US" altLang="en-US" sz="2800" dirty="0">
                          <a:solidFill>
                            <a:srgbClr val="00B050"/>
                          </a:solidFill>
                          <a:latin typeface="Times New Roman" pitchFamily="18" charset="0"/>
                          <a:cs typeface="Times New Roman" pitchFamily="18" charset="0"/>
                        </a:rPr>
                        <a:t>skills for work</a:t>
                      </a:r>
                      <a:endParaRPr lang="en-GB" sz="2800" dirty="0">
                        <a:solidFill>
                          <a:srgbClr val="00B050"/>
                        </a:solidFill>
                        <a:latin typeface="Times New Roman" panose="02020603050405020304" pitchFamily="18" charset="0"/>
                        <a:cs typeface="Times New Roman" panose="02020603050405020304" pitchFamily="18" charset="0"/>
                      </a:endParaRPr>
                    </a:p>
                    <a:p>
                      <a:endParaRPr lang="en-GB" sz="2800" dirty="0">
                        <a:latin typeface="Times New Roman" panose="02020603050405020304" pitchFamily="18" charset="0"/>
                        <a:cs typeface="Times New Roman" panose="02020603050405020304" pitchFamily="18" charset="0"/>
                      </a:endParaRPr>
                    </a:p>
                  </a:txBody>
                  <a:tcPr/>
                </a:tc>
                <a:tc>
                  <a:txBody>
                    <a:bodyPr/>
                    <a:lstStyle/>
                    <a:p>
                      <a:pPr marL="457200" lvl="0" indent="-457200">
                        <a:buFont typeface="Arial" panose="020B0604020202020204" pitchFamily="34" charset="0"/>
                        <a:buChar char="•"/>
                      </a:pPr>
                      <a:r>
                        <a:rPr lang="en-US" altLang="en-US" sz="2800" dirty="0">
                          <a:latin typeface="Times New Roman" pitchFamily="18" charset="0"/>
                          <a:cs typeface="Times New Roman" pitchFamily="18" charset="0"/>
                        </a:rPr>
                        <a:t>Schools reinforce the class system.</a:t>
                      </a:r>
                    </a:p>
                    <a:p>
                      <a:pPr marL="457200" lvl="0" indent="-457200">
                        <a:buFont typeface="Arial" panose="020B0604020202020204" pitchFamily="34" charset="0"/>
                        <a:buChar char="•"/>
                      </a:pPr>
                      <a:r>
                        <a:rPr lang="en-US" altLang="en-US" sz="2800" dirty="0">
                          <a:latin typeface="Times New Roman" pitchFamily="18" charset="0"/>
                          <a:cs typeface="Times New Roman" pitchFamily="18" charset="0"/>
                        </a:rPr>
                        <a:t>Children are taught skills befitting their status group</a:t>
                      </a:r>
                      <a:endParaRPr lang="en-GB"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737797017"/>
                  </a:ext>
                </a:extLst>
              </a:tr>
              <a:tr h="2802207">
                <a:tc>
                  <a:txBody>
                    <a:bodyPr/>
                    <a:lstStyle/>
                    <a:p>
                      <a:r>
                        <a:rPr lang="en-US" altLang="en-US" sz="2800" b="1" dirty="0">
                          <a:latin typeface="Times New Roman" pitchFamily="18" charset="0"/>
                          <a:cs typeface="Times New Roman" pitchFamily="18" charset="0"/>
                        </a:rPr>
                        <a:t>Selective and Allocative Role</a:t>
                      </a:r>
                      <a:endParaRPr lang="en-GB" sz="28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2800" dirty="0">
                          <a:solidFill>
                            <a:srgbClr val="00B050"/>
                          </a:solidFill>
                          <a:latin typeface="Times New Roman" pitchFamily="18" charset="0"/>
                          <a:cs typeface="Times New Roman" pitchFamily="18" charset="0"/>
                        </a:rPr>
                        <a:t>Schools choose the most able people for the most important jobs</a:t>
                      </a:r>
                      <a:endParaRPr lang="en-GB" sz="2800" dirty="0">
                        <a:solidFill>
                          <a:srgbClr val="00B050"/>
                        </a:solidFill>
                        <a:latin typeface="Times New Roman" panose="02020603050405020304" pitchFamily="18" charset="0"/>
                        <a:cs typeface="Times New Roman" panose="02020603050405020304" pitchFamily="18" charset="0"/>
                      </a:endParaRPr>
                    </a:p>
                  </a:txBody>
                  <a:tcPr/>
                </a:tc>
                <a:tc>
                  <a:txBody>
                    <a:bodyPr/>
                    <a:lstStyle/>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2800" dirty="0">
                          <a:latin typeface="Times New Roman" panose="02020603050405020304" pitchFamily="18" charset="0"/>
                          <a:cs typeface="Times New Roman" panose="02020603050405020304" pitchFamily="18" charset="0"/>
                        </a:rPr>
                        <a:t>Sorting is done along class and ethnic lines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2800" dirty="0">
                          <a:latin typeface="Times New Roman" panose="02020603050405020304" pitchFamily="18" charset="0"/>
                          <a:cs typeface="Times New Roman" panose="02020603050405020304" pitchFamily="18" charset="0"/>
                        </a:rPr>
                        <a:t>lower class children are disadvantaged even before they enter school</a:t>
                      </a:r>
                    </a:p>
                  </a:txBody>
                  <a:tcPr/>
                </a:tc>
                <a:extLst>
                  <a:ext uri="{0D108BD9-81ED-4DB2-BD59-A6C34878D82A}">
                    <a16:rowId xmlns:a16="http://schemas.microsoft.com/office/drawing/2014/main" xmlns="" val="3114059428"/>
                  </a:ext>
                </a:extLst>
              </a:tr>
            </a:tbl>
          </a:graphicData>
        </a:graphic>
      </p:graphicFrame>
    </p:spTree>
    <p:extLst>
      <p:ext uri="{BB962C8B-B14F-4D97-AF65-F5344CB8AC3E}">
        <p14:creationId xmlns:p14="http://schemas.microsoft.com/office/powerpoint/2010/main" val="30261299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4BF14EA-10D7-1D4C-B64C-E572A4B30281}"/>
              </a:ext>
            </a:extLst>
          </p:cNvPr>
          <p:cNvSpPr>
            <a:spLocks noGrp="1"/>
          </p:cNvSpPr>
          <p:nvPr>
            <p:ph type="title"/>
          </p:nvPr>
        </p:nvSpPr>
        <p:spPr>
          <a:xfrm>
            <a:off x="241300" y="365125"/>
            <a:ext cx="11112500" cy="904875"/>
          </a:xfrm>
        </p:spPr>
        <p:txBody>
          <a:bodyPr/>
          <a:lstStyle/>
          <a:p>
            <a:r>
              <a:rPr lang="en-GB" b="1" dirty="0">
                <a:latin typeface="Times New Roman" panose="02020603050405020304" pitchFamily="18" charset="0"/>
                <a:cs typeface="Times New Roman" panose="02020603050405020304" pitchFamily="18" charset="0"/>
              </a:rPr>
              <a:t>R</a:t>
            </a:r>
            <a:r>
              <a:rPr lang="en-GB" b="1" dirty="0" smtClean="0">
                <a:latin typeface="Times New Roman" panose="02020603050405020304" pitchFamily="18" charset="0"/>
                <a:cs typeface="Times New Roman" panose="02020603050405020304" pitchFamily="18" charset="0"/>
              </a:rPr>
              <a:t>eflection</a:t>
            </a:r>
            <a:endParaRPr lang="en-GB"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B3D8D159-DEB6-C740-B047-4D4BF3F36E98}"/>
              </a:ext>
            </a:extLst>
          </p:cNvPr>
          <p:cNvSpPr>
            <a:spLocks noGrp="1"/>
          </p:cNvSpPr>
          <p:nvPr>
            <p:ph idx="1"/>
          </p:nvPr>
        </p:nvSpPr>
        <p:spPr>
          <a:xfrm>
            <a:off x="381000" y="1270000"/>
            <a:ext cx="11468100" cy="4906963"/>
          </a:xfrm>
        </p:spPr>
        <p:txBody>
          <a:bodyPr>
            <a:normAutofit/>
          </a:bodyPr>
          <a:lstStyle/>
          <a:p>
            <a:r>
              <a:rPr lang="en-GB" sz="3600" dirty="0">
                <a:latin typeface="Times New Roman" panose="02020603050405020304" pitchFamily="18" charset="0"/>
                <a:cs typeface="Times New Roman" panose="02020603050405020304" pitchFamily="18" charset="0"/>
              </a:rPr>
              <a:t>Is the Zambian education system performing the manifest functions assigned to it?</a:t>
            </a:r>
          </a:p>
        </p:txBody>
      </p:sp>
    </p:spTree>
    <p:extLst>
      <p:ext uri="{BB962C8B-B14F-4D97-AF65-F5344CB8AC3E}">
        <p14:creationId xmlns:p14="http://schemas.microsoft.com/office/powerpoint/2010/main" val="2536735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CF9D15-B1E9-1A44-B1B9-77A345D3793A}"/>
              </a:ext>
            </a:extLst>
          </p:cNvPr>
          <p:cNvSpPr>
            <a:spLocks noGrp="1"/>
          </p:cNvSpPr>
          <p:nvPr>
            <p:ph type="title"/>
          </p:nvPr>
        </p:nvSpPr>
        <p:spPr>
          <a:xfrm>
            <a:off x="296883" y="365125"/>
            <a:ext cx="11056917" cy="828675"/>
          </a:xfrm>
        </p:spPr>
        <p:txBody>
          <a:bodyPr>
            <a:normAutofit/>
          </a:bodyPr>
          <a:lstStyle/>
          <a:p>
            <a:pPr algn="just"/>
            <a:r>
              <a:rPr lang="en-GB" sz="4800" b="1" dirty="0">
                <a:latin typeface="Times New Roman" panose="02020603050405020304" pitchFamily="18" charset="0"/>
                <a:cs typeface="Times New Roman" panose="02020603050405020304" pitchFamily="18" charset="0"/>
              </a:rPr>
              <a:t>A function </a:t>
            </a:r>
          </a:p>
        </p:txBody>
      </p:sp>
      <p:sp>
        <p:nvSpPr>
          <p:cNvPr id="3" name="Content Placeholder 2">
            <a:extLst>
              <a:ext uri="{FF2B5EF4-FFF2-40B4-BE49-F238E27FC236}">
                <a16:creationId xmlns:a16="http://schemas.microsoft.com/office/drawing/2014/main" xmlns="" id="{560C1312-B0F1-2D44-9F85-9A3C14B2EF5B}"/>
              </a:ext>
            </a:extLst>
          </p:cNvPr>
          <p:cNvSpPr>
            <a:spLocks noGrp="1"/>
          </p:cNvSpPr>
          <p:nvPr>
            <p:ph idx="1"/>
          </p:nvPr>
        </p:nvSpPr>
        <p:spPr>
          <a:xfrm>
            <a:off x="393700" y="1193801"/>
            <a:ext cx="11339121" cy="5299074"/>
          </a:xfrm>
        </p:spPr>
        <p:txBody>
          <a:bodyPr>
            <a:normAutofit lnSpcReduction="10000"/>
          </a:bodyPr>
          <a:lstStyle/>
          <a:p>
            <a:r>
              <a:rPr lang="en-US" altLang="en-US" sz="3500" dirty="0" smtClean="0">
                <a:latin typeface="Times New Roman" pitchFamily="18" charset="0"/>
                <a:cs typeface="Times New Roman" pitchFamily="18" charset="0"/>
              </a:rPr>
              <a:t>is </a:t>
            </a:r>
            <a:r>
              <a:rPr lang="en-US" altLang="en-US" sz="3500" dirty="0">
                <a:latin typeface="Times New Roman" pitchFamily="18" charset="0"/>
                <a:cs typeface="Times New Roman" pitchFamily="18" charset="0"/>
              </a:rPr>
              <a:t>the positive contribution an element makes to the maintenance and continuation of a social system.</a:t>
            </a:r>
          </a:p>
          <a:p>
            <a:pPr marL="0" indent="0">
              <a:buNone/>
            </a:pPr>
            <a:endParaRPr lang="en-US" altLang="en-US" sz="3500" dirty="0">
              <a:latin typeface="Times New Roman" pitchFamily="18" charset="0"/>
              <a:cs typeface="Times New Roman" pitchFamily="18" charset="0"/>
            </a:endParaRPr>
          </a:p>
          <a:p>
            <a:r>
              <a:rPr lang="en-ZA" sz="3900" b="1" dirty="0" smtClean="0">
                <a:latin typeface="Times New Roman" panose="02020603050405020304" pitchFamily="18" charset="0"/>
                <a:cs typeface="Times New Roman" panose="02020603050405020304" pitchFamily="18" charset="0"/>
              </a:rPr>
              <a:t>Two</a:t>
            </a:r>
            <a:r>
              <a:rPr lang="en-ZA" sz="3900" b="1" dirty="0" smtClean="0">
                <a:latin typeface="Times New Roman" panose="02020603050405020304" pitchFamily="18" charset="0"/>
                <a:cs typeface="Times New Roman" panose="02020603050405020304" pitchFamily="18" charset="0"/>
              </a:rPr>
              <a:t> </a:t>
            </a:r>
            <a:r>
              <a:rPr lang="en-ZA" sz="3900" b="1" dirty="0">
                <a:latin typeface="Times New Roman" panose="02020603050405020304" pitchFamily="18" charset="0"/>
                <a:cs typeface="Times New Roman" panose="02020603050405020304" pitchFamily="18" charset="0"/>
              </a:rPr>
              <a:t>types of Functions</a:t>
            </a:r>
          </a:p>
          <a:p>
            <a:pPr lvl="1">
              <a:buFont typeface="Wingdings" panose="05000000000000000000" pitchFamily="2" charset="2"/>
              <a:buChar char="Ø"/>
            </a:pPr>
            <a:r>
              <a:rPr lang="en-ZA" sz="3100" b="1" dirty="0">
                <a:latin typeface="Times New Roman" panose="02020603050405020304" pitchFamily="18" charset="0"/>
                <a:cs typeface="Times New Roman" panose="02020603050405020304" pitchFamily="18" charset="0"/>
              </a:rPr>
              <a:t>Manifest</a:t>
            </a:r>
            <a:r>
              <a:rPr lang="en-ZA" sz="3100" dirty="0">
                <a:latin typeface="Times New Roman" panose="02020603050405020304" pitchFamily="18" charset="0"/>
                <a:cs typeface="Times New Roman" panose="02020603050405020304" pitchFamily="18" charset="0"/>
              </a:rPr>
              <a:t>-</a:t>
            </a:r>
            <a:r>
              <a:rPr lang="en-US" altLang="en-US" sz="3100" dirty="0">
                <a:latin typeface="Times New Roman" pitchFamily="18" charset="0"/>
                <a:cs typeface="Times New Roman" pitchFamily="18" charset="0"/>
              </a:rPr>
              <a:t>recognized and expected </a:t>
            </a:r>
            <a:r>
              <a:rPr lang="en-US" altLang="en-US" sz="3100" b="1" dirty="0">
                <a:latin typeface="Times New Roman" pitchFamily="18" charset="0"/>
                <a:cs typeface="Times New Roman" pitchFamily="18" charset="0"/>
              </a:rPr>
              <a:t>positive</a:t>
            </a:r>
            <a:r>
              <a:rPr lang="en-US" altLang="en-US" sz="3100" dirty="0">
                <a:latin typeface="Times New Roman" pitchFamily="18" charset="0"/>
                <a:cs typeface="Times New Roman" pitchFamily="18" charset="0"/>
              </a:rPr>
              <a:t> consequences </a:t>
            </a:r>
          </a:p>
          <a:p>
            <a:pPr lvl="1">
              <a:buFont typeface="Wingdings" panose="05000000000000000000" pitchFamily="2" charset="2"/>
              <a:buChar char="Ø"/>
            </a:pPr>
            <a:endParaRPr lang="en-US" altLang="en-US" sz="3100" dirty="0">
              <a:latin typeface="Times New Roman" pitchFamily="18" charset="0"/>
              <a:cs typeface="Times New Roman" pitchFamily="18" charset="0"/>
            </a:endParaRPr>
          </a:p>
          <a:p>
            <a:pPr lvl="1">
              <a:buFont typeface="Wingdings" panose="05000000000000000000" pitchFamily="2" charset="2"/>
              <a:buChar char="Ø"/>
            </a:pPr>
            <a:r>
              <a:rPr lang="en-ZA" sz="3100" b="1" dirty="0">
                <a:latin typeface="Times New Roman" panose="02020603050405020304" pitchFamily="18" charset="0"/>
                <a:cs typeface="Times New Roman" panose="02020603050405020304" pitchFamily="18" charset="0"/>
              </a:rPr>
              <a:t>Latent</a:t>
            </a:r>
            <a:r>
              <a:rPr lang="en-ZA" sz="3100" dirty="0">
                <a:latin typeface="Times New Roman" panose="02020603050405020304" pitchFamily="18" charset="0"/>
                <a:cs typeface="Times New Roman" panose="02020603050405020304" pitchFamily="18" charset="0"/>
              </a:rPr>
              <a:t>-</a:t>
            </a:r>
            <a:r>
              <a:rPr lang="en-US" altLang="en-US" sz="3100" dirty="0">
                <a:latin typeface="Times New Roman" pitchFamily="18" charset="0"/>
                <a:cs typeface="Times New Roman" pitchFamily="18" charset="0"/>
              </a:rPr>
              <a:t>unintended and unrecognized </a:t>
            </a:r>
            <a:r>
              <a:rPr lang="en-US" altLang="en-US" sz="3100" b="1" dirty="0">
                <a:latin typeface="Times New Roman" pitchFamily="18" charset="0"/>
                <a:cs typeface="Times New Roman" pitchFamily="18" charset="0"/>
              </a:rPr>
              <a:t>positive</a:t>
            </a:r>
            <a:r>
              <a:rPr lang="en-US" altLang="en-US" sz="3100" dirty="0">
                <a:latin typeface="Times New Roman" pitchFamily="18" charset="0"/>
                <a:cs typeface="Times New Roman" pitchFamily="18" charset="0"/>
              </a:rPr>
              <a:t> consequences </a:t>
            </a:r>
          </a:p>
          <a:p>
            <a:pPr marL="0" indent="0">
              <a:buNone/>
            </a:pPr>
            <a:endParaRPr lang="en-US" altLang="en-US" sz="3500" dirty="0">
              <a:latin typeface="Times New Roman" pitchFamily="18" charset="0"/>
              <a:cs typeface="Times New Roman" pitchFamily="18" charset="0"/>
            </a:endParaRPr>
          </a:p>
          <a:p>
            <a:r>
              <a:rPr lang="en-ZA" sz="3500" b="1" dirty="0">
                <a:latin typeface="Times New Roman" panose="02020603050405020304" pitchFamily="18" charset="0"/>
                <a:cs typeface="Times New Roman" panose="02020603050405020304" pitchFamily="18" charset="0"/>
              </a:rPr>
              <a:t>Dysfunctions</a:t>
            </a:r>
            <a:r>
              <a:rPr lang="en-ZA" sz="3500" dirty="0">
                <a:latin typeface="Times New Roman" panose="02020603050405020304" pitchFamily="18" charset="0"/>
                <a:cs typeface="Times New Roman" panose="02020603050405020304" pitchFamily="18" charset="0"/>
              </a:rPr>
              <a:t>-</a:t>
            </a:r>
            <a:r>
              <a:rPr lang="en-US" altLang="en-US" sz="3500" dirty="0">
                <a:latin typeface="Times New Roman" pitchFamily="18" charset="0"/>
                <a:cs typeface="Times New Roman" pitchFamily="18" charset="0"/>
              </a:rPr>
              <a:t>negative consequence that an element has for the stability of a social system</a:t>
            </a:r>
            <a:endParaRPr lang="en-ZA" sz="3500" dirty="0">
              <a:latin typeface="Times New Roman" panose="02020603050405020304" pitchFamily="18" charset="0"/>
              <a:cs typeface="Times New Roman" panose="02020603050405020304" pitchFamily="18" charset="0"/>
            </a:endParaRPr>
          </a:p>
          <a:p>
            <a:endParaRPr lang="en-ZA" sz="3600" dirty="0"/>
          </a:p>
          <a:p>
            <a:endParaRPr lang="en-ZA" sz="3600" dirty="0"/>
          </a:p>
          <a:p>
            <a:pPr marL="0" indent="0">
              <a:buNone/>
            </a:pPr>
            <a:endParaRPr lang="en-ZA" dirty="0"/>
          </a:p>
          <a:p>
            <a:endParaRPr lang="en-ZA" dirty="0"/>
          </a:p>
          <a:p>
            <a:endParaRPr lang="en-ZA" dirty="0"/>
          </a:p>
          <a:p>
            <a:pPr marL="0" indent="0">
              <a:buNone/>
            </a:pPr>
            <a:endParaRPr lang="en-GB" dirty="0"/>
          </a:p>
        </p:txBody>
      </p:sp>
      <p:sp>
        <p:nvSpPr>
          <p:cNvPr id="4" name="Slide Number Placeholder 3">
            <a:extLst>
              <a:ext uri="{FF2B5EF4-FFF2-40B4-BE49-F238E27FC236}">
                <a16:creationId xmlns:a16="http://schemas.microsoft.com/office/drawing/2014/main" xmlns="" id="{B0137DAE-0348-5442-956F-F2A1A47E6BD0}"/>
              </a:ext>
            </a:extLst>
          </p:cNvPr>
          <p:cNvSpPr>
            <a:spLocks noGrp="1"/>
          </p:cNvSpPr>
          <p:nvPr>
            <p:ph type="sldNum" sz="quarter" idx="12"/>
          </p:nvPr>
        </p:nvSpPr>
        <p:spPr/>
        <p:txBody>
          <a:bodyPr/>
          <a:lstStyle/>
          <a:p>
            <a:pPr>
              <a:defRPr/>
            </a:pPr>
            <a:fld id="{07B2D270-7865-4567-AF85-42100ECA6484}" type="slidenum">
              <a:rPr lang="en-US" smtClean="0"/>
              <a:pPr>
                <a:defRPr/>
              </a:pPr>
              <a:t>3</a:t>
            </a:fld>
            <a:endParaRPr lang="en-US" dirty="0"/>
          </a:p>
        </p:txBody>
      </p:sp>
    </p:spTree>
    <p:extLst>
      <p:ext uri="{BB962C8B-B14F-4D97-AF65-F5344CB8AC3E}">
        <p14:creationId xmlns:p14="http://schemas.microsoft.com/office/powerpoint/2010/main" val="3716288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981200" y="274638"/>
            <a:ext cx="8882270" cy="4449762"/>
          </a:xfrm>
        </p:spPr>
        <p:txBody>
          <a:bodyPr/>
          <a:lstStyle/>
          <a:p>
            <a:pPr algn="ctr"/>
            <a:r>
              <a:rPr lang="en-US" altLang="en-US" sz="5400" i="1" dirty="0">
                <a:latin typeface="Times New Roman" pitchFamily="18" charset="0"/>
                <a:cs typeface="Times New Roman" pitchFamily="18" charset="0"/>
              </a:rPr>
              <a:t>Manifest functions</a:t>
            </a:r>
            <a:endParaRPr lang="en-US" altLang="en-US" i="1" dirty="0">
              <a:latin typeface="Times New Roman" pitchFamily="18" charset="0"/>
              <a:cs typeface="Times New Roman" pitchFamily="18" charset="0"/>
            </a:endParaRPr>
          </a:p>
        </p:txBody>
      </p:sp>
      <p:sp>
        <p:nvSpPr>
          <p:cNvPr id="3" name="Slide Number Placeholder 2"/>
          <p:cNvSpPr>
            <a:spLocks noGrp="1"/>
          </p:cNvSpPr>
          <p:nvPr>
            <p:ph type="sldNum" sz="quarter" idx="12"/>
          </p:nvPr>
        </p:nvSpPr>
        <p:spPr/>
        <p:txBody>
          <a:bodyPr/>
          <a:lstStyle/>
          <a:p>
            <a:pPr>
              <a:defRPr/>
            </a:pPr>
            <a:fld id="{FBE16C54-51AE-4D71-A5D1-9FC31CFDAE99}" type="slidenum">
              <a:rPr lang="en-US" smtClean="0"/>
              <a:pPr>
                <a:defRPr/>
              </a:pPr>
              <a:t>4</a:t>
            </a:fld>
            <a:endParaRPr lang="en-US" dirty="0"/>
          </a:p>
        </p:txBody>
      </p:sp>
    </p:spTree>
    <p:extLst>
      <p:ext uri="{BB962C8B-B14F-4D97-AF65-F5344CB8AC3E}">
        <p14:creationId xmlns:p14="http://schemas.microsoft.com/office/powerpoint/2010/main" val="2248885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atin typeface="Times New Roman" panose="02020603050405020304" pitchFamily="18" charset="0"/>
                <a:cs typeface="Times New Roman" panose="02020603050405020304" pitchFamily="18" charset="0"/>
              </a:rPr>
              <a:t>MANIFEST FUNCTIONS</a:t>
            </a:r>
            <a:endParaRPr lang="en-GB"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pPr marL="514350" indent="-514350">
              <a:buAutoNum type="arabicPeriod"/>
            </a:pPr>
            <a:r>
              <a:rPr lang="en-US" sz="3200" b="1" dirty="0" smtClean="0">
                <a:solidFill>
                  <a:prstClr val="black"/>
                </a:solidFill>
                <a:latin typeface="Times New Roman" pitchFamily="18" charset="0"/>
                <a:ea typeface="+mj-ea"/>
                <a:cs typeface="Times New Roman" pitchFamily="18" charset="0"/>
              </a:rPr>
              <a:t>Conservative Function</a:t>
            </a:r>
          </a:p>
          <a:p>
            <a:pPr marL="514350" indent="-514350">
              <a:buAutoNum type="arabicPeriod"/>
            </a:pPr>
            <a:endParaRPr lang="en-GB" sz="3200" dirty="0" smtClean="0">
              <a:latin typeface="Times New Roman" panose="02020603050405020304" pitchFamily="18" charset="0"/>
              <a:cs typeface="Times New Roman" panose="02020603050405020304" pitchFamily="18" charset="0"/>
            </a:endParaRPr>
          </a:p>
          <a:p>
            <a:pPr marL="0" indent="0">
              <a:buNone/>
            </a:pPr>
            <a:r>
              <a:rPr lang="en-GB" sz="3200" dirty="0" smtClean="0">
                <a:latin typeface="Times New Roman" panose="02020603050405020304" pitchFamily="18" charset="0"/>
                <a:cs typeface="Times New Roman" panose="02020603050405020304" pitchFamily="18" charset="0"/>
              </a:rPr>
              <a:t>2.</a:t>
            </a:r>
            <a:r>
              <a:rPr lang="en-GB" altLang="en-US" sz="3200" b="1" dirty="0" smtClean="0">
                <a:solidFill>
                  <a:prstClr val="black"/>
                </a:solidFill>
                <a:latin typeface="Times New Roman" panose="02020603050405020304" pitchFamily="18" charset="0"/>
                <a:ea typeface="+mj-ea"/>
                <a:cs typeface="Times New Roman" panose="02020603050405020304" pitchFamily="18" charset="0"/>
              </a:rPr>
              <a:t> Allocative And Selective Function</a:t>
            </a:r>
          </a:p>
          <a:p>
            <a:pPr marL="0" indent="0">
              <a:buNone/>
            </a:pPr>
            <a:endParaRPr lang="en-GB" sz="3200" dirty="0" smtClean="0">
              <a:latin typeface="Times New Roman" panose="02020603050405020304" pitchFamily="18" charset="0"/>
              <a:cs typeface="Times New Roman" panose="02020603050405020304" pitchFamily="18" charset="0"/>
            </a:endParaRPr>
          </a:p>
          <a:p>
            <a:pPr marL="0" indent="0">
              <a:buNone/>
            </a:pPr>
            <a:r>
              <a:rPr lang="en-GB" sz="3200" dirty="0" smtClean="0">
                <a:latin typeface="Times New Roman" panose="02020603050405020304" pitchFamily="18" charset="0"/>
                <a:cs typeface="Times New Roman" panose="02020603050405020304" pitchFamily="18" charset="0"/>
              </a:rPr>
              <a:t>3.</a:t>
            </a:r>
            <a:r>
              <a:rPr lang="en-US" sz="3200" b="1" dirty="0" smtClean="0">
                <a:solidFill>
                  <a:prstClr val="black"/>
                </a:solidFill>
                <a:latin typeface="Times New Roman" pitchFamily="18" charset="0"/>
                <a:ea typeface="+mj-ea"/>
                <a:cs typeface="Times New Roman" pitchFamily="18" charset="0"/>
              </a:rPr>
              <a:t> Innovative Function</a:t>
            </a:r>
          </a:p>
          <a:p>
            <a:pPr marL="0" indent="0">
              <a:buNone/>
            </a:pPr>
            <a:endParaRPr lang="en-GB" sz="3200" dirty="0" smtClean="0">
              <a:latin typeface="Times New Roman" panose="02020603050405020304" pitchFamily="18" charset="0"/>
              <a:cs typeface="Times New Roman" panose="02020603050405020304" pitchFamily="18" charset="0"/>
            </a:endParaRPr>
          </a:p>
          <a:p>
            <a:pPr marL="0" indent="0">
              <a:buNone/>
            </a:pPr>
            <a:r>
              <a:rPr lang="en-GB" sz="3200" dirty="0" smtClean="0">
                <a:latin typeface="Times New Roman" panose="02020603050405020304" pitchFamily="18" charset="0"/>
                <a:cs typeface="Times New Roman" panose="02020603050405020304" pitchFamily="18" charset="0"/>
              </a:rPr>
              <a:t>4.</a:t>
            </a:r>
            <a:r>
              <a:rPr lang="en-GB" sz="3200" b="1" dirty="0" smtClean="0">
                <a:solidFill>
                  <a:prstClr val="black"/>
                </a:solidFill>
                <a:latin typeface="Times New Roman" pitchFamily="18" charset="0"/>
                <a:ea typeface="+mj-ea"/>
                <a:cs typeface="Times New Roman" pitchFamily="18" charset="0"/>
              </a:rPr>
              <a:t> Political Function </a:t>
            </a:r>
          </a:p>
          <a:p>
            <a:pPr marL="0" indent="0">
              <a:buNone/>
            </a:pPr>
            <a:endParaRPr lang="en-GB" sz="3200" dirty="0" smtClean="0">
              <a:latin typeface="Times New Roman" panose="02020603050405020304" pitchFamily="18" charset="0"/>
              <a:cs typeface="Times New Roman" panose="02020603050405020304" pitchFamily="18" charset="0"/>
            </a:endParaRPr>
          </a:p>
          <a:p>
            <a:pPr marL="0" indent="0">
              <a:buNone/>
            </a:pPr>
            <a:r>
              <a:rPr lang="en-GB" sz="3200" dirty="0" smtClean="0">
                <a:latin typeface="Times New Roman" panose="02020603050405020304" pitchFamily="18" charset="0"/>
                <a:cs typeface="Times New Roman" panose="02020603050405020304" pitchFamily="18" charset="0"/>
              </a:rPr>
              <a:t>5.</a:t>
            </a:r>
            <a:r>
              <a:rPr lang="en-GB" altLang="en-US" sz="3200" b="1" dirty="0" smtClean="0">
                <a:solidFill>
                  <a:prstClr val="black"/>
                </a:solidFill>
                <a:latin typeface="Times New Roman" panose="02020603050405020304" pitchFamily="18" charset="0"/>
                <a:ea typeface="+mj-ea"/>
                <a:cs typeface="Times New Roman" panose="02020603050405020304" pitchFamily="18" charset="0"/>
              </a:rPr>
              <a:t> Economic Function </a:t>
            </a:r>
            <a:endParaRPr lang="en-GB" sz="3200" dirty="0" smtClean="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971271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08610" y="365125"/>
            <a:ext cx="11045190" cy="986597"/>
          </a:xfrm>
        </p:spPr>
        <p:txBody>
          <a:bodyPr rtlCol="0">
            <a:noAutofit/>
          </a:bodyPr>
          <a:lstStyle/>
          <a:p>
            <a:pPr algn="ctr">
              <a:defRPr/>
            </a:pPr>
            <a:r>
              <a:rPr lang="en-US" sz="4000" b="1" dirty="0">
                <a:latin typeface="Times New Roman" pitchFamily="18" charset="0"/>
                <a:cs typeface="Times New Roman" pitchFamily="18" charset="0"/>
              </a:rPr>
              <a:t/>
            </a:r>
            <a:br>
              <a:rPr lang="en-US" sz="4000" b="1" dirty="0">
                <a:latin typeface="Times New Roman" pitchFamily="18" charset="0"/>
                <a:cs typeface="Times New Roman" pitchFamily="18" charset="0"/>
              </a:rPr>
            </a:br>
            <a:r>
              <a:rPr lang="en-US" sz="4000" b="1" dirty="0">
                <a:latin typeface="Times New Roman" pitchFamily="18" charset="0"/>
                <a:cs typeface="Times New Roman" pitchFamily="18" charset="0"/>
              </a:rPr>
              <a:t>Conservative </a:t>
            </a:r>
            <a:r>
              <a:rPr lang="en-US" sz="4000" b="1" dirty="0" smtClean="0">
                <a:latin typeface="Times New Roman" pitchFamily="18" charset="0"/>
                <a:cs typeface="Times New Roman" pitchFamily="18" charset="0"/>
              </a:rPr>
              <a:t>Function/</a:t>
            </a:r>
            <a:r>
              <a:rPr lang="en-US" sz="4000" dirty="0" smtClean="0">
                <a:latin typeface="Times New Roman" pitchFamily="18" charset="0"/>
                <a:cs typeface="Times New Roman" pitchFamily="18" charset="0"/>
              </a:rPr>
              <a:t>Transmission </a:t>
            </a:r>
            <a:r>
              <a:rPr lang="en-US" sz="4000" dirty="0">
                <a:latin typeface="Times New Roman" pitchFamily="18" charset="0"/>
                <a:cs typeface="Times New Roman" pitchFamily="18" charset="0"/>
              </a:rPr>
              <a:t>of </a:t>
            </a:r>
            <a:r>
              <a:rPr lang="en-US" sz="4000" dirty="0" smtClean="0">
                <a:latin typeface="Times New Roman" pitchFamily="18" charset="0"/>
                <a:cs typeface="Times New Roman" pitchFamily="18" charset="0"/>
              </a:rPr>
              <a:t>Culture/</a:t>
            </a:r>
            <a:r>
              <a:rPr lang="en-US" sz="4000" dirty="0" err="1" smtClean="0">
                <a:latin typeface="Times New Roman" pitchFamily="18" charset="0"/>
                <a:cs typeface="Times New Roman" pitchFamily="18" charset="0"/>
              </a:rPr>
              <a:t>Socialisation</a:t>
            </a:r>
            <a:r>
              <a:rPr lang="en-US" sz="4000" dirty="0"/>
              <a:t/>
            </a:r>
            <a:br>
              <a:rPr lang="en-US" sz="4000" dirty="0"/>
            </a:br>
            <a:endParaRPr lang="en-US" sz="4000" dirty="0"/>
          </a:p>
        </p:txBody>
      </p:sp>
      <p:sp>
        <p:nvSpPr>
          <p:cNvPr id="15363" name="Content Placeholder 2"/>
          <p:cNvSpPr>
            <a:spLocks noGrp="1"/>
          </p:cNvSpPr>
          <p:nvPr>
            <p:ph idx="1"/>
          </p:nvPr>
        </p:nvSpPr>
        <p:spPr>
          <a:xfrm>
            <a:off x="308610" y="1351723"/>
            <a:ext cx="11407140" cy="4774442"/>
          </a:xfrm>
        </p:spPr>
        <p:txBody>
          <a:bodyPr>
            <a:normAutofit lnSpcReduction="10000"/>
          </a:bodyPr>
          <a:lstStyle/>
          <a:p>
            <a:endParaRPr lang="en-US" altLang="en-US" sz="3600" dirty="0" smtClean="0">
              <a:latin typeface="Times New Roman" pitchFamily="18" charset="0"/>
              <a:cs typeface="Times New Roman" pitchFamily="18" charset="0"/>
            </a:endParaRPr>
          </a:p>
          <a:p>
            <a:r>
              <a:rPr lang="en-US" altLang="en-US" sz="3600" dirty="0" smtClean="0">
                <a:latin typeface="Times New Roman" pitchFamily="18" charset="0"/>
                <a:cs typeface="Times New Roman" pitchFamily="18" charset="0"/>
              </a:rPr>
              <a:t>Education </a:t>
            </a:r>
            <a:r>
              <a:rPr lang="en-US" altLang="en-US" sz="3600" dirty="0">
                <a:latin typeface="Times New Roman" pitchFamily="18" charset="0"/>
                <a:cs typeface="Times New Roman" pitchFamily="18" charset="0"/>
              </a:rPr>
              <a:t>preserves society’s </a:t>
            </a:r>
            <a:r>
              <a:rPr lang="en-US" altLang="en-US" sz="3600" b="1" dirty="0">
                <a:latin typeface="Times New Roman" pitchFamily="18" charset="0"/>
                <a:cs typeface="Times New Roman" pitchFamily="18" charset="0"/>
              </a:rPr>
              <a:t>dominant</a:t>
            </a:r>
            <a:r>
              <a:rPr lang="en-US" altLang="en-US" sz="3600" dirty="0">
                <a:latin typeface="Times New Roman" pitchFamily="18" charset="0"/>
                <a:cs typeface="Times New Roman" pitchFamily="18" charset="0"/>
              </a:rPr>
              <a:t> culture and transmits it from generation to generation and from existing population to people who are newly incorporated into the society.</a:t>
            </a:r>
          </a:p>
          <a:p>
            <a:pPr marL="0" indent="0">
              <a:buNone/>
            </a:pPr>
            <a:endParaRPr lang="en-US" altLang="en-US" sz="3600" dirty="0">
              <a:latin typeface="Times New Roman" pitchFamily="18" charset="0"/>
              <a:cs typeface="Times New Roman" pitchFamily="18" charset="0"/>
            </a:endParaRPr>
          </a:p>
          <a:p>
            <a:r>
              <a:rPr lang="en-US" altLang="en-US" sz="3600" dirty="0">
                <a:latin typeface="Times New Roman" pitchFamily="18" charset="0"/>
                <a:cs typeface="Times New Roman" pitchFamily="18" charset="0"/>
              </a:rPr>
              <a:t> Through cultural transmission, society achieves a basic social conformity and ensures that traditional modes of life are preserved.</a:t>
            </a:r>
          </a:p>
          <a:p>
            <a:pPr marL="0" indent="0">
              <a:buNone/>
            </a:pPr>
            <a:endParaRPr lang="en-US" altLang="en-US" sz="36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3CDFB8EA-0EA6-4D70-B37A-985C2272FAE9}" type="slidenum">
              <a:rPr lang="en-US" smtClean="0"/>
              <a:pPr>
                <a:defRPr/>
              </a:pPr>
              <a:t>6</a:t>
            </a:fld>
            <a:endParaRPr lang="en-US" dirty="0"/>
          </a:p>
        </p:txBody>
      </p:sp>
    </p:spTree>
    <p:extLst>
      <p:ext uri="{BB962C8B-B14F-4D97-AF65-F5344CB8AC3E}">
        <p14:creationId xmlns:p14="http://schemas.microsoft.com/office/powerpoint/2010/main" val="608417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 calcmode="lin" valueType="num">
                                      <p:cBhvr additive="base">
                                        <p:cTn id="7" dur="500" fill="hold"/>
                                        <p:tgtEl>
                                          <p:spTgt spid="18434"/>
                                        </p:tgtEl>
                                        <p:attrNameLst>
                                          <p:attrName>ppt_x</p:attrName>
                                        </p:attrNameLst>
                                      </p:cBhvr>
                                      <p:tavLst>
                                        <p:tav tm="0">
                                          <p:val>
                                            <p:strVal val="#ppt_x"/>
                                          </p:val>
                                        </p:tav>
                                        <p:tav tm="100000">
                                          <p:val>
                                            <p:strVal val="#ppt_x"/>
                                          </p:val>
                                        </p:tav>
                                      </p:tavLst>
                                    </p:anim>
                                    <p:anim calcmode="lin" valueType="num">
                                      <p:cBhvr additive="base">
                                        <p:cTn id="8" dur="500" fill="hold"/>
                                        <p:tgtEl>
                                          <p:spTgt spid="1843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3">
                                            <p:txEl>
                                              <p:pRg st="1" end="1"/>
                                            </p:txEl>
                                          </p:spTgt>
                                        </p:tgtEl>
                                        <p:attrNameLst>
                                          <p:attrName>style.visibility</p:attrName>
                                        </p:attrNameLst>
                                      </p:cBhvr>
                                      <p:to>
                                        <p:strVal val="visible"/>
                                      </p:to>
                                    </p:set>
                                    <p:anim calcmode="lin" valueType="num">
                                      <p:cBhvr additive="base">
                                        <p:cTn id="13" dur="5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anim calcmode="lin" valueType="num">
                                      <p:cBhvr additive="base">
                                        <p:cTn id="19" dur="5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536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82600" y="365125"/>
            <a:ext cx="10871200" cy="1031875"/>
          </a:xfrm>
        </p:spPr>
        <p:txBody>
          <a:bodyPr rtlCol="0">
            <a:normAutofit/>
          </a:bodyPr>
          <a:lstStyle/>
          <a:p>
            <a:pPr>
              <a:defRPr/>
            </a:pPr>
            <a:r>
              <a:rPr lang="en-US" b="1" dirty="0">
                <a:latin typeface="Times New Roman" pitchFamily="18" charset="0"/>
                <a:cs typeface="Times New Roman" pitchFamily="18" charset="0"/>
              </a:rPr>
              <a:t>Culture transmitted through education</a:t>
            </a:r>
          </a:p>
        </p:txBody>
      </p:sp>
      <p:sp>
        <p:nvSpPr>
          <p:cNvPr id="17411" name="Content Placeholder 2"/>
          <p:cNvSpPr>
            <a:spLocks noGrp="1"/>
          </p:cNvSpPr>
          <p:nvPr>
            <p:ph idx="1"/>
          </p:nvPr>
        </p:nvSpPr>
        <p:spPr>
          <a:xfrm>
            <a:off x="228600" y="1825625"/>
            <a:ext cx="11807190" cy="4667250"/>
          </a:xfrm>
        </p:spPr>
        <p:txBody>
          <a:bodyPr/>
          <a:lstStyle/>
          <a:p>
            <a:pPr algn="just" eaLnBrk="1" hangingPunct="1"/>
            <a:r>
              <a:rPr lang="en-US" altLang="en-US" sz="3600" b="1" dirty="0">
                <a:latin typeface="Times New Roman" panose="02020603050405020304" pitchFamily="18" charset="0"/>
                <a:cs typeface="Times New Roman" pitchFamily="18" charset="0"/>
              </a:rPr>
              <a:t>Instrumental component</a:t>
            </a:r>
            <a:r>
              <a:rPr lang="en-US" altLang="en-US" sz="3600" dirty="0">
                <a:latin typeface="Times New Roman" panose="02020603050405020304" pitchFamily="18" charset="0"/>
                <a:cs typeface="Times New Roman" panose="02020603050405020304" pitchFamily="18" charset="0"/>
              </a:rPr>
              <a:t>: comprise skills, facts and procedures.</a:t>
            </a:r>
          </a:p>
          <a:p>
            <a:pPr algn="just" eaLnBrk="1" hangingPunct="1">
              <a:buFont typeface="Arial" charset="0"/>
              <a:buNone/>
            </a:pPr>
            <a:endParaRPr lang="en-US" altLang="en-US" sz="3600" dirty="0">
              <a:latin typeface="Times New Roman" panose="02020603050405020304" pitchFamily="18" charset="0"/>
              <a:cs typeface="Times New Roman" panose="02020603050405020304" pitchFamily="18" charset="0"/>
            </a:endParaRPr>
          </a:p>
          <a:p>
            <a:pPr algn="just" eaLnBrk="1" hangingPunct="1"/>
            <a:r>
              <a:rPr lang="en-US" altLang="en-US" sz="3600" b="1" dirty="0">
                <a:latin typeface="Times New Roman" panose="02020603050405020304" pitchFamily="18" charset="0"/>
                <a:cs typeface="Times New Roman" panose="02020603050405020304" pitchFamily="18" charset="0"/>
              </a:rPr>
              <a:t>Expressive component</a:t>
            </a:r>
            <a:r>
              <a:rPr lang="en-US" altLang="en-US" sz="3600" dirty="0">
                <a:latin typeface="Times New Roman" panose="02020603050405020304" pitchFamily="18" charset="0"/>
                <a:cs typeface="Times New Roman" panose="02020603050405020304" pitchFamily="18" charset="0"/>
              </a:rPr>
              <a:t>: consists of values, norms, concepts and images of approved behaviour.</a:t>
            </a:r>
          </a:p>
        </p:txBody>
      </p:sp>
      <p:sp>
        <p:nvSpPr>
          <p:cNvPr id="4" name="Slide Number Placeholder 3"/>
          <p:cNvSpPr>
            <a:spLocks noGrp="1"/>
          </p:cNvSpPr>
          <p:nvPr>
            <p:ph type="sldNum" sz="quarter" idx="12"/>
          </p:nvPr>
        </p:nvSpPr>
        <p:spPr/>
        <p:txBody>
          <a:bodyPr/>
          <a:lstStyle/>
          <a:p>
            <a:pPr>
              <a:defRPr/>
            </a:pPr>
            <a:fld id="{E429B66E-A09B-415F-959D-1C4F96C64B1B}" type="slidenum">
              <a:rPr lang="en-US" smtClean="0"/>
              <a:pPr>
                <a:defRPr/>
              </a:pPr>
              <a:t>7</a:t>
            </a:fld>
            <a:endParaRPr lang="en-US" dirty="0"/>
          </a:p>
        </p:txBody>
      </p:sp>
    </p:spTree>
    <p:extLst>
      <p:ext uri="{BB962C8B-B14F-4D97-AF65-F5344CB8AC3E}">
        <p14:creationId xmlns:p14="http://schemas.microsoft.com/office/powerpoint/2010/main" val="4233254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 calcmode="lin" valueType="num">
                                      <p:cBhvr additive="base">
                                        <p:cTn id="7" dur="500" fill="hold"/>
                                        <p:tgtEl>
                                          <p:spTgt spid="19458"/>
                                        </p:tgtEl>
                                        <p:attrNameLst>
                                          <p:attrName>ppt_x</p:attrName>
                                        </p:attrNameLst>
                                      </p:cBhvr>
                                      <p:tavLst>
                                        <p:tav tm="0">
                                          <p:val>
                                            <p:strVal val="#ppt_x"/>
                                          </p:val>
                                        </p:tav>
                                        <p:tav tm="100000">
                                          <p:val>
                                            <p:strVal val="#ppt_x"/>
                                          </p:val>
                                        </p:tav>
                                      </p:tavLst>
                                    </p:anim>
                                    <p:anim calcmode="lin" valueType="num">
                                      <p:cBhvr additive="base">
                                        <p:cTn id="8" dur="500" fill="hold"/>
                                        <p:tgtEl>
                                          <p:spTgt spid="1945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11">
                                            <p:txEl>
                                              <p:pRg st="0" end="0"/>
                                            </p:txEl>
                                          </p:spTgt>
                                        </p:tgtEl>
                                        <p:attrNameLst>
                                          <p:attrName>style.visibility</p:attrName>
                                        </p:attrNameLst>
                                      </p:cBhvr>
                                      <p:to>
                                        <p:strVal val="visible"/>
                                      </p:to>
                                    </p:set>
                                    <p:anim calcmode="lin" valueType="num">
                                      <p:cBhvr additive="base">
                                        <p:cTn id="13" dur="5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411">
                                            <p:txEl>
                                              <p:pRg st="2" end="2"/>
                                            </p:txEl>
                                          </p:spTgt>
                                        </p:tgtEl>
                                        <p:attrNameLst>
                                          <p:attrName>style.visibility</p:attrName>
                                        </p:attrNameLst>
                                      </p:cBhvr>
                                      <p:to>
                                        <p:strVal val="visible"/>
                                      </p:to>
                                    </p:set>
                                    <p:anim calcmode="lin" valueType="num">
                                      <p:cBhvr additive="base">
                                        <p:cTn id="19" dur="500" fill="hold"/>
                                        <p:tgtEl>
                                          <p:spTgt spid="174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41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741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 y="365126"/>
            <a:ext cx="11033760" cy="987686"/>
          </a:xfrm>
        </p:spPr>
        <p:txBody>
          <a:bodyPr>
            <a:normAutofit/>
          </a:bodyPr>
          <a:lstStyle/>
          <a:p>
            <a:r>
              <a:rPr lang="en-GB" altLang="en-US" sz="4800" b="1" dirty="0">
                <a:latin typeface="Times New Roman" panose="02020603050405020304" pitchFamily="18" charset="0"/>
                <a:cs typeface="Times New Roman" panose="02020603050405020304" pitchFamily="18" charset="0"/>
              </a:rPr>
              <a:t>Allocative and Selective</a:t>
            </a:r>
            <a:endParaRPr lang="en-ZA" sz="4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20040" y="1676400"/>
            <a:ext cx="11635740" cy="4500563"/>
          </a:xfrm>
        </p:spPr>
        <p:txBody>
          <a:bodyPr>
            <a:normAutofit/>
          </a:bodyPr>
          <a:lstStyle/>
          <a:p>
            <a:pPr algn="just"/>
            <a:r>
              <a:rPr lang="en-GB" sz="3200" dirty="0">
                <a:latin typeface="Times New Roman" panose="02020603050405020304" pitchFamily="18" charset="0"/>
                <a:cs typeface="Times New Roman" panose="02020603050405020304" pitchFamily="18" charset="0"/>
              </a:rPr>
              <a:t>Society contains children of different abilities and potentials.</a:t>
            </a:r>
          </a:p>
          <a:p>
            <a:pPr marL="0" indent="0" algn="just">
              <a:buNone/>
            </a:pPr>
            <a:endParaRPr lang="en-GB" sz="3200" dirty="0">
              <a:latin typeface="Times New Roman" panose="02020603050405020304" pitchFamily="18" charset="0"/>
              <a:cs typeface="Times New Roman" panose="02020603050405020304" pitchFamily="18" charset="0"/>
            </a:endParaRPr>
          </a:p>
          <a:p>
            <a:pPr algn="just"/>
            <a:r>
              <a:rPr lang="en-GB" sz="3200" dirty="0">
                <a:latin typeface="Times New Roman" panose="02020603050405020304" pitchFamily="18" charset="0"/>
                <a:cs typeface="Times New Roman" panose="02020603050405020304" pitchFamily="18" charset="0"/>
              </a:rPr>
              <a:t>The education system acts as a sorting mechanism by channelling young children into different professions and occupations in their future lives. </a:t>
            </a:r>
          </a:p>
          <a:p>
            <a:pPr algn="just"/>
            <a:endParaRPr lang="en-GB" sz="3200" dirty="0">
              <a:latin typeface="Times New Roman" panose="02020603050405020304" pitchFamily="18" charset="0"/>
              <a:cs typeface="Times New Roman" panose="02020603050405020304" pitchFamily="18" charset="0"/>
            </a:endParaRPr>
          </a:p>
          <a:p>
            <a:pPr algn="just"/>
            <a:r>
              <a:rPr lang="en-GB" sz="3200" dirty="0">
                <a:latin typeface="Times New Roman" panose="02020603050405020304" pitchFamily="18" charset="0"/>
                <a:cs typeface="Times New Roman" panose="02020603050405020304" pitchFamily="18" charset="0"/>
              </a:rPr>
              <a:t>Schools screen, assess and grade the children that pass through them for occupations. </a:t>
            </a:r>
            <a:endParaRPr lang="en-ZA" sz="3200" dirty="0">
              <a:latin typeface="Times New Roman" panose="02020603050405020304" pitchFamily="18" charset="0"/>
              <a:cs typeface="Times New Roman" panose="02020603050405020304" pitchFamily="18" charset="0"/>
            </a:endParaRPr>
          </a:p>
          <a:p>
            <a:pPr marL="0" indent="0" algn="just" eaLnBrk="1" hangingPunct="1">
              <a:buNone/>
            </a:pPr>
            <a:endParaRPr lang="en-GB" altLang="en-US" sz="3600" dirty="0">
              <a:latin typeface="Times New Roman" panose="02020603050405020304" pitchFamily="18" charset="0"/>
              <a:cs typeface="Times New Roman" panose="02020603050405020304" pitchFamily="18" charset="0"/>
            </a:endParaRPr>
          </a:p>
          <a:p>
            <a:pPr marL="0" indent="0">
              <a:buNone/>
            </a:pPr>
            <a:endParaRPr lang="en-ZA" sz="3600" dirty="0">
              <a:latin typeface="+mj-lt"/>
            </a:endParaRPr>
          </a:p>
        </p:txBody>
      </p:sp>
      <p:sp>
        <p:nvSpPr>
          <p:cNvPr id="4" name="Slide Number Placeholder 3"/>
          <p:cNvSpPr>
            <a:spLocks noGrp="1"/>
          </p:cNvSpPr>
          <p:nvPr>
            <p:ph type="sldNum" sz="quarter" idx="12"/>
          </p:nvPr>
        </p:nvSpPr>
        <p:spPr/>
        <p:txBody>
          <a:bodyPr/>
          <a:lstStyle/>
          <a:p>
            <a:pPr>
              <a:defRPr/>
            </a:pPr>
            <a:fld id="{07B2D270-7865-4567-AF85-42100ECA6484}" type="slidenum">
              <a:rPr lang="en-US" smtClean="0"/>
              <a:pPr>
                <a:defRPr/>
              </a:pPr>
              <a:t>8</a:t>
            </a:fld>
            <a:endParaRPr lang="en-US" dirty="0"/>
          </a:p>
        </p:txBody>
      </p:sp>
    </p:spTree>
    <p:extLst>
      <p:ext uri="{BB962C8B-B14F-4D97-AF65-F5344CB8AC3E}">
        <p14:creationId xmlns:p14="http://schemas.microsoft.com/office/powerpoint/2010/main" val="2531156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8610" y="533401"/>
            <a:ext cx="11475720" cy="5592763"/>
          </a:xfrm>
        </p:spPr>
        <p:txBody>
          <a:bodyPr/>
          <a:lstStyle/>
          <a:p>
            <a:r>
              <a:rPr lang="en-ZA" sz="3600" dirty="0">
                <a:latin typeface="Times New Roman" panose="02020603050405020304" pitchFamily="18" charset="0"/>
                <a:cs typeface="Times New Roman" panose="02020603050405020304" pitchFamily="18" charset="0"/>
              </a:rPr>
              <a:t>Sorts and selects students according to measured abilities or skills</a:t>
            </a:r>
          </a:p>
          <a:p>
            <a:pPr marL="0" indent="0">
              <a:buNone/>
            </a:pPr>
            <a:endParaRPr lang="en-ZA" sz="3600" dirty="0">
              <a:latin typeface="Times New Roman" panose="02020603050405020304" pitchFamily="18" charset="0"/>
              <a:cs typeface="Times New Roman" panose="02020603050405020304" pitchFamily="18" charset="0"/>
            </a:endParaRPr>
          </a:p>
          <a:p>
            <a:r>
              <a:rPr lang="en-ZA" sz="3600" dirty="0">
                <a:latin typeface="Times New Roman" panose="02020603050405020304" pitchFamily="18" charset="0"/>
                <a:cs typeface="Times New Roman" panose="02020603050405020304" pitchFamily="18" charset="0"/>
              </a:rPr>
              <a:t>Match students' course of study with their ability </a:t>
            </a:r>
          </a:p>
          <a:p>
            <a:pPr marL="0" indent="0">
              <a:buNone/>
            </a:pPr>
            <a:endParaRPr lang="en-ZA" sz="3600" dirty="0">
              <a:latin typeface="Times New Roman" panose="02020603050405020304" pitchFamily="18" charset="0"/>
              <a:cs typeface="Times New Roman" panose="02020603050405020304" pitchFamily="18" charset="0"/>
            </a:endParaRPr>
          </a:p>
          <a:p>
            <a:r>
              <a:rPr lang="en-ZA" sz="3600" dirty="0">
                <a:latin typeface="Times New Roman" panose="02020603050405020304" pitchFamily="18" charset="0"/>
                <a:cs typeface="Times New Roman" panose="02020603050405020304" pitchFamily="18" charset="0"/>
              </a:rPr>
              <a:t>Tracking (academic, vocational, general track)</a:t>
            </a:r>
          </a:p>
        </p:txBody>
      </p:sp>
      <p:sp>
        <p:nvSpPr>
          <p:cNvPr id="4" name="Slide Number Placeholder 3"/>
          <p:cNvSpPr>
            <a:spLocks noGrp="1"/>
          </p:cNvSpPr>
          <p:nvPr>
            <p:ph type="sldNum" sz="quarter" idx="12"/>
          </p:nvPr>
        </p:nvSpPr>
        <p:spPr/>
        <p:txBody>
          <a:bodyPr/>
          <a:lstStyle/>
          <a:p>
            <a:pPr>
              <a:defRPr/>
            </a:pPr>
            <a:fld id="{07B2D270-7865-4567-AF85-42100ECA6484}" type="slidenum">
              <a:rPr lang="en-US" smtClean="0"/>
              <a:pPr>
                <a:defRPr/>
              </a:pPr>
              <a:t>9</a:t>
            </a:fld>
            <a:endParaRPr lang="en-US" dirty="0"/>
          </a:p>
        </p:txBody>
      </p:sp>
    </p:spTree>
    <p:extLst>
      <p:ext uri="{BB962C8B-B14F-4D97-AF65-F5344CB8AC3E}">
        <p14:creationId xmlns:p14="http://schemas.microsoft.com/office/powerpoint/2010/main" val="325268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1534</TotalTime>
  <Words>1516</Words>
  <Application>Microsoft Office PowerPoint</Application>
  <PresentationFormat>Widescreen</PresentationFormat>
  <Paragraphs>220</Paragraphs>
  <Slides>26</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Times New Roman</vt:lpstr>
      <vt:lpstr>Wingdings</vt:lpstr>
      <vt:lpstr>Office Theme</vt:lpstr>
      <vt:lpstr>EDU 2011:TOPIC 3  SOCIAL FUNCTIONS OF EDUCATION</vt:lpstr>
      <vt:lpstr>OUTLINE</vt:lpstr>
      <vt:lpstr>A function </vt:lpstr>
      <vt:lpstr>Manifest functions</vt:lpstr>
      <vt:lpstr>MANIFEST FUNCTIONS</vt:lpstr>
      <vt:lpstr> Conservative Function/Transmission of Culture/Socialisation </vt:lpstr>
      <vt:lpstr>Culture transmitted through education</vt:lpstr>
      <vt:lpstr>Allocative and Selective</vt:lpstr>
      <vt:lpstr>PowerPoint Presentation</vt:lpstr>
      <vt:lpstr> Innovative Function </vt:lpstr>
      <vt:lpstr>PowerPoint Presentation</vt:lpstr>
      <vt:lpstr> Political Function  </vt:lpstr>
      <vt:lpstr>PowerPoint Presentation</vt:lpstr>
      <vt:lpstr>PowerPoint Presentation</vt:lpstr>
      <vt:lpstr>  Economic Function  </vt:lpstr>
      <vt:lpstr> LATENT FUNCTIONS </vt:lpstr>
      <vt:lpstr>  DYSFUNCTIONS </vt:lpstr>
      <vt:lpstr>CONSEQUENCES OF SCHOOLING</vt:lpstr>
      <vt:lpstr>Robert Dreeben </vt:lpstr>
      <vt:lpstr>Norm of Independence</vt:lpstr>
      <vt:lpstr>Norm of Achievement</vt:lpstr>
      <vt:lpstr>Norm of Universalism </vt:lpstr>
      <vt:lpstr>SOCIAL FUNCTIONS OF EDUCATION  FUNCTIONALIST AND CONFLICT/MARXIST PERSPECTIVE</vt:lpstr>
      <vt:lpstr>PowerPoint Presentation</vt:lpstr>
      <vt:lpstr>PowerPoint Presentation</vt:lpstr>
      <vt:lpstr>Reflection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Ferdinand M Chipindi</dc:creator>
  <cp:lastModifiedBy>Mubanga Mofu</cp:lastModifiedBy>
  <cp:revision>48</cp:revision>
  <dcterms:created xsi:type="dcterms:W3CDTF">2018-09-20T13:14:41Z</dcterms:created>
  <dcterms:modified xsi:type="dcterms:W3CDTF">2023-03-31T06:44:08Z</dcterms:modified>
</cp:coreProperties>
</file>