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8" r:id="rId3"/>
    <p:sldId id="259" r:id="rId4"/>
    <p:sldId id="260" r:id="rId5"/>
    <p:sldId id="301" r:id="rId6"/>
    <p:sldId id="270" r:id="rId7"/>
    <p:sldId id="261" r:id="rId8"/>
    <p:sldId id="297" r:id="rId9"/>
    <p:sldId id="294" r:id="rId10"/>
    <p:sldId id="295" r:id="rId11"/>
    <p:sldId id="296" r:id="rId12"/>
    <p:sldId id="305" r:id="rId13"/>
    <p:sldId id="262" r:id="rId14"/>
    <p:sldId id="271" r:id="rId15"/>
    <p:sldId id="263" r:id="rId16"/>
    <p:sldId id="292" r:id="rId17"/>
    <p:sldId id="302" r:id="rId18"/>
    <p:sldId id="264" r:id="rId19"/>
    <p:sldId id="300" r:id="rId20"/>
    <p:sldId id="303" r:id="rId21"/>
    <p:sldId id="298" r:id="rId22"/>
    <p:sldId id="299" r:id="rId23"/>
    <p:sldId id="265" r:id="rId24"/>
    <p:sldId id="266" r:id="rId25"/>
    <p:sldId id="273" r:id="rId26"/>
    <p:sldId id="282" r:id="rId27"/>
    <p:sldId id="281" r:id="rId28"/>
    <p:sldId id="284" r:id="rId29"/>
    <p:sldId id="293" r:id="rId30"/>
    <p:sldId id="304" r:id="rId31"/>
    <p:sldId id="267" r:id="rId32"/>
    <p:sldId id="276" r:id="rId33"/>
    <p:sldId id="286" r:id="rId34"/>
    <p:sldId id="285" r:id="rId35"/>
    <p:sldId id="287" r:id="rId36"/>
    <p:sldId id="288" r:id="rId37"/>
    <p:sldId id="268" r:id="rId38"/>
    <p:sldId id="289" r:id="rId39"/>
    <p:sldId id="278" r:id="rId40"/>
    <p:sldId id="279" r:id="rId41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41"/>
    <p:restoredTop sz="84006" autoAdjust="0"/>
  </p:normalViewPr>
  <p:slideViewPr>
    <p:cSldViewPr>
      <p:cViewPr varScale="1">
        <p:scale>
          <a:sx n="92" d="100"/>
          <a:sy n="92" d="100"/>
        </p:scale>
        <p:origin x="260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08EA1-A78B-4ABE-9B82-6B37E1FDD181}" type="datetimeFigureOut">
              <a:rPr lang="en-ZA" smtClean="0"/>
              <a:t>2021/06/22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5EC42F-B0C9-4A04-9BA4-4425E470B94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41309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ADA5D-D085-47B2-A7F6-26B567ACDC96}" type="datetimeFigureOut">
              <a:rPr lang="en-ZA" smtClean="0"/>
              <a:t>2021/06/22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2ED95D-342B-4E1C-A3F0-79A77D1AAAF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09808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b="1" dirty="0"/>
              <a:t>Achieved Status</a:t>
            </a:r>
          </a:p>
          <a:p>
            <a:r>
              <a:rPr lang="en-ZA" dirty="0"/>
              <a:t>An </a:t>
            </a:r>
            <a:r>
              <a:rPr lang="en-ZA" b="1" dirty="0"/>
              <a:t>achieved status</a:t>
            </a:r>
            <a:r>
              <a:rPr lang="en-ZA" dirty="0"/>
              <a:t> is a position one holds in society based on one's choices or merit. Achieved status is largely determined by one's abilities, skills, and life choices. Mike's achieved statuses include being a surgeon and husband. There are certain criteria that must be met in order to obtain an achieved status. In order to become a husband, Mike first had to get married. In order to become a surgeon, Mike had to graduate from college, graduate from medical school, complete a residency, and complete an internship. </a:t>
            </a:r>
          </a:p>
          <a:p>
            <a:r>
              <a:rPr lang="en-ZA" dirty="0"/>
              <a:t>To obtain the achieved status of a surgeon, it takes several years of schooling and lots of hard work and effort. </a:t>
            </a:r>
          </a:p>
          <a:p>
            <a:r>
              <a:rPr lang="en-ZA" b="1" dirty="0"/>
              <a:t>Ascribed Status</a:t>
            </a:r>
          </a:p>
          <a:p>
            <a:r>
              <a:rPr lang="en-ZA" dirty="0"/>
              <a:t>An </a:t>
            </a:r>
            <a:r>
              <a:rPr lang="en-ZA" b="1" dirty="0"/>
              <a:t>ascribed status</a:t>
            </a:r>
            <a:r>
              <a:rPr lang="en-ZA" dirty="0"/>
              <a:t> is a position that one holds in a society that is obtained involuntarily or by merely being born. Mike's ascribed statuses include being born to wealthy parents and being born a male. Mike did not choose to be male, American, or have rich parents; all three were products of his birth. Mike's daughters were born identical twins. He had no control over this. So, being the father of identical twins is an ascribed status.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2ED95D-342B-4E1C-A3F0-79A77D1AAAF0}" type="slidenum">
              <a:rPr lang="en-ZA" smtClean="0"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49314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was second to only the district commissioner.</a:t>
            </a:r>
            <a:endParaRPr lang="en-ZA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ED95D-342B-4E1C-A3F0-79A77D1AAAF0}" type="slidenum">
              <a:rPr lang="en-ZA" smtClean="0"/>
              <a:t>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93302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8CF1-B4DC-4540-8B7E-409FB49510BB}" type="datetimeFigureOut">
              <a:rPr lang="en-ZA" smtClean="0"/>
              <a:t>2021/06/22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2C88A-859C-4510-AD34-B4EA0CFC8C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99570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8CF1-B4DC-4540-8B7E-409FB49510BB}" type="datetimeFigureOut">
              <a:rPr lang="en-ZA" smtClean="0"/>
              <a:t>2021/06/22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2C88A-859C-4510-AD34-B4EA0CFC8C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83006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8CF1-B4DC-4540-8B7E-409FB49510BB}" type="datetimeFigureOut">
              <a:rPr lang="en-ZA" smtClean="0"/>
              <a:t>2021/06/22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2C88A-859C-4510-AD34-B4EA0CFC8C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05565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8CF1-B4DC-4540-8B7E-409FB49510BB}" type="datetimeFigureOut">
              <a:rPr lang="en-ZA" smtClean="0"/>
              <a:t>2021/06/22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2C88A-859C-4510-AD34-B4EA0CFC8C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34011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8CF1-B4DC-4540-8B7E-409FB49510BB}" type="datetimeFigureOut">
              <a:rPr lang="en-ZA" smtClean="0"/>
              <a:t>2021/06/22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2C88A-859C-4510-AD34-B4EA0CFC8C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09706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8CF1-B4DC-4540-8B7E-409FB49510BB}" type="datetimeFigureOut">
              <a:rPr lang="en-ZA" smtClean="0"/>
              <a:t>2021/06/22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2C88A-859C-4510-AD34-B4EA0CFC8C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85553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8CF1-B4DC-4540-8B7E-409FB49510BB}" type="datetimeFigureOut">
              <a:rPr lang="en-ZA" smtClean="0"/>
              <a:t>2021/06/22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2C88A-859C-4510-AD34-B4EA0CFC8C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45972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8CF1-B4DC-4540-8B7E-409FB49510BB}" type="datetimeFigureOut">
              <a:rPr lang="en-ZA" smtClean="0"/>
              <a:t>2021/06/22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2C88A-859C-4510-AD34-B4EA0CFC8C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621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8CF1-B4DC-4540-8B7E-409FB49510BB}" type="datetimeFigureOut">
              <a:rPr lang="en-ZA" smtClean="0"/>
              <a:t>2021/06/22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2C88A-859C-4510-AD34-B4EA0CFC8C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04943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8CF1-B4DC-4540-8B7E-409FB49510BB}" type="datetimeFigureOut">
              <a:rPr lang="en-ZA" smtClean="0"/>
              <a:t>2021/06/22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2C88A-859C-4510-AD34-B4EA0CFC8C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6980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8CF1-B4DC-4540-8B7E-409FB49510BB}" type="datetimeFigureOut">
              <a:rPr lang="en-ZA" smtClean="0"/>
              <a:t>2021/06/22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2C88A-859C-4510-AD34-B4EA0CFC8C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30584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38CF1-B4DC-4540-8B7E-409FB49510BB}" type="datetimeFigureOut">
              <a:rPr lang="en-ZA" smtClean="0"/>
              <a:t>2021/06/22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2C88A-859C-4510-AD34-B4EA0CFC8C6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57368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052737"/>
            <a:ext cx="8640960" cy="2664295"/>
          </a:xfrm>
        </p:spPr>
        <p:txBody>
          <a:bodyPr>
            <a:normAutofit/>
          </a:bodyPr>
          <a:lstStyle/>
          <a:p>
            <a:r>
              <a:rPr lang="en-ZA" sz="7200" b="1" dirty="0"/>
              <a:t>Topic 9 </a:t>
            </a:r>
            <a:br>
              <a:rPr lang="en-ZA" sz="7200" b="1" dirty="0"/>
            </a:br>
            <a:r>
              <a:rPr lang="en-ZA" sz="7200" b="1" dirty="0"/>
              <a:t>Teacher Status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4437112"/>
            <a:ext cx="7272808" cy="1008112"/>
          </a:xfrm>
        </p:spPr>
        <p:txBody>
          <a:bodyPr>
            <a:normAutofit/>
          </a:bodyPr>
          <a:lstStyle/>
          <a:p>
            <a:r>
              <a:rPr lang="en-ZA" sz="4400" b="1" dirty="0"/>
              <a:t>Status of teachers in Zambia</a:t>
            </a:r>
          </a:p>
        </p:txBody>
      </p:sp>
    </p:spTree>
    <p:extLst>
      <p:ext uri="{BB962C8B-B14F-4D97-AF65-F5344CB8AC3E}">
        <p14:creationId xmlns:p14="http://schemas.microsoft.com/office/powerpoint/2010/main" val="1092264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960B2-B161-C943-9361-4EF369B8A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ZA" b="1" dirty="0"/>
              <a:t>Social Behaviour</a:t>
            </a:r>
            <a:br>
              <a:rPr lang="en-ZA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9F192-18BB-5741-8B36-8D3ADB8E9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behaviour was highly approved.</a:t>
            </a:r>
          </a:p>
          <a:p>
            <a:pPr marL="0" indent="0">
              <a:buNone/>
            </a:pPr>
            <a:endParaRPr lang="en-Z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Z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They were seen to be upright </a:t>
            </a:r>
          </a:p>
          <a:p>
            <a:pPr marL="0" indent="0">
              <a:buNone/>
            </a:pPr>
            <a:endParaRPr lang="en-Z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Z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could not engage in vices such as beer drinking, smoking and polygamy. 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518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EFB19-755B-454D-8FC4-632BE3E2C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ZA" dirty="0"/>
            </a:br>
            <a:r>
              <a:rPr lang="en-ZA" b="1" dirty="0"/>
              <a:t>Authority and prevailing educational situation</a:t>
            </a:r>
            <a:br>
              <a:rPr lang="en-ZA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D50B6-5A2E-8946-9EB4-DE6B65A5B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/>
          <a:lstStyle/>
          <a:p>
            <a:r>
              <a:rPr lang="en-ZA" sz="3600" dirty="0"/>
              <a:t>they were their own supervisors, </a:t>
            </a:r>
          </a:p>
          <a:p>
            <a:r>
              <a:rPr lang="en-ZA" sz="3600" dirty="0"/>
              <a:t>had considerable authority. They could suspend and expel pupils without any challenges from parents and without any explanation. </a:t>
            </a:r>
          </a:p>
          <a:p>
            <a:r>
              <a:rPr lang="en-ZA" sz="3600" dirty="0"/>
              <a:t>Their decisions were usually unquestioned.</a:t>
            </a:r>
            <a:endParaRPr lang="en-GB" sz="3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276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903FA-070C-CB45-B05A-90ECEBA35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E047D-F323-6249-A2CC-59CC36464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entry to the teaching profession was highly restricted. People of high calibre entered the profession, people who really wanted to be teachers entered the profession and so they were passionate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971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en-ZA" b="1" dirty="0"/>
              <a:t>How did the status of teachers change after independence?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ZA" sz="3600" b="1" dirty="0"/>
              <a:t>AND</a:t>
            </a:r>
          </a:p>
          <a:p>
            <a:pPr lvl="0"/>
            <a:r>
              <a:rPr lang="en-ZA" sz="4000" dirty="0"/>
              <a:t>What is the current status of teachers in Zambia?</a:t>
            </a:r>
            <a:endParaRPr lang="en-ZA" sz="4000" dirty="0">
              <a:effectLst/>
            </a:endParaRPr>
          </a:p>
          <a:p>
            <a:pPr marL="0" indent="0">
              <a:buNone/>
            </a:pPr>
            <a:endParaRPr lang="en-ZA" sz="3600" dirty="0"/>
          </a:p>
        </p:txBody>
      </p:sp>
    </p:spTree>
    <p:extLst>
      <p:ext uri="{BB962C8B-B14F-4D97-AF65-F5344CB8AC3E}">
        <p14:creationId xmlns:p14="http://schemas.microsoft.com/office/powerpoint/2010/main" val="1584766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Teachers’ status declined and continues to decline.</a:t>
            </a:r>
          </a:p>
          <a:p>
            <a:endParaRPr lang="en-Z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</a:t>
            </a:r>
            <a:r>
              <a:rPr lang="en-Z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prestige rating study </a:t>
            </a:r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conducted in 1959, a secondary school teacher was 2</a:t>
            </a:r>
            <a:r>
              <a:rPr lang="en-ZA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among 30 jobs</a:t>
            </a:r>
          </a:p>
          <a:p>
            <a:pPr marL="0" indent="0">
              <a:buNone/>
            </a:pPr>
            <a:endParaRPr lang="en-Z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number 13 in 1982</a:t>
            </a:r>
          </a:p>
        </p:txBody>
      </p:sp>
    </p:spTree>
    <p:extLst>
      <p:ext uri="{BB962C8B-B14F-4D97-AF65-F5344CB8AC3E}">
        <p14:creationId xmlns:p14="http://schemas.microsoft.com/office/powerpoint/2010/main" val="2212852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pPr lvl="0"/>
            <a:br>
              <a:rPr lang="en-ZA" b="1" dirty="0"/>
            </a:br>
            <a:r>
              <a:rPr lang="en-ZA" sz="4000" b="1" dirty="0"/>
              <a:t>Factors which contributed to the decline of the status of teachers in Zambia after independence </a:t>
            </a:r>
            <a:br>
              <a:rPr lang="en-ZA" dirty="0">
                <a:effectLst/>
              </a:rPr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060848"/>
            <a:ext cx="8784976" cy="4464496"/>
          </a:xfrm>
        </p:spPr>
        <p:txBody>
          <a:bodyPr>
            <a:noAutofit/>
          </a:bodyPr>
          <a:lstStyle/>
          <a:p>
            <a:r>
              <a:rPr lang="en-ZA" sz="3600" dirty="0"/>
              <a:t>lack of authority or control over various aspects of their work</a:t>
            </a:r>
          </a:p>
          <a:p>
            <a:pPr marL="0" indent="0">
              <a:buNone/>
            </a:pPr>
            <a:endParaRPr lang="en-ZA" sz="3600" dirty="0">
              <a:effectLst/>
            </a:endParaRPr>
          </a:p>
          <a:p>
            <a:r>
              <a:rPr lang="en-ZA" sz="3600" dirty="0"/>
              <a:t>improvement in educational standards for various professions and the general public</a:t>
            </a:r>
            <a:endParaRPr lang="en-ZA" sz="3600" dirty="0">
              <a:effectLst/>
            </a:endParaRPr>
          </a:p>
          <a:p>
            <a:endParaRPr lang="en-ZA" sz="3600" dirty="0"/>
          </a:p>
        </p:txBody>
      </p:sp>
    </p:spTree>
    <p:extLst>
      <p:ext uri="{BB962C8B-B14F-4D97-AF65-F5344CB8AC3E}">
        <p14:creationId xmlns:p14="http://schemas.microsoft.com/office/powerpoint/2010/main" val="1526827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txBody>
          <a:bodyPr>
            <a:normAutofit/>
          </a:bodyPr>
          <a:lstStyle/>
          <a:p>
            <a:r>
              <a:rPr lang="en-ZA" sz="4000" dirty="0"/>
              <a:t>Lack of monopoly of knowledge</a:t>
            </a:r>
          </a:p>
          <a:p>
            <a:pPr marL="0" indent="0">
              <a:buNone/>
            </a:pPr>
            <a:endParaRPr lang="en-ZA" sz="4000" dirty="0"/>
          </a:p>
          <a:p>
            <a:r>
              <a:rPr lang="en-ZA" sz="4000" dirty="0"/>
              <a:t>substantial number of unqualified teachers in the system</a:t>
            </a:r>
          </a:p>
          <a:p>
            <a:pPr marL="0" indent="0">
              <a:buNone/>
            </a:pPr>
            <a:endParaRPr lang="en-ZA" sz="4000" dirty="0"/>
          </a:p>
          <a:p>
            <a:r>
              <a:rPr lang="en-ZA" sz="4000" dirty="0"/>
              <a:t>a number of teachers serving one employer </a:t>
            </a:r>
          </a:p>
          <a:p>
            <a:pPr marL="0" indent="0">
              <a:buNone/>
            </a:pPr>
            <a:endParaRPr lang="en-ZA" sz="4000" dirty="0"/>
          </a:p>
          <a:p>
            <a:endParaRPr lang="en-ZA" sz="4000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66090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B4545-FBC4-C44B-A95B-E985926D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Cont.…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2CBF4-40A8-BB4C-AC24-7D7A12C06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r>
              <a:rPr lang="en-ZA" sz="4000" dirty="0"/>
              <a:t>Predominance of women in teaching in a male dominated society</a:t>
            </a:r>
          </a:p>
          <a:p>
            <a:pPr marL="0" indent="0">
              <a:buNone/>
            </a:pPr>
            <a:endParaRPr lang="en-ZA" sz="4000" dirty="0"/>
          </a:p>
          <a:p>
            <a:r>
              <a:rPr lang="en-ZA" sz="4000" dirty="0"/>
              <a:t>Social behaviour of teachers</a:t>
            </a:r>
          </a:p>
          <a:p>
            <a:pPr marL="0" indent="0">
              <a:buNone/>
            </a:pPr>
            <a:endParaRPr lang="en-ZA" sz="4000" dirty="0"/>
          </a:p>
          <a:p>
            <a:r>
              <a:rPr lang="en-ZA" sz="4000" dirty="0"/>
              <a:t>failure to perform kingship obligations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1743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ZA" b="1" dirty="0"/>
            </a:br>
            <a:r>
              <a:rPr lang="en-ZA" sz="4900" b="1" dirty="0"/>
              <a:t>Improving the Status of Teachers</a:t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sz="3600" b="1" dirty="0"/>
          </a:p>
          <a:p>
            <a:pPr marL="0" indent="0">
              <a:buNone/>
            </a:pPr>
            <a:endParaRPr lang="en-ZA" sz="3600" b="1" dirty="0"/>
          </a:p>
          <a:p>
            <a:pPr marL="0" indent="0">
              <a:buNone/>
            </a:pPr>
            <a:r>
              <a:rPr lang="en-ZA" sz="3600" b="1" i="1" dirty="0"/>
              <a:t>How can the status of teachers be improved?</a:t>
            </a:r>
            <a:endParaRPr lang="en-ZA" sz="3600" i="1" dirty="0"/>
          </a:p>
          <a:p>
            <a:pPr marL="0" indent="0">
              <a:buNone/>
            </a:pPr>
            <a:endParaRPr lang="en-ZA" sz="3600" dirty="0"/>
          </a:p>
        </p:txBody>
      </p:sp>
    </p:spTree>
    <p:extLst>
      <p:ext uri="{BB962C8B-B14F-4D97-AF65-F5344CB8AC3E}">
        <p14:creationId xmlns:p14="http://schemas.microsoft.com/office/powerpoint/2010/main" val="296414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67CEC-D160-9D4D-8B7C-FC78FC61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l"/>
            <a:r>
              <a:rPr lang="en-ZA" b="1" dirty="0"/>
              <a:t>Economic improvement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E5C46-86C0-2945-8AD9-87E278D5E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196752"/>
            <a:ext cx="8856984" cy="54006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ZA" sz="3600" b="1" dirty="0"/>
              <a:t>Improving the financial rewards</a:t>
            </a:r>
            <a:endParaRPr lang="en-GB" sz="3600" b="1" dirty="0"/>
          </a:p>
          <a:p>
            <a:pPr marL="0" lvl="0" indent="0">
              <a:buNone/>
            </a:pPr>
            <a:r>
              <a:rPr lang="en-ZA" sz="3600" b="1" dirty="0"/>
              <a:t>Teachers’ salaries should:</a:t>
            </a:r>
            <a:endParaRPr lang="en-GB" sz="3600" b="1" dirty="0"/>
          </a:p>
          <a:p>
            <a:r>
              <a:rPr lang="en-ZA" sz="3600" dirty="0"/>
              <a:t>Reflect the importance of teachers and the teaching function to society.</a:t>
            </a:r>
          </a:p>
          <a:p>
            <a:r>
              <a:rPr lang="en-ZA" sz="3600" dirty="0"/>
              <a:t>Compare with salaries paid in other occupations requiring similar or equivalent qualifications.</a:t>
            </a:r>
          </a:p>
          <a:p>
            <a:r>
              <a:rPr lang="en-ZA" sz="3600" dirty="0"/>
              <a:t>Provide teachers with the measures to ensure a reasonable standard of living.</a:t>
            </a:r>
            <a:endParaRPr lang="en-GB" sz="3600" dirty="0"/>
          </a:p>
          <a:p>
            <a:pPr marL="0" indent="0">
              <a:buNone/>
            </a:pPr>
            <a:r>
              <a:rPr lang="en-ZA" sz="3600" dirty="0"/>
              <a:t> 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51374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l"/>
            <a:br>
              <a:rPr lang="en-ZA" b="1" dirty="0"/>
            </a:br>
            <a:r>
              <a:rPr lang="en-ZA" sz="6000" b="1" dirty="0"/>
              <a:t>What is Social status?</a:t>
            </a:r>
            <a:br>
              <a:rPr lang="en-ZA" sz="5300" b="1" dirty="0"/>
            </a:br>
            <a:endParaRPr lang="en-ZA" sz="5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sz="4000" dirty="0"/>
              <a:t>One’s social position in comparison with other people’s positions in a </a:t>
            </a:r>
            <a:r>
              <a:rPr lang="en-ZA" sz="4000" b="1" dirty="0"/>
              <a:t>social context</a:t>
            </a:r>
          </a:p>
        </p:txBody>
      </p:sp>
    </p:spTree>
    <p:extLst>
      <p:ext uri="{BB962C8B-B14F-4D97-AF65-F5344CB8AC3E}">
        <p14:creationId xmlns:p14="http://schemas.microsoft.com/office/powerpoint/2010/main" val="377988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440E1-80D8-7F40-A149-E01FD21B4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ZA" b="1" dirty="0"/>
            </a:br>
            <a:r>
              <a:rPr lang="en-ZA" b="1" dirty="0"/>
              <a:t>Improvement in conditions of work and service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CE528-D104-F74C-B874-B46594F67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3600" dirty="0"/>
              <a:t>The conditions of work should enable teachers to function at their highest level of efficiency. </a:t>
            </a:r>
          </a:p>
          <a:p>
            <a:pPr marL="0" indent="0">
              <a:buNone/>
            </a:pPr>
            <a:endParaRPr lang="en-GB" sz="3600" dirty="0"/>
          </a:p>
          <a:p>
            <a:r>
              <a:rPr lang="en-ZA" sz="3600" dirty="0"/>
              <a:t>Facilities should be provided for enhancing qualifications and professional growth.</a:t>
            </a:r>
            <a:endParaRPr lang="en-GB" sz="3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7728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14D01-F754-3048-A8CB-870055AC4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ZA" b="1" dirty="0"/>
              <a:t>Social Improvement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60E92-6165-3A40-9655-6091081D1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sz="3600" dirty="0"/>
              <a:t>Teachers have to discipline themselves knowing that their work demands the greatest care. </a:t>
            </a:r>
          </a:p>
          <a:p>
            <a:pPr marL="0" indent="0">
              <a:buNone/>
            </a:pPr>
            <a:endParaRPr lang="en-ZA" sz="3600" dirty="0"/>
          </a:p>
          <a:p>
            <a:r>
              <a:rPr lang="en-ZA" sz="3600" dirty="0"/>
              <a:t>There is need for the code of conduct to be enforced in order to improve the status of teachers in the country.</a:t>
            </a:r>
            <a:endParaRPr lang="en-GB" sz="3600" dirty="0"/>
          </a:p>
          <a:p>
            <a:pPr marL="0" indent="0">
              <a:buNone/>
            </a:pPr>
            <a:r>
              <a:rPr lang="en-ZA" sz="3600" dirty="0"/>
              <a:t> </a:t>
            </a:r>
            <a:endParaRPr lang="en-GB" sz="3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0219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374F6-C736-4747-895D-C1522CC90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/>
            <a:br>
              <a:rPr lang="en-ZA" b="1" dirty="0"/>
            </a:br>
            <a:r>
              <a:rPr lang="en-ZA" b="1" dirty="0"/>
              <a:t>Professional Improvement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564C4-29F6-734E-8367-7C0F715F3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472608"/>
          </a:xfrm>
        </p:spPr>
        <p:txBody>
          <a:bodyPr>
            <a:normAutofit fontScale="92500" lnSpcReduction="20000"/>
          </a:bodyPr>
          <a:lstStyle/>
          <a:p>
            <a:r>
              <a:rPr lang="en-ZA" sz="3600" dirty="0"/>
              <a:t>Teaching in Zambia should acquire some of the qualities which are associated with established professions like law and medicine. EG. Control of entry on grounds of knowledge and behaviour.</a:t>
            </a:r>
            <a:endParaRPr lang="en-GB" sz="3600" dirty="0"/>
          </a:p>
          <a:p>
            <a:endParaRPr lang="en-GB" sz="3600" dirty="0"/>
          </a:p>
          <a:p>
            <a:pPr lvl="0"/>
            <a:r>
              <a:rPr lang="en-ZA" sz="3600" dirty="0"/>
              <a:t>Initial preparation for teaching should not be inferior to preparation for other professions. </a:t>
            </a:r>
          </a:p>
          <a:p>
            <a:pPr lvl="0"/>
            <a:endParaRPr lang="en-ZA" sz="3600" dirty="0"/>
          </a:p>
          <a:p>
            <a:pPr lvl="0"/>
            <a:r>
              <a:rPr lang="en-ZA" sz="3600" dirty="0"/>
              <a:t>centres should be created that would upgrade teachers’ knowledge and skills from time to time. </a:t>
            </a:r>
            <a:endParaRPr lang="en-GB" sz="3600" dirty="0"/>
          </a:p>
          <a:p>
            <a:endParaRPr lang="en-GB" sz="3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343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PRESTIGE RATING STUDY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ZA" sz="3600" dirty="0"/>
              <a:t>A study carried out to ascertain the status of an occupation in society or in a community.</a:t>
            </a:r>
          </a:p>
          <a:p>
            <a:pPr marL="0" indent="0">
              <a:buNone/>
            </a:pPr>
            <a:endParaRPr lang="en-ZA" sz="3600" dirty="0"/>
          </a:p>
          <a:p>
            <a:r>
              <a:rPr lang="en-ZA" sz="3600" b="1" dirty="0"/>
              <a:t>2 methods could be used</a:t>
            </a:r>
          </a:p>
          <a:p>
            <a:pPr marL="0" lvl="0" indent="0">
              <a:buNone/>
            </a:pPr>
            <a:endParaRPr lang="en-ZA" sz="3600" dirty="0"/>
          </a:p>
        </p:txBody>
      </p:sp>
    </p:spTree>
    <p:extLst>
      <p:ext uri="{BB962C8B-B14F-4D97-AF65-F5344CB8AC3E}">
        <p14:creationId xmlns:p14="http://schemas.microsoft.com/office/powerpoint/2010/main" val="337087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40871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n-ZA" dirty="0"/>
          </a:p>
          <a:p>
            <a:pPr marL="0" lvl="0" indent="0">
              <a:buNone/>
            </a:pPr>
            <a:r>
              <a:rPr lang="en-ZA" sz="3600" b="1" dirty="0"/>
              <a:t>Method 1</a:t>
            </a:r>
          </a:p>
          <a:p>
            <a:pPr marL="0" lvl="0" indent="0">
              <a:buNone/>
            </a:pPr>
            <a:r>
              <a:rPr lang="en-ZA" sz="3600" dirty="0"/>
              <a:t>Respondents  are asked to number jobs in order of perceived status </a:t>
            </a:r>
            <a:r>
              <a:rPr lang="en-ZA" sz="3600" b="1" dirty="0"/>
              <a:t>starting with a job with the highest prestige  </a:t>
            </a:r>
            <a:r>
              <a:rPr lang="en-ZA" sz="3600" dirty="0"/>
              <a:t>and</a:t>
            </a:r>
            <a:r>
              <a:rPr lang="en-ZA" sz="3600" b="1" dirty="0"/>
              <a:t> ending with a job with the lowest prestige. </a:t>
            </a:r>
          </a:p>
          <a:p>
            <a:pPr marL="0" indent="0">
              <a:buNone/>
            </a:pPr>
            <a:endParaRPr lang="en-ZA" sz="3600" b="1" dirty="0"/>
          </a:p>
          <a:p>
            <a:pPr marL="0" lvl="0" indent="0">
              <a:buNone/>
            </a:pPr>
            <a:r>
              <a:rPr lang="en-ZA" sz="3600" b="1" dirty="0"/>
              <a:t>Method 2</a:t>
            </a:r>
          </a:p>
          <a:p>
            <a:pPr marL="0" lvl="0" indent="0">
              <a:buNone/>
            </a:pPr>
            <a:r>
              <a:rPr lang="en-ZA" sz="3600" dirty="0"/>
              <a:t>Respondents are asked  to indicate whether they think a particular occupation has a very high, high, average, low, very low prestige. </a:t>
            </a:r>
          </a:p>
        </p:txBody>
      </p:sp>
    </p:spTree>
    <p:extLst>
      <p:ext uri="{BB962C8B-B14F-4D97-AF65-F5344CB8AC3E}">
        <p14:creationId xmlns:p14="http://schemas.microsoft.com/office/powerpoint/2010/main" val="4161804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br>
              <a:rPr lang="en-ZA" b="1" dirty="0"/>
            </a:br>
            <a:r>
              <a:rPr lang="en-ZA" b="1" dirty="0"/>
              <a:t>Things to Remember</a:t>
            </a:r>
            <a:br>
              <a:rPr lang="en-ZA" b="1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925144"/>
          </a:xfrm>
        </p:spPr>
        <p:txBody>
          <a:bodyPr>
            <a:normAutofit/>
          </a:bodyPr>
          <a:lstStyle/>
          <a:p>
            <a:pPr lvl="0"/>
            <a:r>
              <a:rPr lang="en-ZA" sz="3600" dirty="0"/>
              <a:t>1. Avoid including the </a:t>
            </a:r>
            <a:r>
              <a:rPr lang="en-ZA" sz="3600" b="1" dirty="0"/>
              <a:t>‘I do not know’</a:t>
            </a:r>
            <a:r>
              <a:rPr lang="en-ZA" sz="3600" dirty="0"/>
              <a:t> option or alternative in the questionnaire.</a:t>
            </a:r>
          </a:p>
          <a:p>
            <a:pPr marL="0" lvl="0" indent="0">
              <a:buNone/>
            </a:pPr>
            <a:endParaRPr lang="en-ZA" sz="3600" dirty="0"/>
          </a:p>
          <a:p>
            <a:pPr lvl="0"/>
            <a:r>
              <a:rPr lang="en-ZA" sz="3600" dirty="0"/>
              <a:t>2.  Choose jobs which are </a:t>
            </a:r>
            <a:r>
              <a:rPr lang="en-ZA" sz="3600" b="1" dirty="0"/>
              <a:t>well known </a:t>
            </a:r>
            <a:r>
              <a:rPr lang="en-ZA" sz="3600" dirty="0"/>
              <a:t>to the respondents.</a:t>
            </a:r>
          </a:p>
          <a:p>
            <a:pPr marL="0" lvl="0" indent="0">
              <a:buNone/>
            </a:pPr>
            <a:endParaRPr lang="en-ZA" sz="3600" dirty="0"/>
          </a:p>
          <a:p>
            <a:pPr lvl="0"/>
            <a:r>
              <a:rPr lang="en-ZA" sz="3600" dirty="0"/>
              <a:t>3. Jobs should be arranged </a:t>
            </a:r>
            <a:r>
              <a:rPr lang="en-ZA" sz="3600" b="1" dirty="0"/>
              <a:t>haphazardly</a:t>
            </a:r>
            <a:r>
              <a:rPr lang="en-ZA" sz="3600" dirty="0"/>
              <a:t> and not in order of their perceived status </a:t>
            </a:r>
          </a:p>
        </p:txBody>
      </p:sp>
    </p:spTree>
    <p:extLst>
      <p:ext uri="{BB962C8B-B14F-4D97-AF65-F5344CB8AC3E}">
        <p14:creationId xmlns:p14="http://schemas.microsoft.com/office/powerpoint/2010/main" val="3676802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b="1" dirty="0"/>
              <a:t>Example of a prestige rating study</a:t>
            </a:r>
            <a:br>
              <a:rPr lang="en-ZA" b="1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algn="just"/>
            <a:r>
              <a:rPr lang="en-ZA" dirty="0"/>
              <a:t>Let us assume that 200 people have been asked to rank 5 jobs according to the way they perceive them. </a:t>
            </a:r>
          </a:p>
          <a:p>
            <a:pPr marL="0" indent="0" algn="just">
              <a:buNone/>
            </a:pPr>
            <a:endParaRPr lang="en-ZA" dirty="0"/>
          </a:p>
          <a:p>
            <a:pPr algn="just"/>
            <a:r>
              <a:rPr lang="en-ZA" dirty="0"/>
              <a:t>The following arbitrary weighting are given: 1=very high, 2=high, 3=average, 4= low, 5= very low. When analysing the data 0= I do not know.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5106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2114075"/>
              </p:ext>
            </p:extLst>
          </p:nvPr>
        </p:nvGraphicFramePr>
        <p:xfrm>
          <a:off x="251521" y="476672"/>
          <a:ext cx="8712967" cy="558675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58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0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46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91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25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170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4257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021585">
                <a:tc>
                  <a:txBody>
                    <a:bodyPr/>
                    <a:lstStyle/>
                    <a:p>
                      <a:r>
                        <a:rPr lang="en-ZA" sz="2800" dirty="0"/>
                        <a:t>JOB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r>
                        <a:rPr lang="en-ZA" sz="2800" dirty="0"/>
                        <a:t>Distribution</a:t>
                      </a:r>
                      <a:r>
                        <a:rPr lang="en-ZA" sz="2800" baseline="0" dirty="0"/>
                        <a:t> of prestige rank scores</a:t>
                      </a:r>
                      <a:endParaRPr lang="en-ZA" sz="28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Mean score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Rank</a:t>
                      </a:r>
                      <a:r>
                        <a:rPr lang="en-ZA" sz="2800" baseline="0" dirty="0"/>
                        <a:t> order</a:t>
                      </a:r>
                      <a:endParaRPr lang="en-ZA" sz="28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871">
                <a:tc>
                  <a:txBody>
                    <a:bodyPr/>
                    <a:lstStyle/>
                    <a:p>
                      <a:endParaRPr lang="en-ZA" sz="28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b="1" dirty="0"/>
                        <a:t>VH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b="1" dirty="0"/>
                        <a:t>H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b="1" dirty="0"/>
                        <a:t>AV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b="1" dirty="0"/>
                        <a:t>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b="1" dirty="0"/>
                        <a:t>VL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b="1" dirty="0"/>
                        <a:t>DNK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28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280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784">
                <a:tc>
                  <a:txBody>
                    <a:bodyPr/>
                    <a:lstStyle/>
                    <a:p>
                      <a:r>
                        <a:rPr lang="en-ZA" sz="2800" dirty="0"/>
                        <a:t>Nurse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20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60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80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20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16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4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2.76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3.5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1871">
                <a:tc>
                  <a:txBody>
                    <a:bodyPr/>
                    <a:lstStyle/>
                    <a:p>
                      <a:r>
                        <a:rPr lang="en-ZA" sz="2800" dirty="0"/>
                        <a:t>M. Doctor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120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60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10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3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1.54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871">
                <a:tc>
                  <a:txBody>
                    <a:bodyPr/>
                    <a:lstStyle/>
                    <a:p>
                      <a:r>
                        <a:rPr lang="en-ZA" sz="2800" dirty="0"/>
                        <a:t>Sec. Sch. Teacher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18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48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100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30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3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2.76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3.5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1871">
                <a:tc>
                  <a:txBody>
                    <a:bodyPr/>
                    <a:lstStyle/>
                    <a:p>
                      <a:r>
                        <a:rPr lang="en-ZA" sz="2800" dirty="0"/>
                        <a:t>Officer orderly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6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10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12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100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70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4.10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1871">
                <a:tc>
                  <a:txBody>
                    <a:bodyPr/>
                    <a:lstStyle/>
                    <a:p>
                      <a:r>
                        <a:rPr lang="en-ZA" sz="2800" dirty="0"/>
                        <a:t>M.P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100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60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20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15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3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1.79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2800" dirty="0"/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95464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712968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38175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endParaRPr lang="en-ZA" dirty="0"/>
          </a:p>
          <a:p>
            <a:pPr marL="0" indent="0" algn="ctr">
              <a:buNone/>
            </a:pPr>
            <a:r>
              <a:rPr lang="en-ZA" sz="6000" b="1" dirty="0"/>
              <a:t>Thank you for listening </a:t>
            </a:r>
          </a:p>
        </p:txBody>
      </p:sp>
    </p:spTree>
    <p:extLst>
      <p:ext uri="{BB962C8B-B14F-4D97-AF65-F5344CB8AC3E}">
        <p14:creationId xmlns:p14="http://schemas.microsoft.com/office/powerpoint/2010/main" val="2287057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en-ZA" b="1" dirty="0"/>
            </a:br>
            <a:r>
              <a:rPr lang="en-ZA" sz="5300" b="1" dirty="0"/>
              <a:t>Types of status</a:t>
            </a:r>
            <a:br>
              <a:rPr lang="en-ZA" dirty="0">
                <a:effectLst/>
              </a:rPr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en-ZA" b="1" dirty="0"/>
              <a:t>Community/functional status-</a:t>
            </a:r>
            <a:r>
              <a:rPr lang="en-ZA" dirty="0"/>
              <a:t>ones position in comparison to other peoples positions in a community. (Stub, 1975)</a:t>
            </a:r>
          </a:p>
          <a:p>
            <a:endParaRPr lang="en-ZA" dirty="0"/>
          </a:p>
          <a:p>
            <a:r>
              <a:rPr lang="en-ZA" b="1" dirty="0"/>
              <a:t>Organisational (Stub, 1975) or scalar status (Barnard) </a:t>
            </a:r>
            <a:r>
              <a:rPr lang="en-ZA" dirty="0"/>
              <a:t>-one’s position relative to the positions of others within the organisation</a:t>
            </a:r>
          </a:p>
        </p:txBody>
      </p:sp>
    </p:spTree>
    <p:extLst>
      <p:ext uri="{BB962C8B-B14F-4D97-AF65-F5344CB8AC3E}">
        <p14:creationId xmlns:p14="http://schemas.microsoft.com/office/powerpoint/2010/main" val="770844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F5188-9BCF-C34F-AD1C-B0D8F4D3E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7B6F8-3F0F-EC49-9E9E-AAAF17322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8903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br>
              <a:rPr lang="en-ZA" b="1" dirty="0"/>
            </a:br>
            <a:r>
              <a:rPr lang="en-ZA" b="1" dirty="0"/>
              <a:t> Teaching profession</a:t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784976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sz="3600" b="1" i="1" dirty="0"/>
              <a:t>Professions Australia defines a profession as:</a:t>
            </a:r>
          </a:p>
          <a:p>
            <a:pPr marL="0" indent="0">
              <a:buNone/>
            </a:pPr>
            <a:endParaRPr lang="en-ZA" sz="3600" b="1" i="1" dirty="0"/>
          </a:p>
          <a:p>
            <a:pPr marL="0" indent="0">
              <a:buNone/>
            </a:pPr>
            <a:r>
              <a:rPr lang="en-ZA" dirty="0"/>
              <a:t>a disciplined group of individuals who adhere to </a:t>
            </a:r>
            <a:r>
              <a:rPr lang="en-ZA" b="1" dirty="0"/>
              <a:t>ethical standards </a:t>
            </a:r>
            <a:r>
              <a:rPr lang="en-ZA" dirty="0"/>
              <a:t>and who ….are accepted by the public as possessing </a:t>
            </a:r>
            <a:r>
              <a:rPr lang="en-ZA" b="1" dirty="0"/>
              <a:t>special knowledge and skills </a:t>
            </a:r>
            <a:r>
              <a:rPr lang="en-ZA" dirty="0"/>
              <a:t>in a widely recognised body of learning derived from research, education and training at a high level, and </a:t>
            </a:r>
            <a:r>
              <a:rPr lang="en-ZA" b="1" dirty="0"/>
              <a:t>who are prepared to apply this knowledge and exercise these skills in the interest of others.</a:t>
            </a:r>
          </a:p>
          <a:p>
            <a:endParaRPr lang="en-ZA" b="1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6147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br>
              <a:rPr lang="en-ZA" b="1" dirty="0"/>
            </a:br>
            <a:r>
              <a:rPr lang="en-ZA" b="1" dirty="0"/>
              <a:t>Characteristics of a Profession</a:t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5256584"/>
          </a:xfrm>
        </p:spPr>
        <p:txBody>
          <a:bodyPr>
            <a:normAutofit fontScale="92500"/>
          </a:bodyPr>
          <a:lstStyle/>
          <a:p>
            <a:r>
              <a:rPr lang="en-ZA" sz="3500" b="1" dirty="0"/>
              <a:t>Complex /Monopoly of Knowledge </a:t>
            </a:r>
          </a:p>
          <a:p>
            <a:pPr lvl="1"/>
            <a:r>
              <a:rPr lang="en-ZA" sz="3500" i="1" dirty="0"/>
              <a:t>members possess a well-defined body of knowledge and specialised skills that are unique  to a specific profession. </a:t>
            </a:r>
          </a:p>
          <a:p>
            <a:pPr marL="457200" lvl="1" indent="0">
              <a:buNone/>
            </a:pPr>
            <a:endParaRPr lang="en-ZA" sz="3500" i="1" dirty="0"/>
          </a:p>
          <a:p>
            <a:r>
              <a:rPr lang="en-ZA" sz="3500" b="1" dirty="0"/>
              <a:t>Lengthy period of training</a:t>
            </a:r>
          </a:p>
          <a:p>
            <a:pPr lvl="1"/>
            <a:r>
              <a:rPr lang="en-ZA" sz="3500" i="1" dirty="0"/>
              <a:t>members of a profession go through rigorous training in a recognised formal institution of learning for a lengthy period of time.</a:t>
            </a:r>
          </a:p>
          <a:p>
            <a:pPr marL="457200" lvl="1" indent="0">
              <a:buNone/>
            </a:pPr>
            <a:endParaRPr lang="en-ZA" b="1" dirty="0"/>
          </a:p>
          <a:p>
            <a:endParaRPr lang="en-ZA" dirty="0"/>
          </a:p>
          <a:p>
            <a:pPr lvl="0"/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7228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ZA" b="1" dirty="0"/>
            </a:br>
            <a:r>
              <a:rPr lang="en-ZA" b="1" dirty="0"/>
              <a:t>Professional Association, licensing, control of entry</a:t>
            </a:r>
            <a:br>
              <a:rPr lang="en-ZA" b="1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3600" dirty="0"/>
              <a:t>Professions have association which are responsible for:</a:t>
            </a:r>
          </a:p>
          <a:p>
            <a:pPr lvl="1"/>
            <a:r>
              <a:rPr lang="en-ZA" sz="3600" dirty="0"/>
              <a:t>Controlling entry into the profession</a:t>
            </a:r>
          </a:p>
          <a:p>
            <a:pPr lvl="1"/>
            <a:r>
              <a:rPr lang="en-ZA" sz="3600" dirty="0"/>
              <a:t>Granting practicing licences </a:t>
            </a:r>
          </a:p>
          <a:p>
            <a:pPr lvl="1"/>
            <a:r>
              <a:rPr lang="en-ZA" sz="3600" dirty="0"/>
              <a:t>Disciplining its members</a:t>
            </a:r>
          </a:p>
        </p:txBody>
      </p:sp>
    </p:spTree>
    <p:extLst>
      <p:ext uri="{BB962C8B-B14F-4D97-AF65-F5344CB8AC3E}">
        <p14:creationId xmlns:p14="http://schemas.microsoft.com/office/powerpoint/2010/main" val="17034588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en-ZA" b="1" dirty="0"/>
              <a:t>Code of ethics/conduct</a:t>
            </a:r>
          </a:p>
          <a:p>
            <a:pPr lvl="1"/>
            <a:r>
              <a:rPr lang="en-ZA" i="1" dirty="0"/>
              <a:t>This is a guideline that clearly spells out the rules and regulations which guide the behaviour of how members should interact and transact with clients</a:t>
            </a:r>
          </a:p>
          <a:p>
            <a:pPr marL="457200" lvl="1" indent="0">
              <a:buNone/>
            </a:pPr>
            <a:endParaRPr lang="en-ZA" i="1" dirty="0"/>
          </a:p>
          <a:p>
            <a:r>
              <a:rPr lang="en-ZA" b="1" dirty="0"/>
              <a:t>Disinterestedness</a:t>
            </a:r>
          </a:p>
          <a:p>
            <a:pPr lvl="1"/>
            <a:r>
              <a:rPr lang="en-ZA" i="1" dirty="0"/>
              <a:t>Put service first and monetary rewards last.</a:t>
            </a:r>
          </a:p>
          <a:p>
            <a:pPr lvl="1"/>
            <a:r>
              <a:rPr lang="en-ZA" i="1" dirty="0"/>
              <a:t>Interested in the advancement of knowledge and providing a service to others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849163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en-ZA" sz="4400" b="1" dirty="0"/>
              <a:t>Autonomy  </a:t>
            </a:r>
            <a:r>
              <a:rPr lang="en-ZA" sz="2800" b="1" dirty="0"/>
              <a:t>(freedom to practice)</a:t>
            </a:r>
          </a:p>
          <a:p>
            <a:r>
              <a:rPr lang="en-ZA" i="1" dirty="0"/>
              <a:t>A profession is self-governed and exercises ultimate control over its functions.</a:t>
            </a:r>
          </a:p>
          <a:p>
            <a:pPr marL="0" indent="0">
              <a:buNone/>
            </a:pPr>
            <a:endParaRPr lang="en-ZA" dirty="0"/>
          </a:p>
          <a:p>
            <a:r>
              <a:rPr lang="en-ZA" i="1" dirty="0"/>
              <a:t>It has freedom to determine its form of operation to take decisions on his clients as seen fit</a:t>
            </a:r>
          </a:p>
          <a:p>
            <a:pPr marL="0" indent="0">
              <a:buNone/>
            </a:pPr>
            <a:endParaRPr lang="en-ZA" i="1" dirty="0"/>
          </a:p>
        </p:txBody>
      </p:sp>
    </p:spTree>
    <p:extLst>
      <p:ext uri="{BB962C8B-B14F-4D97-AF65-F5344CB8AC3E}">
        <p14:creationId xmlns:p14="http://schemas.microsoft.com/office/powerpoint/2010/main" val="21378012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r>
              <a:rPr lang="en-Z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Merit-based</a:t>
            </a:r>
          </a:p>
          <a:p>
            <a:pPr lvl="1"/>
            <a:r>
              <a:rPr lang="en-Z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members achieve employment based on merit and not on corrupted ideas.</a:t>
            </a:r>
          </a:p>
          <a:p>
            <a:pPr marL="0" indent="0">
              <a:buNone/>
            </a:pPr>
            <a:endParaRPr lang="en-Z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Z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prestige and economic standing</a:t>
            </a:r>
          </a:p>
          <a:p>
            <a:pPr lvl="1"/>
            <a:r>
              <a:rPr lang="en-Z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high status due to higher social function</a:t>
            </a:r>
          </a:p>
          <a:p>
            <a:pPr lvl="1"/>
            <a:r>
              <a:rPr lang="en-ZA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are provided with high salaries arguably because of the length of training and the complexity of knowledge that they possess.</a:t>
            </a:r>
          </a:p>
          <a:p>
            <a:pPr lvl="1"/>
            <a:endParaRPr lang="en-Z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Z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is teaching a profession in Zambia?</a:t>
            </a:r>
          </a:p>
          <a:p>
            <a:endParaRPr lang="en-Z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7740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b="1" dirty="0"/>
              <a:t>Characteristics of a semi profession</a:t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/>
          </a:bodyPr>
          <a:lstStyle/>
          <a:p>
            <a:pPr lvl="0"/>
            <a:r>
              <a:rPr lang="en-ZA" sz="3600" dirty="0"/>
              <a:t>Less specialised body of knowledge and skill</a:t>
            </a:r>
            <a:endParaRPr lang="en-ZA" sz="3600" dirty="0">
              <a:effectLst/>
            </a:endParaRPr>
          </a:p>
          <a:p>
            <a:pPr lvl="0"/>
            <a:r>
              <a:rPr lang="en-ZA" sz="3600" dirty="0"/>
              <a:t>Shorter training period</a:t>
            </a:r>
            <a:endParaRPr lang="en-ZA" sz="3600" dirty="0">
              <a:effectLst/>
            </a:endParaRPr>
          </a:p>
          <a:p>
            <a:pPr lvl="0"/>
            <a:r>
              <a:rPr lang="en-ZA" sz="3600" dirty="0"/>
              <a:t>Less or no autonomy as they are employed by bureaucratic organisations</a:t>
            </a:r>
            <a:endParaRPr lang="en-ZA" sz="3600" dirty="0">
              <a:effectLst/>
            </a:endParaRPr>
          </a:p>
          <a:p>
            <a:pPr lvl="0"/>
            <a:r>
              <a:rPr lang="en-ZA" sz="3600" dirty="0"/>
              <a:t>Lower in occupational status</a:t>
            </a:r>
            <a:endParaRPr lang="en-ZA" sz="3600" dirty="0">
              <a:effectLst/>
            </a:endParaRPr>
          </a:p>
          <a:p>
            <a:pPr lvl="0"/>
            <a:r>
              <a:rPr lang="en-ZA" sz="3600" dirty="0"/>
              <a:t>Little or no involvement in matters of life and death</a:t>
            </a:r>
            <a:endParaRPr lang="en-ZA" sz="3600" dirty="0">
              <a:effectLst/>
            </a:endParaRPr>
          </a:p>
          <a:p>
            <a:endParaRPr lang="en-ZA" sz="3600" dirty="0"/>
          </a:p>
        </p:txBody>
      </p:sp>
    </p:spTree>
    <p:extLst>
      <p:ext uri="{BB962C8B-B14F-4D97-AF65-F5344CB8AC3E}">
        <p14:creationId xmlns:p14="http://schemas.microsoft.com/office/powerpoint/2010/main" val="169666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The future of the professions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ZA" sz="3600" dirty="0"/>
              <a:t>Today some professions are losing their status as a result of: </a:t>
            </a:r>
          </a:p>
          <a:p>
            <a:pPr lvl="1"/>
            <a:r>
              <a:rPr lang="en-ZA" sz="3600" dirty="0"/>
              <a:t>spread of knowledge,</a:t>
            </a:r>
          </a:p>
          <a:p>
            <a:pPr lvl="1"/>
            <a:r>
              <a:rPr lang="en-ZA" sz="3600" dirty="0"/>
              <a:t>bureaucratisation of professions</a:t>
            </a:r>
          </a:p>
          <a:p>
            <a:pPr marL="0" indent="0">
              <a:buNone/>
            </a:pPr>
            <a:endParaRPr lang="en-ZA" sz="3600" dirty="0"/>
          </a:p>
        </p:txBody>
      </p:sp>
    </p:spTree>
    <p:extLst>
      <p:ext uri="{BB962C8B-B14F-4D97-AF65-F5344CB8AC3E}">
        <p14:creationId xmlns:p14="http://schemas.microsoft.com/office/powerpoint/2010/main" val="27560113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ZA" dirty="0"/>
              <a:t> Professionalising teaching in Zambia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Autofit/>
          </a:bodyPr>
          <a:lstStyle/>
          <a:p>
            <a:r>
              <a:rPr lang="en-ZA" sz="2800" dirty="0"/>
              <a:t>2 year certificate have been replaced by 3 three year diploma</a:t>
            </a:r>
          </a:p>
          <a:p>
            <a:r>
              <a:rPr lang="en-ZA" sz="2800" dirty="0"/>
              <a:t>A professional body -Teaching Council of Zambia (TCZ) was established in 2013</a:t>
            </a:r>
          </a:p>
          <a:p>
            <a:r>
              <a:rPr lang="en-ZA" sz="2800" dirty="0"/>
              <a:t>aims of the TCZ  include: </a:t>
            </a:r>
          </a:p>
          <a:p>
            <a:pPr lvl="1"/>
            <a:r>
              <a:rPr lang="en-US" dirty="0"/>
              <a:t>To develop, maintain and improve appropriate standards of qualification</a:t>
            </a:r>
          </a:p>
          <a:p>
            <a:pPr lvl="1"/>
            <a:r>
              <a:rPr lang="en-US" dirty="0"/>
              <a:t> to promote CPD as well as ensuring that In-service training is mandatory for all registered teachers.</a:t>
            </a:r>
          </a:p>
          <a:p>
            <a:pPr lvl="1"/>
            <a:r>
              <a:rPr lang="en-US" dirty="0"/>
              <a:t>Develop a code of ethics</a:t>
            </a:r>
          </a:p>
          <a:p>
            <a:pPr lvl="1"/>
            <a:r>
              <a:rPr lang="en-US" dirty="0"/>
              <a:t>Granting of  practicing licenses </a:t>
            </a:r>
          </a:p>
          <a:p>
            <a:pPr lvl="1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12229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en-ZA" sz="5300" b="1" dirty="0"/>
            </a:br>
            <a:r>
              <a:rPr lang="en-ZA" sz="5300" b="1" dirty="0"/>
              <a:t>Importance of status</a:t>
            </a:r>
            <a:r>
              <a:rPr lang="en-ZA" sz="5300" dirty="0"/>
              <a:t> </a:t>
            </a:r>
            <a:br>
              <a:rPr lang="en-ZA" dirty="0">
                <a:effectLst/>
              </a:rPr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925144"/>
          </a:xfrm>
        </p:spPr>
        <p:txBody>
          <a:bodyPr/>
          <a:lstStyle/>
          <a:p>
            <a:r>
              <a:rPr lang="en-GB" sz="3600" dirty="0"/>
              <a:t>Status is important in creating and maintaining one’s </a:t>
            </a:r>
            <a:r>
              <a:rPr lang="en-GB" sz="3600" b="1" dirty="0"/>
              <a:t>self-respec</a:t>
            </a:r>
            <a:r>
              <a:rPr lang="en-GB" sz="3600" dirty="0"/>
              <a:t>t or concept.</a:t>
            </a:r>
          </a:p>
          <a:p>
            <a:pPr marL="0" indent="0">
              <a:buNone/>
            </a:pPr>
            <a:endParaRPr lang="en-GB" sz="3600" dirty="0"/>
          </a:p>
          <a:p>
            <a:r>
              <a:rPr lang="en-ZA" sz="3600" dirty="0"/>
              <a:t>Important  in the </a:t>
            </a:r>
            <a:r>
              <a:rPr lang="en-ZA" sz="3600" b="1" dirty="0"/>
              <a:t>supply and retention </a:t>
            </a:r>
            <a:r>
              <a:rPr lang="en-ZA" sz="3600" dirty="0"/>
              <a:t>of workers.</a:t>
            </a:r>
          </a:p>
          <a:p>
            <a:pPr marL="0" indent="0">
              <a:buNone/>
            </a:pPr>
            <a:endParaRPr lang="en-ZA" sz="3600" dirty="0">
              <a:effectLst/>
            </a:endParaRPr>
          </a:p>
          <a:p>
            <a:pPr marL="0" indent="0">
              <a:buNone/>
            </a:pPr>
            <a:endParaRPr lang="en-ZA" sz="3600" dirty="0">
              <a:effectLst/>
            </a:endParaRPr>
          </a:p>
          <a:p>
            <a:endParaRPr lang="en-ZA" sz="3600" dirty="0">
              <a:effectLst/>
            </a:endParaRP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3337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endParaRPr lang="en-ZA" dirty="0"/>
          </a:p>
          <a:p>
            <a:pPr marL="0" indent="0" algn="ctr">
              <a:buNone/>
            </a:pPr>
            <a:endParaRPr lang="en-ZA" b="1" i="1" dirty="0"/>
          </a:p>
          <a:p>
            <a:pPr marL="0" indent="0" algn="ctr">
              <a:buNone/>
            </a:pPr>
            <a:endParaRPr lang="en-ZA" b="1" i="1" dirty="0"/>
          </a:p>
          <a:p>
            <a:pPr marL="0" indent="0" algn="ctr">
              <a:buNone/>
            </a:pPr>
            <a:endParaRPr lang="en-ZA" b="1" i="1" dirty="0"/>
          </a:p>
          <a:p>
            <a:pPr marL="0" indent="0" algn="ctr">
              <a:buNone/>
            </a:pPr>
            <a:r>
              <a:rPr lang="en-ZA" b="1" i="1" dirty="0"/>
              <a:t>ALL THE BEST </a:t>
            </a:r>
          </a:p>
        </p:txBody>
      </p:sp>
    </p:spTree>
    <p:extLst>
      <p:ext uri="{BB962C8B-B14F-4D97-AF65-F5344CB8AC3E}">
        <p14:creationId xmlns:p14="http://schemas.microsoft.com/office/powerpoint/2010/main" val="2572641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4178F-5C92-4148-B1FB-104F59316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en-ZA" sz="3600" dirty="0"/>
              <a:t>Important determinant of </a:t>
            </a:r>
            <a:r>
              <a:rPr lang="en-ZA" sz="3600" b="1" dirty="0"/>
              <a:t>motivation, moral, performance.</a:t>
            </a:r>
          </a:p>
          <a:p>
            <a:endParaRPr lang="en-ZA" sz="3600" b="1" dirty="0"/>
          </a:p>
          <a:p>
            <a:r>
              <a:rPr lang="en-ZA" sz="3600" dirty="0"/>
              <a:t>Affects </a:t>
            </a:r>
            <a:r>
              <a:rPr lang="en-ZA" sz="3600" b="1" dirty="0"/>
              <a:t>attitudes </a:t>
            </a:r>
            <a:r>
              <a:rPr lang="en-ZA" sz="3600" dirty="0"/>
              <a:t>of workers towards their work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76595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435280" cy="2448272"/>
          </a:xfrm>
        </p:spPr>
        <p:txBody>
          <a:bodyPr>
            <a:noAutofit/>
          </a:bodyPr>
          <a:lstStyle/>
          <a:p>
            <a:r>
              <a:rPr lang="en-ZA" sz="5400" b="1" dirty="0"/>
              <a:t>Status of teachers during the colonial period</a:t>
            </a:r>
            <a:endParaRPr lang="en-ZA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851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sz="4000" dirty="0"/>
          </a:p>
          <a:p>
            <a:pPr marL="0" indent="0">
              <a:buNone/>
            </a:pPr>
            <a:r>
              <a:rPr lang="en-ZA" sz="4000" dirty="0"/>
              <a:t>Zambian teachers had a high status during this period</a:t>
            </a:r>
          </a:p>
        </p:txBody>
      </p:sp>
    </p:spTree>
    <p:extLst>
      <p:ext uri="{BB962C8B-B14F-4D97-AF65-F5344CB8AC3E}">
        <p14:creationId xmlns:p14="http://schemas.microsoft.com/office/powerpoint/2010/main" val="2202544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1642194"/>
          </a:xfrm>
        </p:spPr>
        <p:txBody>
          <a:bodyPr>
            <a:normAutofit fontScale="90000"/>
          </a:bodyPr>
          <a:lstStyle/>
          <a:p>
            <a:br>
              <a:rPr lang="en-ZA" b="1" dirty="0"/>
            </a:br>
            <a:br>
              <a:rPr lang="en-ZA" b="1" dirty="0"/>
            </a:br>
            <a:r>
              <a:rPr lang="en-ZA" sz="4900" b="1" dirty="0"/>
              <a:t>Factors that contributed to the high status of teachers</a:t>
            </a:r>
            <a:br>
              <a:rPr lang="en-ZA" b="1" dirty="0"/>
            </a:br>
            <a:br>
              <a:rPr lang="en-ZA" dirty="0">
                <a:effectLst/>
              </a:rPr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988840"/>
            <a:ext cx="8712968" cy="41373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ZA" sz="4000" b="1" dirty="0"/>
              <a:t>Nature of the teaching job</a:t>
            </a:r>
          </a:p>
          <a:p>
            <a:r>
              <a:rPr lang="en-ZA" sz="3600" dirty="0"/>
              <a:t>it was the only job for educated African. </a:t>
            </a:r>
          </a:p>
          <a:p>
            <a:r>
              <a:rPr lang="en-ZA" sz="3600" dirty="0"/>
              <a:t>Perceived as a job for very educated people.</a:t>
            </a:r>
          </a:p>
          <a:p>
            <a:r>
              <a:rPr lang="en-ZA" sz="3600" dirty="0"/>
              <a:t>Associated with the work of Europeans.</a:t>
            </a:r>
            <a:r>
              <a:rPr lang="en-GB" sz="3600" dirty="0"/>
              <a:t> </a:t>
            </a:r>
            <a:endParaRPr lang="en-ZA" sz="3600" dirty="0"/>
          </a:p>
          <a:p>
            <a:pPr marL="0" indent="0">
              <a:buNone/>
            </a:pPr>
            <a:endParaRPr lang="en-ZA" sz="3600" dirty="0"/>
          </a:p>
          <a:p>
            <a:pPr marL="0" indent="0">
              <a:buNone/>
            </a:pPr>
            <a:endParaRPr lang="en-ZA" sz="4000" dirty="0"/>
          </a:p>
        </p:txBody>
      </p:sp>
    </p:spTree>
    <p:extLst>
      <p:ext uri="{BB962C8B-B14F-4D97-AF65-F5344CB8AC3E}">
        <p14:creationId xmlns:p14="http://schemas.microsoft.com/office/powerpoint/2010/main" val="369159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162F9-6555-5D41-B66D-DB3CC9D0A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ZA" sz="4800" b="1" dirty="0"/>
              <a:t>Expert/monopoly of</a:t>
            </a:r>
            <a:r>
              <a:rPr lang="en-ZA" b="1" dirty="0"/>
              <a:t> Knowledge</a:t>
            </a:r>
            <a:br>
              <a:rPr lang="en-ZA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9C2E1-C2A7-D744-ABF6-361AE630F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4929411"/>
          </a:xfrm>
        </p:spPr>
        <p:txBody>
          <a:bodyPr>
            <a:normAutofit/>
          </a:bodyPr>
          <a:lstStyle/>
          <a:p>
            <a:r>
              <a:rPr lang="en-ZA" sz="3600" dirty="0"/>
              <a:t>Teachers were seen to have expert knowledge.</a:t>
            </a:r>
          </a:p>
          <a:p>
            <a:pPr marL="0" indent="0">
              <a:buNone/>
            </a:pPr>
            <a:endParaRPr lang="en-ZA" sz="3600" dirty="0"/>
          </a:p>
          <a:p>
            <a:r>
              <a:rPr lang="en-ZA" sz="3600" dirty="0"/>
              <a:t> knowledge was not common to everyone.</a:t>
            </a:r>
          </a:p>
          <a:p>
            <a:pPr marL="0" indent="0">
              <a:buNone/>
            </a:pPr>
            <a:endParaRPr lang="en-ZA" sz="3600" dirty="0"/>
          </a:p>
          <a:p>
            <a:r>
              <a:rPr lang="en-ZA" sz="3600" dirty="0"/>
              <a:t>They were everything-preachers, advisors, agricultural administrators, clerks and letter writers.</a:t>
            </a:r>
            <a:r>
              <a:rPr lang="en-GB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6952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45B0B-625B-E643-A31B-11B2CCBD2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br>
              <a:rPr lang="en-ZA" b="1" dirty="0"/>
            </a:br>
            <a:r>
              <a:rPr lang="en-ZA" b="1" dirty="0"/>
              <a:t>Economic rewards</a:t>
            </a:r>
            <a:br>
              <a:rPr lang="en-ZA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E71CA-59D4-9942-A57C-4BC80F6D5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16624"/>
          </a:xfrm>
        </p:spPr>
        <p:txBody>
          <a:bodyPr>
            <a:normAutofit fontScale="92500" lnSpcReduction="10000"/>
          </a:bodyPr>
          <a:lstStyle/>
          <a:p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though their pay was not adequate, they were among a few salaried African workers. In terms of occupation prestige, they were only second to the </a:t>
            </a:r>
            <a:r>
              <a:rPr lang="en-ZA">
                <a:latin typeface="Times New Roman" panose="02020603050405020304" pitchFamily="18" charset="0"/>
                <a:cs typeface="Times New Roman" panose="02020603050405020304" pitchFamily="18" charset="0"/>
              </a:rPr>
              <a:t>district commissioner.</a:t>
            </a:r>
            <a:endParaRPr lang="en-Z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Z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teachers lacked almost nothing materially:</a:t>
            </a:r>
          </a:p>
          <a:p>
            <a:pPr lvl="1"/>
            <a:r>
              <a:rPr lang="en-Z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pupils’ labour was at their disposal, </a:t>
            </a:r>
          </a:p>
          <a:p>
            <a:pPr lvl="1"/>
            <a:r>
              <a:rPr lang="en-Z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could afford to acquire status symbols such as bicycles and gramophone which most people could not, </a:t>
            </a:r>
          </a:p>
          <a:p>
            <a:pPr lvl="1"/>
            <a:r>
              <a:rPr lang="en-Z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dresses were imported, </a:t>
            </a:r>
          </a:p>
          <a:p>
            <a:pPr lvl="1"/>
            <a:r>
              <a:rPr lang="en-Z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were able to fulfil kingship obligations.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616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1684</Words>
  <Application>Microsoft Macintosh PowerPoint</Application>
  <PresentationFormat>On-screen Show (4:3)</PresentationFormat>
  <Paragraphs>246</Paragraphs>
  <Slides>40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Calibri</vt:lpstr>
      <vt:lpstr>Open Sans</vt:lpstr>
      <vt:lpstr>Times New Roman</vt:lpstr>
      <vt:lpstr>Office Theme</vt:lpstr>
      <vt:lpstr>Topic 9  Teacher Status</vt:lpstr>
      <vt:lpstr> What is Social status? </vt:lpstr>
      <vt:lpstr> Types of status </vt:lpstr>
      <vt:lpstr> Importance of status  </vt:lpstr>
      <vt:lpstr>PowerPoint Presentation</vt:lpstr>
      <vt:lpstr>Status of teachers during the colonial period</vt:lpstr>
      <vt:lpstr>  Factors that contributed to the high status of teachers  </vt:lpstr>
      <vt:lpstr>Expert/monopoly of Knowledge </vt:lpstr>
      <vt:lpstr> Economic rewards </vt:lpstr>
      <vt:lpstr>Social Behaviour </vt:lpstr>
      <vt:lpstr> Authority and prevailing educational situation </vt:lpstr>
      <vt:lpstr>OTHER FACTORS</vt:lpstr>
      <vt:lpstr>How did the status of teachers change after independence?</vt:lpstr>
      <vt:lpstr>PowerPoint Presentation</vt:lpstr>
      <vt:lpstr> Factors which contributed to the decline of the status of teachers in Zambia after independence  </vt:lpstr>
      <vt:lpstr>PowerPoint Presentation</vt:lpstr>
      <vt:lpstr>Cont.…</vt:lpstr>
      <vt:lpstr> Improving the Status of Teachers </vt:lpstr>
      <vt:lpstr>Economic improvement</vt:lpstr>
      <vt:lpstr> Improvement in conditions of work and service </vt:lpstr>
      <vt:lpstr>Social Improvement </vt:lpstr>
      <vt:lpstr> Professional Improvement </vt:lpstr>
      <vt:lpstr>PRESTIGE RATING STUDY</vt:lpstr>
      <vt:lpstr>PowerPoint Presentation</vt:lpstr>
      <vt:lpstr> Things to Remember </vt:lpstr>
      <vt:lpstr>Example of a prestige rating study </vt:lpstr>
      <vt:lpstr>PowerPoint Presentation</vt:lpstr>
      <vt:lpstr>PowerPoint Presentation</vt:lpstr>
      <vt:lpstr>PowerPoint Presentation</vt:lpstr>
      <vt:lpstr>PowerPoint Presentation</vt:lpstr>
      <vt:lpstr>  Teaching profession </vt:lpstr>
      <vt:lpstr> Characteristics of a Profession </vt:lpstr>
      <vt:lpstr> Professional Association, licensing, control of entry </vt:lpstr>
      <vt:lpstr>PowerPoint Presentation</vt:lpstr>
      <vt:lpstr>PowerPoint Presentation</vt:lpstr>
      <vt:lpstr>PowerPoint Presentation</vt:lpstr>
      <vt:lpstr>Characteristics of a semi profession </vt:lpstr>
      <vt:lpstr>The future of the professions</vt:lpstr>
      <vt:lpstr> Professionalising teaching in Zambia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 2011</dc:title>
  <dc:creator>zeeeshan</dc:creator>
  <cp:lastModifiedBy>Janet Serenje Chipindi</cp:lastModifiedBy>
  <cp:revision>86</cp:revision>
  <cp:lastPrinted>2016-05-15T11:06:48Z</cp:lastPrinted>
  <dcterms:created xsi:type="dcterms:W3CDTF">2016-01-15T05:53:03Z</dcterms:created>
  <dcterms:modified xsi:type="dcterms:W3CDTF">2021-06-22T09:38:56Z</dcterms:modified>
</cp:coreProperties>
</file>