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2"/>
  </p:notesMasterIdLst>
  <p:handoutMasterIdLst>
    <p:handoutMasterId r:id="rId93"/>
  </p:handoutMasterIdLst>
  <p:sldIdLst>
    <p:sldId id="256" r:id="rId2"/>
    <p:sldId id="432" r:id="rId3"/>
    <p:sldId id="258" r:id="rId4"/>
    <p:sldId id="415" r:id="rId5"/>
    <p:sldId id="416" r:id="rId6"/>
    <p:sldId id="417" r:id="rId7"/>
    <p:sldId id="382" r:id="rId8"/>
    <p:sldId id="257" r:id="rId9"/>
    <p:sldId id="419" r:id="rId10"/>
    <p:sldId id="421" r:id="rId11"/>
    <p:sldId id="422" r:id="rId12"/>
    <p:sldId id="423" r:id="rId13"/>
    <p:sldId id="424" r:id="rId14"/>
    <p:sldId id="420" r:id="rId15"/>
    <p:sldId id="425" r:id="rId16"/>
    <p:sldId id="262" r:id="rId17"/>
    <p:sldId id="264" r:id="rId18"/>
    <p:sldId id="265" r:id="rId19"/>
    <p:sldId id="266" r:id="rId20"/>
    <p:sldId id="267" r:id="rId21"/>
    <p:sldId id="268" r:id="rId22"/>
    <p:sldId id="383" r:id="rId23"/>
    <p:sldId id="270" r:id="rId24"/>
    <p:sldId id="271" r:id="rId25"/>
    <p:sldId id="272" r:id="rId26"/>
    <p:sldId id="426" r:id="rId27"/>
    <p:sldId id="427" r:id="rId28"/>
    <p:sldId id="428" r:id="rId29"/>
    <p:sldId id="430" r:id="rId30"/>
    <p:sldId id="429" r:id="rId31"/>
    <p:sldId id="397" r:id="rId32"/>
    <p:sldId id="281" r:id="rId33"/>
    <p:sldId id="282" r:id="rId34"/>
    <p:sldId id="284" r:id="rId35"/>
    <p:sldId id="408" r:id="rId36"/>
    <p:sldId id="285" r:id="rId37"/>
    <p:sldId id="286" r:id="rId38"/>
    <p:sldId id="407" r:id="rId39"/>
    <p:sldId id="400" r:id="rId40"/>
    <p:sldId id="287" r:id="rId41"/>
    <p:sldId id="288" r:id="rId42"/>
    <p:sldId id="289" r:id="rId43"/>
    <p:sldId id="403" r:id="rId44"/>
    <p:sldId id="402" r:id="rId45"/>
    <p:sldId id="405" r:id="rId46"/>
    <p:sldId id="404" r:id="rId47"/>
    <p:sldId id="406" r:id="rId48"/>
    <p:sldId id="292" r:id="rId49"/>
    <p:sldId id="433" r:id="rId50"/>
    <p:sldId id="293" r:id="rId51"/>
    <p:sldId id="295" r:id="rId52"/>
    <p:sldId id="296" r:id="rId53"/>
    <p:sldId id="297" r:id="rId54"/>
    <p:sldId id="431" r:id="rId55"/>
    <p:sldId id="375" r:id="rId56"/>
    <p:sldId id="376" r:id="rId57"/>
    <p:sldId id="300" r:id="rId58"/>
    <p:sldId id="301" r:id="rId59"/>
    <p:sldId id="302" r:id="rId60"/>
    <p:sldId id="303" r:id="rId61"/>
    <p:sldId id="304" r:id="rId62"/>
    <p:sldId id="305" r:id="rId63"/>
    <p:sldId id="306" r:id="rId64"/>
    <p:sldId id="315" r:id="rId65"/>
    <p:sldId id="308" r:id="rId66"/>
    <p:sldId id="309" r:id="rId67"/>
    <p:sldId id="316" r:id="rId68"/>
    <p:sldId id="318" r:id="rId69"/>
    <p:sldId id="319" r:id="rId70"/>
    <p:sldId id="320" r:id="rId71"/>
    <p:sldId id="321" r:id="rId72"/>
    <p:sldId id="322" r:id="rId73"/>
    <p:sldId id="323" r:id="rId74"/>
    <p:sldId id="325" r:id="rId75"/>
    <p:sldId id="354" r:id="rId76"/>
    <p:sldId id="353" r:id="rId77"/>
    <p:sldId id="377" r:id="rId78"/>
    <p:sldId id="379" r:id="rId79"/>
    <p:sldId id="328" r:id="rId80"/>
    <p:sldId id="362" r:id="rId81"/>
    <p:sldId id="360" r:id="rId82"/>
    <p:sldId id="357" r:id="rId83"/>
    <p:sldId id="358" r:id="rId84"/>
    <p:sldId id="364" r:id="rId85"/>
    <p:sldId id="366" r:id="rId86"/>
    <p:sldId id="329" r:id="rId87"/>
    <p:sldId id="330" r:id="rId88"/>
    <p:sldId id="331" r:id="rId89"/>
    <p:sldId id="380" r:id="rId90"/>
    <p:sldId id="381" r:id="rId91"/>
  </p:sldIdLst>
  <p:sldSz cx="9144000" cy="6858000" type="screen4x3"/>
  <p:notesSz cx="6667500" cy="99044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erdinand M Chipindi" initials="FMC" lastIdx="0" clrIdx="0">
    <p:extLst>
      <p:ext uri="{19B8F6BF-5375-455C-9EA6-DF929625EA0E}">
        <p15:presenceInfo xmlns:p15="http://schemas.microsoft.com/office/powerpoint/2012/main" userId="cab46704-92fd-431d-bc7e-77dce28e635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46" autoAdjust="0"/>
    <p:restoredTop sz="90947"/>
  </p:normalViewPr>
  <p:slideViewPr>
    <p:cSldViewPr>
      <p:cViewPr varScale="1">
        <p:scale>
          <a:sx n="68" d="100"/>
          <a:sy n="68" d="100"/>
        </p:scale>
        <p:origin x="1410" y="60"/>
      </p:cViewPr>
      <p:guideLst>
        <p:guide orient="horz" pos="2160"/>
        <p:guide pos="2880"/>
      </p:guideLst>
    </p:cSldViewPr>
  </p:slideViewPr>
  <p:outlineViewPr>
    <p:cViewPr>
      <p:scale>
        <a:sx n="33" d="100"/>
        <a:sy n="33" d="100"/>
      </p:scale>
      <p:origin x="0" y="-92720"/>
    </p:cViewPr>
  </p:outlineViewPr>
  <p:notesTextViewPr>
    <p:cViewPr>
      <p:scale>
        <a:sx n="1" d="1"/>
        <a:sy n="1" d="1"/>
      </p:scale>
      <p:origin x="0" y="0"/>
    </p:cViewPr>
  </p:notesTextViewPr>
  <p:notesViewPr>
    <p:cSldViewPr>
      <p:cViewPr varScale="1">
        <p:scale>
          <a:sx n="90" d="100"/>
          <a:sy n="90" d="100"/>
        </p:scale>
        <p:origin x="3896" y="20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handoutMaster" Target="handoutMasters/handoutMaster1.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977" cy="495221"/>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775967" y="1"/>
            <a:ext cx="2889977" cy="495221"/>
          </a:xfrm>
          <a:prstGeom prst="rect">
            <a:avLst/>
          </a:prstGeom>
        </p:spPr>
        <p:txBody>
          <a:bodyPr vert="horz" lIns="91440" tIns="45720" rIns="91440" bIns="45720" rtlCol="0"/>
          <a:lstStyle>
            <a:lvl1pPr algn="r">
              <a:defRPr sz="1200"/>
            </a:lvl1pPr>
          </a:lstStyle>
          <a:p>
            <a:fld id="{D9E28D6A-A657-448F-BD14-176F76E277F3}" type="datetimeFigureOut">
              <a:rPr lang="en-ZA" smtClean="0"/>
              <a:t>2023/04/11</a:t>
            </a:fld>
            <a:endParaRPr lang="en-ZA"/>
          </a:p>
        </p:txBody>
      </p:sp>
      <p:sp>
        <p:nvSpPr>
          <p:cNvPr id="4" name="Footer Placeholder 3"/>
          <p:cNvSpPr>
            <a:spLocks noGrp="1"/>
          </p:cNvSpPr>
          <p:nvPr>
            <p:ph type="ftr" sz="quarter" idx="2"/>
          </p:nvPr>
        </p:nvSpPr>
        <p:spPr>
          <a:xfrm>
            <a:off x="0" y="9407601"/>
            <a:ext cx="2889977" cy="495221"/>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p:cNvSpPr>
            <a:spLocks noGrp="1"/>
          </p:cNvSpPr>
          <p:nvPr>
            <p:ph type="sldNum" sz="quarter" idx="3"/>
          </p:nvPr>
        </p:nvSpPr>
        <p:spPr>
          <a:xfrm>
            <a:off x="3775967" y="9407601"/>
            <a:ext cx="2889977" cy="495221"/>
          </a:xfrm>
          <a:prstGeom prst="rect">
            <a:avLst/>
          </a:prstGeom>
        </p:spPr>
        <p:txBody>
          <a:bodyPr vert="horz" lIns="91440" tIns="45720" rIns="91440" bIns="45720" rtlCol="0" anchor="b"/>
          <a:lstStyle>
            <a:lvl1pPr algn="r">
              <a:defRPr sz="1200"/>
            </a:lvl1pPr>
          </a:lstStyle>
          <a:p>
            <a:fld id="{75224D17-AAD2-4453-877B-99D56CAA57F9}" type="slidenum">
              <a:rPr lang="en-ZA" smtClean="0"/>
              <a:t>‹#›</a:t>
            </a:fld>
            <a:endParaRPr lang="en-ZA"/>
          </a:p>
        </p:txBody>
      </p:sp>
    </p:spTree>
    <p:extLst>
      <p:ext uri="{BB962C8B-B14F-4D97-AF65-F5344CB8AC3E}">
        <p14:creationId xmlns:p14="http://schemas.microsoft.com/office/powerpoint/2010/main" val="40883272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6663" y="0"/>
            <a:ext cx="2889250" cy="496888"/>
          </a:xfrm>
          <a:prstGeom prst="rect">
            <a:avLst/>
          </a:prstGeom>
        </p:spPr>
        <p:txBody>
          <a:bodyPr vert="horz" lIns="91440" tIns="45720" rIns="91440" bIns="45720" rtlCol="0"/>
          <a:lstStyle>
            <a:lvl1pPr algn="r">
              <a:defRPr sz="1200"/>
            </a:lvl1pPr>
          </a:lstStyle>
          <a:p>
            <a:fld id="{755633AD-F725-5A47-97CD-7B0745478B14}" type="datetimeFigureOut">
              <a:rPr lang="en-GB" smtClean="0"/>
              <a:t>11/04/2023</a:t>
            </a:fld>
            <a:endParaRPr lang="en-GB"/>
          </a:p>
        </p:txBody>
      </p:sp>
      <p:sp>
        <p:nvSpPr>
          <p:cNvPr id="4" name="Slide Image Placeholder 3"/>
          <p:cNvSpPr>
            <a:spLocks noGrp="1" noRot="1" noChangeAspect="1"/>
          </p:cNvSpPr>
          <p:nvPr>
            <p:ph type="sldImg" idx="2"/>
          </p:nvPr>
        </p:nvSpPr>
        <p:spPr>
          <a:xfrm>
            <a:off x="1104900" y="1238250"/>
            <a:ext cx="4457700" cy="33432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750" y="4767263"/>
            <a:ext cx="5334000" cy="389890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07525"/>
            <a:ext cx="288925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6663" y="9407525"/>
            <a:ext cx="2889250" cy="496888"/>
          </a:xfrm>
          <a:prstGeom prst="rect">
            <a:avLst/>
          </a:prstGeom>
        </p:spPr>
        <p:txBody>
          <a:bodyPr vert="horz" lIns="91440" tIns="45720" rIns="91440" bIns="45720" rtlCol="0" anchor="b"/>
          <a:lstStyle>
            <a:lvl1pPr algn="r">
              <a:defRPr sz="1200"/>
            </a:lvl1pPr>
          </a:lstStyle>
          <a:p>
            <a:fld id="{8A686094-EB2F-0549-AB80-2582541E9CB3}" type="slidenum">
              <a:rPr lang="en-GB" smtClean="0"/>
              <a:t>‹#›</a:t>
            </a:fld>
            <a:endParaRPr lang="en-GB"/>
          </a:p>
        </p:txBody>
      </p:sp>
    </p:spTree>
    <p:extLst>
      <p:ext uri="{BB962C8B-B14F-4D97-AF65-F5344CB8AC3E}">
        <p14:creationId xmlns:p14="http://schemas.microsoft.com/office/powerpoint/2010/main" val="40404606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course if from the </a:t>
            </a:r>
          </a:p>
        </p:txBody>
      </p:sp>
      <p:sp>
        <p:nvSpPr>
          <p:cNvPr id="4" name="Slide Number Placeholder 3"/>
          <p:cNvSpPr>
            <a:spLocks noGrp="1"/>
          </p:cNvSpPr>
          <p:nvPr>
            <p:ph type="sldNum" sz="quarter" idx="5"/>
          </p:nvPr>
        </p:nvSpPr>
        <p:spPr/>
        <p:txBody>
          <a:bodyPr/>
          <a:lstStyle/>
          <a:p>
            <a:fld id="{8A686094-EB2F-0549-AB80-2582541E9CB3}" type="slidenum">
              <a:rPr lang="en-GB" smtClean="0"/>
              <a:t>1</a:t>
            </a:fld>
            <a:endParaRPr lang="en-GB"/>
          </a:p>
        </p:txBody>
      </p:sp>
    </p:spTree>
    <p:extLst>
      <p:ext uri="{BB962C8B-B14F-4D97-AF65-F5344CB8AC3E}">
        <p14:creationId xmlns:p14="http://schemas.microsoft.com/office/powerpoint/2010/main" val="18780878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20</a:t>
            </a:fld>
            <a:endParaRPr lang="en-GB"/>
          </a:p>
        </p:txBody>
      </p:sp>
    </p:spTree>
    <p:extLst>
      <p:ext uri="{BB962C8B-B14F-4D97-AF65-F5344CB8AC3E}">
        <p14:creationId xmlns:p14="http://schemas.microsoft.com/office/powerpoint/2010/main" val="22128832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21</a:t>
            </a:fld>
            <a:endParaRPr lang="en-GB"/>
          </a:p>
        </p:txBody>
      </p:sp>
    </p:spTree>
    <p:extLst>
      <p:ext uri="{BB962C8B-B14F-4D97-AF65-F5344CB8AC3E}">
        <p14:creationId xmlns:p14="http://schemas.microsoft.com/office/powerpoint/2010/main" val="42027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3600" b="1" dirty="0"/>
              <a:t>Intellectual Forces and the Rise of Sociological Theory </a:t>
            </a:r>
            <a:endParaRPr lang="en-GB" sz="3600" dirty="0"/>
          </a:p>
        </p:txBody>
      </p:sp>
      <p:sp>
        <p:nvSpPr>
          <p:cNvPr id="4" name="Slide Number Placeholder 3"/>
          <p:cNvSpPr>
            <a:spLocks noGrp="1"/>
          </p:cNvSpPr>
          <p:nvPr>
            <p:ph type="sldNum" sz="quarter" idx="5"/>
          </p:nvPr>
        </p:nvSpPr>
        <p:spPr/>
        <p:txBody>
          <a:bodyPr/>
          <a:lstStyle/>
          <a:p>
            <a:fld id="{8A686094-EB2F-0549-AB80-2582541E9CB3}" type="slidenum">
              <a:rPr lang="en-GB" smtClean="0"/>
              <a:t>22</a:t>
            </a:fld>
            <a:endParaRPr lang="en-GB"/>
          </a:p>
        </p:txBody>
      </p:sp>
    </p:spTree>
    <p:extLst>
      <p:ext uri="{BB962C8B-B14F-4D97-AF65-F5344CB8AC3E}">
        <p14:creationId xmlns:p14="http://schemas.microsoft.com/office/powerpoint/2010/main" val="39209773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23</a:t>
            </a:fld>
            <a:endParaRPr lang="en-GB"/>
          </a:p>
        </p:txBody>
      </p:sp>
    </p:spTree>
    <p:extLst>
      <p:ext uri="{BB962C8B-B14F-4D97-AF65-F5344CB8AC3E}">
        <p14:creationId xmlns:p14="http://schemas.microsoft.com/office/powerpoint/2010/main" val="8131625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24</a:t>
            </a:fld>
            <a:endParaRPr lang="en-GB"/>
          </a:p>
        </p:txBody>
      </p:sp>
    </p:spTree>
    <p:extLst>
      <p:ext uri="{BB962C8B-B14F-4D97-AF65-F5344CB8AC3E}">
        <p14:creationId xmlns:p14="http://schemas.microsoft.com/office/powerpoint/2010/main" val="36681407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4000" dirty="0">
                <a:latin typeface="Times" pitchFamily="2" charset="0"/>
              </a:rPr>
              <a:t>Conte had originally used the term </a:t>
            </a:r>
            <a:r>
              <a:rPr lang="en-GB" sz="4000" b="1" dirty="0">
                <a:latin typeface="Times" pitchFamily="2" charset="0"/>
              </a:rPr>
              <a:t>'social physics' </a:t>
            </a:r>
            <a:r>
              <a:rPr lang="en-GB" sz="4000" dirty="0">
                <a:latin typeface="Times" pitchFamily="2" charset="0"/>
              </a:rPr>
              <a:t>to describe the new field, but abandoned it and coined the term sociology because some of his intellectual rivals at the time were also using that term</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4000" dirty="0">
                <a:solidFill>
                  <a:srgbClr val="595959"/>
                </a:solidFill>
                <a:effectLst/>
                <a:latin typeface="Times" pitchFamily="2" charset="0"/>
              </a:rPr>
              <a:t>Comte wanted </a:t>
            </a:r>
            <a:r>
              <a:rPr lang="en-GB" sz="4000" dirty="0">
                <a:solidFill>
                  <a:srgbClr val="424242"/>
                </a:solidFill>
                <a:effectLst/>
                <a:latin typeface="Times" pitchFamily="2" charset="0"/>
              </a:rPr>
              <a:t>to distinguish his </a:t>
            </a:r>
            <a:r>
              <a:rPr lang="en-GB" sz="4000" dirty="0">
                <a:solidFill>
                  <a:srgbClr val="595959"/>
                </a:solidFill>
                <a:effectLst/>
                <a:latin typeface="Times" pitchFamily="2" charset="0"/>
              </a:rPr>
              <a:t>own ideas </a:t>
            </a:r>
            <a:r>
              <a:rPr lang="en-GB" sz="4000" dirty="0">
                <a:solidFill>
                  <a:srgbClr val="424242"/>
                </a:solidFill>
                <a:effectLst/>
                <a:latin typeface="Times" pitchFamily="2" charset="0"/>
              </a:rPr>
              <a:t>from theirs, </a:t>
            </a:r>
            <a:r>
              <a:rPr lang="en-GB" sz="4000" dirty="0">
                <a:solidFill>
                  <a:srgbClr val="595959"/>
                </a:solidFill>
                <a:effectLst/>
                <a:latin typeface="Times" pitchFamily="2" charset="0"/>
              </a:rPr>
              <a:t>so </a:t>
            </a:r>
            <a:r>
              <a:rPr lang="en-GB" sz="4000" dirty="0">
                <a:solidFill>
                  <a:srgbClr val="424242"/>
                </a:solidFill>
                <a:effectLst/>
                <a:latin typeface="Times" pitchFamily="2" charset="0"/>
              </a:rPr>
              <a:t>he coined the </a:t>
            </a:r>
            <a:r>
              <a:rPr lang="en-GB" sz="4000" dirty="0">
                <a:solidFill>
                  <a:srgbClr val="595959"/>
                </a:solidFill>
                <a:effectLst/>
                <a:latin typeface="Times" pitchFamily="2" charset="0"/>
              </a:rPr>
              <a:t>term 'sociology' </a:t>
            </a:r>
            <a:r>
              <a:rPr lang="en-GB" sz="4000" dirty="0">
                <a:solidFill>
                  <a:srgbClr val="424242"/>
                </a:solidFill>
                <a:effectLst/>
                <a:latin typeface="Times" pitchFamily="2" charset="0"/>
              </a:rPr>
              <a:t>to describe the </a:t>
            </a:r>
            <a:r>
              <a:rPr lang="en-GB" sz="4000" dirty="0">
                <a:solidFill>
                  <a:srgbClr val="595959"/>
                </a:solidFill>
                <a:effectLst/>
                <a:latin typeface="Times" pitchFamily="2" charset="0"/>
              </a:rPr>
              <a:t>subject </a:t>
            </a:r>
            <a:r>
              <a:rPr lang="en-GB" sz="4000" dirty="0">
                <a:solidFill>
                  <a:srgbClr val="424242"/>
                </a:solidFill>
                <a:effectLst/>
                <a:latin typeface="Times" pitchFamily="2" charset="0"/>
              </a:rPr>
              <a:t>he wished to </a:t>
            </a:r>
            <a:r>
              <a:rPr lang="en-GB" sz="4000" dirty="0">
                <a:solidFill>
                  <a:srgbClr val="595959"/>
                </a:solidFill>
                <a:effectLst/>
                <a:latin typeface="Times" pitchFamily="2" charset="0"/>
              </a:rPr>
              <a:t>establish. </a:t>
            </a:r>
            <a:endParaRPr lang="en-GB" sz="6600" dirty="0"/>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4000" b="1" dirty="0">
              <a:latin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25</a:t>
            </a:fld>
            <a:endParaRPr lang="en-GB"/>
          </a:p>
        </p:txBody>
      </p:sp>
    </p:spTree>
    <p:extLst>
      <p:ext uri="{BB962C8B-B14F-4D97-AF65-F5344CB8AC3E}">
        <p14:creationId xmlns:p14="http://schemas.microsoft.com/office/powerpoint/2010/main" val="26270545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3600" dirty="0">
                <a:solidFill>
                  <a:srgbClr val="595959"/>
                </a:solidFill>
                <a:effectLst/>
                <a:latin typeface="Times New Roman" panose="02020603050405020304" pitchFamily="18" charset="0"/>
                <a:cs typeface="Times New Roman" panose="02020603050405020304" pitchFamily="18" charset="0"/>
              </a:rPr>
              <a:t>1. The French </a:t>
            </a:r>
            <a:r>
              <a:rPr lang="en-GB" sz="3600" dirty="0">
                <a:solidFill>
                  <a:srgbClr val="424242"/>
                </a:solidFill>
                <a:effectLst/>
                <a:latin typeface="Times New Roman" panose="02020603050405020304" pitchFamily="18" charset="0"/>
                <a:cs typeface="Times New Roman" panose="02020603050405020304" pitchFamily="18" charset="0"/>
              </a:rPr>
              <a:t>Revolution </a:t>
            </a:r>
            <a:r>
              <a:rPr lang="en-GB" sz="3600" dirty="0">
                <a:solidFill>
                  <a:srgbClr val="595959"/>
                </a:solidFill>
                <a:effectLst/>
                <a:latin typeface="Times New Roman" panose="02020603050405020304" pitchFamily="18" charset="0"/>
                <a:cs typeface="Times New Roman" panose="02020603050405020304" pitchFamily="18" charset="0"/>
              </a:rPr>
              <a:t>of </a:t>
            </a:r>
            <a:r>
              <a:rPr lang="en-GB" sz="3600" dirty="0">
                <a:solidFill>
                  <a:srgbClr val="424242"/>
                </a:solidFill>
                <a:effectLst/>
                <a:latin typeface="Times New Roman" panose="02020603050405020304" pitchFamily="18" charset="0"/>
                <a:cs typeface="Times New Roman" panose="02020603050405020304" pitchFamily="18" charset="0"/>
              </a:rPr>
              <a:t>1789 which had Significantly changed French </a:t>
            </a:r>
            <a:r>
              <a:rPr lang="en-GB" sz="3600" dirty="0">
                <a:solidFill>
                  <a:srgbClr val="595959"/>
                </a:solidFill>
                <a:effectLst/>
                <a:latin typeface="Times New Roman" panose="02020603050405020304" pitchFamily="18" charset="0"/>
                <a:cs typeface="Times New Roman" panose="02020603050405020304" pitchFamily="18" charset="0"/>
              </a:rPr>
              <a:t>society, while </a:t>
            </a:r>
            <a:r>
              <a:rPr lang="en-GB" sz="3600" dirty="0">
                <a:solidFill>
                  <a:srgbClr val="424242"/>
                </a:solidFill>
                <a:effectLst/>
                <a:latin typeface="Times New Roman" panose="02020603050405020304" pitchFamily="18" charset="0"/>
                <a:cs typeface="Times New Roman" panose="02020603050405020304" pitchFamily="18" charset="0"/>
              </a:rPr>
              <a:t>the </a:t>
            </a:r>
            <a:r>
              <a:rPr lang="en-GB" sz="3600" dirty="0">
                <a:solidFill>
                  <a:srgbClr val="595959"/>
                </a:solidFill>
                <a:effectLst/>
                <a:latin typeface="Times New Roman" panose="02020603050405020304" pitchFamily="18" charset="0"/>
                <a:cs typeface="Times New Roman" panose="02020603050405020304" pitchFamily="18" charset="0"/>
              </a:rPr>
              <a:t>spread </a:t>
            </a:r>
            <a:r>
              <a:rPr lang="en-GB" sz="3600" dirty="0">
                <a:solidFill>
                  <a:srgbClr val="424242"/>
                </a:solidFill>
                <a:effectLst/>
                <a:latin typeface="Times New Roman" panose="02020603050405020304" pitchFamily="18" charset="0"/>
                <a:cs typeface="Times New Roman" panose="02020603050405020304" pitchFamily="18" charset="0"/>
              </a:rPr>
              <a:t>of industrialization </a:t>
            </a:r>
            <a:r>
              <a:rPr lang="en-GB" sz="3600" dirty="0">
                <a:solidFill>
                  <a:srgbClr val="595959"/>
                </a:solidFill>
                <a:effectLst/>
                <a:latin typeface="Times New Roman" panose="02020603050405020304" pitchFamily="18" charset="0"/>
                <a:cs typeface="Times New Roman" panose="02020603050405020304" pitchFamily="18" charset="0"/>
              </a:rPr>
              <a:t>was altering the </a:t>
            </a:r>
            <a:r>
              <a:rPr lang="en-GB" sz="3600" dirty="0">
                <a:solidFill>
                  <a:srgbClr val="424242"/>
                </a:solidFill>
                <a:effectLst/>
                <a:latin typeface="Times New Roman" panose="02020603050405020304" pitchFamily="18" charset="0"/>
                <a:cs typeface="Times New Roman" panose="02020603050405020304" pitchFamily="18" charset="0"/>
              </a:rPr>
              <a:t>traditional lives of the population. </a:t>
            </a:r>
            <a:endParaRPr lang="en-GB" sz="3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8A686094-EB2F-0549-AB80-2582541E9CB3}" type="slidenum">
              <a:rPr lang="en-GB" smtClean="0"/>
              <a:t>26</a:t>
            </a:fld>
            <a:endParaRPr lang="en-GB"/>
          </a:p>
        </p:txBody>
      </p:sp>
    </p:spTree>
    <p:extLst>
      <p:ext uri="{BB962C8B-B14F-4D97-AF65-F5344CB8AC3E}">
        <p14:creationId xmlns:p14="http://schemas.microsoft.com/office/powerpoint/2010/main" val="33281352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solidFill>
                  <a:srgbClr val="545454"/>
                </a:solidFill>
                <a:effectLst/>
                <a:latin typeface="Times" pitchFamily="2" charset="0"/>
              </a:rPr>
              <a:t>On </a:t>
            </a:r>
            <a:r>
              <a:rPr lang="en-GB" sz="1200" dirty="0">
                <a:solidFill>
                  <a:srgbClr val="3F3F3F"/>
                </a:solidFill>
                <a:effectLst/>
                <a:latin typeface="Times" pitchFamily="2" charset="0"/>
              </a:rPr>
              <a:t>the basis </a:t>
            </a:r>
            <a:r>
              <a:rPr lang="en-GB" sz="1200" dirty="0">
                <a:solidFill>
                  <a:srgbClr val="545454"/>
                </a:solidFill>
                <a:effectLst/>
                <a:latin typeface="Times" pitchFamily="2" charset="0"/>
              </a:rPr>
              <a:t>of careful </a:t>
            </a:r>
            <a:r>
              <a:rPr lang="en-GB" sz="1200" dirty="0">
                <a:solidFill>
                  <a:srgbClr val="3F3F3F"/>
                </a:solidFill>
                <a:effectLst/>
                <a:latin typeface="Times" pitchFamily="2" charset="0"/>
              </a:rPr>
              <a:t>observations, one </a:t>
            </a:r>
            <a:r>
              <a:rPr lang="en-GB" sz="1200" dirty="0">
                <a:solidFill>
                  <a:srgbClr val="545454"/>
                </a:solidFill>
                <a:effectLst/>
                <a:latin typeface="Times" pitchFamily="2" charset="0"/>
              </a:rPr>
              <a:t>can </a:t>
            </a:r>
            <a:r>
              <a:rPr lang="en-GB" sz="1200" dirty="0">
                <a:solidFill>
                  <a:srgbClr val="3F3F3F"/>
                </a:solidFill>
                <a:effectLst/>
                <a:latin typeface="Times" pitchFamily="2" charset="0"/>
              </a:rPr>
              <a:t>infer laws </a:t>
            </a:r>
            <a:r>
              <a:rPr lang="en-GB" sz="1200" dirty="0">
                <a:solidFill>
                  <a:srgbClr val="545454"/>
                </a:solidFill>
                <a:effectLst/>
                <a:latin typeface="Times" pitchFamily="2" charset="0"/>
              </a:rPr>
              <a:t>that explain </a:t>
            </a:r>
            <a:r>
              <a:rPr lang="en-GB" sz="1200" dirty="0">
                <a:solidFill>
                  <a:srgbClr val="3F3F3F"/>
                </a:solidFill>
                <a:effectLst/>
                <a:latin typeface="Times" pitchFamily="2" charset="0"/>
              </a:rPr>
              <a:t>the relationship between the observed phenomena. </a:t>
            </a:r>
            <a:r>
              <a:rPr lang="en-GB" sz="1200" dirty="0">
                <a:solidFill>
                  <a:srgbClr val="545454"/>
                </a:solidFill>
                <a:effectLst/>
                <a:latin typeface="Times" pitchFamily="2" charset="0"/>
              </a:rPr>
              <a:t>By </a:t>
            </a:r>
            <a:r>
              <a:rPr lang="en-GB" sz="1200" dirty="0">
                <a:solidFill>
                  <a:srgbClr val="3F3F3F"/>
                </a:solidFill>
                <a:effectLst/>
                <a:latin typeface="Times" pitchFamily="2" charset="0"/>
              </a:rPr>
              <a:t>understanding the </a:t>
            </a:r>
            <a:r>
              <a:rPr lang="en-GB" sz="1200" dirty="0">
                <a:solidFill>
                  <a:srgbClr val="545454"/>
                </a:solidFill>
                <a:effectLst/>
                <a:latin typeface="Times" pitchFamily="2" charset="0"/>
              </a:rPr>
              <a:t>causal </a:t>
            </a:r>
            <a:r>
              <a:rPr lang="en-GB" sz="1200" dirty="0">
                <a:solidFill>
                  <a:srgbClr val="3F3F3F"/>
                </a:solidFill>
                <a:effectLst/>
                <a:latin typeface="Times" pitchFamily="2" charset="0"/>
              </a:rPr>
              <a:t>relationships between </a:t>
            </a:r>
            <a:r>
              <a:rPr lang="en-GB" sz="1200" dirty="0">
                <a:solidFill>
                  <a:srgbClr val="545454"/>
                </a:solidFill>
                <a:effectLst/>
                <a:latin typeface="Times" pitchFamily="2" charset="0"/>
              </a:rPr>
              <a:t>events, </a:t>
            </a:r>
            <a:r>
              <a:rPr lang="en-GB" sz="1200" dirty="0">
                <a:solidFill>
                  <a:srgbClr val="3F3F3F"/>
                </a:solidFill>
                <a:effectLst/>
                <a:latin typeface="Times" pitchFamily="2" charset="0"/>
              </a:rPr>
              <a:t>scientists </a:t>
            </a:r>
            <a:r>
              <a:rPr lang="en-GB" sz="1200" dirty="0">
                <a:solidFill>
                  <a:srgbClr val="545454"/>
                </a:solidFill>
                <a:effectLst/>
                <a:latin typeface="Times" pitchFamily="2" charset="0"/>
              </a:rPr>
              <a:t>can then </a:t>
            </a:r>
            <a:r>
              <a:rPr lang="en-GB" sz="1200" dirty="0">
                <a:solidFill>
                  <a:srgbClr val="3F3F3F"/>
                </a:solidFill>
                <a:effectLst/>
                <a:latin typeface="Times" pitchFamily="2" charset="0"/>
              </a:rPr>
              <a:t>predict how future events will occur</a:t>
            </a:r>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27</a:t>
            </a:fld>
            <a:endParaRPr lang="en-GB"/>
          </a:p>
        </p:txBody>
      </p:sp>
    </p:spTree>
    <p:extLst>
      <p:ext uri="{BB962C8B-B14F-4D97-AF65-F5344CB8AC3E}">
        <p14:creationId xmlns:p14="http://schemas.microsoft.com/office/powerpoint/2010/main" val="4399991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solidFill>
                  <a:srgbClr val="545454"/>
                </a:solidFill>
                <a:latin typeface="Times" pitchFamily="2" charset="0"/>
              </a:rPr>
              <a:t>. </a:t>
            </a:r>
            <a:r>
              <a:rPr lang="en-GB" sz="3600" b="1" dirty="0">
                <a:solidFill>
                  <a:srgbClr val="545454"/>
                </a:solidFill>
                <a:latin typeface="Times" pitchFamily="2" charset="0"/>
              </a:rPr>
              <a:t>P</a:t>
            </a:r>
            <a:r>
              <a:rPr lang="en-GB" sz="3600" b="1" dirty="0">
                <a:solidFill>
                  <a:srgbClr val="3F3F3F"/>
                </a:solidFill>
                <a:effectLst/>
                <a:latin typeface="Times" pitchFamily="2" charset="0"/>
              </a:rPr>
              <a:t>ositive stage</a:t>
            </a:r>
            <a:r>
              <a:rPr lang="en-GB" sz="3600" dirty="0">
                <a:solidFill>
                  <a:srgbClr val="3F3F3F"/>
                </a:solidFill>
                <a:effectLst/>
                <a:latin typeface="Times" pitchFamily="2" charset="0"/>
              </a:rPr>
              <a:t>, ushered in by the discoveries </a:t>
            </a:r>
            <a:r>
              <a:rPr lang="en-GB" sz="3600" dirty="0">
                <a:solidFill>
                  <a:srgbClr val="545454"/>
                </a:solidFill>
                <a:effectLst/>
                <a:latin typeface="Times" pitchFamily="2" charset="0"/>
              </a:rPr>
              <a:t>and achievements </a:t>
            </a:r>
            <a:r>
              <a:rPr lang="en-GB" sz="3600" dirty="0">
                <a:solidFill>
                  <a:srgbClr val="3F3F3F"/>
                </a:solidFill>
                <a:effectLst/>
                <a:latin typeface="Times" pitchFamily="2" charset="0"/>
              </a:rPr>
              <a:t>of Copernicus, </a:t>
            </a:r>
            <a:r>
              <a:rPr lang="en-GB" sz="3600" dirty="0">
                <a:solidFill>
                  <a:srgbClr val="545454"/>
                </a:solidFill>
                <a:effectLst/>
                <a:latin typeface="Times" pitchFamily="2" charset="0"/>
              </a:rPr>
              <a:t>Galileo and Newton, encouraged </a:t>
            </a:r>
            <a:r>
              <a:rPr lang="en-GB" sz="3600" dirty="0">
                <a:solidFill>
                  <a:srgbClr val="3F3F3F"/>
                </a:solidFill>
                <a:effectLst/>
                <a:latin typeface="Times" pitchFamily="2" charset="0"/>
              </a:rPr>
              <a:t>the </a:t>
            </a:r>
            <a:r>
              <a:rPr lang="en-GB" sz="3600" dirty="0">
                <a:solidFill>
                  <a:srgbClr val="545454"/>
                </a:solidFill>
                <a:effectLst/>
                <a:latin typeface="Times" pitchFamily="2" charset="0"/>
              </a:rPr>
              <a:t>application of scientific techniques </a:t>
            </a:r>
            <a:r>
              <a:rPr lang="en-GB" sz="3600" dirty="0">
                <a:solidFill>
                  <a:srgbClr val="3F3F3F"/>
                </a:solidFill>
                <a:effectLst/>
                <a:latin typeface="Times" pitchFamily="2" charset="0"/>
              </a:rPr>
              <a:t>to the </a:t>
            </a:r>
            <a:r>
              <a:rPr lang="en-GB" sz="3600" dirty="0">
                <a:solidFill>
                  <a:srgbClr val="545454"/>
                </a:solidFill>
                <a:effectLst/>
                <a:latin typeface="Times" pitchFamily="2" charset="0"/>
              </a:rPr>
              <a:t>social world. </a:t>
            </a:r>
            <a:r>
              <a:rPr lang="en-GB" sz="3600" dirty="0">
                <a:solidFill>
                  <a:srgbClr val="3F3F3F"/>
                </a:solidFill>
                <a:effectLst/>
                <a:latin typeface="Times" pitchFamily="2" charset="0"/>
              </a:rPr>
              <a:t>In </a:t>
            </a:r>
            <a:r>
              <a:rPr lang="en-GB" sz="3600" dirty="0">
                <a:solidFill>
                  <a:srgbClr val="545454"/>
                </a:solidFill>
                <a:effectLst/>
                <a:latin typeface="Times" pitchFamily="2" charset="0"/>
              </a:rPr>
              <a:t>keeping with </a:t>
            </a:r>
            <a:r>
              <a:rPr lang="en-GB" sz="3600" dirty="0">
                <a:solidFill>
                  <a:srgbClr val="3F3F3F"/>
                </a:solidFill>
                <a:effectLst/>
                <a:latin typeface="Times" pitchFamily="2" charset="0"/>
              </a:rPr>
              <a:t>this </a:t>
            </a:r>
            <a:r>
              <a:rPr lang="en-GB" sz="3600" dirty="0">
                <a:solidFill>
                  <a:srgbClr val="545454"/>
                </a:solidFill>
                <a:effectLst/>
                <a:latin typeface="Times" pitchFamily="2" charset="0"/>
              </a:rPr>
              <a:t>view, Comte </a:t>
            </a:r>
            <a:r>
              <a:rPr lang="en-GB" sz="3600" dirty="0">
                <a:solidFill>
                  <a:srgbClr val="3F3F3F"/>
                </a:solidFill>
                <a:effectLst/>
                <a:latin typeface="Times" pitchFamily="2" charset="0"/>
              </a:rPr>
              <a:t>regarded </a:t>
            </a:r>
            <a:r>
              <a:rPr lang="en-GB" sz="3600" dirty="0">
                <a:solidFill>
                  <a:srgbClr val="545454"/>
                </a:solidFill>
                <a:effectLst/>
                <a:latin typeface="Times" pitchFamily="2" charset="0"/>
              </a:rPr>
              <a:t>sociology </a:t>
            </a:r>
            <a:r>
              <a:rPr lang="en-GB" sz="3600" dirty="0">
                <a:solidFill>
                  <a:srgbClr val="3F3F3F"/>
                </a:solidFill>
                <a:effectLst/>
                <a:latin typeface="Times" pitchFamily="2" charset="0"/>
              </a:rPr>
              <a:t>as the </a:t>
            </a:r>
            <a:r>
              <a:rPr lang="en-GB" sz="3600" dirty="0">
                <a:solidFill>
                  <a:srgbClr val="545454"/>
                </a:solidFill>
                <a:effectLst/>
                <a:latin typeface="Times" pitchFamily="2" charset="0"/>
              </a:rPr>
              <a:t>last science </a:t>
            </a:r>
            <a:r>
              <a:rPr lang="en-GB" sz="3600" dirty="0">
                <a:solidFill>
                  <a:srgbClr val="3F3F3F"/>
                </a:solidFill>
                <a:effectLst/>
                <a:latin typeface="Times" pitchFamily="2" charset="0"/>
              </a:rPr>
              <a:t>to de</a:t>
            </a:r>
            <a:r>
              <a:rPr lang="en-GB" sz="3600" dirty="0">
                <a:solidFill>
                  <a:srgbClr val="6B6B6B"/>
                </a:solidFill>
                <a:effectLst/>
                <a:latin typeface="Times" pitchFamily="2" charset="0"/>
              </a:rPr>
              <a:t>velo</a:t>
            </a:r>
            <a:r>
              <a:rPr lang="en-GB" sz="3600" dirty="0">
                <a:solidFill>
                  <a:srgbClr val="3F3F3F"/>
                </a:solidFill>
                <a:effectLst/>
                <a:latin typeface="Times" pitchFamily="2" charset="0"/>
              </a:rPr>
              <a:t>p </a:t>
            </a:r>
            <a:r>
              <a:rPr lang="en-GB" sz="3600" dirty="0">
                <a:solidFill>
                  <a:srgbClr val="545454"/>
                </a:solidFill>
                <a:effectLst/>
                <a:latin typeface="Times" pitchFamily="2" charset="0"/>
              </a:rPr>
              <a:t>- following </a:t>
            </a:r>
            <a:r>
              <a:rPr lang="en-GB" sz="3600" dirty="0">
                <a:solidFill>
                  <a:srgbClr val="3F3F3F"/>
                </a:solidFill>
                <a:effectLst/>
                <a:latin typeface="Times" pitchFamily="2" charset="0"/>
              </a:rPr>
              <a:t>on from physics, </a:t>
            </a:r>
            <a:r>
              <a:rPr lang="en-GB" sz="3600" dirty="0">
                <a:solidFill>
                  <a:srgbClr val="545454"/>
                </a:solidFill>
                <a:effectLst/>
                <a:latin typeface="Times" pitchFamily="2" charset="0"/>
              </a:rPr>
              <a:t>chemistry and </a:t>
            </a:r>
            <a:r>
              <a:rPr lang="en-GB" sz="3600" dirty="0">
                <a:solidFill>
                  <a:srgbClr val="3F3F3F"/>
                </a:solidFill>
                <a:effectLst/>
                <a:latin typeface="Times" pitchFamily="2" charset="0"/>
              </a:rPr>
              <a:t>biology </a:t>
            </a:r>
            <a:r>
              <a:rPr lang="en-GB" sz="3600" dirty="0">
                <a:solidFill>
                  <a:srgbClr val="6B6B6B"/>
                </a:solidFill>
                <a:effectLst/>
                <a:latin typeface="Times" pitchFamily="2" charset="0"/>
              </a:rPr>
              <a:t>- </a:t>
            </a:r>
            <a:r>
              <a:rPr lang="en-GB" sz="3600" dirty="0">
                <a:solidFill>
                  <a:srgbClr val="545454"/>
                </a:solidFill>
                <a:effectLst/>
                <a:latin typeface="Times" pitchFamily="2" charset="0"/>
              </a:rPr>
              <a:t>but </a:t>
            </a:r>
            <a:r>
              <a:rPr lang="en-GB" sz="3600" dirty="0">
                <a:solidFill>
                  <a:srgbClr val="3F3F3F"/>
                </a:solidFill>
                <a:effectLst/>
                <a:latin typeface="Times" pitchFamily="2" charset="0"/>
              </a:rPr>
              <a:t>also </a:t>
            </a:r>
            <a:r>
              <a:rPr lang="en-GB" sz="3600" dirty="0">
                <a:solidFill>
                  <a:srgbClr val="545454"/>
                </a:solidFill>
                <a:effectLst/>
                <a:latin typeface="Times" pitchFamily="2" charset="0"/>
              </a:rPr>
              <a:t>as </a:t>
            </a:r>
            <a:r>
              <a:rPr lang="en-GB" sz="3600" dirty="0">
                <a:solidFill>
                  <a:srgbClr val="3F3F3F"/>
                </a:solidFill>
                <a:effectLst/>
                <a:latin typeface="Times" pitchFamily="2" charset="0"/>
              </a:rPr>
              <a:t>the mo</a:t>
            </a:r>
            <a:r>
              <a:rPr lang="en-GB" sz="3600" dirty="0">
                <a:solidFill>
                  <a:srgbClr val="6B6B6B"/>
                </a:solidFill>
                <a:effectLst/>
                <a:latin typeface="Times" pitchFamily="2" charset="0"/>
              </a:rPr>
              <a:t>s</a:t>
            </a:r>
            <a:r>
              <a:rPr lang="en-GB" sz="3600" dirty="0">
                <a:solidFill>
                  <a:srgbClr val="3F3F3F"/>
                </a:solidFill>
                <a:effectLst/>
                <a:latin typeface="Times" pitchFamily="2" charset="0"/>
              </a:rPr>
              <a:t>t </a:t>
            </a:r>
            <a:r>
              <a:rPr lang="en-GB" sz="3600" dirty="0">
                <a:solidFill>
                  <a:srgbClr val="6B6B6B"/>
                </a:solidFill>
                <a:effectLst/>
                <a:latin typeface="Times" pitchFamily="2" charset="0"/>
              </a:rPr>
              <a:t>s</a:t>
            </a:r>
            <a:r>
              <a:rPr lang="en-GB" sz="3600" dirty="0">
                <a:solidFill>
                  <a:srgbClr val="3F3F3F"/>
                </a:solidFill>
                <a:effectLst/>
                <a:latin typeface="Times" pitchFamily="2" charset="0"/>
              </a:rPr>
              <a:t>ignificant </a:t>
            </a:r>
            <a:r>
              <a:rPr lang="en-GB" sz="3600" dirty="0">
                <a:solidFill>
                  <a:srgbClr val="545454"/>
                </a:solidFill>
                <a:effectLst/>
                <a:latin typeface="Times" pitchFamily="2" charset="0"/>
              </a:rPr>
              <a:t>and complex </a:t>
            </a:r>
            <a:r>
              <a:rPr lang="en-GB" sz="3600" dirty="0">
                <a:solidFill>
                  <a:srgbClr val="3F3F3F"/>
                </a:solidFill>
                <a:effectLst/>
                <a:latin typeface="Times" pitchFamily="2" charset="0"/>
              </a:rPr>
              <a:t>of all the </a:t>
            </a:r>
            <a:r>
              <a:rPr lang="en-GB" sz="3600" dirty="0">
                <a:solidFill>
                  <a:srgbClr val="545454"/>
                </a:solidFill>
                <a:effectLst/>
                <a:latin typeface="Times" pitchFamily="2" charset="0"/>
              </a:rPr>
              <a:t>sciences. </a:t>
            </a:r>
            <a:endParaRPr lang="en-GB" sz="3600" dirty="0"/>
          </a:p>
          <a:p>
            <a:r>
              <a:rPr lang="en-GB" sz="3600" dirty="0">
                <a:solidFill>
                  <a:srgbClr val="3F3F3F"/>
                </a:solidFill>
                <a:effectLst/>
                <a:latin typeface="Times" pitchFamily="2" charset="0"/>
              </a:rPr>
              <a:t>He urged </a:t>
            </a:r>
            <a:r>
              <a:rPr lang="en-GB" sz="3600" dirty="0">
                <a:solidFill>
                  <a:srgbClr val="545454"/>
                </a:solidFill>
                <a:effectLst/>
                <a:latin typeface="Times" pitchFamily="2" charset="0"/>
              </a:rPr>
              <a:t>the establishment of a 'religion </a:t>
            </a:r>
            <a:r>
              <a:rPr lang="en-GB" sz="3600" dirty="0">
                <a:solidFill>
                  <a:srgbClr val="3F3F3F"/>
                </a:solidFill>
                <a:effectLst/>
                <a:latin typeface="Times" pitchFamily="2" charset="0"/>
              </a:rPr>
              <a:t>of humanity' </a:t>
            </a:r>
            <a:r>
              <a:rPr lang="en-GB" sz="3600" dirty="0">
                <a:solidFill>
                  <a:srgbClr val="545454"/>
                </a:solidFill>
                <a:effectLst/>
                <a:latin typeface="Times" pitchFamily="2" charset="0"/>
              </a:rPr>
              <a:t>that would aban</a:t>
            </a:r>
            <a:r>
              <a:rPr lang="en-GB" sz="3600" dirty="0">
                <a:solidFill>
                  <a:srgbClr val="3F3F3F"/>
                </a:solidFill>
                <a:effectLst/>
                <a:latin typeface="Times" pitchFamily="2" charset="0"/>
              </a:rPr>
              <a:t>don faith and dogma in favour </a:t>
            </a:r>
            <a:r>
              <a:rPr lang="en-GB" sz="3600" dirty="0">
                <a:solidFill>
                  <a:srgbClr val="545454"/>
                </a:solidFill>
                <a:effectLst/>
                <a:latin typeface="Times" pitchFamily="2" charset="0"/>
              </a:rPr>
              <a:t>of a scientific grounding. </a:t>
            </a:r>
            <a:r>
              <a:rPr lang="en-GB" sz="3600" dirty="0">
                <a:solidFill>
                  <a:srgbClr val="3F3F3F"/>
                </a:solidFill>
                <a:effectLst/>
                <a:latin typeface="Times" pitchFamily="2" charset="0"/>
              </a:rPr>
              <a:t>Sociology would be </a:t>
            </a:r>
            <a:r>
              <a:rPr lang="en-GB" sz="3600" dirty="0">
                <a:solidFill>
                  <a:srgbClr val="545454"/>
                </a:solidFill>
                <a:effectLst/>
                <a:latin typeface="Times" pitchFamily="2" charset="0"/>
              </a:rPr>
              <a:t>at </a:t>
            </a:r>
            <a:r>
              <a:rPr lang="en-GB" sz="3600" dirty="0">
                <a:solidFill>
                  <a:srgbClr val="3F3F3F"/>
                </a:solidFill>
                <a:effectLst/>
                <a:latin typeface="Times" pitchFamily="2" charset="0"/>
              </a:rPr>
              <a:t>the heart </a:t>
            </a:r>
            <a:r>
              <a:rPr lang="en-GB" sz="3600" dirty="0">
                <a:solidFill>
                  <a:srgbClr val="545454"/>
                </a:solidFill>
                <a:effectLst/>
                <a:latin typeface="Times" pitchFamily="2" charset="0"/>
              </a:rPr>
              <a:t>of </a:t>
            </a:r>
            <a:r>
              <a:rPr lang="en-GB" sz="3600" dirty="0">
                <a:solidFill>
                  <a:srgbClr val="3F3F3F"/>
                </a:solidFill>
                <a:effectLst/>
                <a:latin typeface="Times" pitchFamily="2" charset="0"/>
              </a:rPr>
              <a:t>the new religion. </a:t>
            </a:r>
            <a:endParaRPr lang="en-GB" sz="3600" dirty="0"/>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28</a:t>
            </a:fld>
            <a:endParaRPr lang="en-GB"/>
          </a:p>
        </p:txBody>
      </p:sp>
    </p:spTree>
    <p:extLst>
      <p:ext uri="{BB962C8B-B14F-4D97-AF65-F5344CB8AC3E}">
        <p14:creationId xmlns:p14="http://schemas.microsoft.com/office/powerpoint/2010/main" val="30092582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 1848 he and Friedrich Engels (1820–1895) </a:t>
            </a:r>
            <a:r>
              <a:rPr lang="en-GB" sz="1200" kern="1200" dirty="0" err="1">
                <a:solidFill>
                  <a:schemeClr val="tx1"/>
                </a:solidFill>
                <a:effectLst/>
                <a:latin typeface="+mn-lt"/>
                <a:ea typeface="+mn-ea"/>
                <a:cs typeface="+mn-cs"/>
              </a:rPr>
              <a:t>coauthored</a:t>
            </a:r>
            <a:r>
              <a:rPr lang="en-GB" sz="1200" kern="1200" dirty="0">
                <a:solidFill>
                  <a:schemeClr val="tx1"/>
                </a:solidFill>
                <a:effectLst/>
                <a:latin typeface="+mn-lt"/>
                <a:ea typeface="+mn-ea"/>
                <a:cs typeface="+mn-cs"/>
              </a:rPr>
              <a:t> the Communist Manifesto.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At the time he was developing his theories, the Industrial Revolution and the rise of capitalism led to great disparities in wealth between the owners of the factories and workers. Capitalism, an economic system characterized by private or corporate ownership of goods and the means to produce them, grew in many nations. </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32</a:t>
            </a:fld>
            <a:endParaRPr lang="en-GB"/>
          </a:p>
        </p:txBody>
      </p:sp>
    </p:spTree>
    <p:extLst>
      <p:ext uri="{BB962C8B-B14F-4D97-AF65-F5344CB8AC3E}">
        <p14:creationId xmlns:p14="http://schemas.microsoft.com/office/powerpoint/2010/main" val="2677989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course if from the </a:t>
            </a:r>
          </a:p>
        </p:txBody>
      </p:sp>
      <p:sp>
        <p:nvSpPr>
          <p:cNvPr id="4" name="Slide Number Placeholder 3"/>
          <p:cNvSpPr>
            <a:spLocks noGrp="1"/>
          </p:cNvSpPr>
          <p:nvPr>
            <p:ph type="sldNum" sz="quarter" idx="5"/>
          </p:nvPr>
        </p:nvSpPr>
        <p:spPr/>
        <p:txBody>
          <a:bodyPr/>
          <a:lstStyle/>
          <a:p>
            <a:fld id="{8A686094-EB2F-0549-AB80-2582541E9CB3}" type="slidenum">
              <a:rPr lang="en-GB" smtClean="0"/>
              <a:t>2</a:t>
            </a:fld>
            <a:endParaRPr lang="en-GB"/>
          </a:p>
        </p:txBody>
      </p:sp>
    </p:spTree>
    <p:extLst>
      <p:ext uri="{BB962C8B-B14F-4D97-AF65-F5344CB8AC3E}">
        <p14:creationId xmlns:p14="http://schemas.microsoft.com/office/powerpoint/2010/main" val="36802420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Communism is an economic system under which there is no private or corporate ownership: everything is owned communally and distributed as needed. Marx believed that communism was a more equitable system than capitalism.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While his economic predictions may not have come true in the time frame he predicted, Marx’s idea that social conflict leads to change in society is still one of the major theories used in modern sociology. </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33</a:t>
            </a:fld>
            <a:endParaRPr lang="en-GB"/>
          </a:p>
        </p:txBody>
      </p:sp>
    </p:spTree>
    <p:extLst>
      <p:ext uri="{BB962C8B-B14F-4D97-AF65-F5344CB8AC3E}">
        <p14:creationId xmlns:p14="http://schemas.microsoft.com/office/powerpoint/2010/main" val="35962592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 1873, the English philosopher Herbert Spencer (1820–1903) published The Study of Sociology, the first book with the term “sociology” in the title. Spencer rejected much of Comte’s philosophy as well as Marx's theory of class struggle and his support of communism.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he </a:t>
            </a:r>
            <a:r>
              <a:rPr lang="en-GB" sz="1200" kern="1200" dirty="0" err="1">
                <a:solidFill>
                  <a:schemeClr val="tx1"/>
                </a:solidFill>
                <a:effectLst/>
                <a:latin typeface="+mn-lt"/>
                <a:ea typeface="+mn-ea"/>
                <a:cs typeface="+mn-cs"/>
              </a:rPr>
              <a:t>favored</a:t>
            </a:r>
            <a:r>
              <a:rPr lang="en-GB" sz="1200" kern="1200" dirty="0">
                <a:solidFill>
                  <a:schemeClr val="tx1"/>
                </a:solidFill>
                <a:effectLst/>
                <a:latin typeface="+mn-lt"/>
                <a:ea typeface="+mn-ea"/>
                <a:cs typeface="+mn-cs"/>
              </a:rPr>
              <a:t> a form of government that allowed market forces to control capitalism. </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34</a:t>
            </a:fld>
            <a:endParaRPr lang="en-GB"/>
          </a:p>
        </p:txBody>
      </p:sp>
    </p:spTree>
    <p:extLst>
      <p:ext uri="{BB962C8B-B14F-4D97-AF65-F5344CB8AC3E}">
        <p14:creationId xmlns:p14="http://schemas.microsoft.com/office/powerpoint/2010/main" val="3445678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36</a:t>
            </a:fld>
            <a:endParaRPr lang="en-GB"/>
          </a:p>
        </p:txBody>
      </p:sp>
    </p:spTree>
    <p:extLst>
      <p:ext uri="{BB962C8B-B14F-4D97-AF65-F5344CB8AC3E}">
        <p14:creationId xmlns:p14="http://schemas.microsoft.com/office/powerpoint/2010/main" val="6215125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Durkheim helped establish sociology as a formal academic discipline by establishing the first European department of sociology at the University of Bordeaux in 1895 and by publishing his Rules of the Sociological Method in 1895.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Division of Labour in Society (1893), Durkheim laid out his theory on how societies transformed from a primitive state into a capitalist, industrial society. According to Durkheim, people rise to their proper level in society based on merit. </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37</a:t>
            </a:fld>
            <a:endParaRPr lang="en-GB"/>
          </a:p>
        </p:txBody>
      </p:sp>
    </p:spTree>
    <p:extLst>
      <p:ext uri="{BB962C8B-B14F-4D97-AF65-F5344CB8AC3E}">
        <p14:creationId xmlns:p14="http://schemas.microsoft.com/office/powerpoint/2010/main" val="2256781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 1897, Durkheim attempted to demonstrate the effectiveness of his rules of social research when he published a work titled Suicide. Durkheim examined suicide statistics in different police districts to research differences between Catholic and Protestant communities. He attributed the differences to socioreligious forces rather than to individual or psychological causes. </a:t>
            </a:r>
            <a:endParaRPr lang="en-GB" dirty="0"/>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40</a:t>
            </a:fld>
            <a:endParaRPr lang="en-GB"/>
          </a:p>
        </p:txBody>
      </p:sp>
    </p:spTree>
    <p:extLst>
      <p:ext uri="{BB962C8B-B14F-4D97-AF65-F5344CB8AC3E}">
        <p14:creationId xmlns:p14="http://schemas.microsoft.com/office/powerpoint/2010/main" val="28049347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41</a:t>
            </a:fld>
            <a:endParaRPr lang="en-GB"/>
          </a:p>
        </p:txBody>
      </p:sp>
    </p:spTree>
    <p:extLst>
      <p:ext uri="{BB962C8B-B14F-4D97-AF65-F5344CB8AC3E}">
        <p14:creationId xmlns:p14="http://schemas.microsoft.com/office/powerpoint/2010/main" val="16738878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4000" dirty="0"/>
              <a:t>Weber wrote on many topics related to sociology including political change in Russia and social forces that affect factory workers. </a:t>
            </a:r>
          </a:p>
        </p:txBody>
      </p:sp>
      <p:sp>
        <p:nvSpPr>
          <p:cNvPr id="4" name="Slide Number Placeholder 3"/>
          <p:cNvSpPr>
            <a:spLocks noGrp="1"/>
          </p:cNvSpPr>
          <p:nvPr>
            <p:ph type="sldNum" sz="quarter" idx="5"/>
          </p:nvPr>
        </p:nvSpPr>
        <p:spPr/>
        <p:txBody>
          <a:bodyPr/>
          <a:lstStyle/>
          <a:p>
            <a:fld id="{8A686094-EB2F-0549-AB80-2582541E9CB3}" type="slidenum">
              <a:rPr lang="en-GB" smtClean="0"/>
              <a:t>42</a:t>
            </a:fld>
            <a:endParaRPr lang="en-GB"/>
          </a:p>
        </p:txBody>
      </p:sp>
    </p:spTree>
    <p:extLst>
      <p:ext uri="{BB962C8B-B14F-4D97-AF65-F5344CB8AC3E}">
        <p14:creationId xmlns:p14="http://schemas.microsoft.com/office/powerpoint/2010/main" val="25709409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4000" dirty="0">
                <a:latin typeface="Times New Roman" panose="02020603050405020304" pitchFamily="18" charset="0"/>
                <a:cs typeface="Times New Roman" panose="02020603050405020304" pitchFamily="18" charset="0"/>
              </a:rPr>
              <a:t>To deal with this problem, Weber and Dilthey introduced the concept of </a:t>
            </a:r>
            <a:r>
              <a:rPr lang="en-GB" sz="4000" b="1" dirty="0">
                <a:latin typeface="Times New Roman" panose="02020603050405020304" pitchFamily="18" charset="0"/>
                <a:cs typeface="Times New Roman" panose="02020603050405020304" pitchFamily="18" charset="0"/>
              </a:rPr>
              <a:t>verstehen</a:t>
            </a:r>
            <a:r>
              <a:rPr lang="en-GB" sz="4000" dirty="0">
                <a:latin typeface="Times New Roman" panose="02020603050405020304" pitchFamily="18" charset="0"/>
                <a:cs typeface="Times New Roman" panose="02020603050405020304" pitchFamily="18" charset="0"/>
              </a:rPr>
              <a:t>, a German word that means to understand in a deep way. In seeking verstehen, outside observers of a social world—an entire culture or a small setting—attempt to understand it from an insider’s point of view.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4000"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4000" b="1" dirty="0"/>
              <a:t>Proposed a philosophy of anti-positivism whereby social researchers would strive for subjectivity as they worked to represent social processes, cultural norms, and societal values.</a:t>
            </a:r>
            <a:endParaRPr lang="en-GB" sz="4000" b="1"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4000" b="1" dirty="0">
              <a:latin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46</a:t>
            </a:fld>
            <a:endParaRPr lang="en-GB"/>
          </a:p>
        </p:txBody>
      </p:sp>
    </p:spTree>
    <p:extLst>
      <p:ext uri="{BB962C8B-B14F-4D97-AF65-F5344CB8AC3E}">
        <p14:creationId xmlns:p14="http://schemas.microsoft.com/office/powerpoint/2010/main" val="24898579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4000" dirty="0">
                <a:latin typeface="Times New Roman" panose="02020603050405020304" pitchFamily="18" charset="0"/>
                <a:cs typeface="Times New Roman" panose="02020603050405020304" pitchFamily="18" charset="0"/>
              </a:rPr>
              <a:t>Concerned with the interpretive understanding of </a:t>
            </a:r>
            <a:r>
              <a:rPr lang="en-US" sz="4000" b="1" dirty="0">
                <a:latin typeface="Times New Roman" panose="02020603050405020304" pitchFamily="18" charset="0"/>
                <a:cs typeface="Times New Roman" panose="02020603050405020304" pitchFamily="18" charset="0"/>
              </a:rPr>
              <a:t>human social action </a:t>
            </a:r>
            <a:r>
              <a:rPr lang="en-US" sz="4000" dirty="0">
                <a:latin typeface="Times New Roman" panose="02020603050405020304" pitchFamily="18" charset="0"/>
                <a:cs typeface="Times New Roman" panose="02020603050405020304" pitchFamily="18" charset="0"/>
              </a:rPr>
              <a:t>and the </a:t>
            </a:r>
            <a:r>
              <a:rPr lang="en-US" sz="4000" b="1" dirty="0">
                <a:latin typeface="Times New Roman" panose="02020603050405020304" pitchFamily="18" charset="0"/>
                <a:cs typeface="Times New Roman" panose="02020603050405020304" pitchFamily="18" charset="0"/>
              </a:rPr>
              <a:t>meanings</a:t>
            </a:r>
            <a:r>
              <a:rPr lang="en-US" sz="4000" dirty="0">
                <a:latin typeface="Times New Roman" panose="02020603050405020304" pitchFamily="18" charset="0"/>
                <a:cs typeface="Times New Roman" panose="02020603050405020304" pitchFamily="18" charset="0"/>
              </a:rPr>
              <a:t> people attach to their own actions and behaviors and those of others.</a:t>
            </a:r>
          </a:p>
          <a:p>
            <a:pPr marL="0" indent="0">
              <a:buNone/>
            </a:pPr>
            <a:endParaRPr lang="en-US" sz="4000"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Sociology is the scientific study of human </a:t>
            </a:r>
            <a:r>
              <a:rPr lang="en-US" sz="4000" b="1" dirty="0">
                <a:latin typeface="Times New Roman" panose="02020603050405020304" pitchFamily="18" charset="0"/>
                <a:cs typeface="Times New Roman" panose="02020603050405020304" pitchFamily="18" charset="0"/>
              </a:rPr>
              <a:t>social action</a:t>
            </a:r>
            <a:r>
              <a:rPr lang="en-US" sz="4000" dirty="0">
                <a:latin typeface="Times New Roman" panose="02020603050405020304" pitchFamily="18" charset="0"/>
                <a:cs typeface="Times New Roman" panose="02020603050405020304" pitchFamily="18" charset="0"/>
              </a:rPr>
              <a:t>. </a:t>
            </a:r>
            <a:r>
              <a:rPr lang="en-GB" sz="4000" dirty="0"/>
              <a:t>Sociology is the science which attempts the interpretative understanding of social actions. </a:t>
            </a:r>
          </a:p>
          <a:p>
            <a:endParaRPr lang="en-US" sz="4000" dirty="0">
              <a:latin typeface="Times New Roman" panose="02020603050405020304" pitchFamily="18" charset="0"/>
              <a:cs typeface="Times New Roman" panose="02020603050405020304" pitchFamily="18" charset="0"/>
            </a:endParaRPr>
          </a:p>
          <a:p>
            <a:pPr marL="0" indent="0">
              <a:buNone/>
            </a:pPr>
            <a:endParaRPr lang="en-ZA" sz="4000"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Social action refers to any “action oriented to influence or influenced by another person or persons.</a:t>
            </a:r>
            <a:endParaRPr lang="en-ZA" sz="4000" dirty="0">
              <a:latin typeface="Times New Roman" panose="02020603050405020304" pitchFamily="18" charset="0"/>
              <a:cs typeface="Times New Roman" panose="02020603050405020304" pitchFamily="18" charset="0"/>
            </a:endParaRPr>
          </a:p>
          <a:p>
            <a:pPr marL="0" indent="0">
              <a:buNone/>
            </a:pPr>
            <a:endParaRPr lang="en-US" sz="4000" dirty="0">
              <a:latin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47</a:t>
            </a:fld>
            <a:endParaRPr lang="en-GB"/>
          </a:p>
        </p:txBody>
      </p:sp>
    </p:spTree>
    <p:extLst>
      <p:ext uri="{BB962C8B-B14F-4D97-AF65-F5344CB8AC3E}">
        <p14:creationId xmlns:p14="http://schemas.microsoft.com/office/powerpoint/2010/main" val="34190834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48</a:t>
            </a:fld>
            <a:endParaRPr lang="en-GB"/>
          </a:p>
        </p:txBody>
      </p:sp>
    </p:spTree>
    <p:extLst>
      <p:ext uri="{BB962C8B-B14F-4D97-AF65-F5344CB8AC3E}">
        <p14:creationId xmlns:p14="http://schemas.microsoft.com/office/powerpoint/2010/main" val="3699850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450215" algn="just">
              <a:lnSpc>
                <a:spcPct val="115000"/>
              </a:lnSpc>
              <a:spcAft>
                <a:spcPts val="0"/>
              </a:spcAft>
            </a:pPr>
            <a:r>
              <a:rPr lang="en-US" sz="3600" dirty="0">
                <a:effectLst/>
                <a:latin typeface="Times New Roman" panose="02020603050405020304" pitchFamily="18" charset="0"/>
                <a:ea typeface="Calibri"/>
                <a:cs typeface="Times New Roman" panose="02020603050405020304" pitchFamily="18" charset="0"/>
              </a:rPr>
              <a:t>Definitions of Sociology and 	Education</a:t>
            </a:r>
          </a:p>
          <a:p>
            <a:pPr lvl="1" indent="450215" algn="just">
              <a:lnSpc>
                <a:spcPct val="115000"/>
              </a:lnSpc>
            </a:pPr>
            <a:r>
              <a:rPr lang="en-US" sz="3200" dirty="0">
                <a:latin typeface="Times New Roman" panose="02020603050405020304" pitchFamily="18" charset="0"/>
                <a:ea typeface="Calibri"/>
                <a:cs typeface="Times New Roman" panose="02020603050405020304" pitchFamily="18" charset="0"/>
              </a:rPr>
              <a:t>What sociology is and what it does</a:t>
            </a:r>
          </a:p>
          <a:p>
            <a:pPr lvl="1" indent="450215" algn="just">
              <a:lnSpc>
                <a:spcPct val="115000"/>
              </a:lnSpc>
            </a:pPr>
            <a:r>
              <a:rPr lang="en-US" sz="3200" dirty="0">
                <a:latin typeface="Times New Roman" panose="02020603050405020304" pitchFamily="18" charset="0"/>
                <a:ea typeface="Calibri"/>
                <a:cs typeface="Times New Roman" panose="02020603050405020304" pitchFamily="18" charset="0"/>
              </a:rPr>
              <a:t>The study of society</a:t>
            </a:r>
          </a:p>
          <a:p>
            <a:pPr lvl="1" indent="450215" algn="just">
              <a:lnSpc>
                <a:spcPct val="115000"/>
              </a:lnSpc>
            </a:pPr>
            <a:r>
              <a:rPr lang="en-ZA" sz="3200" dirty="0">
                <a:latin typeface="Times New Roman" panose="02020603050405020304" pitchFamily="18" charset="0"/>
                <a:ea typeface="Calibri"/>
                <a:cs typeface="Times New Roman" panose="02020603050405020304" pitchFamily="18" charset="0"/>
              </a:rPr>
              <a:t>The sociological perspective</a:t>
            </a:r>
          </a:p>
          <a:p>
            <a:pPr lvl="1" indent="450215" algn="just">
              <a:lnSpc>
                <a:spcPct val="115000"/>
              </a:lnSpc>
            </a:pPr>
            <a:r>
              <a:rPr lang="en-ZA" sz="3200" dirty="0">
                <a:latin typeface="Times New Roman" panose="02020603050405020304" pitchFamily="18" charset="0"/>
                <a:ea typeface="Calibri"/>
                <a:cs typeface="Times New Roman" panose="02020603050405020304" pitchFamily="18" charset="0"/>
              </a:rPr>
              <a:t>What sociology can do</a:t>
            </a:r>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8</a:t>
            </a:fld>
            <a:endParaRPr lang="en-GB"/>
          </a:p>
        </p:txBody>
      </p:sp>
    </p:spTree>
    <p:extLst>
      <p:ext uri="{BB962C8B-B14F-4D97-AF65-F5344CB8AC3E}">
        <p14:creationId xmlns:p14="http://schemas.microsoft.com/office/powerpoint/2010/main" val="31708195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50</a:t>
            </a:fld>
            <a:endParaRPr lang="en-GB"/>
          </a:p>
        </p:txBody>
      </p:sp>
    </p:spTree>
    <p:extLst>
      <p:ext uri="{BB962C8B-B14F-4D97-AF65-F5344CB8AC3E}">
        <p14:creationId xmlns:p14="http://schemas.microsoft.com/office/powerpoint/2010/main" val="2270628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51</a:t>
            </a:fld>
            <a:endParaRPr lang="en-GB"/>
          </a:p>
        </p:txBody>
      </p:sp>
    </p:spTree>
    <p:extLst>
      <p:ext uri="{BB962C8B-B14F-4D97-AF65-F5344CB8AC3E}">
        <p14:creationId xmlns:p14="http://schemas.microsoft.com/office/powerpoint/2010/main" val="320004512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52</a:t>
            </a:fld>
            <a:endParaRPr lang="en-GB"/>
          </a:p>
        </p:txBody>
      </p:sp>
    </p:spTree>
    <p:extLst>
      <p:ext uri="{BB962C8B-B14F-4D97-AF65-F5344CB8AC3E}">
        <p14:creationId xmlns:p14="http://schemas.microsoft.com/office/powerpoint/2010/main" val="287355869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53</a:t>
            </a:fld>
            <a:endParaRPr lang="en-GB"/>
          </a:p>
        </p:txBody>
      </p:sp>
    </p:spTree>
    <p:extLst>
      <p:ext uri="{BB962C8B-B14F-4D97-AF65-F5344CB8AC3E}">
        <p14:creationId xmlns:p14="http://schemas.microsoft.com/office/powerpoint/2010/main" val="350910332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55</a:t>
            </a:fld>
            <a:endParaRPr lang="en-GB"/>
          </a:p>
        </p:txBody>
      </p:sp>
    </p:spTree>
    <p:extLst>
      <p:ext uri="{BB962C8B-B14F-4D97-AF65-F5344CB8AC3E}">
        <p14:creationId xmlns:p14="http://schemas.microsoft.com/office/powerpoint/2010/main" val="217443944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56</a:t>
            </a:fld>
            <a:endParaRPr lang="en-GB"/>
          </a:p>
        </p:txBody>
      </p:sp>
    </p:spTree>
    <p:extLst>
      <p:ext uri="{BB962C8B-B14F-4D97-AF65-F5344CB8AC3E}">
        <p14:creationId xmlns:p14="http://schemas.microsoft.com/office/powerpoint/2010/main" val="12068341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57</a:t>
            </a:fld>
            <a:endParaRPr lang="en-GB"/>
          </a:p>
        </p:txBody>
      </p:sp>
    </p:spTree>
    <p:extLst>
      <p:ext uri="{BB962C8B-B14F-4D97-AF65-F5344CB8AC3E}">
        <p14:creationId xmlns:p14="http://schemas.microsoft.com/office/powerpoint/2010/main" val="20531311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58</a:t>
            </a:fld>
            <a:endParaRPr lang="en-GB"/>
          </a:p>
        </p:txBody>
      </p:sp>
    </p:spTree>
    <p:extLst>
      <p:ext uri="{BB962C8B-B14F-4D97-AF65-F5344CB8AC3E}">
        <p14:creationId xmlns:p14="http://schemas.microsoft.com/office/powerpoint/2010/main" val="41669993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GB" sz="4000" b="1" dirty="0"/>
              <a:t>Nature-</a:t>
            </a:r>
            <a:r>
              <a:rPr lang="en-GB" sz="4000" dirty="0"/>
              <a:t>inherent features, character or qualities of something</a:t>
            </a:r>
          </a:p>
          <a:p>
            <a:pPr marL="0" marR="0" lvl="0" indent="0" algn="l" defTabSz="914400" rtl="0" eaLnBrk="1" fontAlgn="auto" latinLnBrk="0" hangingPunct="1">
              <a:lnSpc>
                <a:spcPct val="150000"/>
              </a:lnSpc>
              <a:spcBef>
                <a:spcPts val="0"/>
              </a:spcBef>
              <a:spcAft>
                <a:spcPts val="0"/>
              </a:spcAft>
              <a:buClrTx/>
              <a:buSzTx/>
              <a:buFontTx/>
              <a:buNone/>
              <a:tabLst/>
              <a:defRPr/>
            </a:pPr>
            <a:r>
              <a:rPr lang="en-GB" sz="4000" dirty="0"/>
              <a:t>How did sociology of education develop as a field of study</a:t>
            </a:r>
          </a:p>
          <a:p>
            <a:endParaRPr lang="en-GB" sz="4000" dirty="0"/>
          </a:p>
        </p:txBody>
      </p:sp>
      <p:sp>
        <p:nvSpPr>
          <p:cNvPr id="4" name="Slide Number Placeholder 3"/>
          <p:cNvSpPr>
            <a:spLocks noGrp="1"/>
          </p:cNvSpPr>
          <p:nvPr>
            <p:ph type="sldNum" sz="quarter" idx="5"/>
          </p:nvPr>
        </p:nvSpPr>
        <p:spPr/>
        <p:txBody>
          <a:bodyPr/>
          <a:lstStyle/>
          <a:p>
            <a:fld id="{8A686094-EB2F-0549-AB80-2582541E9CB3}" type="slidenum">
              <a:rPr lang="en-GB" smtClean="0"/>
              <a:t>59</a:t>
            </a:fld>
            <a:endParaRPr lang="en-GB"/>
          </a:p>
        </p:txBody>
      </p:sp>
    </p:spTree>
    <p:extLst>
      <p:ext uri="{BB962C8B-B14F-4D97-AF65-F5344CB8AC3E}">
        <p14:creationId xmlns:p14="http://schemas.microsoft.com/office/powerpoint/2010/main" val="293458256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71500" indent="-571500">
              <a:buFont typeface="Arial" panose="020B0604020202020204" pitchFamily="34" charset="0"/>
              <a:buChar char="•"/>
            </a:pPr>
            <a:r>
              <a:rPr lang="en-GB" sz="4000" dirty="0"/>
              <a:t>Factors that led to the development of sociology were similar to those that led to the development of sociology of education as subject</a:t>
            </a:r>
          </a:p>
        </p:txBody>
      </p:sp>
      <p:sp>
        <p:nvSpPr>
          <p:cNvPr id="4" name="Slide Number Placeholder 3"/>
          <p:cNvSpPr>
            <a:spLocks noGrp="1"/>
          </p:cNvSpPr>
          <p:nvPr>
            <p:ph type="sldNum" sz="quarter" idx="5"/>
          </p:nvPr>
        </p:nvSpPr>
        <p:spPr/>
        <p:txBody>
          <a:bodyPr/>
          <a:lstStyle/>
          <a:p>
            <a:fld id="{8A686094-EB2F-0549-AB80-2582541E9CB3}" type="slidenum">
              <a:rPr lang="en-GB" smtClean="0"/>
              <a:t>60</a:t>
            </a:fld>
            <a:endParaRPr lang="en-GB"/>
          </a:p>
        </p:txBody>
      </p:sp>
    </p:spTree>
    <p:extLst>
      <p:ext uri="{BB962C8B-B14F-4D97-AF65-F5344CB8AC3E}">
        <p14:creationId xmlns:p14="http://schemas.microsoft.com/office/powerpoint/2010/main" val="1479690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ZA" sz="3600" dirty="0">
                <a:latin typeface="Times New Roman" panose="02020603050405020304" pitchFamily="18" charset="0"/>
                <a:cs typeface="Times New Roman" panose="02020603050405020304" pitchFamily="18" charset="0"/>
              </a:rPr>
              <a:t>A </a:t>
            </a:r>
            <a:r>
              <a:rPr lang="en-ZA" sz="3600" b="1" dirty="0">
                <a:latin typeface="Times New Roman" panose="02020603050405020304" pitchFamily="18" charset="0"/>
                <a:cs typeface="Times New Roman" panose="02020603050405020304" pitchFamily="18" charset="0"/>
              </a:rPr>
              <a:t>society</a:t>
            </a:r>
            <a:r>
              <a:rPr lang="en-ZA" sz="3600" dirty="0">
                <a:latin typeface="Times New Roman" panose="02020603050405020304" pitchFamily="18" charset="0"/>
                <a:cs typeface="Times New Roman" panose="02020603050405020304" pitchFamily="18" charset="0"/>
              </a:rPr>
              <a:t> is a group of people who share a </a:t>
            </a:r>
            <a:r>
              <a:rPr lang="en-ZA" sz="3600" b="1" dirty="0">
                <a:latin typeface="Times New Roman" panose="02020603050405020304" pitchFamily="18" charset="0"/>
                <a:cs typeface="Times New Roman" panose="02020603050405020304" pitchFamily="18" charset="0"/>
              </a:rPr>
              <a:t>culture</a:t>
            </a:r>
            <a:r>
              <a:rPr lang="en-ZA" sz="3600" dirty="0">
                <a:latin typeface="Times New Roman" panose="02020603050405020304" pitchFamily="18" charset="0"/>
                <a:cs typeface="Times New Roman" panose="02020603050405020304" pitchFamily="18" charset="0"/>
              </a:rPr>
              <a:t> and a territory.</a:t>
            </a:r>
          </a:p>
          <a:p>
            <a:pPr marL="228600" indent="-228600">
              <a:buAutoNum type="arabicPeriod"/>
            </a:pPr>
            <a:endParaRPr lang="en-ZA" sz="3600" dirty="0">
              <a:latin typeface="Times New Roman" panose="02020603050405020304" pitchFamily="18" charset="0"/>
              <a:cs typeface="Times New Roman" panose="02020603050405020304" pitchFamily="18" charset="0"/>
            </a:endParaRP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ZA" sz="3600" b="1" dirty="0">
                <a:latin typeface="Times New Roman" panose="02020603050405020304" pitchFamily="18" charset="0"/>
                <a:cs typeface="Times New Roman" panose="02020603050405020304" pitchFamily="18" charset="0"/>
              </a:rPr>
              <a:t>Scope :</a:t>
            </a:r>
            <a:r>
              <a:rPr lang="en-ZA" sz="3600" dirty="0">
                <a:latin typeface="Times New Roman" panose="02020603050405020304" pitchFamily="18" charset="0"/>
                <a:cs typeface="Times New Roman" panose="02020603050405020304" pitchFamily="18" charset="0"/>
              </a:rPr>
              <a:t>Looks at all aspects of society. From all scales: from two people talking to differences between nations</a:t>
            </a:r>
          </a:p>
          <a:p>
            <a:pPr marL="228600" indent="-228600">
              <a:buAutoNum type="arabicPeriod"/>
            </a:pPr>
            <a:endParaRPr lang="en-ZA" sz="3600" b="1" dirty="0">
              <a:latin typeface="Times New Roman" panose="02020603050405020304" pitchFamily="18" charset="0"/>
              <a:cs typeface="Times New Roman" panose="02020603050405020304" pitchFamily="18" charset="0"/>
            </a:endParaRPr>
          </a:p>
          <a:p>
            <a:r>
              <a:rPr lang="en-ZA" sz="3600" dirty="0">
                <a:latin typeface="Times New Roman" panose="02020603050405020304" pitchFamily="18" charset="0"/>
                <a:cs typeface="Times New Roman" panose="02020603050405020304" pitchFamily="18" charset="0"/>
              </a:rPr>
              <a:t>Sociology is the scientific study of human life, social groups, whole society and the human world (Giddens)</a:t>
            </a:r>
            <a:endParaRPr lang="en-GB" sz="3600" dirty="0"/>
          </a:p>
        </p:txBody>
      </p:sp>
      <p:sp>
        <p:nvSpPr>
          <p:cNvPr id="4" name="Slide Number Placeholder 3"/>
          <p:cNvSpPr>
            <a:spLocks noGrp="1"/>
          </p:cNvSpPr>
          <p:nvPr>
            <p:ph type="sldNum" sz="quarter" idx="5"/>
          </p:nvPr>
        </p:nvSpPr>
        <p:spPr/>
        <p:txBody>
          <a:bodyPr/>
          <a:lstStyle/>
          <a:p>
            <a:fld id="{8A686094-EB2F-0549-AB80-2582541E9CB3}" type="slidenum">
              <a:rPr lang="en-GB" smtClean="0"/>
              <a:t>9</a:t>
            </a:fld>
            <a:endParaRPr lang="en-GB"/>
          </a:p>
        </p:txBody>
      </p:sp>
    </p:spTree>
    <p:extLst>
      <p:ext uri="{BB962C8B-B14F-4D97-AF65-F5344CB8AC3E}">
        <p14:creationId xmlns:p14="http://schemas.microsoft.com/office/powerpoint/2010/main" val="374954301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61</a:t>
            </a:fld>
            <a:endParaRPr lang="en-GB"/>
          </a:p>
        </p:txBody>
      </p:sp>
    </p:spTree>
    <p:extLst>
      <p:ext uri="{BB962C8B-B14F-4D97-AF65-F5344CB8AC3E}">
        <p14:creationId xmlns:p14="http://schemas.microsoft.com/office/powerpoint/2010/main" val="416360170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62</a:t>
            </a:fld>
            <a:endParaRPr lang="en-GB"/>
          </a:p>
        </p:txBody>
      </p:sp>
    </p:spTree>
    <p:extLst>
      <p:ext uri="{BB962C8B-B14F-4D97-AF65-F5344CB8AC3E}">
        <p14:creationId xmlns:p14="http://schemas.microsoft.com/office/powerpoint/2010/main" val="128748385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Times New Roman" panose="02020603050405020304" pitchFamily="18" charset="0"/>
                <a:cs typeface="Times New Roman" panose="02020603050405020304" pitchFamily="18" charset="0"/>
              </a:rPr>
              <a:t>Social facts are patterns of behavior that characterize a social group in a given society</a:t>
            </a:r>
            <a:r>
              <a:rPr lang="en-ZA" sz="1200" dirty="0">
                <a:latin typeface="Times New Roman" panose="02020603050405020304" pitchFamily="18" charset="0"/>
                <a:cs typeface="Times New Roman" panose="02020603050405020304" pitchFamily="18" charset="0"/>
              </a:rPr>
              <a:t>. </a:t>
            </a:r>
          </a:p>
          <a:p>
            <a:pPr marL="0" indent="0">
              <a:buNone/>
            </a:pPr>
            <a:endParaRPr lang="en-ZA" sz="1200" dirty="0">
              <a:latin typeface="Times New Roman" panose="02020603050405020304" pitchFamily="18" charset="0"/>
              <a:cs typeface="Times New Roman" panose="02020603050405020304" pitchFamily="18" charset="0"/>
            </a:endParaRPr>
          </a:p>
          <a:p>
            <a:r>
              <a:rPr lang="en-ZA" sz="1200" dirty="0">
                <a:latin typeface="Times New Roman" panose="02020603050405020304" pitchFamily="18" charset="0"/>
                <a:cs typeface="Times New Roman" panose="02020603050405020304" pitchFamily="18" charset="0"/>
              </a:rPr>
              <a:t>In other words these are </a:t>
            </a:r>
            <a:r>
              <a:rPr lang="en-ZA" sz="1200" b="1" dirty="0">
                <a:latin typeface="Times New Roman" panose="02020603050405020304" pitchFamily="18" charset="0"/>
                <a:cs typeface="Times New Roman" panose="02020603050405020304" pitchFamily="18" charset="0"/>
              </a:rPr>
              <a:t>norms, values, and structures </a:t>
            </a:r>
            <a:r>
              <a:rPr lang="en-ZA" sz="1200" dirty="0">
                <a:latin typeface="Times New Roman" panose="02020603050405020304" pitchFamily="18" charset="0"/>
                <a:cs typeface="Times New Roman" panose="02020603050405020304" pitchFamily="18" charset="0"/>
              </a:rPr>
              <a:t>of a society. </a:t>
            </a:r>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63</a:t>
            </a:fld>
            <a:endParaRPr lang="en-GB"/>
          </a:p>
        </p:txBody>
      </p:sp>
    </p:spTree>
    <p:extLst>
      <p:ext uri="{BB962C8B-B14F-4D97-AF65-F5344CB8AC3E}">
        <p14:creationId xmlns:p14="http://schemas.microsoft.com/office/powerpoint/2010/main" val="372780604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sz="1200" b="1" i="0" u="none" strike="noStrike" kern="1200" dirty="0">
                <a:solidFill>
                  <a:schemeClr val="tx1"/>
                </a:solidFill>
                <a:effectLst/>
                <a:latin typeface="+mn-lt"/>
                <a:ea typeface="+mn-ea"/>
                <a:cs typeface="+mn-cs"/>
              </a:rPr>
              <a:t>Social facts</a:t>
            </a:r>
            <a:r>
              <a:rPr lang="en-GB" sz="1200" b="0" i="0" u="none" strike="noStrike" kern="1200" dirty="0">
                <a:solidFill>
                  <a:schemeClr val="tx1"/>
                </a:solidFill>
                <a:effectLst/>
                <a:latin typeface="+mn-lt"/>
                <a:ea typeface="+mn-ea"/>
                <a:cs typeface="+mn-cs"/>
              </a:rPr>
              <a:t> are the laws, morals, values, religious beliefs, customs, fashions, rituals, and all of the cultural rules that govern social life (Durkheim 1895). Each of these social facts serves one or more functions within a society. For example, one function of a society’s laws may be to protect society from violence, while another is to punish criminal </a:t>
            </a:r>
            <a:r>
              <a:rPr lang="en-GB" sz="1200" b="0" i="0" u="none" strike="noStrike" kern="1200" dirty="0" err="1">
                <a:solidFill>
                  <a:schemeClr val="tx1"/>
                </a:solidFill>
                <a:effectLst/>
                <a:latin typeface="+mn-lt"/>
                <a:ea typeface="+mn-ea"/>
                <a:cs typeface="+mn-cs"/>
              </a:rPr>
              <a:t>behavior</a:t>
            </a:r>
            <a:r>
              <a:rPr lang="en-GB" sz="1200" b="0" i="0" u="none" strike="noStrike" kern="1200" dirty="0">
                <a:solidFill>
                  <a:schemeClr val="tx1"/>
                </a:solidFill>
                <a:effectLst/>
                <a:latin typeface="+mn-lt"/>
                <a:ea typeface="+mn-ea"/>
                <a:cs typeface="+mn-cs"/>
              </a:rPr>
              <a:t>, while another is to preserve public health.</a:t>
            </a:r>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64</a:t>
            </a:fld>
            <a:endParaRPr lang="en-GB"/>
          </a:p>
        </p:txBody>
      </p:sp>
    </p:spTree>
    <p:extLst>
      <p:ext uri="{BB962C8B-B14F-4D97-AF65-F5344CB8AC3E}">
        <p14:creationId xmlns:p14="http://schemas.microsoft.com/office/powerpoint/2010/main" val="379283026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65</a:t>
            </a:fld>
            <a:endParaRPr lang="en-GB"/>
          </a:p>
        </p:txBody>
      </p:sp>
    </p:spTree>
    <p:extLst>
      <p:ext uri="{BB962C8B-B14F-4D97-AF65-F5344CB8AC3E}">
        <p14:creationId xmlns:p14="http://schemas.microsoft.com/office/powerpoint/2010/main" val="417032077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66</a:t>
            </a:fld>
            <a:endParaRPr lang="en-GB"/>
          </a:p>
        </p:txBody>
      </p:sp>
    </p:spTree>
    <p:extLst>
      <p:ext uri="{BB962C8B-B14F-4D97-AF65-F5344CB8AC3E}">
        <p14:creationId xmlns:p14="http://schemas.microsoft.com/office/powerpoint/2010/main" val="200048695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67</a:t>
            </a:fld>
            <a:endParaRPr lang="en-GB"/>
          </a:p>
        </p:txBody>
      </p:sp>
    </p:spTree>
    <p:extLst>
      <p:ext uri="{BB962C8B-B14F-4D97-AF65-F5344CB8AC3E}">
        <p14:creationId xmlns:p14="http://schemas.microsoft.com/office/powerpoint/2010/main" val="30464909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68</a:t>
            </a:fld>
            <a:endParaRPr lang="en-GB"/>
          </a:p>
        </p:txBody>
      </p:sp>
    </p:spTree>
    <p:extLst>
      <p:ext uri="{BB962C8B-B14F-4D97-AF65-F5344CB8AC3E}">
        <p14:creationId xmlns:p14="http://schemas.microsoft.com/office/powerpoint/2010/main" val="377163628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69</a:t>
            </a:fld>
            <a:endParaRPr lang="en-GB"/>
          </a:p>
        </p:txBody>
      </p:sp>
    </p:spTree>
    <p:extLst>
      <p:ext uri="{BB962C8B-B14F-4D97-AF65-F5344CB8AC3E}">
        <p14:creationId xmlns:p14="http://schemas.microsoft.com/office/powerpoint/2010/main" val="90550765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70</a:t>
            </a:fld>
            <a:endParaRPr lang="en-GB"/>
          </a:p>
        </p:txBody>
      </p:sp>
    </p:spTree>
    <p:extLst>
      <p:ext uri="{BB962C8B-B14F-4D97-AF65-F5344CB8AC3E}">
        <p14:creationId xmlns:p14="http://schemas.microsoft.com/office/powerpoint/2010/main" val="5387922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Your private decisions reflects your position within the wider society.</a:t>
            </a:r>
          </a:p>
        </p:txBody>
      </p:sp>
      <p:sp>
        <p:nvSpPr>
          <p:cNvPr id="4" name="Slide Number Placeholder 3"/>
          <p:cNvSpPr>
            <a:spLocks noGrp="1"/>
          </p:cNvSpPr>
          <p:nvPr>
            <p:ph type="sldNum" sz="quarter" idx="5"/>
          </p:nvPr>
        </p:nvSpPr>
        <p:spPr/>
        <p:txBody>
          <a:bodyPr/>
          <a:lstStyle/>
          <a:p>
            <a:fld id="{8A686094-EB2F-0549-AB80-2582541E9CB3}" type="slidenum">
              <a:rPr lang="en-GB" smtClean="0"/>
              <a:t>12</a:t>
            </a:fld>
            <a:endParaRPr lang="en-GB"/>
          </a:p>
        </p:txBody>
      </p:sp>
    </p:spTree>
    <p:extLst>
      <p:ext uri="{BB962C8B-B14F-4D97-AF65-F5344CB8AC3E}">
        <p14:creationId xmlns:p14="http://schemas.microsoft.com/office/powerpoint/2010/main" val="128817063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71</a:t>
            </a:fld>
            <a:endParaRPr lang="en-GB"/>
          </a:p>
        </p:txBody>
      </p:sp>
    </p:spTree>
    <p:extLst>
      <p:ext uri="{BB962C8B-B14F-4D97-AF65-F5344CB8AC3E}">
        <p14:creationId xmlns:p14="http://schemas.microsoft.com/office/powerpoint/2010/main" val="254237859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72</a:t>
            </a:fld>
            <a:endParaRPr lang="en-GB"/>
          </a:p>
        </p:txBody>
      </p:sp>
    </p:spTree>
    <p:extLst>
      <p:ext uri="{BB962C8B-B14F-4D97-AF65-F5344CB8AC3E}">
        <p14:creationId xmlns:p14="http://schemas.microsoft.com/office/powerpoint/2010/main" val="362594795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73</a:t>
            </a:fld>
            <a:endParaRPr lang="en-GB"/>
          </a:p>
        </p:txBody>
      </p:sp>
    </p:spTree>
    <p:extLst>
      <p:ext uri="{BB962C8B-B14F-4D97-AF65-F5344CB8AC3E}">
        <p14:creationId xmlns:p14="http://schemas.microsoft.com/office/powerpoint/2010/main" val="19524835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sz="2800" b="1" dirty="0">
                <a:latin typeface="Times New Roman" panose="02020603050405020304" pitchFamily="18" charset="0"/>
                <a:cs typeface="Times New Roman" panose="02020603050405020304" pitchFamily="18" charset="0"/>
              </a:rPr>
              <a:t>What is it?</a:t>
            </a:r>
            <a:endParaRPr lang="en-GB" sz="2800" dirty="0"/>
          </a:p>
        </p:txBody>
      </p:sp>
      <p:sp>
        <p:nvSpPr>
          <p:cNvPr id="4" name="Slide Number Placeholder 3"/>
          <p:cNvSpPr>
            <a:spLocks noGrp="1"/>
          </p:cNvSpPr>
          <p:nvPr>
            <p:ph type="sldNum" sz="quarter" idx="5"/>
          </p:nvPr>
        </p:nvSpPr>
        <p:spPr/>
        <p:txBody>
          <a:bodyPr/>
          <a:lstStyle/>
          <a:p>
            <a:fld id="{8A686094-EB2F-0549-AB80-2582541E9CB3}" type="slidenum">
              <a:rPr lang="en-GB" smtClean="0"/>
              <a:t>74</a:t>
            </a:fld>
            <a:endParaRPr lang="en-GB"/>
          </a:p>
        </p:txBody>
      </p:sp>
    </p:spTree>
    <p:extLst>
      <p:ext uri="{BB962C8B-B14F-4D97-AF65-F5344CB8AC3E}">
        <p14:creationId xmlns:p14="http://schemas.microsoft.com/office/powerpoint/2010/main" val="330903835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75</a:t>
            </a:fld>
            <a:endParaRPr lang="en-GB"/>
          </a:p>
        </p:txBody>
      </p:sp>
    </p:spTree>
    <p:extLst>
      <p:ext uri="{BB962C8B-B14F-4D97-AF65-F5344CB8AC3E}">
        <p14:creationId xmlns:p14="http://schemas.microsoft.com/office/powerpoint/2010/main" val="219984915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600" dirty="0">
                <a:latin typeface="Times New Roman" panose="02020603050405020304" pitchFamily="18" charset="0"/>
                <a:cs typeface="Times New Roman" panose="02020603050405020304" pitchFamily="18" charset="0"/>
              </a:rPr>
              <a:t>The school is an open social system. It has parts, and the parts interact within the internal environment</a:t>
            </a:r>
            <a:endParaRPr lang="en-ZA" sz="1600" dirty="0">
              <a:latin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76</a:t>
            </a:fld>
            <a:endParaRPr lang="en-GB"/>
          </a:p>
        </p:txBody>
      </p:sp>
    </p:spTree>
    <p:extLst>
      <p:ext uri="{BB962C8B-B14F-4D97-AF65-F5344CB8AC3E}">
        <p14:creationId xmlns:p14="http://schemas.microsoft.com/office/powerpoint/2010/main" val="5476163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78</a:t>
            </a:fld>
            <a:endParaRPr lang="en-GB"/>
          </a:p>
        </p:txBody>
      </p:sp>
    </p:spTree>
    <p:extLst>
      <p:ext uri="{BB962C8B-B14F-4D97-AF65-F5344CB8AC3E}">
        <p14:creationId xmlns:p14="http://schemas.microsoft.com/office/powerpoint/2010/main" val="329800199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79</a:t>
            </a:fld>
            <a:endParaRPr lang="en-GB"/>
          </a:p>
        </p:txBody>
      </p:sp>
    </p:spTree>
    <p:extLst>
      <p:ext uri="{BB962C8B-B14F-4D97-AF65-F5344CB8AC3E}">
        <p14:creationId xmlns:p14="http://schemas.microsoft.com/office/powerpoint/2010/main" val="330330123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80</a:t>
            </a:fld>
            <a:endParaRPr lang="en-GB"/>
          </a:p>
        </p:txBody>
      </p:sp>
    </p:spTree>
    <p:extLst>
      <p:ext uri="{BB962C8B-B14F-4D97-AF65-F5344CB8AC3E}">
        <p14:creationId xmlns:p14="http://schemas.microsoft.com/office/powerpoint/2010/main" val="288409831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81</a:t>
            </a:fld>
            <a:endParaRPr lang="en-GB"/>
          </a:p>
        </p:txBody>
      </p:sp>
    </p:spTree>
    <p:extLst>
      <p:ext uri="{BB962C8B-B14F-4D97-AF65-F5344CB8AC3E}">
        <p14:creationId xmlns:p14="http://schemas.microsoft.com/office/powerpoint/2010/main" val="597685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16</a:t>
            </a:fld>
            <a:endParaRPr lang="en-GB"/>
          </a:p>
        </p:txBody>
      </p:sp>
    </p:spTree>
    <p:extLst>
      <p:ext uri="{BB962C8B-B14F-4D97-AF65-F5344CB8AC3E}">
        <p14:creationId xmlns:p14="http://schemas.microsoft.com/office/powerpoint/2010/main" val="205496270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82</a:t>
            </a:fld>
            <a:endParaRPr lang="en-GB"/>
          </a:p>
        </p:txBody>
      </p:sp>
    </p:spTree>
    <p:extLst>
      <p:ext uri="{BB962C8B-B14F-4D97-AF65-F5344CB8AC3E}">
        <p14:creationId xmlns:p14="http://schemas.microsoft.com/office/powerpoint/2010/main" val="315354219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83</a:t>
            </a:fld>
            <a:endParaRPr lang="en-GB"/>
          </a:p>
        </p:txBody>
      </p:sp>
    </p:spTree>
    <p:extLst>
      <p:ext uri="{BB962C8B-B14F-4D97-AF65-F5344CB8AC3E}">
        <p14:creationId xmlns:p14="http://schemas.microsoft.com/office/powerpoint/2010/main" val="375838685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84</a:t>
            </a:fld>
            <a:endParaRPr lang="en-GB"/>
          </a:p>
        </p:txBody>
      </p:sp>
    </p:spTree>
    <p:extLst>
      <p:ext uri="{BB962C8B-B14F-4D97-AF65-F5344CB8AC3E}">
        <p14:creationId xmlns:p14="http://schemas.microsoft.com/office/powerpoint/2010/main" val="295416828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85</a:t>
            </a:fld>
            <a:endParaRPr lang="en-GB"/>
          </a:p>
        </p:txBody>
      </p:sp>
    </p:spTree>
    <p:extLst>
      <p:ext uri="{BB962C8B-B14F-4D97-AF65-F5344CB8AC3E}">
        <p14:creationId xmlns:p14="http://schemas.microsoft.com/office/powerpoint/2010/main" val="419542490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86</a:t>
            </a:fld>
            <a:endParaRPr lang="en-GB"/>
          </a:p>
        </p:txBody>
      </p:sp>
    </p:spTree>
    <p:extLst>
      <p:ext uri="{BB962C8B-B14F-4D97-AF65-F5344CB8AC3E}">
        <p14:creationId xmlns:p14="http://schemas.microsoft.com/office/powerpoint/2010/main" val="128475241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87</a:t>
            </a:fld>
            <a:endParaRPr lang="en-GB"/>
          </a:p>
        </p:txBody>
      </p:sp>
    </p:spTree>
    <p:extLst>
      <p:ext uri="{BB962C8B-B14F-4D97-AF65-F5344CB8AC3E}">
        <p14:creationId xmlns:p14="http://schemas.microsoft.com/office/powerpoint/2010/main" val="364856235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88</a:t>
            </a:fld>
            <a:endParaRPr lang="en-GB"/>
          </a:p>
        </p:txBody>
      </p:sp>
    </p:spTree>
    <p:extLst>
      <p:ext uri="{BB962C8B-B14F-4D97-AF65-F5344CB8AC3E}">
        <p14:creationId xmlns:p14="http://schemas.microsoft.com/office/powerpoint/2010/main" val="1712312252"/>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150000"/>
              </a:lnSpc>
              <a:buFont typeface="Arial" panose="020B0604020202020204" pitchFamily="34" charset="0"/>
              <a:buChar char="•"/>
            </a:pPr>
            <a:r>
              <a:rPr lang="en-ZA" sz="4000" dirty="0">
                <a:latin typeface="Times New Roman" panose="02020603050405020304" pitchFamily="18" charset="0"/>
                <a:cs typeface="Times New Roman" panose="02020603050405020304" pitchFamily="18" charset="0"/>
              </a:rPr>
              <a:t>Soc. of Ed. is the study of how public institutions and individuals experiences affect educations and its outcomes</a:t>
            </a:r>
          </a:p>
          <a:p>
            <a:pPr marL="171450" indent="-171450">
              <a:lnSpc>
                <a:spcPct val="150000"/>
              </a:lnSpc>
              <a:buFont typeface="Arial" panose="020B0604020202020204" pitchFamily="34" charset="0"/>
              <a:buChar char="•"/>
            </a:pPr>
            <a:r>
              <a:rPr lang="en-ZA" sz="4000" dirty="0">
                <a:latin typeface="Times New Roman" panose="02020603050405020304" pitchFamily="18" charset="0"/>
                <a:cs typeface="Times New Roman" panose="02020603050405020304" pitchFamily="18" charset="0"/>
              </a:rPr>
              <a:t>Emphasises sociological problems in the realm of education</a:t>
            </a:r>
          </a:p>
          <a:p>
            <a:pPr marL="171450" indent="-171450">
              <a:lnSpc>
                <a:spcPct val="150000"/>
              </a:lnSpc>
              <a:buFont typeface="Arial" panose="020B0604020202020204" pitchFamily="34" charset="0"/>
              <a:buChar char="•"/>
            </a:pPr>
            <a:r>
              <a:rPr lang="en-ZA" sz="4000" b="1" u="sng" dirty="0">
                <a:latin typeface="Times New Roman" panose="02020603050405020304" pitchFamily="18" charset="0"/>
                <a:cs typeface="Times New Roman" panose="02020603050405020304" pitchFamily="18" charset="0"/>
              </a:rPr>
              <a:t>4 perspectives are used</a:t>
            </a:r>
          </a:p>
          <a:p>
            <a:pPr marL="171450" indent="-171450">
              <a:lnSpc>
                <a:spcPct val="150000"/>
              </a:lnSpc>
              <a:buFont typeface="Arial" panose="020B0604020202020204" pitchFamily="34" charset="0"/>
              <a:buChar char="•"/>
            </a:pPr>
            <a:r>
              <a:rPr lang="en-ZA" sz="4000" dirty="0">
                <a:latin typeface="Times New Roman" panose="02020603050405020304" pitchFamily="18" charset="0"/>
                <a:cs typeface="Times New Roman" panose="02020603050405020304" pitchFamily="18" charset="0"/>
              </a:rPr>
              <a:t>Historical, empirical, analytical, open systems</a:t>
            </a: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ZA" sz="4000" dirty="0">
                <a:latin typeface="Times New Roman" panose="02020603050405020304" pitchFamily="18" charset="0"/>
                <a:cs typeface="Times New Roman" panose="02020603050405020304" pitchFamily="18" charset="0"/>
              </a:rPr>
              <a:t>Factors that led to the development of sociology of education are similar to the factors that led to development of sociology</a:t>
            </a:r>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90</a:t>
            </a:fld>
            <a:endParaRPr lang="en-GB"/>
          </a:p>
        </p:txBody>
      </p:sp>
    </p:spTree>
    <p:extLst>
      <p:ext uri="{BB962C8B-B14F-4D97-AF65-F5344CB8AC3E}">
        <p14:creationId xmlns:p14="http://schemas.microsoft.com/office/powerpoint/2010/main" val="25693039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4000" kern="1200" dirty="0">
                <a:solidFill>
                  <a:schemeClr val="tx1"/>
                </a:solidFill>
                <a:effectLst/>
                <a:latin typeface="+mn-lt"/>
                <a:ea typeface="+mn-ea"/>
                <a:cs typeface="+mn-cs"/>
              </a:rPr>
              <a:t>Development of  Sociology was shaped by its social settings. </a:t>
            </a:r>
            <a:endParaRPr lang="en-GB" sz="4000" dirty="0"/>
          </a:p>
          <a:p>
            <a:pPr marL="171450" indent="-171450">
              <a:buFont typeface="Arial" panose="020B0604020202020204" pitchFamily="34" charset="0"/>
              <a:buChar char="•"/>
            </a:pPr>
            <a:r>
              <a:rPr lang="en-ZA" sz="1200" dirty="0">
                <a:latin typeface="Times New Roman" panose="02020603050405020304" pitchFamily="18" charset="0"/>
                <a:cs typeface="Times New Roman" panose="02020603050405020304" pitchFamily="18" charset="0"/>
              </a:rPr>
              <a:t>These brought out changes in traditional ways of life which resulted in the attempt of thinkers to understand and explain how they had come about and what their consequences were likely to be.</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The impact of these revolutions on many societies was enormous, and many positive changes resulted. </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However, what attracted the attention of many early theorists was not the positive consequences but the negative effects of such changes. </a:t>
            </a:r>
            <a:endParaRPr lang="en-GB" sz="1200" dirty="0"/>
          </a:p>
          <a:p>
            <a:pPr marL="171450" indent="-171450">
              <a:buFont typeface="Arial" panose="020B0604020202020204" pitchFamily="34" charset="0"/>
              <a:buChar char="•"/>
            </a:pPr>
            <a:endParaRPr lang="en-ZA" sz="12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ZA" sz="1800" dirty="0">
              <a:latin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17</a:t>
            </a:fld>
            <a:endParaRPr lang="en-GB"/>
          </a:p>
        </p:txBody>
      </p:sp>
    </p:spTree>
    <p:extLst>
      <p:ext uri="{BB962C8B-B14F-4D97-AF65-F5344CB8AC3E}">
        <p14:creationId xmlns:p14="http://schemas.microsoft.com/office/powerpoint/2010/main" val="591484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4000" kern="1200" dirty="0">
                <a:solidFill>
                  <a:schemeClr val="tx1"/>
                </a:solidFill>
                <a:effectLst/>
                <a:latin typeface="+mn-lt"/>
                <a:ea typeface="+mn-ea"/>
                <a:cs typeface="+mn-cs"/>
              </a:rPr>
              <a:t>Writers were particularly disturbed by the resulting chaos and disorder, especially in France. </a:t>
            </a:r>
            <a:endParaRPr lang="en-GB" sz="4000" dirty="0"/>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18</a:t>
            </a:fld>
            <a:endParaRPr lang="en-GB"/>
          </a:p>
        </p:txBody>
      </p:sp>
    </p:spTree>
    <p:extLst>
      <p:ext uri="{BB962C8B-B14F-4D97-AF65-F5344CB8AC3E}">
        <p14:creationId xmlns:p14="http://schemas.microsoft.com/office/powerpoint/2010/main" val="35588257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19</a:t>
            </a:fld>
            <a:endParaRPr lang="en-GB"/>
          </a:p>
        </p:txBody>
      </p:sp>
    </p:spTree>
    <p:extLst>
      <p:ext uri="{BB962C8B-B14F-4D97-AF65-F5344CB8AC3E}">
        <p14:creationId xmlns:p14="http://schemas.microsoft.com/office/powerpoint/2010/main" val="642626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CE241B-A879-2D42-83F4-A1B0EC31859E}"/>
              </a:ext>
            </a:extLst>
          </p:cNvPr>
          <p:cNvSpPr>
            <a:spLocks noGrp="1"/>
          </p:cNvSpPr>
          <p:nvPr>
            <p:ph type="ctrTitle"/>
          </p:nvPr>
        </p:nvSpPr>
        <p:spPr>
          <a:xfrm>
            <a:off x="1143000" y="1122363"/>
            <a:ext cx="6858000" cy="2387600"/>
          </a:xfrm>
        </p:spPr>
        <p:txBody>
          <a:bodyPr anchor="b"/>
          <a:lstStyle>
            <a:lvl1pPr algn="ctr">
              <a:defRPr sz="4500"/>
            </a:lvl1pPr>
          </a:lstStyle>
          <a:p>
            <a:r>
              <a:rPr lang="en-GB"/>
              <a:t>Click to edit Master title style</a:t>
            </a:r>
          </a:p>
        </p:txBody>
      </p:sp>
      <p:sp>
        <p:nvSpPr>
          <p:cNvPr id="3" name="Subtitle 2">
            <a:extLst>
              <a:ext uri="{FF2B5EF4-FFF2-40B4-BE49-F238E27FC236}">
                <a16:creationId xmlns:a16="http://schemas.microsoft.com/office/drawing/2014/main" xmlns="" id="{A7D59948-233A-2740-9CAF-6C562CEA8268}"/>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p>
        </p:txBody>
      </p:sp>
      <p:sp>
        <p:nvSpPr>
          <p:cNvPr id="4" name="Date Placeholder 3">
            <a:extLst>
              <a:ext uri="{FF2B5EF4-FFF2-40B4-BE49-F238E27FC236}">
                <a16:creationId xmlns:a16="http://schemas.microsoft.com/office/drawing/2014/main" xmlns="" id="{FD5D102F-2BCC-9044-A6E9-1089ACDAB9E5}"/>
              </a:ext>
            </a:extLst>
          </p:cNvPr>
          <p:cNvSpPr>
            <a:spLocks noGrp="1"/>
          </p:cNvSpPr>
          <p:nvPr>
            <p:ph type="dt" sz="half" idx="10"/>
          </p:nvPr>
        </p:nvSpPr>
        <p:spPr/>
        <p:txBody>
          <a:bodyPr/>
          <a:lstStyle/>
          <a:p>
            <a:fld id="{93264F36-C911-4DEB-8D6B-D6772FCAA2A8}" type="datetimeFigureOut">
              <a:rPr lang="en-ZA" smtClean="0"/>
              <a:t>2023/04/11</a:t>
            </a:fld>
            <a:endParaRPr lang="en-ZA"/>
          </a:p>
        </p:txBody>
      </p:sp>
      <p:sp>
        <p:nvSpPr>
          <p:cNvPr id="5" name="Footer Placeholder 4">
            <a:extLst>
              <a:ext uri="{FF2B5EF4-FFF2-40B4-BE49-F238E27FC236}">
                <a16:creationId xmlns:a16="http://schemas.microsoft.com/office/drawing/2014/main" xmlns="" id="{8C9466B2-C3A5-7248-A6F0-E5FAC299311F}"/>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522B0BD7-0421-3649-8E6D-7A337A75A0D4}"/>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2387066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189E24-7C96-7247-AF5A-B42E9692FB06}"/>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xmlns="" id="{9EB04471-5C9E-1042-8373-7E9A6E63B2A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xmlns="" id="{35C9F3D9-4B21-F549-A6EF-4ADF8442F156}"/>
              </a:ext>
            </a:extLst>
          </p:cNvPr>
          <p:cNvSpPr>
            <a:spLocks noGrp="1"/>
          </p:cNvSpPr>
          <p:nvPr>
            <p:ph type="dt" sz="half" idx="10"/>
          </p:nvPr>
        </p:nvSpPr>
        <p:spPr/>
        <p:txBody>
          <a:bodyPr/>
          <a:lstStyle/>
          <a:p>
            <a:fld id="{93264F36-C911-4DEB-8D6B-D6772FCAA2A8}" type="datetimeFigureOut">
              <a:rPr lang="en-ZA" smtClean="0"/>
              <a:t>2023/04/11</a:t>
            </a:fld>
            <a:endParaRPr lang="en-ZA"/>
          </a:p>
        </p:txBody>
      </p:sp>
      <p:sp>
        <p:nvSpPr>
          <p:cNvPr id="5" name="Footer Placeholder 4">
            <a:extLst>
              <a:ext uri="{FF2B5EF4-FFF2-40B4-BE49-F238E27FC236}">
                <a16:creationId xmlns:a16="http://schemas.microsoft.com/office/drawing/2014/main" xmlns="" id="{98D9318F-FCF9-F34B-96DE-62F3E840F7C7}"/>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5924EF60-90CF-9B47-9E04-01BAD587B17E}"/>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3385925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E1304CE0-164C-4946-9666-68A9DE57FADE}"/>
              </a:ext>
            </a:extLst>
          </p:cNvPr>
          <p:cNvSpPr>
            <a:spLocks noGrp="1"/>
          </p:cNvSpPr>
          <p:nvPr>
            <p:ph type="title" orient="vert"/>
          </p:nvPr>
        </p:nvSpPr>
        <p:spPr>
          <a:xfrm>
            <a:off x="6543675" y="365125"/>
            <a:ext cx="1971675"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xmlns="" id="{5CDA93ED-7E67-664B-9835-B28FCC4DB097}"/>
              </a:ext>
            </a:extLst>
          </p:cNvPr>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xmlns="" id="{414EFAB5-F113-D44B-AB42-CC49298D40D3}"/>
              </a:ext>
            </a:extLst>
          </p:cNvPr>
          <p:cNvSpPr>
            <a:spLocks noGrp="1"/>
          </p:cNvSpPr>
          <p:nvPr>
            <p:ph type="dt" sz="half" idx="10"/>
          </p:nvPr>
        </p:nvSpPr>
        <p:spPr/>
        <p:txBody>
          <a:bodyPr/>
          <a:lstStyle/>
          <a:p>
            <a:fld id="{93264F36-C911-4DEB-8D6B-D6772FCAA2A8}" type="datetimeFigureOut">
              <a:rPr lang="en-ZA" smtClean="0"/>
              <a:t>2023/04/11</a:t>
            </a:fld>
            <a:endParaRPr lang="en-ZA"/>
          </a:p>
        </p:txBody>
      </p:sp>
      <p:sp>
        <p:nvSpPr>
          <p:cNvPr id="5" name="Footer Placeholder 4">
            <a:extLst>
              <a:ext uri="{FF2B5EF4-FFF2-40B4-BE49-F238E27FC236}">
                <a16:creationId xmlns:a16="http://schemas.microsoft.com/office/drawing/2014/main" xmlns="" id="{D2FB4193-CBBB-FA4E-921B-5E565BB4DE03}"/>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79D46FB8-3C87-6746-A4CD-0F3B91AA47A7}"/>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3614348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E9AB65-DE09-EE40-A261-BF16078CDEA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xmlns="" id="{33186612-48C5-BE41-9295-FD94E020795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xmlns="" id="{C8A1D588-121A-E94F-84EC-E177A7EDD369}"/>
              </a:ext>
            </a:extLst>
          </p:cNvPr>
          <p:cNvSpPr>
            <a:spLocks noGrp="1"/>
          </p:cNvSpPr>
          <p:nvPr>
            <p:ph type="dt" sz="half" idx="10"/>
          </p:nvPr>
        </p:nvSpPr>
        <p:spPr/>
        <p:txBody>
          <a:bodyPr/>
          <a:lstStyle/>
          <a:p>
            <a:fld id="{93264F36-C911-4DEB-8D6B-D6772FCAA2A8}" type="datetimeFigureOut">
              <a:rPr lang="en-ZA" smtClean="0"/>
              <a:t>2023/04/11</a:t>
            </a:fld>
            <a:endParaRPr lang="en-ZA"/>
          </a:p>
        </p:txBody>
      </p:sp>
      <p:sp>
        <p:nvSpPr>
          <p:cNvPr id="5" name="Footer Placeholder 4">
            <a:extLst>
              <a:ext uri="{FF2B5EF4-FFF2-40B4-BE49-F238E27FC236}">
                <a16:creationId xmlns:a16="http://schemas.microsoft.com/office/drawing/2014/main" xmlns="" id="{A7BCB875-B8C1-7741-8CCB-229C835F6F9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12095914-E000-C14B-BB2A-FEBF52D69DC2}"/>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1705716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E6C2FF-D24A-5348-AD57-BB4B91E4EE65}"/>
              </a:ext>
            </a:extLst>
          </p:cNvPr>
          <p:cNvSpPr>
            <a:spLocks noGrp="1"/>
          </p:cNvSpPr>
          <p:nvPr>
            <p:ph type="title"/>
          </p:nvPr>
        </p:nvSpPr>
        <p:spPr>
          <a:xfrm>
            <a:off x="623888" y="1709739"/>
            <a:ext cx="7886700" cy="2852737"/>
          </a:xfrm>
        </p:spPr>
        <p:txBody>
          <a:bodyPr anchor="b"/>
          <a:lstStyle>
            <a:lvl1pPr>
              <a:defRPr sz="4500"/>
            </a:lvl1pPr>
          </a:lstStyle>
          <a:p>
            <a:r>
              <a:rPr lang="en-GB"/>
              <a:t>Click to edit Master title style</a:t>
            </a:r>
          </a:p>
        </p:txBody>
      </p:sp>
      <p:sp>
        <p:nvSpPr>
          <p:cNvPr id="3" name="Text Placeholder 2">
            <a:extLst>
              <a:ext uri="{FF2B5EF4-FFF2-40B4-BE49-F238E27FC236}">
                <a16:creationId xmlns:a16="http://schemas.microsoft.com/office/drawing/2014/main" xmlns="" id="{CFBB254E-1D25-994E-B599-1D1182649510}"/>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xmlns="" id="{EE2DE3BA-6C4A-5244-8ED7-40A0657FF223}"/>
              </a:ext>
            </a:extLst>
          </p:cNvPr>
          <p:cNvSpPr>
            <a:spLocks noGrp="1"/>
          </p:cNvSpPr>
          <p:nvPr>
            <p:ph type="dt" sz="half" idx="10"/>
          </p:nvPr>
        </p:nvSpPr>
        <p:spPr/>
        <p:txBody>
          <a:bodyPr/>
          <a:lstStyle/>
          <a:p>
            <a:fld id="{93264F36-C911-4DEB-8D6B-D6772FCAA2A8}" type="datetimeFigureOut">
              <a:rPr lang="en-ZA" smtClean="0"/>
              <a:t>2023/04/11</a:t>
            </a:fld>
            <a:endParaRPr lang="en-ZA"/>
          </a:p>
        </p:txBody>
      </p:sp>
      <p:sp>
        <p:nvSpPr>
          <p:cNvPr id="5" name="Footer Placeholder 4">
            <a:extLst>
              <a:ext uri="{FF2B5EF4-FFF2-40B4-BE49-F238E27FC236}">
                <a16:creationId xmlns:a16="http://schemas.microsoft.com/office/drawing/2014/main" xmlns="" id="{2A5E16A7-4EA3-A645-BCE4-C0D312427D52}"/>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40F3FC45-36B4-6C4B-826D-A8035F652101}"/>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2977743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22F202-D443-384E-91F9-A666A25ED24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xmlns="" id="{6FF18D26-88B3-9D41-97F6-CAB1FAA9E6FE}"/>
              </a:ext>
            </a:extLst>
          </p:cNvPr>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xmlns="" id="{F91FDE80-0866-9441-A23F-929FCE9B212E}"/>
              </a:ext>
            </a:extLst>
          </p:cNvPr>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xmlns="" id="{EF9B803C-68EE-5F49-AA0D-ED5348CC7DE0}"/>
              </a:ext>
            </a:extLst>
          </p:cNvPr>
          <p:cNvSpPr>
            <a:spLocks noGrp="1"/>
          </p:cNvSpPr>
          <p:nvPr>
            <p:ph type="dt" sz="half" idx="10"/>
          </p:nvPr>
        </p:nvSpPr>
        <p:spPr/>
        <p:txBody>
          <a:bodyPr/>
          <a:lstStyle/>
          <a:p>
            <a:fld id="{93264F36-C911-4DEB-8D6B-D6772FCAA2A8}" type="datetimeFigureOut">
              <a:rPr lang="en-ZA" smtClean="0"/>
              <a:t>2023/04/11</a:t>
            </a:fld>
            <a:endParaRPr lang="en-ZA"/>
          </a:p>
        </p:txBody>
      </p:sp>
      <p:sp>
        <p:nvSpPr>
          <p:cNvPr id="6" name="Footer Placeholder 5">
            <a:extLst>
              <a:ext uri="{FF2B5EF4-FFF2-40B4-BE49-F238E27FC236}">
                <a16:creationId xmlns:a16="http://schemas.microsoft.com/office/drawing/2014/main" xmlns="" id="{C902C5B3-816E-E343-BFAC-D64510C1A09A}"/>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xmlns="" id="{6CE01CFA-1512-2445-8FDE-296584486F17}"/>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2860047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8EE5C6-7435-4344-98AB-9D3FD9496C79}"/>
              </a:ext>
            </a:extLst>
          </p:cNvPr>
          <p:cNvSpPr>
            <a:spLocks noGrp="1"/>
          </p:cNvSpPr>
          <p:nvPr>
            <p:ph type="title"/>
          </p:nvPr>
        </p:nvSpPr>
        <p:spPr>
          <a:xfrm>
            <a:off x="629841" y="365126"/>
            <a:ext cx="78867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xmlns="" id="{ABA7B96D-D59F-B54F-8DA1-1AC0AEE6D2A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a:extLst>
              <a:ext uri="{FF2B5EF4-FFF2-40B4-BE49-F238E27FC236}">
                <a16:creationId xmlns:a16="http://schemas.microsoft.com/office/drawing/2014/main" xmlns="" id="{67D0E0F9-86C3-6B4C-88C2-67FBB77D002A}"/>
              </a:ext>
            </a:extLst>
          </p:cNvPr>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xmlns="" id="{58EE7EE4-E8B2-F346-B8A9-97F60226E756}"/>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a:extLst>
              <a:ext uri="{FF2B5EF4-FFF2-40B4-BE49-F238E27FC236}">
                <a16:creationId xmlns:a16="http://schemas.microsoft.com/office/drawing/2014/main" xmlns="" id="{E04816FB-EF51-8946-A38A-734845461970}"/>
              </a:ext>
            </a:extLst>
          </p:cNvPr>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xmlns="" id="{7218326B-C87C-A94D-ABDB-C8A9E4DD37F8}"/>
              </a:ext>
            </a:extLst>
          </p:cNvPr>
          <p:cNvSpPr>
            <a:spLocks noGrp="1"/>
          </p:cNvSpPr>
          <p:nvPr>
            <p:ph type="dt" sz="half" idx="10"/>
          </p:nvPr>
        </p:nvSpPr>
        <p:spPr/>
        <p:txBody>
          <a:bodyPr/>
          <a:lstStyle/>
          <a:p>
            <a:fld id="{93264F36-C911-4DEB-8D6B-D6772FCAA2A8}" type="datetimeFigureOut">
              <a:rPr lang="en-ZA" smtClean="0"/>
              <a:t>2023/04/11</a:t>
            </a:fld>
            <a:endParaRPr lang="en-ZA"/>
          </a:p>
        </p:txBody>
      </p:sp>
      <p:sp>
        <p:nvSpPr>
          <p:cNvPr id="8" name="Footer Placeholder 7">
            <a:extLst>
              <a:ext uri="{FF2B5EF4-FFF2-40B4-BE49-F238E27FC236}">
                <a16:creationId xmlns:a16="http://schemas.microsoft.com/office/drawing/2014/main" xmlns="" id="{ED929CD5-82E1-8748-9A38-D14FA379F814}"/>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xmlns="" id="{C847443A-FE51-2A4D-B8B7-1EE6158E5B9E}"/>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2358153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772476-CBD2-2C4F-8DCF-39A2A4312659}"/>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xmlns="" id="{3AC071DA-E4A1-0F4D-BC6E-BC92CE5E7139}"/>
              </a:ext>
            </a:extLst>
          </p:cNvPr>
          <p:cNvSpPr>
            <a:spLocks noGrp="1"/>
          </p:cNvSpPr>
          <p:nvPr>
            <p:ph type="dt" sz="half" idx="10"/>
          </p:nvPr>
        </p:nvSpPr>
        <p:spPr/>
        <p:txBody>
          <a:bodyPr/>
          <a:lstStyle/>
          <a:p>
            <a:fld id="{93264F36-C911-4DEB-8D6B-D6772FCAA2A8}" type="datetimeFigureOut">
              <a:rPr lang="en-ZA" smtClean="0"/>
              <a:t>2023/04/11</a:t>
            </a:fld>
            <a:endParaRPr lang="en-ZA"/>
          </a:p>
        </p:txBody>
      </p:sp>
      <p:sp>
        <p:nvSpPr>
          <p:cNvPr id="4" name="Footer Placeholder 3">
            <a:extLst>
              <a:ext uri="{FF2B5EF4-FFF2-40B4-BE49-F238E27FC236}">
                <a16:creationId xmlns:a16="http://schemas.microsoft.com/office/drawing/2014/main" xmlns="" id="{D662AD80-13EE-DC4F-AA2D-CED34479D730}"/>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xmlns="" id="{0F2DC61C-31BB-7F43-B1C6-34F0D8112E5B}"/>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3722047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D031D871-1909-F540-B17D-B5F67BC01AB0}"/>
              </a:ext>
            </a:extLst>
          </p:cNvPr>
          <p:cNvSpPr>
            <a:spLocks noGrp="1"/>
          </p:cNvSpPr>
          <p:nvPr>
            <p:ph type="dt" sz="half" idx="10"/>
          </p:nvPr>
        </p:nvSpPr>
        <p:spPr/>
        <p:txBody>
          <a:bodyPr/>
          <a:lstStyle/>
          <a:p>
            <a:fld id="{93264F36-C911-4DEB-8D6B-D6772FCAA2A8}" type="datetimeFigureOut">
              <a:rPr lang="en-ZA" smtClean="0"/>
              <a:t>2023/04/11</a:t>
            </a:fld>
            <a:endParaRPr lang="en-ZA"/>
          </a:p>
        </p:txBody>
      </p:sp>
      <p:sp>
        <p:nvSpPr>
          <p:cNvPr id="3" name="Footer Placeholder 2">
            <a:extLst>
              <a:ext uri="{FF2B5EF4-FFF2-40B4-BE49-F238E27FC236}">
                <a16:creationId xmlns:a16="http://schemas.microsoft.com/office/drawing/2014/main" xmlns="" id="{9AF4AB91-27B7-524E-8D60-CB5CBF59A0DD}"/>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xmlns="" id="{5D9F4BBE-3119-4A4D-8A05-AD27517858D0}"/>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2099514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00989DF-E1A5-084E-BD1D-E83E56E7CF07}"/>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p>
        </p:txBody>
      </p:sp>
      <p:sp>
        <p:nvSpPr>
          <p:cNvPr id="3" name="Content Placeholder 2">
            <a:extLst>
              <a:ext uri="{FF2B5EF4-FFF2-40B4-BE49-F238E27FC236}">
                <a16:creationId xmlns:a16="http://schemas.microsoft.com/office/drawing/2014/main" xmlns="" id="{E52EDBB6-FAC5-5D4A-A325-8D2D8B2D4F0F}"/>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xmlns="" id="{09B3CF77-312D-B049-B19C-F7F24F06CE8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xmlns="" id="{2EDCE861-E778-C24E-B6CB-89854AD30E1A}"/>
              </a:ext>
            </a:extLst>
          </p:cNvPr>
          <p:cNvSpPr>
            <a:spLocks noGrp="1"/>
          </p:cNvSpPr>
          <p:nvPr>
            <p:ph type="dt" sz="half" idx="10"/>
          </p:nvPr>
        </p:nvSpPr>
        <p:spPr/>
        <p:txBody>
          <a:bodyPr/>
          <a:lstStyle/>
          <a:p>
            <a:fld id="{93264F36-C911-4DEB-8D6B-D6772FCAA2A8}" type="datetimeFigureOut">
              <a:rPr lang="en-ZA" smtClean="0"/>
              <a:t>2023/04/11</a:t>
            </a:fld>
            <a:endParaRPr lang="en-ZA"/>
          </a:p>
        </p:txBody>
      </p:sp>
      <p:sp>
        <p:nvSpPr>
          <p:cNvPr id="6" name="Footer Placeholder 5">
            <a:extLst>
              <a:ext uri="{FF2B5EF4-FFF2-40B4-BE49-F238E27FC236}">
                <a16:creationId xmlns:a16="http://schemas.microsoft.com/office/drawing/2014/main" xmlns="" id="{D8EE120A-64A4-2C4C-8971-AEC061809991}"/>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xmlns="" id="{5DD4FC4B-8F35-2E46-908F-AEB144536E6E}"/>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373131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5F8FC2-26AC-BA4A-B210-05462F6E1E85}"/>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p>
        </p:txBody>
      </p:sp>
      <p:sp>
        <p:nvSpPr>
          <p:cNvPr id="3" name="Picture Placeholder 2">
            <a:extLst>
              <a:ext uri="{FF2B5EF4-FFF2-40B4-BE49-F238E27FC236}">
                <a16:creationId xmlns:a16="http://schemas.microsoft.com/office/drawing/2014/main" xmlns="" id="{C1D9D516-6588-0F42-BF1E-61DE22A89827}"/>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xmlns="" id="{CCCDF021-2884-0C47-B985-E01C4240C1C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xmlns="" id="{B0966800-8B3D-5349-8CCB-0FEF9784B4CE}"/>
              </a:ext>
            </a:extLst>
          </p:cNvPr>
          <p:cNvSpPr>
            <a:spLocks noGrp="1"/>
          </p:cNvSpPr>
          <p:nvPr>
            <p:ph type="dt" sz="half" idx="10"/>
          </p:nvPr>
        </p:nvSpPr>
        <p:spPr/>
        <p:txBody>
          <a:bodyPr/>
          <a:lstStyle/>
          <a:p>
            <a:fld id="{93264F36-C911-4DEB-8D6B-D6772FCAA2A8}" type="datetimeFigureOut">
              <a:rPr lang="en-ZA" smtClean="0"/>
              <a:t>2023/04/11</a:t>
            </a:fld>
            <a:endParaRPr lang="en-ZA"/>
          </a:p>
        </p:txBody>
      </p:sp>
      <p:sp>
        <p:nvSpPr>
          <p:cNvPr id="6" name="Footer Placeholder 5">
            <a:extLst>
              <a:ext uri="{FF2B5EF4-FFF2-40B4-BE49-F238E27FC236}">
                <a16:creationId xmlns:a16="http://schemas.microsoft.com/office/drawing/2014/main" xmlns="" id="{5A27346C-62DA-5843-BB5A-614E68D296AE}"/>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xmlns="" id="{B1DC4650-69D3-184A-9477-8554FCE71700}"/>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120274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C2CB6667-414E-684C-8E89-9B4E8C8BFF0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xmlns="" id="{FD1FA400-6E11-5043-8DB1-50ED93B3F8C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xmlns="" id="{8747C808-BD42-3B42-AEE1-59FD752F2843}"/>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93264F36-C911-4DEB-8D6B-D6772FCAA2A8}" type="datetimeFigureOut">
              <a:rPr lang="en-ZA" smtClean="0"/>
              <a:t>2023/04/11</a:t>
            </a:fld>
            <a:endParaRPr lang="en-ZA"/>
          </a:p>
        </p:txBody>
      </p:sp>
      <p:sp>
        <p:nvSpPr>
          <p:cNvPr id="5" name="Footer Placeholder 4">
            <a:extLst>
              <a:ext uri="{FF2B5EF4-FFF2-40B4-BE49-F238E27FC236}">
                <a16:creationId xmlns:a16="http://schemas.microsoft.com/office/drawing/2014/main" xmlns="" id="{62A41067-87FB-0340-A314-DB4EAAF82B0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xmlns="" id="{BFA1F31B-67A5-0B46-BB86-E6F4A2304ED5}"/>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071BBD-0502-48F4-8E63-9615F85F7491}" type="slidenum">
              <a:rPr lang="en-ZA" smtClean="0"/>
              <a:t>‹#›</a:t>
            </a:fld>
            <a:endParaRPr lang="en-ZA"/>
          </a:p>
        </p:txBody>
      </p:sp>
    </p:spTree>
    <p:extLst>
      <p:ext uri="{BB962C8B-B14F-4D97-AF65-F5344CB8AC3E}">
        <p14:creationId xmlns:p14="http://schemas.microsoft.com/office/powerpoint/2010/main" val="32678445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052737"/>
            <a:ext cx="8784976" cy="2160239"/>
          </a:xfrm>
        </p:spPr>
        <p:txBody>
          <a:bodyPr>
            <a:noAutofit/>
          </a:bodyPr>
          <a:lstStyle/>
          <a:p>
            <a:r>
              <a:rPr lang="en-ZA" sz="4800" b="1" dirty="0">
                <a:latin typeface="Times New Roman" panose="02020603050405020304" pitchFamily="18" charset="0"/>
                <a:cs typeface="Times New Roman" panose="02020603050405020304" pitchFamily="18" charset="0"/>
              </a:rPr>
              <a:t>EDU 2011: SOCIOLOGY OF EDUCATION</a:t>
            </a:r>
          </a:p>
        </p:txBody>
      </p:sp>
      <p:sp>
        <p:nvSpPr>
          <p:cNvPr id="3" name="Subtitle 2"/>
          <p:cNvSpPr>
            <a:spLocks noGrp="1"/>
          </p:cNvSpPr>
          <p:nvPr>
            <p:ph type="subTitle" idx="1"/>
          </p:nvPr>
        </p:nvSpPr>
        <p:spPr>
          <a:xfrm>
            <a:off x="683568" y="3789040"/>
            <a:ext cx="7920880" cy="2376264"/>
          </a:xfrm>
        </p:spPr>
        <p:txBody>
          <a:bodyPr>
            <a:normAutofit/>
          </a:bodyPr>
          <a:lstStyle/>
          <a:p>
            <a:endParaRPr lang="en-ZA"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2809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18FC125-597A-8746-A81A-B7B086D61B3C}"/>
              </a:ext>
            </a:extLst>
          </p:cNvPr>
          <p:cNvSpPr>
            <a:spLocks noGrp="1"/>
          </p:cNvSpPr>
          <p:nvPr>
            <p:ph type="title"/>
          </p:nvPr>
        </p:nvSpPr>
        <p:spPr>
          <a:xfrm>
            <a:off x="251520" y="365127"/>
            <a:ext cx="8568952" cy="1191666"/>
          </a:xfrm>
        </p:spPr>
        <p:txBody>
          <a:bodyPr>
            <a:normAutofit/>
          </a:bodyPr>
          <a:lstStyle/>
          <a:p>
            <a:r>
              <a:rPr lang="en-ZA" sz="4000" b="1" dirty="0">
                <a:latin typeface="Times New Roman" panose="02020603050405020304" pitchFamily="18" charset="0"/>
                <a:cs typeface="Times New Roman" panose="02020603050405020304" pitchFamily="18" charset="0"/>
              </a:rPr>
              <a:t>Why is sociology different from other social sciences</a:t>
            </a:r>
            <a:endParaRPr lang="en-GB" dirty="0"/>
          </a:p>
        </p:txBody>
      </p:sp>
      <p:sp>
        <p:nvSpPr>
          <p:cNvPr id="3" name="Content Placeholder 2">
            <a:extLst>
              <a:ext uri="{FF2B5EF4-FFF2-40B4-BE49-F238E27FC236}">
                <a16:creationId xmlns:a16="http://schemas.microsoft.com/office/drawing/2014/main" xmlns="" id="{5528AC4B-991C-704D-B01C-8AB236E2CC95}"/>
              </a:ext>
            </a:extLst>
          </p:cNvPr>
          <p:cNvSpPr>
            <a:spLocks noGrp="1"/>
          </p:cNvSpPr>
          <p:nvPr>
            <p:ph idx="1"/>
          </p:nvPr>
        </p:nvSpPr>
        <p:spPr>
          <a:xfrm>
            <a:off x="251520" y="1825625"/>
            <a:ext cx="8263830" cy="4351338"/>
          </a:xfrm>
        </p:spPr>
        <p:txBody>
          <a:bodyPr>
            <a:normAutofit lnSpcReduction="10000"/>
          </a:bodyPr>
          <a:lstStyle/>
          <a:p>
            <a:r>
              <a:rPr lang="en-GB" sz="3200" dirty="0">
                <a:latin typeface="Times" panose="02020603050405020304" pitchFamily="18" charset="0"/>
                <a:cs typeface="Times" panose="02020603050405020304" pitchFamily="18" charset="0"/>
              </a:rPr>
              <a:t>Most people see the world in terms of the familiar features( jobs, friends, family etc). </a:t>
            </a:r>
          </a:p>
          <a:p>
            <a:endParaRPr lang="en-GB" sz="3200" dirty="0">
              <a:latin typeface="Times" panose="02020603050405020304" pitchFamily="18" charset="0"/>
              <a:cs typeface="Times" panose="02020603050405020304" pitchFamily="18" charset="0"/>
            </a:endParaRPr>
          </a:p>
          <a:p>
            <a:r>
              <a:rPr lang="en-GB" sz="3200" dirty="0">
                <a:latin typeface="Times" panose="02020603050405020304" pitchFamily="18" charset="0"/>
                <a:cs typeface="Times" panose="02020603050405020304" pitchFamily="18" charset="0"/>
              </a:rPr>
              <a:t>Sociology demonstrates the need for us to take a much broader view of our own lives in order to explain why we act as we do.</a:t>
            </a:r>
          </a:p>
          <a:p>
            <a:endParaRPr lang="en-GB" sz="3200" dirty="0">
              <a:latin typeface="Times" panose="02020603050405020304" pitchFamily="18" charset="0"/>
              <a:cs typeface="Times" panose="02020603050405020304" pitchFamily="18" charset="0"/>
            </a:endParaRPr>
          </a:p>
          <a:p>
            <a:r>
              <a:rPr lang="en-GB" sz="3200" dirty="0">
                <a:latin typeface="Times" panose="02020603050405020304" pitchFamily="18" charset="0"/>
                <a:cs typeface="Times" panose="02020603050405020304" pitchFamily="18" charset="0"/>
              </a:rPr>
              <a:t>Teaches us what we view as natural, inevitable, good or true may not be so.</a:t>
            </a:r>
          </a:p>
        </p:txBody>
      </p:sp>
    </p:spTree>
    <p:extLst>
      <p:ext uri="{BB962C8B-B14F-4D97-AF65-F5344CB8AC3E}">
        <p14:creationId xmlns:p14="http://schemas.microsoft.com/office/powerpoint/2010/main" val="2167735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F468223-3ECF-6B4D-B573-AFADD4C00E5E}"/>
              </a:ext>
            </a:extLst>
          </p:cNvPr>
          <p:cNvSpPr>
            <a:spLocks noGrp="1"/>
          </p:cNvSpPr>
          <p:nvPr>
            <p:ph idx="1"/>
          </p:nvPr>
        </p:nvSpPr>
        <p:spPr>
          <a:xfrm>
            <a:off x="323528" y="1412776"/>
            <a:ext cx="8568952" cy="5080097"/>
          </a:xfrm>
        </p:spPr>
        <p:txBody>
          <a:bodyPr>
            <a:normAutofit/>
          </a:bodyPr>
          <a:lstStyle/>
          <a:p>
            <a:r>
              <a:rPr lang="en-GB" sz="3200" dirty="0">
                <a:latin typeface="Times" panose="02020603050405020304" pitchFamily="18" charset="0"/>
                <a:cs typeface="Times" panose="02020603050405020304" pitchFamily="18" charset="0"/>
              </a:rPr>
              <a:t>Teaches us things we take for granted are strongly influenced by historical events and social processes.</a:t>
            </a:r>
          </a:p>
          <a:p>
            <a:endParaRPr lang="en-GB" sz="3200" dirty="0">
              <a:latin typeface="Times" panose="02020603050405020304" pitchFamily="18" charset="0"/>
              <a:cs typeface="Times" panose="02020603050405020304" pitchFamily="18" charset="0"/>
            </a:endParaRPr>
          </a:p>
          <a:p>
            <a:r>
              <a:rPr lang="en-GB" sz="3200" dirty="0">
                <a:latin typeface="Times" panose="02020603050405020304" pitchFamily="18" charset="0"/>
                <a:cs typeface="Times" panose="02020603050405020304" pitchFamily="18" charset="0"/>
              </a:rPr>
              <a:t>In Sociology, we try to understand complex and profound ways in which our individual lives reflect the context of our social experiences.</a:t>
            </a:r>
          </a:p>
          <a:p>
            <a:endParaRPr lang="en-GB" sz="3200" dirty="0">
              <a:latin typeface="Times" panose="02020603050405020304" pitchFamily="18" charset="0"/>
              <a:cs typeface="Times" panose="02020603050405020304" pitchFamily="18" charset="0"/>
            </a:endParaRPr>
          </a:p>
          <a:p>
            <a:r>
              <a:rPr lang="en-GB" sz="3200" dirty="0">
                <a:latin typeface="Times" panose="02020603050405020304" pitchFamily="18" charset="0"/>
                <a:cs typeface="Times" panose="02020603050405020304" pitchFamily="18" charset="0"/>
              </a:rPr>
              <a:t>Sociologist use </a:t>
            </a:r>
            <a:r>
              <a:rPr lang="en-GB" sz="3200" b="1" i="1" dirty="0">
                <a:latin typeface="Times" panose="02020603050405020304" pitchFamily="18" charset="0"/>
                <a:cs typeface="Times" panose="02020603050405020304" pitchFamily="18" charset="0"/>
              </a:rPr>
              <a:t>‘Sociological imagination</a:t>
            </a:r>
            <a:r>
              <a:rPr lang="en-GB" sz="3200" dirty="0">
                <a:latin typeface="Times" panose="02020603050405020304" pitchFamily="18" charset="0"/>
                <a:cs typeface="Times" panose="02020603050405020304" pitchFamily="18" charset="0"/>
              </a:rPr>
              <a:t>’ to understand the social world.</a:t>
            </a:r>
          </a:p>
        </p:txBody>
      </p:sp>
      <p:sp>
        <p:nvSpPr>
          <p:cNvPr id="5" name="Title 4">
            <a:extLst>
              <a:ext uri="{FF2B5EF4-FFF2-40B4-BE49-F238E27FC236}">
                <a16:creationId xmlns:a16="http://schemas.microsoft.com/office/drawing/2014/main" xmlns="" id="{FA6F0646-CED9-E148-8AD5-BFAC520915B3}"/>
              </a:ext>
            </a:extLst>
          </p:cNvPr>
          <p:cNvSpPr>
            <a:spLocks noGrp="1"/>
          </p:cNvSpPr>
          <p:nvPr>
            <p:ph type="title"/>
          </p:nvPr>
        </p:nvSpPr>
        <p:spPr>
          <a:xfrm>
            <a:off x="323528" y="365126"/>
            <a:ext cx="8191822" cy="975642"/>
          </a:xfrm>
        </p:spPr>
        <p:txBody>
          <a:bodyPr>
            <a:normAutofit/>
          </a:bodyPr>
          <a:lstStyle/>
          <a:p>
            <a:r>
              <a:rPr lang="en-GB" sz="4000" b="1" dirty="0">
                <a:latin typeface="Times" panose="02020603050405020304" pitchFamily="18" charset="0"/>
                <a:cs typeface="Times" panose="02020603050405020304" pitchFamily="18" charset="0"/>
              </a:rPr>
              <a:t>Sociology</a:t>
            </a:r>
          </a:p>
        </p:txBody>
      </p:sp>
    </p:spTree>
    <p:extLst>
      <p:ext uri="{BB962C8B-B14F-4D97-AF65-F5344CB8AC3E}">
        <p14:creationId xmlns:p14="http://schemas.microsoft.com/office/powerpoint/2010/main" val="2550904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FCCDB51-69C2-B743-82FF-15270566FCD5}"/>
              </a:ext>
            </a:extLst>
          </p:cNvPr>
          <p:cNvSpPr>
            <a:spLocks noGrp="1"/>
          </p:cNvSpPr>
          <p:nvPr>
            <p:ph type="title"/>
          </p:nvPr>
        </p:nvSpPr>
        <p:spPr>
          <a:xfrm>
            <a:off x="179512" y="365126"/>
            <a:ext cx="8712968" cy="975641"/>
          </a:xfrm>
        </p:spPr>
        <p:txBody>
          <a:bodyPr>
            <a:normAutofit/>
          </a:bodyPr>
          <a:lstStyle/>
          <a:p>
            <a:pPr algn="ctr"/>
            <a:r>
              <a:rPr lang="en-GB" sz="3600" b="1" dirty="0">
                <a:latin typeface="Times" panose="02020603050405020304" pitchFamily="18" charset="0"/>
                <a:cs typeface="Times" panose="02020603050405020304" pitchFamily="18" charset="0"/>
              </a:rPr>
              <a:t>Sociological imagination (C. W. Mills, 1970)</a:t>
            </a:r>
          </a:p>
        </p:txBody>
      </p:sp>
      <p:sp>
        <p:nvSpPr>
          <p:cNvPr id="3" name="Content Placeholder 2">
            <a:extLst>
              <a:ext uri="{FF2B5EF4-FFF2-40B4-BE49-F238E27FC236}">
                <a16:creationId xmlns:a16="http://schemas.microsoft.com/office/drawing/2014/main" xmlns="" id="{CD489CB3-E494-2745-A7FA-1DA95957716A}"/>
              </a:ext>
            </a:extLst>
          </p:cNvPr>
          <p:cNvSpPr>
            <a:spLocks noGrp="1"/>
          </p:cNvSpPr>
          <p:nvPr>
            <p:ph idx="1"/>
          </p:nvPr>
        </p:nvSpPr>
        <p:spPr>
          <a:xfrm>
            <a:off x="251520" y="1556791"/>
            <a:ext cx="8640960" cy="4936081"/>
          </a:xfrm>
        </p:spPr>
        <p:txBody>
          <a:bodyPr>
            <a:normAutofit/>
          </a:bodyPr>
          <a:lstStyle/>
          <a:p>
            <a:r>
              <a:rPr lang="en-GB" sz="3200" dirty="0">
                <a:latin typeface="Times" panose="02020603050405020304" pitchFamily="18" charset="0"/>
                <a:cs typeface="Times" panose="02020603050405020304" pitchFamily="18" charset="0"/>
              </a:rPr>
              <a:t>Refers to looking at the world at the broader view.</a:t>
            </a:r>
          </a:p>
          <a:p>
            <a:endParaRPr lang="en-GB" sz="3200" dirty="0">
              <a:latin typeface="Times" panose="02020603050405020304" pitchFamily="18" charset="0"/>
              <a:cs typeface="Times" panose="02020603050405020304" pitchFamily="18" charset="0"/>
            </a:endParaRPr>
          </a:p>
          <a:p>
            <a:r>
              <a:rPr lang="en-GB" sz="3200" dirty="0">
                <a:latin typeface="Times" panose="02020603050405020304" pitchFamily="18" charset="0"/>
                <a:cs typeface="Times" panose="02020603050405020304" pitchFamily="18" charset="0"/>
              </a:rPr>
              <a:t>Requires that we ‘think ourselves away’ from the familiar routines of our daily lives in order  to look at them anew.</a:t>
            </a:r>
          </a:p>
          <a:p>
            <a:endParaRPr lang="en-GB" sz="3200" dirty="0">
              <a:latin typeface="Times" panose="02020603050405020304" pitchFamily="18" charset="0"/>
              <a:cs typeface="Times" panose="02020603050405020304" pitchFamily="18" charset="0"/>
            </a:endParaRPr>
          </a:p>
          <a:p>
            <a:r>
              <a:rPr lang="en-GB" sz="3200" dirty="0">
                <a:latin typeface="Times" panose="02020603050405020304" pitchFamily="18" charset="0"/>
                <a:cs typeface="Times" panose="02020603050405020304" pitchFamily="18" charset="0"/>
              </a:rPr>
              <a:t>Adopting a Sociological imagination  allows sociologists to see that may events which appear to concern only the individual actually reflects larger issues.</a:t>
            </a:r>
          </a:p>
        </p:txBody>
      </p:sp>
    </p:spTree>
    <p:extLst>
      <p:ext uri="{BB962C8B-B14F-4D97-AF65-F5344CB8AC3E}">
        <p14:creationId xmlns:p14="http://schemas.microsoft.com/office/powerpoint/2010/main" val="265044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E6C3FDD-DE90-AB45-A0DD-0F992A780F92}"/>
              </a:ext>
            </a:extLst>
          </p:cNvPr>
          <p:cNvSpPr>
            <a:spLocks noGrp="1"/>
          </p:cNvSpPr>
          <p:nvPr>
            <p:ph idx="1"/>
          </p:nvPr>
        </p:nvSpPr>
        <p:spPr>
          <a:xfrm>
            <a:off x="628650" y="548680"/>
            <a:ext cx="7886700" cy="5628283"/>
          </a:xfrm>
        </p:spPr>
        <p:txBody>
          <a:bodyPr>
            <a:normAutofit/>
          </a:bodyPr>
          <a:lstStyle/>
          <a:p>
            <a:r>
              <a:rPr lang="en-GB" sz="3200" dirty="0">
                <a:latin typeface="Times" panose="02020603050405020304" pitchFamily="18" charset="0"/>
                <a:cs typeface="Times" panose="02020603050405020304" pitchFamily="18" charset="0"/>
              </a:rPr>
              <a:t>Though we are all influenced by the social context in which we find ourselves, non of us is completely determined in behaviour by those contexts. We process and create our own individuality.</a:t>
            </a:r>
          </a:p>
          <a:p>
            <a:endParaRPr lang="en-GB" sz="3200" dirty="0">
              <a:latin typeface="Times" panose="02020603050405020304" pitchFamily="18" charset="0"/>
              <a:cs typeface="Times" panose="02020603050405020304" pitchFamily="18" charset="0"/>
            </a:endParaRPr>
          </a:p>
          <a:p>
            <a:r>
              <a:rPr lang="en-GB" sz="3200" dirty="0">
                <a:latin typeface="Times" panose="02020603050405020304" pitchFamily="18" charset="0"/>
                <a:cs typeface="Times" panose="02020603050405020304" pitchFamily="18" charset="0"/>
              </a:rPr>
              <a:t>The Business of Sociologists is to investigate the connection between what society makes us and what we make of ourselves and society.</a:t>
            </a:r>
          </a:p>
        </p:txBody>
      </p:sp>
    </p:spTree>
    <p:extLst>
      <p:ext uri="{BB962C8B-B14F-4D97-AF65-F5344CB8AC3E}">
        <p14:creationId xmlns:p14="http://schemas.microsoft.com/office/powerpoint/2010/main" val="565769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58E8F7-C61B-6044-A873-7607A1816077}"/>
              </a:ext>
            </a:extLst>
          </p:cNvPr>
          <p:cNvSpPr>
            <a:spLocks noGrp="1"/>
          </p:cNvSpPr>
          <p:nvPr>
            <p:ph type="title"/>
          </p:nvPr>
        </p:nvSpPr>
        <p:spPr>
          <a:xfrm>
            <a:off x="628650" y="365126"/>
            <a:ext cx="7886700" cy="4071986"/>
          </a:xfrm>
        </p:spPr>
        <p:txBody>
          <a:bodyPr>
            <a:normAutofit/>
          </a:bodyPr>
          <a:lstStyle/>
          <a:p>
            <a:pPr algn="ctr"/>
            <a:r>
              <a:rPr lang="en-GB" sz="4400" b="1" dirty="0">
                <a:latin typeface="Times" panose="02020603050405020304" pitchFamily="18" charset="0"/>
                <a:cs typeface="Times" panose="02020603050405020304" pitchFamily="18" charset="0"/>
              </a:rPr>
              <a:t>DEVELOPMENT OF SOCIOLOGY AS A FIELD OF STUDY</a:t>
            </a:r>
          </a:p>
        </p:txBody>
      </p:sp>
    </p:spTree>
    <p:extLst>
      <p:ext uri="{BB962C8B-B14F-4D97-AF65-F5344CB8AC3E}">
        <p14:creationId xmlns:p14="http://schemas.microsoft.com/office/powerpoint/2010/main" val="3462892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D4CAA14-21FF-114C-BA38-641EC388784E}"/>
              </a:ext>
            </a:extLst>
          </p:cNvPr>
          <p:cNvSpPr>
            <a:spLocks noGrp="1"/>
          </p:cNvSpPr>
          <p:nvPr>
            <p:ph type="title"/>
          </p:nvPr>
        </p:nvSpPr>
        <p:spPr>
          <a:xfrm>
            <a:off x="251520" y="365126"/>
            <a:ext cx="8496944" cy="1325563"/>
          </a:xfrm>
        </p:spPr>
        <p:txBody>
          <a:bodyPr>
            <a:normAutofit/>
          </a:bodyPr>
          <a:lstStyle/>
          <a:p>
            <a:pPr algn="ctr"/>
            <a:r>
              <a:rPr lang="en-GB" sz="4000" b="1" dirty="0">
                <a:latin typeface="Times New Roman" panose="02020603050405020304" pitchFamily="18" charset="0"/>
                <a:cs typeface="Times New Roman" panose="02020603050405020304" pitchFamily="18" charset="0"/>
              </a:rPr>
              <a:t>DEVELOPMENT OF SOCIOLOGY AS A FIELD OF STUDY</a:t>
            </a:r>
            <a:endParaRPr lang="en-GB"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FF3BEDD8-E4C5-C04A-9EA1-0E38BEB71BF4}"/>
              </a:ext>
            </a:extLst>
          </p:cNvPr>
          <p:cNvSpPr>
            <a:spLocks noGrp="1"/>
          </p:cNvSpPr>
          <p:nvPr>
            <p:ph idx="1"/>
          </p:nvPr>
        </p:nvSpPr>
        <p:spPr>
          <a:xfrm>
            <a:off x="251520" y="1825625"/>
            <a:ext cx="8263830" cy="4351338"/>
          </a:xfrm>
        </p:spPr>
        <p:txBody>
          <a:bodyPr/>
          <a:lstStyle/>
          <a:p>
            <a:pPr marL="0" indent="0" algn="just">
              <a:buNone/>
            </a:pPr>
            <a:r>
              <a:rPr lang="en-ZA" sz="4000" b="1" dirty="0">
                <a:latin typeface="Times New Roman" panose="02020603050405020304" pitchFamily="18" charset="0"/>
                <a:cs typeface="Times New Roman" panose="02020603050405020304" pitchFamily="18" charset="0"/>
              </a:rPr>
              <a:t>Understanding Sociology from 3 Perspectives</a:t>
            </a:r>
          </a:p>
          <a:p>
            <a:pPr marL="0" indent="0">
              <a:buNone/>
            </a:pPr>
            <a:endParaRPr lang="en-ZA" sz="2400" b="1" dirty="0">
              <a:latin typeface="Times New Roman" panose="02020603050405020304" pitchFamily="18" charset="0"/>
              <a:cs typeface="Times New Roman" panose="02020603050405020304" pitchFamily="18" charset="0"/>
            </a:endParaRPr>
          </a:p>
          <a:p>
            <a:pPr marL="514350" indent="-514350">
              <a:buAutoNum type="arabicPeriod"/>
            </a:pPr>
            <a:r>
              <a:rPr lang="en-ZA" sz="3600" b="1" dirty="0">
                <a:latin typeface="Times New Roman" panose="02020603050405020304" pitchFamily="18" charset="0"/>
                <a:cs typeface="Times New Roman" panose="02020603050405020304" pitchFamily="18" charset="0"/>
              </a:rPr>
              <a:t>Historical Perspective:</a:t>
            </a:r>
          </a:p>
          <a:p>
            <a:pPr marL="0" indent="0">
              <a:buNone/>
            </a:pPr>
            <a:r>
              <a:rPr lang="en-US" sz="3200" dirty="0">
                <a:latin typeface="Times New Roman" panose="02020603050405020304" pitchFamily="18" charset="0"/>
                <a:cs typeface="Times New Roman" panose="02020603050405020304" pitchFamily="18" charset="0"/>
              </a:rPr>
              <a:t>What did the classical sociologists or the founding fathers of sociology say sociology is?</a:t>
            </a:r>
            <a:endParaRPr lang="en-ZA" sz="32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7853462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12968" cy="1066130"/>
          </a:xfrm>
        </p:spPr>
        <p:txBody>
          <a:bodyPr>
            <a:normAutofit/>
          </a:bodyPr>
          <a:lstStyle/>
          <a:p>
            <a:r>
              <a:rPr lang="en-ZA" sz="4800" b="1" dirty="0">
                <a:latin typeface="Times New Roman" panose="02020603050405020304" pitchFamily="18" charset="0"/>
                <a:cs typeface="Times New Roman" panose="02020603050405020304" pitchFamily="18" charset="0"/>
              </a:rPr>
              <a:t>2. Empirical Perspective</a:t>
            </a:r>
          </a:p>
        </p:txBody>
      </p:sp>
      <p:sp>
        <p:nvSpPr>
          <p:cNvPr id="3" name="Content Placeholder 2"/>
          <p:cNvSpPr>
            <a:spLocks noGrp="1"/>
          </p:cNvSpPr>
          <p:nvPr>
            <p:ph idx="1"/>
          </p:nvPr>
        </p:nvSpPr>
        <p:spPr>
          <a:xfrm>
            <a:off x="251520" y="1484784"/>
            <a:ext cx="8640960" cy="5098578"/>
          </a:xfrm>
        </p:spPr>
        <p:txBody>
          <a:bodyPr>
            <a:normAutofit/>
          </a:bodyPr>
          <a:lstStyle/>
          <a:p>
            <a:r>
              <a:rPr lang="en-US" sz="4000" dirty="0">
                <a:latin typeface="Times New Roman" panose="02020603050405020304" pitchFamily="18" charset="0"/>
                <a:cs typeface="Times New Roman" panose="02020603050405020304" pitchFamily="18" charset="0"/>
              </a:rPr>
              <a:t>What do contemporary Sociologists say Sociology is?</a:t>
            </a:r>
          </a:p>
          <a:p>
            <a:pPr marL="0" indent="0">
              <a:buNone/>
            </a:pPr>
            <a:endParaRPr lang="en-ZA" sz="4400" dirty="0">
              <a:latin typeface="Times New Roman" panose="02020603050405020304" pitchFamily="18" charset="0"/>
              <a:cs typeface="Times New Roman" panose="02020603050405020304" pitchFamily="18" charset="0"/>
            </a:endParaRPr>
          </a:p>
          <a:p>
            <a:pPr marL="0" indent="0">
              <a:buNone/>
            </a:pPr>
            <a:r>
              <a:rPr lang="en-ZA" sz="4800" b="1" dirty="0">
                <a:latin typeface="Times New Roman" panose="02020603050405020304" pitchFamily="18" charset="0"/>
                <a:cs typeface="Times New Roman" panose="02020603050405020304" pitchFamily="18" charset="0"/>
              </a:rPr>
              <a:t>3. Analytical Perspective</a:t>
            </a:r>
          </a:p>
          <a:p>
            <a:r>
              <a:rPr lang="en-US" sz="4000" dirty="0">
                <a:latin typeface="Times New Roman" panose="02020603050405020304" pitchFamily="18" charset="0"/>
                <a:cs typeface="Times New Roman" panose="02020603050405020304" pitchFamily="18" charset="0"/>
              </a:rPr>
              <a:t>What does reason tell us sociology is?</a:t>
            </a:r>
            <a:endParaRPr lang="en-ZA" sz="4000" dirty="0">
              <a:latin typeface="Times New Roman" panose="02020603050405020304" pitchFamily="18" charset="0"/>
              <a:cs typeface="Times New Roman" panose="02020603050405020304" pitchFamily="18" charset="0"/>
            </a:endParaRPr>
          </a:p>
          <a:p>
            <a:pPr marL="0" indent="0">
              <a:buNone/>
            </a:pPr>
            <a:endParaRPr lang="en-ZA"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8905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65127"/>
            <a:ext cx="8606730" cy="687609"/>
          </a:xfrm>
        </p:spPr>
        <p:txBody>
          <a:bodyPr>
            <a:normAutofit fontScale="90000"/>
          </a:bodyPr>
          <a:lstStyle/>
          <a:p>
            <a:r>
              <a:rPr lang="en-ZA" sz="4800" b="1" dirty="0">
                <a:solidFill>
                  <a:prstClr val="black"/>
                </a:solidFill>
                <a:latin typeface="Times New Roman" panose="02020603050405020304" pitchFamily="18" charset="0"/>
                <a:ea typeface="+mn-ea"/>
                <a:cs typeface="Times New Roman" panose="02020603050405020304" pitchFamily="18" charset="0"/>
              </a:rPr>
              <a:t>Historical Perspective</a:t>
            </a:r>
            <a:endParaRPr lang="en-ZA" sz="4800" dirty="0"/>
          </a:p>
        </p:txBody>
      </p:sp>
      <p:sp>
        <p:nvSpPr>
          <p:cNvPr id="3" name="Content Placeholder 2"/>
          <p:cNvSpPr>
            <a:spLocks noGrp="1"/>
          </p:cNvSpPr>
          <p:nvPr>
            <p:ph idx="1"/>
          </p:nvPr>
        </p:nvSpPr>
        <p:spPr>
          <a:xfrm>
            <a:off x="285750" y="1340768"/>
            <a:ext cx="8572500" cy="5328592"/>
          </a:xfrm>
        </p:spPr>
        <p:txBody>
          <a:bodyPr>
            <a:normAutofit/>
          </a:bodyPr>
          <a:lstStyle/>
          <a:p>
            <a:pPr marL="0" indent="0">
              <a:buNone/>
            </a:pPr>
            <a:r>
              <a:rPr lang="en-ZA" sz="3500" b="1" dirty="0">
                <a:latin typeface="Times New Roman" panose="02020603050405020304" pitchFamily="18" charset="0"/>
                <a:cs typeface="Times New Roman" panose="02020603050405020304" pitchFamily="18" charset="0"/>
              </a:rPr>
              <a:t>Origins of Sociology</a:t>
            </a:r>
          </a:p>
          <a:p>
            <a:r>
              <a:rPr lang="en-ZA" sz="3500" dirty="0">
                <a:latin typeface="Times New Roman" panose="02020603050405020304" pitchFamily="18" charset="0"/>
                <a:cs typeface="Times New Roman" panose="02020603050405020304" pitchFamily="18" charset="0"/>
              </a:rPr>
              <a:t>Formally established in </a:t>
            </a:r>
            <a:r>
              <a:rPr lang="en-GB" sz="3500" dirty="0">
                <a:latin typeface="Times New Roman" panose="02020603050405020304" pitchFamily="18" charset="0"/>
                <a:cs typeface="Times New Roman" panose="02020603050405020304" pitchFamily="18" charset="0"/>
              </a:rPr>
              <a:t>the late 1700s and early 1800s </a:t>
            </a:r>
            <a:r>
              <a:rPr lang="en-ZA" sz="3500" dirty="0">
                <a:latin typeface="Times New Roman" panose="02020603050405020304" pitchFamily="18" charset="0"/>
                <a:cs typeface="Times New Roman" panose="02020603050405020304" pitchFamily="18" charset="0"/>
              </a:rPr>
              <a:t>(1838) in Western Europe.</a:t>
            </a:r>
          </a:p>
          <a:p>
            <a:pPr marL="0" indent="0">
              <a:buNone/>
            </a:pPr>
            <a:endParaRPr lang="en-ZA" sz="3500" dirty="0">
              <a:latin typeface="Times New Roman" panose="02020603050405020304" pitchFamily="18" charset="0"/>
              <a:cs typeface="Times New Roman" panose="02020603050405020304" pitchFamily="18" charset="0"/>
            </a:endParaRPr>
          </a:p>
          <a:p>
            <a:pPr marL="0" indent="0">
              <a:buNone/>
            </a:pPr>
            <a:endParaRPr lang="en-ZA" sz="3500" dirty="0">
              <a:latin typeface="Times New Roman" panose="02020603050405020304" pitchFamily="18" charset="0"/>
              <a:cs typeface="Times New Roman" panose="02020603050405020304" pitchFamily="18" charset="0"/>
            </a:endParaRPr>
          </a:p>
          <a:p>
            <a:r>
              <a:rPr lang="en-ZA" sz="3500" dirty="0">
                <a:latin typeface="Times New Roman" panose="02020603050405020304" pitchFamily="18" charset="0"/>
                <a:cs typeface="Times New Roman" panose="02020603050405020304" pitchFamily="18" charset="0"/>
              </a:rPr>
              <a:t>Resulted from the changes brought about by the French Revolution, Industrial revolution and enlightenment thinkers.</a:t>
            </a:r>
          </a:p>
          <a:p>
            <a:pPr marL="0" indent="0">
              <a:buNone/>
            </a:pPr>
            <a:endParaRPr lang="en-ZA" sz="3500" dirty="0">
              <a:latin typeface="Times New Roman" panose="02020603050405020304" pitchFamily="18" charset="0"/>
              <a:cs typeface="Times New Roman" panose="02020603050405020304" pitchFamily="18" charset="0"/>
            </a:endParaRPr>
          </a:p>
          <a:p>
            <a:pPr marL="0" indent="0">
              <a:buNone/>
            </a:pPr>
            <a:endParaRPr lang="en-ZA"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9535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2"/>
            <a:ext cx="8856984" cy="1224136"/>
          </a:xfrm>
        </p:spPr>
        <p:txBody>
          <a:bodyPr>
            <a:noAutofit/>
          </a:bodyPr>
          <a:lstStyle/>
          <a:p>
            <a:pPr algn="just"/>
            <a:r>
              <a:rPr lang="en-ZA" sz="6600" b="1" dirty="0">
                <a:latin typeface="Times New Roman" panose="02020603050405020304" pitchFamily="18" charset="0"/>
                <a:cs typeface="Times New Roman" panose="02020603050405020304" pitchFamily="18" charset="0"/>
              </a:rPr>
              <a:t/>
            </a:r>
            <a:br>
              <a:rPr lang="en-ZA" sz="6600" b="1" dirty="0">
                <a:latin typeface="Times New Roman" panose="02020603050405020304" pitchFamily="18" charset="0"/>
                <a:cs typeface="Times New Roman" panose="02020603050405020304" pitchFamily="18" charset="0"/>
              </a:rPr>
            </a:br>
            <a:r>
              <a:rPr lang="en-ZA" sz="6000" b="1" dirty="0">
                <a:latin typeface="Times New Roman" panose="02020603050405020304" pitchFamily="18" charset="0"/>
                <a:cs typeface="Times New Roman" panose="02020603050405020304" pitchFamily="18" charset="0"/>
              </a:rPr>
              <a:t>French Revolution (1789)</a:t>
            </a:r>
            <a:r>
              <a:rPr lang="en-ZA" sz="6000" dirty="0">
                <a:latin typeface="Times New Roman" panose="02020603050405020304" pitchFamily="18" charset="0"/>
                <a:cs typeface="Times New Roman" panose="02020603050405020304" pitchFamily="18" charset="0"/>
              </a:rPr>
              <a:t/>
            </a:r>
            <a:br>
              <a:rPr lang="en-ZA" sz="6000" dirty="0">
                <a:latin typeface="Times New Roman" panose="02020603050405020304" pitchFamily="18" charset="0"/>
                <a:cs typeface="Times New Roman" panose="02020603050405020304" pitchFamily="18" charset="0"/>
              </a:rPr>
            </a:br>
            <a:endParaRPr lang="en-ZA" sz="6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79512" y="1412776"/>
            <a:ext cx="8640960" cy="4896544"/>
          </a:xfrm>
        </p:spPr>
        <p:txBody>
          <a:bodyPr>
            <a:noAutofit/>
          </a:bodyPr>
          <a:lstStyle/>
          <a:p>
            <a:pPr lvl="0"/>
            <a:r>
              <a:rPr lang="en-ZA" sz="3200" dirty="0">
                <a:solidFill>
                  <a:prstClr val="black"/>
                </a:solidFill>
                <a:latin typeface="Times New Roman" panose="02020603050405020304" pitchFamily="18" charset="0"/>
                <a:cs typeface="Times New Roman" panose="02020603050405020304" pitchFamily="18" charset="0"/>
              </a:rPr>
              <a:t>Led to the birth of democratic society</a:t>
            </a:r>
          </a:p>
          <a:p>
            <a:pPr marL="0" lvl="0" indent="0">
              <a:buNone/>
            </a:pPr>
            <a:endParaRPr lang="en-ZA" sz="3200" dirty="0">
              <a:solidFill>
                <a:prstClr val="black"/>
              </a:solidFill>
              <a:latin typeface="Times New Roman" panose="02020603050405020304" pitchFamily="18" charset="0"/>
              <a:cs typeface="Times New Roman" panose="02020603050405020304" pitchFamily="18" charset="0"/>
            </a:endParaRPr>
          </a:p>
          <a:p>
            <a:r>
              <a:rPr lang="en-ZA" sz="3200" dirty="0">
                <a:solidFill>
                  <a:prstClr val="black"/>
                </a:solidFill>
                <a:latin typeface="Times New Roman" panose="02020603050405020304" pitchFamily="18" charset="0"/>
                <a:cs typeface="Times New Roman" panose="02020603050405020304" pitchFamily="18" charset="0"/>
              </a:rPr>
              <a:t>Ended feudal society,  power of church, absolute monarchy</a:t>
            </a:r>
          </a:p>
          <a:p>
            <a:pPr marL="0" indent="0">
              <a:buNone/>
            </a:pPr>
            <a:endParaRPr lang="en-ZA" sz="3200" dirty="0">
              <a:solidFill>
                <a:prstClr val="black"/>
              </a:solidFill>
              <a:latin typeface="Times New Roman" panose="02020603050405020304" pitchFamily="18" charset="0"/>
              <a:cs typeface="Times New Roman" panose="02020603050405020304" pitchFamily="18" charset="0"/>
            </a:endParaRPr>
          </a:p>
          <a:p>
            <a:r>
              <a:rPr lang="en-ZA" sz="3200" dirty="0">
                <a:solidFill>
                  <a:prstClr val="black"/>
                </a:solidFill>
                <a:latin typeface="Times New Roman" panose="02020603050405020304" pitchFamily="18" charset="0"/>
                <a:cs typeface="Times New Roman" panose="02020603050405020304" pitchFamily="18" charset="0"/>
              </a:rPr>
              <a:t>Saw triumph of middle class</a:t>
            </a:r>
          </a:p>
          <a:p>
            <a:pPr marL="0" indent="0">
              <a:buNone/>
            </a:pPr>
            <a:r>
              <a:rPr lang="en-ZA" sz="3200" dirty="0">
                <a:solidFill>
                  <a:prstClr val="black"/>
                </a:solidFill>
                <a:latin typeface="Times New Roman" panose="02020603050405020304" pitchFamily="18" charset="0"/>
                <a:cs typeface="Times New Roman" panose="02020603050405020304" pitchFamily="18" charset="0"/>
              </a:rPr>
              <a:t> </a:t>
            </a:r>
          </a:p>
          <a:p>
            <a:r>
              <a:rPr lang="en-ZA" sz="3200" dirty="0">
                <a:solidFill>
                  <a:prstClr val="black"/>
                </a:solidFill>
                <a:latin typeface="Times New Roman" panose="02020603050405020304" pitchFamily="18" charset="0"/>
                <a:cs typeface="Times New Roman" panose="02020603050405020304" pitchFamily="18" charset="0"/>
              </a:rPr>
              <a:t>Declaration of Human Rights </a:t>
            </a:r>
          </a:p>
          <a:p>
            <a:endParaRPr lang="en-ZA"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117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1440160"/>
          </a:xfrm>
        </p:spPr>
        <p:txBody>
          <a:bodyPr>
            <a:noAutofit/>
          </a:bodyPr>
          <a:lstStyle/>
          <a:p>
            <a:r>
              <a:rPr lang="en-ZA" sz="6000" b="1" dirty="0">
                <a:latin typeface="Times New Roman" panose="02020603050405020304" pitchFamily="18" charset="0"/>
                <a:cs typeface="Times New Roman" panose="02020603050405020304" pitchFamily="18" charset="0"/>
              </a:rPr>
              <a:t>Industrial Revolution</a:t>
            </a:r>
          </a:p>
        </p:txBody>
      </p:sp>
      <p:sp>
        <p:nvSpPr>
          <p:cNvPr id="3" name="Content Placeholder 2"/>
          <p:cNvSpPr>
            <a:spLocks noGrp="1"/>
          </p:cNvSpPr>
          <p:nvPr>
            <p:ph idx="1"/>
          </p:nvPr>
        </p:nvSpPr>
        <p:spPr>
          <a:xfrm>
            <a:off x="251520" y="1772816"/>
            <a:ext cx="8712968" cy="4752528"/>
          </a:xfrm>
        </p:spPr>
        <p:txBody>
          <a:bodyPr>
            <a:normAutofit/>
          </a:bodyPr>
          <a:lstStyle/>
          <a:p>
            <a:r>
              <a:rPr lang="en-ZA" sz="3600" dirty="0">
                <a:latin typeface="Times New Roman" panose="02020603050405020304" pitchFamily="18" charset="0"/>
                <a:cs typeface="Times New Roman" panose="02020603050405020304" pitchFamily="18" charset="0"/>
              </a:rPr>
              <a:t>Began in Great Britain during the 1700s</a:t>
            </a:r>
          </a:p>
          <a:p>
            <a:pPr marL="0" indent="0">
              <a:buNone/>
            </a:pPr>
            <a:endParaRPr lang="en-ZA" sz="3600" dirty="0">
              <a:latin typeface="Times New Roman" panose="02020603050405020304" pitchFamily="18" charset="0"/>
              <a:cs typeface="Times New Roman" panose="02020603050405020304" pitchFamily="18" charset="0"/>
            </a:endParaRPr>
          </a:p>
          <a:p>
            <a:r>
              <a:rPr lang="en-GB" sz="3600" dirty="0">
                <a:latin typeface="Times New Roman" panose="02020603050405020304" pitchFamily="18" charset="0"/>
                <a:cs typeface="Times New Roman" panose="02020603050405020304" pitchFamily="18" charset="0"/>
              </a:rPr>
              <a:t>The IR was not a single event but </a:t>
            </a:r>
            <a:r>
              <a:rPr lang="en-GB" sz="3600" b="1" dirty="0">
                <a:latin typeface="Times New Roman" panose="02020603050405020304" pitchFamily="18" charset="0"/>
                <a:cs typeface="Times New Roman" panose="02020603050405020304" pitchFamily="18" charset="0"/>
              </a:rPr>
              <a:t>many interrelated developments</a:t>
            </a:r>
            <a:r>
              <a:rPr lang="en-GB" sz="3600" dirty="0">
                <a:latin typeface="Times New Roman" panose="02020603050405020304" pitchFamily="18" charset="0"/>
                <a:cs typeface="Times New Roman" panose="02020603050405020304" pitchFamily="18" charset="0"/>
              </a:rPr>
              <a:t> that culminated in the transformation of the Western world from a largely </a:t>
            </a:r>
            <a:r>
              <a:rPr lang="en-GB" sz="3600" b="1" dirty="0">
                <a:latin typeface="Times New Roman" panose="02020603050405020304" pitchFamily="18" charset="0"/>
                <a:cs typeface="Times New Roman" panose="02020603050405020304" pitchFamily="18" charset="0"/>
              </a:rPr>
              <a:t>agricultural </a:t>
            </a:r>
            <a:r>
              <a:rPr lang="en-GB" sz="3600" dirty="0">
                <a:latin typeface="Times New Roman" panose="02020603050405020304" pitchFamily="18" charset="0"/>
                <a:cs typeface="Times New Roman" panose="02020603050405020304" pitchFamily="18" charset="0"/>
              </a:rPr>
              <a:t>to an overwhelmingly </a:t>
            </a:r>
            <a:r>
              <a:rPr lang="en-GB" sz="3600" b="1" dirty="0">
                <a:latin typeface="Times New Roman" panose="02020603050405020304" pitchFamily="18" charset="0"/>
                <a:cs typeface="Times New Roman" panose="02020603050405020304" pitchFamily="18" charset="0"/>
              </a:rPr>
              <a:t>industrial</a:t>
            </a:r>
            <a:r>
              <a:rPr lang="en-GB" sz="3600" dirty="0">
                <a:latin typeface="Times New Roman" panose="02020603050405020304" pitchFamily="18" charset="0"/>
                <a:cs typeface="Times New Roman" panose="02020603050405020304" pitchFamily="18" charset="0"/>
              </a:rPr>
              <a:t> system. </a:t>
            </a:r>
          </a:p>
          <a:p>
            <a:endParaRPr lang="en-ZA" sz="4400" dirty="0">
              <a:effectLst/>
              <a:latin typeface="Times New Roman"/>
              <a:ea typeface="Calibri"/>
            </a:endParaRPr>
          </a:p>
        </p:txBody>
      </p:sp>
    </p:spTree>
    <p:extLst>
      <p:ext uri="{BB962C8B-B14F-4D97-AF65-F5344CB8AC3E}">
        <p14:creationId xmlns:p14="http://schemas.microsoft.com/office/powerpoint/2010/main" val="3161795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052737"/>
            <a:ext cx="8784976" cy="2160239"/>
          </a:xfrm>
        </p:spPr>
        <p:txBody>
          <a:bodyPr>
            <a:noAutofit/>
          </a:bodyPr>
          <a:lstStyle/>
          <a:p>
            <a:r>
              <a:rPr lang="en-ZA" sz="4800" b="1" dirty="0">
                <a:latin typeface="Times New Roman" panose="02020603050405020304" pitchFamily="18" charset="0"/>
                <a:cs typeface="Times New Roman" panose="02020603050405020304" pitchFamily="18" charset="0"/>
              </a:rPr>
              <a:t>EDU 2011: SOCIOLOGY OF EDUCATION</a:t>
            </a:r>
          </a:p>
        </p:txBody>
      </p:sp>
      <p:sp>
        <p:nvSpPr>
          <p:cNvPr id="3" name="Subtitle 2"/>
          <p:cNvSpPr>
            <a:spLocks noGrp="1"/>
          </p:cNvSpPr>
          <p:nvPr>
            <p:ph type="subTitle" idx="1"/>
          </p:nvPr>
        </p:nvSpPr>
        <p:spPr>
          <a:xfrm>
            <a:off x="683568" y="3789040"/>
            <a:ext cx="7920880" cy="2376264"/>
          </a:xfrm>
        </p:spPr>
        <p:txBody>
          <a:bodyPr>
            <a:normAutofit/>
          </a:bodyPr>
          <a:lstStyle/>
          <a:p>
            <a:endParaRPr lang="en-ZA" sz="2800" b="1" dirty="0">
              <a:latin typeface="Times New Roman" panose="02020603050405020304" pitchFamily="18" charset="0"/>
              <a:cs typeface="Times New Roman" panose="02020603050405020304" pitchFamily="18" charset="0"/>
            </a:endParaRPr>
          </a:p>
          <a:p>
            <a:r>
              <a:rPr lang="en-ZA" sz="2800" b="1" dirty="0" smtClean="0">
                <a:latin typeface="Times New Roman" panose="02020603050405020304" pitchFamily="18" charset="0"/>
                <a:cs typeface="Times New Roman" panose="02020603050405020304" pitchFamily="18" charset="0"/>
              </a:rPr>
              <a:t>Co-ordinator/Lecturer: Mrs J. </a:t>
            </a:r>
            <a:r>
              <a:rPr lang="en-ZA" sz="2800" b="1" dirty="0" err="1" smtClean="0">
                <a:latin typeface="Times New Roman" panose="02020603050405020304" pitchFamily="18" charset="0"/>
                <a:cs typeface="Times New Roman" panose="02020603050405020304" pitchFamily="18" charset="0"/>
              </a:rPr>
              <a:t>Serenje</a:t>
            </a:r>
            <a:r>
              <a:rPr lang="en-ZA" sz="2800" b="1" dirty="0" smtClean="0">
                <a:latin typeface="Times New Roman" panose="02020603050405020304" pitchFamily="18" charset="0"/>
                <a:cs typeface="Times New Roman" panose="02020603050405020304" pitchFamily="18" charset="0"/>
              </a:rPr>
              <a:t>- </a:t>
            </a:r>
            <a:r>
              <a:rPr lang="en-ZA" sz="2800" b="1" dirty="0" err="1" smtClean="0">
                <a:latin typeface="Times New Roman" panose="02020603050405020304" pitchFamily="18" charset="0"/>
                <a:cs typeface="Times New Roman" panose="02020603050405020304" pitchFamily="18" charset="0"/>
              </a:rPr>
              <a:t>Chipindi</a:t>
            </a:r>
            <a:endParaRPr lang="en-ZA" sz="2800" b="1" dirty="0" smtClean="0">
              <a:latin typeface="Times New Roman" panose="02020603050405020304" pitchFamily="18" charset="0"/>
              <a:cs typeface="Times New Roman" panose="02020603050405020304" pitchFamily="18" charset="0"/>
            </a:endParaRPr>
          </a:p>
          <a:p>
            <a:r>
              <a:rPr lang="en-ZA" sz="2800" b="1" dirty="0" smtClean="0">
                <a:latin typeface="Times New Roman" panose="02020603050405020304" pitchFamily="18" charset="0"/>
                <a:cs typeface="Times New Roman" panose="02020603050405020304" pitchFamily="18" charset="0"/>
              </a:rPr>
              <a:t>Co-Lecturer: Mrs M. Mofu-</a:t>
            </a:r>
            <a:r>
              <a:rPr lang="en-ZA" sz="2800" b="1" dirty="0" err="1" smtClean="0">
                <a:latin typeface="Times New Roman" panose="02020603050405020304" pitchFamily="18" charset="0"/>
                <a:cs typeface="Times New Roman" panose="02020603050405020304" pitchFamily="18" charset="0"/>
              </a:rPr>
              <a:t>Mwansa</a:t>
            </a:r>
            <a:endParaRPr lang="en-ZA" sz="2800" b="1" dirty="0">
              <a:latin typeface="Times New Roman" panose="02020603050405020304" pitchFamily="18" charset="0"/>
              <a:cs typeface="Times New Roman" panose="02020603050405020304" pitchFamily="18" charset="0"/>
            </a:endParaRPr>
          </a:p>
          <a:p>
            <a:r>
              <a:rPr lang="en-ZA" sz="2800" b="1" dirty="0" smtClean="0">
                <a:latin typeface="Times New Roman" panose="02020603050405020304" pitchFamily="18" charset="0"/>
                <a:cs typeface="Times New Roman" panose="02020603050405020304" pitchFamily="18" charset="0"/>
              </a:rPr>
              <a:t>Office</a:t>
            </a:r>
            <a:r>
              <a:rPr lang="en-ZA" sz="2800" b="1" dirty="0">
                <a:latin typeface="Times New Roman" panose="02020603050405020304" pitchFamily="18" charset="0"/>
                <a:cs typeface="Times New Roman" panose="02020603050405020304" pitchFamily="18" charset="0"/>
              </a:rPr>
              <a:t>: Room </a:t>
            </a:r>
            <a:r>
              <a:rPr lang="en-ZA" sz="2800" b="1" dirty="0" smtClean="0">
                <a:latin typeface="Times New Roman" panose="02020603050405020304" pitchFamily="18" charset="0"/>
                <a:cs typeface="Times New Roman" panose="02020603050405020304" pitchFamily="18" charset="0"/>
              </a:rPr>
              <a:t>202 (</a:t>
            </a:r>
            <a:r>
              <a:rPr lang="en-ZA" sz="2800" b="1" dirty="0" smtClean="0">
                <a:latin typeface="Times New Roman" panose="02020603050405020304" pitchFamily="18" charset="0"/>
                <a:cs typeface="Times New Roman" panose="02020603050405020304" pitchFamily="18" charset="0"/>
              </a:rPr>
              <a:t>Mid-wing)</a:t>
            </a:r>
            <a:endParaRPr lang="en-ZA"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4132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Autofit/>
          </a:bodyPr>
          <a:lstStyle/>
          <a:p>
            <a:pPr algn="ctr"/>
            <a:r>
              <a:rPr lang="en-ZA" sz="3600" b="1" dirty="0">
                <a:latin typeface="Times New Roman" panose="02020603050405020304" pitchFamily="18" charset="0"/>
                <a:cs typeface="Times New Roman" panose="02020603050405020304" pitchFamily="18" charset="0"/>
              </a:rPr>
              <a:t>Consequences of the </a:t>
            </a:r>
            <a:r>
              <a:rPr lang="en-ZA" sz="3600" b="1" dirty="0" smtClean="0">
                <a:latin typeface="Times New Roman" panose="02020603050405020304" pitchFamily="18" charset="0"/>
                <a:cs typeface="Times New Roman" panose="02020603050405020304" pitchFamily="18" charset="0"/>
              </a:rPr>
              <a:t>Industrial Revolution</a:t>
            </a:r>
            <a:endParaRPr lang="en-ZA"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340768"/>
            <a:ext cx="8579296" cy="5242594"/>
          </a:xfrm>
        </p:spPr>
        <p:txBody>
          <a:bodyPr>
            <a:normAutofit lnSpcReduction="10000"/>
          </a:bodyPr>
          <a:lstStyle/>
          <a:p>
            <a:r>
              <a:rPr lang="en-ZA" sz="3200" dirty="0">
                <a:latin typeface="Times New Roman"/>
                <a:ea typeface="Calibri"/>
              </a:rPr>
              <a:t>Europe changed from agriculture to factory production</a:t>
            </a:r>
          </a:p>
          <a:p>
            <a:pPr marL="0" indent="0">
              <a:buNone/>
            </a:pPr>
            <a:endParaRPr lang="en-ZA" sz="3200" dirty="0">
              <a:latin typeface="Times New Roman" panose="02020603050405020304" pitchFamily="18" charset="0"/>
              <a:cs typeface="Times New Roman" panose="02020603050405020304" pitchFamily="18" charset="0"/>
            </a:endParaRPr>
          </a:p>
          <a:p>
            <a:pPr lvl="0"/>
            <a:r>
              <a:rPr lang="en-ZA" sz="3200" dirty="0">
                <a:latin typeface="Times New Roman" panose="02020603050405020304" pitchFamily="18" charset="0"/>
                <a:cs typeface="Times New Roman" panose="02020603050405020304" pitchFamily="18" charset="0"/>
              </a:rPr>
              <a:t>Increased </a:t>
            </a:r>
            <a:r>
              <a:rPr lang="en-ZA" sz="3200" b="1" dirty="0">
                <a:latin typeface="Times New Roman" panose="02020603050405020304" pitchFamily="18" charset="0"/>
                <a:cs typeface="Times New Roman" panose="02020603050405020304" pitchFamily="18" charset="0"/>
              </a:rPr>
              <a:t>production</a:t>
            </a:r>
            <a:r>
              <a:rPr lang="en-ZA" sz="3200" dirty="0">
                <a:latin typeface="Times New Roman" panose="02020603050405020304" pitchFamily="18" charset="0"/>
                <a:cs typeface="Times New Roman" panose="02020603050405020304" pitchFamily="18" charset="0"/>
              </a:rPr>
              <a:t> of goods</a:t>
            </a:r>
          </a:p>
          <a:p>
            <a:pPr marL="0" lvl="0" indent="0">
              <a:buNone/>
            </a:pPr>
            <a:endParaRPr lang="en-ZA" sz="3200" dirty="0">
              <a:latin typeface="Times New Roman" panose="02020603050405020304" pitchFamily="18" charset="0"/>
              <a:cs typeface="Times New Roman" panose="02020603050405020304" pitchFamily="18" charset="0"/>
            </a:endParaRPr>
          </a:p>
          <a:p>
            <a:pPr lvl="0"/>
            <a:r>
              <a:rPr lang="en-ZA" sz="3200" dirty="0">
                <a:latin typeface="Times New Roman" panose="02020603050405020304" pitchFamily="18" charset="0"/>
                <a:cs typeface="Times New Roman" panose="02020603050405020304" pitchFamily="18" charset="0"/>
              </a:rPr>
              <a:t>Emergence of </a:t>
            </a:r>
            <a:r>
              <a:rPr lang="en-ZA" sz="3200" b="1" dirty="0">
                <a:latin typeface="Times New Roman" panose="02020603050405020304" pitchFamily="18" charset="0"/>
                <a:cs typeface="Times New Roman" panose="02020603050405020304" pitchFamily="18" charset="0"/>
              </a:rPr>
              <a:t>new occupations</a:t>
            </a:r>
            <a:r>
              <a:rPr lang="en-ZA" sz="3200" dirty="0">
                <a:latin typeface="Times New Roman" panose="02020603050405020304" pitchFamily="18" charset="0"/>
                <a:cs typeface="Times New Roman" panose="02020603050405020304" pitchFamily="18" charset="0"/>
              </a:rPr>
              <a:t> </a:t>
            </a:r>
          </a:p>
          <a:p>
            <a:pPr marL="0" lvl="0" indent="0">
              <a:buNone/>
            </a:pPr>
            <a:endParaRPr lang="en-ZA" sz="3200" dirty="0">
              <a:latin typeface="Times New Roman" panose="02020603050405020304" pitchFamily="18" charset="0"/>
              <a:cs typeface="Times New Roman" panose="02020603050405020304" pitchFamily="18" charset="0"/>
            </a:endParaRPr>
          </a:p>
          <a:p>
            <a:r>
              <a:rPr lang="en-ZA" sz="3200" b="1" dirty="0">
                <a:latin typeface="Times New Roman" panose="02020603050405020304" pitchFamily="18" charset="0"/>
                <a:cs typeface="Times New Roman" panose="02020603050405020304" pitchFamily="18" charset="0"/>
              </a:rPr>
              <a:t>Family ties</a:t>
            </a:r>
            <a:r>
              <a:rPr lang="en-ZA" sz="3200" dirty="0">
                <a:latin typeface="Times New Roman" panose="02020603050405020304" pitchFamily="18" charset="0"/>
                <a:cs typeface="Times New Roman" panose="02020603050405020304" pitchFamily="18" charset="0"/>
              </a:rPr>
              <a:t> were broken</a:t>
            </a:r>
          </a:p>
          <a:p>
            <a:pPr marL="0" indent="0">
              <a:buNone/>
            </a:pPr>
            <a:endParaRPr lang="en-ZA" sz="3200" dirty="0">
              <a:latin typeface="Times New Roman" panose="02020603050405020304" pitchFamily="18" charset="0"/>
              <a:cs typeface="Times New Roman" panose="02020603050405020304" pitchFamily="18" charset="0"/>
            </a:endParaRPr>
          </a:p>
          <a:p>
            <a:r>
              <a:rPr lang="en-ZA" sz="3200" dirty="0">
                <a:latin typeface="Times New Roman" panose="02020603050405020304" pitchFamily="18" charset="0"/>
                <a:cs typeface="Times New Roman" panose="02020603050405020304" pitchFamily="18" charset="0"/>
              </a:rPr>
              <a:t>Urbanisation</a:t>
            </a:r>
          </a:p>
          <a:p>
            <a:pPr marL="0" lvl="0" indent="0">
              <a:buNone/>
            </a:pPr>
            <a:endParaRPr lang="en-ZA"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793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p:cTn id="47"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6130"/>
          </a:xfrm>
        </p:spPr>
        <p:txBody>
          <a:bodyPr>
            <a:noAutofit/>
          </a:bodyPr>
          <a:lstStyle/>
          <a:p>
            <a:pPr algn="l"/>
            <a:r>
              <a:rPr lang="en-ZA" sz="4400" b="1" dirty="0">
                <a:solidFill>
                  <a:srgbClr val="000000"/>
                </a:solidFill>
                <a:effectLst/>
                <a:latin typeface="Times New Roman" panose="02020603050405020304" pitchFamily="18" charset="0"/>
                <a:ea typeface="Times New Roman"/>
                <a:cs typeface="Times New Roman" panose="02020603050405020304" pitchFamily="18" charset="0"/>
              </a:rPr>
              <a:t>Results of Massive </a:t>
            </a:r>
            <a:r>
              <a:rPr lang="en-ZA" sz="4400" b="1" dirty="0">
                <a:solidFill>
                  <a:srgbClr val="000000"/>
                </a:solidFill>
                <a:latin typeface="Times New Roman" panose="02020603050405020304" pitchFamily="18" charset="0"/>
                <a:ea typeface="Times New Roman"/>
                <a:cs typeface="Times New Roman" panose="02020603050405020304" pitchFamily="18" charset="0"/>
              </a:rPr>
              <a:t>U</a:t>
            </a:r>
            <a:r>
              <a:rPr lang="en-ZA" sz="4400" b="1" dirty="0">
                <a:solidFill>
                  <a:srgbClr val="000000"/>
                </a:solidFill>
                <a:effectLst/>
                <a:latin typeface="Times New Roman" panose="02020603050405020304" pitchFamily="18" charset="0"/>
                <a:ea typeface="Times New Roman"/>
                <a:cs typeface="Times New Roman" panose="02020603050405020304" pitchFamily="18" charset="0"/>
              </a:rPr>
              <a:t>rbanisation</a:t>
            </a:r>
          </a:p>
        </p:txBody>
      </p:sp>
      <p:sp>
        <p:nvSpPr>
          <p:cNvPr id="3" name="Content Placeholder 2"/>
          <p:cNvSpPr>
            <a:spLocks noGrp="1"/>
          </p:cNvSpPr>
          <p:nvPr>
            <p:ph idx="1"/>
          </p:nvPr>
        </p:nvSpPr>
        <p:spPr>
          <a:xfrm>
            <a:off x="285750" y="1484784"/>
            <a:ext cx="8606730" cy="5098578"/>
          </a:xfrm>
        </p:spPr>
        <p:txBody>
          <a:bodyPr>
            <a:normAutofit/>
          </a:bodyPr>
          <a:lstStyle/>
          <a:p>
            <a:r>
              <a:rPr lang="en-ZA" sz="3200" dirty="0">
                <a:solidFill>
                  <a:srgbClr val="000000"/>
                </a:solidFill>
                <a:latin typeface="Times New Roman" panose="02020603050405020304" pitchFamily="18" charset="0"/>
                <a:cs typeface="Times New Roman" panose="02020603050405020304" pitchFamily="18" charset="0"/>
              </a:rPr>
              <a:t>Population growth in cities</a:t>
            </a:r>
          </a:p>
          <a:p>
            <a:pPr marL="0" indent="0">
              <a:buNone/>
            </a:pPr>
            <a:endParaRPr lang="en-ZA" sz="3200" dirty="0">
              <a:solidFill>
                <a:srgbClr val="000000"/>
              </a:solidFill>
              <a:latin typeface="Times New Roman" panose="02020603050405020304" pitchFamily="18" charset="0"/>
              <a:cs typeface="Times New Roman" panose="02020603050405020304" pitchFamily="18" charset="0"/>
            </a:endParaRPr>
          </a:p>
          <a:p>
            <a:r>
              <a:rPr lang="en-ZA" sz="3200" dirty="0">
                <a:solidFill>
                  <a:srgbClr val="000000"/>
                </a:solidFill>
                <a:latin typeface="Times New Roman" panose="02020603050405020304" pitchFamily="18" charset="0"/>
                <a:cs typeface="Times New Roman" panose="02020603050405020304" pitchFamily="18" charset="0"/>
              </a:rPr>
              <a:t>Unemployment</a:t>
            </a:r>
          </a:p>
          <a:p>
            <a:pPr marL="0" indent="0">
              <a:buNone/>
            </a:pPr>
            <a:endParaRPr lang="en-ZA" sz="3200" dirty="0">
              <a:solidFill>
                <a:srgbClr val="000000"/>
              </a:solidFill>
              <a:latin typeface="Times New Roman" panose="02020603050405020304" pitchFamily="18" charset="0"/>
              <a:cs typeface="Times New Roman" panose="02020603050405020304" pitchFamily="18" charset="0"/>
            </a:endParaRPr>
          </a:p>
          <a:p>
            <a:r>
              <a:rPr lang="en-ZA" sz="3200" dirty="0">
                <a:latin typeface="Times New Roman" panose="02020603050405020304" pitchFamily="18" charset="0"/>
                <a:cs typeface="Times New Roman" panose="02020603050405020304" pitchFamily="18" charset="0"/>
              </a:rPr>
              <a:t>Horrible working conditions</a:t>
            </a:r>
          </a:p>
          <a:p>
            <a:pPr marL="0" indent="0">
              <a:buNone/>
            </a:pPr>
            <a:endParaRPr lang="en-ZA" sz="3200" dirty="0">
              <a:solidFill>
                <a:srgbClr val="000000"/>
              </a:solidFill>
              <a:latin typeface="Times New Roman" panose="02020603050405020304" pitchFamily="18" charset="0"/>
              <a:cs typeface="Times New Roman" panose="02020603050405020304" pitchFamily="18" charset="0"/>
            </a:endParaRPr>
          </a:p>
          <a:p>
            <a:r>
              <a:rPr lang="en-ZA" sz="3200" dirty="0">
                <a:latin typeface="Times New Roman" panose="02020603050405020304" pitchFamily="18" charset="0"/>
                <a:cs typeface="Times New Roman" panose="02020603050405020304" pitchFamily="18" charset="0"/>
              </a:rPr>
              <a:t>Inflation and poverty</a:t>
            </a:r>
          </a:p>
          <a:p>
            <a:pPr marL="0" indent="0">
              <a:buNone/>
            </a:pPr>
            <a:endParaRPr lang="en-ZA" sz="3200" dirty="0">
              <a:latin typeface="Times New Roman" panose="02020603050405020304" pitchFamily="18" charset="0"/>
              <a:cs typeface="Times New Roman" panose="02020603050405020304" pitchFamily="18" charset="0"/>
            </a:endParaRPr>
          </a:p>
          <a:p>
            <a:r>
              <a:rPr lang="en-ZA" sz="3200" dirty="0">
                <a:latin typeface="Times New Roman" panose="02020603050405020304" pitchFamily="18" charset="0"/>
                <a:cs typeface="Times New Roman" panose="02020603050405020304" pitchFamily="18" charset="0"/>
              </a:rPr>
              <a:t>Social unrest</a:t>
            </a:r>
          </a:p>
          <a:p>
            <a:endParaRPr lang="en-ZA" dirty="0"/>
          </a:p>
        </p:txBody>
      </p:sp>
    </p:spTree>
    <p:extLst>
      <p:ext uri="{BB962C8B-B14F-4D97-AF65-F5344CB8AC3E}">
        <p14:creationId xmlns:p14="http://schemas.microsoft.com/office/powerpoint/2010/main" val="514286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p:cTn id="47"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01DA27-A815-AE47-921A-ED8925F18942}"/>
              </a:ext>
            </a:extLst>
          </p:cNvPr>
          <p:cNvSpPr>
            <a:spLocks noGrp="1"/>
          </p:cNvSpPr>
          <p:nvPr>
            <p:ph type="title"/>
          </p:nvPr>
        </p:nvSpPr>
        <p:spPr>
          <a:xfrm>
            <a:off x="457200" y="274638"/>
            <a:ext cx="8229600" cy="778098"/>
          </a:xfrm>
        </p:spPr>
        <p:txBody>
          <a:bodyPr>
            <a:noAutofit/>
          </a:bodyPr>
          <a:lstStyle/>
          <a:p>
            <a:r>
              <a:rPr lang="en-ZA" sz="4800" b="1" dirty="0">
                <a:latin typeface="Times New Roman" panose="02020603050405020304" pitchFamily="18" charset="0"/>
                <a:cs typeface="Times New Roman" panose="02020603050405020304" pitchFamily="18" charset="0"/>
              </a:rPr>
              <a:t>Age of Enlightenment</a:t>
            </a:r>
            <a:endParaRPr lang="en-GB" sz="4800" dirty="0"/>
          </a:p>
        </p:txBody>
      </p:sp>
      <p:sp>
        <p:nvSpPr>
          <p:cNvPr id="3" name="Content Placeholder 2">
            <a:extLst>
              <a:ext uri="{FF2B5EF4-FFF2-40B4-BE49-F238E27FC236}">
                <a16:creationId xmlns:a16="http://schemas.microsoft.com/office/drawing/2014/main" xmlns="" id="{906AC588-97C8-9843-BC49-A1BEA382E3D1}"/>
              </a:ext>
            </a:extLst>
          </p:cNvPr>
          <p:cNvSpPr>
            <a:spLocks noGrp="1"/>
          </p:cNvSpPr>
          <p:nvPr>
            <p:ph idx="1"/>
          </p:nvPr>
        </p:nvSpPr>
        <p:spPr>
          <a:xfrm>
            <a:off x="179512" y="1196752"/>
            <a:ext cx="8784976" cy="5386610"/>
          </a:xfrm>
        </p:spPr>
        <p:txBody>
          <a:bodyPr>
            <a:normAutofit/>
          </a:bodyPr>
          <a:lstStyle/>
          <a:p>
            <a:r>
              <a:rPr lang="en-GB" sz="3200" dirty="0">
                <a:latin typeface="Times New Roman" panose="02020603050405020304" pitchFamily="18" charset="0"/>
                <a:cs typeface="Times New Roman" panose="02020603050405020304" pitchFamily="18" charset="0"/>
              </a:rPr>
              <a:t>The Enlightenment was a period of remarkable intellectual development and change in philosophical thought.</a:t>
            </a:r>
          </a:p>
          <a:p>
            <a:pPr marL="0" indent="0">
              <a:buNone/>
            </a:pPr>
            <a:endParaRPr lang="en-GB" sz="3200" dirty="0">
              <a:latin typeface="Times New Roman" panose="02020603050405020304" pitchFamily="18" charset="0"/>
              <a:cs typeface="Times New Roman" panose="02020603050405020304" pitchFamily="18" charset="0"/>
            </a:endParaRPr>
          </a:p>
          <a:p>
            <a:r>
              <a:rPr lang="en-GB" sz="3200" dirty="0">
                <a:latin typeface="Times New Roman" panose="02020603050405020304" pitchFamily="18" charset="0"/>
                <a:cs typeface="Times New Roman" panose="02020603050405020304" pitchFamily="18" charset="0"/>
              </a:rPr>
              <a:t> A number of long-standing ideas and beliefs—many of which related to social life—were over- thrown and replaced during the Enlightenment.</a:t>
            </a:r>
          </a:p>
          <a:p>
            <a:pPr marL="0" indent="0">
              <a:buNone/>
            </a:pPr>
            <a:r>
              <a:rPr lang="en-GB" sz="3200" dirty="0">
                <a:latin typeface="Times New Roman" panose="02020603050405020304" pitchFamily="18" charset="0"/>
                <a:cs typeface="Times New Roman" panose="02020603050405020304" pitchFamily="18" charset="0"/>
              </a:rPr>
              <a:t> </a:t>
            </a:r>
          </a:p>
          <a:p>
            <a:r>
              <a:rPr lang="en-ZA" sz="3200" dirty="0">
                <a:latin typeface="Times New Roman" panose="02020603050405020304" pitchFamily="18" charset="0"/>
                <a:cs typeface="Times New Roman" panose="02020603050405020304" pitchFamily="18" charset="0"/>
              </a:rPr>
              <a:t>Before enlightenment people believed that social structure was divinely created. </a:t>
            </a:r>
          </a:p>
          <a:p>
            <a:endParaRPr lang="en-GB" dirty="0"/>
          </a:p>
        </p:txBody>
      </p:sp>
    </p:spTree>
    <p:extLst>
      <p:ext uri="{BB962C8B-B14F-4D97-AF65-F5344CB8AC3E}">
        <p14:creationId xmlns:p14="http://schemas.microsoft.com/office/powerpoint/2010/main" val="1886285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Autofit/>
          </a:bodyPr>
          <a:lstStyle/>
          <a:p>
            <a:pPr algn="l"/>
            <a:r>
              <a:rPr lang="en-ZA" sz="4800" b="1" dirty="0">
                <a:latin typeface="Times" panose="02020603050405020304" pitchFamily="18" charset="0"/>
                <a:cs typeface="Times" panose="02020603050405020304" pitchFamily="18" charset="0"/>
              </a:rPr>
              <a:t>Cont….</a:t>
            </a:r>
          </a:p>
        </p:txBody>
      </p:sp>
      <p:sp>
        <p:nvSpPr>
          <p:cNvPr id="3" name="Content Placeholder 2"/>
          <p:cNvSpPr>
            <a:spLocks noGrp="1"/>
          </p:cNvSpPr>
          <p:nvPr>
            <p:ph idx="1"/>
          </p:nvPr>
        </p:nvSpPr>
        <p:spPr>
          <a:xfrm>
            <a:off x="457200" y="1052736"/>
            <a:ext cx="8229600" cy="5472608"/>
          </a:xfrm>
        </p:spPr>
        <p:txBody>
          <a:bodyPr>
            <a:normAutofit/>
          </a:bodyPr>
          <a:lstStyle/>
          <a:p>
            <a:pPr lvl="0"/>
            <a:r>
              <a:rPr lang="en-ZA" sz="3600" dirty="0">
                <a:solidFill>
                  <a:prstClr val="black"/>
                </a:solidFill>
                <a:latin typeface="Times New Roman" panose="02020603050405020304" pitchFamily="18" charset="0"/>
                <a:cs typeface="Times New Roman" panose="02020603050405020304" pitchFamily="18" charset="0"/>
              </a:rPr>
              <a:t>Enlightenment thinkers were the first to understand that humans could alter society, eliminate poverty, crime, injustice and inequality</a:t>
            </a:r>
          </a:p>
          <a:p>
            <a:pPr marL="0" lvl="0" indent="0">
              <a:buNone/>
            </a:pPr>
            <a:endParaRPr lang="en-ZA" sz="3600" dirty="0">
              <a:solidFill>
                <a:prstClr val="black"/>
              </a:solidFill>
              <a:latin typeface="Times New Roman" panose="02020603050405020304" pitchFamily="18" charset="0"/>
              <a:cs typeface="Times New Roman" panose="02020603050405020304" pitchFamily="18" charset="0"/>
            </a:endParaRPr>
          </a:p>
          <a:p>
            <a:pPr lvl="0"/>
            <a:r>
              <a:rPr lang="en-ZA" sz="3600" dirty="0">
                <a:solidFill>
                  <a:prstClr val="black"/>
                </a:solidFill>
                <a:latin typeface="Times New Roman" panose="02020603050405020304" pitchFamily="18" charset="0"/>
                <a:cs typeface="Times New Roman" panose="02020603050405020304" pitchFamily="18" charset="0"/>
              </a:rPr>
              <a:t> </a:t>
            </a:r>
            <a:r>
              <a:rPr lang="en-ZA" sz="3600" dirty="0">
                <a:latin typeface="Times New Roman"/>
              </a:rPr>
              <a:t>E</a:t>
            </a:r>
            <a:r>
              <a:rPr lang="en-ZA" sz="3600" dirty="0">
                <a:effectLst/>
                <a:latin typeface="Times New Roman"/>
                <a:ea typeface="Times New Roman"/>
              </a:rPr>
              <a:t>mphasized on scientific approach for understanding society. </a:t>
            </a:r>
            <a:endParaRPr lang="en-ZA" sz="3600" dirty="0">
              <a:solidFill>
                <a:prstClr val="black"/>
              </a:solidFill>
              <a:latin typeface="Times New Roman" panose="02020603050405020304" pitchFamily="18" charset="0"/>
              <a:cs typeface="Times New Roman" panose="02020603050405020304" pitchFamily="18" charset="0"/>
            </a:endParaRPr>
          </a:p>
          <a:p>
            <a:pPr marL="0" indent="0">
              <a:buNone/>
            </a:pPr>
            <a:endParaRPr lang="en-ZA"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403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0648"/>
            <a:ext cx="8784976" cy="1152128"/>
          </a:xfrm>
        </p:spPr>
        <p:txBody>
          <a:bodyPr>
            <a:normAutofit fontScale="90000"/>
          </a:bodyPr>
          <a:lstStyle/>
          <a:p>
            <a:pPr algn="just">
              <a:lnSpc>
                <a:spcPct val="115000"/>
              </a:lnSpc>
              <a:spcAft>
                <a:spcPts val="0"/>
              </a:spcAft>
            </a:pPr>
            <a:r>
              <a:rPr lang="en-ZA" sz="4800" b="1" dirty="0">
                <a:effectLst/>
                <a:latin typeface="Times New Roman" panose="02020603050405020304" pitchFamily="18" charset="0"/>
                <a:ea typeface="Times New Roman"/>
                <a:cs typeface="Times New Roman" panose="02020603050405020304" pitchFamily="18" charset="0"/>
              </a:rPr>
              <a:t/>
            </a:r>
            <a:br>
              <a:rPr lang="en-ZA" sz="4800" b="1" dirty="0">
                <a:effectLst/>
                <a:latin typeface="Times New Roman" panose="02020603050405020304" pitchFamily="18" charset="0"/>
                <a:ea typeface="Times New Roman"/>
                <a:cs typeface="Times New Roman" panose="02020603050405020304" pitchFamily="18" charset="0"/>
              </a:rPr>
            </a:br>
            <a:r>
              <a:rPr lang="en-ZA" sz="4800" b="1" dirty="0">
                <a:effectLst/>
                <a:latin typeface="Times New Roman" panose="02020603050405020304" pitchFamily="18" charset="0"/>
                <a:ea typeface="Times New Roman"/>
                <a:cs typeface="Times New Roman" panose="02020603050405020304" pitchFamily="18" charset="0"/>
              </a:rPr>
              <a:t>Ideas Of Classical Sociologists</a:t>
            </a:r>
            <a:r>
              <a:rPr lang="en-ZA" sz="4800" dirty="0">
                <a:latin typeface="Times New Roman" panose="02020603050405020304" pitchFamily="18" charset="0"/>
                <a:ea typeface="Times New Roman"/>
                <a:cs typeface="Times New Roman" panose="02020603050405020304" pitchFamily="18" charset="0"/>
              </a:rPr>
              <a:t/>
            </a:r>
            <a:br>
              <a:rPr lang="en-ZA" sz="4800" dirty="0">
                <a:latin typeface="Times New Roman" panose="02020603050405020304" pitchFamily="18" charset="0"/>
                <a:ea typeface="Times New Roman"/>
                <a:cs typeface="Times New Roman" panose="02020603050405020304" pitchFamily="18" charset="0"/>
              </a:rPr>
            </a:br>
            <a:endParaRPr lang="en-ZA"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340768"/>
            <a:ext cx="8229600" cy="4968552"/>
          </a:xfrm>
        </p:spPr>
        <p:txBody>
          <a:bodyPr>
            <a:noAutofit/>
          </a:bodyPr>
          <a:lstStyle/>
          <a:p>
            <a:pPr lvl="0"/>
            <a:r>
              <a:rPr lang="en-ZA" sz="3600" dirty="0">
                <a:latin typeface="Times New Roman" panose="02020603050405020304" pitchFamily="18" charset="0"/>
                <a:cs typeface="Times New Roman" panose="02020603050405020304" pitchFamily="18" charset="0"/>
              </a:rPr>
              <a:t>Auguste Comte</a:t>
            </a:r>
          </a:p>
          <a:p>
            <a:pPr lvl="0"/>
            <a:r>
              <a:rPr lang="en-ZA" sz="3600" dirty="0">
                <a:latin typeface="Times New Roman" panose="02020603050405020304" pitchFamily="18" charset="0"/>
                <a:cs typeface="Times New Roman" panose="02020603050405020304" pitchFamily="18" charset="0"/>
              </a:rPr>
              <a:t>Karl Max </a:t>
            </a:r>
          </a:p>
          <a:p>
            <a:pPr lvl="0"/>
            <a:r>
              <a:rPr lang="en-ZA" sz="3600" dirty="0">
                <a:latin typeface="Times New Roman" panose="02020603050405020304" pitchFamily="18" charset="0"/>
                <a:cs typeface="Times New Roman" panose="02020603050405020304" pitchFamily="18" charset="0"/>
              </a:rPr>
              <a:t>Herbert Spencer </a:t>
            </a:r>
          </a:p>
          <a:p>
            <a:pPr lvl="0"/>
            <a:r>
              <a:rPr lang="en-ZA" sz="3600" dirty="0">
                <a:latin typeface="Times New Roman" panose="02020603050405020304" pitchFamily="18" charset="0"/>
                <a:cs typeface="Times New Roman" panose="02020603050405020304" pitchFamily="18" charset="0"/>
              </a:rPr>
              <a:t>Emile Durkheim </a:t>
            </a:r>
          </a:p>
          <a:p>
            <a:pPr lvl="0"/>
            <a:r>
              <a:rPr lang="en-ZA" sz="3600" dirty="0">
                <a:latin typeface="Times New Roman" panose="02020603050405020304" pitchFamily="18" charset="0"/>
                <a:cs typeface="Times New Roman" panose="02020603050405020304" pitchFamily="18" charset="0"/>
              </a:rPr>
              <a:t>Max Weber </a:t>
            </a:r>
          </a:p>
          <a:p>
            <a:pPr marL="0" indent="0">
              <a:buNone/>
            </a:pPr>
            <a:endParaRPr lang="en-ZA"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4487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0648"/>
            <a:ext cx="8784976" cy="864096"/>
          </a:xfrm>
        </p:spPr>
        <p:txBody>
          <a:bodyPr>
            <a:noAutofit/>
          </a:bodyPr>
          <a:lstStyle/>
          <a:p>
            <a:r>
              <a:rPr lang="en-US" sz="5400" b="1" dirty="0">
                <a:latin typeface="Times New Roman" panose="02020603050405020304" pitchFamily="18" charset="0"/>
                <a:cs typeface="Times New Roman" panose="02020603050405020304" pitchFamily="18" charset="0"/>
              </a:rPr>
              <a:t>Auguste Comte (1798- 1857)</a:t>
            </a:r>
            <a:endParaRPr lang="en-ZA" sz="5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23528" y="1340768"/>
            <a:ext cx="8640960" cy="5256584"/>
          </a:xfrm>
        </p:spPr>
        <p:txBody>
          <a:bodyPr>
            <a:normAutofit/>
          </a:bodyPr>
          <a:lstStyle/>
          <a:p>
            <a:r>
              <a:rPr lang="en-US" sz="3200" dirty="0">
                <a:latin typeface="Times New Roman" panose="02020603050405020304" pitchFamily="18" charset="0"/>
                <a:cs typeface="Times New Roman" panose="02020603050405020304" pitchFamily="18" charset="0"/>
              </a:rPr>
              <a:t>French Social Philosopher</a:t>
            </a:r>
          </a:p>
          <a:p>
            <a:pPr marL="0" indent="0">
              <a:buNone/>
            </a:pPr>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Regarded as the father of Sociology because he </a:t>
            </a:r>
          </a:p>
          <a:p>
            <a:pPr lvl="1"/>
            <a:r>
              <a:rPr lang="en-US" sz="3200" dirty="0">
                <a:latin typeface="Times New Roman" panose="02020603050405020304" pitchFamily="18" charset="0"/>
                <a:cs typeface="Times New Roman" panose="02020603050405020304" pitchFamily="18" charset="0"/>
              </a:rPr>
              <a:t>Coined the term </a:t>
            </a:r>
            <a:r>
              <a:rPr lang="en-US" sz="3200" b="1" dirty="0">
                <a:latin typeface="Times New Roman" panose="02020603050405020304" pitchFamily="18" charset="0"/>
                <a:cs typeface="Times New Roman" panose="02020603050405020304" pitchFamily="18" charset="0"/>
              </a:rPr>
              <a:t>‘Sociology’ </a:t>
            </a:r>
            <a:r>
              <a:rPr lang="en-US" sz="3200" dirty="0">
                <a:latin typeface="Times New Roman" panose="02020603050405020304" pitchFamily="18" charset="0"/>
                <a:cs typeface="Times New Roman" panose="02020603050405020304" pitchFamily="18" charset="0"/>
              </a:rPr>
              <a:t>in 1838</a:t>
            </a:r>
            <a:r>
              <a:rPr lang="en-ZA" sz="3200" dirty="0">
                <a:latin typeface="Times New Roman" panose="02020603050405020304" pitchFamily="18" charset="0"/>
                <a:ea typeface="Calibri"/>
                <a:cs typeface="Times New Roman" panose="02020603050405020304" pitchFamily="18" charset="0"/>
              </a:rPr>
              <a:t> to define the study of society</a:t>
            </a:r>
            <a:r>
              <a:rPr lang="en-US" sz="3200" b="1" dirty="0">
                <a:latin typeface="Times New Roman" panose="02020603050405020304" pitchFamily="18" charset="0"/>
                <a:cs typeface="Times New Roman" panose="02020603050405020304" pitchFamily="18" charset="0"/>
              </a:rPr>
              <a:t>. </a:t>
            </a:r>
          </a:p>
          <a:p>
            <a:pPr marL="342900" lvl="1" indent="0">
              <a:buNone/>
            </a:pPr>
            <a:endParaRPr lang="en-US" sz="3200" b="1" dirty="0">
              <a:latin typeface="Times New Roman" panose="02020603050405020304" pitchFamily="18" charset="0"/>
              <a:cs typeface="Times New Roman" panose="02020603050405020304" pitchFamily="18" charset="0"/>
            </a:endParaRPr>
          </a:p>
          <a:p>
            <a:r>
              <a:rPr lang="en-GB" sz="3200" dirty="0">
                <a:latin typeface="Times" pitchFamily="2" charset="0"/>
              </a:rPr>
              <a:t>He originally used the term </a:t>
            </a:r>
            <a:r>
              <a:rPr lang="en-GB" sz="3200" b="1" dirty="0">
                <a:latin typeface="Times" pitchFamily="2" charset="0"/>
              </a:rPr>
              <a:t>'social physics' </a:t>
            </a:r>
            <a:r>
              <a:rPr lang="en-GB" sz="3200" dirty="0">
                <a:latin typeface="Times" pitchFamily="2" charset="0"/>
              </a:rPr>
              <a:t>to describe the new field, but abandoned it and coined the term sociology.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7768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par>
                                <p:cTn id="27" presetID="31" presetClass="entr" presetSubtype="0"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A34B98-9C70-7148-99DB-A5A6F2C568E4}"/>
              </a:ext>
            </a:extLst>
          </p:cNvPr>
          <p:cNvSpPr>
            <a:spLocks noGrp="1"/>
          </p:cNvSpPr>
          <p:nvPr>
            <p:ph type="title"/>
          </p:nvPr>
        </p:nvSpPr>
        <p:spPr>
          <a:xfrm>
            <a:off x="251520" y="365127"/>
            <a:ext cx="8712968" cy="471586"/>
          </a:xfrm>
        </p:spPr>
        <p:txBody>
          <a:bodyPr>
            <a:noAutofit/>
          </a:bodyPr>
          <a:lstStyle/>
          <a:p>
            <a:r>
              <a:rPr lang="en-US" sz="4400" b="1" dirty="0">
                <a:latin typeface="Times New Roman" panose="02020603050405020304" pitchFamily="18" charset="0"/>
                <a:cs typeface="Times New Roman" panose="02020603050405020304" pitchFamily="18" charset="0"/>
              </a:rPr>
              <a:t>Comte</a:t>
            </a:r>
            <a:endParaRPr lang="en-GB" sz="4400" dirty="0"/>
          </a:p>
        </p:txBody>
      </p:sp>
      <p:sp>
        <p:nvSpPr>
          <p:cNvPr id="3" name="Content Placeholder 2">
            <a:extLst>
              <a:ext uri="{FF2B5EF4-FFF2-40B4-BE49-F238E27FC236}">
                <a16:creationId xmlns:a16="http://schemas.microsoft.com/office/drawing/2014/main" xmlns="" id="{79E3CF97-9D49-564F-8225-DF6C14BC5D65}"/>
              </a:ext>
            </a:extLst>
          </p:cNvPr>
          <p:cNvSpPr>
            <a:spLocks noGrp="1"/>
          </p:cNvSpPr>
          <p:nvPr>
            <p:ph idx="1"/>
          </p:nvPr>
        </p:nvSpPr>
        <p:spPr>
          <a:xfrm>
            <a:off x="251520" y="908720"/>
            <a:ext cx="8568952" cy="5268243"/>
          </a:xfrm>
        </p:spPr>
        <p:txBody>
          <a:bodyPr>
            <a:normAutofit fontScale="92500" lnSpcReduction="20000"/>
          </a:bodyPr>
          <a:lstStyle/>
          <a:p>
            <a:r>
              <a:rPr lang="en-GB" sz="3500" dirty="0">
                <a:effectLst/>
                <a:latin typeface="Times" panose="02020603050405020304" pitchFamily="18" charset="0"/>
                <a:cs typeface="Times" panose="02020603050405020304" pitchFamily="18" charset="0"/>
              </a:rPr>
              <a:t>Comte's thinking reflected the turbulent events of his age. </a:t>
            </a:r>
          </a:p>
          <a:p>
            <a:pPr marL="0" indent="0">
              <a:buNone/>
            </a:pPr>
            <a:endParaRPr lang="en-GB" sz="3500" dirty="0">
              <a:latin typeface="Times" panose="02020603050405020304" pitchFamily="18" charset="0"/>
              <a:cs typeface="Times" panose="02020603050405020304" pitchFamily="18" charset="0"/>
            </a:endParaRPr>
          </a:p>
          <a:p>
            <a:r>
              <a:rPr lang="en-GB" sz="3500" dirty="0">
                <a:effectLst/>
                <a:latin typeface="Times" panose="02020603050405020304" pitchFamily="18" charset="0"/>
                <a:cs typeface="Times" panose="02020603050405020304" pitchFamily="18" charset="0"/>
              </a:rPr>
              <a:t>Comte sought to create a science of society that could explain the laws of the social world just as </a:t>
            </a:r>
            <a:r>
              <a:rPr lang="en-GB" sz="3500" b="1" i="1" dirty="0">
                <a:effectLst/>
                <a:latin typeface="Times" panose="02020603050405020304" pitchFamily="18" charset="0"/>
                <a:cs typeface="Times" panose="02020603050405020304" pitchFamily="18" charset="0"/>
              </a:rPr>
              <a:t>natural science </a:t>
            </a:r>
            <a:r>
              <a:rPr lang="en-GB" sz="3500" dirty="0">
                <a:effectLst/>
                <a:latin typeface="Times" panose="02020603050405020304" pitchFamily="18" charset="0"/>
                <a:cs typeface="Times" panose="02020603050405020304" pitchFamily="18" charset="0"/>
              </a:rPr>
              <a:t>explained the functioning of the physical world. </a:t>
            </a:r>
          </a:p>
          <a:p>
            <a:endParaRPr lang="en-GB" sz="3500" dirty="0">
              <a:latin typeface="Times" panose="02020603050405020304" pitchFamily="18" charset="0"/>
              <a:cs typeface="Times" panose="02020603050405020304" pitchFamily="18" charset="0"/>
            </a:endParaRPr>
          </a:p>
          <a:p>
            <a:r>
              <a:rPr lang="en-GB" sz="3500" dirty="0">
                <a:effectLst/>
                <a:latin typeface="Times" panose="02020603050405020304" pitchFamily="18" charset="0"/>
                <a:cs typeface="Times" panose="02020603050405020304" pitchFamily="18" charset="0"/>
              </a:rPr>
              <a:t>Just as the discovery of laws in the natural world allows us to control and predict events around us, so uncovering the </a:t>
            </a:r>
            <a:r>
              <a:rPr lang="en-GB" sz="3500" i="1" dirty="0">
                <a:effectLst/>
                <a:latin typeface="Times" panose="02020603050405020304" pitchFamily="18" charset="0"/>
                <a:cs typeface="Times" panose="02020603050405020304" pitchFamily="18" charset="0"/>
              </a:rPr>
              <a:t>laws that govern human society </a:t>
            </a:r>
            <a:r>
              <a:rPr lang="en-GB" sz="3500" dirty="0">
                <a:effectLst/>
                <a:latin typeface="Times" panose="02020603050405020304" pitchFamily="18" charset="0"/>
                <a:cs typeface="Times" panose="02020603050405020304" pitchFamily="18" charset="0"/>
              </a:rPr>
              <a:t>could help us shape our destiny and improve the welfare of humanity.</a:t>
            </a:r>
            <a:endParaRPr lang="en-GB" sz="3500" dirty="0">
              <a:latin typeface="Times" panose="02020603050405020304" pitchFamily="18" charset="0"/>
              <a:cs typeface="Times" panose="02020603050405020304" pitchFamily="18" charset="0"/>
            </a:endParaRPr>
          </a:p>
          <a:p>
            <a:endParaRPr lang="en-GB" dirty="0"/>
          </a:p>
        </p:txBody>
      </p:sp>
    </p:spTree>
    <p:extLst>
      <p:ext uri="{BB962C8B-B14F-4D97-AF65-F5344CB8AC3E}">
        <p14:creationId xmlns:p14="http://schemas.microsoft.com/office/powerpoint/2010/main" val="3090761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EDF3B54-E9CC-9D4F-879F-DB5B93CA0934}"/>
              </a:ext>
            </a:extLst>
          </p:cNvPr>
          <p:cNvSpPr>
            <a:spLocks noGrp="1"/>
          </p:cNvSpPr>
          <p:nvPr>
            <p:ph idx="1"/>
          </p:nvPr>
        </p:nvSpPr>
        <p:spPr>
          <a:xfrm>
            <a:off x="467544" y="404664"/>
            <a:ext cx="8496944" cy="6120680"/>
          </a:xfrm>
        </p:spPr>
        <p:txBody>
          <a:bodyPr>
            <a:noAutofit/>
          </a:bodyPr>
          <a:lstStyle/>
          <a:p>
            <a:r>
              <a:rPr lang="en-GB" sz="2800" dirty="0">
                <a:effectLst/>
                <a:latin typeface="Times New Roman" panose="02020603050405020304" pitchFamily="18" charset="0"/>
                <a:cs typeface="Times New Roman" panose="02020603050405020304" pitchFamily="18" charset="0"/>
              </a:rPr>
              <a:t>Comte argued that society conforms to invariable laws in much the same way that the physical world does. </a:t>
            </a:r>
          </a:p>
          <a:p>
            <a:pPr marL="0" indent="0">
              <a:buNone/>
            </a:pPr>
            <a:endParaRPr lang="en-GB" sz="2800" dirty="0">
              <a:latin typeface="Times New Roman" panose="02020603050405020304" pitchFamily="18" charset="0"/>
              <a:cs typeface="Times New Roman" panose="02020603050405020304" pitchFamily="18" charset="0"/>
            </a:endParaRPr>
          </a:p>
          <a:p>
            <a:r>
              <a:rPr lang="en-GB" sz="2800" dirty="0">
                <a:effectLst/>
                <a:latin typeface="Times New Roman" panose="02020603050405020304" pitchFamily="18" charset="0"/>
                <a:cs typeface="Times New Roman" panose="02020603050405020304" pitchFamily="18" charset="0"/>
              </a:rPr>
              <a:t>Comte's vision for sociology was for it to </a:t>
            </a:r>
            <a:r>
              <a:rPr lang="en-GB" sz="2800" b="1" dirty="0">
                <a:effectLst/>
                <a:latin typeface="Times New Roman" panose="02020603050405020304" pitchFamily="18" charset="0"/>
                <a:cs typeface="Times New Roman" panose="02020603050405020304" pitchFamily="18" charset="0"/>
              </a:rPr>
              <a:t>become a 'positive science’. </a:t>
            </a:r>
          </a:p>
          <a:p>
            <a:endParaRPr lang="en-GB" sz="2800" b="1" dirty="0">
              <a:latin typeface="Times New Roman" panose="02020603050405020304" pitchFamily="18" charset="0"/>
              <a:cs typeface="Times New Roman" panose="02020603050405020304" pitchFamily="18" charset="0"/>
            </a:endParaRPr>
          </a:p>
          <a:p>
            <a:r>
              <a:rPr lang="en-GB" sz="2800" dirty="0">
                <a:effectLst/>
                <a:latin typeface="Times New Roman" panose="02020603050405020304" pitchFamily="18" charset="0"/>
                <a:cs typeface="Times New Roman" panose="02020603050405020304" pitchFamily="18" charset="0"/>
              </a:rPr>
              <a:t>He wanted sociology to apply the same rigorous scientific methods to the study of society that physicists and chemists use to study the physical world. </a:t>
            </a:r>
          </a:p>
          <a:p>
            <a:endParaRPr lang="en-GB" sz="2800" dirty="0">
              <a:latin typeface="Times New Roman" panose="02020603050405020304" pitchFamily="18" charset="0"/>
              <a:cs typeface="Times New Roman" panose="02020603050405020304" pitchFamily="18" charset="0"/>
            </a:endParaRPr>
          </a:p>
          <a:p>
            <a:r>
              <a:rPr lang="en-GB" sz="2800" dirty="0">
                <a:effectLst/>
                <a:latin typeface="Times New Roman" panose="02020603050405020304" pitchFamily="18" charset="0"/>
                <a:cs typeface="Times New Roman" panose="02020603050405020304" pitchFamily="18" charset="0"/>
              </a:rPr>
              <a:t>A positivist approach to sociology aims for the production of knowledge about society based on empirical evidence drawn from </a:t>
            </a:r>
            <a:r>
              <a:rPr lang="en-GB" sz="2800" b="1" dirty="0">
                <a:effectLst/>
                <a:latin typeface="Times New Roman" panose="02020603050405020304" pitchFamily="18" charset="0"/>
                <a:cs typeface="Times New Roman" panose="02020603050405020304" pitchFamily="18" charset="0"/>
              </a:rPr>
              <a:t>observation, comparison and experimentation. </a:t>
            </a:r>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00848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C4A970-5674-CE44-9CB1-695118468006}"/>
              </a:ext>
            </a:extLst>
          </p:cNvPr>
          <p:cNvSpPr>
            <a:spLocks noGrp="1"/>
          </p:cNvSpPr>
          <p:nvPr>
            <p:ph type="title"/>
          </p:nvPr>
        </p:nvSpPr>
        <p:spPr>
          <a:xfrm>
            <a:off x="107504" y="365126"/>
            <a:ext cx="8784976" cy="1325563"/>
          </a:xfrm>
        </p:spPr>
        <p:txBody>
          <a:bodyPr/>
          <a:lstStyle/>
          <a:p>
            <a:r>
              <a:rPr lang="en-ZA" sz="3600" b="1" dirty="0">
                <a:latin typeface="Times New Roman" panose="02020603050405020304" pitchFamily="18" charset="0"/>
                <a:ea typeface="Times New Roman"/>
                <a:cs typeface="Times New Roman" panose="02020603050405020304" pitchFamily="18" charset="0"/>
              </a:rPr>
              <a:t>Comte’s Evolutionary theory or law of three stages of human mind</a:t>
            </a:r>
            <a:endParaRPr lang="en-GB" dirty="0"/>
          </a:p>
        </p:txBody>
      </p:sp>
      <p:sp>
        <p:nvSpPr>
          <p:cNvPr id="3" name="Content Placeholder 2">
            <a:extLst>
              <a:ext uri="{FF2B5EF4-FFF2-40B4-BE49-F238E27FC236}">
                <a16:creationId xmlns:a16="http://schemas.microsoft.com/office/drawing/2014/main" xmlns="" id="{6CE9C4C5-E39D-6348-AA2A-DCAC9B00C8A9}"/>
              </a:ext>
            </a:extLst>
          </p:cNvPr>
          <p:cNvSpPr>
            <a:spLocks noGrp="1"/>
          </p:cNvSpPr>
          <p:nvPr>
            <p:ph idx="1"/>
          </p:nvPr>
        </p:nvSpPr>
        <p:spPr>
          <a:xfrm>
            <a:off x="107504" y="1825625"/>
            <a:ext cx="8856984" cy="4351338"/>
          </a:xfrm>
        </p:spPr>
        <p:txBody>
          <a:bodyPr>
            <a:normAutofit/>
          </a:bodyPr>
          <a:lstStyle/>
          <a:p>
            <a:r>
              <a:rPr lang="en-GB" sz="3200" dirty="0">
                <a:effectLst/>
                <a:latin typeface="Times New Roman" panose="02020603050405020304" pitchFamily="18" charset="0"/>
                <a:cs typeface="Times New Roman" panose="02020603050405020304" pitchFamily="18" charset="0"/>
              </a:rPr>
              <a:t>Claims that human efforts to understand the world have passed through 3 stages</a:t>
            </a:r>
          </a:p>
          <a:p>
            <a:pPr marL="0" indent="0">
              <a:buNone/>
            </a:pPr>
            <a:r>
              <a:rPr lang="en-GB" sz="3200" dirty="0">
                <a:effectLst/>
                <a:latin typeface="Times New Roman" panose="02020603050405020304" pitchFamily="18" charset="0"/>
                <a:cs typeface="Times New Roman" panose="02020603050405020304" pitchFamily="18" charset="0"/>
              </a:rPr>
              <a:t> </a:t>
            </a:r>
          </a:p>
          <a:p>
            <a:pPr marL="514350" indent="-514350">
              <a:buAutoNum type="arabicPeriod"/>
            </a:pPr>
            <a:r>
              <a:rPr lang="en-GB" sz="3200" b="1" dirty="0">
                <a:latin typeface="Times New Roman" panose="02020603050405020304" pitchFamily="18" charset="0"/>
                <a:cs typeface="Times New Roman" panose="02020603050405020304" pitchFamily="18" charset="0"/>
              </a:rPr>
              <a:t>T</a:t>
            </a:r>
            <a:r>
              <a:rPr lang="en-GB" sz="3200" b="1" dirty="0">
                <a:effectLst/>
                <a:latin typeface="Times New Roman" panose="02020603050405020304" pitchFamily="18" charset="0"/>
                <a:cs typeface="Times New Roman" panose="02020603050405020304" pitchFamily="18" charset="0"/>
              </a:rPr>
              <a:t>heological stage</a:t>
            </a:r>
            <a:r>
              <a:rPr lang="en-GB" sz="3200" dirty="0">
                <a:effectLst/>
                <a:latin typeface="Times New Roman" panose="02020603050405020304" pitchFamily="18" charset="0"/>
                <a:cs typeface="Times New Roman" panose="02020603050405020304" pitchFamily="18" charset="0"/>
              </a:rPr>
              <a:t>, thinking was guided by religious ideas and the belief that society was an expression of God's will. </a:t>
            </a:r>
          </a:p>
          <a:p>
            <a:pPr lvl="1"/>
            <a:r>
              <a:rPr lang="en-ZA" sz="3300" dirty="0">
                <a:latin typeface="Times New Roman" panose="02020603050405020304" pitchFamily="18" charset="0"/>
                <a:cs typeface="Times New Roman" panose="02020603050405020304" pitchFamily="18" charset="0"/>
              </a:rPr>
              <a:t>Everything was attributed to God or gods. </a:t>
            </a:r>
          </a:p>
          <a:p>
            <a:pPr lvl="1"/>
            <a:r>
              <a:rPr lang="en-ZA" sz="2900" dirty="0">
                <a:latin typeface="Times New Roman" panose="02020603050405020304" pitchFamily="18" charset="0"/>
                <a:cs typeface="Times New Roman" panose="02020603050405020304" pitchFamily="18" charset="0"/>
              </a:rPr>
              <a:t>God was Concrete-God created everything and controlled everything</a:t>
            </a:r>
          </a:p>
          <a:p>
            <a:pPr marL="514350" indent="-514350">
              <a:buAutoNum type="arabicPeriod"/>
            </a:pPr>
            <a:endParaRPr lang="en-GB" sz="3200" dirty="0">
              <a:effectLst/>
              <a:latin typeface="Times New Roman" panose="02020603050405020304" pitchFamily="18" charset="0"/>
              <a:cs typeface="Times New Roman" panose="02020603050405020304" pitchFamily="18" charset="0"/>
            </a:endParaRPr>
          </a:p>
          <a:p>
            <a:endParaRPr lang="en-GB" sz="32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146291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5FD2B29-1495-8A4C-A7FC-996CC987F5C8}"/>
              </a:ext>
            </a:extLst>
          </p:cNvPr>
          <p:cNvSpPr>
            <a:spLocks noGrp="1"/>
          </p:cNvSpPr>
          <p:nvPr>
            <p:ph idx="1"/>
          </p:nvPr>
        </p:nvSpPr>
        <p:spPr>
          <a:xfrm>
            <a:off x="628650" y="548680"/>
            <a:ext cx="7886700" cy="5628283"/>
          </a:xfrm>
        </p:spPr>
        <p:txBody>
          <a:bodyPr/>
          <a:lstStyle/>
          <a:p>
            <a:pPr marL="0" indent="0">
              <a:buNone/>
            </a:pPr>
            <a:r>
              <a:rPr lang="en-GB" sz="3200" b="1" dirty="0">
                <a:latin typeface="Times New Roman" panose="02020603050405020304" pitchFamily="18" charset="0"/>
                <a:cs typeface="Times New Roman" panose="02020603050405020304" pitchFamily="18" charset="0"/>
              </a:rPr>
              <a:t>2. M</a:t>
            </a:r>
            <a:r>
              <a:rPr lang="en-GB" sz="3200" b="1" dirty="0">
                <a:effectLst/>
                <a:latin typeface="Times New Roman" panose="02020603050405020304" pitchFamily="18" charset="0"/>
                <a:cs typeface="Times New Roman" panose="02020603050405020304" pitchFamily="18" charset="0"/>
              </a:rPr>
              <a:t>etaphysical stage</a:t>
            </a:r>
            <a:r>
              <a:rPr lang="en-GB" sz="3200" dirty="0">
                <a:effectLst/>
                <a:latin typeface="Times New Roman" panose="02020603050405020304" pitchFamily="18" charset="0"/>
                <a:cs typeface="Times New Roman" panose="02020603050405020304" pitchFamily="18" charset="0"/>
              </a:rPr>
              <a:t>, came to the forefront around the time of the </a:t>
            </a:r>
            <a:r>
              <a:rPr lang="en-GB" sz="3200" b="1" dirty="0">
                <a:effectLst/>
                <a:latin typeface="Times New Roman" panose="02020603050405020304" pitchFamily="18" charset="0"/>
                <a:cs typeface="Times New Roman" panose="02020603050405020304" pitchFamily="18" charset="0"/>
              </a:rPr>
              <a:t>Renaissance, society came to be seen in </a:t>
            </a:r>
            <a:r>
              <a:rPr lang="en-GB" sz="3200" dirty="0">
                <a:effectLst/>
                <a:latin typeface="Times New Roman" panose="02020603050405020304" pitchFamily="18" charset="0"/>
                <a:cs typeface="Times New Roman" panose="02020603050405020304" pitchFamily="18" charset="0"/>
              </a:rPr>
              <a:t>natural, not supernatural, terms. </a:t>
            </a:r>
          </a:p>
          <a:p>
            <a:pPr marL="0" indent="0">
              <a:buNone/>
            </a:pPr>
            <a:endParaRPr lang="en-GB" sz="3200" dirty="0">
              <a:effectLst/>
              <a:latin typeface="Times New Roman" panose="02020603050405020304" pitchFamily="18" charset="0"/>
              <a:cs typeface="Times New Roman" panose="02020603050405020304" pitchFamily="18" charset="0"/>
            </a:endParaRPr>
          </a:p>
          <a:p>
            <a:r>
              <a:rPr lang="en-GB" sz="3200" dirty="0">
                <a:latin typeface="Times New Roman" panose="02020603050405020304" pitchFamily="18" charset="0"/>
                <a:cs typeface="Times New Roman" panose="02020603050405020304" pitchFamily="18" charset="0"/>
              </a:rPr>
              <a:t>Characterized by the belief that abstract forces like “nature,” rather than personalized gods, explain virtually everything</a:t>
            </a:r>
            <a:endParaRPr lang="en-GB" sz="3200" dirty="0">
              <a:effectLst/>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313520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defRPr/>
            </a:pPr>
            <a:r>
              <a:rPr lang="en-GB" sz="6000" dirty="0">
                <a:latin typeface="Times New Roman" pitchFamily="18" charset="0"/>
                <a:cs typeface="Times New Roman" pitchFamily="18" charset="0"/>
              </a:rPr>
              <a:t>COURSE AIM</a:t>
            </a:r>
            <a:r>
              <a:rPr lang="en-US" sz="6000" dirty="0">
                <a:latin typeface="Times New Roman" pitchFamily="18" charset="0"/>
                <a:cs typeface="Times New Roman" pitchFamily="18" charset="0"/>
              </a:rPr>
              <a:t/>
            </a:r>
            <a:br>
              <a:rPr lang="en-US" sz="6000" dirty="0">
                <a:latin typeface="Times New Roman" pitchFamily="18" charset="0"/>
                <a:cs typeface="Times New Roman" pitchFamily="18" charset="0"/>
              </a:rPr>
            </a:br>
            <a:endParaRPr lang="en-US" sz="6000" dirty="0">
              <a:latin typeface="Times New Roman" pitchFamily="18" charset="0"/>
              <a:cs typeface="Times New Roman" pitchFamily="18" charset="0"/>
            </a:endParaRPr>
          </a:p>
        </p:txBody>
      </p:sp>
      <p:sp>
        <p:nvSpPr>
          <p:cNvPr id="10242" name="Content Placeholder 1"/>
          <p:cNvSpPr>
            <a:spLocks noGrp="1"/>
          </p:cNvSpPr>
          <p:nvPr>
            <p:ph idx="1"/>
          </p:nvPr>
        </p:nvSpPr>
        <p:spPr>
          <a:xfrm>
            <a:off x="457200" y="1268760"/>
            <a:ext cx="8229600" cy="5112568"/>
          </a:xfrm>
        </p:spPr>
        <p:txBody>
          <a:bodyPr>
            <a:normAutofit/>
          </a:bodyPr>
          <a:lstStyle/>
          <a:p>
            <a:pPr marL="0" indent="0" algn="just">
              <a:buNone/>
            </a:pPr>
            <a:endParaRPr lang="en-GB" sz="4800" dirty="0">
              <a:latin typeface="Times New Roman" pitchFamily="18" charset="0"/>
              <a:cs typeface="Times New Roman" pitchFamily="18" charset="0"/>
            </a:endParaRPr>
          </a:p>
          <a:p>
            <a:pPr marL="0" indent="0" algn="just">
              <a:buNone/>
            </a:pPr>
            <a:r>
              <a:rPr lang="en-US" sz="4800" dirty="0" smtClean="0">
                <a:latin typeface="Times New Roman" pitchFamily="18" charset="0"/>
                <a:cs typeface="Times New Roman" pitchFamily="18" charset="0"/>
              </a:rPr>
              <a:t>To </a:t>
            </a:r>
            <a:r>
              <a:rPr lang="en-US" sz="4800" dirty="0">
                <a:latin typeface="Times New Roman" pitchFamily="18" charset="0"/>
                <a:cs typeface="Times New Roman" pitchFamily="18" charset="0"/>
              </a:rPr>
              <a:t>understand the relationship between education and society</a:t>
            </a:r>
          </a:p>
        </p:txBody>
      </p:sp>
    </p:spTree>
    <p:extLst>
      <p:ext uri="{BB962C8B-B14F-4D97-AF65-F5344CB8AC3E}">
        <p14:creationId xmlns:p14="http://schemas.microsoft.com/office/powerpoint/2010/main" val="3383537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0242">
                                            <p:txEl>
                                              <p:pRg st="1" end="1"/>
                                            </p:txEl>
                                          </p:spTgt>
                                        </p:tgtEl>
                                        <p:attrNameLst>
                                          <p:attrName>style.visibility</p:attrName>
                                        </p:attrNameLst>
                                      </p:cBhvr>
                                      <p:to>
                                        <p:strVal val="visible"/>
                                      </p:to>
                                    </p:set>
                                    <p:anim calcmode="lin" valueType="num">
                                      <p:cBhvr>
                                        <p:cTn id="15" dur="1000" fill="hold"/>
                                        <p:tgtEl>
                                          <p:spTgt spid="10242">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10242">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10242">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1024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242"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D929308-8087-1B42-AAD8-A4555AEE8C2B}"/>
              </a:ext>
            </a:extLst>
          </p:cNvPr>
          <p:cNvSpPr>
            <a:spLocks noGrp="1"/>
          </p:cNvSpPr>
          <p:nvPr>
            <p:ph idx="1"/>
          </p:nvPr>
        </p:nvSpPr>
        <p:spPr>
          <a:xfrm>
            <a:off x="628650" y="620688"/>
            <a:ext cx="7886700" cy="5556275"/>
          </a:xfrm>
        </p:spPr>
        <p:txBody>
          <a:bodyPr/>
          <a:lstStyle/>
          <a:p>
            <a:r>
              <a:rPr lang="en-GB" sz="3200" dirty="0">
                <a:latin typeface="Times New Roman" panose="02020603050405020304" pitchFamily="18" charset="0"/>
                <a:cs typeface="Times New Roman" panose="02020603050405020304" pitchFamily="18" charset="0"/>
              </a:rPr>
              <a:t>3. </a:t>
            </a:r>
            <a:r>
              <a:rPr lang="en-GB" sz="3200" b="1" dirty="0">
                <a:latin typeface="Times New Roman" panose="02020603050405020304" pitchFamily="18" charset="0"/>
                <a:cs typeface="Times New Roman" panose="02020603050405020304" pitchFamily="18" charset="0"/>
              </a:rPr>
              <a:t>P</a:t>
            </a:r>
            <a:r>
              <a:rPr lang="en-GB" sz="3200" b="1" dirty="0">
                <a:effectLst/>
                <a:latin typeface="Times New Roman" panose="02020603050405020304" pitchFamily="18" charset="0"/>
                <a:cs typeface="Times New Roman" panose="02020603050405020304" pitchFamily="18" charset="0"/>
              </a:rPr>
              <a:t>ositive stage</a:t>
            </a:r>
            <a:r>
              <a:rPr lang="en-GB" sz="3200" dirty="0">
                <a:effectLst/>
                <a:latin typeface="Times New Roman" panose="02020603050405020304" pitchFamily="18" charset="0"/>
                <a:cs typeface="Times New Roman" panose="02020603050405020304" pitchFamily="18" charset="0"/>
              </a:rPr>
              <a:t>, ushered in by the discoveries and achievements, encouraged the application of scientific techniques to the social world. </a:t>
            </a:r>
          </a:p>
          <a:p>
            <a:pPr marL="0" indent="0">
              <a:buNone/>
            </a:pPr>
            <a:endParaRPr lang="en-GB" sz="3200" dirty="0">
              <a:effectLst/>
              <a:latin typeface="Times New Roman" panose="02020603050405020304" pitchFamily="18" charset="0"/>
              <a:cs typeface="Times New Roman" panose="02020603050405020304" pitchFamily="18" charset="0"/>
            </a:endParaRPr>
          </a:p>
          <a:p>
            <a:r>
              <a:rPr lang="en-GB" sz="3200" dirty="0">
                <a:effectLst/>
                <a:latin typeface="Times New Roman" panose="02020603050405020304" pitchFamily="18" charset="0"/>
                <a:cs typeface="Times New Roman" panose="02020603050405020304" pitchFamily="18" charset="0"/>
              </a:rPr>
              <a:t>In keeping with this view, Comte regarded sociology as the last science to develop - following on from physics, chemistry and biology - but also as the most significant and complex of all the sciences. </a:t>
            </a:r>
            <a:endParaRPr lang="en-GB" sz="32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83603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823881-2904-4B45-868B-41BD7D628BEE}"/>
              </a:ext>
            </a:extLst>
          </p:cNvPr>
          <p:cNvSpPr>
            <a:spLocks noGrp="1"/>
          </p:cNvSpPr>
          <p:nvPr>
            <p:ph type="title"/>
          </p:nvPr>
        </p:nvSpPr>
        <p:spPr>
          <a:xfrm>
            <a:off x="457200" y="274638"/>
            <a:ext cx="8229600" cy="850106"/>
          </a:xfrm>
        </p:spPr>
        <p:txBody>
          <a:bodyPr>
            <a:normAutofit fontScale="90000"/>
          </a:bodyPr>
          <a:lstStyle/>
          <a:p>
            <a:r>
              <a:rPr lang="en-ZA" b="1" u="sng" dirty="0">
                <a:latin typeface="Times New Roman" panose="02020603050405020304" pitchFamily="18" charset="0"/>
                <a:cs typeface="Times New Roman" panose="02020603050405020304" pitchFamily="18" charset="0"/>
              </a:rPr>
              <a:t/>
            </a:r>
            <a:br>
              <a:rPr lang="en-ZA" b="1" u="sng" dirty="0">
                <a:latin typeface="Times New Roman" panose="02020603050405020304" pitchFamily="18" charset="0"/>
                <a:cs typeface="Times New Roman" panose="02020603050405020304" pitchFamily="18" charset="0"/>
              </a:rPr>
            </a:br>
            <a:r>
              <a:rPr lang="en-ZA" b="1" dirty="0">
                <a:latin typeface="Times New Roman" panose="02020603050405020304" pitchFamily="18" charset="0"/>
                <a:cs typeface="Times New Roman" panose="02020603050405020304" pitchFamily="18" charset="0"/>
              </a:rPr>
              <a:t>Comte’s definition of sociology</a:t>
            </a:r>
            <a:r>
              <a:rPr lang="en-ZA" b="1" u="sng" dirty="0">
                <a:latin typeface="Times New Roman" panose="02020603050405020304" pitchFamily="18" charset="0"/>
                <a:cs typeface="Times New Roman" panose="02020603050405020304" pitchFamily="18" charset="0"/>
              </a:rPr>
              <a:t/>
            </a:r>
            <a:br>
              <a:rPr lang="en-ZA" b="1" u="sng" dirty="0">
                <a:latin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xmlns="" id="{CA47DD6C-4B53-C84A-95B8-2BB3EC6C95DD}"/>
              </a:ext>
            </a:extLst>
          </p:cNvPr>
          <p:cNvSpPr>
            <a:spLocks noGrp="1"/>
          </p:cNvSpPr>
          <p:nvPr>
            <p:ph idx="1"/>
          </p:nvPr>
        </p:nvSpPr>
        <p:spPr>
          <a:xfrm>
            <a:off x="251520" y="1340768"/>
            <a:ext cx="8784976" cy="5328592"/>
          </a:xfrm>
        </p:spPr>
        <p:txBody>
          <a:bodyPr>
            <a:normAutofit/>
          </a:bodyPr>
          <a:lstStyle/>
          <a:p>
            <a:pPr marL="0" indent="0">
              <a:buNone/>
            </a:pPr>
            <a:r>
              <a:rPr lang="en-ZA" sz="3600" dirty="0">
                <a:latin typeface="Times New Roman" panose="02020603050405020304" pitchFamily="18" charset="0"/>
                <a:cs typeface="Times New Roman" panose="02020603050405020304" pitchFamily="18" charset="0"/>
              </a:rPr>
              <a:t>Sociology is the study of </a:t>
            </a:r>
            <a:r>
              <a:rPr lang="en-ZA" sz="3600" b="1" dirty="0">
                <a:latin typeface="Times New Roman" panose="02020603050405020304" pitchFamily="18" charset="0"/>
                <a:cs typeface="Times New Roman" panose="02020603050405020304" pitchFamily="18" charset="0"/>
              </a:rPr>
              <a:t>social dynamics </a:t>
            </a:r>
            <a:r>
              <a:rPr lang="en-ZA" sz="3600" dirty="0">
                <a:latin typeface="Times New Roman" panose="02020603050405020304" pitchFamily="18" charset="0"/>
                <a:cs typeface="Times New Roman" panose="02020603050405020304" pitchFamily="18" charset="0"/>
              </a:rPr>
              <a:t>and </a:t>
            </a:r>
            <a:r>
              <a:rPr lang="en-ZA" sz="3600" b="1" dirty="0">
                <a:latin typeface="Times New Roman" panose="02020603050405020304" pitchFamily="18" charset="0"/>
                <a:cs typeface="Times New Roman" panose="02020603050405020304" pitchFamily="18" charset="0"/>
              </a:rPr>
              <a:t>social statics.</a:t>
            </a:r>
            <a:endParaRPr lang="en-ZA" sz="3600" dirty="0">
              <a:latin typeface="Times New Roman" panose="02020603050405020304" pitchFamily="18" charset="0"/>
              <a:cs typeface="Times New Roman" panose="02020603050405020304" pitchFamily="18" charset="0"/>
            </a:endParaRPr>
          </a:p>
          <a:p>
            <a:r>
              <a:rPr lang="en-ZA" sz="3600" b="1" dirty="0">
                <a:latin typeface="Times New Roman" panose="02020603050405020304" pitchFamily="18" charset="0"/>
                <a:cs typeface="Times New Roman" panose="02020603050405020304" pitchFamily="18" charset="0"/>
              </a:rPr>
              <a:t>social dynamics-</a:t>
            </a:r>
            <a:r>
              <a:rPr lang="en-ZA" sz="3600" dirty="0">
                <a:latin typeface="Times New Roman" panose="02020603050405020304" pitchFamily="18" charset="0"/>
                <a:cs typeface="Times New Roman" panose="02020603050405020304" pitchFamily="18" charset="0"/>
              </a:rPr>
              <a:t>refer to the changing, progressing and developmental dimensions of society.</a:t>
            </a:r>
          </a:p>
          <a:p>
            <a:endParaRPr lang="en-ZA" sz="3600" dirty="0">
              <a:latin typeface="Times New Roman" panose="02020603050405020304" pitchFamily="18" charset="0"/>
              <a:cs typeface="Times New Roman" panose="02020603050405020304" pitchFamily="18" charset="0"/>
            </a:endParaRPr>
          </a:p>
          <a:p>
            <a:r>
              <a:rPr lang="en-ZA" sz="3600" b="1" dirty="0">
                <a:latin typeface="Times New Roman" panose="02020603050405020304" pitchFamily="18" charset="0"/>
                <a:cs typeface="Times New Roman" panose="02020603050405020304" pitchFamily="18" charset="0"/>
              </a:rPr>
              <a:t>social statics-</a:t>
            </a:r>
            <a:r>
              <a:rPr lang="en-ZA" sz="3600" dirty="0">
                <a:latin typeface="Times New Roman" panose="02020603050405020304" pitchFamily="18" charset="0"/>
                <a:cs typeface="Times New Roman" panose="02020603050405020304" pitchFamily="18" charset="0"/>
              </a:rPr>
              <a:t>refer to the social order and those elements of society and social phenomena which tend to persist over time</a:t>
            </a:r>
          </a:p>
          <a:p>
            <a:pPr marL="0" indent="0">
              <a:buNone/>
            </a:pPr>
            <a:endParaRPr lang="en-ZA"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8463268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6130"/>
          </a:xfrm>
        </p:spPr>
        <p:txBody>
          <a:bodyPr>
            <a:normAutofit fontScale="90000"/>
          </a:bodyPr>
          <a:lstStyle/>
          <a:p>
            <a:r>
              <a:rPr lang="en-US" b="1" dirty="0"/>
              <a:t/>
            </a:r>
            <a:br>
              <a:rPr lang="en-US" b="1" dirty="0"/>
            </a:br>
            <a:r>
              <a:rPr lang="en-US" sz="6700" b="1" dirty="0">
                <a:latin typeface="Times New Roman" panose="02020603050405020304" pitchFamily="18" charset="0"/>
                <a:cs typeface="Times New Roman" panose="02020603050405020304" pitchFamily="18" charset="0"/>
              </a:rPr>
              <a:t>Karl Marx (1818-1883)</a:t>
            </a:r>
            <a:r>
              <a:rPr lang="en-ZA" dirty="0"/>
              <a:t/>
            </a:r>
            <a:br>
              <a:rPr lang="en-ZA" dirty="0"/>
            </a:br>
            <a:endParaRPr lang="en-ZA" dirty="0"/>
          </a:p>
        </p:txBody>
      </p:sp>
      <p:sp>
        <p:nvSpPr>
          <p:cNvPr id="3" name="Content Placeholder 2"/>
          <p:cNvSpPr>
            <a:spLocks noGrp="1"/>
          </p:cNvSpPr>
          <p:nvPr>
            <p:ph idx="1"/>
          </p:nvPr>
        </p:nvSpPr>
        <p:spPr>
          <a:xfrm>
            <a:off x="179512" y="1484784"/>
            <a:ext cx="8784976" cy="5256584"/>
          </a:xfrm>
        </p:spPr>
        <p:txBody>
          <a:bodyPr>
            <a:noAutofit/>
          </a:bodyPr>
          <a:lstStyle/>
          <a:p>
            <a:r>
              <a:rPr lang="en-US" sz="3200" dirty="0">
                <a:latin typeface="Times New Roman" panose="02020603050405020304" pitchFamily="18" charset="0"/>
                <a:cs typeface="Times New Roman" panose="02020603050405020304" pitchFamily="18" charset="0"/>
              </a:rPr>
              <a:t>A German social philosopher, sociologist and economic historian</a:t>
            </a:r>
          </a:p>
          <a:p>
            <a:pPr marL="0" indent="0">
              <a:buNone/>
            </a:pPr>
            <a:endParaRPr lang="en-US" sz="3200" dirty="0">
              <a:latin typeface="Times New Roman" panose="02020603050405020304" pitchFamily="18" charset="0"/>
              <a:cs typeface="Times New Roman" panose="02020603050405020304" pitchFamily="18" charset="0"/>
            </a:endParaRPr>
          </a:p>
          <a:p>
            <a:r>
              <a:rPr lang="en-GB" sz="3200" dirty="0">
                <a:latin typeface="Times New Roman" panose="02020603050405020304" pitchFamily="18" charset="0"/>
                <a:cs typeface="Times New Roman" panose="02020603050405020304" pitchFamily="18" charset="0"/>
              </a:rPr>
              <a:t>Marx rejected Comte's positivism. He believed that societies grew and changed as a result of the struggles of different social classes over the means of production. </a:t>
            </a:r>
          </a:p>
          <a:p>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Argued that social structures are economically determined</a:t>
            </a:r>
          </a:p>
          <a:p>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0829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260648"/>
            <a:ext cx="8435280" cy="5865515"/>
          </a:xfrm>
        </p:spPr>
        <p:txBody>
          <a:bodyPr>
            <a:normAutofit fontScale="85000" lnSpcReduction="20000"/>
          </a:bodyPr>
          <a:lstStyle/>
          <a:p>
            <a:r>
              <a:rPr lang="en-US" sz="3500" dirty="0">
                <a:latin typeface="Times New Roman" panose="02020603050405020304" pitchFamily="18" charset="0"/>
                <a:cs typeface="Times New Roman" panose="02020603050405020304" pitchFamily="18" charset="0"/>
              </a:rPr>
              <a:t>Economic forces are the keys to understanding society and social change. </a:t>
            </a:r>
          </a:p>
          <a:p>
            <a:pPr marL="0" lvl="0" indent="0">
              <a:buNone/>
            </a:pPr>
            <a:endParaRPr lang="en-US" sz="3500" dirty="0">
              <a:latin typeface="Times New Roman" panose="02020603050405020304" pitchFamily="18" charset="0"/>
              <a:cs typeface="Times New Roman" panose="02020603050405020304" pitchFamily="18" charset="0"/>
            </a:endParaRPr>
          </a:p>
          <a:p>
            <a:pPr lvl="0"/>
            <a:r>
              <a:rPr lang="en-US" sz="3500" dirty="0">
                <a:latin typeface="Times New Roman" panose="02020603050405020304" pitchFamily="18" charset="0"/>
                <a:cs typeface="Times New Roman" panose="02020603050405020304" pitchFamily="18" charset="0"/>
              </a:rPr>
              <a:t>History of human society has been that of </a:t>
            </a:r>
            <a:r>
              <a:rPr lang="en-US" sz="3500" b="1" dirty="0">
                <a:latin typeface="Times New Roman" panose="02020603050405020304" pitchFamily="18" charset="0"/>
                <a:cs typeface="Times New Roman" panose="02020603050405020304" pitchFamily="18" charset="0"/>
              </a:rPr>
              <a:t>class conflict/ class struggle.</a:t>
            </a:r>
          </a:p>
          <a:p>
            <a:pPr marL="0" lvl="0" indent="0">
              <a:buNone/>
            </a:pPr>
            <a:endParaRPr lang="en-US" sz="3500" b="1" dirty="0">
              <a:latin typeface="Times New Roman" panose="02020603050405020304" pitchFamily="18" charset="0"/>
              <a:cs typeface="Times New Roman" panose="02020603050405020304" pitchFamily="18" charset="0"/>
            </a:endParaRPr>
          </a:p>
          <a:p>
            <a:r>
              <a:rPr lang="en-US" sz="3500" dirty="0">
                <a:latin typeface="Times New Roman" panose="02020603050405020304" pitchFamily="18" charset="0"/>
                <a:cs typeface="Times New Roman" panose="02020603050405020304" pitchFamily="18" charset="0"/>
              </a:rPr>
              <a:t>He dreamed of, and worked hard towards realizing a classless society.</a:t>
            </a:r>
          </a:p>
          <a:p>
            <a:endParaRPr lang="en-US" sz="3500" dirty="0">
              <a:latin typeface="Times New Roman" panose="02020603050405020304" pitchFamily="18" charset="0"/>
              <a:cs typeface="Times New Roman" panose="02020603050405020304" pitchFamily="18" charset="0"/>
            </a:endParaRPr>
          </a:p>
          <a:p>
            <a:r>
              <a:rPr lang="en-GB" sz="3500" dirty="0">
                <a:latin typeface="Times New Roman" panose="02020603050405020304" pitchFamily="18" charset="0"/>
                <a:cs typeface="Times New Roman" panose="02020603050405020304" pitchFamily="18" charset="0"/>
              </a:rPr>
              <a:t>Marx predicted that inequalities of capitalism would become so extreme that workers would eventually revolt. This would lead to the collapse of capitalism, which would be replaced by communism. </a:t>
            </a:r>
          </a:p>
          <a:p>
            <a:pPr marL="0" indent="0">
              <a:buNone/>
            </a:pPr>
            <a:endParaRPr lang="en-US" sz="3500" dirty="0">
              <a:latin typeface="Times New Roman" panose="02020603050405020304" pitchFamily="18" charset="0"/>
              <a:cs typeface="Times New Roman" panose="02020603050405020304" pitchFamily="18" charset="0"/>
            </a:endParaRPr>
          </a:p>
          <a:p>
            <a:pPr lvl="0"/>
            <a:r>
              <a:rPr lang="en-US" sz="3500" dirty="0">
                <a:latin typeface="Times New Roman" panose="02020603050405020304" pitchFamily="18" charset="0"/>
                <a:cs typeface="Times New Roman" panose="02020603050405020304" pitchFamily="18" charset="0"/>
              </a:rPr>
              <a:t>Introduced the </a:t>
            </a:r>
            <a:r>
              <a:rPr lang="en-US" sz="3500" b="1" dirty="0">
                <a:latin typeface="Times New Roman" panose="02020603050405020304" pitchFamily="18" charset="0"/>
                <a:cs typeface="Times New Roman" panose="02020603050405020304" pitchFamily="18" charset="0"/>
              </a:rPr>
              <a:t>social conflict theory</a:t>
            </a:r>
            <a:r>
              <a:rPr lang="en-US" sz="3500" dirty="0">
                <a:latin typeface="Times New Roman" panose="02020603050405020304" pitchFamily="18" charset="0"/>
                <a:cs typeface="Times New Roman" panose="02020603050405020304" pitchFamily="18" charset="0"/>
              </a:rPr>
              <a:t>.</a:t>
            </a:r>
            <a:endParaRPr lang="en-ZA" sz="3500" dirty="0">
              <a:latin typeface="Times New Roman" panose="02020603050405020304" pitchFamily="18" charset="0"/>
              <a:cs typeface="Times New Roman" panose="02020603050405020304" pitchFamily="18" charset="0"/>
            </a:endParaRPr>
          </a:p>
          <a:p>
            <a:pPr marL="0" lvl="0" indent="0">
              <a:buNone/>
            </a:pPr>
            <a:endParaRPr lang="en-ZA" sz="4000" dirty="0">
              <a:latin typeface="Times New Roman" panose="02020603050405020304" pitchFamily="18" charset="0"/>
              <a:cs typeface="Times New Roman" panose="02020603050405020304" pitchFamily="18" charset="0"/>
            </a:endParaRPr>
          </a:p>
          <a:p>
            <a:endParaRPr lang="en-ZA"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0182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p:cTn id="39"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42194"/>
          </a:xfrm>
        </p:spPr>
        <p:txBody>
          <a:bodyPr>
            <a:noAutofit/>
          </a:bodyPr>
          <a:lstStyle/>
          <a:p>
            <a:r>
              <a:rPr lang="en-US" sz="6000" b="1" dirty="0">
                <a:latin typeface="Times New Roman" panose="02020603050405020304" pitchFamily="18" charset="0"/>
                <a:cs typeface="Times New Roman" panose="02020603050405020304" pitchFamily="18" charset="0"/>
              </a:rPr>
              <a:t/>
            </a:r>
            <a:br>
              <a:rPr lang="en-US" sz="6000" b="1" dirty="0">
                <a:latin typeface="Times New Roman" panose="02020603050405020304" pitchFamily="18" charset="0"/>
                <a:cs typeface="Times New Roman" panose="02020603050405020304" pitchFamily="18" charset="0"/>
              </a:rPr>
            </a:br>
            <a:r>
              <a:rPr lang="en-US" sz="5400" b="1" dirty="0">
                <a:latin typeface="Times New Roman" panose="02020603050405020304" pitchFamily="18" charset="0"/>
                <a:cs typeface="Times New Roman" panose="02020603050405020304" pitchFamily="18" charset="0"/>
              </a:rPr>
              <a:t>Herbert Spencer </a:t>
            </a:r>
            <a:br>
              <a:rPr lang="en-US" sz="5400" b="1" dirty="0">
                <a:latin typeface="Times New Roman" panose="02020603050405020304" pitchFamily="18" charset="0"/>
                <a:cs typeface="Times New Roman" panose="02020603050405020304" pitchFamily="18" charset="0"/>
              </a:rPr>
            </a:br>
            <a:r>
              <a:rPr lang="en-US" sz="5400" b="1" dirty="0">
                <a:latin typeface="Times New Roman" panose="02020603050405020304" pitchFamily="18" charset="0"/>
                <a:cs typeface="Times New Roman" panose="02020603050405020304" pitchFamily="18" charset="0"/>
              </a:rPr>
              <a:t>(1820-1903)</a:t>
            </a:r>
            <a:r>
              <a:rPr lang="en-ZA" sz="6000" dirty="0">
                <a:latin typeface="Times New Roman" panose="02020603050405020304" pitchFamily="18" charset="0"/>
                <a:cs typeface="Times New Roman" panose="02020603050405020304" pitchFamily="18" charset="0"/>
              </a:rPr>
              <a:t/>
            </a:r>
            <a:br>
              <a:rPr lang="en-ZA" sz="6000" dirty="0">
                <a:latin typeface="Times New Roman" panose="02020603050405020304" pitchFamily="18" charset="0"/>
                <a:cs typeface="Times New Roman" panose="02020603050405020304" pitchFamily="18" charset="0"/>
              </a:rPr>
            </a:br>
            <a:endParaRPr lang="en-ZA" sz="6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7504" y="2276872"/>
            <a:ext cx="8856984" cy="4464496"/>
          </a:xfrm>
        </p:spPr>
        <p:txBody>
          <a:bodyPr>
            <a:normAutofit fontScale="92500"/>
          </a:bodyPr>
          <a:lstStyle/>
          <a:p>
            <a:r>
              <a:rPr lang="en-US" sz="3900" dirty="0">
                <a:latin typeface="Times" panose="02020603050405020304" pitchFamily="18" charset="0"/>
                <a:cs typeface="Times" panose="02020603050405020304" pitchFamily="18" charset="0"/>
              </a:rPr>
              <a:t>British Social Philosopher</a:t>
            </a:r>
          </a:p>
          <a:p>
            <a:pPr marL="0" indent="0">
              <a:buNone/>
            </a:pPr>
            <a:endParaRPr lang="en-US" sz="3900" dirty="0">
              <a:latin typeface="Times" panose="02020603050405020304" pitchFamily="18" charset="0"/>
              <a:cs typeface="Times" panose="02020603050405020304" pitchFamily="18" charset="0"/>
            </a:endParaRPr>
          </a:p>
          <a:p>
            <a:r>
              <a:rPr lang="en-GB" sz="3900" dirty="0">
                <a:latin typeface="Times" panose="02020603050405020304" pitchFamily="18" charset="0"/>
                <a:cs typeface="Times" panose="02020603050405020304" pitchFamily="18" charset="0"/>
              </a:rPr>
              <a:t>Published The Study of Sociology, the first book with the term “sociology” in the title</a:t>
            </a:r>
          </a:p>
          <a:p>
            <a:pPr marL="0" indent="0">
              <a:buNone/>
            </a:pPr>
            <a:endParaRPr lang="en-GB" sz="3900" dirty="0">
              <a:latin typeface="Times" panose="02020603050405020304" pitchFamily="18" charset="0"/>
              <a:cs typeface="Times" panose="02020603050405020304" pitchFamily="18" charset="0"/>
            </a:endParaRPr>
          </a:p>
          <a:p>
            <a:r>
              <a:rPr lang="en-GB" sz="3900" dirty="0">
                <a:latin typeface="Times" panose="02020603050405020304" pitchFamily="18" charset="0"/>
                <a:cs typeface="Times" panose="02020603050405020304" pitchFamily="18" charset="0"/>
              </a:rPr>
              <a:t>Rejected much of Comte’s philosophy as well as Marx's theory of class struggle and his support of communism. </a:t>
            </a:r>
          </a:p>
          <a:p>
            <a:pPr marL="0" indent="0">
              <a:buNone/>
            </a:pPr>
            <a:endParaRPr lang="en-Z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9758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733320C-73AD-3145-A162-C84A83C5FD47}"/>
              </a:ext>
            </a:extLst>
          </p:cNvPr>
          <p:cNvSpPr>
            <a:spLocks noGrp="1"/>
          </p:cNvSpPr>
          <p:nvPr>
            <p:ph idx="1"/>
          </p:nvPr>
        </p:nvSpPr>
        <p:spPr>
          <a:xfrm>
            <a:off x="457200" y="260648"/>
            <a:ext cx="8229600" cy="5865515"/>
          </a:xfrm>
        </p:spPr>
        <p:txBody>
          <a:bodyPr>
            <a:normAutofit/>
          </a:bodyPr>
          <a:lstStyle/>
          <a:p>
            <a:pPr>
              <a:spcBef>
                <a:spcPts val="0"/>
              </a:spcBef>
              <a:defRPr/>
            </a:pPr>
            <a:r>
              <a:rPr lang="en-GB" sz="3600" dirty="0">
                <a:latin typeface="Times New Roman" panose="02020603050405020304" pitchFamily="18" charset="0"/>
                <a:cs typeface="Times New Roman" panose="02020603050405020304" pitchFamily="18" charset="0"/>
              </a:rPr>
              <a:t>He favoured a form of government that allowed market forces to control capitalism. </a:t>
            </a:r>
          </a:p>
          <a:p>
            <a:pPr marL="0" indent="0">
              <a:buNone/>
            </a:pPr>
            <a:endParaRPr lang="en-GB"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Famous for the organic analogy of human society.</a:t>
            </a:r>
          </a:p>
          <a:p>
            <a:pPr marL="0" indent="0">
              <a:buNone/>
            </a:pPr>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Compared societies to organisms  in functions and structure</a:t>
            </a:r>
          </a:p>
          <a:p>
            <a:endParaRPr lang="en-GB" dirty="0"/>
          </a:p>
        </p:txBody>
      </p:sp>
    </p:spTree>
    <p:extLst>
      <p:ext uri="{BB962C8B-B14F-4D97-AF65-F5344CB8AC3E}">
        <p14:creationId xmlns:p14="http://schemas.microsoft.com/office/powerpoint/2010/main" val="42409559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8640"/>
            <a:ext cx="8784976" cy="6552728"/>
          </a:xfrm>
        </p:spPr>
        <p:txBody>
          <a:bodyPr>
            <a:noAutofit/>
          </a:bodyPr>
          <a:lstStyle/>
          <a:p>
            <a:r>
              <a:rPr lang="en-ZA" sz="3600" dirty="0">
                <a:latin typeface="Times New Roman" panose="02020603050405020304" pitchFamily="18" charset="0"/>
                <a:ea typeface="Calibri"/>
                <a:cs typeface="Times New Roman" panose="02020603050405020304" pitchFamily="18" charset="0"/>
              </a:rPr>
              <a:t>Believed that societies (like organisms) would begin simple and then progress to a more complex form. (</a:t>
            </a:r>
            <a:r>
              <a:rPr lang="en-US" sz="3600" dirty="0">
                <a:latin typeface="Times New Roman" panose="02020603050405020304" pitchFamily="18" charset="0"/>
                <a:cs typeface="Times New Roman" panose="02020603050405020304" pitchFamily="18" charset="0"/>
              </a:rPr>
              <a:t>"</a:t>
            </a:r>
            <a:r>
              <a:rPr lang="en-US" sz="3600" b="1" dirty="0">
                <a:latin typeface="Times New Roman" panose="02020603050405020304" pitchFamily="18" charset="0"/>
                <a:cs typeface="Times New Roman" panose="02020603050405020304" pitchFamily="18" charset="0"/>
              </a:rPr>
              <a:t>Social Darwinism</a:t>
            </a:r>
            <a:r>
              <a:rPr lang="en-US" sz="3600" dirty="0">
                <a:latin typeface="Times New Roman" panose="02020603050405020304" pitchFamily="18" charset="0"/>
                <a:cs typeface="Times New Roman" panose="02020603050405020304" pitchFamily="18" charset="0"/>
              </a:rPr>
              <a:t>“)</a:t>
            </a:r>
          </a:p>
          <a:p>
            <a:pPr marL="0" indent="0">
              <a:buNone/>
            </a:pPr>
            <a:endParaRPr lang="en-US" sz="3600" dirty="0">
              <a:latin typeface="Times New Roman" panose="02020603050405020304" pitchFamily="18" charset="0"/>
              <a:cs typeface="Times New Roman" panose="02020603050405020304" pitchFamily="18" charset="0"/>
            </a:endParaRPr>
          </a:p>
          <a:p>
            <a:r>
              <a:rPr lang="en-ZA" sz="3600" dirty="0">
                <a:latin typeface="Times New Roman" panose="02020603050405020304" pitchFamily="18" charset="0"/>
                <a:ea typeface="Calibri"/>
                <a:cs typeface="Times New Roman" panose="02020603050405020304" pitchFamily="18" charset="0"/>
              </a:rPr>
              <a:t>Coined the phrase</a:t>
            </a:r>
            <a:r>
              <a:rPr lang="en-ZA" sz="3600" b="1" dirty="0">
                <a:latin typeface="Times New Roman" panose="02020603050405020304" pitchFamily="18" charset="0"/>
                <a:ea typeface="Calibri"/>
                <a:cs typeface="Times New Roman" panose="02020603050405020304" pitchFamily="18" charset="0"/>
              </a:rPr>
              <a:t> 'survival of the fittest‘-</a:t>
            </a:r>
            <a:r>
              <a:rPr lang="en-ZA" sz="3600" dirty="0">
                <a:latin typeface="Times New Roman" panose="02020603050405020304" pitchFamily="18" charset="0"/>
                <a:ea typeface="Calibri"/>
                <a:cs typeface="Times New Roman" panose="02020603050405020304" pitchFamily="18" charset="0"/>
              </a:rPr>
              <a:t> </a:t>
            </a:r>
            <a:r>
              <a:rPr lang="en-ZA" sz="3600" dirty="0">
                <a:latin typeface="Times New Roman" panose="02020603050405020304" pitchFamily="18" charset="0"/>
                <a:cs typeface="Times New Roman" panose="02020603050405020304" pitchFamily="18" charset="0"/>
              </a:rPr>
              <a:t>strongest and fittest societies should survive and flourish.</a:t>
            </a:r>
          </a:p>
          <a:p>
            <a:pPr marL="0" indent="0">
              <a:buNone/>
            </a:pPr>
            <a:endParaRPr lang="en-ZA" sz="3600" dirty="0">
              <a:latin typeface="Times New Roman" panose="02020603050405020304" pitchFamily="18" charset="0"/>
              <a:cs typeface="Times New Roman" panose="02020603050405020304" pitchFamily="18" charset="0"/>
            </a:endParaRPr>
          </a:p>
          <a:p>
            <a:r>
              <a:rPr lang="en-ZA" sz="3600" dirty="0">
                <a:latin typeface="Times New Roman" panose="02020603050405020304" pitchFamily="18" charset="0"/>
                <a:cs typeface="Times New Roman" panose="02020603050405020304" pitchFamily="18" charset="0"/>
              </a:rPr>
              <a:t>No need to correct or improve society, for societies were bound to change automatically.</a:t>
            </a:r>
          </a:p>
          <a:p>
            <a:pPr marL="0" indent="0">
              <a:buNone/>
            </a:pPr>
            <a:r>
              <a:rPr lang="en-ZA" sz="4000" dirty="0">
                <a:latin typeface="Times New Roman" panose="02020603050405020304" pitchFamily="18" charset="0"/>
                <a:cs typeface="Times New Roman" panose="02020603050405020304" pitchFamily="18" charset="0"/>
              </a:rPr>
              <a:t> </a:t>
            </a:r>
          </a:p>
          <a:p>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2031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42194"/>
          </a:xfrm>
        </p:spPr>
        <p:txBody>
          <a:bodyPr>
            <a:noAutofit/>
          </a:bodyPr>
          <a:lstStyle/>
          <a:p>
            <a:r>
              <a:rPr lang="en-US" sz="5400" b="1" dirty="0">
                <a:latin typeface="Times New Roman" panose="02020603050405020304" pitchFamily="18" charset="0"/>
                <a:cs typeface="Times New Roman" panose="02020603050405020304" pitchFamily="18" charset="0"/>
              </a:rPr>
              <a:t>Emile Durkheim </a:t>
            </a:r>
            <a:br>
              <a:rPr lang="en-US" sz="5400" b="1" dirty="0">
                <a:latin typeface="Times New Roman" panose="02020603050405020304" pitchFamily="18" charset="0"/>
                <a:cs typeface="Times New Roman" panose="02020603050405020304" pitchFamily="18" charset="0"/>
              </a:rPr>
            </a:br>
            <a:r>
              <a:rPr lang="en-US" sz="5400" b="1" dirty="0">
                <a:latin typeface="Times New Roman" panose="02020603050405020304" pitchFamily="18" charset="0"/>
                <a:cs typeface="Times New Roman" panose="02020603050405020304" pitchFamily="18" charset="0"/>
              </a:rPr>
              <a:t>(1858-1917)</a:t>
            </a:r>
            <a:endParaRPr lang="en-ZA" sz="5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7504" y="2060848"/>
            <a:ext cx="8928992" cy="4522514"/>
          </a:xfrm>
        </p:spPr>
        <p:txBody>
          <a:bodyPr>
            <a:normAutofit/>
          </a:bodyPr>
          <a:lstStyle/>
          <a:p>
            <a:r>
              <a:rPr lang="en-US" sz="3600" dirty="0">
                <a:latin typeface="Times New Roman" panose="02020603050405020304" pitchFamily="18" charset="0"/>
                <a:cs typeface="Times New Roman" panose="02020603050405020304" pitchFamily="18" charset="0"/>
              </a:rPr>
              <a:t>French  Sociologist and educationalist</a:t>
            </a:r>
          </a:p>
          <a:p>
            <a:pPr marL="0" indent="0">
              <a:buNone/>
            </a:pPr>
            <a:endParaRPr lang="en-US" sz="3600" dirty="0">
              <a:latin typeface="Times New Roman" panose="02020603050405020304" pitchFamily="18" charset="0"/>
              <a:cs typeface="Times New Roman" panose="02020603050405020304" pitchFamily="18" charset="0"/>
            </a:endParaRPr>
          </a:p>
          <a:p>
            <a:pPr lvl="0"/>
            <a:r>
              <a:rPr lang="en-US" sz="3600" dirty="0">
                <a:latin typeface="Times New Roman" panose="02020603050405020304" pitchFamily="18" charset="0"/>
                <a:cs typeface="Times New Roman" panose="02020603050405020304" pitchFamily="18" charset="0"/>
              </a:rPr>
              <a:t> </a:t>
            </a:r>
            <a:r>
              <a:rPr lang="en-ZA" sz="3600" dirty="0">
                <a:latin typeface="Times New Roman" panose="02020603050405020304" pitchFamily="18" charset="0"/>
                <a:cs typeface="Times New Roman" panose="02020603050405020304" pitchFamily="18" charset="0"/>
              </a:rPr>
              <a:t>Focused on how traditional and modern societies evolved and function. </a:t>
            </a:r>
          </a:p>
          <a:p>
            <a:pPr marL="0" lvl="0" indent="0">
              <a:buNone/>
            </a:pPr>
            <a:endParaRPr lang="en-ZA"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Regarded as the first sociologist to apply statistical methods to the study of social phenomena</a:t>
            </a:r>
          </a:p>
          <a:p>
            <a:pPr marL="0" lvl="0" indent="0">
              <a:buNone/>
            </a:pPr>
            <a:endParaRPr lang="en-US" sz="4000" dirty="0">
              <a:latin typeface="Times New Roman" panose="02020603050405020304" pitchFamily="18" charset="0"/>
              <a:cs typeface="Times New Roman" panose="02020603050405020304" pitchFamily="18" charset="0"/>
            </a:endParaRPr>
          </a:p>
          <a:p>
            <a:endParaRPr lang="en-ZA" dirty="0"/>
          </a:p>
        </p:txBody>
      </p:sp>
    </p:spTree>
    <p:extLst>
      <p:ext uri="{BB962C8B-B14F-4D97-AF65-F5344CB8AC3E}">
        <p14:creationId xmlns:p14="http://schemas.microsoft.com/office/powerpoint/2010/main" val="2885295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4A0858B-CEAE-214E-8689-1AA14A480F4B}"/>
              </a:ext>
            </a:extLst>
          </p:cNvPr>
          <p:cNvSpPr>
            <a:spLocks noGrp="1"/>
          </p:cNvSpPr>
          <p:nvPr>
            <p:ph idx="1"/>
          </p:nvPr>
        </p:nvSpPr>
        <p:spPr>
          <a:xfrm>
            <a:off x="107504" y="188640"/>
            <a:ext cx="8856984" cy="6552728"/>
          </a:xfrm>
        </p:spPr>
        <p:txBody>
          <a:bodyPr>
            <a:normAutofit lnSpcReduction="10000"/>
          </a:bodyPr>
          <a:lstStyle/>
          <a:p>
            <a:r>
              <a:rPr lang="en-GB" sz="3600" dirty="0">
                <a:latin typeface="Times New Roman" panose="02020603050405020304" pitchFamily="18" charset="0"/>
                <a:cs typeface="Times New Roman" panose="02020603050405020304" pitchFamily="18" charset="0"/>
              </a:rPr>
              <a:t>Helped establish sociology as a </a:t>
            </a:r>
            <a:r>
              <a:rPr lang="en-GB" sz="3600" i="1" dirty="0">
                <a:latin typeface="Times New Roman" panose="02020603050405020304" pitchFamily="18" charset="0"/>
                <a:cs typeface="Times New Roman" panose="02020603050405020304" pitchFamily="18" charset="0"/>
              </a:rPr>
              <a:t>formal academic discipline </a:t>
            </a:r>
            <a:r>
              <a:rPr lang="en-GB" sz="3600" dirty="0">
                <a:latin typeface="Times New Roman" panose="02020603050405020304" pitchFamily="18" charset="0"/>
                <a:cs typeface="Times New Roman" panose="02020603050405020304" pitchFamily="18" charset="0"/>
              </a:rPr>
              <a:t>by establishing the first European department of sociology at the University of Bordeaux in 1895.</a:t>
            </a:r>
          </a:p>
          <a:p>
            <a:pPr marL="0" indent="0">
              <a:buNone/>
            </a:pPr>
            <a:endParaRPr lang="en-GB" sz="3600" dirty="0">
              <a:latin typeface="Times New Roman" panose="02020603050405020304" pitchFamily="18" charset="0"/>
              <a:cs typeface="Times New Roman" panose="02020603050405020304" pitchFamily="18" charset="0"/>
            </a:endParaRPr>
          </a:p>
          <a:p>
            <a:pPr>
              <a:spcBef>
                <a:spcPts val="0"/>
              </a:spcBef>
              <a:defRPr/>
            </a:pPr>
            <a:r>
              <a:rPr lang="en-GB" sz="3600" dirty="0">
                <a:latin typeface="Times New Roman" panose="02020603050405020304" pitchFamily="18" charset="0"/>
                <a:cs typeface="Times New Roman" panose="02020603050405020304" pitchFamily="18" charset="0"/>
              </a:rPr>
              <a:t> Publishing his </a:t>
            </a:r>
            <a:r>
              <a:rPr lang="en-GB" sz="3600" i="1" dirty="0">
                <a:latin typeface="Times New Roman" panose="02020603050405020304" pitchFamily="18" charset="0"/>
                <a:cs typeface="Times New Roman" panose="02020603050405020304" pitchFamily="18" charset="0"/>
              </a:rPr>
              <a:t>Rules of the Sociological Method in 1895.</a:t>
            </a:r>
          </a:p>
          <a:p>
            <a:pPr marL="0" indent="0">
              <a:spcBef>
                <a:spcPts val="0"/>
              </a:spcBef>
              <a:buNone/>
              <a:defRPr/>
            </a:pPr>
            <a:r>
              <a:rPr lang="en-GB" sz="3600" i="1" dirty="0">
                <a:latin typeface="Times New Roman" panose="02020603050405020304" pitchFamily="18" charset="0"/>
                <a:cs typeface="Times New Roman" panose="02020603050405020304" pitchFamily="18" charset="0"/>
              </a:rPr>
              <a:t> </a:t>
            </a:r>
          </a:p>
          <a:p>
            <a:pPr>
              <a:spcBef>
                <a:spcPts val="0"/>
              </a:spcBef>
              <a:defRPr/>
            </a:pPr>
            <a:r>
              <a:rPr lang="en-GB" sz="3600" i="1" dirty="0">
                <a:latin typeface="Times New Roman" panose="02020603050405020304" pitchFamily="18" charset="0"/>
                <a:cs typeface="Times New Roman" panose="02020603050405020304" pitchFamily="18" charset="0"/>
              </a:rPr>
              <a:t>Division of Labour in Society </a:t>
            </a:r>
            <a:r>
              <a:rPr lang="en-GB" sz="3600" dirty="0">
                <a:latin typeface="Times New Roman" panose="02020603050405020304" pitchFamily="18" charset="0"/>
                <a:cs typeface="Times New Roman" panose="02020603050405020304" pitchFamily="18" charset="0"/>
              </a:rPr>
              <a:t>(1893)</a:t>
            </a:r>
          </a:p>
          <a:p>
            <a:pPr marL="0" indent="0">
              <a:spcBef>
                <a:spcPts val="0"/>
              </a:spcBef>
              <a:buNone/>
              <a:defRPr/>
            </a:pPr>
            <a:endParaRPr lang="en-GB" sz="3600" dirty="0">
              <a:latin typeface="Times New Roman" panose="02020603050405020304" pitchFamily="18" charset="0"/>
              <a:cs typeface="Times New Roman" panose="02020603050405020304" pitchFamily="18" charset="0"/>
            </a:endParaRPr>
          </a:p>
          <a:p>
            <a:pPr>
              <a:spcBef>
                <a:spcPts val="0"/>
              </a:spcBef>
              <a:defRPr/>
            </a:pPr>
            <a:r>
              <a:rPr lang="en-GB" sz="3600" dirty="0">
                <a:latin typeface="Times New Roman" panose="02020603050405020304" pitchFamily="18" charset="0"/>
                <a:cs typeface="Times New Roman" panose="02020603050405020304" pitchFamily="18" charset="0"/>
              </a:rPr>
              <a:t>Laid out his theory on how societies transformed from a primitive state into a capitalist, industrial society.</a:t>
            </a:r>
          </a:p>
        </p:txBody>
      </p:sp>
    </p:spTree>
    <p:extLst>
      <p:ext uri="{BB962C8B-B14F-4D97-AF65-F5344CB8AC3E}">
        <p14:creationId xmlns:p14="http://schemas.microsoft.com/office/powerpoint/2010/main" val="1389847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6F85E67-49E6-7648-8719-6730742AA318}"/>
              </a:ext>
            </a:extLst>
          </p:cNvPr>
          <p:cNvSpPr>
            <a:spLocks noGrp="1"/>
          </p:cNvSpPr>
          <p:nvPr>
            <p:ph idx="1"/>
          </p:nvPr>
        </p:nvSpPr>
        <p:spPr>
          <a:xfrm>
            <a:off x="107504" y="260648"/>
            <a:ext cx="8579296" cy="6408712"/>
          </a:xfrm>
        </p:spPr>
        <p:txBody>
          <a:bodyPr>
            <a:normAutofit/>
          </a:bodyPr>
          <a:lstStyle/>
          <a:p>
            <a:r>
              <a:rPr lang="en-GB" sz="3600" dirty="0">
                <a:latin typeface="Times New Roman" panose="02020603050405020304" pitchFamily="18" charset="0"/>
                <a:cs typeface="Times New Roman" panose="02020603050405020304" pitchFamily="18" charset="0"/>
              </a:rPr>
              <a:t>Durkheim believed that sociologists could study objective </a:t>
            </a:r>
            <a:r>
              <a:rPr lang="en-GB" sz="3600" b="1" i="1" dirty="0">
                <a:latin typeface="Times New Roman" panose="02020603050405020304" pitchFamily="18" charset="0"/>
                <a:cs typeface="Times New Roman" panose="02020603050405020304" pitchFamily="18" charset="0"/>
              </a:rPr>
              <a:t>“social facts” </a:t>
            </a:r>
            <a:r>
              <a:rPr lang="en-GB" sz="3600" dirty="0">
                <a:latin typeface="Times New Roman" panose="02020603050405020304" pitchFamily="18" charset="0"/>
                <a:cs typeface="Times New Roman" panose="02020603050405020304" pitchFamily="18" charset="0"/>
              </a:rPr>
              <a:t>(Poggi 2000). </a:t>
            </a:r>
          </a:p>
          <a:p>
            <a:pPr marL="0" indent="0">
              <a:buNone/>
            </a:pPr>
            <a:endParaRPr lang="en-GB" sz="3600" dirty="0">
              <a:latin typeface="Times New Roman" panose="02020603050405020304" pitchFamily="18" charset="0"/>
              <a:cs typeface="Times New Roman" panose="02020603050405020304" pitchFamily="18" charset="0"/>
            </a:endParaRPr>
          </a:p>
          <a:p>
            <a:r>
              <a:rPr lang="en-GB" sz="3600" dirty="0">
                <a:latin typeface="Times New Roman" panose="02020603050405020304" pitchFamily="18" charset="0"/>
                <a:cs typeface="Times New Roman" panose="02020603050405020304" pitchFamily="18" charset="0"/>
              </a:rPr>
              <a:t>He also believed that through such studies it would be possible to determine if a society was “healthy” or “pathological.” </a:t>
            </a:r>
          </a:p>
          <a:p>
            <a:pPr marL="0" indent="0">
              <a:buNone/>
            </a:pPr>
            <a:endParaRPr lang="en-GB" sz="3600" dirty="0">
              <a:latin typeface="Times New Roman" panose="02020603050405020304" pitchFamily="18" charset="0"/>
              <a:cs typeface="Times New Roman" panose="02020603050405020304" pitchFamily="18" charset="0"/>
            </a:endParaRPr>
          </a:p>
          <a:p>
            <a:r>
              <a:rPr lang="en-GB" sz="3600" dirty="0">
                <a:latin typeface="Times New Roman" panose="02020603050405020304" pitchFamily="18" charset="0"/>
                <a:cs typeface="Times New Roman" panose="02020603050405020304" pitchFamily="18" charset="0"/>
              </a:rPr>
              <a:t>He saw healthy societies as stable, while pathological societies experienced a breakdown in social norms between individuals and society. </a:t>
            </a:r>
          </a:p>
          <a:p>
            <a:endParaRPr lang="en-GB" dirty="0"/>
          </a:p>
        </p:txBody>
      </p:sp>
    </p:spTree>
    <p:extLst>
      <p:ext uri="{BB962C8B-B14F-4D97-AF65-F5344CB8AC3E}">
        <p14:creationId xmlns:p14="http://schemas.microsoft.com/office/powerpoint/2010/main" val="1708462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a:bodyPr>
          <a:lstStyle/>
          <a:p>
            <a:pPr marL="0" indent="0" algn="just">
              <a:buNone/>
            </a:pPr>
            <a:r>
              <a:rPr lang="en-US" sz="4800" b="1" dirty="0">
                <a:latin typeface="Times New Roman" pitchFamily="18" charset="0"/>
                <a:cs typeface="Times New Roman" pitchFamily="18" charset="0"/>
              </a:rPr>
              <a:t>10 topics on the course outline</a:t>
            </a:r>
            <a:endParaRPr lang="en-US" sz="4400" dirty="0">
              <a:solidFill>
                <a:prstClr val="black"/>
              </a:solidFill>
              <a:latin typeface="Times New Roman" pitchFamily="18" charset="0"/>
              <a:cs typeface="Times New Roman" pitchFamily="18" charset="0"/>
            </a:endParaRPr>
          </a:p>
          <a:p>
            <a:pPr lvl="0" algn="just"/>
            <a:r>
              <a:rPr lang="en-US" sz="4400" dirty="0">
                <a:solidFill>
                  <a:prstClr val="black"/>
                </a:solidFill>
                <a:latin typeface="Times New Roman" pitchFamily="18" charset="0"/>
                <a:cs typeface="Times New Roman" pitchFamily="18" charset="0"/>
              </a:rPr>
              <a:t>Why do some students seem to learn more than others?</a:t>
            </a:r>
          </a:p>
          <a:p>
            <a:pPr lvl="0" algn="just"/>
            <a:r>
              <a:rPr lang="en-US" sz="4400" dirty="0">
                <a:solidFill>
                  <a:prstClr val="black"/>
                </a:solidFill>
                <a:latin typeface="Times New Roman" pitchFamily="18" charset="0"/>
                <a:cs typeface="Times New Roman" pitchFamily="18" charset="0"/>
              </a:rPr>
              <a:t>How are schools organised?</a:t>
            </a:r>
          </a:p>
          <a:p>
            <a:pPr lvl="0" algn="just"/>
            <a:r>
              <a:rPr lang="en-US" sz="4400" dirty="0">
                <a:solidFill>
                  <a:prstClr val="black"/>
                </a:solidFill>
                <a:latin typeface="Times New Roman" pitchFamily="18" charset="0"/>
                <a:cs typeface="Times New Roman" pitchFamily="18" charset="0"/>
              </a:rPr>
              <a:t>How do schools help to maintain and perpetuate social inequalities?</a:t>
            </a:r>
          </a:p>
          <a:p>
            <a:pPr lvl="0" algn="just"/>
            <a:r>
              <a:rPr lang="en-US" sz="4400" dirty="0">
                <a:solidFill>
                  <a:prstClr val="black"/>
                </a:solidFill>
                <a:latin typeface="Times New Roman" pitchFamily="18" charset="0"/>
                <a:cs typeface="Times New Roman" pitchFamily="18" charset="0"/>
              </a:rPr>
              <a:t>What are the roles of a teacher in the school and community? </a:t>
            </a:r>
          </a:p>
          <a:p>
            <a:endParaRPr lang="en-ZA" sz="4400" dirty="0"/>
          </a:p>
        </p:txBody>
      </p:sp>
    </p:spTree>
    <p:extLst>
      <p:ext uri="{BB962C8B-B14F-4D97-AF65-F5344CB8AC3E}">
        <p14:creationId xmlns:p14="http://schemas.microsoft.com/office/powerpoint/2010/main" val="562836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normAutofit/>
          </a:bodyPr>
          <a:lstStyle/>
          <a:p>
            <a:r>
              <a:rPr lang="en-US" sz="3600" dirty="0">
                <a:latin typeface="Times New Roman" panose="02020603050405020304" pitchFamily="18" charset="0"/>
                <a:cs typeface="Times New Roman" panose="02020603050405020304" pitchFamily="18" charset="0"/>
              </a:rPr>
              <a:t>Defined sociology as the study of </a:t>
            </a:r>
            <a:r>
              <a:rPr lang="en-US" sz="3600" b="1" dirty="0">
                <a:latin typeface="Times New Roman" panose="02020603050405020304" pitchFamily="18" charset="0"/>
                <a:cs typeface="Times New Roman" panose="02020603050405020304" pitchFamily="18" charset="0"/>
              </a:rPr>
              <a:t>social facts.</a:t>
            </a:r>
          </a:p>
          <a:p>
            <a:r>
              <a:rPr lang="en-US" sz="3600" dirty="0">
                <a:latin typeface="Times New Roman" panose="02020603050405020304" pitchFamily="18" charset="0"/>
                <a:cs typeface="Times New Roman" panose="02020603050405020304" pitchFamily="18" charset="0"/>
              </a:rPr>
              <a:t>Social facts are patterns of behavior that characterize a social group in a given society</a:t>
            </a:r>
            <a:r>
              <a:rPr lang="en-ZA" sz="3600" dirty="0">
                <a:latin typeface="Times New Roman" panose="02020603050405020304" pitchFamily="18" charset="0"/>
                <a:cs typeface="Times New Roman" panose="02020603050405020304" pitchFamily="18" charset="0"/>
              </a:rPr>
              <a:t>. </a:t>
            </a:r>
          </a:p>
          <a:p>
            <a:pPr marL="0" indent="0">
              <a:buNone/>
            </a:pPr>
            <a:endParaRPr lang="en-ZA" sz="3600" dirty="0">
              <a:latin typeface="Times New Roman" panose="02020603050405020304" pitchFamily="18" charset="0"/>
              <a:cs typeface="Times New Roman" panose="02020603050405020304" pitchFamily="18" charset="0"/>
            </a:endParaRPr>
          </a:p>
          <a:p>
            <a:r>
              <a:rPr lang="en-ZA" sz="3600" dirty="0">
                <a:latin typeface="Times New Roman" panose="02020603050405020304" pitchFamily="18" charset="0"/>
                <a:cs typeface="Times New Roman" panose="02020603050405020304" pitchFamily="18" charset="0"/>
              </a:rPr>
              <a:t>In other words these are </a:t>
            </a:r>
            <a:r>
              <a:rPr lang="en-ZA" sz="3600" b="1" dirty="0">
                <a:latin typeface="Times New Roman" panose="02020603050405020304" pitchFamily="18" charset="0"/>
                <a:cs typeface="Times New Roman" panose="02020603050405020304" pitchFamily="18" charset="0"/>
              </a:rPr>
              <a:t>norms, values, and structures </a:t>
            </a:r>
            <a:r>
              <a:rPr lang="en-ZA" sz="3600" dirty="0">
                <a:latin typeface="Times New Roman" panose="02020603050405020304" pitchFamily="18" charset="0"/>
                <a:cs typeface="Times New Roman" panose="02020603050405020304" pitchFamily="18" charset="0"/>
              </a:rPr>
              <a:t>of a society. </a:t>
            </a:r>
          </a:p>
          <a:p>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8538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normAutofit/>
          </a:bodyPr>
          <a:lstStyle/>
          <a:p>
            <a:r>
              <a:rPr lang="en-US" sz="4000" dirty="0">
                <a:latin typeface="Times New Roman" panose="02020603050405020304" pitchFamily="18" charset="0"/>
                <a:cs typeface="Times New Roman" panose="02020603050405020304" pitchFamily="18" charset="0"/>
              </a:rPr>
              <a:t>Social facts, which are distinct from biological and psychological facts should be studied objectively.</a:t>
            </a:r>
          </a:p>
          <a:p>
            <a:pPr marL="0" indent="0">
              <a:buNone/>
            </a:pPr>
            <a:endParaRPr lang="en-US" sz="4000"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Job of a sociologist is to uncover social facts and then to explain them using other social facts</a:t>
            </a:r>
            <a:endParaRPr lang="en-Z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3464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fontScale="90000"/>
          </a:bodyPr>
          <a:lstStyle/>
          <a:p>
            <a:pPr algn="just"/>
            <a:r>
              <a:rPr lang="en-US" dirty="0"/>
              <a:t> </a:t>
            </a:r>
            <a:r>
              <a:rPr lang="en-ZA" dirty="0"/>
              <a:t/>
            </a:r>
            <a:br>
              <a:rPr lang="en-ZA" dirty="0"/>
            </a:br>
            <a:r>
              <a:rPr lang="en-ZA" dirty="0"/>
              <a:t/>
            </a:r>
            <a:br>
              <a:rPr lang="en-ZA" dirty="0"/>
            </a:br>
            <a:r>
              <a:rPr lang="en-US" sz="6700" b="1" dirty="0">
                <a:latin typeface="Times New Roman" panose="02020603050405020304" pitchFamily="18" charset="0"/>
                <a:cs typeface="Times New Roman" panose="02020603050405020304" pitchFamily="18" charset="0"/>
              </a:rPr>
              <a:t>Max Weber (1864-1920</a:t>
            </a:r>
            <a:r>
              <a:rPr lang="en-US" sz="6000" b="1" dirty="0">
                <a:latin typeface="Times New Roman" panose="02020603050405020304" pitchFamily="18" charset="0"/>
                <a:cs typeface="Times New Roman" panose="02020603050405020304" pitchFamily="18" charset="0"/>
              </a:rPr>
              <a:t>)</a:t>
            </a:r>
            <a:r>
              <a:rPr lang="en-ZA" sz="6000" dirty="0">
                <a:latin typeface="Times New Roman" panose="02020603050405020304" pitchFamily="18" charset="0"/>
                <a:cs typeface="Times New Roman" panose="02020603050405020304" pitchFamily="18" charset="0"/>
              </a:rPr>
              <a:t/>
            </a:r>
            <a:br>
              <a:rPr lang="en-ZA" sz="6000" dirty="0">
                <a:latin typeface="Times New Roman" panose="02020603050405020304" pitchFamily="18" charset="0"/>
                <a:cs typeface="Times New Roman" panose="02020603050405020304" pitchFamily="18" charset="0"/>
              </a:rPr>
            </a:br>
            <a:r>
              <a:rPr lang="en-ZA" sz="6000" dirty="0">
                <a:latin typeface="Times New Roman" panose="02020603050405020304" pitchFamily="18" charset="0"/>
                <a:cs typeface="Times New Roman" panose="02020603050405020304" pitchFamily="18" charset="0"/>
              </a:rPr>
              <a:t/>
            </a:r>
            <a:br>
              <a:rPr lang="en-ZA" sz="6000" dirty="0">
                <a:latin typeface="Times New Roman" panose="02020603050405020304" pitchFamily="18" charset="0"/>
                <a:cs typeface="Times New Roman" panose="02020603050405020304" pitchFamily="18" charset="0"/>
              </a:rPr>
            </a:br>
            <a:endParaRPr lang="en-ZA" sz="6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79512" y="980728"/>
            <a:ext cx="8784976" cy="5760640"/>
          </a:xfrm>
        </p:spPr>
        <p:txBody>
          <a:bodyPr>
            <a:noAutofit/>
          </a:bodyPr>
          <a:lstStyle/>
          <a:p>
            <a:r>
              <a:rPr lang="en-US" sz="4000" dirty="0">
                <a:latin typeface="Times New Roman" panose="02020603050405020304" pitchFamily="18" charset="0"/>
                <a:cs typeface="Times New Roman" panose="02020603050405020304" pitchFamily="18" charset="0"/>
              </a:rPr>
              <a:t>German Sociologist</a:t>
            </a:r>
          </a:p>
          <a:p>
            <a:pPr marL="0" indent="0">
              <a:buNone/>
            </a:pPr>
            <a:endParaRPr lang="en-US" sz="4000" dirty="0">
              <a:latin typeface="Times New Roman" panose="02020603050405020304" pitchFamily="18" charset="0"/>
              <a:cs typeface="Times New Roman" panose="02020603050405020304" pitchFamily="18" charset="0"/>
            </a:endParaRPr>
          </a:p>
          <a:p>
            <a:r>
              <a:rPr lang="en-GB" sz="4000" dirty="0">
                <a:latin typeface="Times New Roman" panose="02020603050405020304" pitchFamily="18" charset="0"/>
                <a:cs typeface="Times New Roman" panose="02020603050405020304" pitchFamily="18" charset="0"/>
              </a:rPr>
              <a:t>Established a sociology department in Germany at the Ludwig </a:t>
            </a:r>
            <a:r>
              <a:rPr lang="en-GB" sz="4000" dirty="0" err="1">
                <a:latin typeface="Times New Roman" panose="02020603050405020304" pitchFamily="18" charset="0"/>
                <a:cs typeface="Times New Roman" panose="02020603050405020304" pitchFamily="18" charset="0"/>
              </a:rPr>
              <a:t>Maximilians</a:t>
            </a:r>
            <a:r>
              <a:rPr lang="en-GB" sz="4000" dirty="0">
                <a:latin typeface="Times New Roman" panose="02020603050405020304" pitchFamily="18" charset="0"/>
                <a:cs typeface="Times New Roman" panose="02020603050405020304" pitchFamily="18" charset="0"/>
              </a:rPr>
              <a:t> University of Munich in 1919.</a:t>
            </a:r>
          </a:p>
          <a:p>
            <a:endParaRPr lang="en-US" sz="4000" dirty="0">
              <a:latin typeface="Times New Roman" panose="02020603050405020304" pitchFamily="18" charset="0"/>
              <a:cs typeface="Times New Roman" panose="02020603050405020304" pitchFamily="18" charset="0"/>
            </a:endParaRPr>
          </a:p>
          <a:p>
            <a:endParaRPr lang="en-U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5447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9015072-5B0F-1248-ABDF-952EAD21F4ED}"/>
              </a:ext>
            </a:extLst>
          </p:cNvPr>
          <p:cNvSpPr>
            <a:spLocks noGrp="1"/>
          </p:cNvSpPr>
          <p:nvPr>
            <p:ph idx="1"/>
          </p:nvPr>
        </p:nvSpPr>
        <p:spPr>
          <a:xfrm>
            <a:off x="457200" y="260648"/>
            <a:ext cx="8229600" cy="5865515"/>
          </a:xfrm>
        </p:spPr>
        <p:txBody>
          <a:bodyPr>
            <a:normAutofit/>
          </a:bodyPr>
          <a:lstStyle/>
          <a:p>
            <a:pPr marL="0" indent="0">
              <a:buNone/>
            </a:pPr>
            <a:r>
              <a:rPr lang="en-GB" sz="3600" dirty="0">
                <a:latin typeface="Times New Roman" panose="02020603050405020304" pitchFamily="18" charset="0"/>
                <a:cs typeface="Times New Roman" panose="02020603050405020304" pitchFamily="18" charset="0"/>
              </a:rPr>
              <a:t>Known best for his 1904 book, </a:t>
            </a:r>
            <a:r>
              <a:rPr lang="en-GB" sz="3600" i="1" dirty="0">
                <a:latin typeface="Times New Roman" panose="02020603050405020304" pitchFamily="18" charset="0"/>
                <a:cs typeface="Times New Roman" panose="02020603050405020304" pitchFamily="18" charset="0"/>
              </a:rPr>
              <a:t>The Protestant Ethic and the Spirit of Capitalism</a:t>
            </a:r>
            <a:r>
              <a:rPr lang="en-GB" sz="3600" dirty="0">
                <a:latin typeface="Times New Roman" panose="02020603050405020304" pitchFamily="18" charset="0"/>
                <a:cs typeface="Times New Roman" panose="02020603050405020304" pitchFamily="18" charset="0"/>
              </a:rPr>
              <a:t>. </a:t>
            </a:r>
          </a:p>
          <a:p>
            <a:r>
              <a:rPr lang="en-GB" sz="3600" dirty="0">
                <a:latin typeface="Times New Roman" panose="02020603050405020304" pitchFamily="18" charset="0"/>
                <a:cs typeface="Times New Roman" panose="02020603050405020304" pitchFamily="18" charset="0"/>
              </a:rPr>
              <a:t>Where he argued that the ideologies of capitalism and Protestantism are complementary</a:t>
            </a:r>
          </a:p>
          <a:p>
            <a:endParaRPr lang="en-GB" sz="3600" dirty="0">
              <a:latin typeface="Times" panose="02020603050405020304" pitchFamily="18" charset="0"/>
              <a:cs typeface="Times" panose="02020603050405020304" pitchFamily="18" charset="0"/>
            </a:endParaRPr>
          </a:p>
          <a:p>
            <a:r>
              <a:rPr lang="en-GB" sz="3600" dirty="0">
                <a:latin typeface="Times" panose="02020603050405020304" pitchFamily="18" charset="0"/>
                <a:cs typeface="Times" panose="02020603050405020304" pitchFamily="18" charset="0"/>
              </a:rPr>
              <a:t>Him and (Wilhelm Dilthey, Heinrich Rickert) made a major contribution to the methodology of sociological research.</a:t>
            </a:r>
          </a:p>
          <a:p>
            <a:endParaRPr lang="en-US" sz="3600" dirty="0">
              <a:latin typeface="Times" panose="02020603050405020304" pitchFamily="18" charset="0"/>
              <a:cs typeface="Times" panose="02020603050405020304" pitchFamily="18" charset="0"/>
            </a:endParaRPr>
          </a:p>
          <a:p>
            <a:endParaRPr lang="en-GB" dirty="0"/>
          </a:p>
        </p:txBody>
      </p:sp>
    </p:spTree>
    <p:extLst>
      <p:ext uri="{BB962C8B-B14F-4D97-AF65-F5344CB8AC3E}">
        <p14:creationId xmlns:p14="http://schemas.microsoft.com/office/powerpoint/2010/main" val="30636032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FF74547-1C08-9043-991B-15D5147C860E}"/>
              </a:ext>
            </a:extLst>
          </p:cNvPr>
          <p:cNvSpPr>
            <a:spLocks noGrp="1"/>
          </p:cNvSpPr>
          <p:nvPr>
            <p:ph idx="1"/>
          </p:nvPr>
        </p:nvSpPr>
        <p:spPr>
          <a:xfrm>
            <a:off x="107504" y="116632"/>
            <a:ext cx="8856984" cy="6009531"/>
          </a:xfrm>
        </p:spPr>
        <p:txBody>
          <a:bodyPr>
            <a:normAutofit/>
          </a:bodyPr>
          <a:lstStyle/>
          <a:p>
            <a:r>
              <a:rPr lang="en-GB" sz="3600" dirty="0">
                <a:latin typeface="Times New Roman" panose="02020603050405020304" pitchFamily="18" charset="0"/>
                <a:cs typeface="Times New Roman" panose="02020603050405020304" pitchFamily="18" charset="0"/>
              </a:rPr>
              <a:t>They believed that it was </a:t>
            </a:r>
            <a:r>
              <a:rPr lang="en-GB" sz="3600" b="1" dirty="0">
                <a:latin typeface="Times New Roman" panose="02020603050405020304" pitchFamily="18" charset="0"/>
                <a:cs typeface="Times New Roman" panose="02020603050405020304" pitchFamily="18" charset="0"/>
              </a:rPr>
              <a:t>difficult if not impossible</a:t>
            </a:r>
            <a:r>
              <a:rPr lang="en-GB" sz="3600" dirty="0">
                <a:latin typeface="Times New Roman" panose="02020603050405020304" pitchFamily="18" charset="0"/>
                <a:cs typeface="Times New Roman" panose="02020603050405020304" pitchFamily="18" charset="0"/>
              </a:rPr>
              <a:t> to use standard scientific methods to accurately predict the behaviour of groups as people hoped to do. </a:t>
            </a:r>
          </a:p>
          <a:p>
            <a:pPr marL="0" indent="0">
              <a:buNone/>
            </a:pPr>
            <a:endParaRPr lang="en-GB"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Human behavior can not be understood by just looking at statistics.</a:t>
            </a:r>
          </a:p>
          <a:p>
            <a:pPr marL="0" indent="0">
              <a:buNone/>
            </a:pPr>
            <a:endParaRPr lang="en-GB" sz="4000" dirty="0"/>
          </a:p>
          <a:p>
            <a:endParaRPr lang="en-GB" dirty="0"/>
          </a:p>
        </p:txBody>
      </p:sp>
    </p:spTree>
    <p:extLst>
      <p:ext uri="{BB962C8B-B14F-4D97-AF65-F5344CB8AC3E}">
        <p14:creationId xmlns:p14="http://schemas.microsoft.com/office/powerpoint/2010/main" val="31778380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B0CC4C6-C73A-9446-B451-1E3C8C87A852}"/>
              </a:ext>
            </a:extLst>
          </p:cNvPr>
          <p:cNvSpPr>
            <a:spLocks noGrp="1"/>
          </p:cNvSpPr>
          <p:nvPr>
            <p:ph idx="1"/>
          </p:nvPr>
        </p:nvSpPr>
        <p:spPr>
          <a:xfrm>
            <a:off x="457200" y="404664"/>
            <a:ext cx="8229600" cy="5721499"/>
          </a:xfrm>
        </p:spPr>
        <p:txBody>
          <a:bodyPr>
            <a:normAutofit lnSpcReduction="10000"/>
          </a:bodyPr>
          <a:lstStyle/>
          <a:p>
            <a:r>
              <a:rPr lang="en-GB" sz="3600" dirty="0">
                <a:latin typeface="Times" panose="02020603050405020304" pitchFamily="18" charset="0"/>
                <a:cs typeface="Times" panose="02020603050405020304" pitchFamily="18" charset="0"/>
              </a:rPr>
              <a:t>Argued that the influence of culture on human behaviour had to be taken into account. </a:t>
            </a:r>
          </a:p>
          <a:p>
            <a:pPr lvl="1"/>
            <a:endParaRPr lang="en-GB" sz="3200" dirty="0">
              <a:latin typeface="Times" panose="02020603050405020304" pitchFamily="18" charset="0"/>
              <a:cs typeface="Times" panose="02020603050405020304" pitchFamily="18" charset="0"/>
            </a:endParaRPr>
          </a:p>
          <a:p>
            <a:pPr lvl="1">
              <a:buFont typeface="Wingdings" panose="05000000000000000000" pitchFamily="2" charset="2"/>
              <a:buChar char="Ø"/>
            </a:pPr>
            <a:r>
              <a:rPr lang="en-GB" sz="3200" dirty="0">
                <a:latin typeface="Times" panose="02020603050405020304" pitchFamily="18" charset="0"/>
                <a:cs typeface="Times" panose="02020603050405020304" pitchFamily="18" charset="0"/>
              </a:rPr>
              <a:t>This even applied to the researchers themselves, who, he believed, should be aware of how their own cultural biases could influence their research.</a:t>
            </a:r>
            <a:endParaRPr lang="en-US" sz="3200" dirty="0">
              <a:latin typeface="Times" panose="02020603050405020304" pitchFamily="18" charset="0"/>
              <a:cs typeface="Times" panose="02020603050405020304" pitchFamily="18" charset="0"/>
            </a:endParaRPr>
          </a:p>
          <a:p>
            <a:pPr marL="0" indent="0">
              <a:buNone/>
            </a:pPr>
            <a:endParaRPr lang="en-US" sz="4000" dirty="0">
              <a:latin typeface="Times New Roman" panose="02020603050405020304" pitchFamily="18" charset="0"/>
              <a:cs typeface="Times New Roman" panose="02020603050405020304" pitchFamily="18" charset="0"/>
            </a:endParaRPr>
          </a:p>
          <a:p>
            <a:pPr marL="0" indent="0">
              <a:buNone/>
            </a:pPr>
            <a:endParaRPr lang="en-US" sz="4000"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Sociologist must aim at what are called </a:t>
            </a:r>
            <a:r>
              <a:rPr lang="en-US" sz="4000" b="1" dirty="0">
                <a:latin typeface="Times New Roman" panose="02020603050405020304" pitchFamily="18" charset="0"/>
                <a:cs typeface="Times New Roman" panose="02020603050405020304" pitchFamily="18" charset="0"/>
              </a:rPr>
              <a:t>subjective meanings.</a:t>
            </a:r>
          </a:p>
          <a:p>
            <a:endParaRPr lang="en-GB" dirty="0"/>
          </a:p>
        </p:txBody>
      </p:sp>
    </p:spTree>
    <p:extLst>
      <p:ext uri="{BB962C8B-B14F-4D97-AF65-F5344CB8AC3E}">
        <p14:creationId xmlns:p14="http://schemas.microsoft.com/office/powerpoint/2010/main" val="25020976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8E45447-3083-914F-975F-611FF6ACEED8}"/>
              </a:ext>
            </a:extLst>
          </p:cNvPr>
          <p:cNvSpPr>
            <a:spLocks noGrp="1"/>
          </p:cNvSpPr>
          <p:nvPr>
            <p:ph idx="1"/>
          </p:nvPr>
        </p:nvSpPr>
        <p:spPr>
          <a:xfrm>
            <a:off x="107504" y="260648"/>
            <a:ext cx="8856984" cy="6408712"/>
          </a:xfrm>
        </p:spPr>
        <p:txBody>
          <a:bodyPr>
            <a:normAutofit/>
          </a:bodyPr>
          <a:lstStyle/>
          <a:p>
            <a:r>
              <a:rPr lang="en-GB" sz="3600" dirty="0">
                <a:latin typeface="Times New Roman" panose="02020603050405020304" pitchFamily="18" charset="0"/>
                <a:cs typeface="Times New Roman" panose="02020603050405020304" pitchFamily="18" charset="0"/>
              </a:rPr>
              <a:t>To deal with this problem, Weber proposed a philosophy of </a:t>
            </a:r>
            <a:r>
              <a:rPr lang="en-GB" sz="3600" i="1" dirty="0">
                <a:latin typeface="Times New Roman" panose="02020603050405020304" pitchFamily="18" charset="0"/>
                <a:cs typeface="Times New Roman" panose="02020603050405020304" pitchFamily="18" charset="0"/>
              </a:rPr>
              <a:t>anti-positivism</a:t>
            </a:r>
            <a:r>
              <a:rPr lang="en-GB" sz="3600" dirty="0">
                <a:latin typeface="Times New Roman" panose="02020603050405020304" pitchFamily="18" charset="0"/>
                <a:cs typeface="Times New Roman" panose="02020603050405020304" pitchFamily="18" charset="0"/>
              </a:rPr>
              <a:t>.</a:t>
            </a:r>
          </a:p>
          <a:p>
            <a:r>
              <a:rPr lang="en-GB" sz="3600" dirty="0">
                <a:latin typeface="Times New Roman" panose="02020603050405020304" pitchFamily="18" charset="0"/>
                <a:cs typeface="Times New Roman" panose="02020603050405020304" pitchFamily="18" charset="0"/>
              </a:rPr>
              <a:t>Him and Dilthey introduced the concept of </a:t>
            </a:r>
            <a:r>
              <a:rPr lang="en-GB" sz="3600" b="1" dirty="0">
                <a:latin typeface="Times New Roman" panose="02020603050405020304" pitchFamily="18" charset="0"/>
                <a:cs typeface="Times New Roman" panose="02020603050405020304" pitchFamily="18" charset="0"/>
              </a:rPr>
              <a:t>verstehen </a:t>
            </a:r>
            <a:r>
              <a:rPr lang="en-GB" sz="3600" dirty="0">
                <a:latin typeface="Times New Roman" panose="02020603050405020304" pitchFamily="18" charset="0"/>
                <a:cs typeface="Times New Roman" panose="02020603050405020304" pitchFamily="18" charset="0"/>
              </a:rPr>
              <a:t>(which</a:t>
            </a:r>
            <a:r>
              <a:rPr lang="en-GB" sz="3600" b="1" dirty="0">
                <a:latin typeface="Times New Roman" panose="02020603050405020304" pitchFamily="18" charset="0"/>
                <a:cs typeface="Times New Roman" panose="02020603050405020304" pitchFamily="18" charset="0"/>
              </a:rPr>
              <a:t> </a:t>
            </a:r>
            <a:r>
              <a:rPr lang="en-GB" sz="3600" dirty="0">
                <a:latin typeface="Times New Roman" panose="02020603050405020304" pitchFamily="18" charset="0"/>
                <a:cs typeface="Times New Roman" panose="02020603050405020304" pitchFamily="18" charset="0"/>
              </a:rPr>
              <a:t>means to understand in </a:t>
            </a:r>
            <a:r>
              <a:rPr lang="en-GB" sz="3600" i="1" dirty="0">
                <a:latin typeface="Times New Roman" panose="02020603050405020304" pitchFamily="18" charset="0"/>
                <a:cs typeface="Times New Roman" panose="02020603050405020304" pitchFamily="18" charset="0"/>
              </a:rPr>
              <a:t>a</a:t>
            </a:r>
            <a:r>
              <a:rPr lang="en-GB" sz="3600" dirty="0">
                <a:latin typeface="Times New Roman" panose="02020603050405020304" pitchFamily="18" charset="0"/>
                <a:cs typeface="Times New Roman" panose="02020603050405020304" pitchFamily="18" charset="0"/>
              </a:rPr>
              <a:t> </a:t>
            </a:r>
            <a:r>
              <a:rPr lang="en-GB" sz="3600" i="1" dirty="0">
                <a:latin typeface="Times New Roman" panose="02020603050405020304" pitchFamily="18" charset="0"/>
                <a:cs typeface="Times New Roman" panose="02020603050405020304" pitchFamily="18" charset="0"/>
              </a:rPr>
              <a:t>deep way).</a:t>
            </a:r>
          </a:p>
          <a:p>
            <a:pPr marL="0" indent="0">
              <a:buNone/>
            </a:pPr>
            <a:endParaRPr lang="en-GB" sz="3600" dirty="0">
              <a:latin typeface="Times New Roman" panose="02020603050405020304" pitchFamily="18" charset="0"/>
              <a:cs typeface="Times New Roman" panose="02020603050405020304" pitchFamily="18" charset="0"/>
            </a:endParaRPr>
          </a:p>
          <a:p>
            <a:r>
              <a:rPr lang="en-GB" sz="3600" dirty="0">
                <a:latin typeface="Times New Roman" panose="02020603050405020304" pitchFamily="18" charset="0"/>
                <a:cs typeface="Times New Roman" panose="02020603050405020304" pitchFamily="18" charset="0"/>
              </a:rPr>
              <a:t>In seeking verstehen, outside observers of a social world—an entire culture or a small setting—attempt to understand it from an insider’s point of view. </a:t>
            </a:r>
          </a:p>
          <a:p>
            <a:pPr marL="0" indent="0">
              <a:buNone/>
            </a:pPr>
            <a:endParaRPr lang="en-GB" sz="36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21726310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14379C9-8801-E041-B95A-ACC14A4EC4B3}"/>
              </a:ext>
            </a:extLst>
          </p:cNvPr>
          <p:cNvSpPr>
            <a:spLocks noGrp="1"/>
          </p:cNvSpPr>
          <p:nvPr>
            <p:ph idx="1"/>
          </p:nvPr>
        </p:nvSpPr>
        <p:spPr>
          <a:xfrm>
            <a:off x="457200" y="404664"/>
            <a:ext cx="8229600" cy="5721499"/>
          </a:xfrm>
        </p:spPr>
        <p:txBody>
          <a:bodyPr>
            <a:normAutofit/>
          </a:bodyPr>
          <a:lstStyle/>
          <a:p>
            <a:r>
              <a:rPr lang="en-GB" sz="3600" dirty="0">
                <a:latin typeface="Times" panose="02020603050405020304" pitchFamily="18" charset="0"/>
                <a:cs typeface="Times" panose="02020603050405020304" pitchFamily="18" charset="0"/>
              </a:rPr>
              <a:t>In his book </a:t>
            </a:r>
            <a:r>
              <a:rPr lang="en-GB" sz="3600" i="1" dirty="0">
                <a:latin typeface="Times" panose="02020603050405020304" pitchFamily="18" charset="0"/>
                <a:cs typeface="Times" panose="02020603050405020304" pitchFamily="18" charset="0"/>
              </a:rPr>
              <a:t>The Nature of </a:t>
            </a:r>
            <a:r>
              <a:rPr lang="en-GB" sz="3600" b="1" i="1" dirty="0">
                <a:latin typeface="Times" panose="02020603050405020304" pitchFamily="18" charset="0"/>
                <a:cs typeface="Times" panose="02020603050405020304" pitchFamily="18" charset="0"/>
              </a:rPr>
              <a:t>Social Action </a:t>
            </a:r>
            <a:r>
              <a:rPr lang="en-GB" sz="3600" dirty="0">
                <a:latin typeface="Times" panose="02020603050405020304" pitchFamily="18" charset="0"/>
                <a:cs typeface="Times" panose="02020603050405020304" pitchFamily="18" charset="0"/>
              </a:rPr>
              <a:t>(1922), Weber described sociology as striving to </a:t>
            </a:r>
            <a:r>
              <a:rPr lang="en-GB" sz="3600" i="1" dirty="0">
                <a:latin typeface="Times" panose="02020603050405020304" pitchFamily="18" charset="0"/>
                <a:cs typeface="Times" panose="02020603050405020304" pitchFamily="18" charset="0"/>
              </a:rPr>
              <a:t>"interpret the meaning of social action and thereby give a causal explanation of the way in which action proceeds and the effects it produces.”</a:t>
            </a:r>
          </a:p>
          <a:p>
            <a:endParaRPr lang="en-GB" sz="3600" i="1" dirty="0"/>
          </a:p>
          <a:p>
            <a:r>
              <a:rPr lang="en-US" sz="3600" dirty="0">
                <a:latin typeface="Times New Roman" panose="02020603050405020304" pitchFamily="18" charset="0"/>
                <a:cs typeface="Times New Roman" panose="02020603050405020304" pitchFamily="18" charset="0"/>
              </a:rPr>
              <a:t>Social action refers to any “action oriented to influence or influenced by another person or persons.</a:t>
            </a:r>
            <a:endParaRPr lang="en-ZA" sz="3600" dirty="0">
              <a:latin typeface="Times New Roman" panose="02020603050405020304" pitchFamily="18" charset="0"/>
              <a:cs typeface="Times New Roman" panose="02020603050405020304" pitchFamily="18" charset="0"/>
            </a:endParaRPr>
          </a:p>
          <a:p>
            <a:pPr marL="0" indent="0">
              <a:buNone/>
            </a:pPr>
            <a:endParaRPr lang="en-US" sz="3600" dirty="0">
              <a:latin typeface="Times New Roman" panose="02020603050405020304" pitchFamily="18" charset="0"/>
              <a:cs typeface="Times New Roman" panose="02020603050405020304" pitchFamily="18" charset="0"/>
            </a:endParaRPr>
          </a:p>
          <a:p>
            <a:pPr marL="0" indent="0">
              <a:buNone/>
            </a:pPr>
            <a:endParaRPr lang="en-GB" sz="3600" i="1" dirty="0"/>
          </a:p>
        </p:txBody>
      </p:sp>
    </p:spTree>
    <p:extLst>
      <p:ext uri="{BB962C8B-B14F-4D97-AF65-F5344CB8AC3E}">
        <p14:creationId xmlns:p14="http://schemas.microsoft.com/office/powerpoint/2010/main" val="33439359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70186"/>
          </a:xfrm>
        </p:spPr>
        <p:txBody>
          <a:bodyPr>
            <a:normAutofit fontScale="90000"/>
          </a:bodyPr>
          <a:lstStyle/>
          <a:p>
            <a:r>
              <a:rPr lang="en-US" b="1" dirty="0"/>
              <a:t/>
            </a:r>
            <a:br>
              <a:rPr lang="en-US" b="1" dirty="0"/>
            </a:br>
            <a:r>
              <a:rPr lang="en-US" sz="4900" b="1" dirty="0">
                <a:latin typeface="Times New Roman" panose="02020603050405020304" pitchFamily="18" charset="0"/>
                <a:cs typeface="Times New Roman" panose="02020603050405020304" pitchFamily="18" charset="0"/>
              </a:rPr>
              <a:t>EMPERICAL PERSPECTIVE OF SOCIOLOGY</a:t>
            </a:r>
            <a:r>
              <a:rPr lang="en-ZA" dirty="0"/>
              <a:t/>
            </a:r>
            <a:br>
              <a:rPr lang="en-ZA" dirty="0"/>
            </a:br>
            <a:endParaRPr lang="en-ZA" dirty="0"/>
          </a:p>
        </p:txBody>
      </p:sp>
      <p:sp>
        <p:nvSpPr>
          <p:cNvPr id="3" name="Content Placeholder 2"/>
          <p:cNvSpPr>
            <a:spLocks noGrp="1"/>
          </p:cNvSpPr>
          <p:nvPr>
            <p:ph idx="1"/>
          </p:nvPr>
        </p:nvSpPr>
        <p:spPr>
          <a:xfrm>
            <a:off x="179512" y="2060848"/>
            <a:ext cx="8856984" cy="4065315"/>
          </a:xfrm>
        </p:spPr>
        <p:txBody>
          <a:bodyPr>
            <a:noAutofit/>
          </a:bodyPr>
          <a:lstStyle/>
          <a:p>
            <a:pPr marL="0" indent="0">
              <a:buNone/>
            </a:pPr>
            <a:r>
              <a:rPr lang="en-US" sz="4000" dirty="0">
                <a:latin typeface="Times New Roman" panose="02020603050405020304" pitchFamily="18" charset="0"/>
                <a:cs typeface="Times New Roman" panose="02020603050405020304" pitchFamily="18" charset="0"/>
              </a:rPr>
              <a:t>Contemporary sociologists</a:t>
            </a:r>
            <a:endParaRPr lang="en-ZA" sz="4000" dirty="0">
              <a:latin typeface="Times New Roman" panose="02020603050405020304" pitchFamily="18" charset="0"/>
              <a:cs typeface="Times New Roman" panose="02020603050405020304" pitchFamily="18" charset="0"/>
            </a:endParaRPr>
          </a:p>
          <a:p>
            <a:pPr lvl="0"/>
            <a:r>
              <a:rPr lang="en-US" sz="4000" dirty="0">
                <a:latin typeface="Times New Roman" panose="02020603050405020304" pitchFamily="18" charset="0"/>
                <a:cs typeface="Times New Roman" panose="02020603050405020304" pitchFamily="18" charset="0"/>
              </a:rPr>
              <a:t>Talcott Parsons</a:t>
            </a:r>
            <a:r>
              <a:rPr lang="en-ZA"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Robert Merton</a:t>
            </a:r>
            <a:endParaRPr lang="en-ZA" sz="4000" dirty="0">
              <a:latin typeface="Times New Roman" panose="02020603050405020304" pitchFamily="18" charset="0"/>
              <a:cs typeface="Times New Roman" panose="02020603050405020304" pitchFamily="18" charset="0"/>
            </a:endParaRPr>
          </a:p>
          <a:p>
            <a:pPr lvl="0"/>
            <a:r>
              <a:rPr lang="en-US" sz="4000" dirty="0">
                <a:latin typeface="Times New Roman" panose="02020603050405020304" pitchFamily="18" charset="0"/>
                <a:cs typeface="Times New Roman" panose="02020603050405020304" pitchFamily="18" charset="0"/>
              </a:rPr>
              <a:t>Willington Moore</a:t>
            </a:r>
            <a:r>
              <a:rPr lang="en-ZA"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Lewis </a:t>
            </a:r>
            <a:r>
              <a:rPr lang="en-US" sz="4000" dirty="0" err="1">
                <a:latin typeface="Times New Roman" panose="02020603050405020304" pitchFamily="18" charset="0"/>
                <a:cs typeface="Times New Roman" panose="02020603050405020304" pitchFamily="18" charset="0"/>
              </a:rPr>
              <a:t>Coser</a:t>
            </a:r>
            <a:endParaRPr lang="en-ZA" sz="4000"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David Mayo</a:t>
            </a:r>
            <a:r>
              <a:rPr lang="en-ZA"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C. W. Miles</a:t>
            </a:r>
            <a:endParaRPr lang="en-ZA" sz="4000" dirty="0">
              <a:latin typeface="Times New Roman" panose="02020603050405020304" pitchFamily="18" charset="0"/>
              <a:cs typeface="Times New Roman" panose="02020603050405020304" pitchFamily="18" charset="0"/>
            </a:endParaRPr>
          </a:p>
          <a:p>
            <a:pPr lvl="0"/>
            <a:r>
              <a:rPr lang="en-US" sz="4000" dirty="0">
                <a:latin typeface="Times New Roman" panose="02020603050405020304" pitchFamily="18" charset="0"/>
                <a:cs typeface="Times New Roman" panose="02020603050405020304" pitchFamily="18" charset="0"/>
              </a:rPr>
              <a:t>Emily </a:t>
            </a:r>
            <a:r>
              <a:rPr lang="en-US" sz="4000" dirty="0" err="1">
                <a:latin typeface="Times New Roman" panose="02020603050405020304" pitchFamily="18" charset="0"/>
                <a:cs typeface="Times New Roman" panose="02020603050405020304" pitchFamily="18" charset="0"/>
              </a:rPr>
              <a:t>Chinoy</a:t>
            </a:r>
            <a:r>
              <a:rPr lang="en-ZA"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Raymond Aaron</a:t>
            </a:r>
            <a:endParaRPr lang="en-ZA" sz="4000" dirty="0">
              <a:latin typeface="Times New Roman" panose="02020603050405020304" pitchFamily="18" charset="0"/>
              <a:cs typeface="Times New Roman" panose="02020603050405020304" pitchFamily="18" charset="0"/>
            </a:endParaRPr>
          </a:p>
          <a:p>
            <a:endParaRPr lang="en-Z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6136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prstClr val="black"/>
                </a:solidFill>
                <a:latin typeface="Times New Roman" panose="02020603050405020304" pitchFamily="18" charset="0"/>
                <a:cs typeface="Times New Roman" panose="02020603050405020304" pitchFamily="18" charset="0"/>
              </a:rPr>
              <a:t>EMPERICAL PERSPECTIVE OF SOCIOLOGY</a:t>
            </a:r>
            <a:endParaRPr lang="en-GB" sz="3200" dirty="0"/>
          </a:p>
        </p:txBody>
      </p:sp>
      <p:sp>
        <p:nvSpPr>
          <p:cNvPr id="3" name="Text Placeholder 2"/>
          <p:cNvSpPr>
            <a:spLocks noGrp="1"/>
          </p:cNvSpPr>
          <p:nvPr>
            <p:ph type="body" idx="1"/>
          </p:nvPr>
        </p:nvSpPr>
        <p:spPr>
          <a:xfrm>
            <a:off x="629842" y="1681163"/>
            <a:ext cx="7840980" cy="823912"/>
          </a:xfrm>
        </p:spPr>
        <p:txBody>
          <a:bodyPr>
            <a:normAutofit fontScale="25000" lnSpcReduction="20000"/>
          </a:bodyPr>
          <a:lstStyle/>
          <a:p>
            <a:endParaRPr lang="en-GB" sz="3200" dirty="0" smtClean="0">
              <a:latin typeface="Times" panose="02020603050405020304" pitchFamily="18" charset="0"/>
              <a:cs typeface="Times" panose="02020603050405020304" pitchFamily="18" charset="0"/>
            </a:endParaRPr>
          </a:p>
          <a:p>
            <a:endParaRPr lang="en-GB" sz="5100" dirty="0" smtClean="0">
              <a:latin typeface="Times" panose="02020603050405020304" pitchFamily="18" charset="0"/>
              <a:cs typeface="Times" panose="02020603050405020304" pitchFamily="18" charset="0"/>
            </a:endParaRPr>
          </a:p>
          <a:p>
            <a:r>
              <a:rPr lang="en-GB" sz="14400" dirty="0" smtClean="0">
                <a:latin typeface="Times" panose="02020603050405020304" pitchFamily="18" charset="0"/>
                <a:cs typeface="Times" panose="02020603050405020304" pitchFamily="18" charset="0"/>
              </a:rPr>
              <a:t>Contemporary </a:t>
            </a:r>
            <a:r>
              <a:rPr lang="en-GB" sz="14400" dirty="0">
                <a:latin typeface="Times" panose="02020603050405020304" pitchFamily="18" charset="0"/>
                <a:cs typeface="Times" panose="02020603050405020304" pitchFamily="18" charset="0"/>
              </a:rPr>
              <a:t>Sociologists </a:t>
            </a:r>
          </a:p>
          <a:p>
            <a:endParaRPr lang="en-GB" dirty="0">
              <a:latin typeface="Times" panose="02020603050405020304" pitchFamily="18" charset="0"/>
              <a:cs typeface="Times" panose="02020603050405020304" pitchFamily="18" charset="0"/>
            </a:endParaRPr>
          </a:p>
        </p:txBody>
      </p:sp>
      <p:sp>
        <p:nvSpPr>
          <p:cNvPr id="4" name="Content Placeholder 3"/>
          <p:cNvSpPr>
            <a:spLocks noGrp="1"/>
          </p:cNvSpPr>
          <p:nvPr>
            <p:ph sz="half" idx="2"/>
          </p:nvPr>
        </p:nvSpPr>
        <p:spPr/>
        <p:txBody>
          <a:bodyPr>
            <a:normAutofit lnSpcReduction="10000"/>
          </a:bodyPr>
          <a:lstStyle/>
          <a:p>
            <a:pPr lvl="0"/>
            <a:r>
              <a:rPr lang="en-US" sz="3200" dirty="0">
                <a:solidFill>
                  <a:prstClr val="black"/>
                </a:solidFill>
                <a:latin typeface="Times New Roman" panose="02020603050405020304" pitchFamily="18" charset="0"/>
                <a:cs typeface="Times New Roman" panose="02020603050405020304" pitchFamily="18" charset="0"/>
              </a:rPr>
              <a:t>Talcott </a:t>
            </a:r>
            <a:r>
              <a:rPr lang="en-US" sz="3200" dirty="0" smtClean="0">
                <a:solidFill>
                  <a:prstClr val="black"/>
                </a:solidFill>
                <a:latin typeface="Times New Roman" panose="02020603050405020304" pitchFamily="18" charset="0"/>
                <a:cs typeface="Times New Roman" panose="02020603050405020304" pitchFamily="18" charset="0"/>
              </a:rPr>
              <a:t>Parsons</a:t>
            </a:r>
          </a:p>
          <a:p>
            <a:pPr marL="0" lvl="0" indent="0">
              <a:buNone/>
            </a:pPr>
            <a:endParaRPr lang="en-ZA" sz="3200" dirty="0" smtClean="0">
              <a:solidFill>
                <a:prstClr val="black"/>
              </a:solidFill>
              <a:latin typeface="Times New Roman" panose="02020603050405020304" pitchFamily="18" charset="0"/>
              <a:cs typeface="Times New Roman" panose="02020603050405020304" pitchFamily="18" charset="0"/>
            </a:endParaRPr>
          </a:p>
          <a:p>
            <a:pPr lvl="0"/>
            <a:r>
              <a:rPr lang="en-US" sz="3200" dirty="0" smtClean="0">
                <a:solidFill>
                  <a:prstClr val="black"/>
                </a:solidFill>
                <a:latin typeface="Times New Roman" panose="02020603050405020304" pitchFamily="18" charset="0"/>
                <a:cs typeface="Times New Roman" panose="02020603050405020304" pitchFamily="18" charset="0"/>
              </a:rPr>
              <a:t>Willington Moore</a:t>
            </a:r>
            <a:endParaRPr lang="en-ZA" sz="3200" dirty="0" smtClean="0">
              <a:solidFill>
                <a:prstClr val="black"/>
              </a:solidFill>
              <a:latin typeface="Times New Roman" panose="02020603050405020304" pitchFamily="18" charset="0"/>
              <a:cs typeface="Times New Roman" panose="02020603050405020304" pitchFamily="18" charset="0"/>
            </a:endParaRPr>
          </a:p>
          <a:p>
            <a:pPr lvl="0"/>
            <a:endParaRPr lang="en-ZA" sz="3200" dirty="0">
              <a:solidFill>
                <a:prstClr val="black"/>
              </a:solidFill>
              <a:latin typeface="Times New Roman" panose="02020603050405020304" pitchFamily="18" charset="0"/>
              <a:cs typeface="Times New Roman" panose="02020603050405020304" pitchFamily="18" charset="0"/>
            </a:endParaRPr>
          </a:p>
          <a:p>
            <a:pPr lvl="0"/>
            <a:r>
              <a:rPr lang="en-US" sz="3200" dirty="0" smtClean="0">
                <a:solidFill>
                  <a:prstClr val="black"/>
                </a:solidFill>
                <a:latin typeface="Times New Roman" panose="02020603050405020304" pitchFamily="18" charset="0"/>
                <a:cs typeface="Times New Roman" panose="02020603050405020304" pitchFamily="18" charset="0"/>
              </a:rPr>
              <a:t>David Mayo</a:t>
            </a:r>
            <a:endParaRPr lang="en-ZA" sz="3200" dirty="0" smtClean="0">
              <a:solidFill>
                <a:prstClr val="black"/>
              </a:solidFill>
              <a:latin typeface="Times New Roman" panose="02020603050405020304" pitchFamily="18" charset="0"/>
              <a:cs typeface="Times New Roman" panose="02020603050405020304" pitchFamily="18" charset="0"/>
            </a:endParaRPr>
          </a:p>
          <a:p>
            <a:pPr lvl="0"/>
            <a:endParaRPr lang="en-US" sz="3200" dirty="0" smtClean="0">
              <a:solidFill>
                <a:prstClr val="black"/>
              </a:solidFill>
              <a:latin typeface="Times New Roman" panose="02020603050405020304" pitchFamily="18" charset="0"/>
              <a:cs typeface="Times New Roman" panose="02020603050405020304" pitchFamily="18" charset="0"/>
            </a:endParaRPr>
          </a:p>
          <a:p>
            <a:pPr lvl="0"/>
            <a:r>
              <a:rPr lang="en-US" sz="3200" dirty="0" smtClean="0">
                <a:solidFill>
                  <a:prstClr val="black"/>
                </a:solidFill>
                <a:latin typeface="Times New Roman" panose="02020603050405020304" pitchFamily="18" charset="0"/>
                <a:cs typeface="Times New Roman" panose="02020603050405020304" pitchFamily="18" charset="0"/>
              </a:rPr>
              <a:t>Emily </a:t>
            </a:r>
            <a:r>
              <a:rPr lang="en-US" sz="3200" dirty="0" err="1">
                <a:solidFill>
                  <a:prstClr val="black"/>
                </a:solidFill>
                <a:latin typeface="Times New Roman" panose="02020603050405020304" pitchFamily="18" charset="0"/>
                <a:cs typeface="Times New Roman" panose="02020603050405020304" pitchFamily="18" charset="0"/>
              </a:rPr>
              <a:t>Chinoy</a:t>
            </a:r>
            <a:r>
              <a:rPr lang="en-ZA" sz="3200" dirty="0">
                <a:solidFill>
                  <a:prstClr val="black"/>
                </a:solidFill>
                <a:latin typeface="Times New Roman" panose="02020603050405020304" pitchFamily="18" charset="0"/>
                <a:cs typeface="Times New Roman" panose="02020603050405020304" pitchFamily="18" charset="0"/>
              </a:rPr>
              <a:t>		</a:t>
            </a:r>
          </a:p>
          <a:p>
            <a:endParaRPr lang="en-GB" dirty="0"/>
          </a:p>
        </p:txBody>
      </p:sp>
      <p:sp>
        <p:nvSpPr>
          <p:cNvPr id="5" name="Text Placeholder 4"/>
          <p:cNvSpPr>
            <a:spLocks noGrp="1"/>
          </p:cNvSpPr>
          <p:nvPr>
            <p:ph type="body" sz="quarter" idx="3"/>
          </p:nvPr>
        </p:nvSpPr>
        <p:spPr>
          <a:xfrm flipH="1">
            <a:off x="8516541" y="1681163"/>
            <a:ext cx="45719" cy="823912"/>
          </a:xfrm>
        </p:spPr>
        <p:txBody>
          <a:bodyPr/>
          <a:lstStyle/>
          <a:p>
            <a:endParaRPr lang="en-GB" dirty="0"/>
          </a:p>
        </p:txBody>
      </p:sp>
      <p:sp>
        <p:nvSpPr>
          <p:cNvPr id="6" name="Content Placeholder 5"/>
          <p:cNvSpPr>
            <a:spLocks noGrp="1"/>
          </p:cNvSpPr>
          <p:nvPr>
            <p:ph sz="quarter" idx="4"/>
          </p:nvPr>
        </p:nvSpPr>
        <p:spPr/>
        <p:txBody>
          <a:bodyPr>
            <a:normAutofit lnSpcReduction="10000"/>
          </a:bodyPr>
          <a:lstStyle/>
          <a:p>
            <a:pPr lvl="0"/>
            <a:r>
              <a:rPr lang="en-US" sz="3200" dirty="0" smtClean="0">
                <a:solidFill>
                  <a:prstClr val="black"/>
                </a:solidFill>
                <a:latin typeface="Times New Roman" panose="02020603050405020304" pitchFamily="18" charset="0"/>
                <a:cs typeface="Times New Roman" panose="02020603050405020304" pitchFamily="18" charset="0"/>
              </a:rPr>
              <a:t>Robert Merton</a:t>
            </a:r>
          </a:p>
          <a:p>
            <a:pPr lvl="0"/>
            <a:endParaRPr lang="en-ZA" sz="3200" dirty="0">
              <a:solidFill>
                <a:prstClr val="black"/>
              </a:solidFill>
              <a:latin typeface="Times New Roman" panose="02020603050405020304" pitchFamily="18" charset="0"/>
              <a:cs typeface="Times New Roman" panose="02020603050405020304" pitchFamily="18" charset="0"/>
            </a:endParaRPr>
          </a:p>
          <a:p>
            <a:pPr lvl="0"/>
            <a:r>
              <a:rPr lang="en-US" sz="3200" dirty="0" smtClean="0">
                <a:solidFill>
                  <a:prstClr val="black"/>
                </a:solidFill>
                <a:latin typeface="Times New Roman" panose="02020603050405020304" pitchFamily="18" charset="0"/>
                <a:cs typeface="Times New Roman" panose="02020603050405020304" pitchFamily="18" charset="0"/>
              </a:rPr>
              <a:t>Lewis </a:t>
            </a:r>
            <a:r>
              <a:rPr lang="en-US" sz="3200" dirty="0" err="1" smtClean="0">
                <a:solidFill>
                  <a:prstClr val="black"/>
                </a:solidFill>
                <a:latin typeface="Times New Roman" panose="02020603050405020304" pitchFamily="18" charset="0"/>
                <a:cs typeface="Times New Roman" panose="02020603050405020304" pitchFamily="18" charset="0"/>
              </a:rPr>
              <a:t>Coser</a:t>
            </a:r>
            <a:endParaRPr lang="en-US" sz="3200" dirty="0" smtClean="0">
              <a:solidFill>
                <a:prstClr val="black"/>
              </a:solidFill>
              <a:latin typeface="Times New Roman" panose="02020603050405020304" pitchFamily="18" charset="0"/>
              <a:cs typeface="Times New Roman" panose="02020603050405020304" pitchFamily="18" charset="0"/>
            </a:endParaRPr>
          </a:p>
          <a:p>
            <a:pPr lvl="0"/>
            <a:endParaRPr lang="en-ZA" sz="3200" dirty="0">
              <a:solidFill>
                <a:prstClr val="black"/>
              </a:solidFill>
              <a:latin typeface="Times New Roman" panose="02020603050405020304" pitchFamily="18" charset="0"/>
              <a:cs typeface="Times New Roman" panose="02020603050405020304" pitchFamily="18" charset="0"/>
            </a:endParaRPr>
          </a:p>
          <a:p>
            <a:pPr lvl="0"/>
            <a:r>
              <a:rPr lang="en-US" sz="3200" dirty="0" smtClean="0">
                <a:solidFill>
                  <a:prstClr val="black"/>
                </a:solidFill>
                <a:latin typeface="Times New Roman" panose="02020603050405020304" pitchFamily="18" charset="0"/>
                <a:cs typeface="Times New Roman" panose="02020603050405020304" pitchFamily="18" charset="0"/>
              </a:rPr>
              <a:t>C</a:t>
            </a:r>
            <a:r>
              <a:rPr lang="en-US" sz="3200" dirty="0">
                <a:solidFill>
                  <a:prstClr val="black"/>
                </a:solidFill>
                <a:latin typeface="Times New Roman" panose="02020603050405020304" pitchFamily="18" charset="0"/>
                <a:cs typeface="Times New Roman" panose="02020603050405020304" pitchFamily="18" charset="0"/>
              </a:rPr>
              <a:t>. W. </a:t>
            </a:r>
            <a:r>
              <a:rPr lang="en-US" sz="3200" dirty="0" smtClean="0">
                <a:solidFill>
                  <a:prstClr val="black"/>
                </a:solidFill>
                <a:latin typeface="Times New Roman" panose="02020603050405020304" pitchFamily="18" charset="0"/>
                <a:cs typeface="Times New Roman" panose="02020603050405020304" pitchFamily="18" charset="0"/>
              </a:rPr>
              <a:t>Miles</a:t>
            </a:r>
          </a:p>
          <a:p>
            <a:pPr marL="0" lvl="0" indent="0">
              <a:buNone/>
            </a:pPr>
            <a:endParaRPr lang="en-ZA" sz="3200" dirty="0">
              <a:solidFill>
                <a:prstClr val="black"/>
              </a:solidFill>
              <a:latin typeface="Times New Roman" panose="02020603050405020304" pitchFamily="18" charset="0"/>
              <a:cs typeface="Times New Roman" panose="02020603050405020304" pitchFamily="18" charset="0"/>
            </a:endParaRPr>
          </a:p>
          <a:p>
            <a:pPr lvl="0"/>
            <a:r>
              <a:rPr lang="en-US" sz="3200" dirty="0" smtClean="0">
                <a:solidFill>
                  <a:prstClr val="black"/>
                </a:solidFill>
                <a:latin typeface="Times New Roman" panose="02020603050405020304" pitchFamily="18" charset="0"/>
                <a:cs typeface="Times New Roman" panose="02020603050405020304" pitchFamily="18" charset="0"/>
              </a:rPr>
              <a:t>Raymond </a:t>
            </a:r>
            <a:r>
              <a:rPr lang="en-US" sz="3200" dirty="0">
                <a:solidFill>
                  <a:prstClr val="black"/>
                </a:solidFill>
                <a:latin typeface="Times New Roman" panose="02020603050405020304" pitchFamily="18" charset="0"/>
                <a:cs typeface="Times New Roman" panose="02020603050405020304" pitchFamily="18" charset="0"/>
              </a:rPr>
              <a:t>Aaron</a:t>
            </a:r>
            <a:endParaRPr lang="en-ZA" sz="3200" dirty="0">
              <a:solidFill>
                <a:prstClr val="black"/>
              </a:solidFill>
              <a:latin typeface="Times New Roman" panose="02020603050405020304" pitchFamily="18" charset="0"/>
              <a:cs typeface="Times New Roman" panose="02020603050405020304" pitchFamily="18" charset="0"/>
            </a:endParaRPr>
          </a:p>
          <a:p>
            <a:pPr lvl="0"/>
            <a:endParaRPr lang="en-ZA" sz="4000" dirty="0">
              <a:solidFill>
                <a:prstClr val="black"/>
              </a:solidFill>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938006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eaLnBrk="1" hangingPunct="1">
              <a:defRPr/>
            </a:pPr>
            <a:r>
              <a:rPr lang="en-GB" sz="4800" b="1" dirty="0">
                <a:latin typeface="Times New Roman" pitchFamily="18" charset="0"/>
                <a:cs typeface="Times New Roman" pitchFamily="18" charset="0"/>
              </a:rPr>
              <a:t>METHOD OF TEACHING</a:t>
            </a:r>
            <a:endParaRPr lang="en-US" sz="4800" b="1" dirty="0">
              <a:latin typeface="Times New Roman" pitchFamily="18" charset="0"/>
              <a:cs typeface="Times New Roman" pitchFamily="18" charset="0"/>
            </a:endParaRPr>
          </a:p>
        </p:txBody>
      </p:sp>
      <p:sp>
        <p:nvSpPr>
          <p:cNvPr id="13314" name="Content Placeholder 1"/>
          <p:cNvSpPr>
            <a:spLocks noGrp="1"/>
          </p:cNvSpPr>
          <p:nvPr>
            <p:ph idx="1"/>
          </p:nvPr>
        </p:nvSpPr>
        <p:spPr/>
        <p:txBody>
          <a:bodyPr>
            <a:normAutofit/>
          </a:bodyPr>
          <a:lstStyle/>
          <a:p>
            <a:pPr eaLnBrk="1" hangingPunct="1"/>
            <a:r>
              <a:rPr lang="en-GB" sz="5400" dirty="0">
                <a:latin typeface="Times New Roman" pitchFamily="18" charset="0"/>
                <a:cs typeface="Times New Roman" pitchFamily="18" charset="0"/>
              </a:rPr>
              <a:t>Three lectures each week </a:t>
            </a:r>
          </a:p>
          <a:p>
            <a:pPr eaLnBrk="1" hangingPunct="1"/>
            <a:r>
              <a:rPr lang="en-GB" sz="5400" dirty="0">
                <a:solidFill>
                  <a:srgbClr val="FF0000"/>
                </a:solidFill>
                <a:latin typeface="Times New Roman" pitchFamily="18" charset="0"/>
                <a:cs typeface="Times New Roman" pitchFamily="18" charset="0"/>
              </a:rPr>
              <a:t>One tutorial each week</a:t>
            </a:r>
          </a:p>
          <a:p>
            <a:pPr eaLnBrk="1" hangingPunct="1"/>
            <a:r>
              <a:rPr lang="en-US" sz="5400" dirty="0">
                <a:latin typeface="Times New Roman" pitchFamily="18" charset="0"/>
                <a:cs typeface="Times New Roman" pitchFamily="18" charset="0"/>
              </a:rPr>
              <a:t>Some occasional handouts</a:t>
            </a:r>
            <a:endParaRPr lang="en-GB" sz="5400" dirty="0">
              <a:latin typeface="Times New Roman" pitchFamily="18" charset="0"/>
              <a:cs typeface="Times New Roman" pitchFamily="18" charset="0"/>
            </a:endParaRPr>
          </a:p>
        </p:txBody>
      </p:sp>
    </p:spTree>
    <p:extLst>
      <p:ext uri="{BB962C8B-B14F-4D97-AF65-F5344CB8AC3E}">
        <p14:creationId xmlns:p14="http://schemas.microsoft.com/office/powerpoint/2010/main" val="3937928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13314">
                                            <p:txEl>
                                              <p:pRg st="0" end="0"/>
                                            </p:txEl>
                                          </p:spTgt>
                                        </p:tgtEl>
                                        <p:attrNameLst>
                                          <p:attrName>style.visibility</p:attrName>
                                        </p:attrNameLst>
                                      </p:cBhvr>
                                      <p:to>
                                        <p:strVal val="visible"/>
                                      </p:to>
                                    </p:set>
                                    <p:anim calcmode="lin" valueType="num">
                                      <p:cBhvr>
                                        <p:cTn id="13" dur="1000" fill="hold"/>
                                        <p:tgtEl>
                                          <p:spTgt spid="13314">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13314">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13314">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13314">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13314">
                                            <p:txEl>
                                              <p:pRg st="1" end="1"/>
                                            </p:txEl>
                                          </p:spTgt>
                                        </p:tgtEl>
                                        <p:attrNameLst>
                                          <p:attrName>style.visibility</p:attrName>
                                        </p:attrNameLst>
                                      </p:cBhvr>
                                      <p:to>
                                        <p:strVal val="visible"/>
                                      </p:to>
                                    </p:set>
                                    <p:anim calcmode="lin" valueType="num">
                                      <p:cBhvr>
                                        <p:cTn id="21" dur="1000" fill="hold"/>
                                        <p:tgtEl>
                                          <p:spTgt spid="13314">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13314">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13314">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13314">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grpId="0" nodeType="clickEffect">
                                  <p:stCondLst>
                                    <p:cond delay="0"/>
                                  </p:stCondLst>
                                  <p:childTnLst>
                                    <p:set>
                                      <p:cBhvr>
                                        <p:cTn id="28" dur="1" fill="hold">
                                          <p:stCondLst>
                                            <p:cond delay="0"/>
                                          </p:stCondLst>
                                        </p:cTn>
                                        <p:tgtEl>
                                          <p:spTgt spid="13314">
                                            <p:txEl>
                                              <p:pRg st="2" end="2"/>
                                            </p:txEl>
                                          </p:spTgt>
                                        </p:tgtEl>
                                        <p:attrNameLst>
                                          <p:attrName>style.visibility</p:attrName>
                                        </p:attrNameLst>
                                      </p:cBhvr>
                                      <p:to>
                                        <p:strVal val="visible"/>
                                      </p:to>
                                    </p:set>
                                    <p:anim calcmode="lin" valueType="num">
                                      <p:cBhvr>
                                        <p:cTn id="29" dur="1000" fill="hold"/>
                                        <p:tgtEl>
                                          <p:spTgt spid="13314">
                                            <p:txEl>
                                              <p:pRg st="2" end="2"/>
                                            </p:txEl>
                                          </p:spTgt>
                                        </p:tgtEl>
                                        <p:attrNameLst>
                                          <p:attrName>ppt_w</p:attrName>
                                        </p:attrNameLst>
                                      </p:cBhvr>
                                      <p:tavLst>
                                        <p:tav tm="0">
                                          <p:val>
                                            <p:fltVal val="0"/>
                                          </p:val>
                                        </p:tav>
                                        <p:tav tm="100000">
                                          <p:val>
                                            <p:strVal val="#ppt_w"/>
                                          </p:val>
                                        </p:tav>
                                      </p:tavLst>
                                    </p:anim>
                                    <p:anim calcmode="lin" valueType="num">
                                      <p:cBhvr>
                                        <p:cTn id="30" dur="1000" fill="hold"/>
                                        <p:tgtEl>
                                          <p:spTgt spid="13314">
                                            <p:txEl>
                                              <p:pRg st="2" end="2"/>
                                            </p:txEl>
                                          </p:spTgt>
                                        </p:tgtEl>
                                        <p:attrNameLst>
                                          <p:attrName>ppt_h</p:attrName>
                                        </p:attrNameLst>
                                      </p:cBhvr>
                                      <p:tavLst>
                                        <p:tav tm="0">
                                          <p:val>
                                            <p:fltVal val="0"/>
                                          </p:val>
                                        </p:tav>
                                        <p:tav tm="100000">
                                          <p:val>
                                            <p:strVal val="#ppt_h"/>
                                          </p:val>
                                        </p:tav>
                                      </p:tavLst>
                                    </p:anim>
                                    <p:anim calcmode="lin" valueType="num">
                                      <p:cBhvr>
                                        <p:cTn id="31" dur="1000" fill="hold"/>
                                        <p:tgtEl>
                                          <p:spTgt spid="13314">
                                            <p:txEl>
                                              <p:pRg st="2" end="2"/>
                                            </p:txEl>
                                          </p:spTgt>
                                        </p:tgtEl>
                                        <p:attrNameLst>
                                          <p:attrName>style.rotation</p:attrName>
                                        </p:attrNameLst>
                                      </p:cBhvr>
                                      <p:tavLst>
                                        <p:tav tm="0">
                                          <p:val>
                                            <p:fltVal val="90"/>
                                          </p:val>
                                        </p:tav>
                                        <p:tav tm="100000">
                                          <p:val>
                                            <p:fltVal val="0"/>
                                          </p:val>
                                        </p:tav>
                                      </p:tavLst>
                                    </p:anim>
                                    <p:animEffect transition="in" filter="fade">
                                      <p:cBhvr>
                                        <p:cTn id="32" dur="1000"/>
                                        <p:tgtEl>
                                          <p:spTgt spid="133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3314"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260648"/>
            <a:ext cx="8856984" cy="5865515"/>
          </a:xfrm>
        </p:spPr>
        <p:txBody>
          <a:bodyPr>
            <a:normAutofit/>
          </a:bodyPr>
          <a:lstStyle/>
          <a:p>
            <a:r>
              <a:rPr lang="en-US" sz="3600" dirty="0">
                <a:latin typeface="Times New Roman" panose="02020603050405020304" pitchFamily="18" charset="0"/>
                <a:cs typeface="Times New Roman" panose="02020603050405020304" pitchFamily="18" charset="0"/>
              </a:rPr>
              <a:t>Examined the views of the founding fathers of sociology</a:t>
            </a:r>
          </a:p>
          <a:p>
            <a:pPr marL="0" indent="0">
              <a:buNone/>
            </a:pPr>
            <a:endParaRPr lang="en-US" sz="3600" dirty="0">
              <a:latin typeface="Times New Roman" panose="02020603050405020304" pitchFamily="18" charset="0"/>
              <a:cs typeface="Times New Roman" panose="02020603050405020304" pitchFamily="18" charset="0"/>
            </a:endParaRPr>
          </a:p>
          <a:p>
            <a:pPr lvl="0"/>
            <a:r>
              <a:rPr lang="en-US" sz="3600" dirty="0">
                <a:latin typeface="Times New Roman" panose="02020603050405020304" pitchFamily="18" charset="0"/>
                <a:cs typeface="Times New Roman" panose="02020603050405020304" pitchFamily="18" charset="0"/>
              </a:rPr>
              <a:t>Did not departed from the thoughts of the founding fathers.</a:t>
            </a:r>
          </a:p>
          <a:p>
            <a:pPr marL="0" lvl="0" indent="0">
              <a:buNone/>
            </a:pPr>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Sociology of the classical sociologists is the sociology of the contemporary sociologist</a:t>
            </a:r>
            <a:endParaRPr lang="en-ZA" sz="3600" dirty="0">
              <a:latin typeface="Times New Roman" panose="02020603050405020304" pitchFamily="18" charset="0"/>
              <a:cs typeface="Times New Roman" panose="02020603050405020304" pitchFamily="18" charset="0"/>
            </a:endParaRPr>
          </a:p>
          <a:p>
            <a:pPr lvl="0"/>
            <a:endParaRPr lang="en-ZA" sz="4000" dirty="0">
              <a:latin typeface="Times New Roman" panose="02020603050405020304" pitchFamily="18" charset="0"/>
              <a:cs typeface="Times New Roman" panose="02020603050405020304" pitchFamily="18" charset="0"/>
            </a:endParaRPr>
          </a:p>
          <a:p>
            <a:endParaRPr lang="en-ZA" sz="5400" dirty="0">
              <a:latin typeface="Times New Roman" panose="02020603050405020304" pitchFamily="18" charset="0"/>
              <a:cs typeface="Times New Roman" panose="02020603050405020304" pitchFamily="18" charset="0"/>
            </a:endParaRPr>
          </a:p>
          <a:p>
            <a:endParaRPr lang="en-ZA" dirty="0"/>
          </a:p>
        </p:txBody>
      </p:sp>
    </p:spTree>
    <p:extLst>
      <p:ext uri="{BB962C8B-B14F-4D97-AF65-F5344CB8AC3E}">
        <p14:creationId xmlns:p14="http://schemas.microsoft.com/office/powerpoint/2010/main" val="1016273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latin typeface="Times New Roman" panose="02020603050405020304" pitchFamily="18" charset="0"/>
                <a:cs typeface="Times New Roman" panose="02020603050405020304" pitchFamily="18" charset="0"/>
              </a:rPr>
              <a:t>ANALYTICAL PERSPECTIVE </a:t>
            </a:r>
            <a:endParaRPr lang="en-ZA"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7504" y="1600200"/>
            <a:ext cx="8928992" cy="5141168"/>
          </a:xfrm>
        </p:spPr>
        <p:txBody>
          <a:bodyPr/>
          <a:lstStyle/>
          <a:p>
            <a:r>
              <a:rPr lang="en-US" sz="3600" dirty="0">
                <a:latin typeface="Times New Roman" panose="02020603050405020304" pitchFamily="18" charset="0"/>
                <a:cs typeface="Times New Roman" panose="02020603050405020304" pitchFamily="18" charset="0"/>
              </a:rPr>
              <a:t>What does reason tell us sociology is?</a:t>
            </a:r>
          </a:p>
          <a:p>
            <a:pPr marL="0" indent="0">
              <a:buNone/>
            </a:pPr>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 Reasoning involves observation, experimentation and comparison to understand the social world</a:t>
            </a:r>
            <a:endParaRPr lang="en-ZA" sz="3600" dirty="0">
              <a:latin typeface="Times New Roman" panose="02020603050405020304" pitchFamily="18" charset="0"/>
              <a:cs typeface="Times New Roman" panose="02020603050405020304" pitchFamily="18" charset="0"/>
            </a:endParaRPr>
          </a:p>
          <a:p>
            <a:endParaRPr lang="en-ZA" dirty="0"/>
          </a:p>
        </p:txBody>
      </p:sp>
    </p:spTree>
    <p:extLst>
      <p:ext uri="{BB962C8B-B14F-4D97-AF65-F5344CB8AC3E}">
        <p14:creationId xmlns:p14="http://schemas.microsoft.com/office/powerpoint/2010/main" val="2096027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Autofit/>
          </a:bodyPr>
          <a:lstStyle/>
          <a:p>
            <a:r>
              <a:rPr lang="en-US" b="1" dirty="0">
                <a:latin typeface="Times New Roman" panose="02020603050405020304" pitchFamily="18" charset="0"/>
                <a:cs typeface="Times New Roman" panose="02020603050405020304" pitchFamily="18" charset="0"/>
              </a:rPr>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BRANCHES OF SOCIOLOGY</a:t>
            </a:r>
            <a:r>
              <a:rPr lang="en-ZA" dirty="0">
                <a:latin typeface="Times New Roman" panose="02020603050405020304" pitchFamily="18" charset="0"/>
                <a:cs typeface="Times New Roman" panose="02020603050405020304" pitchFamily="18" charset="0"/>
              </a:rPr>
              <a:t/>
            </a:r>
            <a:br>
              <a:rPr lang="en-ZA" dirty="0">
                <a:latin typeface="Times New Roman" panose="02020603050405020304" pitchFamily="18" charset="0"/>
                <a:cs typeface="Times New Roman" panose="02020603050405020304" pitchFamily="18" charset="0"/>
              </a:rPr>
            </a:br>
            <a:endParaRPr lang="en-ZA"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412776"/>
            <a:ext cx="8229600" cy="5112568"/>
          </a:xfrm>
        </p:spPr>
        <p:txBody>
          <a:bodyPr>
            <a:normAutofit/>
          </a:bodyPr>
          <a:lstStyle/>
          <a:p>
            <a:r>
              <a:rPr lang="en-US" sz="4000" dirty="0">
                <a:latin typeface="Times New Roman" panose="02020603050405020304" pitchFamily="18" charset="0"/>
                <a:cs typeface="Times New Roman" panose="02020603050405020304" pitchFamily="18" charset="0"/>
              </a:rPr>
              <a:t>Sociology is the only discipline that deals with all the aspects of human beings</a:t>
            </a:r>
          </a:p>
          <a:p>
            <a:pPr marL="0" indent="0">
              <a:buNone/>
            </a:pPr>
            <a:endParaRPr lang="en-US" sz="4000" dirty="0">
              <a:latin typeface="Times New Roman" panose="02020603050405020304" pitchFamily="18" charset="0"/>
              <a:cs typeface="Times New Roman" panose="02020603050405020304" pitchFamily="18" charset="0"/>
            </a:endParaRPr>
          </a:p>
          <a:p>
            <a:r>
              <a:rPr lang="en-ZA" sz="4000" dirty="0">
                <a:latin typeface="Times New Roman" panose="02020603050405020304" pitchFamily="18" charset="0"/>
                <a:cs typeface="Times New Roman" panose="02020603050405020304" pitchFamily="18" charset="0"/>
              </a:rPr>
              <a:t>Hence, sociology is broad. May be it is the broadest of social science.</a:t>
            </a:r>
          </a:p>
          <a:p>
            <a:endParaRPr lang="en-ZA"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8848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6552728"/>
          </a:xfrm>
        </p:spPr>
        <p:txBody>
          <a:bodyPr>
            <a:noAutofit/>
          </a:bodyPr>
          <a:lstStyle/>
          <a:p>
            <a:pPr lvl="0"/>
            <a:r>
              <a:rPr lang="en-US" sz="3600" dirty="0">
                <a:latin typeface="Times New Roman" panose="02020603050405020304" pitchFamily="18" charset="0"/>
                <a:cs typeface="Times New Roman" panose="02020603050405020304" pitchFamily="18" charset="0"/>
              </a:rPr>
              <a:t>Sociology of education</a:t>
            </a:r>
            <a:endParaRPr lang="en-ZA" sz="3600" dirty="0">
              <a:latin typeface="Times New Roman" panose="02020603050405020304" pitchFamily="18" charset="0"/>
              <a:cs typeface="Times New Roman" panose="02020603050405020304" pitchFamily="18" charset="0"/>
            </a:endParaRPr>
          </a:p>
          <a:p>
            <a:pPr lvl="0"/>
            <a:r>
              <a:rPr lang="en-US" sz="3600" dirty="0">
                <a:latin typeface="Times New Roman" panose="02020603050405020304" pitchFamily="18" charset="0"/>
                <a:cs typeface="Times New Roman" panose="02020603050405020304" pitchFamily="18" charset="0"/>
              </a:rPr>
              <a:t>Sociology of religion</a:t>
            </a:r>
            <a:endParaRPr lang="en-ZA" sz="3600" dirty="0">
              <a:latin typeface="Times New Roman" panose="02020603050405020304" pitchFamily="18" charset="0"/>
              <a:cs typeface="Times New Roman" panose="02020603050405020304" pitchFamily="18" charset="0"/>
            </a:endParaRPr>
          </a:p>
          <a:p>
            <a:pPr lvl="0"/>
            <a:r>
              <a:rPr lang="en-US" sz="3600" dirty="0">
                <a:latin typeface="Times New Roman" panose="02020603050405020304" pitchFamily="18" charset="0"/>
                <a:cs typeface="Times New Roman" panose="02020603050405020304" pitchFamily="18" charset="0"/>
              </a:rPr>
              <a:t>Sociology of medicine </a:t>
            </a:r>
            <a:endParaRPr lang="en-ZA" sz="3600" dirty="0">
              <a:latin typeface="Times New Roman" panose="02020603050405020304" pitchFamily="18" charset="0"/>
              <a:cs typeface="Times New Roman" panose="02020603050405020304" pitchFamily="18" charset="0"/>
            </a:endParaRPr>
          </a:p>
          <a:p>
            <a:pPr lvl="0"/>
            <a:r>
              <a:rPr lang="en-US" sz="3600" dirty="0">
                <a:latin typeface="Times New Roman" panose="02020603050405020304" pitchFamily="18" charset="0"/>
                <a:cs typeface="Times New Roman" panose="02020603050405020304" pitchFamily="18" charset="0"/>
              </a:rPr>
              <a:t>Political Sociology </a:t>
            </a:r>
            <a:endParaRPr lang="en-ZA" sz="3600" dirty="0">
              <a:latin typeface="Times New Roman" panose="02020603050405020304" pitchFamily="18" charset="0"/>
              <a:cs typeface="Times New Roman" panose="02020603050405020304" pitchFamily="18" charset="0"/>
            </a:endParaRPr>
          </a:p>
          <a:p>
            <a:pPr lvl="0"/>
            <a:r>
              <a:rPr lang="en-US" sz="3600" dirty="0">
                <a:latin typeface="Times New Roman" panose="02020603050405020304" pitchFamily="18" charset="0"/>
                <a:cs typeface="Times New Roman" panose="02020603050405020304" pitchFamily="18" charset="0"/>
              </a:rPr>
              <a:t>Sociology of law</a:t>
            </a:r>
            <a:endParaRPr lang="en-ZA" sz="3600" dirty="0">
              <a:latin typeface="Times New Roman" panose="02020603050405020304" pitchFamily="18" charset="0"/>
              <a:cs typeface="Times New Roman" panose="02020603050405020304" pitchFamily="18" charset="0"/>
            </a:endParaRPr>
          </a:p>
          <a:p>
            <a:pPr lvl="0"/>
            <a:r>
              <a:rPr lang="en-US" sz="3600" dirty="0">
                <a:latin typeface="Times New Roman" panose="02020603050405020304" pitchFamily="18" charset="0"/>
                <a:cs typeface="Times New Roman" panose="02020603050405020304" pitchFamily="18" charset="0"/>
              </a:rPr>
              <a:t>Sociology of knowledge</a:t>
            </a:r>
            <a:endParaRPr lang="en-ZA" sz="3600" dirty="0">
              <a:latin typeface="Times New Roman" panose="02020603050405020304" pitchFamily="18" charset="0"/>
              <a:cs typeface="Times New Roman" panose="02020603050405020304" pitchFamily="18" charset="0"/>
            </a:endParaRPr>
          </a:p>
          <a:p>
            <a:pPr lvl="0"/>
            <a:r>
              <a:rPr lang="en-ZA" sz="3600" dirty="0">
                <a:latin typeface="Times New Roman" panose="02020603050405020304" pitchFamily="18" charset="0"/>
                <a:cs typeface="Times New Roman" panose="02020603050405020304" pitchFamily="18" charset="0"/>
              </a:rPr>
              <a:t>Environmental Sociology </a:t>
            </a:r>
          </a:p>
          <a:p>
            <a:pPr lvl="0"/>
            <a:r>
              <a:rPr lang="en-ZA" sz="3600" dirty="0">
                <a:latin typeface="Times New Roman" panose="02020603050405020304" pitchFamily="18" charset="0"/>
                <a:cs typeface="Times New Roman" panose="02020603050405020304" pitchFamily="18" charset="0"/>
              </a:rPr>
              <a:t>Sociology of Crime</a:t>
            </a:r>
          </a:p>
          <a:p>
            <a:pPr lvl="0"/>
            <a:r>
              <a:rPr lang="en-ZA" sz="3600" dirty="0">
                <a:latin typeface="Times New Roman" panose="02020603050405020304" pitchFamily="18" charset="0"/>
                <a:cs typeface="Times New Roman" panose="02020603050405020304" pitchFamily="18" charset="0"/>
              </a:rPr>
              <a:t>Sociology of Development</a:t>
            </a:r>
          </a:p>
          <a:p>
            <a:r>
              <a:rPr lang="en-ZA" sz="3600" dirty="0">
                <a:latin typeface="Times New Roman" panose="02020603050405020304" pitchFamily="18" charset="0"/>
                <a:cs typeface="Times New Roman" panose="02020603050405020304" pitchFamily="18" charset="0"/>
              </a:rPr>
              <a:t>Sociology of Sport </a:t>
            </a:r>
          </a:p>
        </p:txBody>
      </p:sp>
    </p:spTree>
    <p:extLst>
      <p:ext uri="{BB962C8B-B14F-4D97-AF65-F5344CB8AC3E}">
        <p14:creationId xmlns:p14="http://schemas.microsoft.com/office/powerpoint/2010/main" val="1182583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 calcmode="lin" valueType="num">
                                      <p:cBhvr>
                                        <p:cTn id="6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7" end="7"/>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3">
                                            <p:txEl>
                                              <p:pRg st="8" end="8"/>
                                            </p:txEl>
                                          </p:spTgt>
                                        </p:tgtEl>
                                        <p:attrNameLst>
                                          <p:attrName>style.visibility</p:attrName>
                                        </p:attrNameLst>
                                      </p:cBhvr>
                                      <p:to>
                                        <p:strVal val="visible"/>
                                      </p:to>
                                    </p:set>
                                    <p:anim calcmode="lin" valueType="num">
                                      <p:cBhvr>
                                        <p:cTn id="7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8" end="8"/>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grpId="0" nodeType="clickEffect">
                                  <p:stCondLst>
                                    <p:cond delay="0"/>
                                  </p:stCondLst>
                                  <p:childTnLst>
                                    <p:set>
                                      <p:cBhvr>
                                        <p:cTn id="78" dur="1" fill="hold">
                                          <p:stCondLst>
                                            <p:cond delay="0"/>
                                          </p:stCondLst>
                                        </p:cTn>
                                        <p:tgtEl>
                                          <p:spTgt spid="3">
                                            <p:txEl>
                                              <p:pRg st="9" end="9"/>
                                            </p:txEl>
                                          </p:spTgt>
                                        </p:tgtEl>
                                        <p:attrNameLst>
                                          <p:attrName>style.visibility</p:attrName>
                                        </p:attrNameLst>
                                      </p:cBhvr>
                                      <p:to>
                                        <p:strVal val="visible"/>
                                      </p:to>
                                    </p:set>
                                    <p:anim calcmode="lin" valueType="num">
                                      <p:cBhvr>
                                        <p:cTn id="79"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9B7142-5D9C-654A-BD8C-39192D250145}"/>
              </a:ext>
            </a:extLst>
          </p:cNvPr>
          <p:cNvSpPr>
            <a:spLocks noGrp="1"/>
          </p:cNvSpPr>
          <p:nvPr>
            <p:ph type="title"/>
          </p:nvPr>
        </p:nvSpPr>
        <p:spPr/>
        <p:txBody>
          <a:bodyPr/>
          <a:lstStyle/>
          <a:p>
            <a:r>
              <a:rPr lang="en-US" sz="3600" b="1" dirty="0">
                <a:latin typeface="Times New Roman" panose="02020603050405020304" pitchFamily="18" charset="0"/>
                <a:cs typeface="Times New Roman" panose="02020603050405020304" pitchFamily="18" charset="0"/>
              </a:rPr>
              <a:t>SOCIOLOGY OF EDUCATION</a:t>
            </a:r>
            <a:endParaRPr lang="en-GB" dirty="0"/>
          </a:p>
        </p:txBody>
      </p:sp>
      <p:sp>
        <p:nvSpPr>
          <p:cNvPr id="3" name="Content Placeholder 2">
            <a:extLst>
              <a:ext uri="{FF2B5EF4-FFF2-40B4-BE49-F238E27FC236}">
                <a16:creationId xmlns:a16="http://schemas.microsoft.com/office/drawing/2014/main" xmlns="" id="{C5967A34-9C4E-9B46-B5FC-AE694FC5227B}"/>
              </a:ext>
            </a:extLst>
          </p:cNvPr>
          <p:cNvSpPr>
            <a:spLocks noGrp="1"/>
          </p:cNvSpPr>
          <p:nvPr>
            <p:ph idx="1"/>
          </p:nvPr>
        </p:nvSpPr>
        <p:spPr>
          <a:xfrm>
            <a:off x="628650" y="1825625"/>
            <a:ext cx="8263830" cy="4351338"/>
          </a:xfrm>
        </p:spPr>
        <p:txBody>
          <a:bodyPr>
            <a:normAutofit lnSpcReduction="10000"/>
          </a:bodyPr>
          <a:lstStyle/>
          <a:p>
            <a:r>
              <a:rPr lang="en-ZA" sz="3200" dirty="0">
                <a:latin typeface="Times New Roman" panose="02020603050405020304" pitchFamily="18" charset="0"/>
                <a:cs typeface="Times New Roman" panose="02020603050405020304" pitchFamily="18" charset="0"/>
              </a:rPr>
              <a:t>It is the study of education from a sociological perspective.</a:t>
            </a:r>
          </a:p>
          <a:p>
            <a:pPr marL="0" indent="0">
              <a:buNone/>
            </a:pPr>
            <a:endParaRPr lang="en-ZA" sz="3200" dirty="0">
              <a:latin typeface="Times New Roman" panose="02020603050405020304" pitchFamily="18" charset="0"/>
              <a:cs typeface="Times New Roman" panose="02020603050405020304" pitchFamily="18" charset="0"/>
            </a:endParaRPr>
          </a:p>
          <a:p>
            <a:r>
              <a:rPr lang="en-GB" sz="3200" dirty="0">
                <a:latin typeface="Times New Roman" panose="02020603050405020304" pitchFamily="18" charset="0"/>
                <a:cs typeface="Times New Roman" panose="02020603050405020304" pitchFamily="18" charset="0"/>
              </a:rPr>
              <a:t>a study of the relations between education and society. </a:t>
            </a:r>
          </a:p>
          <a:p>
            <a:pPr marL="0" indent="0">
              <a:buNone/>
            </a:pPr>
            <a:endParaRPr lang="en-GB" sz="3200" dirty="0">
              <a:latin typeface="Times New Roman" panose="02020603050405020304" pitchFamily="18" charset="0"/>
              <a:cs typeface="Times New Roman" panose="02020603050405020304" pitchFamily="18" charset="0"/>
            </a:endParaRPr>
          </a:p>
          <a:p>
            <a:r>
              <a:rPr lang="en-ZA" sz="3200" dirty="0">
                <a:latin typeface="Times New Roman" panose="02020603050405020304" pitchFamily="18" charset="0"/>
                <a:cs typeface="Times New Roman" panose="02020603050405020304" pitchFamily="18" charset="0"/>
              </a:rPr>
              <a:t>Studies how public institutions and individual experiences affect educational processes and its outcomes</a:t>
            </a:r>
          </a:p>
          <a:p>
            <a:endParaRPr lang="en-GB" dirty="0"/>
          </a:p>
        </p:txBody>
      </p:sp>
    </p:spTree>
    <p:extLst>
      <p:ext uri="{BB962C8B-B14F-4D97-AF65-F5344CB8AC3E}">
        <p14:creationId xmlns:p14="http://schemas.microsoft.com/office/powerpoint/2010/main" val="2173481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E1F41F-06BD-164E-9EAD-E83F2BBAED69}"/>
              </a:ext>
            </a:extLst>
          </p:cNvPr>
          <p:cNvSpPr>
            <a:spLocks noGrp="1"/>
          </p:cNvSpPr>
          <p:nvPr>
            <p:ph type="title"/>
          </p:nvPr>
        </p:nvSpPr>
        <p:spPr>
          <a:xfrm>
            <a:off x="628650" y="365127"/>
            <a:ext cx="7886700" cy="1191666"/>
          </a:xfrm>
        </p:spPr>
        <p:txBody>
          <a:bodyPr>
            <a:normAutofit/>
          </a:bodyPr>
          <a:lstStyle/>
          <a:p>
            <a:r>
              <a:rPr lang="en-ZA" sz="4800" b="1" dirty="0">
                <a:latin typeface="Times New Roman" panose="02020603050405020304" pitchFamily="18" charset="0"/>
                <a:cs typeface="Times New Roman" panose="02020603050405020304" pitchFamily="18" charset="0"/>
              </a:rPr>
              <a:t>Major Institutions of Society</a:t>
            </a:r>
            <a:endParaRPr lang="en-GB" dirty="0"/>
          </a:p>
        </p:txBody>
      </p:sp>
      <p:sp>
        <p:nvSpPr>
          <p:cNvPr id="3" name="Content Placeholder 2">
            <a:extLst>
              <a:ext uri="{FF2B5EF4-FFF2-40B4-BE49-F238E27FC236}">
                <a16:creationId xmlns:a16="http://schemas.microsoft.com/office/drawing/2014/main" xmlns="" id="{30BD5AF0-5F6F-AD4B-8E94-766149A15956}"/>
              </a:ext>
            </a:extLst>
          </p:cNvPr>
          <p:cNvSpPr>
            <a:spLocks noGrp="1"/>
          </p:cNvSpPr>
          <p:nvPr>
            <p:ph idx="1"/>
          </p:nvPr>
        </p:nvSpPr>
        <p:spPr/>
        <p:txBody>
          <a:bodyPr/>
          <a:lstStyle/>
          <a:p>
            <a:r>
              <a:rPr lang="en-ZA" sz="4000" dirty="0">
                <a:latin typeface="Times New Roman" panose="02020603050405020304" pitchFamily="18" charset="0"/>
                <a:cs typeface="Times New Roman" panose="02020603050405020304" pitchFamily="18" charset="0"/>
              </a:rPr>
              <a:t>Religious</a:t>
            </a:r>
          </a:p>
          <a:p>
            <a:r>
              <a:rPr lang="en-ZA" sz="4000" dirty="0">
                <a:latin typeface="Times New Roman" panose="02020603050405020304" pitchFamily="18" charset="0"/>
                <a:cs typeface="Times New Roman" panose="02020603050405020304" pitchFamily="18" charset="0"/>
              </a:rPr>
              <a:t>Family</a:t>
            </a:r>
          </a:p>
          <a:p>
            <a:r>
              <a:rPr lang="en-ZA" sz="4000" dirty="0">
                <a:latin typeface="Times New Roman" panose="02020603050405020304" pitchFamily="18" charset="0"/>
                <a:cs typeface="Times New Roman" panose="02020603050405020304" pitchFamily="18" charset="0"/>
              </a:rPr>
              <a:t>Economic</a:t>
            </a:r>
          </a:p>
          <a:p>
            <a:r>
              <a:rPr lang="en-ZA" sz="4000" dirty="0">
                <a:latin typeface="Times New Roman" panose="02020603050405020304" pitchFamily="18" charset="0"/>
                <a:cs typeface="Times New Roman" panose="02020603050405020304" pitchFamily="18" charset="0"/>
              </a:rPr>
              <a:t>Health</a:t>
            </a:r>
          </a:p>
          <a:p>
            <a:r>
              <a:rPr lang="en-ZA" sz="4000" dirty="0">
                <a:latin typeface="Times New Roman" panose="02020603050405020304" pitchFamily="18" charset="0"/>
                <a:cs typeface="Times New Roman" panose="02020603050405020304" pitchFamily="18" charset="0"/>
              </a:rPr>
              <a:t>Government/Political</a:t>
            </a:r>
          </a:p>
          <a:p>
            <a:r>
              <a:rPr lang="en-ZA" sz="4000" b="1" dirty="0">
                <a:solidFill>
                  <a:srgbClr val="FF0000"/>
                </a:solidFill>
                <a:latin typeface="Times New Roman" panose="02020603050405020304" pitchFamily="18" charset="0"/>
                <a:cs typeface="Times New Roman" panose="02020603050405020304" pitchFamily="18" charset="0"/>
              </a:rPr>
              <a:t>Education</a:t>
            </a:r>
          </a:p>
          <a:p>
            <a:endParaRPr lang="en-GB" dirty="0"/>
          </a:p>
        </p:txBody>
      </p:sp>
    </p:spTree>
    <p:extLst>
      <p:ext uri="{BB962C8B-B14F-4D97-AF65-F5344CB8AC3E}">
        <p14:creationId xmlns:p14="http://schemas.microsoft.com/office/powerpoint/2010/main" val="3069377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B10ED9-D2A9-4546-86FD-464761C49938}"/>
              </a:ext>
            </a:extLst>
          </p:cNvPr>
          <p:cNvSpPr>
            <a:spLocks noGrp="1"/>
          </p:cNvSpPr>
          <p:nvPr>
            <p:ph type="title"/>
          </p:nvPr>
        </p:nvSpPr>
        <p:spPr>
          <a:xfrm>
            <a:off x="107504" y="44624"/>
            <a:ext cx="8856984" cy="1224136"/>
          </a:xfrm>
        </p:spPr>
        <p:txBody>
          <a:bodyPr>
            <a:normAutofit fontScale="90000"/>
          </a:bodyPr>
          <a:lstStyle/>
          <a:p>
            <a:r>
              <a:rPr lang="en-GB" dirty="0"/>
              <a:t/>
            </a:r>
            <a:br>
              <a:rPr lang="en-GB" dirty="0"/>
            </a:br>
            <a:r>
              <a:rPr lang="en-GB" dirty="0"/>
              <a:t/>
            </a:r>
            <a:br>
              <a:rPr lang="en-GB" dirty="0"/>
            </a:br>
            <a:r>
              <a:rPr lang="en-GB" sz="4000" b="1" dirty="0">
                <a:latin typeface="Times" panose="02020603050405020304" pitchFamily="18" charset="0"/>
                <a:cs typeface="Times" panose="02020603050405020304" pitchFamily="18" charset="0"/>
              </a:rPr>
              <a:t>Four</a:t>
            </a:r>
            <a:r>
              <a:rPr lang="en-GB" sz="4000" dirty="0">
                <a:latin typeface="Times" panose="02020603050405020304" pitchFamily="18" charset="0"/>
                <a:cs typeface="Times" panose="02020603050405020304" pitchFamily="18" charset="0"/>
              </a:rPr>
              <a:t> </a:t>
            </a:r>
            <a:r>
              <a:rPr lang="en-GB" sz="4000" b="1" dirty="0">
                <a:latin typeface="Times" panose="02020603050405020304" pitchFamily="18" charset="0"/>
                <a:cs typeface="Times" panose="02020603050405020304" pitchFamily="18" charset="0"/>
              </a:rPr>
              <a:t>(4) Perspectives used to understand Sociology of Education</a:t>
            </a:r>
            <a:r>
              <a:rPr lang="en-GB" dirty="0"/>
              <a:t/>
            </a:r>
            <a:br>
              <a:rPr lang="en-GB" dirty="0"/>
            </a:br>
            <a:r>
              <a:rPr lang="en-GB" dirty="0"/>
              <a:t/>
            </a:r>
            <a:br>
              <a:rPr lang="en-GB" dirty="0"/>
            </a:br>
            <a:endParaRPr lang="en-GB" dirty="0"/>
          </a:p>
        </p:txBody>
      </p:sp>
      <p:sp>
        <p:nvSpPr>
          <p:cNvPr id="3" name="Content Placeholder 2">
            <a:extLst>
              <a:ext uri="{FF2B5EF4-FFF2-40B4-BE49-F238E27FC236}">
                <a16:creationId xmlns:a16="http://schemas.microsoft.com/office/drawing/2014/main" xmlns="" id="{B16E10D5-CA0F-4643-AF39-1D23E1DDACEF}"/>
              </a:ext>
            </a:extLst>
          </p:cNvPr>
          <p:cNvSpPr>
            <a:spLocks noGrp="1"/>
          </p:cNvSpPr>
          <p:nvPr>
            <p:ph idx="1"/>
          </p:nvPr>
        </p:nvSpPr>
        <p:spPr>
          <a:xfrm>
            <a:off x="628650" y="1340768"/>
            <a:ext cx="7886700" cy="4836195"/>
          </a:xfrm>
        </p:spPr>
        <p:txBody>
          <a:bodyPr>
            <a:normAutofit/>
          </a:bodyPr>
          <a:lstStyle/>
          <a:p>
            <a:pPr>
              <a:lnSpc>
                <a:spcPct val="150000"/>
              </a:lnSpc>
            </a:pPr>
            <a:r>
              <a:rPr lang="en-GB" sz="3200" dirty="0">
                <a:latin typeface="Times" panose="02020603050405020304" pitchFamily="18" charset="0"/>
                <a:cs typeface="Times" panose="02020603050405020304" pitchFamily="18" charset="0"/>
              </a:rPr>
              <a:t>Historical</a:t>
            </a:r>
          </a:p>
          <a:p>
            <a:pPr>
              <a:lnSpc>
                <a:spcPct val="150000"/>
              </a:lnSpc>
            </a:pPr>
            <a:r>
              <a:rPr lang="en-GB" sz="3200" dirty="0">
                <a:latin typeface="Times" panose="02020603050405020304" pitchFamily="18" charset="0"/>
                <a:cs typeface="Times" panose="02020603050405020304" pitchFamily="18" charset="0"/>
              </a:rPr>
              <a:t>Empirical</a:t>
            </a:r>
          </a:p>
          <a:p>
            <a:pPr>
              <a:lnSpc>
                <a:spcPct val="150000"/>
              </a:lnSpc>
            </a:pPr>
            <a:r>
              <a:rPr lang="en-GB" sz="3200" dirty="0">
                <a:latin typeface="Times" panose="02020603050405020304" pitchFamily="18" charset="0"/>
                <a:cs typeface="Times" panose="02020603050405020304" pitchFamily="18" charset="0"/>
              </a:rPr>
              <a:t>Analytical</a:t>
            </a:r>
          </a:p>
          <a:p>
            <a:pPr>
              <a:lnSpc>
                <a:spcPct val="150000"/>
              </a:lnSpc>
            </a:pPr>
            <a:r>
              <a:rPr lang="en-GB" sz="3200" dirty="0">
                <a:latin typeface="Times" panose="02020603050405020304" pitchFamily="18" charset="0"/>
                <a:cs typeface="Times" panose="02020603050405020304" pitchFamily="18" charset="0"/>
              </a:rPr>
              <a:t>Open systems approach</a:t>
            </a:r>
          </a:p>
        </p:txBody>
      </p:sp>
    </p:spTree>
    <p:extLst>
      <p:ext uri="{BB962C8B-B14F-4D97-AF65-F5344CB8AC3E}">
        <p14:creationId xmlns:p14="http://schemas.microsoft.com/office/powerpoint/2010/main" val="4266959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latin typeface="Times New Roman" panose="02020603050405020304" pitchFamily="18" charset="0"/>
                <a:cs typeface="Times New Roman" panose="02020603050405020304" pitchFamily="18" charset="0"/>
              </a:rPr>
              <a:t>Historical Perspective</a:t>
            </a:r>
            <a:endParaRPr lang="en-ZA" sz="6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6600" dirty="0">
                <a:latin typeface="Times New Roman" panose="02020603050405020304" pitchFamily="18" charset="0"/>
                <a:cs typeface="Times New Roman" panose="02020603050405020304" pitchFamily="18" charset="0"/>
              </a:rPr>
              <a:t>Emile Durkheim</a:t>
            </a:r>
            <a:endParaRPr lang="en-ZA" sz="6600" dirty="0">
              <a:latin typeface="Times New Roman" panose="02020603050405020304" pitchFamily="18" charset="0"/>
              <a:cs typeface="Times New Roman" panose="02020603050405020304" pitchFamily="18" charset="0"/>
            </a:endParaRPr>
          </a:p>
          <a:p>
            <a:r>
              <a:rPr lang="en-US" sz="6600" dirty="0">
                <a:latin typeface="Times New Roman" panose="02020603050405020304" pitchFamily="18" charset="0"/>
                <a:cs typeface="Times New Roman" panose="02020603050405020304" pitchFamily="18" charset="0"/>
              </a:rPr>
              <a:t>Max Weber</a:t>
            </a:r>
            <a:endParaRPr lang="en-ZA" sz="6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0573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65127"/>
            <a:ext cx="8263830" cy="975642"/>
          </a:xfrm>
        </p:spPr>
        <p:txBody>
          <a:bodyPr>
            <a:normAutofit fontScale="90000"/>
          </a:bodyPr>
          <a:lstStyle/>
          <a:p>
            <a:r>
              <a:rPr lang="en-US" b="1" dirty="0"/>
              <a:t/>
            </a:r>
            <a:br>
              <a:rPr lang="en-US" b="1" dirty="0"/>
            </a:br>
            <a:r>
              <a:rPr lang="en-US" sz="5300" b="1" dirty="0">
                <a:latin typeface="Times New Roman" panose="02020603050405020304" pitchFamily="18" charset="0"/>
                <a:cs typeface="Times New Roman" panose="02020603050405020304" pitchFamily="18" charset="0"/>
              </a:rPr>
              <a:t>Emile Durkheim (1858-1917)</a:t>
            </a:r>
            <a:r>
              <a:rPr lang="en-ZA" sz="5300" dirty="0">
                <a:latin typeface="Times New Roman" panose="02020603050405020304" pitchFamily="18" charset="0"/>
                <a:cs typeface="Times New Roman" panose="02020603050405020304" pitchFamily="18" charset="0"/>
              </a:rPr>
              <a:t/>
            </a:r>
            <a:br>
              <a:rPr lang="en-ZA" sz="5300" dirty="0">
                <a:latin typeface="Times New Roman" panose="02020603050405020304" pitchFamily="18" charset="0"/>
                <a:cs typeface="Times New Roman" panose="02020603050405020304" pitchFamily="18" charset="0"/>
              </a:rPr>
            </a:br>
            <a:endParaRPr lang="en-ZA" sz="53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1520" y="1825624"/>
            <a:ext cx="8784976" cy="4771727"/>
          </a:xfrm>
        </p:spPr>
        <p:txBody>
          <a:bodyPr>
            <a:noAutofit/>
          </a:bodyPr>
          <a:lstStyle/>
          <a:p>
            <a:pPr lvl="0"/>
            <a:r>
              <a:rPr lang="en-US" sz="4000" dirty="0">
                <a:latin typeface="Times New Roman" panose="02020603050405020304" pitchFamily="18" charset="0"/>
                <a:cs typeface="Times New Roman" panose="02020603050405020304" pitchFamily="18" charset="0"/>
              </a:rPr>
              <a:t>Taught educational theory and sociology at the university to Bordeaux</a:t>
            </a:r>
          </a:p>
          <a:p>
            <a:pPr marL="0" lvl="0" indent="0">
              <a:buNone/>
            </a:pPr>
            <a:r>
              <a:rPr lang="en-US" sz="4000" dirty="0">
                <a:latin typeface="Times New Roman" panose="02020603050405020304" pitchFamily="18" charset="0"/>
                <a:cs typeface="Times New Roman" panose="02020603050405020304" pitchFamily="18" charset="0"/>
              </a:rPr>
              <a:t> </a:t>
            </a:r>
            <a:endParaRPr lang="en-ZA" sz="4000"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Known as the father of Sociology of Education</a:t>
            </a:r>
          </a:p>
          <a:p>
            <a:pPr lvl="1">
              <a:buFont typeface="Wingdings" panose="05000000000000000000" pitchFamily="2" charset="2"/>
              <a:buChar char="Ø"/>
            </a:pPr>
            <a:r>
              <a:rPr lang="en-US" sz="3600" dirty="0">
                <a:latin typeface="Times New Roman" panose="02020603050405020304" pitchFamily="18" charset="0"/>
                <a:cs typeface="Times New Roman" panose="02020603050405020304" pitchFamily="18" charset="0"/>
              </a:rPr>
              <a:t>1</a:t>
            </a:r>
            <a:r>
              <a:rPr lang="en-US" sz="3600" baseline="30000" dirty="0">
                <a:latin typeface="Times New Roman" panose="02020603050405020304" pitchFamily="18" charset="0"/>
                <a:cs typeface="Times New Roman" panose="02020603050405020304" pitchFamily="18" charset="0"/>
              </a:rPr>
              <a:t>st</a:t>
            </a:r>
            <a:r>
              <a:rPr lang="en-US" sz="3600" dirty="0">
                <a:latin typeface="Times New Roman" panose="02020603050405020304" pitchFamily="18" charset="0"/>
                <a:cs typeface="Times New Roman" panose="02020603050405020304" pitchFamily="18" charset="0"/>
              </a:rPr>
              <a:t>  to argue that education should be studied from a sociological perspective. </a:t>
            </a:r>
          </a:p>
          <a:p>
            <a:pPr marL="0" indent="0">
              <a:buNone/>
            </a:pPr>
            <a:endParaRPr lang="en-Z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7234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par>
                                <p:cTn id="35" presetID="31" presetClass="entr" presetSubtype="0" fill="hold" grpId="0" nodeType="with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p:cTn id="3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120680"/>
          </a:xfrm>
        </p:spPr>
        <p:txBody>
          <a:bodyPr>
            <a:normAutofit/>
          </a:bodyPr>
          <a:lstStyle/>
          <a:p>
            <a:r>
              <a:rPr lang="en-US" sz="3600" dirty="0">
                <a:latin typeface="Times New Roman" panose="02020603050405020304" pitchFamily="18" charset="0"/>
                <a:cs typeface="Times New Roman" panose="02020603050405020304" pitchFamily="18" charset="0"/>
              </a:rPr>
              <a:t>He argued that the </a:t>
            </a:r>
            <a:r>
              <a:rPr lang="en-US" sz="3600" b="1" dirty="0">
                <a:latin typeface="Times New Roman" panose="02020603050405020304" pitchFamily="18" charset="0"/>
                <a:cs typeface="Times New Roman" panose="02020603050405020304" pitchFamily="18" charset="0"/>
              </a:rPr>
              <a:t>Nature, Origin and Functions of education </a:t>
            </a:r>
            <a:r>
              <a:rPr lang="en-US" sz="3600" dirty="0">
                <a:latin typeface="Times New Roman" panose="02020603050405020304" pitchFamily="18" charset="0"/>
                <a:cs typeface="Times New Roman" panose="02020603050405020304" pitchFamily="18" charset="0"/>
              </a:rPr>
              <a:t>were sociological in their characteristic and </a:t>
            </a:r>
          </a:p>
          <a:p>
            <a:pPr marL="0" indent="0">
              <a:buNone/>
            </a:pPr>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that </a:t>
            </a:r>
            <a:r>
              <a:rPr lang="en-US" sz="3600" i="1" dirty="0">
                <a:latin typeface="Times New Roman" panose="02020603050405020304" pitchFamily="18" charset="0"/>
                <a:cs typeface="Times New Roman" panose="02020603050405020304" pitchFamily="18" charset="0"/>
              </a:rPr>
              <a:t>educational theory was very close to sociology than any other discipline</a:t>
            </a:r>
            <a:r>
              <a:rPr lang="en-US" sz="3600" dirty="0">
                <a:latin typeface="Times New Roman" panose="02020603050405020304" pitchFamily="18" charset="0"/>
                <a:cs typeface="Times New Roman" panose="02020603050405020304" pitchFamily="18" charset="0"/>
              </a:rPr>
              <a:t>, hence education should be studied from the sociological perspective.</a:t>
            </a:r>
            <a:endParaRPr lang="en-ZA"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1178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994122"/>
          </a:xfrm>
        </p:spPr>
        <p:txBody>
          <a:bodyPr>
            <a:normAutofit/>
          </a:bodyPr>
          <a:lstStyle/>
          <a:p>
            <a:pPr eaLnBrk="1" hangingPunct="1">
              <a:defRPr/>
            </a:pPr>
            <a:r>
              <a:rPr lang="en-GB" sz="5400" b="1" dirty="0">
                <a:latin typeface="Times New Roman" pitchFamily="18" charset="0"/>
                <a:cs typeface="Times New Roman" pitchFamily="18" charset="0"/>
              </a:rPr>
              <a:t>COURSE ASSESSMENT</a:t>
            </a:r>
            <a:endParaRPr lang="en-US" sz="5400" b="1" dirty="0">
              <a:latin typeface="Times New Roman" panose="02020603050405020304" pitchFamily="18" charset="0"/>
              <a:cs typeface="Times New Roman" panose="02020603050405020304" pitchFamily="18" charset="0"/>
            </a:endParaRPr>
          </a:p>
        </p:txBody>
      </p:sp>
      <p:sp>
        <p:nvSpPr>
          <p:cNvPr id="14338" name="Content Placeholder 1"/>
          <p:cNvSpPr>
            <a:spLocks noGrp="1"/>
          </p:cNvSpPr>
          <p:nvPr>
            <p:ph idx="1"/>
          </p:nvPr>
        </p:nvSpPr>
        <p:spPr>
          <a:xfrm>
            <a:off x="457200" y="1340768"/>
            <a:ext cx="8229600" cy="4785395"/>
          </a:xfrm>
        </p:spPr>
        <p:txBody>
          <a:bodyPr>
            <a:normAutofit/>
          </a:bodyPr>
          <a:lstStyle/>
          <a:p>
            <a:pPr eaLnBrk="1" hangingPunct="1"/>
            <a:r>
              <a:rPr lang="en-GB" sz="4000" dirty="0">
                <a:latin typeface="Times New Roman" pitchFamily="18" charset="0"/>
                <a:cs typeface="Times New Roman" pitchFamily="18" charset="0"/>
              </a:rPr>
              <a:t>Continuous assessment		     50%</a:t>
            </a:r>
            <a:endParaRPr lang="en-US" sz="4000" dirty="0">
              <a:latin typeface="Times New Roman" pitchFamily="18" charset="0"/>
              <a:cs typeface="Times New Roman" pitchFamily="18" charset="0"/>
            </a:endParaRPr>
          </a:p>
          <a:p>
            <a:pPr lvl="1">
              <a:buFont typeface="Wingdings" panose="05000000000000000000" pitchFamily="2" charset="2"/>
              <a:buChar char="Ø"/>
            </a:pPr>
            <a:r>
              <a:rPr lang="en-GB" sz="3700" dirty="0">
                <a:latin typeface="Times New Roman" pitchFamily="18" charset="0"/>
                <a:cs typeface="Times New Roman" pitchFamily="18" charset="0"/>
              </a:rPr>
              <a:t>1 Assignment				</a:t>
            </a:r>
            <a:r>
              <a:rPr lang="en-GB" sz="3700" dirty="0" smtClean="0">
                <a:latin typeface="Times New Roman" pitchFamily="18" charset="0"/>
                <a:cs typeface="Times New Roman" pitchFamily="18" charset="0"/>
              </a:rPr>
              <a:t>10%</a:t>
            </a:r>
            <a:endParaRPr lang="en-US" sz="3700" dirty="0">
              <a:latin typeface="Times New Roman" pitchFamily="18" charset="0"/>
              <a:cs typeface="Times New Roman" pitchFamily="18" charset="0"/>
            </a:endParaRPr>
          </a:p>
          <a:p>
            <a:pPr lvl="1">
              <a:buFont typeface="Wingdings" panose="05000000000000000000" pitchFamily="2" charset="2"/>
              <a:buChar char="Ø"/>
            </a:pPr>
            <a:r>
              <a:rPr lang="en-GB" sz="3700" dirty="0">
                <a:latin typeface="Times New Roman" pitchFamily="18" charset="0"/>
                <a:cs typeface="Times New Roman" pitchFamily="18" charset="0"/>
              </a:rPr>
              <a:t>2 tests                               </a:t>
            </a:r>
            <a:r>
              <a:rPr lang="en-GB" sz="3700" dirty="0" smtClean="0">
                <a:latin typeface="Times New Roman" pitchFamily="18" charset="0"/>
                <a:cs typeface="Times New Roman" pitchFamily="18" charset="0"/>
              </a:rPr>
              <a:t>30%</a:t>
            </a:r>
          </a:p>
          <a:p>
            <a:pPr lvl="1">
              <a:buFont typeface="Wingdings" panose="05000000000000000000" pitchFamily="2" charset="2"/>
              <a:buChar char="Ø"/>
            </a:pPr>
            <a:r>
              <a:rPr lang="en-GB" sz="3700" dirty="0" smtClean="0">
                <a:latin typeface="Times New Roman" pitchFamily="18" charset="0"/>
                <a:cs typeface="Times New Roman" pitchFamily="18" charset="0"/>
              </a:rPr>
              <a:t>Tutorial presentation		10%</a:t>
            </a:r>
            <a:endParaRPr lang="en-US" sz="3700" dirty="0">
              <a:latin typeface="Times New Roman" pitchFamily="18" charset="0"/>
              <a:cs typeface="Times New Roman" pitchFamily="18" charset="0"/>
            </a:endParaRPr>
          </a:p>
          <a:p>
            <a:pPr eaLnBrk="1" hangingPunct="1"/>
            <a:r>
              <a:rPr lang="en-GB" sz="4000" dirty="0">
                <a:latin typeface="Times New Roman" pitchFamily="18" charset="0"/>
                <a:cs typeface="Times New Roman" pitchFamily="18" charset="0"/>
              </a:rPr>
              <a:t>Final examination			           50%</a:t>
            </a:r>
          </a:p>
          <a:p>
            <a:pPr eaLnBrk="1" hangingPunct="1"/>
            <a:r>
              <a:rPr lang="en-GB" sz="4000" dirty="0">
                <a:latin typeface="Times New Roman" pitchFamily="18" charset="0"/>
                <a:cs typeface="Times New Roman" pitchFamily="18" charset="0"/>
              </a:rPr>
              <a:t>Total					                     100%</a:t>
            </a:r>
            <a:endParaRPr lang="en-US" sz="4000" dirty="0">
              <a:latin typeface="Times New Roman" pitchFamily="18" charset="0"/>
              <a:cs typeface="Times New Roman" pitchFamily="18" charset="0"/>
            </a:endParaRPr>
          </a:p>
          <a:p>
            <a:pPr eaLnBrk="1" hangingPunct="1">
              <a:buFont typeface="Wingdings 3" pitchFamily="18" charset="2"/>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735332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4338">
                                            <p:txEl>
                                              <p:pRg st="0" end="0"/>
                                            </p:txEl>
                                          </p:spTgt>
                                        </p:tgtEl>
                                        <p:attrNameLst>
                                          <p:attrName>style.visibility</p:attrName>
                                        </p:attrNameLst>
                                      </p:cBhvr>
                                      <p:to>
                                        <p:strVal val="visible"/>
                                      </p:to>
                                    </p:set>
                                    <p:anim calcmode="lin" valueType="num">
                                      <p:cBhvr>
                                        <p:cTn id="15" dur="1000" fill="hold"/>
                                        <p:tgtEl>
                                          <p:spTgt spid="14338">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14338">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14338">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14338">
                                            <p:txEl>
                                              <p:pRg st="0" end="0"/>
                                            </p:txEl>
                                          </p:spTgt>
                                        </p:tgtEl>
                                      </p:cBhvr>
                                    </p:animEffect>
                                  </p:childTnLst>
                                </p:cTn>
                              </p:par>
                              <p:par>
                                <p:cTn id="19" presetID="31" presetClass="entr" presetSubtype="0" fill="hold" grpId="0" nodeType="withEffect">
                                  <p:stCondLst>
                                    <p:cond delay="0"/>
                                  </p:stCondLst>
                                  <p:childTnLst>
                                    <p:set>
                                      <p:cBhvr>
                                        <p:cTn id="20" dur="1" fill="hold">
                                          <p:stCondLst>
                                            <p:cond delay="0"/>
                                          </p:stCondLst>
                                        </p:cTn>
                                        <p:tgtEl>
                                          <p:spTgt spid="14338">
                                            <p:txEl>
                                              <p:pRg st="1" end="1"/>
                                            </p:txEl>
                                          </p:spTgt>
                                        </p:tgtEl>
                                        <p:attrNameLst>
                                          <p:attrName>style.visibility</p:attrName>
                                        </p:attrNameLst>
                                      </p:cBhvr>
                                      <p:to>
                                        <p:strVal val="visible"/>
                                      </p:to>
                                    </p:set>
                                    <p:anim calcmode="lin" valueType="num">
                                      <p:cBhvr>
                                        <p:cTn id="21" dur="1000" fill="hold"/>
                                        <p:tgtEl>
                                          <p:spTgt spid="14338">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14338">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14338">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14338">
                                            <p:txEl>
                                              <p:pRg st="1" end="1"/>
                                            </p:txEl>
                                          </p:spTgt>
                                        </p:tgtEl>
                                      </p:cBhvr>
                                    </p:animEffect>
                                  </p:childTnLst>
                                </p:cTn>
                              </p:par>
                              <p:par>
                                <p:cTn id="25" presetID="31" presetClass="entr" presetSubtype="0" fill="hold" grpId="0" nodeType="withEffect">
                                  <p:stCondLst>
                                    <p:cond delay="0"/>
                                  </p:stCondLst>
                                  <p:childTnLst>
                                    <p:set>
                                      <p:cBhvr>
                                        <p:cTn id="26" dur="1" fill="hold">
                                          <p:stCondLst>
                                            <p:cond delay="0"/>
                                          </p:stCondLst>
                                        </p:cTn>
                                        <p:tgtEl>
                                          <p:spTgt spid="14338">
                                            <p:txEl>
                                              <p:pRg st="2" end="2"/>
                                            </p:txEl>
                                          </p:spTgt>
                                        </p:tgtEl>
                                        <p:attrNameLst>
                                          <p:attrName>style.visibility</p:attrName>
                                        </p:attrNameLst>
                                      </p:cBhvr>
                                      <p:to>
                                        <p:strVal val="visible"/>
                                      </p:to>
                                    </p:set>
                                    <p:anim calcmode="lin" valueType="num">
                                      <p:cBhvr>
                                        <p:cTn id="27" dur="1000" fill="hold"/>
                                        <p:tgtEl>
                                          <p:spTgt spid="14338">
                                            <p:txEl>
                                              <p:pRg st="2" end="2"/>
                                            </p:txEl>
                                          </p:spTgt>
                                        </p:tgtEl>
                                        <p:attrNameLst>
                                          <p:attrName>ppt_w</p:attrName>
                                        </p:attrNameLst>
                                      </p:cBhvr>
                                      <p:tavLst>
                                        <p:tav tm="0">
                                          <p:val>
                                            <p:fltVal val="0"/>
                                          </p:val>
                                        </p:tav>
                                        <p:tav tm="100000">
                                          <p:val>
                                            <p:strVal val="#ppt_w"/>
                                          </p:val>
                                        </p:tav>
                                      </p:tavLst>
                                    </p:anim>
                                    <p:anim calcmode="lin" valueType="num">
                                      <p:cBhvr>
                                        <p:cTn id="28" dur="1000" fill="hold"/>
                                        <p:tgtEl>
                                          <p:spTgt spid="14338">
                                            <p:txEl>
                                              <p:pRg st="2" end="2"/>
                                            </p:txEl>
                                          </p:spTgt>
                                        </p:tgtEl>
                                        <p:attrNameLst>
                                          <p:attrName>ppt_h</p:attrName>
                                        </p:attrNameLst>
                                      </p:cBhvr>
                                      <p:tavLst>
                                        <p:tav tm="0">
                                          <p:val>
                                            <p:fltVal val="0"/>
                                          </p:val>
                                        </p:tav>
                                        <p:tav tm="100000">
                                          <p:val>
                                            <p:strVal val="#ppt_h"/>
                                          </p:val>
                                        </p:tav>
                                      </p:tavLst>
                                    </p:anim>
                                    <p:anim calcmode="lin" valueType="num">
                                      <p:cBhvr>
                                        <p:cTn id="29" dur="1000" fill="hold"/>
                                        <p:tgtEl>
                                          <p:spTgt spid="14338">
                                            <p:txEl>
                                              <p:pRg st="2" end="2"/>
                                            </p:txEl>
                                          </p:spTgt>
                                        </p:tgtEl>
                                        <p:attrNameLst>
                                          <p:attrName>style.rotation</p:attrName>
                                        </p:attrNameLst>
                                      </p:cBhvr>
                                      <p:tavLst>
                                        <p:tav tm="0">
                                          <p:val>
                                            <p:fltVal val="90"/>
                                          </p:val>
                                        </p:tav>
                                        <p:tav tm="100000">
                                          <p:val>
                                            <p:fltVal val="0"/>
                                          </p:val>
                                        </p:tav>
                                      </p:tavLst>
                                    </p:anim>
                                    <p:animEffect transition="in" filter="fade">
                                      <p:cBhvr>
                                        <p:cTn id="30" dur="1000"/>
                                        <p:tgtEl>
                                          <p:spTgt spid="14338">
                                            <p:txEl>
                                              <p:pRg st="2" end="2"/>
                                            </p:txEl>
                                          </p:spTgt>
                                        </p:tgtEl>
                                      </p:cBhvr>
                                    </p:animEffect>
                                  </p:childTnLst>
                                </p:cTn>
                              </p:par>
                              <p:par>
                                <p:cTn id="31" presetID="31" presetClass="entr" presetSubtype="0" fill="hold" grpId="0" nodeType="withEffect">
                                  <p:stCondLst>
                                    <p:cond delay="0"/>
                                  </p:stCondLst>
                                  <p:childTnLst>
                                    <p:set>
                                      <p:cBhvr>
                                        <p:cTn id="32" dur="1" fill="hold">
                                          <p:stCondLst>
                                            <p:cond delay="0"/>
                                          </p:stCondLst>
                                        </p:cTn>
                                        <p:tgtEl>
                                          <p:spTgt spid="14338">
                                            <p:txEl>
                                              <p:pRg st="3" end="3"/>
                                            </p:txEl>
                                          </p:spTgt>
                                        </p:tgtEl>
                                        <p:attrNameLst>
                                          <p:attrName>style.visibility</p:attrName>
                                        </p:attrNameLst>
                                      </p:cBhvr>
                                      <p:to>
                                        <p:strVal val="visible"/>
                                      </p:to>
                                    </p:set>
                                    <p:anim calcmode="lin" valueType="num">
                                      <p:cBhvr>
                                        <p:cTn id="33" dur="1000" fill="hold"/>
                                        <p:tgtEl>
                                          <p:spTgt spid="14338">
                                            <p:txEl>
                                              <p:pRg st="3" end="3"/>
                                            </p:txEl>
                                          </p:spTgt>
                                        </p:tgtEl>
                                        <p:attrNameLst>
                                          <p:attrName>ppt_w</p:attrName>
                                        </p:attrNameLst>
                                      </p:cBhvr>
                                      <p:tavLst>
                                        <p:tav tm="0">
                                          <p:val>
                                            <p:fltVal val="0"/>
                                          </p:val>
                                        </p:tav>
                                        <p:tav tm="100000">
                                          <p:val>
                                            <p:strVal val="#ppt_w"/>
                                          </p:val>
                                        </p:tav>
                                      </p:tavLst>
                                    </p:anim>
                                    <p:anim calcmode="lin" valueType="num">
                                      <p:cBhvr>
                                        <p:cTn id="34" dur="1000" fill="hold"/>
                                        <p:tgtEl>
                                          <p:spTgt spid="14338">
                                            <p:txEl>
                                              <p:pRg st="3" end="3"/>
                                            </p:txEl>
                                          </p:spTgt>
                                        </p:tgtEl>
                                        <p:attrNameLst>
                                          <p:attrName>ppt_h</p:attrName>
                                        </p:attrNameLst>
                                      </p:cBhvr>
                                      <p:tavLst>
                                        <p:tav tm="0">
                                          <p:val>
                                            <p:fltVal val="0"/>
                                          </p:val>
                                        </p:tav>
                                        <p:tav tm="100000">
                                          <p:val>
                                            <p:strVal val="#ppt_h"/>
                                          </p:val>
                                        </p:tav>
                                      </p:tavLst>
                                    </p:anim>
                                    <p:anim calcmode="lin" valueType="num">
                                      <p:cBhvr>
                                        <p:cTn id="35" dur="1000" fill="hold"/>
                                        <p:tgtEl>
                                          <p:spTgt spid="14338">
                                            <p:txEl>
                                              <p:pRg st="3" end="3"/>
                                            </p:txEl>
                                          </p:spTgt>
                                        </p:tgtEl>
                                        <p:attrNameLst>
                                          <p:attrName>style.rotation</p:attrName>
                                        </p:attrNameLst>
                                      </p:cBhvr>
                                      <p:tavLst>
                                        <p:tav tm="0">
                                          <p:val>
                                            <p:fltVal val="90"/>
                                          </p:val>
                                        </p:tav>
                                        <p:tav tm="100000">
                                          <p:val>
                                            <p:fltVal val="0"/>
                                          </p:val>
                                        </p:tav>
                                      </p:tavLst>
                                    </p:anim>
                                    <p:animEffect transition="in" filter="fade">
                                      <p:cBhvr>
                                        <p:cTn id="36" dur="1000"/>
                                        <p:tgtEl>
                                          <p:spTgt spid="14338">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grpId="0" nodeType="clickEffect">
                                  <p:stCondLst>
                                    <p:cond delay="0"/>
                                  </p:stCondLst>
                                  <p:childTnLst>
                                    <p:set>
                                      <p:cBhvr>
                                        <p:cTn id="40" dur="1" fill="hold">
                                          <p:stCondLst>
                                            <p:cond delay="0"/>
                                          </p:stCondLst>
                                        </p:cTn>
                                        <p:tgtEl>
                                          <p:spTgt spid="14338">
                                            <p:txEl>
                                              <p:pRg st="4" end="4"/>
                                            </p:txEl>
                                          </p:spTgt>
                                        </p:tgtEl>
                                        <p:attrNameLst>
                                          <p:attrName>style.visibility</p:attrName>
                                        </p:attrNameLst>
                                      </p:cBhvr>
                                      <p:to>
                                        <p:strVal val="visible"/>
                                      </p:to>
                                    </p:set>
                                    <p:anim calcmode="lin" valueType="num">
                                      <p:cBhvr>
                                        <p:cTn id="41" dur="1000" fill="hold"/>
                                        <p:tgtEl>
                                          <p:spTgt spid="14338">
                                            <p:txEl>
                                              <p:pRg st="4" end="4"/>
                                            </p:txEl>
                                          </p:spTgt>
                                        </p:tgtEl>
                                        <p:attrNameLst>
                                          <p:attrName>ppt_w</p:attrName>
                                        </p:attrNameLst>
                                      </p:cBhvr>
                                      <p:tavLst>
                                        <p:tav tm="0">
                                          <p:val>
                                            <p:fltVal val="0"/>
                                          </p:val>
                                        </p:tav>
                                        <p:tav tm="100000">
                                          <p:val>
                                            <p:strVal val="#ppt_w"/>
                                          </p:val>
                                        </p:tav>
                                      </p:tavLst>
                                    </p:anim>
                                    <p:anim calcmode="lin" valueType="num">
                                      <p:cBhvr>
                                        <p:cTn id="42" dur="1000" fill="hold"/>
                                        <p:tgtEl>
                                          <p:spTgt spid="14338">
                                            <p:txEl>
                                              <p:pRg st="4" end="4"/>
                                            </p:txEl>
                                          </p:spTgt>
                                        </p:tgtEl>
                                        <p:attrNameLst>
                                          <p:attrName>ppt_h</p:attrName>
                                        </p:attrNameLst>
                                      </p:cBhvr>
                                      <p:tavLst>
                                        <p:tav tm="0">
                                          <p:val>
                                            <p:fltVal val="0"/>
                                          </p:val>
                                        </p:tav>
                                        <p:tav tm="100000">
                                          <p:val>
                                            <p:strVal val="#ppt_h"/>
                                          </p:val>
                                        </p:tav>
                                      </p:tavLst>
                                    </p:anim>
                                    <p:anim calcmode="lin" valueType="num">
                                      <p:cBhvr>
                                        <p:cTn id="43" dur="1000" fill="hold"/>
                                        <p:tgtEl>
                                          <p:spTgt spid="14338">
                                            <p:txEl>
                                              <p:pRg st="4" end="4"/>
                                            </p:txEl>
                                          </p:spTgt>
                                        </p:tgtEl>
                                        <p:attrNameLst>
                                          <p:attrName>style.rotation</p:attrName>
                                        </p:attrNameLst>
                                      </p:cBhvr>
                                      <p:tavLst>
                                        <p:tav tm="0">
                                          <p:val>
                                            <p:fltVal val="90"/>
                                          </p:val>
                                        </p:tav>
                                        <p:tav tm="100000">
                                          <p:val>
                                            <p:fltVal val="0"/>
                                          </p:val>
                                        </p:tav>
                                      </p:tavLst>
                                    </p:anim>
                                    <p:animEffect transition="in" filter="fade">
                                      <p:cBhvr>
                                        <p:cTn id="44" dur="1000"/>
                                        <p:tgtEl>
                                          <p:spTgt spid="14338">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grpId="0" nodeType="clickEffect">
                                  <p:stCondLst>
                                    <p:cond delay="0"/>
                                  </p:stCondLst>
                                  <p:childTnLst>
                                    <p:set>
                                      <p:cBhvr>
                                        <p:cTn id="48" dur="1" fill="hold">
                                          <p:stCondLst>
                                            <p:cond delay="0"/>
                                          </p:stCondLst>
                                        </p:cTn>
                                        <p:tgtEl>
                                          <p:spTgt spid="14338">
                                            <p:txEl>
                                              <p:pRg st="5" end="5"/>
                                            </p:txEl>
                                          </p:spTgt>
                                        </p:tgtEl>
                                        <p:attrNameLst>
                                          <p:attrName>style.visibility</p:attrName>
                                        </p:attrNameLst>
                                      </p:cBhvr>
                                      <p:to>
                                        <p:strVal val="visible"/>
                                      </p:to>
                                    </p:set>
                                    <p:anim calcmode="lin" valueType="num">
                                      <p:cBhvr>
                                        <p:cTn id="49" dur="1000" fill="hold"/>
                                        <p:tgtEl>
                                          <p:spTgt spid="14338">
                                            <p:txEl>
                                              <p:pRg st="5" end="5"/>
                                            </p:txEl>
                                          </p:spTgt>
                                        </p:tgtEl>
                                        <p:attrNameLst>
                                          <p:attrName>ppt_w</p:attrName>
                                        </p:attrNameLst>
                                      </p:cBhvr>
                                      <p:tavLst>
                                        <p:tav tm="0">
                                          <p:val>
                                            <p:fltVal val="0"/>
                                          </p:val>
                                        </p:tav>
                                        <p:tav tm="100000">
                                          <p:val>
                                            <p:strVal val="#ppt_w"/>
                                          </p:val>
                                        </p:tav>
                                      </p:tavLst>
                                    </p:anim>
                                    <p:anim calcmode="lin" valueType="num">
                                      <p:cBhvr>
                                        <p:cTn id="50" dur="1000" fill="hold"/>
                                        <p:tgtEl>
                                          <p:spTgt spid="14338">
                                            <p:txEl>
                                              <p:pRg st="5" end="5"/>
                                            </p:txEl>
                                          </p:spTgt>
                                        </p:tgtEl>
                                        <p:attrNameLst>
                                          <p:attrName>ppt_h</p:attrName>
                                        </p:attrNameLst>
                                      </p:cBhvr>
                                      <p:tavLst>
                                        <p:tav tm="0">
                                          <p:val>
                                            <p:fltVal val="0"/>
                                          </p:val>
                                        </p:tav>
                                        <p:tav tm="100000">
                                          <p:val>
                                            <p:strVal val="#ppt_h"/>
                                          </p:val>
                                        </p:tav>
                                      </p:tavLst>
                                    </p:anim>
                                    <p:anim calcmode="lin" valueType="num">
                                      <p:cBhvr>
                                        <p:cTn id="51" dur="1000" fill="hold"/>
                                        <p:tgtEl>
                                          <p:spTgt spid="14338">
                                            <p:txEl>
                                              <p:pRg st="5" end="5"/>
                                            </p:txEl>
                                          </p:spTgt>
                                        </p:tgtEl>
                                        <p:attrNameLst>
                                          <p:attrName>style.rotation</p:attrName>
                                        </p:attrNameLst>
                                      </p:cBhvr>
                                      <p:tavLst>
                                        <p:tav tm="0">
                                          <p:val>
                                            <p:fltVal val="90"/>
                                          </p:val>
                                        </p:tav>
                                        <p:tav tm="100000">
                                          <p:val>
                                            <p:fltVal val="0"/>
                                          </p:val>
                                        </p:tav>
                                      </p:tavLst>
                                    </p:anim>
                                    <p:animEffect transition="in" filter="fade">
                                      <p:cBhvr>
                                        <p:cTn id="52" dur="1000"/>
                                        <p:tgtEl>
                                          <p:spTgt spid="1433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4338"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84976" cy="1138138"/>
          </a:xfrm>
        </p:spPr>
        <p:txBody>
          <a:bodyPr>
            <a:normAutofit fontScale="90000"/>
          </a:bodyPr>
          <a:lstStyle/>
          <a:p>
            <a:r>
              <a:rPr lang="en-ZA" b="1" dirty="0"/>
              <a:t/>
            </a:r>
            <a:br>
              <a:rPr lang="en-ZA" b="1" dirty="0"/>
            </a:br>
            <a:r>
              <a:rPr lang="en-ZA" sz="4900" b="1" dirty="0">
                <a:latin typeface="Times New Roman" panose="02020603050405020304" pitchFamily="18" charset="0"/>
                <a:cs typeface="Times New Roman" panose="02020603050405020304" pitchFamily="18" charset="0"/>
              </a:rPr>
              <a:t>Social context of Durkheim’s creation of Sociology of Education</a:t>
            </a:r>
            <a:r>
              <a:rPr lang="en-ZA" dirty="0"/>
              <a:t/>
            </a:r>
            <a:br>
              <a:rPr lang="en-ZA" dirty="0"/>
            </a:br>
            <a:endParaRPr lang="en-ZA" dirty="0"/>
          </a:p>
        </p:txBody>
      </p:sp>
      <p:sp>
        <p:nvSpPr>
          <p:cNvPr id="3" name="Content Placeholder 2"/>
          <p:cNvSpPr>
            <a:spLocks noGrp="1"/>
          </p:cNvSpPr>
          <p:nvPr>
            <p:ph idx="1"/>
          </p:nvPr>
        </p:nvSpPr>
        <p:spPr>
          <a:xfrm>
            <a:off x="179512" y="1484784"/>
            <a:ext cx="8784976" cy="5184576"/>
          </a:xfrm>
        </p:spPr>
        <p:txBody>
          <a:bodyPr>
            <a:noAutofit/>
          </a:bodyPr>
          <a:lstStyle/>
          <a:p>
            <a:pPr lvl="0">
              <a:lnSpc>
                <a:spcPct val="100000"/>
              </a:lnSpc>
              <a:spcBef>
                <a:spcPts val="0"/>
              </a:spcBef>
            </a:pPr>
            <a:r>
              <a:rPr lang="en-ZA" sz="3600" dirty="0">
                <a:latin typeface="Times New Roman" panose="02020603050405020304" pitchFamily="18" charset="0"/>
                <a:cs typeface="Times New Roman" panose="02020603050405020304" pitchFamily="18" charset="0"/>
              </a:rPr>
              <a:t>Problems of cultural integration</a:t>
            </a:r>
          </a:p>
          <a:p>
            <a:pPr marL="0" lvl="0" indent="0">
              <a:lnSpc>
                <a:spcPct val="100000"/>
              </a:lnSpc>
              <a:spcBef>
                <a:spcPts val="0"/>
              </a:spcBef>
              <a:buNone/>
            </a:pPr>
            <a:endParaRPr lang="en-ZA" sz="3600" dirty="0">
              <a:latin typeface="Times New Roman" panose="02020603050405020304" pitchFamily="18" charset="0"/>
              <a:cs typeface="Times New Roman" panose="02020603050405020304" pitchFamily="18" charset="0"/>
            </a:endParaRPr>
          </a:p>
          <a:p>
            <a:pPr lvl="0">
              <a:lnSpc>
                <a:spcPct val="100000"/>
              </a:lnSpc>
              <a:spcBef>
                <a:spcPts val="0"/>
              </a:spcBef>
            </a:pPr>
            <a:r>
              <a:rPr lang="en-ZA" sz="3600" dirty="0">
                <a:latin typeface="Times New Roman" panose="02020603050405020304" pitchFamily="18" charset="0"/>
                <a:cs typeface="Times New Roman" panose="02020603050405020304" pitchFamily="18" charset="0"/>
              </a:rPr>
              <a:t>High unemployment levels because of mechanisation </a:t>
            </a:r>
          </a:p>
          <a:p>
            <a:pPr marL="0" lvl="0" indent="0">
              <a:lnSpc>
                <a:spcPct val="100000"/>
              </a:lnSpc>
              <a:spcBef>
                <a:spcPts val="0"/>
              </a:spcBef>
              <a:buNone/>
            </a:pPr>
            <a:endParaRPr lang="en-ZA" sz="3600" dirty="0">
              <a:latin typeface="Times New Roman" panose="02020603050405020304" pitchFamily="18" charset="0"/>
              <a:cs typeface="Times New Roman" panose="02020603050405020304" pitchFamily="18" charset="0"/>
            </a:endParaRPr>
          </a:p>
          <a:p>
            <a:pPr>
              <a:lnSpc>
                <a:spcPct val="100000"/>
              </a:lnSpc>
              <a:spcBef>
                <a:spcPts val="0"/>
              </a:spcBef>
            </a:pPr>
            <a:r>
              <a:rPr lang="en-ZA" sz="3600" dirty="0">
                <a:latin typeface="Times New Roman" panose="02020603050405020304" pitchFamily="18" charset="0"/>
                <a:cs typeface="Times New Roman" panose="02020603050405020304" pitchFamily="18" charset="0"/>
              </a:rPr>
              <a:t>Moral disintegration as society became complex and urbanised</a:t>
            </a:r>
          </a:p>
          <a:p>
            <a:pPr marL="0" indent="0">
              <a:lnSpc>
                <a:spcPct val="100000"/>
              </a:lnSpc>
              <a:spcBef>
                <a:spcPts val="0"/>
              </a:spcBef>
              <a:buNone/>
            </a:pPr>
            <a:endParaRPr lang="en-ZA" sz="3600" dirty="0">
              <a:latin typeface="Times New Roman" panose="02020603050405020304" pitchFamily="18" charset="0"/>
              <a:cs typeface="Times New Roman" panose="02020603050405020304" pitchFamily="18" charset="0"/>
            </a:endParaRPr>
          </a:p>
          <a:p>
            <a:pPr>
              <a:lnSpc>
                <a:spcPct val="100000"/>
              </a:lnSpc>
              <a:spcBef>
                <a:spcPts val="0"/>
              </a:spcBef>
            </a:pPr>
            <a:r>
              <a:rPr lang="en-ZA" sz="3600" dirty="0">
                <a:latin typeface="Times New Roman" panose="02020603050405020304" pitchFamily="18" charset="0"/>
                <a:cs typeface="Times New Roman" panose="02020603050405020304" pitchFamily="18" charset="0"/>
              </a:rPr>
              <a:t>Political uprisings, poverty</a:t>
            </a:r>
          </a:p>
        </p:txBody>
      </p:sp>
    </p:spTree>
    <p:extLst>
      <p:ext uri="{BB962C8B-B14F-4D97-AF65-F5344CB8AC3E}">
        <p14:creationId xmlns:p14="http://schemas.microsoft.com/office/powerpoint/2010/main" val="2362978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260648"/>
            <a:ext cx="8712968" cy="6192688"/>
          </a:xfrm>
        </p:spPr>
        <p:txBody>
          <a:bodyPr>
            <a:noAutofit/>
          </a:bodyPr>
          <a:lstStyle/>
          <a:p>
            <a:r>
              <a:rPr lang="en-ZA" sz="3600" dirty="0">
                <a:latin typeface="Times New Roman" panose="02020603050405020304" pitchFamily="18" charset="0"/>
                <a:cs typeface="Times New Roman" panose="02020603050405020304" pitchFamily="18" charset="0"/>
              </a:rPr>
              <a:t>Durkheim saw education as the </a:t>
            </a:r>
            <a:r>
              <a:rPr lang="en-ZA" sz="3600" i="1" dirty="0">
                <a:latin typeface="Times New Roman" panose="02020603050405020304" pitchFamily="18" charset="0"/>
                <a:cs typeface="Times New Roman" panose="02020603050405020304" pitchFamily="18" charset="0"/>
              </a:rPr>
              <a:t>only social institution </a:t>
            </a:r>
            <a:r>
              <a:rPr lang="en-ZA" sz="3600" dirty="0">
                <a:latin typeface="Times New Roman" panose="02020603050405020304" pitchFamily="18" charset="0"/>
                <a:cs typeface="Times New Roman" panose="02020603050405020304" pitchFamily="18" charset="0"/>
              </a:rPr>
              <a:t>that would promote social integration.</a:t>
            </a:r>
          </a:p>
          <a:p>
            <a:endParaRPr lang="en-ZA" sz="3600" dirty="0">
              <a:latin typeface="Times New Roman" panose="02020603050405020304" pitchFamily="18" charset="0"/>
              <a:cs typeface="Times New Roman" panose="02020603050405020304" pitchFamily="18" charset="0"/>
            </a:endParaRPr>
          </a:p>
          <a:p>
            <a:pPr marL="0" indent="0">
              <a:buNone/>
            </a:pPr>
            <a:r>
              <a:rPr lang="en-US" sz="3600" b="1" dirty="0">
                <a:latin typeface="Times New Roman" panose="02020603050405020304" pitchFamily="18" charset="0"/>
                <a:cs typeface="Times New Roman" panose="02020603050405020304" pitchFamily="18" charset="0"/>
              </a:rPr>
              <a:t>Durkheim explored the following:</a:t>
            </a:r>
          </a:p>
          <a:p>
            <a:r>
              <a:rPr lang="en-US" sz="3600" dirty="0">
                <a:latin typeface="Times New Roman" panose="02020603050405020304" pitchFamily="18" charset="0"/>
                <a:cs typeface="Times New Roman" panose="02020603050405020304" pitchFamily="18" charset="0"/>
              </a:rPr>
              <a:t>Discipline in the classroom</a:t>
            </a:r>
          </a:p>
          <a:p>
            <a:pPr marL="0" indent="0">
              <a:buNone/>
            </a:pPr>
            <a:endParaRPr lang="en-ZA"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Curriculum content</a:t>
            </a:r>
          </a:p>
          <a:p>
            <a:pPr marL="0" indent="0">
              <a:buNone/>
            </a:pPr>
            <a:endParaRPr lang="en-ZA"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Financing education</a:t>
            </a:r>
            <a:endParaRPr lang="en-ZA"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26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p:cTn id="3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260648"/>
            <a:ext cx="8856984" cy="5865515"/>
          </a:xfrm>
        </p:spPr>
        <p:txBody>
          <a:bodyPr>
            <a:normAutofit/>
          </a:bodyPr>
          <a:lstStyle/>
          <a:p>
            <a:pPr marL="0" lvl="0" indent="0" algn="ctr">
              <a:buNone/>
            </a:pPr>
            <a:r>
              <a:rPr lang="en-US" sz="4000" b="1" dirty="0">
                <a:latin typeface="Times New Roman" panose="02020603050405020304" pitchFamily="18" charset="0"/>
                <a:cs typeface="Times New Roman" panose="02020603050405020304" pitchFamily="18" charset="0"/>
              </a:rPr>
              <a:t>Definition of education according to Durkheim</a:t>
            </a:r>
          </a:p>
          <a:p>
            <a:pPr lvl="0"/>
            <a:r>
              <a:rPr lang="en-US" sz="4000" dirty="0">
                <a:latin typeface="Times New Roman" panose="02020603050405020304" pitchFamily="18" charset="0"/>
                <a:cs typeface="Times New Roman" panose="02020603050405020304" pitchFamily="18" charset="0"/>
              </a:rPr>
              <a:t>Education is the influence that the old generation exerts on the young generation.</a:t>
            </a:r>
          </a:p>
          <a:p>
            <a:pPr marL="0" lvl="0" indent="0">
              <a:buNone/>
            </a:pPr>
            <a:endParaRPr lang="en-US" sz="4000" dirty="0">
              <a:latin typeface="Times New Roman" panose="02020603050405020304" pitchFamily="18" charset="0"/>
              <a:cs typeface="Times New Roman" panose="02020603050405020304" pitchFamily="18" charset="0"/>
            </a:endParaRPr>
          </a:p>
          <a:p>
            <a:pPr lvl="0"/>
            <a:r>
              <a:rPr lang="en-US" sz="4000" dirty="0">
                <a:solidFill>
                  <a:prstClr val="black"/>
                </a:solidFill>
                <a:latin typeface="Times New Roman" panose="02020603050405020304" pitchFamily="18" charset="0"/>
                <a:cs typeface="Times New Roman" panose="02020603050405020304" pitchFamily="18" charset="0"/>
              </a:rPr>
              <a:t>Contended that ‘</a:t>
            </a:r>
            <a:r>
              <a:rPr lang="en-US" sz="4000" b="1" i="1" dirty="0">
                <a:solidFill>
                  <a:prstClr val="black"/>
                </a:solidFill>
                <a:latin typeface="Times New Roman" panose="02020603050405020304" pitchFamily="18" charset="0"/>
                <a:cs typeface="Times New Roman" panose="02020603050405020304" pitchFamily="18" charset="0"/>
              </a:rPr>
              <a:t>there are many </a:t>
            </a:r>
            <a:r>
              <a:rPr lang="en-US" sz="4000" dirty="0">
                <a:solidFill>
                  <a:prstClr val="black"/>
                </a:solidFill>
                <a:latin typeface="Times New Roman" panose="02020603050405020304" pitchFamily="18" charset="0"/>
                <a:cs typeface="Times New Roman" panose="02020603050405020304" pitchFamily="18" charset="0"/>
              </a:rPr>
              <a:t>educations </a:t>
            </a:r>
            <a:r>
              <a:rPr lang="en-US" sz="4000" b="1" i="1" dirty="0">
                <a:solidFill>
                  <a:prstClr val="black"/>
                </a:solidFill>
                <a:latin typeface="Times New Roman" panose="02020603050405020304" pitchFamily="18" charset="0"/>
                <a:cs typeface="Times New Roman" panose="02020603050405020304" pitchFamily="18" charset="0"/>
              </a:rPr>
              <a:t>but one education</a:t>
            </a:r>
            <a:r>
              <a:rPr lang="en-US" sz="4000" dirty="0">
                <a:solidFill>
                  <a:prstClr val="black"/>
                </a:solidFill>
                <a:latin typeface="Times New Roman" panose="02020603050405020304" pitchFamily="18" charset="0"/>
                <a:cs typeface="Times New Roman" panose="02020603050405020304" pitchFamily="18" charset="0"/>
              </a:rPr>
              <a:t>’</a:t>
            </a:r>
          </a:p>
          <a:p>
            <a:pPr marL="0" lvl="0" indent="0">
              <a:buNone/>
            </a:pPr>
            <a:endParaRPr lang="en-ZA" sz="5400" dirty="0">
              <a:latin typeface="Times New Roman" panose="02020603050405020304" pitchFamily="18" charset="0"/>
              <a:cs typeface="Times New Roman" panose="02020603050405020304" pitchFamily="18" charset="0"/>
            </a:endParaRPr>
          </a:p>
          <a:p>
            <a:endParaRPr lang="en-ZA"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263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82154"/>
          </a:xfrm>
        </p:spPr>
        <p:txBody>
          <a:bodyPr>
            <a:normAutofit fontScale="90000"/>
          </a:bodyPr>
          <a:lstStyle/>
          <a:p>
            <a:r>
              <a:rPr lang="en-US" b="1" dirty="0"/>
              <a:t/>
            </a:r>
            <a:br>
              <a:rPr lang="en-US" b="1" dirty="0"/>
            </a:br>
            <a:r>
              <a:rPr lang="en-US" sz="4900" b="1" dirty="0">
                <a:latin typeface="Times New Roman" panose="02020603050405020304" pitchFamily="18" charset="0"/>
                <a:cs typeface="Times New Roman" panose="02020603050405020304" pitchFamily="18" charset="0"/>
              </a:rPr>
              <a:t>Themes of Sociology of education according to Emile Durkheim</a:t>
            </a:r>
            <a:r>
              <a:rPr lang="en-ZA" dirty="0"/>
              <a:t/>
            </a:r>
            <a:br>
              <a:rPr lang="en-ZA" dirty="0"/>
            </a:br>
            <a:endParaRPr lang="en-ZA" dirty="0"/>
          </a:p>
        </p:txBody>
      </p:sp>
      <p:sp>
        <p:nvSpPr>
          <p:cNvPr id="3" name="Content Placeholder 2"/>
          <p:cNvSpPr>
            <a:spLocks noGrp="1"/>
          </p:cNvSpPr>
          <p:nvPr>
            <p:ph idx="1"/>
          </p:nvPr>
        </p:nvSpPr>
        <p:spPr>
          <a:xfrm>
            <a:off x="107504" y="1700808"/>
            <a:ext cx="8856984" cy="4425355"/>
          </a:xfrm>
        </p:spPr>
        <p:txBody>
          <a:bodyPr>
            <a:normAutofit lnSpcReduction="10000"/>
          </a:bodyPr>
          <a:lstStyle/>
          <a:p>
            <a:pPr marL="742950" lvl="0" indent="-742950" algn="just">
              <a:lnSpc>
                <a:spcPct val="115000"/>
              </a:lnSpc>
              <a:spcAft>
                <a:spcPts val="1000"/>
              </a:spcAft>
              <a:buFont typeface="+mj-lt"/>
              <a:buAutoNum type="arabicPeriod"/>
            </a:pPr>
            <a:r>
              <a:rPr lang="en-ZA" sz="3600" dirty="0">
                <a:latin typeface="Times New Roman"/>
                <a:ea typeface="Calibri"/>
                <a:cs typeface="Times New Roman"/>
              </a:rPr>
              <a:t>Sociology of education is a cross-cultural and comparative study of different education systems.</a:t>
            </a:r>
          </a:p>
          <a:p>
            <a:pPr marL="742950" lvl="0" indent="-742950" algn="just">
              <a:lnSpc>
                <a:spcPct val="115000"/>
              </a:lnSpc>
              <a:spcAft>
                <a:spcPts val="1000"/>
              </a:spcAft>
              <a:buFont typeface="+mj-lt"/>
              <a:buAutoNum type="arabicPeriod"/>
            </a:pPr>
            <a:endParaRPr lang="en-ZA" sz="3600" dirty="0">
              <a:latin typeface="Times New Roman"/>
              <a:ea typeface="Calibri"/>
              <a:cs typeface="Times New Roman"/>
            </a:endParaRPr>
          </a:p>
          <a:p>
            <a:pPr marL="742950" indent="-742950" algn="just">
              <a:lnSpc>
                <a:spcPct val="115000"/>
              </a:lnSpc>
              <a:spcAft>
                <a:spcPts val="1000"/>
              </a:spcAft>
              <a:buFont typeface="+mj-lt"/>
              <a:buAutoNum type="arabicPeriod"/>
            </a:pPr>
            <a:r>
              <a:rPr lang="en-US" sz="3600" dirty="0">
                <a:solidFill>
                  <a:prstClr val="black"/>
                </a:solidFill>
                <a:latin typeface="Times New Roman" panose="02020603050405020304" pitchFamily="18" charset="0"/>
                <a:cs typeface="Times New Roman" panose="02020603050405020304" pitchFamily="18" charset="0"/>
              </a:rPr>
              <a:t>A study of social facts or issues of education and their functions</a:t>
            </a:r>
          </a:p>
          <a:p>
            <a:pPr marL="0" lvl="0" indent="0" algn="just">
              <a:lnSpc>
                <a:spcPct val="115000"/>
              </a:lnSpc>
              <a:spcAft>
                <a:spcPts val="1000"/>
              </a:spcAft>
              <a:buNone/>
            </a:pPr>
            <a:endParaRPr lang="en-ZA" sz="3600" dirty="0">
              <a:ea typeface="Calibri"/>
              <a:cs typeface="Times New Roman"/>
            </a:endParaRPr>
          </a:p>
        </p:txBody>
      </p:sp>
    </p:spTree>
    <p:extLst>
      <p:ext uri="{BB962C8B-B14F-4D97-AF65-F5344CB8AC3E}">
        <p14:creationId xmlns:p14="http://schemas.microsoft.com/office/powerpoint/2010/main" val="1302152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a:bodyPr>
          <a:lstStyle/>
          <a:p>
            <a:pPr marL="0" indent="0">
              <a:buNone/>
            </a:pPr>
            <a:r>
              <a:rPr lang="en-ZA" sz="4000" dirty="0">
                <a:solidFill>
                  <a:prstClr val="black"/>
                </a:solidFill>
                <a:latin typeface="Times New Roman" panose="02020603050405020304" pitchFamily="18" charset="0"/>
                <a:cs typeface="Times New Roman" panose="02020603050405020304" pitchFamily="18" charset="0"/>
              </a:rPr>
              <a:t>3. </a:t>
            </a:r>
            <a:r>
              <a:rPr lang="en-US" sz="4000" dirty="0">
                <a:solidFill>
                  <a:prstClr val="black"/>
                </a:solidFill>
                <a:latin typeface="Times New Roman" panose="02020603050405020304" pitchFamily="18" charset="0"/>
                <a:cs typeface="Times New Roman" panose="02020603050405020304" pitchFamily="18" charset="0"/>
              </a:rPr>
              <a:t>A study of  the classroom or education as social systems </a:t>
            </a:r>
          </a:p>
          <a:p>
            <a:pPr marL="0" lvl="0" indent="0">
              <a:buNone/>
            </a:pPr>
            <a:endParaRPr lang="en-US" sz="4000" dirty="0">
              <a:solidFill>
                <a:prstClr val="black"/>
              </a:solidFill>
              <a:latin typeface="Times New Roman" panose="02020603050405020304" pitchFamily="18" charset="0"/>
              <a:cs typeface="Times New Roman" panose="02020603050405020304" pitchFamily="18" charset="0"/>
            </a:endParaRPr>
          </a:p>
          <a:p>
            <a:pPr marL="0" indent="0">
              <a:buNone/>
            </a:pPr>
            <a:r>
              <a:rPr lang="en-US" sz="4000" dirty="0">
                <a:latin typeface="Times New Roman" panose="02020603050405020304" pitchFamily="18" charset="0"/>
                <a:cs typeface="Times New Roman" panose="02020603050405020304" pitchFamily="18" charset="0"/>
              </a:rPr>
              <a:t>4. A study of the relationships between the institution of education on one hand and other institutions of society.  </a:t>
            </a:r>
            <a:endParaRPr lang="en-ZA" sz="4000" dirty="0">
              <a:latin typeface="Times New Roman" panose="02020603050405020304" pitchFamily="18" charset="0"/>
              <a:cs typeface="Times New Roman" panose="02020603050405020304" pitchFamily="18" charset="0"/>
            </a:endParaRPr>
          </a:p>
          <a:p>
            <a:pPr marL="0" lvl="0" indent="0">
              <a:buNone/>
            </a:pPr>
            <a:endParaRPr lang="en-ZA" sz="4800" dirty="0">
              <a:solidFill>
                <a:prstClr val="black"/>
              </a:solidFill>
              <a:latin typeface="Times New Roman" panose="02020603050405020304" pitchFamily="18" charset="0"/>
              <a:cs typeface="Times New Roman" panose="02020603050405020304" pitchFamily="18" charset="0"/>
            </a:endParaRPr>
          </a:p>
          <a:p>
            <a:pPr lvl="0"/>
            <a:endParaRPr lang="en-ZA" sz="4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9117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65127"/>
            <a:ext cx="8640960" cy="831626"/>
          </a:xfrm>
        </p:spPr>
        <p:txBody>
          <a:bodyPr>
            <a:normAutofit/>
          </a:bodyPr>
          <a:lstStyle/>
          <a:p>
            <a:r>
              <a:rPr lang="en-US" sz="4800" b="1" dirty="0">
                <a:latin typeface="Times New Roman" panose="02020603050405020304" pitchFamily="18" charset="0"/>
                <a:cs typeface="Times New Roman" panose="02020603050405020304" pitchFamily="18" charset="0"/>
              </a:rPr>
              <a:t>Educationalist Vs. Sociologist</a:t>
            </a:r>
            <a:endParaRPr lang="en-ZA" sz="4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1520" y="1196753"/>
            <a:ext cx="8712968" cy="5472607"/>
          </a:xfrm>
        </p:spPr>
        <p:txBody>
          <a:bodyPr>
            <a:noAutofit/>
          </a:bodyPr>
          <a:lstStyle/>
          <a:p>
            <a:r>
              <a:rPr lang="en-US" sz="3600" dirty="0">
                <a:latin typeface="Times New Roman" panose="02020603050405020304" pitchFamily="18" charset="0"/>
                <a:cs typeface="Times New Roman" panose="02020603050405020304" pitchFamily="18" charset="0"/>
              </a:rPr>
              <a:t>Educationalist is a person who is interested in the problems and </a:t>
            </a:r>
            <a:r>
              <a:rPr lang="en-US" sz="3600" b="1" dirty="0">
                <a:latin typeface="Times New Roman" panose="02020603050405020304" pitchFamily="18" charset="0"/>
                <a:cs typeface="Times New Roman" panose="02020603050405020304" pitchFamily="18" charset="0"/>
              </a:rPr>
              <a:t>this one tries to offer solutions to the problems.</a:t>
            </a:r>
          </a:p>
          <a:p>
            <a:pPr marL="0" indent="0">
              <a:buNone/>
            </a:pPr>
            <a:endParaRPr lang="en-US" sz="3600" b="1"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A sociologist explains the issues as they are and does offer solutions to these issues.</a:t>
            </a:r>
            <a:endParaRPr lang="en-ZA" sz="3600" dirty="0">
              <a:latin typeface="Times New Roman" panose="02020603050405020304" pitchFamily="18" charset="0"/>
              <a:cs typeface="Times New Roman" panose="02020603050405020304" pitchFamily="18" charset="0"/>
            </a:endParaRPr>
          </a:p>
          <a:p>
            <a:pPr marL="0" indent="0">
              <a:buNone/>
            </a:pPr>
            <a:endParaRPr lang="en-ZA"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5275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Autofit/>
          </a:bodyPr>
          <a:lstStyle/>
          <a:p>
            <a:r>
              <a:rPr lang="en-US" sz="4800" b="1" dirty="0">
                <a:latin typeface="Times New Roman" panose="02020603050405020304" pitchFamily="18" charset="0"/>
                <a:cs typeface="Times New Roman" panose="02020603050405020304" pitchFamily="18" charset="0"/>
              </a:rPr>
              <a:t>Max Weber</a:t>
            </a:r>
            <a:endParaRPr lang="en-ZA"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1520" y="1196752"/>
            <a:ext cx="8712968" cy="5472608"/>
          </a:xfrm>
        </p:spPr>
        <p:txBody>
          <a:bodyPr>
            <a:normAutofit lnSpcReduction="10000"/>
          </a:bodyPr>
          <a:lstStyle/>
          <a:p>
            <a:r>
              <a:rPr lang="en-US" sz="3900" dirty="0">
                <a:latin typeface="Times New Roman" panose="02020603050405020304" pitchFamily="18" charset="0"/>
                <a:cs typeface="Times New Roman" panose="02020603050405020304" pitchFamily="18" charset="0"/>
              </a:rPr>
              <a:t>Contemporary of Durkheim</a:t>
            </a:r>
          </a:p>
          <a:p>
            <a:pPr marL="0" indent="0">
              <a:buNone/>
            </a:pPr>
            <a:endParaRPr lang="en-US" sz="3900" dirty="0">
              <a:latin typeface="Times New Roman" panose="02020603050405020304" pitchFamily="18" charset="0"/>
              <a:cs typeface="Times New Roman" panose="02020603050405020304" pitchFamily="18" charset="0"/>
            </a:endParaRPr>
          </a:p>
          <a:p>
            <a:r>
              <a:rPr lang="en-US" sz="3900" dirty="0">
                <a:latin typeface="Times New Roman" panose="02020603050405020304" pitchFamily="18" charset="0"/>
                <a:cs typeface="Times New Roman" panose="02020603050405020304" pitchFamily="18" charset="0"/>
              </a:rPr>
              <a:t>that schools do not give common values but values of </a:t>
            </a:r>
            <a:r>
              <a:rPr lang="en-US" sz="3900" i="1" dirty="0">
                <a:latin typeface="Times New Roman" panose="02020603050405020304" pitchFamily="18" charset="0"/>
                <a:cs typeface="Times New Roman" panose="02020603050405020304" pitchFamily="18" charset="0"/>
              </a:rPr>
              <a:t>ones’ status group</a:t>
            </a:r>
          </a:p>
          <a:p>
            <a:pPr marL="0" indent="0">
              <a:buNone/>
            </a:pPr>
            <a:endParaRPr lang="en-US" sz="3900" i="1" dirty="0">
              <a:latin typeface="Times New Roman" panose="02020603050405020304" pitchFamily="18" charset="0"/>
              <a:cs typeface="Times New Roman" panose="02020603050405020304" pitchFamily="18" charset="0"/>
            </a:endParaRPr>
          </a:p>
          <a:p>
            <a:r>
              <a:rPr lang="en-US" sz="3900" dirty="0">
                <a:latin typeface="Times New Roman" panose="02020603050405020304" pitchFamily="18" charset="0"/>
                <a:cs typeface="Times New Roman" panose="02020603050405020304" pitchFamily="18" charset="0"/>
              </a:rPr>
              <a:t>Schools are controlled by powerful people (dominant groups) </a:t>
            </a:r>
          </a:p>
          <a:p>
            <a:pPr marL="0" indent="0">
              <a:buNone/>
            </a:pPr>
            <a:endParaRPr lang="en-US" sz="3900" dirty="0">
              <a:latin typeface="Times New Roman" panose="02020603050405020304" pitchFamily="18" charset="0"/>
              <a:cs typeface="Times New Roman" panose="02020603050405020304" pitchFamily="18" charset="0"/>
            </a:endParaRPr>
          </a:p>
          <a:p>
            <a:r>
              <a:rPr lang="en-US" sz="3900" dirty="0">
                <a:latin typeface="Times New Roman" panose="02020603050405020304" pitchFamily="18" charset="0"/>
                <a:cs typeface="Times New Roman" panose="02020603050405020304" pitchFamily="18" charset="0"/>
              </a:rPr>
              <a:t>Known for his contributions on bureaucracy </a:t>
            </a:r>
            <a:endParaRPr lang="en-ZA" sz="3900" dirty="0">
              <a:latin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cs typeface="Times New Roman" panose="02020603050405020304" pitchFamily="18" charset="0"/>
            </a:endParaRPr>
          </a:p>
          <a:p>
            <a:endParaRPr lang="en-Z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2918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65127"/>
            <a:ext cx="8496944" cy="975642"/>
          </a:xfrm>
        </p:spPr>
        <p:txBody>
          <a:bodyPr>
            <a:normAutofit/>
          </a:bodyPr>
          <a:lstStyle/>
          <a:p>
            <a:r>
              <a:rPr lang="en-GB" sz="4800" b="1" dirty="0">
                <a:latin typeface="Times New Roman" panose="02020603050405020304" pitchFamily="18" charset="0"/>
                <a:cs typeface="Times New Roman" panose="02020603050405020304" pitchFamily="18" charset="0"/>
              </a:rPr>
              <a:t>Empirical perspective </a:t>
            </a:r>
            <a:endParaRPr lang="en-ZA"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23528" y="1825625"/>
            <a:ext cx="8640960" cy="4351338"/>
          </a:xfrm>
        </p:spPr>
        <p:txBody>
          <a:bodyPr>
            <a:normAutofit/>
          </a:bodyPr>
          <a:lstStyle/>
          <a:p>
            <a:r>
              <a:rPr lang="en-US" sz="4000" dirty="0">
                <a:latin typeface="Times New Roman" panose="02020603050405020304" pitchFamily="18" charset="0"/>
                <a:cs typeface="Times New Roman" panose="02020603050405020304" pitchFamily="18" charset="0"/>
              </a:rPr>
              <a:t>Departed from the ideas of Durkheim</a:t>
            </a:r>
          </a:p>
          <a:p>
            <a:pPr marL="0" indent="0">
              <a:buNone/>
            </a:pPr>
            <a:endParaRPr lang="en-US" sz="4000" dirty="0">
              <a:latin typeface="Times New Roman" panose="02020603050405020304" pitchFamily="18" charset="0"/>
              <a:cs typeface="Times New Roman" panose="02020603050405020304" pitchFamily="18" charset="0"/>
            </a:endParaRPr>
          </a:p>
          <a:p>
            <a:pPr lvl="0"/>
            <a:r>
              <a:rPr lang="en-US" sz="4000" dirty="0">
                <a:latin typeface="Times New Roman" panose="02020603050405020304" pitchFamily="18" charset="0"/>
                <a:cs typeface="Times New Roman" panose="02020603050405020304" pitchFamily="18" charset="0"/>
              </a:rPr>
              <a:t>Took a narrow perspective of what sociology of education should be. </a:t>
            </a:r>
            <a:endParaRPr lang="en-ZA" sz="4000" dirty="0">
              <a:latin typeface="Times New Roman" panose="02020603050405020304" pitchFamily="18" charset="0"/>
              <a:cs typeface="Times New Roman" panose="02020603050405020304" pitchFamily="18" charset="0"/>
            </a:endParaRPr>
          </a:p>
          <a:p>
            <a:pPr marL="0" indent="0">
              <a:buNone/>
            </a:pPr>
            <a:endParaRPr lang="en-ZA"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0425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000" b="1" dirty="0">
                <a:latin typeface="Times New Roman" panose="02020603050405020304" pitchFamily="18" charset="0"/>
                <a:cs typeface="Times New Roman" panose="02020603050405020304" pitchFamily="18" charset="0"/>
              </a:rPr>
              <a:t>A study of Social Reforms</a:t>
            </a:r>
            <a:endParaRPr lang="en-ZA" sz="6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endParaRPr lang="en-US" sz="5400" dirty="0">
              <a:latin typeface="Times New Roman" panose="02020603050405020304" pitchFamily="18" charset="0"/>
              <a:cs typeface="Times New Roman" panose="02020603050405020304" pitchFamily="18" charset="0"/>
            </a:endParaRPr>
          </a:p>
          <a:p>
            <a:pPr marL="0" indent="0">
              <a:buNone/>
            </a:pPr>
            <a:r>
              <a:rPr lang="en-US" sz="5400" dirty="0">
                <a:latin typeface="Times New Roman" panose="02020603050405020304" pitchFamily="18" charset="0"/>
                <a:cs typeface="Times New Roman" panose="02020603050405020304" pitchFamily="18" charset="0"/>
              </a:rPr>
              <a:t>A study that would help us to solve problems of the society. </a:t>
            </a:r>
            <a:endParaRPr lang="en-ZA"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9664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6210"/>
          </a:xfrm>
        </p:spPr>
        <p:txBody>
          <a:bodyPr>
            <a:normAutofit/>
          </a:bodyPr>
          <a:lstStyle/>
          <a:p>
            <a:r>
              <a:rPr lang="en-US" sz="4800" b="1" dirty="0">
                <a:latin typeface="Times New Roman" panose="02020603050405020304" pitchFamily="18" charset="0"/>
                <a:cs typeface="Times New Roman" panose="02020603050405020304" pitchFamily="18" charset="0"/>
              </a:rPr>
              <a:t>A Study to understand the process of socialisation</a:t>
            </a:r>
            <a:endParaRPr lang="en-ZA"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79512" y="2348880"/>
            <a:ext cx="8784976" cy="3777283"/>
          </a:xfrm>
        </p:spPr>
        <p:txBody>
          <a:bodyPr>
            <a:normAutofit/>
          </a:bodyPr>
          <a:lstStyle/>
          <a:p>
            <a:pPr marL="0" indent="0">
              <a:buNone/>
            </a:pPr>
            <a:r>
              <a:rPr lang="en-US" sz="4000" dirty="0">
                <a:latin typeface="Times New Roman" panose="02020603050405020304" pitchFamily="18" charset="0"/>
                <a:cs typeface="Times New Roman" panose="02020603050405020304" pitchFamily="18" charset="0"/>
              </a:rPr>
              <a:t>Study how families, communities transfer values to the next generation</a:t>
            </a:r>
            <a:endParaRPr lang="en-Z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9316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9F4E15E-4393-2244-A64E-918E480B8693}"/>
              </a:ext>
            </a:extLst>
          </p:cNvPr>
          <p:cNvSpPr>
            <a:spLocks noGrp="1"/>
          </p:cNvSpPr>
          <p:nvPr>
            <p:ph idx="1"/>
          </p:nvPr>
        </p:nvSpPr>
        <p:spPr>
          <a:xfrm>
            <a:off x="251520" y="692696"/>
            <a:ext cx="8712968" cy="4525963"/>
          </a:xfrm>
        </p:spPr>
        <p:txBody>
          <a:bodyPr>
            <a:normAutofit/>
          </a:bodyPr>
          <a:lstStyle/>
          <a:p>
            <a:pPr marL="0" indent="0" algn="ctr">
              <a:buNone/>
            </a:pPr>
            <a:r>
              <a:rPr lang="en-US" sz="5400" b="1" dirty="0">
                <a:solidFill>
                  <a:prstClr val="black"/>
                </a:solidFill>
                <a:latin typeface="Times New Roman" panose="02020603050405020304" pitchFamily="18" charset="0"/>
                <a:ea typeface="Calibri"/>
                <a:cs typeface="Times New Roman" panose="02020603050405020304" pitchFamily="18" charset="0"/>
              </a:rPr>
              <a:t>Topic 1:</a:t>
            </a:r>
          </a:p>
          <a:p>
            <a:pPr marL="0" indent="0" algn="ctr">
              <a:buNone/>
            </a:pPr>
            <a:r>
              <a:rPr lang="en-US" sz="5400" b="1" dirty="0">
                <a:solidFill>
                  <a:prstClr val="black"/>
                </a:solidFill>
                <a:latin typeface="Times New Roman" panose="02020603050405020304" pitchFamily="18" charset="0"/>
                <a:ea typeface="Calibri"/>
                <a:cs typeface="Times New Roman" panose="02020603050405020304" pitchFamily="18" charset="0"/>
              </a:rPr>
              <a:t>Introduction to Sociology of Education</a:t>
            </a:r>
            <a:endParaRPr lang="en-GB" sz="5400" dirty="0"/>
          </a:p>
        </p:txBody>
      </p:sp>
    </p:spTree>
    <p:extLst>
      <p:ext uri="{BB962C8B-B14F-4D97-AF65-F5344CB8AC3E}">
        <p14:creationId xmlns:p14="http://schemas.microsoft.com/office/powerpoint/2010/main" val="180538886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70186"/>
          </a:xfrm>
        </p:spPr>
        <p:txBody>
          <a:bodyPr>
            <a:noAutofit/>
          </a:bodyPr>
          <a:lstStyle/>
          <a:p>
            <a:r>
              <a:rPr lang="en-US" sz="4800" b="1" dirty="0">
                <a:latin typeface="Times New Roman" panose="02020603050405020304" pitchFamily="18" charset="0"/>
                <a:cs typeface="Times New Roman" panose="02020603050405020304" pitchFamily="18" charset="0"/>
              </a:rPr>
              <a:t>Training of workers in education</a:t>
            </a:r>
            <a:endParaRPr lang="en-ZA"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2132856"/>
            <a:ext cx="8229600" cy="3993307"/>
          </a:xfrm>
        </p:spPr>
        <p:txBody>
          <a:bodyPr>
            <a:normAutofit/>
          </a:bodyPr>
          <a:lstStyle/>
          <a:p>
            <a:pPr marL="571500" indent="-457200" algn="just">
              <a:lnSpc>
                <a:spcPct val="110000"/>
              </a:lnSpc>
            </a:pPr>
            <a:r>
              <a:rPr lang="en-US" sz="3600" dirty="0">
                <a:latin typeface="Times New Roman" panose="02020603050405020304" pitchFamily="18" charset="0"/>
                <a:ea typeface="Times New Roman"/>
                <a:cs typeface="Times New Roman" panose="02020603050405020304" pitchFamily="18" charset="0"/>
              </a:rPr>
              <a:t>Teachers, other workers, education administrators and others were taught sociology of education. </a:t>
            </a:r>
          </a:p>
          <a:p>
            <a:pPr marL="114300" indent="0" algn="just">
              <a:lnSpc>
                <a:spcPct val="110000"/>
              </a:lnSpc>
              <a:buNone/>
            </a:pPr>
            <a:endParaRPr lang="en-US" sz="3600" dirty="0">
              <a:latin typeface="Times New Roman" panose="02020603050405020304" pitchFamily="18" charset="0"/>
              <a:ea typeface="Times New Roman"/>
              <a:cs typeface="Times New Roman" panose="02020603050405020304" pitchFamily="18" charset="0"/>
            </a:endParaRPr>
          </a:p>
          <a:p>
            <a:pPr marL="571500" indent="-457200" algn="just">
              <a:lnSpc>
                <a:spcPct val="110000"/>
              </a:lnSpc>
            </a:pPr>
            <a:r>
              <a:rPr lang="en-US" sz="3600" dirty="0">
                <a:latin typeface="Times New Roman" panose="02020603050405020304" pitchFamily="18" charset="0"/>
                <a:ea typeface="Times New Roman"/>
                <a:cs typeface="Times New Roman" panose="02020603050405020304" pitchFamily="18" charset="0"/>
              </a:rPr>
              <a:t>Was to help them know how to teach and manage students.</a:t>
            </a:r>
            <a:endParaRPr lang="en-ZA" sz="3600" dirty="0">
              <a:latin typeface="Times New Roman" panose="02020603050405020304" pitchFamily="18" charset="0"/>
              <a:ea typeface="Times New Roman"/>
              <a:cs typeface="Times New Roman" panose="02020603050405020304" pitchFamily="18" charset="0"/>
            </a:endParaRPr>
          </a:p>
          <a:p>
            <a:endParaRPr lang="en-Z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3666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a:latin typeface="Times New Roman" panose="02020603050405020304" pitchFamily="18" charset="0"/>
                <a:cs typeface="Times New Roman" panose="02020603050405020304" pitchFamily="18" charset="0"/>
              </a:rPr>
              <a:t>A</a:t>
            </a:r>
            <a:r>
              <a:rPr lang="en-US" sz="4800" b="1" dirty="0">
                <a:latin typeface="Times New Roman" panose="02020603050405020304" pitchFamily="18" charset="0"/>
                <a:cs typeface="Times New Roman" panose="02020603050405020304" pitchFamily="18" charset="0"/>
              </a:rPr>
              <a:t>n applied science</a:t>
            </a:r>
            <a:endParaRPr lang="en-ZA"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457200" indent="0" algn="just">
              <a:lnSpc>
                <a:spcPct val="115000"/>
              </a:lnSpc>
              <a:spcAft>
                <a:spcPts val="0"/>
              </a:spcAft>
              <a:buNone/>
            </a:pPr>
            <a:endParaRPr lang="en-US" sz="4800" dirty="0">
              <a:latin typeface="Times New Roman" panose="02020603050405020304" pitchFamily="18" charset="0"/>
              <a:ea typeface="Times New Roman"/>
              <a:cs typeface="Times New Roman" panose="02020603050405020304" pitchFamily="18" charset="0"/>
            </a:endParaRPr>
          </a:p>
          <a:p>
            <a:pPr marL="457200" indent="0" algn="just">
              <a:lnSpc>
                <a:spcPct val="115000"/>
              </a:lnSpc>
              <a:spcAft>
                <a:spcPts val="0"/>
              </a:spcAft>
              <a:buNone/>
            </a:pPr>
            <a:r>
              <a:rPr lang="en-US" sz="3600" dirty="0">
                <a:latin typeface="Times New Roman" panose="02020603050405020304" pitchFamily="18" charset="0"/>
                <a:ea typeface="Times New Roman"/>
                <a:cs typeface="Times New Roman" panose="02020603050405020304" pitchFamily="18" charset="0"/>
              </a:rPr>
              <a:t>A tool that can help us understand issues in education using ideas in sociology. </a:t>
            </a:r>
            <a:endParaRPr lang="en-ZA" sz="3600" dirty="0">
              <a:latin typeface="Times New Roman" panose="02020603050405020304" pitchFamily="18" charset="0"/>
              <a:ea typeface="Times New Roman"/>
              <a:cs typeface="Times New Roman" panose="02020603050405020304" pitchFamily="18" charset="0"/>
            </a:endParaRPr>
          </a:p>
          <a:p>
            <a:pPr marL="0" indent="0">
              <a:buNone/>
            </a:pPr>
            <a:endParaRPr lang="en-ZA"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4483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42194"/>
          </a:xfrm>
        </p:spPr>
        <p:txBody>
          <a:bodyPr>
            <a:noAutofit/>
          </a:bodyPr>
          <a:lstStyle/>
          <a:p>
            <a:r>
              <a:rPr lang="en-ZA" sz="4800" b="1" dirty="0">
                <a:latin typeface="Times New Roman" panose="02020603050405020304" pitchFamily="18" charset="0"/>
                <a:cs typeface="Times New Roman" panose="02020603050405020304" pitchFamily="18" charset="0"/>
              </a:rPr>
              <a:t>Description of the goals or objectives of education</a:t>
            </a:r>
            <a:endParaRPr lang="en-ZA"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2492896"/>
            <a:ext cx="8229600" cy="3633267"/>
          </a:xfrm>
        </p:spPr>
        <p:txBody>
          <a:bodyPr>
            <a:normAutofit/>
          </a:bodyPr>
          <a:lstStyle/>
          <a:p>
            <a:pPr marL="0" indent="0">
              <a:buNone/>
            </a:pPr>
            <a:r>
              <a:rPr lang="en-US" sz="3600" dirty="0">
                <a:latin typeface="Times New Roman" panose="02020603050405020304" pitchFamily="18" charset="0"/>
                <a:cs typeface="Times New Roman" panose="02020603050405020304" pitchFamily="18" charset="0"/>
              </a:rPr>
              <a:t>Should help us understand the philosophy, goals and purposes of education</a:t>
            </a:r>
            <a:endParaRPr lang="en-ZA"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2030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latin typeface="Times New Roman" panose="02020603050405020304" pitchFamily="18" charset="0"/>
                <a:cs typeface="Times New Roman" panose="02020603050405020304" pitchFamily="18" charset="0"/>
              </a:rPr>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ANALYTICAL PERSPECTIVE</a:t>
            </a:r>
            <a:r>
              <a:rPr lang="en-ZA" dirty="0">
                <a:latin typeface="Times New Roman" panose="02020603050405020304" pitchFamily="18" charset="0"/>
                <a:cs typeface="Times New Roman" panose="02020603050405020304" pitchFamily="18" charset="0"/>
              </a:rPr>
              <a:t/>
            </a:r>
            <a:br>
              <a:rPr lang="en-ZA" dirty="0">
                <a:latin typeface="Times New Roman" panose="02020603050405020304" pitchFamily="18" charset="0"/>
                <a:cs typeface="Times New Roman" panose="02020603050405020304" pitchFamily="18" charset="0"/>
              </a:rPr>
            </a:br>
            <a:endParaRPr lang="en-ZA"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268760"/>
            <a:ext cx="8229600" cy="4857403"/>
          </a:xfrm>
        </p:spPr>
        <p:txBody>
          <a:bodyPr>
            <a:normAutofit/>
          </a:bodyPr>
          <a:lstStyle/>
          <a:p>
            <a:r>
              <a:rPr lang="en-US" sz="3600" dirty="0">
                <a:latin typeface="Times New Roman" panose="02020603050405020304" pitchFamily="18" charset="0"/>
                <a:cs typeface="Times New Roman" panose="02020603050405020304" pitchFamily="18" charset="0"/>
              </a:rPr>
              <a:t>Use observations, experiments and comparisons to understand different social issues in the Zambia education system</a:t>
            </a:r>
          </a:p>
          <a:p>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Issues we can look at may include educational boards, community schools, training of teachers, localization of the curriculum, </a:t>
            </a:r>
            <a:r>
              <a:rPr lang="en-US" sz="3600" dirty="0">
                <a:solidFill>
                  <a:srgbClr val="FF0000"/>
                </a:solidFill>
                <a:latin typeface="Times New Roman" panose="02020603050405020304" pitchFamily="18" charset="0"/>
                <a:cs typeface="Times New Roman" panose="02020603050405020304" pitchFamily="18" charset="0"/>
              </a:rPr>
              <a:t>HIV/AIDS</a:t>
            </a:r>
            <a:r>
              <a:rPr lang="en-US" sz="3600" dirty="0">
                <a:latin typeface="Times New Roman" panose="02020603050405020304" pitchFamily="18" charset="0"/>
                <a:cs typeface="Times New Roman" panose="02020603050405020304" pitchFamily="18" charset="0"/>
              </a:rPr>
              <a:t>, ICTs in Education, Covid-19, ECE</a:t>
            </a:r>
            <a:endParaRPr lang="en-ZA" sz="3600" dirty="0">
              <a:latin typeface="Times New Roman" panose="02020603050405020304" pitchFamily="18" charset="0"/>
              <a:cs typeface="Times New Roman" panose="02020603050405020304" pitchFamily="18" charset="0"/>
            </a:endParaRPr>
          </a:p>
          <a:p>
            <a:endParaRPr lang="en-ZA"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4609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10146"/>
          </a:xfrm>
        </p:spPr>
        <p:txBody>
          <a:bodyPr>
            <a:normAutofit/>
          </a:bodyPr>
          <a:lstStyle/>
          <a:p>
            <a:r>
              <a:rPr lang="en-ZA" sz="4400" b="1" dirty="0">
                <a:latin typeface="Times New Roman" panose="02020603050405020304" pitchFamily="18" charset="0"/>
                <a:cs typeface="Times New Roman" panose="02020603050405020304" pitchFamily="18" charset="0"/>
              </a:rPr>
              <a:t>Open Systems Model/Approach</a:t>
            </a:r>
          </a:p>
        </p:txBody>
      </p:sp>
      <p:sp>
        <p:nvSpPr>
          <p:cNvPr id="3" name="Content Placeholder 2"/>
          <p:cNvSpPr>
            <a:spLocks noGrp="1"/>
          </p:cNvSpPr>
          <p:nvPr>
            <p:ph idx="1"/>
          </p:nvPr>
        </p:nvSpPr>
        <p:spPr>
          <a:xfrm>
            <a:off x="323528" y="1700808"/>
            <a:ext cx="8363272" cy="4968552"/>
          </a:xfrm>
        </p:spPr>
        <p:txBody>
          <a:bodyPr>
            <a:normAutofit/>
          </a:bodyPr>
          <a:lstStyle/>
          <a:p>
            <a:pPr algn="just"/>
            <a:r>
              <a:rPr lang="en-MY" sz="3600" dirty="0">
                <a:latin typeface="Times New Roman" panose="02020603050405020304" pitchFamily="18" charset="0"/>
                <a:cs typeface="Times New Roman" panose="02020603050405020304" pitchFamily="18" charset="0"/>
              </a:rPr>
              <a:t>Initially developed by a biologist Ludwig Von Bertanlanffy in 1956.</a:t>
            </a:r>
          </a:p>
          <a:p>
            <a:pPr marL="0" indent="0" algn="just">
              <a:buNone/>
            </a:pPr>
            <a:endParaRPr lang="en-MY" sz="3600" dirty="0">
              <a:latin typeface="Times New Roman" panose="02020603050405020304" pitchFamily="18" charset="0"/>
              <a:cs typeface="Times New Roman" panose="02020603050405020304" pitchFamily="18" charset="0"/>
            </a:endParaRPr>
          </a:p>
          <a:p>
            <a:pPr algn="just"/>
            <a:r>
              <a:rPr lang="en-MY" sz="3600" dirty="0">
                <a:latin typeface="Times New Roman" panose="02020603050405020304" pitchFamily="18" charset="0"/>
                <a:cs typeface="Times New Roman" panose="02020603050405020304" pitchFamily="18" charset="0"/>
              </a:rPr>
              <a:t>It is an investigative tool that promotes critical examination of an organisation</a:t>
            </a:r>
          </a:p>
          <a:p>
            <a:pPr marL="0" indent="0" algn="just">
              <a:buNone/>
            </a:pPr>
            <a:r>
              <a:rPr lang="en-MY" sz="3600" dirty="0">
                <a:latin typeface="Times New Roman" panose="02020603050405020304" pitchFamily="18" charset="0"/>
                <a:cs typeface="Times New Roman" panose="02020603050405020304" pitchFamily="18" charset="0"/>
              </a:rPr>
              <a:t> </a:t>
            </a:r>
          </a:p>
          <a:p>
            <a:pPr algn="just"/>
            <a:r>
              <a:rPr lang="en-MY" sz="3600" dirty="0">
                <a:latin typeface="Times New Roman" panose="02020603050405020304" pitchFamily="18" charset="0"/>
                <a:cs typeface="Times New Roman" panose="02020603050405020304" pitchFamily="18" charset="0"/>
              </a:rPr>
              <a:t>It helps in understanding key variables and their interrelationships</a:t>
            </a:r>
          </a:p>
          <a:p>
            <a:pPr marL="0" indent="0" algn="just">
              <a:buNone/>
            </a:pPr>
            <a:endParaRPr lang="en-MY" sz="3600" dirty="0">
              <a:latin typeface="Times New Roman" panose="02020603050405020304" pitchFamily="18" charset="0"/>
              <a:cs typeface="Times New Roman" panose="02020603050405020304" pitchFamily="18" charset="0"/>
            </a:endParaRPr>
          </a:p>
          <a:p>
            <a:pPr algn="just"/>
            <a:endParaRPr lang="en-MY" sz="3600" dirty="0">
              <a:latin typeface="Times New Roman" panose="02020603050405020304" pitchFamily="18" charset="0"/>
              <a:cs typeface="Times New Roman" panose="02020603050405020304" pitchFamily="18" charset="0"/>
            </a:endParaRPr>
          </a:p>
          <a:p>
            <a:pPr marL="0" indent="0" algn="just">
              <a:buNone/>
            </a:pPr>
            <a:endParaRPr lang="en-ZA" sz="6000" dirty="0">
              <a:latin typeface="Times New Roman" panose="02020603050405020304" pitchFamily="18" charset="0"/>
              <a:cs typeface="Times New Roman" panose="02020603050405020304" pitchFamily="18" charset="0"/>
            </a:endParaRPr>
          </a:p>
          <a:p>
            <a:pPr marL="0" indent="0">
              <a:buNone/>
            </a:pPr>
            <a:endParaRPr lang="en-ZA" sz="6000" dirty="0"/>
          </a:p>
        </p:txBody>
      </p:sp>
    </p:spTree>
    <p:extLst>
      <p:ext uri="{BB962C8B-B14F-4D97-AF65-F5344CB8AC3E}">
        <p14:creationId xmlns:p14="http://schemas.microsoft.com/office/powerpoint/2010/main" val="2856424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Autofit/>
          </a:bodyPr>
          <a:lstStyle/>
          <a:p>
            <a:pPr lvl="0"/>
            <a:r>
              <a:rPr lang="en-ZA" sz="3600" dirty="0">
                <a:latin typeface="Times New Roman" panose="02020603050405020304" pitchFamily="18" charset="0"/>
                <a:cs typeface="Times New Roman" panose="02020603050405020304" pitchFamily="18" charset="0"/>
              </a:rPr>
              <a:t>It helps us conceptualise a whole system, understand how the small pieces fit together and see which pieces do not fit</a:t>
            </a:r>
          </a:p>
          <a:p>
            <a:pPr marL="0" lvl="0" indent="0">
              <a:buNone/>
            </a:pPr>
            <a:endParaRPr lang="en-ZA" sz="3600" dirty="0">
              <a:latin typeface="Times New Roman" panose="02020603050405020304" pitchFamily="18" charset="0"/>
              <a:cs typeface="Times New Roman" panose="02020603050405020304" pitchFamily="18" charset="0"/>
            </a:endParaRPr>
          </a:p>
          <a:p>
            <a:pPr lvl="0"/>
            <a:r>
              <a:rPr lang="en-ZA" sz="3600" dirty="0">
                <a:latin typeface="Times New Roman" panose="02020603050405020304" pitchFamily="18" charset="0"/>
                <a:cs typeface="Times New Roman" panose="02020603050405020304" pitchFamily="18" charset="0"/>
              </a:rPr>
              <a:t>It is used to understand systems at </a:t>
            </a:r>
            <a:r>
              <a:rPr lang="en-ZA" sz="3600" b="1" dirty="0">
                <a:latin typeface="Times New Roman" panose="02020603050405020304" pitchFamily="18" charset="0"/>
                <a:cs typeface="Times New Roman" panose="02020603050405020304" pitchFamily="18" charset="0"/>
              </a:rPr>
              <a:t>macro</a:t>
            </a:r>
            <a:r>
              <a:rPr lang="en-ZA" sz="3600" dirty="0">
                <a:latin typeface="Times New Roman" panose="02020603050405020304" pitchFamily="18" charset="0"/>
                <a:cs typeface="Times New Roman" panose="02020603050405020304" pitchFamily="18" charset="0"/>
              </a:rPr>
              <a:t> and </a:t>
            </a:r>
            <a:r>
              <a:rPr lang="en-ZA" sz="3600" b="1" dirty="0">
                <a:latin typeface="Times New Roman" panose="02020603050405020304" pitchFamily="18" charset="0"/>
                <a:cs typeface="Times New Roman" panose="02020603050405020304" pitchFamily="18" charset="0"/>
              </a:rPr>
              <a:t>micro</a:t>
            </a:r>
            <a:r>
              <a:rPr lang="en-ZA" sz="3600" dirty="0">
                <a:latin typeface="Times New Roman" panose="02020603050405020304" pitchFamily="18" charset="0"/>
                <a:cs typeface="Times New Roman" panose="02020603050405020304" pitchFamily="18" charset="0"/>
              </a:rPr>
              <a:t> level</a:t>
            </a:r>
          </a:p>
          <a:p>
            <a:pPr marL="0" indent="0">
              <a:buNone/>
            </a:pPr>
            <a:endParaRPr lang="en-ZA" sz="4400" dirty="0"/>
          </a:p>
        </p:txBody>
      </p:sp>
    </p:spTree>
    <p:extLst>
      <p:ext uri="{BB962C8B-B14F-4D97-AF65-F5344CB8AC3E}">
        <p14:creationId xmlns:p14="http://schemas.microsoft.com/office/powerpoint/2010/main" val="2764011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4800" b="1" dirty="0">
                <a:latin typeface="Times New Roman" panose="02020603050405020304" pitchFamily="18" charset="0"/>
                <a:cs typeface="Times New Roman" panose="02020603050405020304" pitchFamily="18" charset="0"/>
              </a:rPr>
              <a:t>What is a system?</a:t>
            </a:r>
          </a:p>
        </p:txBody>
      </p:sp>
      <p:sp>
        <p:nvSpPr>
          <p:cNvPr id="3" name="Content Placeholder 2"/>
          <p:cNvSpPr>
            <a:spLocks noGrp="1"/>
          </p:cNvSpPr>
          <p:nvPr>
            <p:ph idx="1"/>
          </p:nvPr>
        </p:nvSpPr>
        <p:spPr>
          <a:xfrm>
            <a:off x="457200" y="1600200"/>
            <a:ext cx="8229600" cy="4781128"/>
          </a:xfrm>
        </p:spPr>
        <p:txBody>
          <a:bodyPr>
            <a:noAutofit/>
          </a:bodyPr>
          <a:lstStyle/>
          <a:p>
            <a:r>
              <a:rPr lang="en-MY" sz="3600" dirty="0">
                <a:latin typeface="Times New Roman" panose="02020603050405020304" pitchFamily="18" charset="0"/>
                <a:cs typeface="Times New Roman" panose="02020603050405020304" pitchFamily="18" charset="0"/>
              </a:rPr>
              <a:t>any collection of interrelated parts that (together) constitute a larger whole.</a:t>
            </a:r>
          </a:p>
          <a:p>
            <a:pPr marL="0" indent="0">
              <a:buNone/>
            </a:pPr>
            <a:endParaRPr lang="en-MY" sz="3600" dirty="0">
              <a:latin typeface="Times New Roman" panose="02020603050405020304" pitchFamily="18" charset="0"/>
              <a:cs typeface="Times New Roman" panose="02020603050405020304" pitchFamily="18" charset="0"/>
            </a:endParaRPr>
          </a:p>
          <a:p>
            <a:r>
              <a:rPr lang="en-US" altLang="en-US" sz="3600" dirty="0">
                <a:latin typeface="Times New Roman" panose="02020603050405020304" pitchFamily="18" charset="0"/>
                <a:cs typeface="Times New Roman" panose="02020603050405020304" pitchFamily="18" charset="0"/>
              </a:rPr>
              <a:t> a set of interrelated elements functioning as a unit to </a:t>
            </a:r>
            <a:r>
              <a:rPr lang="en-US" altLang="en-US" sz="3600" b="1" dirty="0">
                <a:latin typeface="Times New Roman" panose="02020603050405020304" pitchFamily="18" charset="0"/>
                <a:cs typeface="Times New Roman" panose="02020603050405020304" pitchFamily="18" charset="0"/>
              </a:rPr>
              <a:t>achieve a specific purpose</a:t>
            </a:r>
          </a:p>
          <a:p>
            <a:pPr marL="0" indent="0">
              <a:buNone/>
            </a:pPr>
            <a:endParaRPr lang="en-US" altLang="en-US" sz="3600" b="1" dirty="0">
              <a:latin typeface="Times New Roman" panose="02020603050405020304" pitchFamily="18" charset="0"/>
              <a:cs typeface="Times New Roman" panose="02020603050405020304" pitchFamily="18" charset="0"/>
            </a:endParaRPr>
          </a:p>
          <a:p>
            <a:r>
              <a:rPr lang="en-US" altLang="en-US" sz="3600" b="1" dirty="0">
                <a:latin typeface="Times New Roman" panose="02020603050405020304" pitchFamily="18" charset="0"/>
                <a:cs typeface="Times New Roman" panose="02020603050405020304" pitchFamily="18" charset="0"/>
              </a:rPr>
              <a:t>Example: </a:t>
            </a:r>
            <a:r>
              <a:rPr lang="en-US" altLang="en-US" sz="3600" dirty="0">
                <a:latin typeface="Times New Roman" panose="02020603050405020304" pitchFamily="18" charset="0"/>
                <a:cs typeface="Times New Roman" panose="02020603050405020304" pitchFamily="18" charset="0"/>
              </a:rPr>
              <a:t>School/educational institution</a:t>
            </a:r>
          </a:p>
          <a:p>
            <a:endParaRPr lang="en-ZA" sz="4800" dirty="0"/>
          </a:p>
        </p:txBody>
      </p:sp>
    </p:spTree>
    <p:extLst>
      <p:ext uri="{BB962C8B-B14F-4D97-AF65-F5344CB8AC3E}">
        <p14:creationId xmlns:p14="http://schemas.microsoft.com/office/powerpoint/2010/main" val="3501817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CA936A-8F66-7349-80C3-8B544FEA21FC}"/>
              </a:ext>
            </a:extLst>
          </p:cNvPr>
          <p:cNvSpPr>
            <a:spLocks noGrp="1"/>
          </p:cNvSpPr>
          <p:nvPr>
            <p:ph type="title"/>
          </p:nvPr>
        </p:nvSpPr>
        <p:spPr>
          <a:xfrm>
            <a:off x="285750" y="365126"/>
            <a:ext cx="8229600" cy="1325563"/>
          </a:xfrm>
        </p:spPr>
        <p:txBody>
          <a:bodyPr>
            <a:normAutofit fontScale="90000"/>
          </a:bodyPr>
          <a:lstStyle/>
          <a:p>
            <a:r>
              <a:rPr lang="en-ZA" sz="4800" b="1" dirty="0">
                <a:latin typeface="Times New Roman" panose="02020603050405020304" pitchFamily="18" charset="0"/>
                <a:cs typeface="Times New Roman" panose="02020603050405020304" pitchFamily="18" charset="0"/>
              </a:rPr>
              <a:t>Parts of the Open Systems Model</a:t>
            </a:r>
            <a:r>
              <a:rPr lang="en-ZA" b="1" dirty="0">
                <a:latin typeface="Times New Roman" panose="02020603050405020304" pitchFamily="18" charset="0"/>
                <a:cs typeface="Times New Roman" panose="02020603050405020304" pitchFamily="18" charset="0"/>
              </a:rPr>
              <a:t/>
            </a:r>
            <a:br>
              <a:rPr lang="en-ZA" b="1" dirty="0">
                <a:latin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xmlns="" id="{96F74F97-1AB7-464C-846D-D481F652941D}"/>
              </a:ext>
            </a:extLst>
          </p:cNvPr>
          <p:cNvSpPr>
            <a:spLocks noGrp="1"/>
          </p:cNvSpPr>
          <p:nvPr>
            <p:ph idx="1"/>
          </p:nvPr>
        </p:nvSpPr>
        <p:spPr>
          <a:xfrm>
            <a:off x="457200" y="2204864"/>
            <a:ext cx="8229600" cy="3921299"/>
          </a:xfrm>
        </p:spPr>
        <p:txBody>
          <a:bodyPr>
            <a:normAutofit/>
          </a:bodyPr>
          <a:lstStyle/>
          <a:p>
            <a:r>
              <a:rPr lang="en-ZA" sz="4000" dirty="0">
                <a:latin typeface="Times New Roman" panose="02020603050405020304" pitchFamily="18" charset="0"/>
                <a:cs typeface="Times New Roman" panose="02020603050405020304" pitchFamily="18" charset="0"/>
              </a:rPr>
              <a:t>Organisation</a:t>
            </a:r>
          </a:p>
          <a:p>
            <a:r>
              <a:rPr lang="en-ZA" sz="4000" dirty="0">
                <a:latin typeface="Times New Roman" panose="02020603050405020304" pitchFamily="18" charset="0"/>
                <a:cs typeface="Times New Roman" panose="02020603050405020304" pitchFamily="18" charset="0"/>
              </a:rPr>
              <a:t>Environment</a:t>
            </a:r>
          </a:p>
          <a:p>
            <a:r>
              <a:rPr lang="en-ZA" sz="4000" dirty="0">
                <a:latin typeface="Times New Roman" panose="02020603050405020304" pitchFamily="18" charset="0"/>
                <a:cs typeface="Times New Roman" panose="02020603050405020304" pitchFamily="18" charset="0"/>
              </a:rPr>
              <a:t>Input</a:t>
            </a:r>
          </a:p>
          <a:p>
            <a:r>
              <a:rPr lang="en-ZA" sz="4000" dirty="0">
                <a:latin typeface="Times New Roman" panose="02020603050405020304" pitchFamily="18" charset="0"/>
                <a:cs typeface="Times New Roman" panose="02020603050405020304" pitchFamily="18" charset="0"/>
              </a:rPr>
              <a:t>output </a:t>
            </a:r>
          </a:p>
          <a:p>
            <a:r>
              <a:rPr lang="en-ZA" sz="4000" dirty="0">
                <a:latin typeface="Times New Roman" panose="02020603050405020304" pitchFamily="18" charset="0"/>
                <a:cs typeface="Times New Roman" panose="02020603050405020304" pitchFamily="18" charset="0"/>
              </a:rPr>
              <a:t>Feedback loop</a:t>
            </a:r>
          </a:p>
          <a:p>
            <a:endParaRPr lang="en-GB" dirty="0"/>
          </a:p>
        </p:txBody>
      </p:sp>
    </p:spTree>
    <p:extLst>
      <p:ext uri="{BB962C8B-B14F-4D97-AF65-F5344CB8AC3E}">
        <p14:creationId xmlns:p14="http://schemas.microsoft.com/office/powerpoint/2010/main" val="2978264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507288" cy="6120680"/>
          </a:xfrm>
        </p:spPr>
        <p:txBody>
          <a:bodyPr>
            <a:normAutofit/>
          </a:bodyPr>
          <a:lstStyle/>
          <a:p>
            <a:pPr marL="0" indent="0">
              <a:buNone/>
            </a:pPr>
            <a:r>
              <a:rPr lang="en-ZA" dirty="0"/>
              <a:t>                       </a:t>
            </a:r>
          </a:p>
          <a:p>
            <a:pPr marL="0" indent="0">
              <a:buNone/>
            </a:pPr>
            <a:r>
              <a:rPr lang="en-ZA" sz="3600" dirty="0"/>
              <a:t>      </a:t>
            </a:r>
            <a:r>
              <a:rPr lang="en-ZA" sz="3200" b="1" dirty="0">
                <a:latin typeface="Times New Roman" panose="02020603050405020304" pitchFamily="18" charset="0"/>
                <a:cs typeface="Times New Roman" panose="02020603050405020304" pitchFamily="18" charset="0"/>
              </a:rPr>
              <a:t>Input</a:t>
            </a:r>
            <a:r>
              <a:rPr lang="en-ZA" sz="3200" dirty="0">
                <a:latin typeface="Times New Roman" panose="02020603050405020304" pitchFamily="18" charset="0"/>
                <a:cs typeface="Times New Roman" panose="02020603050405020304" pitchFamily="18" charset="0"/>
              </a:rPr>
              <a:t>                  </a:t>
            </a:r>
            <a:r>
              <a:rPr lang="en-ZA" sz="3200" b="1" dirty="0">
                <a:latin typeface="Times New Roman" panose="02020603050405020304" pitchFamily="18" charset="0"/>
                <a:cs typeface="Times New Roman" panose="02020603050405020304" pitchFamily="18" charset="0"/>
              </a:rPr>
              <a:t>Organisation      Output</a:t>
            </a:r>
          </a:p>
          <a:p>
            <a:pPr marL="0" indent="0">
              <a:buNone/>
            </a:pPr>
            <a:r>
              <a:rPr lang="en-ZA" sz="3200" b="1" dirty="0">
                <a:latin typeface="Times New Roman" panose="02020603050405020304" pitchFamily="18" charset="0"/>
                <a:cs typeface="Times New Roman" panose="02020603050405020304" pitchFamily="18" charset="0"/>
              </a:rPr>
              <a:t>                                 </a:t>
            </a:r>
            <a:r>
              <a:rPr lang="en-ZA" sz="3200" dirty="0">
                <a:latin typeface="Times New Roman" panose="02020603050405020304" pitchFamily="18" charset="0"/>
                <a:cs typeface="Times New Roman" panose="02020603050405020304" pitchFamily="18" charset="0"/>
              </a:rPr>
              <a:t>                      </a:t>
            </a:r>
          </a:p>
          <a:p>
            <a:pPr marL="0" indent="0">
              <a:buNone/>
            </a:pPr>
            <a:r>
              <a:rPr lang="en-ZA" sz="3200" dirty="0">
                <a:latin typeface="Times New Roman" panose="02020603050405020304" pitchFamily="18" charset="0"/>
                <a:cs typeface="Times New Roman" panose="02020603050405020304" pitchFamily="18" charset="0"/>
              </a:rPr>
              <a:t>			  </a:t>
            </a:r>
          </a:p>
          <a:p>
            <a:pPr marL="0" indent="0">
              <a:buNone/>
            </a:pPr>
            <a:r>
              <a:rPr lang="en-ZA" sz="3200" b="1" dirty="0">
                <a:latin typeface="Times New Roman" panose="02020603050405020304" pitchFamily="18" charset="0"/>
                <a:cs typeface="Times New Roman" panose="02020603050405020304" pitchFamily="18" charset="0"/>
              </a:rPr>
              <a:t>                           </a:t>
            </a:r>
          </a:p>
          <a:p>
            <a:pPr marL="0" indent="0" algn="ctr">
              <a:buNone/>
            </a:pPr>
            <a:r>
              <a:rPr lang="en-ZA" sz="3200" b="1" dirty="0">
                <a:latin typeface="Times New Roman" panose="02020603050405020304" pitchFamily="18" charset="0"/>
                <a:cs typeface="Times New Roman" panose="02020603050405020304" pitchFamily="18" charset="0"/>
              </a:rPr>
              <a:t>Environment</a:t>
            </a:r>
          </a:p>
          <a:p>
            <a:pPr marL="0" indent="0">
              <a:buNone/>
            </a:pPr>
            <a:r>
              <a:rPr lang="en-ZA" sz="3200" dirty="0">
                <a:latin typeface="Times New Roman" panose="02020603050405020304" pitchFamily="18" charset="0"/>
                <a:cs typeface="Times New Roman" panose="02020603050405020304" pitchFamily="18" charset="0"/>
              </a:rPr>
              <a:t>         Immediate                          Secondary</a:t>
            </a:r>
          </a:p>
          <a:p>
            <a:pPr marL="0" indent="0">
              <a:buNone/>
            </a:pPr>
            <a:r>
              <a:rPr lang="en-ZA" sz="3200" dirty="0">
                <a:latin typeface="Times New Roman" panose="02020603050405020304" pitchFamily="18" charset="0"/>
                <a:cs typeface="Times New Roman" panose="02020603050405020304" pitchFamily="18" charset="0"/>
              </a:rPr>
              <a:t>                               </a:t>
            </a:r>
          </a:p>
          <a:p>
            <a:pPr marL="0" indent="0">
              <a:buNone/>
            </a:pPr>
            <a:r>
              <a:rPr lang="en-ZA" sz="3200" dirty="0">
                <a:latin typeface="Times New Roman" panose="02020603050405020304" pitchFamily="18" charset="0"/>
                <a:cs typeface="Times New Roman" panose="02020603050405020304" pitchFamily="18" charset="0"/>
              </a:rPr>
              <a:t>                              </a:t>
            </a:r>
            <a:r>
              <a:rPr lang="en-ZA" sz="3200" b="1" dirty="0">
                <a:latin typeface="Times New Roman" panose="02020603050405020304" pitchFamily="18" charset="0"/>
                <a:cs typeface="Times New Roman" panose="02020603050405020304" pitchFamily="18" charset="0"/>
              </a:rPr>
              <a:t>Feedback</a:t>
            </a:r>
          </a:p>
          <a:p>
            <a:pPr marL="0" indent="0">
              <a:buNone/>
            </a:pPr>
            <a:r>
              <a:rPr lang="en-ZA" sz="3200" b="1" dirty="0">
                <a:latin typeface="Times New Roman" panose="02020603050405020304" pitchFamily="18" charset="0"/>
                <a:cs typeface="Times New Roman" panose="02020603050405020304" pitchFamily="18" charset="0"/>
              </a:rPr>
              <a:t>                                loop</a:t>
            </a:r>
            <a:r>
              <a:rPr lang="en-ZA" sz="3200" dirty="0">
                <a:latin typeface="Times New Roman" panose="02020603050405020304" pitchFamily="18" charset="0"/>
                <a:cs typeface="Times New Roman" panose="02020603050405020304" pitchFamily="18" charset="0"/>
              </a:rPr>
              <a:t>          </a:t>
            </a:r>
          </a:p>
        </p:txBody>
      </p:sp>
      <p:cxnSp>
        <p:nvCxnSpPr>
          <p:cNvPr id="8" name="Straight Arrow Connector 7"/>
          <p:cNvCxnSpPr/>
          <p:nvPr/>
        </p:nvCxnSpPr>
        <p:spPr>
          <a:xfrm>
            <a:off x="2195736" y="1052736"/>
            <a:ext cx="158417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cxnSpLocks/>
          </p:cNvCxnSpPr>
          <p:nvPr/>
        </p:nvCxnSpPr>
        <p:spPr>
          <a:xfrm>
            <a:off x="6228184" y="980728"/>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6804248" y="1772816"/>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8028384" y="1412776"/>
            <a:ext cx="0" cy="40324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flipH="1">
            <a:off x="5508104" y="5445224"/>
            <a:ext cx="252028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flipH="1">
            <a:off x="1333640" y="5445224"/>
            <a:ext cx="23022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flipV="1">
            <a:off x="1333640" y="1412776"/>
            <a:ext cx="0" cy="40324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Connector 5"/>
          <p:cNvCxnSpPr>
            <a:cxnSpLocks/>
          </p:cNvCxnSpPr>
          <p:nvPr/>
        </p:nvCxnSpPr>
        <p:spPr>
          <a:xfrm>
            <a:off x="3906928" y="677744"/>
            <a:ext cx="23212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906928" y="677744"/>
            <a:ext cx="0" cy="20882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cxnSpLocks/>
          </p:cNvCxnSpPr>
          <p:nvPr/>
        </p:nvCxnSpPr>
        <p:spPr>
          <a:xfrm>
            <a:off x="6228184" y="677744"/>
            <a:ext cx="0" cy="20882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flipH="1">
            <a:off x="3906928" y="2765976"/>
            <a:ext cx="232125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8850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 calcmode="lin" valueType="num">
                                      <p:cBhvr>
                                        <p:cTn id="6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7" end="7"/>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3">
                                            <p:txEl>
                                              <p:pRg st="8" end="8"/>
                                            </p:txEl>
                                          </p:spTgt>
                                        </p:tgtEl>
                                        <p:attrNameLst>
                                          <p:attrName>style.visibility</p:attrName>
                                        </p:attrNameLst>
                                      </p:cBhvr>
                                      <p:to>
                                        <p:strVal val="visible"/>
                                      </p:to>
                                    </p:set>
                                    <p:anim calcmode="lin" valueType="num">
                                      <p:cBhvr>
                                        <p:cTn id="7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8" end="8"/>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grpId="0" nodeType="clickEffect">
                                  <p:stCondLst>
                                    <p:cond delay="0"/>
                                  </p:stCondLst>
                                  <p:childTnLst>
                                    <p:set>
                                      <p:cBhvr>
                                        <p:cTn id="78" dur="1" fill="hold">
                                          <p:stCondLst>
                                            <p:cond delay="0"/>
                                          </p:stCondLst>
                                        </p:cTn>
                                        <p:tgtEl>
                                          <p:spTgt spid="3">
                                            <p:txEl>
                                              <p:pRg st="9" end="9"/>
                                            </p:txEl>
                                          </p:spTgt>
                                        </p:tgtEl>
                                        <p:attrNameLst>
                                          <p:attrName>style.visibility</p:attrName>
                                        </p:attrNameLst>
                                      </p:cBhvr>
                                      <p:to>
                                        <p:strVal val="visible"/>
                                      </p:to>
                                    </p:set>
                                    <p:anim calcmode="lin" valueType="num">
                                      <p:cBhvr>
                                        <p:cTn id="79"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394505"/>
            <a:ext cx="8496944" cy="5832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 name="Straight Connector 2">
            <a:extLst>
              <a:ext uri="{FF2B5EF4-FFF2-40B4-BE49-F238E27FC236}">
                <a16:creationId xmlns:a16="http://schemas.microsoft.com/office/drawing/2014/main" xmlns="" id="{96D665A6-E869-C243-9E42-E0C647583CBD}"/>
              </a:ext>
            </a:extLst>
          </p:cNvPr>
          <p:cNvCxnSpPr/>
          <p:nvPr/>
        </p:nvCxnSpPr>
        <p:spPr>
          <a:xfrm>
            <a:off x="8676456" y="1196752"/>
            <a:ext cx="0" cy="46805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6694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ppt_w</p:attrName>
                                        </p:attrNameLst>
                                      </p:cBhvr>
                                      <p:tavLst>
                                        <p:tav tm="0">
                                          <p:val>
                                            <p:fltVal val="0"/>
                                          </p:val>
                                        </p:tav>
                                        <p:tav tm="100000">
                                          <p:val>
                                            <p:strVal val="#ppt_w"/>
                                          </p:val>
                                        </p:tav>
                                      </p:tavLst>
                                    </p:anim>
                                    <p:anim calcmode="lin" valueType="num">
                                      <p:cBhvr>
                                        <p:cTn id="8" dur="1000" fill="hold"/>
                                        <p:tgtEl>
                                          <p:spTgt spid="1026"/>
                                        </p:tgtEl>
                                        <p:attrNameLst>
                                          <p:attrName>ppt_h</p:attrName>
                                        </p:attrNameLst>
                                      </p:cBhvr>
                                      <p:tavLst>
                                        <p:tav tm="0">
                                          <p:val>
                                            <p:fltVal val="0"/>
                                          </p:val>
                                        </p:tav>
                                        <p:tav tm="100000">
                                          <p:val>
                                            <p:strVal val="#ppt_h"/>
                                          </p:val>
                                        </p:tav>
                                      </p:tavLst>
                                    </p:anim>
                                    <p:anim calcmode="lin" valueType="num">
                                      <p:cBhvr>
                                        <p:cTn id="9" dur="1000" fill="hold"/>
                                        <p:tgtEl>
                                          <p:spTgt spid="1026"/>
                                        </p:tgtEl>
                                        <p:attrNameLst>
                                          <p:attrName>style.rotation</p:attrName>
                                        </p:attrNameLst>
                                      </p:cBhvr>
                                      <p:tavLst>
                                        <p:tav tm="0">
                                          <p:val>
                                            <p:fltVal val="90"/>
                                          </p:val>
                                        </p:tav>
                                        <p:tav tm="100000">
                                          <p:val>
                                            <p:fltVal val="0"/>
                                          </p:val>
                                        </p:tav>
                                      </p:tavLst>
                                    </p:anim>
                                    <p:animEffect transition="in" filter="fade">
                                      <p:cBhvr>
                                        <p:cTn id="10" dur="1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332656"/>
            <a:ext cx="8784976" cy="5793507"/>
          </a:xfrm>
        </p:spPr>
        <p:txBody>
          <a:bodyPr>
            <a:normAutofit/>
          </a:bodyPr>
          <a:lstStyle/>
          <a:p>
            <a:pPr indent="0" algn="just">
              <a:lnSpc>
                <a:spcPct val="115000"/>
              </a:lnSpc>
              <a:spcAft>
                <a:spcPts val="0"/>
              </a:spcAft>
              <a:buNone/>
            </a:pPr>
            <a:r>
              <a:rPr lang="en-US" sz="4400" b="1" dirty="0">
                <a:effectLst/>
                <a:latin typeface="Times New Roman" panose="02020603050405020304" pitchFamily="18" charset="0"/>
                <a:ea typeface="Calibri"/>
                <a:cs typeface="Times New Roman" panose="02020603050405020304" pitchFamily="18" charset="0"/>
              </a:rPr>
              <a:t>OUTLINE</a:t>
            </a:r>
          </a:p>
          <a:p>
            <a:pPr marL="742950" indent="-571500" algn="just">
              <a:lnSpc>
                <a:spcPct val="115000"/>
              </a:lnSpc>
            </a:pPr>
            <a:r>
              <a:rPr lang="en-US" sz="3600" dirty="0">
                <a:effectLst/>
                <a:latin typeface="Times New Roman" panose="02020603050405020304" pitchFamily="18" charset="0"/>
                <a:ea typeface="Calibri"/>
                <a:cs typeface="Times New Roman" panose="02020603050405020304" pitchFamily="18" charset="0"/>
              </a:rPr>
              <a:t>Definitions of Sociology and 	Education</a:t>
            </a:r>
          </a:p>
          <a:p>
            <a:pPr indent="450215" algn="just">
              <a:lnSpc>
                <a:spcPct val="115000"/>
              </a:lnSpc>
              <a:spcAft>
                <a:spcPts val="0"/>
              </a:spcAft>
            </a:pPr>
            <a:r>
              <a:rPr lang="en-US" sz="3600" dirty="0">
                <a:effectLst/>
                <a:latin typeface="Times New Roman" panose="02020603050405020304" pitchFamily="18" charset="0"/>
                <a:ea typeface="Calibri"/>
                <a:cs typeface="Times New Roman" panose="02020603050405020304" pitchFamily="18" charset="0"/>
              </a:rPr>
              <a:t>Branches of Sociology</a:t>
            </a:r>
            <a:endParaRPr lang="en-ZA" sz="3600" dirty="0">
              <a:latin typeface="Times New Roman" panose="02020603050405020304" pitchFamily="18" charset="0"/>
              <a:ea typeface="Calibri"/>
              <a:cs typeface="Times New Roman" panose="02020603050405020304" pitchFamily="18" charset="0"/>
            </a:endParaRPr>
          </a:p>
          <a:p>
            <a:pPr indent="450215" algn="just">
              <a:lnSpc>
                <a:spcPct val="115000"/>
              </a:lnSpc>
              <a:spcAft>
                <a:spcPts val="0"/>
              </a:spcAft>
            </a:pPr>
            <a:r>
              <a:rPr lang="en-US" sz="3600" dirty="0">
                <a:effectLst/>
                <a:latin typeface="Times New Roman" panose="02020603050405020304" pitchFamily="18" charset="0"/>
                <a:ea typeface="Calibri"/>
                <a:cs typeface="Times New Roman" panose="02020603050405020304" pitchFamily="18" charset="0"/>
              </a:rPr>
              <a:t>Development of Sociology of 	Education</a:t>
            </a:r>
            <a:endParaRPr lang="en-ZA" sz="3600" dirty="0">
              <a:latin typeface="Times New Roman" panose="02020603050405020304" pitchFamily="18" charset="0"/>
              <a:ea typeface="Calibri"/>
              <a:cs typeface="Times New Roman" panose="02020603050405020304" pitchFamily="18" charset="0"/>
            </a:endParaRPr>
          </a:p>
          <a:p>
            <a:pPr marL="571500" indent="0" algn="just">
              <a:spcAft>
                <a:spcPts val="0"/>
              </a:spcAft>
              <a:buNone/>
            </a:pPr>
            <a:endParaRPr lang="en-ZA" sz="3600" dirty="0">
              <a:effectLst/>
              <a:latin typeface="Times New Roman" panose="02020603050405020304" pitchFamily="18" charset="0"/>
              <a:cs typeface="Times New Roman" panose="02020603050405020304" pitchFamily="18" charset="0"/>
            </a:endParaRPr>
          </a:p>
          <a:p>
            <a:pPr marL="0" indent="0">
              <a:buNone/>
            </a:pPr>
            <a:endParaRPr lang="en-ZA" dirty="0"/>
          </a:p>
        </p:txBody>
      </p:sp>
    </p:spTree>
    <p:extLst>
      <p:ext uri="{BB962C8B-B14F-4D97-AF65-F5344CB8AC3E}">
        <p14:creationId xmlns:p14="http://schemas.microsoft.com/office/powerpoint/2010/main" val="285128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n-ZA" sz="4800" b="1" dirty="0">
                <a:latin typeface="Times New Roman" panose="02020603050405020304" pitchFamily="18" charset="0"/>
                <a:cs typeface="Times New Roman" panose="02020603050405020304" pitchFamily="18" charset="0"/>
              </a:rPr>
              <a:t>Organisation</a:t>
            </a:r>
          </a:p>
        </p:txBody>
      </p:sp>
      <p:sp>
        <p:nvSpPr>
          <p:cNvPr id="3" name="Content Placeholder 2"/>
          <p:cNvSpPr>
            <a:spLocks noGrp="1"/>
          </p:cNvSpPr>
          <p:nvPr>
            <p:ph idx="1"/>
          </p:nvPr>
        </p:nvSpPr>
        <p:spPr>
          <a:xfrm>
            <a:off x="251520" y="1268760"/>
            <a:ext cx="8712968" cy="5472608"/>
          </a:xfrm>
        </p:spPr>
        <p:txBody>
          <a:bodyPr>
            <a:noAutofit/>
          </a:bodyPr>
          <a:lstStyle/>
          <a:p>
            <a:pPr>
              <a:lnSpc>
                <a:spcPct val="150000"/>
              </a:lnSpc>
            </a:pPr>
            <a:r>
              <a:rPr lang="en-ZA" sz="3600" dirty="0">
                <a:latin typeface="Times New Roman" panose="02020603050405020304" pitchFamily="18" charset="0"/>
                <a:cs typeface="Times New Roman" panose="02020603050405020304" pitchFamily="18" charset="0"/>
              </a:rPr>
              <a:t>Refers to the centre of activity</a:t>
            </a:r>
          </a:p>
          <a:p>
            <a:pPr>
              <a:lnSpc>
                <a:spcPct val="150000"/>
              </a:lnSpc>
            </a:pPr>
            <a:r>
              <a:rPr lang="en-ZA" sz="3600" dirty="0">
                <a:latin typeface="Times New Roman" panose="02020603050405020304" pitchFamily="18" charset="0"/>
                <a:cs typeface="Times New Roman" panose="02020603050405020304" pitchFamily="18" charset="0"/>
              </a:rPr>
              <a:t>Can be an institution e.g. Education</a:t>
            </a:r>
          </a:p>
          <a:p>
            <a:pPr>
              <a:lnSpc>
                <a:spcPct val="150000"/>
              </a:lnSpc>
            </a:pPr>
            <a:r>
              <a:rPr lang="en-ZA" sz="3600" dirty="0">
                <a:latin typeface="Times New Roman" panose="02020603050405020304" pitchFamily="18" charset="0"/>
                <a:cs typeface="Times New Roman" panose="02020603050405020304" pitchFamily="18" charset="0"/>
              </a:rPr>
              <a:t>An organisation e.g. School</a:t>
            </a:r>
          </a:p>
          <a:p>
            <a:pPr>
              <a:lnSpc>
                <a:spcPct val="150000"/>
              </a:lnSpc>
            </a:pPr>
            <a:r>
              <a:rPr lang="en-ZA" sz="3600" dirty="0">
                <a:latin typeface="Times New Roman" panose="02020603050405020304" pitchFamily="18" charset="0"/>
                <a:cs typeface="Times New Roman" panose="02020603050405020304" pitchFamily="18" charset="0"/>
              </a:rPr>
              <a:t>A subsystem e.g. a classroom</a:t>
            </a:r>
          </a:p>
          <a:p>
            <a:pPr>
              <a:lnSpc>
                <a:spcPct val="150000"/>
              </a:lnSpc>
            </a:pPr>
            <a:r>
              <a:rPr lang="en-ZA" sz="3600" dirty="0">
                <a:latin typeface="Times New Roman" panose="02020603050405020304" pitchFamily="18" charset="0"/>
                <a:cs typeface="Times New Roman" panose="02020603050405020304" pitchFamily="18" charset="0"/>
              </a:rPr>
              <a:t>An interaction e.g. between a teacher and students</a:t>
            </a:r>
          </a:p>
        </p:txBody>
      </p:sp>
    </p:spTree>
    <p:extLst>
      <p:ext uri="{BB962C8B-B14F-4D97-AF65-F5344CB8AC3E}">
        <p14:creationId xmlns:p14="http://schemas.microsoft.com/office/powerpoint/2010/main" val="3630412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224136"/>
          </a:xfrm>
        </p:spPr>
        <p:txBody>
          <a:bodyPr>
            <a:noAutofit/>
          </a:bodyPr>
          <a:lstStyle/>
          <a:p>
            <a:r>
              <a:rPr lang="en-ZA" sz="4000" b="1" dirty="0">
                <a:latin typeface="Times New Roman" panose="02020603050405020304" pitchFamily="18" charset="0"/>
                <a:cs typeface="Times New Roman" panose="02020603050405020304" pitchFamily="18" charset="0"/>
              </a:rPr>
              <a:t>Components of the Organisation</a:t>
            </a:r>
          </a:p>
        </p:txBody>
      </p:sp>
      <p:sp>
        <p:nvSpPr>
          <p:cNvPr id="3" name="Content Placeholder 2"/>
          <p:cNvSpPr>
            <a:spLocks noGrp="1"/>
          </p:cNvSpPr>
          <p:nvPr>
            <p:ph idx="1"/>
          </p:nvPr>
        </p:nvSpPr>
        <p:spPr>
          <a:xfrm>
            <a:off x="179512" y="1772816"/>
            <a:ext cx="8784976" cy="4752528"/>
          </a:xfrm>
        </p:spPr>
        <p:txBody>
          <a:bodyPr>
            <a:noAutofit/>
          </a:bodyPr>
          <a:lstStyle/>
          <a:p>
            <a:pPr marL="742950" indent="-742950">
              <a:buFont typeface="+mj-lt"/>
              <a:buAutoNum type="arabicPeriod"/>
            </a:pPr>
            <a:r>
              <a:rPr lang="en-ZA" sz="3600" dirty="0">
                <a:latin typeface="Times New Roman" panose="02020603050405020304" pitchFamily="18" charset="0"/>
                <a:cs typeface="Times New Roman" panose="02020603050405020304" pitchFamily="18" charset="0"/>
              </a:rPr>
              <a:t>Structure: formal Vs. informal</a:t>
            </a:r>
          </a:p>
          <a:p>
            <a:pPr marL="742950" indent="-742950">
              <a:buFont typeface="+mj-lt"/>
              <a:buAutoNum type="arabicPeriod"/>
            </a:pPr>
            <a:r>
              <a:rPr lang="en-ZA" sz="3600" dirty="0">
                <a:latin typeface="Times New Roman" panose="02020603050405020304" pitchFamily="18" charset="0"/>
                <a:cs typeface="Times New Roman" panose="02020603050405020304" pitchFamily="18" charset="0"/>
              </a:rPr>
              <a:t>Goals (functions)</a:t>
            </a:r>
          </a:p>
          <a:p>
            <a:pPr marL="742950" indent="-742950">
              <a:buFont typeface="+mj-lt"/>
              <a:buAutoNum type="arabicPeriod"/>
            </a:pPr>
            <a:r>
              <a:rPr lang="en-ZA" sz="3600" dirty="0">
                <a:latin typeface="Times New Roman" panose="02020603050405020304" pitchFamily="18" charset="0"/>
                <a:cs typeface="Times New Roman" panose="02020603050405020304" pitchFamily="18" charset="0"/>
              </a:rPr>
              <a:t>Programmes content, curriculum, testing)</a:t>
            </a:r>
          </a:p>
          <a:p>
            <a:pPr marL="742950" indent="-742950">
              <a:buFont typeface="+mj-lt"/>
              <a:buAutoNum type="arabicPeriod"/>
            </a:pPr>
            <a:r>
              <a:rPr lang="en-ZA" sz="3600" dirty="0">
                <a:latin typeface="Times New Roman" panose="02020603050405020304" pitchFamily="18" charset="0"/>
                <a:cs typeface="Times New Roman" panose="02020603050405020304" pitchFamily="18" charset="0"/>
              </a:rPr>
              <a:t>Processes within the system:(discipline, decision making, socialisation, teaching, evaluation)</a:t>
            </a:r>
          </a:p>
          <a:p>
            <a:pPr marL="742950" indent="-742950">
              <a:buFont typeface="+mj-lt"/>
              <a:buAutoNum type="arabicPeriod"/>
            </a:pPr>
            <a:r>
              <a:rPr lang="en-ZA" sz="3600" dirty="0">
                <a:latin typeface="Times New Roman" panose="02020603050405020304" pitchFamily="18" charset="0"/>
                <a:cs typeface="Times New Roman" panose="02020603050405020304" pitchFamily="18" charset="0"/>
              </a:rPr>
              <a:t>Informal structure</a:t>
            </a:r>
          </a:p>
          <a:p>
            <a:pPr marL="0" indent="0">
              <a:buNone/>
            </a:pPr>
            <a:endParaRPr lang="en-ZA" sz="3600" dirty="0">
              <a:latin typeface="Times New Roman" panose="02020603050405020304" pitchFamily="18" charset="0"/>
              <a:cs typeface="Times New Roman" panose="02020603050405020304" pitchFamily="18" charset="0"/>
            </a:endParaRPr>
          </a:p>
          <a:p>
            <a:pPr marL="0" indent="0">
              <a:buNone/>
            </a:pPr>
            <a:endParaRPr lang="en-ZA" sz="3600" dirty="0">
              <a:latin typeface="Times New Roman" panose="02020603050405020304" pitchFamily="18" charset="0"/>
              <a:cs typeface="Times New Roman" panose="02020603050405020304" pitchFamily="18" charset="0"/>
            </a:endParaRPr>
          </a:p>
          <a:p>
            <a:pPr marL="0" indent="0">
              <a:buNone/>
            </a:pPr>
            <a:endParaRPr lang="en-ZA" sz="4800" dirty="0">
              <a:latin typeface="Times New Roman" panose="02020603050405020304" pitchFamily="18" charset="0"/>
              <a:cs typeface="Times New Roman" panose="02020603050405020304" pitchFamily="18" charset="0"/>
            </a:endParaRPr>
          </a:p>
          <a:p>
            <a:endParaRPr lang="en-ZA" sz="4000" dirty="0"/>
          </a:p>
        </p:txBody>
      </p:sp>
    </p:spTree>
    <p:extLst>
      <p:ext uri="{BB962C8B-B14F-4D97-AF65-F5344CB8AC3E}">
        <p14:creationId xmlns:p14="http://schemas.microsoft.com/office/powerpoint/2010/main" val="21209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54162"/>
          </a:xfrm>
        </p:spPr>
        <p:txBody>
          <a:bodyPr>
            <a:normAutofit/>
          </a:bodyPr>
          <a:lstStyle/>
          <a:p>
            <a:r>
              <a:rPr lang="en-ZA" sz="4800" b="1" dirty="0">
                <a:latin typeface="Times New Roman" panose="02020603050405020304" pitchFamily="18" charset="0"/>
                <a:cs typeface="Times New Roman" panose="02020603050405020304" pitchFamily="18" charset="0"/>
              </a:rPr>
              <a:t>Environment</a:t>
            </a:r>
          </a:p>
        </p:txBody>
      </p:sp>
      <p:sp>
        <p:nvSpPr>
          <p:cNvPr id="3" name="Content Placeholder 2"/>
          <p:cNvSpPr>
            <a:spLocks noGrp="1"/>
          </p:cNvSpPr>
          <p:nvPr>
            <p:ph idx="1"/>
          </p:nvPr>
        </p:nvSpPr>
        <p:spPr>
          <a:xfrm>
            <a:off x="323528" y="1916832"/>
            <a:ext cx="8568952" cy="4680520"/>
          </a:xfrm>
        </p:spPr>
        <p:txBody>
          <a:bodyPr>
            <a:noAutofit/>
          </a:bodyPr>
          <a:lstStyle/>
          <a:p>
            <a:r>
              <a:rPr lang="en-ZA" sz="4000" dirty="0">
                <a:latin typeface="Times New Roman" panose="02020603050405020304" pitchFamily="18" charset="0"/>
                <a:cs typeface="Times New Roman" panose="02020603050405020304" pitchFamily="18" charset="0"/>
              </a:rPr>
              <a:t>Everything that surrounds the organisation and influences it in some way</a:t>
            </a:r>
          </a:p>
          <a:p>
            <a:pPr marL="0" indent="0">
              <a:buNone/>
            </a:pPr>
            <a:endParaRPr lang="en-ZA" sz="4000" dirty="0">
              <a:latin typeface="Times New Roman" panose="02020603050405020304" pitchFamily="18" charset="0"/>
              <a:cs typeface="Times New Roman" panose="02020603050405020304" pitchFamily="18" charset="0"/>
            </a:endParaRPr>
          </a:p>
          <a:p>
            <a:r>
              <a:rPr lang="en-ZA" sz="4000" dirty="0">
                <a:latin typeface="Times New Roman" panose="02020603050405020304" pitchFamily="18" charset="0"/>
                <a:cs typeface="Times New Roman" panose="02020603050405020304" pitchFamily="18" charset="0"/>
              </a:rPr>
              <a:t>Organisations depend on the environment for </a:t>
            </a:r>
            <a:r>
              <a:rPr lang="en-ZA" sz="4000" b="1" dirty="0">
                <a:latin typeface="Times New Roman" panose="02020603050405020304" pitchFamily="18" charset="0"/>
                <a:cs typeface="Times New Roman" panose="02020603050405020304" pitchFamily="18" charset="0"/>
              </a:rPr>
              <a:t>information</a:t>
            </a:r>
            <a:r>
              <a:rPr lang="en-ZA" sz="4000" dirty="0">
                <a:latin typeface="Times New Roman" panose="02020603050405020304" pitchFamily="18" charset="0"/>
                <a:cs typeface="Times New Roman" panose="02020603050405020304" pitchFamily="18" charset="0"/>
              </a:rPr>
              <a:t> and </a:t>
            </a:r>
            <a:r>
              <a:rPr lang="en-ZA" sz="4000" b="1" dirty="0">
                <a:latin typeface="Times New Roman" panose="02020603050405020304" pitchFamily="18" charset="0"/>
                <a:cs typeface="Times New Roman" panose="02020603050405020304" pitchFamily="18" charset="0"/>
              </a:rPr>
              <a:t>resources</a:t>
            </a:r>
          </a:p>
          <a:p>
            <a:pPr marL="0" indent="0">
              <a:buNone/>
            </a:pPr>
            <a:endParaRPr lang="en-ZA"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4245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4800" b="1" dirty="0">
                <a:latin typeface="Times New Roman" panose="02020603050405020304" pitchFamily="18" charset="0"/>
                <a:cs typeface="Times New Roman" panose="02020603050405020304" pitchFamily="18" charset="0"/>
              </a:rPr>
              <a:t>Two types of Environment </a:t>
            </a:r>
          </a:p>
        </p:txBody>
      </p:sp>
      <p:sp>
        <p:nvSpPr>
          <p:cNvPr id="3" name="Content Placeholder 2"/>
          <p:cNvSpPr>
            <a:spLocks noGrp="1"/>
          </p:cNvSpPr>
          <p:nvPr>
            <p:ph idx="1"/>
          </p:nvPr>
        </p:nvSpPr>
        <p:spPr>
          <a:xfrm>
            <a:off x="179512" y="1825625"/>
            <a:ext cx="8784976" cy="4351338"/>
          </a:xfrm>
        </p:spPr>
        <p:txBody>
          <a:bodyPr>
            <a:normAutofit/>
          </a:bodyPr>
          <a:lstStyle/>
          <a:p>
            <a:pPr lvl="0"/>
            <a:r>
              <a:rPr lang="en-ZA" sz="4000" dirty="0">
                <a:latin typeface="Times New Roman" panose="02020603050405020304" pitchFamily="18" charset="0"/>
                <a:ea typeface="Calibri"/>
                <a:cs typeface="Times New Roman" panose="02020603050405020304" pitchFamily="18" charset="0"/>
              </a:rPr>
              <a:t>Immediate and secondary</a:t>
            </a:r>
          </a:p>
          <a:p>
            <a:pPr marL="0" lvl="0" indent="0">
              <a:buNone/>
            </a:pPr>
            <a:endParaRPr lang="en-ZA" sz="4000" dirty="0">
              <a:latin typeface="Times New Roman" panose="02020603050405020304" pitchFamily="18" charset="0"/>
              <a:ea typeface="Calibri"/>
              <a:cs typeface="Times New Roman" panose="02020603050405020304" pitchFamily="18" charset="0"/>
            </a:endParaRPr>
          </a:p>
          <a:p>
            <a:pPr lvl="1">
              <a:buFont typeface="Wingdings" panose="05000000000000000000" pitchFamily="2" charset="2"/>
              <a:buChar char="Ø"/>
            </a:pPr>
            <a:r>
              <a:rPr lang="en-ZA" sz="3700" b="1" dirty="0">
                <a:latin typeface="Times New Roman" panose="02020603050405020304" pitchFamily="18" charset="0"/>
                <a:cs typeface="Times New Roman" panose="02020603050405020304" pitchFamily="18" charset="0"/>
              </a:rPr>
              <a:t>Immediate</a:t>
            </a:r>
            <a:r>
              <a:rPr lang="en-ZA" sz="3700" dirty="0">
                <a:latin typeface="Times New Roman" panose="02020603050405020304" pitchFamily="18" charset="0"/>
                <a:cs typeface="Times New Roman" panose="02020603050405020304" pitchFamily="18" charset="0"/>
              </a:rPr>
              <a:t> environment has </a:t>
            </a:r>
            <a:r>
              <a:rPr lang="en-ZA" sz="3700" b="1" dirty="0">
                <a:latin typeface="Times New Roman" panose="02020603050405020304" pitchFamily="18" charset="0"/>
                <a:cs typeface="Times New Roman" panose="02020603050405020304" pitchFamily="18" charset="0"/>
              </a:rPr>
              <a:t>direct</a:t>
            </a:r>
            <a:r>
              <a:rPr lang="en-ZA" sz="3700" dirty="0">
                <a:latin typeface="Times New Roman" panose="02020603050405020304" pitchFamily="18" charset="0"/>
                <a:cs typeface="Times New Roman" panose="02020603050405020304" pitchFamily="18" charset="0"/>
              </a:rPr>
              <a:t> impact on the organisation</a:t>
            </a:r>
          </a:p>
          <a:p>
            <a:pPr marL="0" lvl="0" indent="0">
              <a:buNone/>
            </a:pPr>
            <a:endParaRPr lang="en-ZA" sz="4000"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ZA" sz="3700" b="1" dirty="0">
                <a:solidFill>
                  <a:prstClr val="black"/>
                </a:solidFill>
                <a:latin typeface="Times New Roman" panose="02020603050405020304" pitchFamily="18" charset="0"/>
                <a:cs typeface="Times New Roman" panose="02020603050405020304" pitchFamily="18" charset="0"/>
              </a:rPr>
              <a:t>Secondary</a:t>
            </a:r>
            <a:r>
              <a:rPr lang="en-ZA" sz="3700" dirty="0">
                <a:solidFill>
                  <a:prstClr val="black"/>
                </a:solidFill>
                <a:latin typeface="Times New Roman" panose="02020603050405020304" pitchFamily="18" charset="0"/>
                <a:cs typeface="Times New Roman" panose="02020603050405020304" pitchFamily="18" charset="0"/>
              </a:rPr>
              <a:t> environment has an </a:t>
            </a:r>
            <a:r>
              <a:rPr lang="en-ZA" sz="3700" b="1" dirty="0">
                <a:solidFill>
                  <a:prstClr val="black"/>
                </a:solidFill>
                <a:latin typeface="Times New Roman" panose="02020603050405020304" pitchFamily="18" charset="0"/>
                <a:cs typeface="Times New Roman" panose="02020603050405020304" pitchFamily="18" charset="0"/>
              </a:rPr>
              <a:t>indirect</a:t>
            </a:r>
            <a:r>
              <a:rPr lang="en-ZA" sz="3700" dirty="0">
                <a:solidFill>
                  <a:prstClr val="black"/>
                </a:solidFill>
                <a:latin typeface="Times New Roman" panose="02020603050405020304" pitchFamily="18" charset="0"/>
                <a:cs typeface="Times New Roman" panose="02020603050405020304" pitchFamily="18" charset="0"/>
              </a:rPr>
              <a:t> impact on the organisation</a:t>
            </a:r>
          </a:p>
          <a:p>
            <a:pPr marL="0" lvl="0" indent="0">
              <a:buNone/>
            </a:pPr>
            <a:endParaRPr lang="en-ZA" sz="4000" dirty="0">
              <a:latin typeface="Times New Roman" panose="02020603050405020304" pitchFamily="18" charset="0"/>
              <a:cs typeface="Times New Roman" panose="02020603050405020304" pitchFamily="18" charset="0"/>
            </a:endParaRPr>
          </a:p>
          <a:p>
            <a:pPr marL="0" lvl="0" indent="0">
              <a:buNone/>
            </a:pPr>
            <a:endParaRPr lang="en-ZA" sz="4000" dirty="0">
              <a:latin typeface="Times New Roman" panose="02020603050405020304" pitchFamily="18" charset="0"/>
              <a:ea typeface="Calibri"/>
              <a:cs typeface="Times New Roman" panose="02020603050405020304" pitchFamily="18" charset="0"/>
            </a:endParaRPr>
          </a:p>
          <a:p>
            <a:endParaRPr lang="en-ZA" dirty="0"/>
          </a:p>
        </p:txBody>
      </p:sp>
    </p:spTree>
    <p:extLst>
      <p:ext uri="{BB962C8B-B14F-4D97-AF65-F5344CB8AC3E}">
        <p14:creationId xmlns:p14="http://schemas.microsoft.com/office/powerpoint/2010/main" val="236678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par>
                                <p:cTn id="19" presetID="31"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par>
                                <p:cTn id="25" presetID="31"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26170"/>
          </a:xfrm>
        </p:spPr>
        <p:txBody>
          <a:bodyPr>
            <a:noAutofit/>
          </a:bodyPr>
          <a:lstStyle/>
          <a:p>
            <a:r>
              <a:rPr lang="en-ZA" sz="4800" b="1" dirty="0">
                <a:latin typeface="Times New Roman" panose="02020603050405020304" pitchFamily="18" charset="0"/>
                <a:cs typeface="Times New Roman" panose="02020603050405020304" pitchFamily="18" charset="0"/>
              </a:rPr>
              <a:t>Components of the Immediate</a:t>
            </a:r>
            <a:br>
              <a:rPr lang="en-ZA" sz="4800" b="1" dirty="0">
                <a:latin typeface="Times New Roman" panose="02020603050405020304" pitchFamily="18" charset="0"/>
                <a:cs typeface="Times New Roman" panose="02020603050405020304" pitchFamily="18" charset="0"/>
              </a:rPr>
            </a:br>
            <a:r>
              <a:rPr lang="en-ZA" sz="4800" b="1" dirty="0">
                <a:latin typeface="Times New Roman" panose="02020603050405020304" pitchFamily="18" charset="0"/>
                <a:cs typeface="Times New Roman" panose="02020603050405020304" pitchFamily="18" charset="0"/>
              </a:rPr>
              <a:t>Environment</a:t>
            </a:r>
          </a:p>
        </p:txBody>
      </p:sp>
      <p:sp>
        <p:nvSpPr>
          <p:cNvPr id="3" name="Content Placeholder 2"/>
          <p:cNvSpPr>
            <a:spLocks noGrp="1"/>
          </p:cNvSpPr>
          <p:nvPr>
            <p:ph idx="1"/>
          </p:nvPr>
        </p:nvSpPr>
        <p:spPr>
          <a:xfrm>
            <a:off x="457200" y="1628800"/>
            <a:ext cx="8229600" cy="4968552"/>
          </a:xfrm>
        </p:spPr>
        <p:txBody>
          <a:bodyPr>
            <a:normAutofit/>
          </a:bodyPr>
          <a:lstStyle/>
          <a:p>
            <a:r>
              <a:rPr lang="en-ZA" sz="3600" dirty="0">
                <a:latin typeface="Times New Roman" panose="02020603050405020304" pitchFamily="18" charset="0"/>
                <a:cs typeface="Times New Roman" panose="02020603050405020304" pitchFamily="18" charset="0"/>
              </a:rPr>
              <a:t>School board           </a:t>
            </a:r>
          </a:p>
          <a:p>
            <a:r>
              <a:rPr lang="en-ZA" sz="3600" dirty="0">
                <a:latin typeface="Times New Roman" panose="02020603050405020304" pitchFamily="18" charset="0"/>
                <a:cs typeface="Times New Roman" panose="02020603050405020304" pitchFamily="18" charset="0"/>
              </a:rPr>
              <a:t>PTA				</a:t>
            </a:r>
          </a:p>
          <a:p>
            <a:r>
              <a:rPr lang="en-ZA" sz="3600" dirty="0">
                <a:latin typeface="Times New Roman" panose="02020603050405020304" pitchFamily="18" charset="0"/>
                <a:cs typeface="Times New Roman" panose="02020603050405020304" pitchFamily="18" charset="0"/>
              </a:rPr>
              <a:t>Teacher Unions</a:t>
            </a:r>
          </a:p>
          <a:p>
            <a:r>
              <a:rPr lang="en-ZA" sz="3600" dirty="0">
                <a:latin typeface="Times New Roman" panose="02020603050405020304" pitchFamily="18" charset="0"/>
                <a:cs typeface="Times New Roman" panose="02020603050405020304" pitchFamily="18" charset="0"/>
              </a:rPr>
              <a:t>Community Pressure groups</a:t>
            </a:r>
          </a:p>
          <a:p>
            <a:r>
              <a:rPr lang="en-ZA" sz="3600" dirty="0">
                <a:latin typeface="Times New Roman" panose="02020603050405020304" pitchFamily="18" charset="0"/>
                <a:cs typeface="Times New Roman" panose="02020603050405020304" pitchFamily="18" charset="0"/>
              </a:rPr>
              <a:t>Government regulations</a:t>
            </a:r>
          </a:p>
          <a:p>
            <a:r>
              <a:rPr lang="en-ZA" sz="3600" dirty="0">
                <a:latin typeface="Times New Roman" panose="02020603050405020304" pitchFamily="18" charset="0"/>
                <a:cs typeface="Times New Roman" panose="02020603050405020304" pitchFamily="18" charset="0"/>
              </a:rPr>
              <a:t>Bond Levies (finances)</a:t>
            </a:r>
          </a:p>
          <a:p>
            <a:pPr lvl="1"/>
            <a:endParaRPr lang="en-ZA"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0844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anim calcmode="lin" valueType="num">
                                      <p:cBhvr>
                                        <p:cTn id="5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54162"/>
          </a:xfrm>
        </p:spPr>
        <p:txBody>
          <a:bodyPr>
            <a:noAutofit/>
          </a:bodyPr>
          <a:lstStyle/>
          <a:p>
            <a:r>
              <a:rPr lang="en-ZA" sz="4800" b="1" dirty="0">
                <a:latin typeface="Times New Roman" panose="02020603050405020304" pitchFamily="18" charset="0"/>
                <a:cs typeface="Times New Roman" panose="02020603050405020304" pitchFamily="18" charset="0"/>
              </a:rPr>
              <a:t>Components of the Secondary  Environment</a:t>
            </a:r>
          </a:p>
        </p:txBody>
      </p:sp>
      <p:sp>
        <p:nvSpPr>
          <p:cNvPr id="3" name="Content Placeholder 2"/>
          <p:cNvSpPr>
            <a:spLocks noGrp="1"/>
          </p:cNvSpPr>
          <p:nvPr>
            <p:ph idx="1"/>
          </p:nvPr>
        </p:nvSpPr>
        <p:spPr>
          <a:xfrm>
            <a:off x="457200" y="1772816"/>
            <a:ext cx="8229600" cy="4824536"/>
          </a:xfrm>
        </p:spPr>
        <p:txBody>
          <a:bodyPr>
            <a:normAutofit/>
          </a:bodyPr>
          <a:lstStyle/>
          <a:p>
            <a:r>
              <a:rPr lang="en-ZA" sz="3600" dirty="0">
                <a:latin typeface="Times New Roman" panose="02020603050405020304" pitchFamily="18" charset="0"/>
                <a:cs typeface="Times New Roman" panose="02020603050405020304" pitchFamily="18" charset="0"/>
              </a:rPr>
              <a:t>Technology</a:t>
            </a:r>
          </a:p>
          <a:p>
            <a:r>
              <a:rPr lang="en-ZA" sz="3600" dirty="0">
                <a:latin typeface="Times New Roman" panose="02020603050405020304" pitchFamily="18" charset="0"/>
                <a:cs typeface="Times New Roman" panose="02020603050405020304" pitchFamily="18" charset="0"/>
              </a:rPr>
              <a:t>Political</a:t>
            </a:r>
          </a:p>
          <a:p>
            <a:r>
              <a:rPr lang="en-ZA" sz="3600" dirty="0">
                <a:latin typeface="Times New Roman" panose="02020603050405020304" pitchFamily="18" charset="0"/>
                <a:cs typeface="Times New Roman" panose="02020603050405020304" pitchFamily="18" charset="0"/>
              </a:rPr>
              <a:t>Economic</a:t>
            </a:r>
          </a:p>
          <a:p>
            <a:r>
              <a:rPr lang="en-ZA" sz="3600" dirty="0">
                <a:latin typeface="Times New Roman" panose="02020603050405020304" pitchFamily="18" charset="0"/>
                <a:cs typeface="Times New Roman" panose="02020603050405020304" pitchFamily="18" charset="0"/>
              </a:rPr>
              <a:t>Religious</a:t>
            </a:r>
          </a:p>
          <a:p>
            <a:r>
              <a:rPr lang="en-ZA" sz="3600" dirty="0">
                <a:latin typeface="Times New Roman" panose="02020603050405020304" pitchFamily="18" charset="0"/>
                <a:cs typeface="Times New Roman" panose="02020603050405020304" pitchFamily="18" charset="0"/>
              </a:rPr>
              <a:t>Cultural values and ideology</a:t>
            </a:r>
          </a:p>
          <a:p>
            <a:r>
              <a:rPr lang="en-ZA" sz="3600" dirty="0">
                <a:latin typeface="Times New Roman" panose="02020603050405020304" pitchFamily="18" charset="0"/>
                <a:cs typeface="Times New Roman" panose="02020603050405020304" pitchFamily="18" charset="0"/>
              </a:rPr>
              <a:t>Social movements and facts</a:t>
            </a:r>
          </a:p>
          <a:p>
            <a:r>
              <a:rPr lang="en-ZA" sz="3600" dirty="0">
                <a:latin typeface="Times New Roman" panose="02020603050405020304" pitchFamily="18" charset="0"/>
                <a:cs typeface="Times New Roman" panose="02020603050405020304" pitchFamily="18" charset="0"/>
              </a:rPr>
              <a:t>Population changes</a:t>
            </a:r>
          </a:p>
          <a:p>
            <a:pPr marL="0" indent="0">
              <a:buNone/>
            </a:pPr>
            <a:endParaRPr lang="en-ZA"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316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anim calcmode="lin" valueType="num">
                                      <p:cBhvr>
                                        <p:cTn id="5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5" end="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6" end="6"/>
                                            </p:txEl>
                                          </p:spTgt>
                                        </p:tgtEl>
                                        <p:attrNameLst>
                                          <p:attrName>style.visibility</p:attrName>
                                        </p:attrNameLst>
                                      </p:cBhvr>
                                      <p:to>
                                        <p:strVal val="visible"/>
                                      </p:to>
                                    </p:set>
                                    <p:anim calcmode="lin" valueType="num">
                                      <p:cBhvr>
                                        <p:cTn id="6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a:bodyPr>
          <a:lstStyle/>
          <a:p>
            <a:r>
              <a:rPr lang="en-ZA" sz="4800" dirty="0">
                <a:latin typeface="Times New Roman" panose="02020603050405020304" pitchFamily="18" charset="0"/>
                <a:cs typeface="Times New Roman" panose="02020603050405020304" pitchFamily="18" charset="0"/>
              </a:rPr>
              <a:t>Input</a:t>
            </a:r>
          </a:p>
        </p:txBody>
      </p:sp>
      <p:sp>
        <p:nvSpPr>
          <p:cNvPr id="3" name="Content Placeholder 2"/>
          <p:cNvSpPr>
            <a:spLocks noGrp="1"/>
          </p:cNvSpPr>
          <p:nvPr>
            <p:ph idx="1"/>
          </p:nvPr>
        </p:nvSpPr>
        <p:spPr>
          <a:xfrm>
            <a:off x="251520" y="1600200"/>
            <a:ext cx="8784976" cy="5141168"/>
          </a:xfrm>
        </p:spPr>
        <p:txBody>
          <a:bodyPr>
            <a:noAutofit/>
          </a:bodyPr>
          <a:lstStyle/>
          <a:p>
            <a:r>
              <a:rPr lang="en-ZA" sz="3600" dirty="0">
                <a:latin typeface="Times New Roman" panose="02020603050405020304" pitchFamily="18" charset="0"/>
                <a:cs typeface="Times New Roman" panose="02020603050405020304" pitchFamily="18" charset="0"/>
              </a:rPr>
              <a:t>Refers to the materials items and the non-material items that enter  the organisation</a:t>
            </a:r>
          </a:p>
          <a:p>
            <a:pPr marL="0" indent="0">
              <a:buNone/>
            </a:pPr>
            <a:endParaRPr lang="en-ZA" sz="3600" dirty="0">
              <a:latin typeface="Times New Roman" panose="02020603050405020304" pitchFamily="18" charset="0"/>
              <a:cs typeface="Times New Roman" panose="02020603050405020304" pitchFamily="18" charset="0"/>
            </a:endParaRPr>
          </a:p>
          <a:p>
            <a:pPr marL="0" indent="0">
              <a:buNone/>
            </a:pPr>
            <a:r>
              <a:rPr lang="en-ZA" sz="3600" b="1" dirty="0">
                <a:latin typeface="Times New Roman" panose="02020603050405020304" pitchFamily="18" charset="0"/>
                <a:cs typeface="Times New Roman" panose="02020603050405020304" pitchFamily="18" charset="0"/>
              </a:rPr>
              <a:t>Components of the Input</a:t>
            </a:r>
          </a:p>
          <a:p>
            <a:r>
              <a:rPr lang="en-ZA" sz="3200" b="1" dirty="0">
                <a:latin typeface="Times New Roman" panose="02020603050405020304" pitchFamily="18" charset="0"/>
                <a:cs typeface="Times New Roman" panose="02020603050405020304" pitchFamily="18" charset="0"/>
              </a:rPr>
              <a:t>Students/pupils </a:t>
            </a:r>
            <a:r>
              <a:rPr lang="en-ZA" sz="2800" i="1" dirty="0">
                <a:latin typeface="Times New Roman" panose="02020603050405020304" pitchFamily="18" charset="0"/>
                <a:cs typeface="Times New Roman" panose="02020603050405020304" pitchFamily="18" charset="0"/>
              </a:rPr>
              <a:t>(Demographic variables, Subcultures, Peer groups, class, family)</a:t>
            </a:r>
          </a:p>
          <a:p>
            <a:pPr marL="0" indent="0">
              <a:buNone/>
            </a:pPr>
            <a:endParaRPr lang="en-ZA" sz="2800" i="1" dirty="0">
              <a:latin typeface="Times New Roman" panose="02020603050405020304" pitchFamily="18" charset="0"/>
              <a:cs typeface="Times New Roman" panose="02020603050405020304" pitchFamily="18" charset="0"/>
            </a:endParaRPr>
          </a:p>
          <a:p>
            <a:r>
              <a:rPr lang="en-ZA" sz="3600" b="1" dirty="0">
                <a:latin typeface="Times New Roman" panose="02020603050405020304" pitchFamily="18" charset="0"/>
                <a:cs typeface="Times New Roman" panose="02020603050405020304" pitchFamily="18" charset="0"/>
              </a:rPr>
              <a:t>Staff: </a:t>
            </a:r>
            <a:r>
              <a:rPr lang="en-ZA" sz="3600" dirty="0">
                <a:latin typeface="Times New Roman" panose="02020603050405020304" pitchFamily="18" charset="0"/>
                <a:cs typeface="Times New Roman" panose="02020603050405020304" pitchFamily="18" charset="0"/>
              </a:rPr>
              <a:t>teachers, administrators, support staff </a:t>
            </a:r>
            <a:r>
              <a:rPr lang="en-ZA" sz="2800" i="1" dirty="0">
                <a:latin typeface="Times New Roman" panose="02020603050405020304" pitchFamily="18" charset="0"/>
                <a:cs typeface="Times New Roman" panose="02020603050405020304" pitchFamily="18" charset="0"/>
              </a:rPr>
              <a:t>(Training, classroom background, affiliations)</a:t>
            </a:r>
          </a:p>
          <a:p>
            <a:pPr lvl="1"/>
            <a:endParaRPr lang="en-ZA" sz="3200" dirty="0">
              <a:latin typeface="Times New Roman" panose="02020603050405020304" pitchFamily="18" charset="0"/>
              <a:cs typeface="Times New Roman" panose="02020603050405020304" pitchFamily="18" charset="0"/>
            </a:endParaRPr>
          </a:p>
          <a:p>
            <a:pPr marL="0" indent="0">
              <a:buNone/>
            </a:pPr>
            <a:endParaRPr lang="en-ZA"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6642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507288" cy="850106"/>
          </a:xfrm>
        </p:spPr>
        <p:txBody>
          <a:bodyPr>
            <a:noAutofit/>
          </a:bodyPr>
          <a:lstStyle/>
          <a:p>
            <a:r>
              <a:rPr lang="en-ZA" sz="4800" b="1" dirty="0">
                <a:latin typeface="Times New Roman" panose="02020603050405020304" pitchFamily="18" charset="0"/>
                <a:cs typeface="Times New Roman" panose="02020603050405020304" pitchFamily="18" charset="0"/>
              </a:rPr>
              <a:t>Out put</a:t>
            </a:r>
          </a:p>
        </p:txBody>
      </p:sp>
      <p:sp>
        <p:nvSpPr>
          <p:cNvPr id="3" name="Content Placeholder 2"/>
          <p:cNvSpPr>
            <a:spLocks noGrp="1"/>
          </p:cNvSpPr>
          <p:nvPr>
            <p:ph idx="1"/>
          </p:nvPr>
        </p:nvSpPr>
        <p:spPr>
          <a:xfrm>
            <a:off x="251520" y="1268760"/>
            <a:ext cx="8712968" cy="5184576"/>
          </a:xfrm>
        </p:spPr>
        <p:txBody>
          <a:bodyPr>
            <a:normAutofit/>
          </a:bodyPr>
          <a:lstStyle/>
          <a:p>
            <a:r>
              <a:rPr lang="en-ZA" sz="3600" dirty="0">
                <a:latin typeface="Times New Roman" panose="02020603050405020304" pitchFamily="18" charset="0"/>
                <a:cs typeface="Times New Roman" panose="02020603050405020304" pitchFamily="18" charset="0"/>
              </a:rPr>
              <a:t>Refers to the materials items and the nonmaterial ideas that leave the organisation </a:t>
            </a:r>
          </a:p>
          <a:p>
            <a:pPr marL="0" indent="0">
              <a:buNone/>
            </a:pPr>
            <a:endParaRPr lang="en-ZA" sz="4400" b="1" dirty="0">
              <a:latin typeface="Times New Roman" panose="02020603050405020304" pitchFamily="18" charset="0"/>
              <a:cs typeface="Times New Roman" panose="02020603050405020304" pitchFamily="18" charset="0"/>
            </a:endParaRPr>
          </a:p>
          <a:p>
            <a:pPr marL="0" indent="0">
              <a:buNone/>
            </a:pPr>
            <a:r>
              <a:rPr lang="en-ZA" sz="4000" b="1" dirty="0">
                <a:latin typeface="Times New Roman" panose="02020603050405020304" pitchFamily="18" charset="0"/>
                <a:cs typeface="Times New Roman" panose="02020603050405020304" pitchFamily="18" charset="0"/>
              </a:rPr>
              <a:t>Components of the  Output</a:t>
            </a:r>
          </a:p>
          <a:p>
            <a:r>
              <a:rPr lang="en-ZA" sz="3600" dirty="0">
                <a:latin typeface="Times New Roman" panose="02020603050405020304" pitchFamily="18" charset="0"/>
                <a:cs typeface="Times New Roman" panose="02020603050405020304" pitchFamily="18" charset="0"/>
              </a:rPr>
              <a:t>Graduates</a:t>
            </a:r>
          </a:p>
          <a:p>
            <a:r>
              <a:rPr lang="en-ZA" sz="3600" dirty="0">
                <a:latin typeface="Times New Roman" panose="02020603050405020304" pitchFamily="18" charset="0"/>
                <a:cs typeface="Times New Roman" panose="02020603050405020304" pitchFamily="18" charset="0"/>
              </a:rPr>
              <a:t>New Knowledge (research papers)</a:t>
            </a:r>
          </a:p>
          <a:p>
            <a:r>
              <a:rPr lang="en-ZA" sz="3600" dirty="0">
                <a:latin typeface="Times New Roman" panose="02020603050405020304" pitchFamily="18" charset="0"/>
                <a:cs typeface="Times New Roman" panose="02020603050405020304" pitchFamily="18" charset="0"/>
              </a:rPr>
              <a:t>Useless Knowledge</a:t>
            </a:r>
          </a:p>
          <a:p>
            <a:r>
              <a:rPr lang="en-ZA" sz="3600" dirty="0">
                <a:latin typeface="Times New Roman" panose="02020603050405020304" pitchFamily="18" charset="0"/>
                <a:cs typeface="Times New Roman" panose="02020603050405020304" pitchFamily="18" charset="0"/>
              </a:rPr>
              <a:t>Emerging Cultures</a:t>
            </a:r>
          </a:p>
          <a:p>
            <a:pPr marL="0" indent="0">
              <a:buNone/>
            </a:pPr>
            <a:endParaRPr lang="en-ZA"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3191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Autofit/>
          </a:bodyPr>
          <a:lstStyle/>
          <a:p>
            <a:r>
              <a:rPr lang="en-ZA" sz="4800" b="1" dirty="0">
                <a:latin typeface="Times New Roman" panose="02020603050405020304" pitchFamily="18" charset="0"/>
                <a:cs typeface="Times New Roman" panose="02020603050405020304" pitchFamily="18" charset="0"/>
              </a:rPr>
              <a:t>Feedback Loop</a:t>
            </a:r>
          </a:p>
        </p:txBody>
      </p:sp>
      <p:sp>
        <p:nvSpPr>
          <p:cNvPr id="3" name="Content Placeholder 2"/>
          <p:cNvSpPr>
            <a:spLocks noGrp="1"/>
          </p:cNvSpPr>
          <p:nvPr>
            <p:ph idx="1"/>
          </p:nvPr>
        </p:nvSpPr>
        <p:spPr>
          <a:xfrm>
            <a:off x="457200" y="1196752"/>
            <a:ext cx="8229600" cy="5400600"/>
          </a:xfrm>
        </p:spPr>
        <p:txBody>
          <a:bodyPr>
            <a:normAutofit/>
          </a:bodyPr>
          <a:lstStyle/>
          <a:p>
            <a:r>
              <a:rPr lang="en-ZA" sz="3600" dirty="0">
                <a:latin typeface="Times New Roman" panose="02020603050405020304" pitchFamily="18" charset="0"/>
                <a:cs typeface="Times New Roman" panose="02020603050405020304" pitchFamily="18" charset="0"/>
              </a:rPr>
              <a:t>An organisation constantly adapts to changes and demands in the environment as a result of </a:t>
            </a:r>
            <a:r>
              <a:rPr lang="en-ZA" sz="3600" b="1" dirty="0">
                <a:latin typeface="Times New Roman" panose="02020603050405020304" pitchFamily="18" charset="0"/>
                <a:cs typeface="Times New Roman" panose="02020603050405020304" pitchFamily="18" charset="0"/>
              </a:rPr>
              <a:t>new information it receives.</a:t>
            </a:r>
          </a:p>
          <a:p>
            <a:pPr marL="0" indent="0">
              <a:buNone/>
            </a:pPr>
            <a:endParaRPr lang="en-ZA" sz="3600" b="1" dirty="0">
              <a:latin typeface="Times New Roman" panose="02020603050405020304" pitchFamily="18" charset="0"/>
              <a:cs typeface="Times New Roman" panose="02020603050405020304" pitchFamily="18" charset="0"/>
            </a:endParaRPr>
          </a:p>
          <a:p>
            <a:r>
              <a:rPr lang="en-ZA" sz="3600" dirty="0">
                <a:latin typeface="Times New Roman" panose="02020603050405020304" pitchFamily="18" charset="0"/>
                <a:cs typeface="Times New Roman" panose="02020603050405020304" pitchFamily="18" charset="0"/>
              </a:rPr>
              <a:t>An Org. compares the current affairs with desired goals and environmental feedback to determine the new course of action</a:t>
            </a:r>
          </a:p>
          <a:p>
            <a:pPr marL="0" indent="0">
              <a:buNone/>
            </a:pPr>
            <a:endParaRPr lang="en-ZA" sz="3600" dirty="0">
              <a:latin typeface="Times New Roman" panose="02020603050405020304" pitchFamily="18" charset="0"/>
              <a:cs typeface="Times New Roman" panose="02020603050405020304" pitchFamily="18" charset="0"/>
            </a:endParaRPr>
          </a:p>
          <a:p>
            <a:r>
              <a:rPr lang="en-US" altLang="en-US" sz="3600" dirty="0">
                <a:latin typeface="Times New Roman" panose="02020603050405020304" pitchFamily="18" charset="0"/>
                <a:cs typeface="Times New Roman" panose="02020603050405020304" pitchFamily="18" charset="0"/>
              </a:rPr>
              <a:t>Feedback influences decision making</a:t>
            </a:r>
            <a:endParaRPr lang="en-ZA" sz="3600" dirty="0">
              <a:latin typeface="Times New Roman" panose="02020603050405020304" pitchFamily="18" charset="0"/>
              <a:cs typeface="Times New Roman" panose="02020603050405020304" pitchFamily="18" charset="0"/>
            </a:endParaRPr>
          </a:p>
          <a:p>
            <a:pPr marL="0" indent="0">
              <a:buNone/>
            </a:pPr>
            <a:endParaRPr lang="en-ZA" sz="3600" dirty="0">
              <a:latin typeface="Times New Roman" panose="02020603050405020304" pitchFamily="18" charset="0"/>
              <a:cs typeface="Times New Roman" panose="02020603050405020304" pitchFamily="18" charset="0"/>
            </a:endParaRPr>
          </a:p>
          <a:p>
            <a:pPr marL="0" indent="0">
              <a:buNone/>
            </a:pPr>
            <a:endParaRPr lang="en-ZA"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7629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00791D-02DF-FD47-931D-C88BD4F7A23F}"/>
              </a:ext>
            </a:extLst>
          </p:cNvPr>
          <p:cNvSpPr>
            <a:spLocks noGrp="1"/>
          </p:cNvSpPr>
          <p:nvPr>
            <p:ph type="title"/>
          </p:nvPr>
        </p:nvSpPr>
        <p:spPr>
          <a:xfrm>
            <a:off x="457200" y="274638"/>
            <a:ext cx="8229600" cy="1066130"/>
          </a:xfrm>
        </p:spPr>
        <p:txBody>
          <a:bodyPr>
            <a:normAutofit fontScale="90000"/>
          </a:bodyPr>
          <a:lstStyle/>
          <a:p>
            <a:r>
              <a:rPr lang="en-GB" b="1" dirty="0"/>
              <a:t/>
            </a:r>
            <a:br>
              <a:rPr lang="en-GB" b="1" dirty="0"/>
            </a:br>
            <a:r>
              <a:rPr lang="en-GB" sz="4900" b="1" dirty="0">
                <a:latin typeface="Times" panose="02020603050405020304" pitchFamily="18" charset="0"/>
                <a:cs typeface="Times" panose="02020603050405020304" pitchFamily="18" charset="0"/>
              </a:rPr>
              <a:t>NEED TO STUDY SOCIOLOGY OF EDUCATION </a:t>
            </a:r>
            <a:r>
              <a:rPr lang="en-GB" dirty="0"/>
              <a:t/>
            </a:r>
            <a:br>
              <a:rPr lang="en-GB" dirty="0"/>
            </a:br>
            <a:endParaRPr lang="en-GB" dirty="0"/>
          </a:p>
        </p:txBody>
      </p:sp>
      <p:sp>
        <p:nvSpPr>
          <p:cNvPr id="3" name="Content Placeholder 2">
            <a:extLst>
              <a:ext uri="{FF2B5EF4-FFF2-40B4-BE49-F238E27FC236}">
                <a16:creationId xmlns:a16="http://schemas.microsoft.com/office/drawing/2014/main" xmlns="" id="{CFA50A3E-E5D3-BE4F-A5CF-3FB611EFC12E}"/>
              </a:ext>
            </a:extLst>
          </p:cNvPr>
          <p:cNvSpPr>
            <a:spLocks noGrp="1"/>
          </p:cNvSpPr>
          <p:nvPr>
            <p:ph idx="1"/>
          </p:nvPr>
        </p:nvSpPr>
        <p:spPr>
          <a:xfrm>
            <a:off x="457200" y="1700808"/>
            <a:ext cx="8229600" cy="4896544"/>
          </a:xfrm>
        </p:spPr>
        <p:txBody>
          <a:bodyPr>
            <a:normAutofit/>
          </a:bodyPr>
          <a:lstStyle/>
          <a:p>
            <a:pPr marL="0" indent="0">
              <a:buNone/>
            </a:pPr>
            <a:r>
              <a:rPr lang="en-GB" sz="4000" b="1" dirty="0">
                <a:latin typeface="Times" panose="02020603050405020304" pitchFamily="18" charset="0"/>
                <a:cs typeface="Times" panose="02020603050405020304" pitchFamily="18" charset="0"/>
              </a:rPr>
              <a:t>It helps in understanding: </a:t>
            </a:r>
          </a:p>
          <a:p>
            <a:r>
              <a:rPr lang="en-GB" sz="4000" dirty="0">
                <a:latin typeface="Times" panose="02020603050405020304" pitchFamily="18" charset="0"/>
                <a:cs typeface="Times" panose="02020603050405020304" pitchFamily="18" charset="0"/>
              </a:rPr>
              <a:t>Effect of Social Elements on the working of school and society</a:t>
            </a:r>
          </a:p>
          <a:p>
            <a:pPr marL="0" indent="0">
              <a:buNone/>
            </a:pPr>
            <a:r>
              <a:rPr lang="en-GB" sz="4000" dirty="0">
                <a:latin typeface="Times" panose="02020603050405020304" pitchFamily="18" charset="0"/>
                <a:cs typeface="Times" panose="02020603050405020304" pitchFamily="18" charset="0"/>
              </a:rPr>
              <a:t> </a:t>
            </a:r>
          </a:p>
          <a:p>
            <a:r>
              <a:rPr lang="en-GB" sz="4000" dirty="0">
                <a:latin typeface="Times" panose="02020603050405020304" pitchFamily="18" charset="0"/>
                <a:cs typeface="Times" panose="02020603050405020304" pitchFamily="18" charset="0"/>
              </a:rPr>
              <a:t>Effect of Social Elements on the life of individuals </a:t>
            </a:r>
          </a:p>
          <a:p>
            <a:pPr marL="0" indent="0">
              <a:buNone/>
            </a:pPr>
            <a:endParaRPr lang="en-GB" dirty="0"/>
          </a:p>
        </p:txBody>
      </p:sp>
    </p:spTree>
    <p:extLst>
      <p:ext uri="{BB962C8B-B14F-4D97-AF65-F5344CB8AC3E}">
        <p14:creationId xmlns:p14="http://schemas.microsoft.com/office/powerpoint/2010/main" val="3293633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4ADC9C-76DA-904E-9672-DC08E9CD4CA8}"/>
              </a:ext>
            </a:extLst>
          </p:cNvPr>
          <p:cNvSpPr>
            <a:spLocks noGrp="1"/>
          </p:cNvSpPr>
          <p:nvPr>
            <p:ph type="title"/>
          </p:nvPr>
        </p:nvSpPr>
        <p:spPr>
          <a:xfrm>
            <a:off x="251520" y="365127"/>
            <a:ext cx="8263830" cy="687610"/>
          </a:xfrm>
        </p:spPr>
        <p:txBody>
          <a:bodyPr/>
          <a:lstStyle/>
          <a:p>
            <a:r>
              <a:rPr lang="en-US" sz="3600" b="1" dirty="0">
                <a:latin typeface="Times New Roman" panose="02020603050405020304" pitchFamily="18" charset="0"/>
                <a:ea typeface="Calibri"/>
                <a:cs typeface="Times New Roman" panose="02020603050405020304" pitchFamily="18" charset="0"/>
              </a:rPr>
              <a:t>What is sociology</a:t>
            </a:r>
            <a:endParaRPr lang="en-GB" dirty="0"/>
          </a:p>
        </p:txBody>
      </p:sp>
      <p:sp>
        <p:nvSpPr>
          <p:cNvPr id="3" name="Content Placeholder 2">
            <a:extLst>
              <a:ext uri="{FF2B5EF4-FFF2-40B4-BE49-F238E27FC236}">
                <a16:creationId xmlns:a16="http://schemas.microsoft.com/office/drawing/2014/main" xmlns="" id="{79EEC498-4E82-044C-9A98-662F3C5256F8}"/>
              </a:ext>
            </a:extLst>
          </p:cNvPr>
          <p:cNvSpPr>
            <a:spLocks noGrp="1"/>
          </p:cNvSpPr>
          <p:nvPr>
            <p:ph idx="1"/>
          </p:nvPr>
        </p:nvSpPr>
        <p:spPr>
          <a:xfrm>
            <a:off x="251520" y="1268760"/>
            <a:ext cx="8712968" cy="5224113"/>
          </a:xfrm>
        </p:spPr>
        <p:txBody>
          <a:bodyPr/>
          <a:lstStyle/>
          <a:p>
            <a:r>
              <a:rPr lang="en-ZA" sz="3600" dirty="0">
                <a:latin typeface="Times New Roman" panose="02020603050405020304" pitchFamily="18" charset="0"/>
                <a:cs typeface="Times New Roman" panose="02020603050405020304" pitchFamily="18" charset="0"/>
              </a:rPr>
              <a:t>Sociology comes from the Greek word </a:t>
            </a:r>
          </a:p>
          <a:p>
            <a:pPr lvl="1"/>
            <a:r>
              <a:rPr lang="en-ZA" sz="3600" b="1" dirty="0">
                <a:latin typeface="Times New Roman" panose="02020603050405020304" pitchFamily="18" charset="0"/>
                <a:cs typeface="Times New Roman" panose="02020603050405020304" pitchFamily="18" charset="0"/>
              </a:rPr>
              <a:t>Socio</a:t>
            </a:r>
            <a:r>
              <a:rPr lang="en-ZA" sz="3600" dirty="0">
                <a:latin typeface="Times New Roman" panose="02020603050405020304" pitchFamily="18" charset="0"/>
                <a:cs typeface="Times New Roman" panose="02020603050405020304" pitchFamily="18" charset="0"/>
              </a:rPr>
              <a:t> meaning </a:t>
            </a:r>
            <a:r>
              <a:rPr lang="en-ZA" sz="3600" i="1" dirty="0">
                <a:latin typeface="Times New Roman" panose="02020603050405020304" pitchFamily="18" charset="0"/>
                <a:cs typeface="Times New Roman" panose="02020603050405020304" pitchFamily="18" charset="0"/>
              </a:rPr>
              <a:t>Society</a:t>
            </a:r>
            <a:r>
              <a:rPr lang="en-ZA" sz="3600" dirty="0">
                <a:latin typeface="Times New Roman" panose="02020603050405020304" pitchFamily="18" charset="0"/>
                <a:cs typeface="Times New Roman" panose="02020603050405020304" pitchFamily="18" charset="0"/>
              </a:rPr>
              <a:t> and</a:t>
            </a:r>
          </a:p>
          <a:p>
            <a:pPr lvl="1"/>
            <a:r>
              <a:rPr lang="en-ZA" sz="3600" b="1" dirty="0">
                <a:latin typeface="Times New Roman" panose="02020603050405020304" pitchFamily="18" charset="0"/>
                <a:cs typeface="Times New Roman" panose="02020603050405020304" pitchFamily="18" charset="0"/>
              </a:rPr>
              <a:t>Logos</a:t>
            </a:r>
            <a:r>
              <a:rPr lang="en-ZA" sz="3600" dirty="0">
                <a:latin typeface="Times New Roman" panose="02020603050405020304" pitchFamily="18" charset="0"/>
                <a:cs typeface="Times New Roman" panose="02020603050405020304" pitchFamily="18" charset="0"/>
              </a:rPr>
              <a:t>  which means </a:t>
            </a:r>
            <a:r>
              <a:rPr lang="en-ZA" sz="3600" i="1" dirty="0">
                <a:latin typeface="Times New Roman" panose="02020603050405020304" pitchFamily="18" charset="0"/>
                <a:cs typeface="Times New Roman" panose="02020603050405020304" pitchFamily="18" charset="0"/>
              </a:rPr>
              <a:t>knowledge</a:t>
            </a:r>
          </a:p>
          <a:p>
            <a:endParaRPr lang="en-GB" dirty="0"/>
          </a:p>
          <a:p>
            <a:endParaRPr lang="en-GB" dirty="0"/>
          </a:p>
          <a:p>
            <a:r>
              <a:rPr lang="en-ZA" sz="3600" dirty="0">
                <a:latin typeface="Times New Roman" panose="02020603050405020304" pitchFamily="18" charset="0"/>
                <a:cs typeface="Times New Roman" panose="02020603050405020304" pitchFamily="18" charset="0"/>
              </a:rPr>
              <a:t>Sociology is the scientific study of </a:t>
            </a:r>
            <a:r>
              <a:rPr lang="en-ZA" sz="3600" b="1" dirty="0">
                <a:latin typeface="Times New Roman" panose="02020603050405020304" pitchFamily="18" charset="0"/>
                <a:cs typeface="Times New Roman" panose="02020603050405020304" pitchFamily="18" charset="0"/>
              </a:rPr>
              <a:t>human social behaviour </a:t>
            </a:r>
            <a:r>
              <a:rPr lang="en-ZA" sz="3600" dirty="0">
                <a:latin typeface="Times New Roman" panose="02020603050405020304" pitchFamily="18" charset="0"/>
                <a:cs typeface="Times New Roman" panose="02020603050405020304" pitchFamily="18" charset="0"/>
              </a:rPr>
              <a:t>and </a:t>
            </a:r>
            <a:r>
              <a:rPr lang="en-ZA" sz="3600" b="1" dirty="0">
                <a:latin typeface="Times New Roman" panose="02020603050405020304" pitchFamily="18" charset="0"/>
                <a:cs typeface="Times New Roman" panose="02020603050405020304" pitchFamily="18" charset="0"/>
              </a:rPr>
              <a:t>society</a:t>
            </a:r>
            <a:r>
              <a:rPr lang="en-ZA" sz="3600" dirty="0">
                <a:latin typeface="Times New Roman" panose="02020603050405020304" pitchFamily="18" charset="0"/>
                <a:cs typeface="Times New Roman" panose="02020603050405020304" pitchFamily="18" charset="0"/>
              </a:rPr>
              <a:t>.</a:t>
            </a:r>
          </a:p>
          <a:p>
            <a:endParaRPr lang="en-ZA" sz="3600" dirty="0">
              <a:latin typeface="Times New Roman" panose="02020603050405020304" pitchFamily="18" charset="0"/>
              <a:cs typeface="Times New Roman" panose="02020603050405020304" pitchFamily="18" charset="0"/>
            </a:endParaRPr>
          </a:p>
          <a:p>
            <a:r>
              <a:rPr lang="en-ZA" sz="3600" dirty="0">
                <a:latin typeface="Times New Roman" panose="02020603050405020304" pitchFamily="18" charset="0"/>
                <a:cs typeface="Times New Roman" panose="02020603050405020304" pitchFamily="18" charset="0"/>
              </a:rPr>
              <a:t>The scope of Sociology is extremely wide.</a:t>
            </a:r>
          </a:p>
          <a:p>
            <a:pPr marL="0" indent="0">
              <a:buNone/>
            </a:pPr>
            <a:endParaRPr lang="en-GB" dirty="0"/>
          </a:p>
        </p:txBody>
      </p:sp>
    </p:spTree>
    <p:extLst>
      <p:ext uri="{BB962C8B-B14F-4D97-AF65-F5344CB8AC3E}">
        <p14:creationId xmlns:p14="http://schemas.microsoft.com/office/powerpoint/2010/main" val="232759294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96B96E0-3524-2D49-8257-7F7F41FDB772}"/>
              </a:ext>
            </a:extLst>
          </p:cNvPr>
          <p:cNvSpPr>
            <a:spLocks noGrp="1"/>
          </p:cNvSpPr>
          <p:nvPr>
            <p:ph idx="1"/>
          </p:nvPr>
        </p:nvSpPr>
        <p:spPr>
          <a:xfrm>
            <a:off x="457200" y="404664"/>
            <a:ext cx="8229600" cy="6192688"/>
          </a:xfrm>
        </p:spPr>
        <p:txBody>
          <a:bodyPr>
            <a:normAutofit lnSpcReduction="10000"/>
          </a:bodyPr>
          <a:lstStyle/>
          <a:p>
            <a:r>
              <a:rPr lang="en-GB" sz="4000" dirty="0">
                <a:latin typeface="Times" panose="02020603050405020304" pitchFamily="18" charset="0"/>
                <a:cs typeface="Times" panose="02020603050405020304" pitchFamily="18" charset="0"/>
              </a:rPr>
              <a:t>Construction of Curriculum in relation to the cultural and economic needs of the society </a:t>
            </a:r>
          </a:p>
          <a:p>
            <a:pPr marL="0" indent="0">
              <a:buNone/>
            </a:pPr>
            <a:endParaRPr lang="en-GB" sz="4000" dirty="0">
              <a:latin typeface="Times" panose="02020603050405020304" pitchFamily="18" charset="0"/>
              <a:cs typeface="Times" panose="02020603050405020304" pitchFamily="18" charset="0"/>
            </a:endParaRPr>
          </a:p>
          <a:p>
            <a:r>
              <a:rPr lang="en-GB" sz="4000" dirty="0">
                <a:latin typeface="Times" panose="02020603050405020304" pitchFamily="18" charset="0"/>
                <a:cs typeface="Times" panose="02020603050405020304" pitchFamily="18" charset="0"/>
              </a:rPr>
              <a:t>Development of Society through the understanding of culture and traditions</a:t>
            </a:r>
          </a:p>
          <a:p>
            <a:pPr marL="0" indent="0">
              <a:buNone/>
            </a:pPr>
            <a:r>
              <a:rPr lang="en-GB" sz="4000" dirty="0">
                <a:latin typeface="Times" panose="02020603050405020304" pitchFamily="18" charset="0"/>
                <a:cs typeface="Times" panose="02020603050405020304" pitchFamily="18" charset="0"/>
              </a:rPr>
              <a:t> </a:t>
            </a:r>
          </a:p>
          <a:p>
            <a:r>
              <a:rPr lang="en-GB" sz="4000" dirty="0">
                <a:latin typeface="Times" panose="02020603050405020304" pitchFamily="18" charset="0"/>
                <a:cs typeface="Times" panose="02020603050405020304" pitchFamily="18" charset="0"/>
              </a:rPr>
              <a:t>The effect of social groups, their interrelation and dynamics on individuals </a:t>
            </a:r>
          </a:p>
          <a:p>
            <a:endParaRPr lang="en-GB" dirty="0"/>
          </a:p>
        </p:txBody>
      </p:sp>
    </p:spTree>
    <p:extLst>
      <p:ext uri="{BB962C8B-B14F-4D97-AF65-F5344CB8AC3E}">
        <p14:creationId xmlns:p14="http://schemas.microsoft.com/office/powerpoint/2010/main" val="4291540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5573</TotalTime>
  <Words>4177</Words>
  <Application>Microsoft Office PowerPoint</Application>
  <PresentationFormat>On-screen Show (4:3)</PresentationFormat>
  <Paragraphs>615</Paragraphs>
  <Slides>90</Slides>
  <Notes>67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90</vt:i4>
      </vt:variant>
    </vt:vector>
  </HeadingPairs>
  <TitlesOfParts>
    <vt:vector size="98" baseType="lpstr">
      <vt:lpstr>Arial</vt:lpstr>
      <vt:lpstr>Calibri</vt:lpstr>
      <vt:lpstr>Calibri Light</vt:lpstr>
      <vt:lpstr>Times</vt:lpstr>
      <vt:lpstr>Times New Roman</vt:lpstr>
      <vt:lpstr>Wingdings</vt:lpstr>
      <vt:lpstr>Wingdings 3</vt:lpstr>
      <vt:lpstr>Office Theme</vt:lpstr>
      <vt:lpstr>EDU 2011: SOCIOLOGY OF EDUCATION</vt:lpstr>
      <vt:lpstr>EDU 2011: SOCIOLOGY OF EDUCATION</vt:lpstr>
      <vt:lpstr>COURSE AIM </vt:lpstr>
      <vt:lpstr>PowerPoint Presentation</vt:lpstr>
      <vt:lpstr>METHOD OF TEACHING</vt:lpstr>
      <vt:lpstr>COURSE ASSESSMENT</vt:lpstr>
      <vt:lpstr>PowerPoint Presentation</vt:lpstr>
      <vt:lpstr>PowerPoint Presentation</vt:lpstr>
      <vt:lpstr>What is sociology</vt:lpstr>
      <vt:lpstr>Why is sociology different from other social sciences</vt:lpstr>
      <vt:lpstr>Sociology</vt:lpstr>
      <vt:lpstr>Sociological imagination (C. W. Mills, 1970)</vt:lpstr>
      <vt:lpstr>PowerPoint Presentation</vt:lpstr>
      <vt:lpstr>DEVELOPMENT OF SOCIOLOGY AS A FIELD OF STUDY</vt:lpstr>
      <vt:lpstr>DEVELOPMENT OF SOCIOLOGY AS A FIELD OF STUDY</vt:lpstr>
      <vt:lpstr>2. Empirical Perspective</vt:lpstr>
      <vt:lpstr>Historical Perspective</vt:lpstr>
      <vt:lpstr> French Revolution (1789) </vt:lpstr>
      <vt:lpstr>Industrial Revolution</vt:lpstr>
      <vt:lpstr>Consequences of the Industrial Revolution</vt:lpstr>
      <vt:lpstr>Results of Massive Urbanisation</vt:lpstr>
      <vt:lpstr>Age of Enlightenment</vt:lpstr>
      <vt:lpstr>Cont….</vt:lpstr>
      <vt:lpstr> Ideas Of Classical Sociologists </vt:lpstr>
      <vt:lpstr>Auguste Comte (1798- 1857)</vt:lpstr>
      <vt:lpstr>Comte</vt:lpstr>
      <vt:lpstr>PowerPoint Presentation</vt:lpstr>
      <vt:lpstr>Comte’s Evolutionary theory or law of three stages of human mind</vt:lpstr>
      <vt:lpstr>PowerPoint Presentation</vt:lpstr>
      <vt:lpstr>PowerPoint Presentation</vt:lpstr>
      <vt:lpstr> Comte’s definition of sociology </vt:lpstr>
      <vt:lpstr> Karl Marx (1818-1883) </vt:lpstr>
      <vt:lpstr>PowerPoint Presentation</vt:lpstr>
      <vt:lpstr> Herbert Spencer  (1820-1903) </vt:lpstr>
      <vt:lpstr>PowerPoint Presentation</vt:lpstr>
      <vt:lpstr>PowerPoint Presentation</vt:lpstr>
      <vt:lpstr>Emile Durkheim  (1858-1917)</vt:lpstr>
      <vt:lpstr>PowerPoint Presentation</vt:lpstr>
      <vt:lpstr>PowerPoint Presentation</vt:lpstr>
      <vt:lpstr>PowerPoint Presentation</vt:lpstr>
      <vt:lpstr>PowerPoint Presentation</vt:lpstr>
      <vt:lpstr>   Max Weber (1864-1920)  </vt:lpstr>
      <vt:lpstr>PowerPoint Presentation</vt:lpstr>
      <vt:lpstr>PowerPoint Presentation</vt:lpstr>
      <vt:lpstr>PowerPoint Presentation</vt:lpstr>
      <vt:lpstr>PowerPoint Presentation</vt:lpstr>
      <vt:lpstr>PowerPoint Presentation</vt:lpstr>
      <vt:lpstr> EMPERICAL PERSPECTIVE OF SOCIOLOGY </vt:lpstr>
      <vt:lpstr>EMPERICAL PERSPECTIVE OF SOCIOLOGY</vt:lpstr>
      <vt:lpstr>PowerPoint Presentation</vt:lpstr>
      <vt:lpstr>ANALYTICAL PERSPECTIVE </vt:lpstr>
      <vt:lpstr> BRANCHES OF SOCIOLOGY </vt:lpstr>
      <vt:lpstr>PowerPoint Presentation</vt:lpstr>
      <vt:lpstr>SOCIOLOGY OF EDUCATION</vt:lpstr>
      <vt:lpstr>Major Institutions of Society</vt:lpstr>
      <vt:lpstr>  Four (4) Perspectives used to understand Sociology of Education  </vt:lpstr>
      <vt:lpstr>Historical Perspective</vt:lpstr>
      <vt:lpstr> Emile Durkheim (1858-1917) </vt:lpstr>
      <vt:lpstr>PowerPoint Presentation</vt:lpstr>
      <vt:lpstr> Social context of Durkheim’s creation of Sociology of Education </vt:lpstr>
      <vt:lpstr>PowerPoint Presentation</vt:lpstr>
      <vt:lpstr>PowerPoint Presentation</vt:lpstr>
      <vt:lpstr> Themes of Sociology of education according to Emile Durkheim </vt:lpstr>
      <vt:lpstr>PowerPoint Presentation</vt:lpstr>
      <vt:lpstr>Educationalist Vs. Sociologist</vt:lpstr>
      <vt:lpstr>Max Weber</vt:lpstr>
      <vt:lpstr>Empirical perspective </vt:lpstr>
      <vt:lpstr>A study of Social Reforms</vt:lpstr>
      <vt:lpstr>A Study to understand the process of socialisation</vt:lpstr>
      <vt:lpstr>Training of workers in education</vt:lpstr>
      <vt:lpstr>An applied science</vt:lpstr>
      <vt:lpstr>Description of the goals or objectives of education</vt:lpstr>
      <vt:lpstr> ANALYTICAL PERSPECTIVE </vt:lpstr>
      <vt:lpstr>Open Systems Model/Approach</vt:lpstr>
      <vt:lpstr>PowerPoint Presentation</vt:lpstr>
      <vt:lpstr>What is a system?</vt:lpstr>
      <vt:lpstr>Parts of the Open Systems Model </vt:lpstr>
      <vt:lpstr>PowerPoint Presentation</vt:lpstr>
      <vt:lpstr>PowerPoint Presentation</vt:lpstr>
      <vt:lpstr>Organisation</vt:lpstr>
      <vt:lpstr>Components of the Organisation</vt:lpstr>
      <vt:lpstr>Environment</vt:lpstr>
      <vt:lpstr>Two types of Environment </vt:lpstr>
      <vt:lpstr>Components of the Immediate Environment</vt:lpstr>
      <vt:lpstr>Components of the Secondary  Environment</vt:lpstr>
      <vt:lpstr>Input</vt:lpstr>
      <vt:lpstr>Out put</vt:lpstr>
      <vt:lpstr>Feedback Loop</vt:lpstr>
      <vt:lpstr> NEED TO STUDY SOCIOLOGY OF EDUCATION  </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 2011</dc:title>
  <dc:creator>zeeeshan</dc:creator>
  <cp:lastModifiedBy>Mubanga Mofu</cp:lastModifiedBy>
  <cp:revision>395</cp:revision>
  <cp:lastPrinted>2015-11-23T13:13:17Z</cp:lastPrinted>
  <dcterms:created xsi:type="dcterms:W3CDTF">2015-11-03T06:15:03Z</dcterms:created>
  <dcterms:modified xsi:type="dcterms:W3CDTF">2023-04-12T20:25:41Z</dcterms:modified>
</cp:coreProperties>
</file>