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6" r:id="rId2"/>
    <p:sldId id="292" r:id="rId3"/>
    <p:sldId id="278" r:id="rId4"/>
    <p:sldId id="296" r:id="rId5"/>
    <p:sldId id="266" r:id="rId6"/>
    <p:sldId id="294" r:id="rId7"/>
    <p:sldId id="272" r:id="rId8"/>
    <p:sldId id="261" r:id="rId9"/>
    <p:sldId id="270" r:id="rId10"/>
    <p:sldId id="285" r:id="rId11"/>
    <p:sldId id="293" r:id="rId12"/>
    <p:sldId id="263" r:id="rId13"/>
    <p:sldId id="271" r:id="rId14"/>
    <p:sldId id="259" r:id="rId15"/>
    <p:sldId id="264" r:id="rId16"/>
    <p:sldId id="295" r:id="rId17"/>
    <p:sldId id="297" r:id="rId18"/>
    <p:sldId id="265" r:id="rId19"/>
    <p:sldId id="554" r:id="rId20"/>
    <p:sldId id="56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54"/>
    <p:restoredTop sz="90748"/>
  </p:normalViewPr>
  <p:slideViewPr>
    <p:cSldViewPr snapToGrid="0" snapToObjects="1">
      <p:cViewPr varScale="1">
        <p:scale>
          <a:sx n="115" d="100"/>
          <a:sy n="115" d="100"/>
        </p:scale>
        <p:origin x="103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9632D7-B622-554E-BDF1-EEFA799DA522}" type="doc">
      <dgm:prSet loTypeId="urn:microsoft.com/office/officeart/2005/8/layout/target1" loCatId="" qsTypeId="urn:microsoft.com/office/officeart/2005/8/quickstyle/simple1" qsCatId="simple" csTypeId="urn:microsoft.com/office/officeart/2005/8/colors/colorful4" csCatId="colorful" phldr="1"/>
      <dgm:spPr/>
    </dgm:pt>
    <dgm:pt modelId="{00884248-4F07-7A43-8F8F-BE16658457A5}">
      <dgm:prSet phldrT="[Text]" custT="1"/>
      <dgm:spPr/>
      <dgm:t>
        <a:bodyPr/>
        <a:lstStyle/>
        <a:p>
          <a:r>
            <a:rPr lang="en-US" sz="2400" dirty="0"/>
            <a:t>SCHOOL</a:t>
          </a:r>
        </a:p>
      </dgm:t>
    </dgm:pt>
    <dgm:pt modelId="{8C6FEC30-68A1-654E-89FC-968434FE483C}" type="parTrans" cxnId="{03038F81-E13E-A14E-A7F3-EAB7CFDD82FE}">
      <dgm:prSet/>
      <dgm:spPr/>
      <dgm:t>
        <a:bodyPr/>
        <a:lstStyle/>
        <a:p>
          <a:endParaRPr lang="en-US"/>
        </a:p>
      </dgm:t>
    </dgm:pt>
    <dgm:pt modelId="{79E2AEC5-20A3-3440-B597-E98C1A3352F7}" type="sibTrans" cxnId="{03038F81-E13E-A14E-A7F3-EAB7CFDD82FE}">
      <dgm:prSet/>
      <dgm:spPr/>
      <dgm:t>
        <a:bodyPr/>
        <a:lstStyle/>
        <a:p>
          <a:endParaRPr lang="en-US"/>
        </a:p>
      </dgm:t>
    </dgm:pt>
    <dgm:pt modelId="{7D159B84-7358-4941-8F63-021802FD779C}">
      <dgm:prSet phldrT="[Text]" custT="1"/>
      <dgm:spPr/>
      <dgm:t>
        <a:bodyPr/>
        <a:lstStyle/>
        <a:p>
          <a:r>
            <a:rPr lang="en-US" sz="2800" dirty="0"/>
            <a:t>COMMUNITY</a:t>
          </a:r>
        </a:p>
      </dgm:t>
    </dgm:pt>
    <dgm:pt modelId="{5AA53D91-64F1-F14C-BA41-0259FFEB4F4A}" type="parTrans" cxnId="{7F9D5280-8A7D-9B4B-9044-DB0C16BC6B89}">
      <dgm:prSet/>
      <dgm:spPr/>
      <dgm:t>
        <a:bodyPr/>
        <a:lstStyle/>
        <a:p>
          <a:endParaRPr lang="en-US"/>
        </a:p>
      </dgm:t>
    </dgm:pt>
    <dgm:pt modelId="{6E833205-C330-134F-9C09-62007F02A7DD}" type="sibTrans" cxnId="{7F9D5280-8A7D-9B4B-9044-DB0C16BC6B89}">
      <dgm:prSet/>
      <dgm:spPr/>
      <dgm:t>
        <a:bodyPr/>
        <a:lstStyle/>
        <a:p>
          <a:endParaRPr lang="en-US"/>
        </a:p>
      </dgm:t>
    </dgm:pt>
    <dgm:pt modelId="{0E4A63CA-902D-EE4C-878B-38D49775FB13}">
      <dgm:prSet phldrT="[Text]"/>
      <dgm:spPr/>
      <dgm:t>
        <a:bodyPr/>
        <a:lstStyle/>
        <a:p>
          <a:r>
            <a:rPr lang="en-US" dirty="0"/>
            <a:t>SOCIETY</a:t>
          </a:r>
        </a:p>
      </dgm:t>
    </dgm:pt>
    <dgm:pt modelId="{154E36C3-7685-0A4A-8921-EF750074E82B}" type="parTrans" cxnId="{EB1EA70C-38F7-3341-B68E-C553F2177344}">
      <dgm:prSet/>
      <dgm:spPr/>
      <dgm:t>
        <a:bodyPr/>
        <a:lstStyle/>
        <a:p>
          <a:endParaRPr lang="en-US"/>
        </a:p>
      </dgm:t>
    </dgm:pt>
    <dgm:pt modelId="{FE002E33-C314-2345-AE57-2D5302A65C29}" type="sibTrans" cxnId="{EB1EA70C-38F7-3341-B68E-C553F2177344}">
      <dgm:prSet/>
      <dgm:spPr/>
      <dgm:t>
        <a:bodyPr/>
        <a:lstStyle/>
        <a:p>
          <a:endParaRPr lang="en-US"/>
        </a:p>
      </dgm:t>
    </dgm:pt>
    <dgm:pt modelId="{E5870FA0-6AA5-8348-B4F2-D2818AD5D377}" type="pres">
      <dgm:prSet presAssocID="{229632D7-B622-554E-BDF1-EEFA799DA522}" presName="composite" presStyleCnt="0">
        <dgm:presLayoutVars>
          <dgm:chMax val="5"/>
          <dgm:dir/>
          <dgm:resizeHandles val="exact"/>
        </dgm:presLayoutVars>
      </dgm:prSet>
      <dgm:spPr/>
    </dgm:pt>
    <dgm:pt modelId="{737241ED-DB8D-8F4C-86EC-666DFC36176C}" type="pres">
      <dgm:prSet presAssocID="{00884248-4F07-7A43-8F8F-BE16658457A5}" presName="circle1" presStyleLbl="lnNode1" presStyleIdx="0" presStyleCnt="3"/>
      <dgm:spPr/>
    </dgm:pt>
    <dgm:pt modelId="{F3A720C8-D52C-F64F-913F-2F647582D256}" type="pres">
      <dgm:prSet presAssocID="{00884248-4F07-7A43-8F8F-BE16658457A5}" presName="text1" presStyleLbl="revTx" presStyleIdx="0" presStyleCnt="3">
        <dgm:presLayoutVars>
          <dgm:bulletEnabled val="1"/>
        </dgm:presLayoutVars>
      </dgm:prSet>
      <dgm:spPr/>
    </dgm:pt>
    <dgm:pt modelId="{F22355C9-1653-464A-A2D3-4CAE4424C69D}" type="pres">
      <dgm:prSet presAssocID="{00884248-4F07-7A43-8F8F-BE16658457A5}" presName="line1" presStyleLbl="callout" presStyleIdx="0" presStyleCnt="6"/>
      <dgm:spPr/>
    </dgm:pt>
    <dgm:pt modelId="{BB894BCF-7256-1B41-A874-BE169375A72F}" type="pres">
      <dgm:prSet presAssocID="{00884248-4F07-7A43-8F8F-BE16658457A5}" presName="d1" presStyleLbl="callout" presStyleIdx="1" presStyleCnt="6"/>
      <dgm:spPr/>
    </dgm:pt>
    <dgm:pt modelId="{688AF32E-B87F-0547-ABB3-6BB2D5008A1D}" type="pres">
      <dgm:prSet presAssocID="{7D159B84-7358-4941-8F63-021802FD779C}" presName="circle2" presStyleLbl="lnNode1" presStyleIdx="1" presStyleCnt="3"/>
      <dgm:spPr/>
    </dgm:pt>
    <dgm:pt modelId="{90B7BA44-01F2-F341-9468-DA9E30D4169B}" type="pres">
      <dgm:prSet presAssocID="{7D159B84-7358-4941-8F63-021802FD779C}" presName="text2" presStyleLbl="revTx" presStyleIdx="1" presStyleCnt="3" custScaleX="147454">
        <dgm:presLayoutVars>
          <dgm:bulletEnabled val="1"/>
        </dgm:presLayoutVars>
      </dgm:prSet>
      <dgm:spPr/>
    </dgm:pt>
    <dgm:pt modelId="{77C62EB1-545A-5A47-8836-4553F09874AD}" type="pres">
      <dgm:prSet presAssocID="{7D159B84-7358-4941-8F63-021802FD779C}" presName="line2" presStyleLbl="callout" presStyleIdx="2" presStyleCnt="6"/>
      <dgm:spPr/>
    </dgm:pt>
    <dgm:pt modelId="{BEC4C400-50DD-3647-85AA-2E8490556513}" type="pres">
      <dgm:prSet presAssocID="{7D159B84-7358-4941-8F63-021802FD779C}" presName="d2" presStyleLbl="callout" presStyleIdx="3" presStyleCnt="6"/>
      <dgm:spPr/>
    </dgm:pt>
    <dgm:pt modelId="{33825EE9-D9FA-5E4A-B9B9-EBB8B4DF78C6}" type="pres">
      <dgm:prSet presAssocID="{0E4A63CA-902D-EE4C-878B-38D49775FB13}" presName="circle3" presStyleLbl="lnNode1" presStyleIdx="2" presStyleCnt="3" custScaleX="138291" custScaleY="133321" custLinFactNeighborX="3674"/>
      <dgm:spPr/>
    </dgm:pt>
    <dgm:pt modelId="{F6B41135-8005-6646-9A6C-589912D44C6E}" type="pres">
      <dgm:prSet presAssocID="{0E4A63CA-902D-EE4C-878B-38D49775FB13}" presName="text3" presStyleLbl="revTx" presStyleIdx="2" presStyleCnt="3" custScaleX="111659">
        <dgm:presLayoutVars>
          <dgm:bulletEnabled val="1"/>
        </dgm:presLayoutVars>
      </dgm:prSet>
      <dgm:spPr/>
    </dgm:pt>
    <dgm:pt modelId="{05BD9286-5022-7E4B-B938-CDCBEBB7B4AC}" type="pres">
      <dgm:prSet presAssocID="{0E4A63CA-902D-EE4C-878B-38D49775FB13}" presName="line3" presStyleLbl="callout" presStyleIdx="4" presStyleCnt="6"/>
      <dgm:spPr/>
    </dgm:pt>
    <dgm:pt modelId="{7D1BED93-D9B1-1548-A6A1-414BF9941096}" type="pres">
      <dgm:prSet presAssocID="{0E4A63CA-902D-EE4C-878B-38D49775FB13}" presName="d3" presStyleLbl="callout" presStyleIdx="5" presStyleCnt="6"/>
      <dgm:spPr/>
    </dgm:pt>
  </dgm:ptLst>
  <dgm:cxnLst>
    <dgm:cxn modelId="{EB1EA70C-38F7-3341-B68E-C553F2177344}" srcId="{229632D7-B622-554E-BDF1-EEFA799DA522}" destId="{0E4A63CA-902D-EE4C-878B-38D49775FB13}" srcOrd="2" destOrd="0" parTransId="{154E36C3-7685-0A4A-8921-EF750074E82B}" sibTransId="{FE002E33-C314-2345-AE57-2D5302A65C29}"/>
    <dgm:cxn modelId="{D7BC2A75-311B-8B40-880F-6B432980B179}" type="presOf" srcId="{229632D7-B622-554E-BDF1-EEFA799DA522}" destId="{E5870FA0-6AA5-8348-B4F2-D2818AD5D377}" srcOrd="0" destOrd="0" presId="urn:microsoft.com/office/officeart/2005/8/layout/target1"/>
    <dgm:cxn modelId="{7F9D5280-8A7D-9B4B-9044-DB0C16BC6B89}" srcId="{229632D7-B622-554E-BDF1-EEFA799DA522}" destId="{7D159B84-7358-4941-8F63-021802FD779C}" srcOrd="1" destOrd="0" parTransId="{5AA53D91-64F1-F14C-BA41-0259FFEB4F4A}" sibTransId="{6E833205-C330-134F-9C09-62007F02A7DD}"/>
    <dgm:cxn modelId="{03038F81-E13E-A14E-A7F3-EAB7CFDD82FE}" srcId="{229632D7-B622-554E-BDF1-EEFA799DA522}" destId="{00884248-4F07-7A43-8F8F-BE16658457A5}" srcOrd="0" destOrd="0" parTransId="{8C6FEC30-68A1-654E-89FC-968434FE483C}" sibTransId="{79E2AEC5-20A3-3440-B597-E98C1A3352F7}"/>
    <dgm:cxn modelId="{9F4811A7-9E91-0A49-A15E-2BD757985ED2}" type="presOf" srcId="{0E4A63CA-902D-EE4C-878B-38D49775FB13}" destId="{F6B41135-8005-6646-9A6C-589912D44C6E}" srcOrd="0" destOrd="0" presId="urn:microsoft.com/office/officeart/2005/8/layout/target1"/>
    <dgm:cxn modelId="{C94864F7-DB49-E34C-855A-A3DE8154929E}" type="presOf" srcId="{00884248-4F07-7A43-8F8F-BE16658457A5}" destId="{F3A720C8-D52C-F64F-913F-2F647582D256}" srcOrd="0" destOrd="0" presId="urn:microsoft.com/office/officeart/2005/8/layout/target1"/>
    <dgm:cxn modelId="{2BC729FD-A226-534B-897D-9D8B1715C694}" type="presOf" srcId="{7D159B84-7358-4941-8F63-021802FD779C}" destId="{90B7BA44-01F2-F341-9468-DA9E30D4169B}" srcOrd="0" destOrd="0" presId="urn:microsoft.com/office/officeart/2005/8/layout/target1"/>
    <dgm:cxn modelId="{ED23BB44-2F67-734C-A7EF-D4040ACC6D53}" type="presParOf" srcId="{E5870FA0-6AA5-8348-B4F2-D2818AD5D377}" destId="{737241ED-DB8D-8F4C-86EC-666DFC36176C}" srcOrd="0" destOrd="0" presId="urn:microsoft.com/office/officeart/2005/8/layout/target1"/>
    <dgm:cxn modelId="{0D0BB8B3-2A2D-0642-A13A-370001A71A48}" type="presParOf" srcId="{E5870FA0-6AA5-8348-B4F2-D2818AD5D377}" destId="{F3A720C8-D52C-F64F-913F-2F647582D256}" srcOrd="1" destOrd="0" presId="urn:microsoft.com/office/officeart/2005/8/layout/target1"/>
    <dgm:cxn modelId="{7CE65136-A370-E04B-9D85-719BB7C671DE}" type="presParOf" srcId="{E5870FA0-6AA5-8348-B4F2-D2818AD5D377}" destId="{F22355C9-1653-464A-A2D3-4CAE4424C69D}" srcOrd="2" destOrd="0" presId="urn:microsoft.com/office/officeart/2005/8/layout/target1"/>
    <dgm:cxn modelId="{7EBADA82-9910-4148-9565-20B7E42DB510}" type="presParOf" srcId="{E5870FA0-6AA5-8348-B4F2-D2818AD5D377}" destId="{BB894BCF-7256-1B41-A874-BE169375A72F}" srcOrd="3" destOrd="0" presId="urn:microsoft.com/office/officeart/2005/8/layout/target1"/>
    <dgm:cxn modelId="{EEE80519-7B84-BF47-BC2F-C0E79BA53902}" type="presParOf" srcId="{E5870FA0-6AA5-8348-B4F2-D2818AD5D377}" destId="{688AF32E-B87F-0547-ABB3-6BB2D5008A1D}" srcOrd="4" destOrd="0" presId="urn:microsoft.com/office/officeart/2005/8/layout/target1"/>
    <dgm:cxn modelId="{C8AA2A93-A338-B640-ABF5-8BDADD26AEF2}" type="presParOf" srcId="{E5870FA0-6AA5-8348-B4F2-D2818AD5D377}" destId="{90B7BA44-01F2-F341-9468-DA9E30D4169B}" srcOrd="5" destOrd="0" presId="urn:microsoft.com/office/officeart/2005/8/layout/target1"/>
    <dgm:cxn modelId="{F4400472-FC48-694D-9A0B-D53941C2A585}" type="presParOf" srcId="{E5870FA0-6AA5-8348-B4F2-D2818AD5D377}" destId="{77C62EB1-545A-5A47-8836-4553F09874AD}" srcOrd="6" destOrd="0" presId="urn:microsoft.com/office/officeart/2005/8/layout/target1"/>
    <dgm:cxn modelId="{F612363D-590D-FF4B-8C2B-988F32A8DA22}" type="presParOf" srcId="{E5870FA0-6AA5-8348-B4F2-D2818AD5D377}" destId="{BEC4C400-50DD-3647-85AA-2E8490556513}" srcOrd="7" destOrd="0" presId="urn:microsoft.com/office/officeart/2005/8/layout/target1"/>
    <dgm:cxn modelId="{3EF479A4-6FFD-4E44-B32C-E51193016713}" type="presParOf" srcId="{E5870FA0-6AA5-8348-B4F2-D2818AD5D377}" destId="{33825EE9-D9FA-5E4A-B9B9-EBB8B4DF78C6}" srcOrd="8" destOrd="0" presId="urn:microsoft.com/office/officeart/2005/8/layout/target1"/>
    <dgm:cxn modelId="{6BDA39BE-CDEE-3641-8C34-D2D5EF4DE8B9}" type="presParOf" srcId="{E5870FA0-6AA5-8348-B4F2-D2818AD5D377}" destId="{F6B41135-8005-6646-9A6C-589912D44C6E}" srcOrd="9" destOrd="0" presId="urn:microsoft.com/office/officeart/2005/8/layout/target1"/>
    <dgm:cxn modelId="{131837BE-D6B9-9F4C-9BBD-3A3449225515}" type="presParOf" srcId="{E5870FA0-6AA5-8348-B4F2-D2818AD5D377}" destId="{05BD9286-5022-7E4B-B938-CDCBEBB7B4AC}" srcOrd="10" destOrd="0" presId="urn:microsoft.com/office/officeart/2005/8/layout/target1"/>
    <dgm:cxn modelId="{A122F306-B2D5-3D46-809E-0F9C8EE8A324}" type="presParOf" srcId="{E5870FA0-6AA5-8348-B4F2-D2818AD5D377}" destId="{7D1BED93-D9B1-1548-A6A1-414BF9941096}" srcOrd="11" destOrd="0" presId="urn:microsoft.com/office/officeart/2005/8/layout/targe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825EE9-D9FA-5E4A-B9B9-EBB8B4DF78C6}">
      <dsp:nvSpPr>
        <dsp:cNvPr id="0" name=""/>
        <dsp:cNvSpPr/>
      </dsp:nvSpPr>
      <dsp:spPr>
        <a:xfrm>
          <a:off x="2103045" y="277983"/>
          <a:ext cx="4607994" cy="4442389"/>
        </a:xfrm>
        <a:prstGeom prst="ellipse">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88AF32E-B87F-0547-ABB3-6BB2D5008A1D}">
      <dsp:nvSpPr>
        <dsp:cNvPr id="0" name=""/>
        <dsp:cNvSpPr/>
      </dsp:nvSpPr>
      <dsp:spPr>
        <a:xfrm>
          <a:off x="3284991" y="1499547"/>
          <a:ext cx="1999260" cy="1999260"/>
        </a:xfrm>
        <a:prstGeom prst="ellipse">
          <a:avLst/>
        </a:prstGeom>
        <a:solidFill>
          <a:schemeClr val="accent4">
            <a:hueOff val="4900445"/>
            <a:satOff val="-20388"/>
            <a:lumOff val="4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7241ED-DB8D-8F4C-86EC-666DFC36176C}">
      <dsp:nvSpPr>
        <dsp:cNvPr id="0" name=""/>
        <dsp:cNvSpPr/>
      </dsp:nvSpPr>
      <dsp:spPr>
        <a:xfrm>
          <a:off x="3951411" y="2165967"/>
          <a:ext cx="666420" cy="666420"/>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3A720C8-D52C-F64F-913F-2F647582D256}">
      <dsp:nvSpPr>
        <dsp:cNvPr id="0" name=""/>
        <dsp:cNvSpPr/>
      </dsp:nvSpPr>
      <dsp:spPr>
        <a:xfrm>
          <a:off x="6506021" y="-277572"/>
          <a:ext cx="1666050" cy="9718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30480" rIns="30480" bIns="30480" numCol="1" spcCol="1270" anchor="ctr" anchorCtr="0">
          <a:noAutofit/>
        </a:bodyPr>
        <a:lstStyle/>
        <a:p>
          <a:pPr marL="0" lvl="0" indent="0" algn="l" defTabSz="1066800">
            <a:lnSpc>
              <a:spcPct val="90000"/>
            </a:lnSpc>
            <a:spcBef>
              <a:spcPct val="0"/>
            </a:spcBef>
            <a:spcAft>
              <a:spcPct val="35000"/>
            </a:spcAft>
            <a:buNone/>
          </a:pPr>
          <a:r>
            <a:rPr lang="en-US" sz="2400" kern="1200" dirty="0"/>
            <a:t>SCHOOL</a:t>
          </a:r>
        </a:p>
      </dsp:txBody>
      <dsp:txXfrm>
        <a:off x="6506021" y="-277572"/>
        <a:ext cx="1666050" cy="971862"/>
      </dsp:txXfrm>
    </dsp:sp>
    <dsp:sp modelId="{F22355C9-1653-464A-A2D3-4CAE4424C69D}">
      <dsp:nvSpPr>
        <dsp:cNvPr id="0" name=""/>
        <dsp:cNvSpPr/>
      </dsp:nvSpPr>
      <dsp:spPr>
        <a:xfrm>
          <a:off x="6089509" y="208358"/>
          <a:ext cx="416512" cy="0"/>
        </a:xfrm>
        <a:prstGeom prst="line">
          <a:avLst/>
        </a:prstGeom>
        <a:solidFill>
          <a:schemeClr val="accent4">
            <a:hueOff val="0"/>
            <a:satOff val="0"/>
            <a:lumOff val="0"/>
            <a:alphaOff val="0"/>
          </a:schemeClr>
        </a:solidFill>
        <a:ln w="12700" cap="flat" cmpd="sng" algn="ctr">
          <a:solidFill>
            <a:schemeClr val="accent4">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B894BCF-7256-1B41-A874-BE169375A72F}">
      <dsp:nvSpPr>
        <dsp:cNvPr id="0" name=""/>
        <dsp:cNvSpPr/>
      </dsp:nvSpPr>
      <dsp:spPr>
        <a:xfrm rot="5400000">
          <a:off x="4041100" y="452435"/>
          <a:ext cx="2290263" cy="1803221"/>
        </a:xfrm>
        <a:prstGeom prst="line">
          <a:avLst/>
        </a:prstGeom>
        <a:solidFill>
          <a:schemeClr val="accent4">
            <a:hueOff val="0"/>
            <a:satOff val="0"/>
            <a:lumOff val="0"/>
            <a:alphaOff val="0"/>
          </a:schemeClr>
        </a:solidFill>
        <a:ln w="12700" cap="flat" cmpd="sng" algn="ctr">
          <a:solidFill>
            <a:schemeClr val="accent4">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0B7BA44-01F2-F341-9468-DA9E30D4169B}">
      <dsp:nvSpPr>
        <dsp:cNvPr id="0" name=""/>
        <dsp:cNvSpPr/>
      </dsp:nvSpPr>
      <dsp:spPr>
        <a:xfrm>
          <a:off x="6110718" y="694290"/>
          <a:ext cx="2456657" cy="9718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35560" rIns="35560" bIns="35560" numCol="1" spcCol="1270" anchor="ctr" anchorCtr="0">
          <a:noAutofit/>
        </a:bodyPr>
        <a:lstStyle/>
        <a:p>
          <a:pPr marL="0" lvl="0" indent="0" algn="l" defTabSz="1244600">
            <a:lnSpc>
              <a:spcPct val="90000"/>
            </a:lnSpc>
            <a:spcBef>
              <a:spcPct val="0"/>
            </a:spcBef>
            <a:spcAft>
              <a:spcPct val="35000"/>
            </a:spcAft>
            <a:buNone/>
          </a:pPr>
          <a:r>
            <a:rPr lang="en-US" sz="2800" kern="1200" dirty="0"/>
            <a:t>COMMUNITY</a:t>
          </a:r>
        </a:p>
      </dsp:txBody>
      <dsp:txXfrm>
        <a:off x="6110718" y="694290"/>
        <a:ext cx="2456657" cy="971862"/>
      </dsp:txXfrm>
    </dsp:sp>
    <dsp:sp modelId="{77C62EB1-545A-5A47-8836-4553F09874AD}">
      <dsp:nvSpPr>
        <dsp:cNvPr id="0" name=""/>
        <dsp:cNvSpPr/>
      </dsp:nvSpPr>
      <dsp:spPr>
        <a:xfrm>
          <a:off x="6089509" y="1180221"/>
          <a:ext cx="416512" cy="0"/>
        </a:xfrm>
        <a:prstGeom prst="line">
          <a:avLst/>
        </a:prstGeom>
        <a:solidFill>
          <a:schemeClr val="accent4">
            <a:hueOff val="0"/>
            <a:satOff val="0"/>
            <a:lumOff val="0"/>
            <a:alphaOff val="0"/>
          </a:schemeClr>
        </a:solidFill>
        <a:ln w="12700" cap="flat" cmpd="sng" algn="ctr">
          <a:solidFill>
            <a:schemeClr val="accent4">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EC4C400-50DD-3647-85AA-2E8490556513}">
      <dsp:nvSpPr>
        <dsp:cNvPr id="0" name=""/>
        <dsp:cNvSpPr/>
      </dsp:nvSpPr>
      <dsp:spPr>
        <a:xfrm rot="5400000">
          <a:off x="4532696" y="1409136"/>
          <a:ext cx="1784672" cy="1325620"/>
        </a:xfrm>
        <a:prstGeom prst="line">
          <a:avLst/>
        </a:prstGeom>
        <a:solidFill>
          <a:schemeClr val="accent4">
            <a:hueOff val="0"/>
            <a:satOff val="0"/>
            <a:lumOff val="0"/>
            <a:alphaOff val="0"/>
          </a:schemeClr>
        </a:solidFill>
        <a:ln w="12700" cap="flat" cmpd="sng" algn="ctr">
          <a:solidFill>
            <a:schemeClr val="accent4">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6B41135-8005-6646-9A6C-589912D44C6E}">
      <dsp:nvSpPr>
        <dsp:cNvPr id="0" name=""/>
        <dsp:cNvSpPr/>
      </dsp:nvSpPr>
      <dsp:spPr>
        <a:xfrm>
          <a:off x="6408899" y="1666152"/>
          <a:ext cx="1860294" cy="9718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8920" tIns="44450" rIns="44450" bIns="44450" numCol="1" spcCol="1270" anchor="ctr" anchorCtr="0">
          <a:noAutofit/>
        </a:bodyPr>
        <a:lstStyle/>
        <a:p>
          <a:pPr marL="0" lvl="0" indent="0" algn="l" defTabSz="1555750">
            <a:lnSpc>
              <a:spcPct val="90000"/>
            </a:lnSpc>
            <a:spcBef>
              <a:spcPct val="0"/>
            </a:spcBef>
            <a:spcAft>
              <a:spcPct val="35000"/>
            </a:spcAft>
            <a:buNone/>
          </a:pPr>
          <a:r>
            <a:rPr lang="en-US" sz="3500" kern="1200" dirty="0"/>
            <a:t>SOCIETY</a:t>
          </a:r>
        </a:p>
      </dsp:txBody>
      <dsp:txXfrm>
        <a:off x="6408899" y="1666152"/>
        <a:ext cx="1860294" cy="971862"/>
      </dsp:txXfrm>
    </dsp:sp>
    <dsp:sp modelId="{05BD9286-5022-7E4B-B938-CDCBEBB7B4AC}">
      <dsp:nvSpPr>
        <dsp:cNvPr id="0" name=""/>
        <dsp:cNvSpPr/>
      </dsp:nvSpPr>
      <dsp:spPr>
        <a:xfrm>
          <a:off x="6089509" y="2152083"/>
          <a:ext cx="416512" cy="0"/>
        </a:xfrm>
        <a:prstGeom prst="line">
          <a:avLst/>
        </a:prstGeom>
        <a:solidFill>
          <a:schemeClr val="accent4">
            <a:hueOff val="0"/>
            <a:satOff val="0"/>
            <a:lumOff val="0"/>
            <a:alphaOff val="0"/>
          </a:schemeClr>
        </a:solidFill>
        <a:ln w="12700" cap="flat" cmpd="sng" algn="ctr">
          <a:solidFill>
            <a:schemeClr val="accent4">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D1BED93-D9B1-1548-A6A1-414BF9941096}">
      <dsp:nvSpPr>
        <dsp:cNvPr id="0" name=""/>
        <dsp:cNvSpPr/>
      </dsp:nvSpPr>
      <dsp:spPr>
        <a:xfrm rot="5400000">
          <a:off x="5024903" y="2365060"/>
          <a:ext cx="1275083" cy="848019"/>
        </a:xfrm>
        <a:prstGeom prst="line">
          <a:avLst/>
        </a:prstGeom>
        <a:solidFill>
          <a:schemeClr val="accent4">
            <a:hueOff val="0"/>
            <a:satOff val="0"/>
            <a:lumOff val="0"/>
            <a:alphaOff val="0"/>
          </a:schemeClr>
        </a:solidFill>
        <a:ln w="12700" cap="flat" cmpd="sng" algn="ctr">
          <a:solidFill>
            <a:schemeClr val="accent4">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091456-D988-F946-A4C4-5634DA05FCB6}" type="datetimeFigureOut">
              <a:rPr lang="en-GB" smtClean="0"/>
              <a:t>27/04/2021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BB37BE-6CAF-8941-9467-46BA32E0E4A1}" type="slidenum">
              <a:rPr lang="en-GB" smtClean="0"/>
              <a:t>‹#›</a:t>
            </a:fld>
            <a:endParaRPr lang="en-GB"/>
          </a:p>
        </p:txBody>
      </p:sp>
    </p:spTree>
    <p:extLst>
      <p:ext uri="{BB962C8B-B14F-4D97-AF65-F5344CB8AC3E}">
        <p14:creationId xmlns:p14="http://schemas.microsoft.com/office/powerpoint/2010/main" val="26732165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Other definitions of community</a:t>
            </a:r>
          </a:p>
          <a:p>
            <a:r>
              <a:rPr lang="en-GB" sz="1200" dirty="0">
                <a:effectLst/>
                <a:latin typeface="Calibri" panose="020F0502020204030204" pitchFamily="34" charset="0"/>
              </a:rPr>
              <a:t>“A community is everybody, adults and children, social and non-social persons living in a certain territory where all share a mode of life but not all the conscious of its organization or purpose. A society is a kind of community (or a part of community) whose members have become socially conscious of their mode of life and are united by a common set of aims and values”- </a:t>
            </a:r>
            <a:r>
              <a:rPr lang="en-GB" sz="1200" dirty="0">
                <a:effectLst/>
                <a:latin typeface="Calibri Bold"/>
              </a:rPr>
              <a:t>A.K.C. Ottaway. </a:t>
            </a:r>
            <a:endParaRPr lang="en-GB" dirty="0"/>
          </a:p>
          <a:p>
            <a:r>
              <a:rPr lang="en-GB" sz="1200" dirty="0">
                <a:effectLst/>
                <a:latin typeface="Calibri" panose="020F0502020204030204" pitchFamily="34" charset="0"/>
              </a:rPr>
              <a:t>“A community may be thought of as a total organization of social life within a limited area”- </a:t>
            </a:r>
            <a:r>
              <a:rPr lang="en-GB" sz="1200" dirty="0" err="1">
                <a:effectLst/>
                <a:latin typeface="Calibri Bold"/>
              </a:rPr>
              <a:t>Oghurn</a:t>
            </a:r>
            <a:r>
              <a:rPr lang="en-GB" sz="1200" dirty="0">
                <a:effectLst/>
                <a:latin typeface="Calibri Bold"/>
              </a:rPr>
              <a:t> and </a:t>
            </a:r>
            <a:r>
              <a:rPr lang="en-GB" sz="1200" dirty="0" err="1">
                <a:effectLst/>
                <a:latin typeface="Calibri Bold"/>
              </a:rPr>
              <a:t>Nimkoff</a:t>
            </a:r>
            <a:r>
              <a:rPr lang="en-GB" sz="1200" dirty="0">
                <a:effectLst/>
                <a:latin typeface="Calibri Bold"/>
              </a:rPr>
              <a:t>. </a:t>
            </a:r>
            <a:endParaRPr lang="en-GB" dirty="0"/>
          </a:p>
          <a:p>
            <a:endParaRPr lang="en-GB" dirty="0"/>
          </a:p>
        </p:txBody>
      </p:sp>
      <p:sp>
        <p:nvSpPr>
          <p:cNvPr id="4" name="Slide Number Placeholder 3"/>
          <p:cNvSpPr>
            <a:spLocks noGrp="1"/>
          </p:cNvSpPr>
          <p:nvPr>
            <p:ph type="sldNum" sz="quarter" idx="5"/>
          </p:nvPr>
        </p:nvSpPr>
        <p:spPr/>
        <p:txBody>
          <a:bodyPr/>
          <a:lstStyle/>
          <a:p>
            <a:fld id="{ABBB37BE-6CAF-8941-9467-46BA32E0E4A1}" type="slidenum">
              <a:rPr lang="en-GB" smtClean="0"/>
              <a:t>2</a:t>
            </a:fld>
            <a:endParaRPr lang="en-GB"/>
          </a:p>
        </p:txBody>
      </p:sp>
    </p:spTree>
    <p:extLst>
      <p:ext uri="{BB962C8B-B14F-4D97-AF65-F5344CB8AC3E}">
        <p14:creationId xmlns:p14="http://schemas.microsoft.com/office/powerpoint/2010/main" val="17887992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50000"/>
              </a:lnSpc>
            </a:pPr>
            <a:r>
              <a:rPr lang="en-US" sz="3600" dirty="0"/>
              <a:t>OUTLINE</a:t>
            </a:r>
          </a:p>
          <a:p>
            <a:pPr marL="171450" indent="-171450">
              <a:lnSpc>
                <a:spcPct val="150000"/>
              </a:lnSpc>
              <a:buFont typeface="Arial" panose="020B0604020202020204" pitchFamily="34" charset="0"/>
              <a:buChar char="•"/>
            </a:pPr>
            <a:r>
              <a:rPr lang="en-US" sz="3600" dirty="0"/>
              <a:t>The Relationship between the school and the community </a:t>
            </a:r>
            <a:endParaRPr lang="en-GB" sz="3600" dirty="0">
              <a:effectLst/>
            </a:endParaRPr>
          </a:p>
          <a:p>
            <a:pPr marL="171450" indent="-171450">
              <a:lnSpc>
                <a:spcPct val="150000"/>
              </a:lnSpc>
              <a:buFont typeface="Arial" panose="020B0604020202020204" pitchFamily="34" charset="0"/>
              <a:buChar char="•"/>
            </a:pPr>
            <a:r>
              <a:rPr lang="en-US" sz="3600" dirty="0"/>
              <a:t>Influence of community on Education and influence of education on the community</a:t>
            </a:r>
            <a:endParaRPr lang="en-GB" sz="3600" dirty="0">
              <a:effectLst/>
            </a:endParaRPr>
          </a:p>
          <a:p>
            <a:pPr marL="171450" indent="-171450">
              <a:lnSpc>
                <a:spcPct val="150000"/>
              </a:lnSpc>
              <a:buFont typeface="Arial" panose="020B0604020202020204" pitchFamily="34" charset="0"/>
              <a:buChar char="•"/>
            </a:pPr>
            <a:r>
              <a:rPr lang="en-US" sz="3600" dirty="0"/>
              <a:t>Carton’s Models of Schools and the Community</a:t>
            </a:r>
            <a:endParaRPr lang="en-GB" sz="3600" dirty="0">
              <a:effectLst/>
            </a:endParaRPr>
          </a:p>
          <a:p>
            <a:endParaRPr lang="en-GB" dirty="0"/>
          </a:p>
        </p:txBody>
      </p:sp>
      <p:sp>
        <p:nvSpPr>
          <p:cNvPr id="4" name="Slide Number Placeholder 3"/>
          <p:cNvSpPr>
            <a:spLocks noGrp="1"/>
          </p:cNvSpPr>
          <p:nvPr>
            <p:ph type="sldNum" sz="quarter" idx="5"/>
          </p:nvPr>
        </p:nvSpPr>
        <p:spPr/>
        <p:txBody>
          <a:bodyPr/>
          <a:lstStyle/>
          <a:p>
            <a:fld id="{ABBB37BE-6CAF-8941-9467-46BA32E0E4A1}" type="slidenum">
              <a:rPr lang="en-GB" smtClean="0"/>
              <a:t>8</a:t>
            </a:fld>
            <a:endParaRPr lang="en-GB"/>
          </a:p>
        </p:txBody>
      </p:sp>
    </p:spTree>
    <p:extLst>
      <p:ext uri="{BB962C8B-B14F-4D97-AF65-F5344CB8AC3E}">
        <p14:creationId xmlns:p14="http://schemas.microsoft.com/office/powerpoint/2010/main" val="31910880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dirty="0">
                <a:solidFill>
                  <a:schemeClr val="tx1"/>
                </a:solidFill>
                <a:effectLst/>
                <a:latin typeface="+mn-lt"/>
                <a:ea typeface="+mn-ea"/>
                <a:cs typeface="+mn-cs"/>
              </a:rPr>
              <a:t>The school as a social institution and agent of socialization needs to have a good relationship with immediate and far communities.</a:t>
            </a:r>
          </a:p>
          <a:p>
            <a:endParaRPr lang="en-GB" dirty="0"/>
          </a:p>
        </p:txBody>
      </p:sp>
      <p:sp>
        <p:nvSpPr>
          <p:cNvPr id="4" name="Slide Number Placeholder 3"/>
          <p:cNvSpPr>
            <a:spLocks noGrp="1"/>
          </p:cNvSpPr>
          <p:nvPr>
            <p:ph type="sldNum" sz="quarter" idx="5"/>
          </p:nvPr>
        </p:nvSpPr>
        <p:spPr/>
        <p:txBody>
          <a:bodyPr/>
          <a:lstStyle/>
          <a:p>
            <a:fld id="{ABBB37BE-6CAF-8941-9467-46BA32E0E4A1}" type="slidenum">
              <a:rPr lang="en-GB" smtClean="0"/>
              <a:t>9</a:t>
            </a:fld>
            <a:endParaRPr lang="en-GB"/>
          </a:p>
        </p:txBody>
      </p:sp>
    </p:spTree>
    <p:extLst>
      <p:ext uri="{BB962C8B-B14F-4D97-AF65-F5344CB8AC3E}">
        <p14:creationId xmlns:p14="http://schemas.microsoft.com/office/powerpoint/2010/main" val="30882173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br>
              <a:rPr lang="en-GB" dirty="0"/>
            </a:br>
            <a:endParaRPr lang="en-GB" dirty="0"/>
          </a:p>
        </p:txBody>
      </p:sp>
      <p:sp>
        <p:nvSpPr>
          <p:cNvPr id="4" name="Slide Number Placeholder 3"/>
          <p:cNvSpPr>
            <a:spLocks noGrp="1"/>
          </p:cNvSpPr>
          <p:nvPr>
            <p:ph type="sldNum" sz="quarter" idx="5"/>
          </p:nvPr>
        </p:nvSpPr>
        <p:spPr/>
        <p:txBody>
          <a:bodyPr/>
          <a:lstStyle/>
          <a:p>
            <a:fld id="{ABBB37BE-6CAF-8941-9467-46BA32E0E4A1}" type="slidenum">
              <a:rPr lang="en-GB" smtClean="0"/>
              <a:t>14</a:t>
            </a:fld>
            <a:endParaRPr lang="en-GB"/>
          </a:p>
        </p:txBody>
      </p:sp>
    </p:spTree>
    <p:extLst>
      <p:ext uri="{BB962C8B-B14F-4D97-AF65-F5344CB8AC3E}">
        <p14:creationId xmlns:p14="http://schemas.microsoft.com/office/powerpoint/2010/main" val="38847560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4400" b="0" i="0" u="none" strike="noStrike" kern="1200" dirty="0">
                <a:solidFill>
                  <a:schemeClr val="tx1"/>
                </a:solidFill>
                <a:effectLst/>
                <a:latin typeface="+mn-lt"/>
                <a:ea typeface="+mn-ea"/>
                <a:cs typeface="+mn-cs"/>
              </a:rPr>
              <a:t>The relationship will help them know better the challenges of the school and may provide assistance that may bring effectiveness and efficiency in the educational system.</a:t>
            </a:r>
          </a:p>
          <a:p>
            <a:endParaRPr lang="en-GB" dirty="0"/>
          </a:p>
        </p:txBody>
      </p:sp>
      <p:sp>
        <p:nvSpPr>
          <p:cNvPr id="4" name="Slide Number Placeholder 3"/>
          <p:cNvSpPr>
            <a:spLocks noGrp="1"/>
          </p:cNvSpPr>
          <p:nvPr>
            <p:ph type="sldNum" sz="quarter" idx="5"/>
          </p:nvPr>
        </p:nvSpPr>
        <p:spPr/>
        <p:txBody>
          <a:bodyPr/>
          <a:lstStyle/>
          <a:p>
            <a:fld id="{ABBB37BE-6CAF-8941-9467-46BA32E0E4A1}" type="slidenum">
              <a:rPr lang="en-GB" smtClean="0"/>
              <a:t>15</a:t>
            </a:fld>
            <a:endParaRPr lang="en-GB"/>
          </a:p>
        </p:txBody>
      </p:sp>
    </p:spTree>
    <p:extLst>
      <p:ext uri="{BB962C8B-B14F-4D97-AF65-F5344CB8AC3E}">
        <p14:creationId xmlns:p14="http://schemas.microsoft.com/office/powerpoint/2010/main" val="10657088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dirty="0">
                <a:solidFill>
                  <a:schemeClr val="tx1"/>
                </a:solidFill>
                <a:effectLst/>
                <a:latin typeface="+mn-lt"/>
                <a:ea typeface="+mn-ea"/>
                <a:cs typeface="+mn-cs"/>
              </a:rPr>
              <a:t>Obi (2004) notes that, school-community relationship can take place between the school and the school parents’ teachers’ association, old students association, school committees, school board of governors and school proprietors’ association among others. </a:t>
            </a:r>
          </a:p>
          <a:p>
            <a:endParaRPr lang="en-GB" sz="1200" b="0" i="0" u="none" strike="noStrike"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Calibri" panose="020F0502020204030204" pitchFamily="34" charset="0"/>
              </a:rPr>
              <a:t>The relevant practice in some of the schools, so far, has been the school and community consist largely of inviting parents and other members of the community to hear official reports, witness, attractive eye -catching or see well staged athletic events and certain display activities. </a:t>
            </a:r>
            <a:endParaRPr lang="en-GB" sz="1200" dirty="0"/>
          </a:p>
          <a:p>
            <a:endParaRPr lang="en-GB" dirty="0"/>
          </a:p>
        </p:txBody>
      </p:sp>
      <p:sp>
        <p:nvSpPr>
          <p:cNvPr id="4" name="Slide Number Placeholder 3"/>
          <p:cNvSpPr>
            <a:spLocks noGrp="1"/>
          </p:cNvSpPr>
          <p:nvPr>
            <p:ph type="sldNum" sz="quarter" idx="5"/>
          </p:nvPr>
        </p:nvSpPr>
        <p:spPr/>
        <p:txBody>
          <a:bodyPr/>
          <a:lstStyle/>
          <a:p>
            <a:fld id="{ABBB37BE-6CAF-8941-9467-46BA32E0E4A1}" type="slidenum">
              <a:rPr lang="en-GB" smtClean="0"/>
              <a:t>18</a:t>
            </a:fld>
            <a:endParaRPr lang="en-GB"/>
          </a:p>
        </p:txBody>
      </p:sp>
    </p:spTree>
    <p:extLst>
      <p:ext uri="{BB962C8B-B14F-4D97-AF65-F5344CB8AC3E}">
        <p14:creationId xmlns:p14="http://schemas.microsoft.com/office/powerpoint/2010/main" val="19687815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Some parents are available on weekdays and are happy to assist with occasional field trips and class parties and fund-raising events; </a:t>
            </a:r>
          </a:p>
          <a:p>
            <a:r>
              <a:rPr lang="en-GB" dirty="0"/>
              <a:t>Despite many opportunities, some parents remain uninvolved in their children’s education; for example, they may never attend scheduled parent–teacher meetings.</a:t>
            </a:r>
          </a:p>
          <a:p>
            <a:r>
              <a:rPr lang="en-GB" dirty="0"/>
              <a:t>than jumping to the conclusion that these parents are also </a:t>
            </a:r>
            <a:r>
              <a:rPr lang="en-GB" i="1" dirty="0"/>
              <a:t>uninterested </a:t>
            </a:r>
            <a:r>
              <a:rPr lang="en-GB" dirty="0"/>
              <a:t>in their children’s education, teachers must recognize several possible reasons that parents may fail to make contact with their children’s teachers. </a:t>
            </a:r>
          </a:p>
          <a:p>
            <a:r>
              <a:rPr lang="en-GB" dirty="0"/>
              <a:t>Try to reach out these parents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r>
              <a:rPr lang="en-GB" dirty="0"/>
              <a:t>Some parents remain uninvolved in their children’s education (E.g.  may never attend  PTMs).</a:t>
            </a:r>
          </a:p>
          <a:p>
            <a:pPr marL="0" indent="0">
              <a:buNone/>
            </a:pPr>
            <a:endParaRPr lang="en-GB" dirty="0"/>
          </a:p>
          <a:p>
            <a:r>
              <a:rPr lang="en-GB" dirty="0"/>
              <a:t>Instead of concluding that they are uninterested in their child’s education, teachers must recognize several possible reasons that parents may fail to make contact with their children’s teachers and reach out to them.</a:t>
            </a:r>
          </a:p>
          <a:p>
            <a:endParaRPr lang="en-GB" dirty="0"/>
          </a:p>
          <a:p>
            <a:r>
              <a:rPr lang="en-GB" dirty="0"/>
              <a:t>Experienced educators have offered recommendations for getting seemingly reluctant parents more involved in their children’s schooling: </a:t>
            </a:r>
          </a:p>
          <a:p>
            <a:r>
              <a:rPr lang="en-GB" dirty="0"/>
              <a:t>Encourage parents to be assertive when they have questions or concerns.</a:t>
            </a:r>
          </a:p>
          <a:p>
            <a:endParaRPr lang="en-GB" dirty="0"/>
          </a:p>
        </p:txBody>
      </p:sp>
      <p:sp>
        <p:nvSpPr>
          <p:cNvPr id="4" name="Slide Number Placeholder 3"/>
          <p:cNvSpPr>
            <a:spLocks noGrp="1"/>
          </p:cNvSpPr>
          <p:nvPr>
            <p:ph type="sldNum" sz="quarter" idx="5"/>
          </p:nvPr>
        </p:nvSpPr>
        <p:spPr/>
        <p:txBody>
          <a:bodyPr/>
          <a:lstStyle/>
          <a:p>
            <a:fld id="{20F68553-9A81-FB41-99A3-BBE7CCD9CE8C}" type="slidenum">
              <a:rPr lang="en-GB" smtClean="0"/>
              <a:t>19</a:t>
            </a:fld>
            <a:endParaRPr lang="en-GB"/>
          </a:p>
        </p:txBody>
      </p:sp>
    </p:spTree>
    <p:extLst>
      <p:ext uri="{BB962C8B-B14F-4D97-AF65-F5344CB8AC3E}">
        <p14:creationId xmlns:p14="http://schemas.microsoft.com/office/powerpoint/2010/main" val="1692198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F0561-E8F8-144E-B7A7-E21FA05787E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55D1A54-A472-4F45-825F-FB471EBC9F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CDF7FD5-C454-8F4D-8000-2D63E8EB485B}"/>
              </a:ext>
            </a:extLst>
          </p:cNvPr>
          <p:cNvSpPr>
            <a:spLocks noGrp="1"/>
          </p:cNvSpPr>
          <p:nvPr>
            <p:ph type="dt" sz="half" idx="10"/>
          </p:nvPr>
        </p:nvSpPr>
        <p:spPr/>
        <p:txBody>
          <a:bodyPr/>
          <a:lstStyle/>
          <a:p>
            <a:fld id="{4960F0BA-13FB-9D41-B2F7-AC2FDBA5DF13}" type="datetimeFigureOut">
              <a:rPr lang="en-GB" smtClean="0"/>
              <a:t>27/04/2021</a:t>
            </a:fld>
            <a:endParaRPr lang="en-GB"/>
          </a:p>
        </p:txBody>
      </p:sp>
      <p:sp>
        <p:nvSpPr>
          <p:cNvPr id="5" name="Footer Placeholder 4">
            <a:extLst>
              <a:ext uri="{FF2B5EF4-FFF2-40B4-BE49-F238E27FC236}">
                <a16:creationId xmlns:a16="http://schemas.microsoft.com/office/drawing/2014/main" id="{CB3CF1AD-8A20-B341-B35B-691DD64E687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ECE050E-58E1-D342-8412-1E369B59E6CE}"/>
              </a:ext>
            </a:extLst>
          </p:cNvPr>
          <p:cNvSpPr>
            <a:spLocks noGrp="1"/>
          </p:cNvSpPr>
          <p:nvPr>
            <p:ph type="sldNum" sz="quarter" idx="12"/>
          </p:nvPr>
        </p:nvSpPr>
        <p:spPr/>
        <p:txBody>
          <a:bodyPr/>
          <a:lstStyle/>
          <a:p>
            <a:fld id="{9E1A1AB9-4B80-754A-B3B6-EDA7C0B20B9D}" type="slidenum">
              <a:rPr lang="en-GB" smtClean="0"/>
              <a:t>‹#›</a:t>
            </a:fld>
            <a:endParaRPr lang="en-GB"/>
          </a:p>
        </p:txBody>
      </p:sp>
    </p:spTree>
    <p:extLst>
      <p:ext uri="{BB962C8B-B14F-4D97-AF65-F5344CB8AC3E}">
        <p14:creationId xmlns:p14="http://schemas.microsoft.com/office/powerpoint/2010/main" val="3708959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924B2-857C-6046-A0B5-4E92536FC6C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4B1784B-603E-B14C-9E18-E32CF76028A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7F5C7C-2853-1C46-9E7A-2A043EAA2D3F}"/>
              </a:ext>
            </a:extLst>
          </p:cNvPr>
          <p:cNvSpPr>
            <a:spLocks noGrp="1"/>
          </p:cNvSpPr>
          <p:nvPr>
            <p:ph type="dt" sz="half" idx="10"/>
          </p:nvPr>
        </p:nvSpPr>
        <p:spPr/>
        <p:txBody>
          <a:bodyPr/>
          <a:lstStyle/>
          <a:p>
            <a:fld id="{4960F0BA-13FB-9D41-B2F7-AC2FDBA5DF13}" type="datetimeFigureOut">
              <a:rPr lang="en-GB" smtClean="0"/>
              <a:t>27/04/2021</a:t>
            </a:fld>
            <a:endParaRPr lang="en-GB"/>
          </a:p>
        </p:txBody>
      </p:sp>
      <p:sp>
        <p:nvSpPr>
          <p:cNvPr id="5" name="Footer Placeholder 4">
            <a:extLst>
              <a:ext uri="{FF2B5EF4-FFF2-40B4-BE49-F238E27FC236}">
                <a16:creationId xmlns:a16="http://schemas.microsoft.com/office/drawing/2014/main" id="{8C71B9C9-E06D-0245-99E1-26DD031606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44874DA-F840-8B43-A898-856C263E7D56}"/>
              </a:ext>
            </a:extLst>
          </p:cNvPr>
          <p:cNvSpPr>
            <a:spLocks noGrp="1"/>
          </p:cNvSpPr>
          <p:nvPr>
            <p:ph type="sldNum" sz="quarter" idx="12"/>
          </p:nvPr>
        </p:nvSpPr>
        <p:spPr/>
        <p:txBody>
          <a:bodyPr/>
          <a:lstStyle/>
          <a:p>
            <a:fld id="{9E1A1AB9-4B80-754A-B3B6-EDA7C0B20B9D}" type="slidenum">
              <a:rPr lang="en-GB" smtClean="0"/>
              <a:t>‹#›</a:t>
            </a:fld>
            <a:endParaRPr lang="en-GB"/>
          </a:p>
        </p:txBody>
      </p:sp>
    </p:spTree>
    <p:extLst>
      <p:ext uri="{BB962C8B-B14F-4D97-AF65-F5344CB8AC3E}">
        <p14:creationId xmlns:p14="http://schemas.microsoft.com/office/powerpoint/2010/main" val="20268065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155C75-8E12-8E4E-906B-1F211B7B550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EC86B26-CBCC-864A-9C67-B9614F7AEBD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A4BB784-2AA8-C144-9952-E1C06E560924}"/>
              </a:ext>
            </a:extLst>
          </p:cNvPr>
          <p:cNvSpPr>
            <a:spLocks noGrp="1"/>
          </p:cNvSpPr>
          <p:nvPr>
            <p:ph type="dt" sz="half" idx="10"/>
          </p:nvPr>
        </p:nvSpPr>
        <p:spPr/>
        <p:txBody>
          <a:bodyPr/>
          <a:lstStyle/>
          <a:p>
            <a:fld id="{4960F0BA-13FB-9D41-B2F7-AC2FDBA5DF13}" type="datetimeFigureOut">
              <a:rPr lang="en-GB" smtClean="0"/>
              <a:t>27/04/2021</a:t>
            </a:fld>
            <a:endParaRPr lang="en-GB"/>
          </a:p>
        </p:txBody>
      </p:sp>
      <p:sp>
        <p:nvSpPr>
          <p:cNvPr id="5" name="Footer Placeholder 4">
            <a:extLst>
              <a:ext uri="{FF2B5EF4-FFF2-40B4-BE49-F238E27FC236}">
                <a16:creationId xmlns:a16="http://schemas.microsoft.com/office/drawing/2014/main" id="{AD5DAA66-33C0-DA4A-9949-782BDBE17E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C5C1F81-E352-7D46-A165-1A08541B913D}"/>
              </a:ext>
            </a:extLst>
          </p:cNvPr>
          <p:cNvSpPr>
            <a:spLocks noGrp="1"/>
          </p:cNvSpPr>
          <p:nvPr>
            <p:ph type="sldNum" sz="quarter" idx="12"/>
          </p:nvPr>
        </p:nvSpPr>
        <p:spPr/>
        <p:txBody>
          <a:bodyPr/>
          <a:lstStyle/>
          <a:p>
            <a:fld id="{9E1A1AB9-4B80-754A-B3B6-EDA7C0B20B9D}" type="slidenum">
              <a:rPr lang="en-GB" smtClean="0"/>
              <a:t>‹#›</a:t>
            </a:fld>
            <a:endParaRPr lang="en-GB"/>
          </a:p>
        </p:txBody>
      </p:sp>
    </p:spTree>
    <p:extLst>
      <p:ext uri="{BB962C8B-B14F-4D97-AF65-F5344CB8AC3E}">
        <p14:creationId xmlns:p14="http://schemas.microsoft.com/office/powerpoint/2010/main" val="3350845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7149F-1028-884B-BB21-56A47FF9A0A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3E77769-EFEF-B144-AB8B-87BAA5DBA6F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6FE1B22-0EAA-CA40-8A44-1327FFD25E11}"/>
              </a:ext>
            </a:extLst>
          </p:cNvPr>
          <p:cNvSpPr>
            <a:spLocks noGrp="1"/>
          </p:cNvSpPr>
          <p:nvPr>
            <p:ph type="dt" sz="half" idx="10"/>
          </p:nvPr>
        </p:nvSpPr>
        <p:spPr/>
        <p:txBody>
          <a:bodyPr/>
          <a:lstStyle/>
          <a:p>
            <a:fld id="{4960F0BA-13FB-9D41-B2F7-AC2FDBA5DF13}" type="datetimeFigureOut">
              <a:rPr lang="en-GB" smtClean="0"/>
              <a:t>27/04/2021</a:t>
            </a:fld>
            <a:endParaRPr lang="en-GB"/>
          </a:p>
        </p:txBody>
      </p:sp>
      <p:sp>
        <p:nvSpPr>
          <p:cNvPr id="5" name="Footer Placeholder 4">
            <a:extLst>
              <a:ext uri="{FF2B5EF4-FFF2-40B4-BE49-F238E27FC236}">
                <a16:creationId xmlns:a16="http://schemas.microsoft.com/office/drawing/2014/main" id="{526C7F23-4394-D248-90F6-C5C83856C72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4E6C88D-CA07-3A41-8E5B-B30D5E00FA55}"/>
              </a:ext>
            </a:extLst>
          </p:cNvPr>
          <p:cNvSpPr>
            <a:spLocks noGrp="1"/>
          </p:cNvSpPr>
          <p:nvPr>
            <p:ph type="sldNum" sz="quarter" idx="12"/>
          </p:nvPr>
        </p:nvSpPr>
        <p:spPr/>
        <p:txBody>
          <a:bodyPr/>
          <a:lstStyle/>
          <a:p>
            <a:fld id="{9E1A1AB9-4B80-754A-B3B6-EDA7C0B20B9D}" type="slidenum">
              <a:rPr lang="en-GB" smtClean="0"/>
              <a:t>‹#›</a:t>
            </a:fld>
            <a:endParaRPr lang="en-GB"/>
          </a:p>
        </p:txBody>
      </p:sp>
    </p:spTree>
    <p:extLst>
      <p:ext uri="{BB962C8B-B14F-4D97-AF65-F5344CB8AC3E}">
        <p14:creationId xmlns:p14="http://schemas.microsoft.com/office/powerpoint/2010/main" val="3353068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4F81B-CA2C-144C-93CF-452FCC9C422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7A80A7E-44D8-B044-9C0F-085DC845C36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E632EAE-F509-4641-9168-AFB5BCEEF889}"/>
              </a:ext>
            </a:extLst>
          </p:cNvPr>
          <p:cNvSpPr>
            <a:spLocks noGrp="1"/>
          </p:cNvSpPr>
          <p:nvPr>
            <p:ph type="dt" sz="half" idx="10"/>
          </p:nvPr>
        </p:nvSpPr>
        <p:spPr/>
        <p:txBody>
          <a:bodyPr/>
          <a:lstStyle/>
          <a:p>
            <a:fld id="{4960F0BA-13FB-9D41-B2F7-AC2FDBA5DF13}" type="datetimeFigureOut">
              <a:rPr lang="en-GB" smtClean="0"/>
              <a:t>27/04/2021</a:t>
            </a:fld>
            <a:endParaRPr lang="en-GB"/>
          </a:p>
        </p:txBody>
      </p:sp>
      <p:sp>
        <p:nvSpPr>
          <p:cNvPr id="5" name="Footer Placeholder 4">
            <a:extLst>
              <a:ext uri="{FF2B5EF4-FFF2-40B4-BE49-F238E27FC236}">
                <a16:creationId xmlns:a16="http://schemas.microsoft.com/office/drawing/2014/main" id="{E441E543-0FA5-4D4F-B98B-7FF0BDDBAC6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BBBA3B-665E-CF4D-B2B2-9BD8C60E18B3}"/>
              </a:ext>
            </a:extLst>
          </p:cNvPr>
          <p:cNvSpPr>
            <a:spLocks noGrp="1"/>
          </p:cNvSpPr>
          <p:nvPr>
            <p:ph type="sldNum" sz="quarter" idx="12"/>
          </p:nvPr>
        </p:nvSpPr>
        <p:spPr/>
        <p:txBody>
          <a:bodyPr/>
          <a:lstStyle/>
          <a:p>
            <a:fld id="{9E1A1AB9-4B80-754A-B3B6-EDA7C0B20B9D}" type="slidenum">
              <a:rPr lang="en-GB" smtClean="0"/>
              <a:t>‹#›</a:t>
            </a:fld>
            <a:endParaRPr lang="en-GB"/>
          </a:p>
        </p:txBody>
      </p:sp>
    </p:spTree>
    <p:extLst>
      <p:ext uri="{BB962C8B-B14F-4D97-AF65-F5344CB8AC3E}">
        <p14:creationId xmlns:p14="http://schemas.microsoft.com/office/powerpoint/2010/main" val="1881788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6460A-CA83-7140-9558-C634CCAD9B4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47A612F-62B7-2A4B-9985-ECBD5AC2B0F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FA40DDD-E6C5-5B4A-80E8-AB003BC8165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6191AF9-DD69-E948-9AEB-894B9F849CC2}"/>
              </a:ext>
            </a:extLst>
          </p:cNvPr>
          <p:cNvSpPr>
            <a:spLocks noGrp="1"/>
          </p:cNvSpPr>
          <p:nvPr>
            <p:ph type="dt" sz="half" idx="10"/>
          </p:nvPr>
        </p:nvSpPr>
        <p:spPr/>
        <p:txBody>
          <a:bodyPr/>
          <a:lstStyle/>
          <a:p>
            <a:fld id="{4960F0BA-13FB-9D41-B2F7-AC2FDBA5DF13}" type="datetimeFigureOut">
              <a:rPr lang="en-GB" smtClean="0"/>
              <a:t>27/04/2021</a:t>
            </a:fld>
            <a:endParaRPr lang="en-GB"/>
          </a:p>
        </p:txBody>
      </p:sp>
      <p:sp>
        <p:nvSpPr>
          <p:cNvPr id="6" name="Footer Placeholder 5">
            <a:extLst>
              <a:ext uri="{FF2B5EF4-FFF2-40B4-BE49-F238E27FC236}">
                <a16:creationId xmlns:a16="http://schemas.microsoft.com/office/drawing/2014/main" id="{2D4C651E-125D-7949-9848-A8791A13CA2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0401006-F5B5-D440-9ACF-841CF792CA70}"/>
              </a:ext>
            </a:extLst>
          </p:cNvPr>
          <p:cNvSpPr>
            <a:spLocks noGrp="1"/>
          </p:cNvSpPr>
          <p:nvPr>
            <p:ph type="sldNum" sz="quarter" idx="12"/>
          </p:nvPr>
        </p:nvSpPr>
        <p:spPr/>
        <p:txBody>
          <a:bodyPr/>
          <a:lstStyle/>
          <a:p>
            <a:fld id="{9E1A1AB9-4B80-754A-B3B6-EDA7C0B20B9D}" type="slidenum">
              <a:rPr lang="en-GB" smtClean="0"/>
              <a:t>‹#›</a:t>
            </a:fld>
            <a:endParaRPr lang="en-GB"/>
          </a:p>
        </p:txBody>
      </p:sp>
    </p:spTree>
    <p:extLst>
      <p:ext uri="{BB962C8B-B14F-4D97-AF65-F5344CB8AC3E}">
        <p14:creationId xmlns:p14="http://schemas.microsoft.com/office/powerpoint/2010/main" val="3313865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79CD7-91AC-4749-B31C-0DF10515161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621254F-E01E-1446-9A38-95F56D37F0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00B9A48-EF5B-6F4D-A20C-15E5D18E13C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89A92F7-8857-CA42-9B07-664C1D3319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EFB19C8-8F16-244A-98A4-89FA413D476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FFA4A75-43EC-F248-B765-E7C29EC981E9}"/>
              </a:ext>
            </a:extLst>
          </p:cNvPr>
          <p:cNvSpPr>
            <a:spLocks noGrp="1"/>
          </p:cNvSpPr>
          <p:nvPr>
            <p:ph type="dt" sz="half" idx="10"/>
          </p:nvPr>
        </p:nvSpPr>
        <p:spPr/>
        <p:txBody>
          <a:bodyPr/>
          <a:lstStyle/>
          <a:p>
            <a:fld id="{4960F0BA-13FB-9D41-B2F7-AC2FDBA5DF13}" type="datetimeFigureOut">
              <a:rPr lang="en-GB" smtClean="0"/>
              <a:t>27/04/2021</a:t>
            </a:fld>
            <a:endParaRPr lang="en-GB"/>
          </a:p>
        </p:txBody>
      </p:sp>
      <p:sp>
        <p:nvSpPr>
          <p:cNvPr id="8" name="Footer Placeholder 7">
            <a:extLst>
              <a:ext uri="{FF2B5EF4-FFF2-40B4-BE49-F238E27FC236}">
                <a16:creationId xmlns:a16="http://schemas.microsoft.com/office/drawing/2014/main" id="{E25368D9-4A52-334D-89FB-3E71E74E600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AB22063-0460-2D49-A15F-89ADC7F34B29}"/>
              </a:ext>
            </a:extLst>
          </p:cNvPr>
          <p:cNvSpPr>
            <a:spLocks noGrp="1"/>
          </p:cNvSpPr>
          <p:nvPr>
            <p:ph type="sldNum" sz="quarter" idx="12"/>
          </p:nvPr>
        </p:nvSpPr>
        <p:spPr/>
        <p:txBody>
          <a:bodyPr/>
          <a:lstStyle/>
          <a:p>
            <a:fld id="{9E1A1AB9-4B80-754A-B3B6-EDA7C0B20B9D}" type="slidenum">
              <a:rPr lang="en-GB" smtClean="0"/>
              <a:t>‹#›</a:t>
            </a:fld>
            <a:endParaRPr lang="en-GB"/>
          </a:p>
        </p:txBody>
      </p:sp>
    </p:spTree>
    <p:extLst>
      <p:ext uri="{BB962C8B-B14F-4D97-AF65-F5344CB8AC3E}">
        <p14:creationId xmlns:p14="http://schemas.microsoft.com/office/powerpoint/2010/main" val="1498458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3A258-6A5C-154C-97EF-67108961E8D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0DF1479-3A3D-C549-8624-E328E5AB290C}"/>
              </a:ext>
            </a:extLst>
          </p:cNvPr>
          <p:cNvSpPr>
            <a:spLocks noGrp="1"/>
          </p:cNvSpPr>
          <p:nvPr>
            <p:ph type="dt" sz="half" idx="10"/>
          </p:nvPr>
        </p:nvSpPr>
        <p:spPr/>
        <p:txBody>
          <a:bodyPr/>
          <a:lstStyle/>
          <a:p>
            <a:fld id="{4960F0BA-13FB-9D41-B2F7-AC2FDBA5DF13}" type="datetimeFigureOut">
              <a:rPr lang="en-GB" smtClean="0"/>
              <a:t>27/04/2021</a:t>
            </a:fld>
            <a:endParaRPr lang="en-GB"/>
          </a:p>
        </p:txBody>
      </p:sp>
      <p:sp>
        <p:nvSpPr>
          <p:cNvPr id="4" name="Footer Placeholder 3">
            <a:extLst>
              <a:ext uri="{FF2B5EF4-FFF2-40B4-BE49-F238E27FC236}">
                <a16:creationId xmlns:a16="http://schemas.microsoft.com/office/drawing/2014/main" id="{BF09BA09-B905-F148-A341-9C3DD37018C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CB4E306-7A8B-604C-B7C1-2BE6DEBA9AFD}"/>
              </a:ext>
            </a:extLst>
          </p:cNvPr>
          <p:cNvSpPr>
            <a:spLocks noGrp="1"/>
          </p:cNvSpPr>
          <p:nvPr>
            <p:ph type="sldNum" sz="quarter" idx="12"/>
          </p:nvPr>
        </p:nvSpPr>
        <p:spPr/>
        <p:txBody>
          <a:bodyPr/>
          <a:lstStyle/>
          <a:p>
            <a:fld id="{9E1A1AB9-4B80-754A-B3B6-EDA7C0B20B9D}" type="slidenum">
              <a:rPr lang="en-GB" smtClean="0"/>
              <a:t>‹#›</a:t>
            </a:fld>
            <a:endParaRPr lang="en-GB"/>
          </a:p>
        </p:txBody>
      </p:sp>
    </p:spTree>
    <p:extLst>
      <p:ext uri="{BB962C8B-B14F-4D97-AF65-F5344CB8AC3E}">
        <p14:creationId xmlns:p14="http://schemas.microsoft.com/office/powerpoint/2010/main" val="1215430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ABE204-2F1A-4A4F-ACB4-0C8A96EEC6A5}"/>
              </a:ext>
            </a:extLst>
          </p:cNvPr>
          <p:cNvSpPr>
            <a:spLocks noGrp="1"/>
          </p:cNvSpPr>
          <p:nvPr>
            <p:ph type="dt" sz="half" idx="10"/>
          </p:nvPr>
        </p:nvSpPr>
        <p:spPr/>
        <p:txBody>
          <a:bodyPr/>
          <a:lstStyle/>
          <a:p>
            <a:fld id="{4960F0BA-13FB-9D41-B2F7-AC2FDBA5DF13}" type="datetimeFigureOut">
              <a:rPr lang="en-GB" smtClean="0"/>
              <a:t>27/04/2021</a:t>
            </a:fld>
            <a:endParaRPr lang="en-GB"/>
          </a:p>
        </p:txBody>
      </p:sp>
      <p:sp>
        <p:nvSpPr>
          <p:cNvPr id="3" name="Footer Placeholder 2">
            <a:extLst>
              <a:ext uri="{FF2B5EF4-FFF2-40B4-BE49-F238E27FC236}">
                <a16:creationId xmlns:a16="http://schemas.microsoft.com/office/drawing/2014/main" id="{A4464484-9BA6-4942-A996-EFF1850BF68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E9E079E-E2D2-C74C-B55B-DCFA34A94F8C}"/>
              </a:ext>
            </a:extLst>
          </p:cNvPr>
          <p:cNvSpPr>
            <a:spLocks noGrp="1"/>
          </p:cNvSpPr>
          <p:nvPr>
            <p:ph type="sldNum" sz="quarter" idx="12"/>
          </p:nvPr>
        </p:nvSpPr>
        <p:spPr/>
        <p:txBody>
          <a:bodyPr/>
          <a:lstStyle/>
          <a:p>
            <a:fld id="{9E1A1AB9-4B80-754A-B3B6-EDA7C0B20B9D}" type="slidenum">
              <a:rPr lang="en-GB" smtClean="0"/>
              <a:t>‹#›</a:t>
            </a:fld>
            <a:endParaRPr lang="en-GB"/>
          </a:p>
        </p:txBody>
      </p:sp>
    </p:spTree>
    <p:extLst>
      <p:ext uri="{BB962C8B-B14F-4D97-AF65-F5344CB8AC3E}">
        <p14:creationId xmlns:p14="http://schemas.microsoft.com/office/powerpoint/2010/main" val="252895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D39B8-052E-124F-BA51-7A15DD1B8A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DA0B836-C4B8-184D-B797-C1D39FE3B6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1A986F1-FB69-054D-8373-F13EC0562F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B386363-E447-6B43-9C90-32FB8CA11AC6}"/>
              </a:ext>
            </a:extLst>
          </p:cNvPr>
          <p:cNvSpPr>
            <a:spLocks noGrp="1"/>
          </p:cNvSpPr>
          <p:nvPr>
            <p:ph type="dt" sz="half" idx="10"/>
          </p:nvPr>
        </p:nvSpPr>
        <p:spPr/>
        <p:txBody>
          <a:bodyPr/>
          <a:lstStyle/>
          <a:p>
            <a:fld id="{4960F0BA-13FB-9D41-B2F7-AC2FDBA5DF13}" type="datetimeFigureOut">
              <a:rPr lang="en-GB" smtClean="0"/>
              <a:t>27/04/2021</a:t>
            </a:fld>
            <a:endParaRPr lang="en-GB"/>
          </a:p>
        </p:txBody>
      </p:sp>
      <p:sp>
        <p:nvSpPr>
          <p:cNvPr id="6" name="Footer Placeholder 5">
            <a:extLst>
              <a:ext uri="{FF2B5EF4-FFF2-40B4-BE49-F238E27FC236}">
                <a16:creationId xmlns:a16="http://schemas.microsoft.com/office/drawing/2014/main" id="{7EFC1463-3AC2-DA4A-AD98-149C42A8B69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3991FED-0ACF-724F-B6D2-43138C0B1B05}"/>
              </a:ext>
            </a:extLst>
          </p:cNvPr>
          <p:cNvSpPr>
            <a:spLocks noGrp="1"/>
          </p:cNvSpPr>
          <p:nvPr>
            <p:ph type="sldNum" sz="quarter" idx="12"/>
          </p:nvPr>
        </p:nvSpPr>
        <p:spPr/>
        <p:txBody>
          <a:bodyPr/>
          <a:lstStyle/>
          <a:p>
            <a:fld id="{9E1A1AB9-4B80-754A-B3B6-EDA7C0B20B9D}" type="slidenum">
              <a:rPr lang="en-GB" smtClean="0"/>
              <a:t>‹#›</a:t>
            </a:fld>
            <a:endParaRPr lang="en-GB"/>
          </a:p>
        </p:txBody>
      </p:sp>
    </p:spTree>
    <p:extLst>
      <p:ext uri="{BB962C8B-B14F-4D97-AF65-F5344CB8AC3E}">
        <p14:creationId xmlns:p14="http://schemas.microsoft.com/office/powerpoint/2010/main" val="2844351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36EC7-5828-1844-8DC1-8369050DAC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B358559-8F4A-674A-A3E6-BD550D2F50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BA7FD94-38A2-114B-A73E-54635BA279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8DFEDAA-DC5E-EB4C-93BC-89438F71ED4C}"/>
              </a:ext>
            </a:extLst>
          </p:cNvPr>
          <p:cNvSpPr>
            <a:spLocks noGrp="1"/>
          </p:cNvSpPr>
          <p:nvPr>
            <p:ph type="dt" sz="half" idx="10"/>
          </p:nvPr>
        </p:nvSpPr>
        <p:spPr/>
        <p:txBody>
          <a:bodyPr/>
          <a:lstStyle/>
          <a:p>
            <a:fld id="{4960F0BA-13FB-9D41-B2F7-AC2FDBA5DF13}" type="datetimeFigureOut">
              <a:rPr lang="en-GB" smtClean="0"/>
              <a:t>27/04/2021</a:t>
            </a:fld>
            <a:endParaRPr lang="en-GB"/>
          </a:p>
        </p:txBody>
      </p:sp>
      <p:sp>
        <p:nvSpPr>
          <p:cNvPr id="6" name="Footer Placeholder 5">
            <a:extLst>
              <a:ext uri="{FF2B5EF4-FFF2-40B4-BE49-F238E27FC236}">
                <a16:creationId xmlns:a16="http://schemas.microsoft.com/office/drawing/2014/main" id="{E74E7C7F-18AF-4B47-9EAB-ACB483344C8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F68F012-D80A-2442-B442-DE233564641D}"/>
              </a:ext>
            </a:extLst>
          </p:cNvPr>
          <p:cNvSpPr>
            <a:spLocks noGrp="1"/>
          </p:cNvSpPr>
          <p:nvPr>
            <p:ph type="sldNum" sz="quarter" idx="12"/>
          </p:nvPr>
        </p:nvSpPr>
        <p:spPr/>
        <p:txBody>
          <a:bodyPr/>
          <a:lstStyle/>
          <a:p>
            <a:fld id="{9E1A1AB9-4B80-754A-B3B6-EDA7C0B20B9D}" type="slidenum">
              <a:rPr lang="en-GB" smtClean="0"/>
              <a:t>‹#›</a:t>
            </a:fld>
            <a:endParaRPr lang="en-GB"/>
          </a:p>
        </p:txBody>
      </p:sp>
    </p:spTree>
    <p:extLst>
      <p:ext uri="{BB962C8B-B14F-4D97-AF65-F5344CB8AC3E}">
        <p14:creationId xmlns:p14="http://schemas.microsoft.com/office/powerpoint/2010/main" val="1449538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C4EB92-3353-6B4B-81CC-3F6B980683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807D5A1-0738-4843-AA72-9ABC5D6534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9A9996D-D0AE-DF40-8CA2-C8A446F948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60F0BA-13FB-9D41-B2F7-AC2FDBA5DF13}" type="datetimeFigureOut">
              <a:rPr lang="en-GB" smtClean="0"/>
              <a:t>27/04/2021</a:t>
            </a:fld>
            <a:endParaRPr lang="en-GB"/>
          </a:p>
        </p:txBody>
      </p:sp>
      <p:sp>
        <p:nvSpPr>
          <p:cNvPr id="5" name="Footer Placeholder 4">
            <a:extLst>
              <a:ext uri="{FF2B5EF4-FFF2-40B4-BE49-F238E27FC236}">
                <a16:creationId xmlns:a16="http://schemas.microsoft.com/office/drawing/2014/main" id="{2C1FF83C-CEEC-2E47-B54F-759D07CF45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0686C75-F092-8744-B74E-A8F1171984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1A1AB9-4B80-754A-B3B6-EDA7C0B20B9D}" type="slidenum">
              <a:rPr lang="en-GB" smtClean="0"/>
              <a:t>‹#›</a:t>
            </a:fld>
            <a:endParaRPr lang="en-GB"/>
          </a:p>
        </p:txBody>
      </p:sp>
    </p:spTree>
    <p:extLst>
      <p:ext uri="{BB962C8B-B14F-4D97-AF65-F5344CB8AC3E}">
        <p14:creationId xmlns:p14="http://schemas.microsoft.com/office/powerpoint/2010/main" val="27434283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C47DE-28DD-FA45-972D-BF476C46ABDF}"/>
              </a:ext>
            </a:extLst>
          </p:cNvPr>
          <p:cNvSpPr>
            <a:spLocks noGrp="1"/>
          </p:cNvSpPr>
          <p:nvPr>
            <p:ph type="ctrTitle"/>
          </p:nvPr>
        </p:nvSpPr>
        <p:spPr>
          <a:xfrm>
            <a:off x="1524000" y="1122363"/>
            <a:ext cx="9144000" cy="2387600"/>
          </a:xfrm>
        </p:spPr>
        <p:txBody>
          <a:bodyPr>
            <a:normAutofit/>
          </a:bodyPr>
          <a:lstStyle/>
          <a:p>
            <a:r>
              <a:rPr lang="en-GB" sz="5400" b="1" dirty="0"/>
              <a:t>TOPIC 6: SCHOOL AND THE COMMUNITY</a:t>
            </a:r>
          </a:p>
        </p:txBody>
      </p:sp>
    </p:spTree>
    <p:extLst>
      <p:ext uri="{BB962C8B-B14F-4D97-AF65-F5344CB8AC3E}">
        <p14:creationId xmlns:p14="http://schemas.microsoft.com/office/powerpoint/2010/main" val="5064863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A0FA8-8BAA-E244-B223-576F7FB8EFBA}"/>
              </a:ext>
            </a:extLst>
          </p:cNvPr>
          <p:cNvSpPr>
            <a:spLocks noGrp="1"/>
          </p:cNvSpPr>
          <p:nvPr>
            <p:ph type="title"/>
          </p:nvPr>
        </p:nvSpPr>
        <p:spPr>
          <a:xfrm>
            <a:off x="245327" y="365126"/>
            <a:ext cx="11108473" cy="738846"/>
          </a:xfrm>
        </p:spPr>
        <p:txBody>
          <a:bodyPr/>
          <a:lstStyle/>
          <a:p>
            <a:r>
              <a:rPr lang="en-GB" sz="4400" b="1" dirty="0">
                <a:effectLst/>
                <a:latin typeface="Calibri Bold"/>
              </a:rPr>
              <a:t>School Community Relationship: </a:t>
            </a:r>
            <a:endParaRPr lang="en-GB" b="1" dirty="0"/>
          </a:p>
        </p:txBody>
      </p:sp>
      <p:sp>
        <p:nvSpPr>
          <p:cNvPr id="3" name="Content Placeholder 2">
            <a:extLst>
              <a:ext uri="{FF2B5EF4-FFF2-40B4-BE49-F238E27FC236}">
                <a16:creationId xmlns:a16="http://schemas.microsoft.com/office/drawing/2014/main" id="{6DD2B3DA-8BD8-934E-B792-099D3F37B615}"/>
              </a:ext>
            </a:extLst>
          </p:cNvPr>
          <p:cNvSpPr>
            <a:spLocks noGrp="1"/>
          </p:cNvSpPr>
          <p:nvPr>
            <p:ph idx="1"/>
          </p:nvPr>
        </p:nvSpPr>
        <p:spPr>
          <a:xfrm>
            <a:off x="245327" y="1103972"/>
            <a:ext cx="11108473" cy="5072991"/>
          </a:xfrm>
        </p:spPr>
        <p:txBody>
          <a:bodyPr>
            <a:normAutofit lnSpcReduction="10000"/>
          </a:bodyPr>
          <a:lstStyle/>
          <a:p>
            <a:pPr marL="0" indent="0">
              <a:lnSpc>
                <a:spcPct val="150000"/>
              </a:lnSpc>
              <a:buNone/>
            </a:pPr>
            <a:r>
              <a:rPr lang="en-GB" sz="3200" b="1" i="1" dirty="0">
                <a:latin typeface="Times New Roman" panose="02020603050405020304" pitchFamily="18" charset="0"/>
                <a:cs typeface="Times New Roman" panose="02020603050405020304" pitchFamily="18" charset="0"/>
              </a:rPr>
              <a:t>The community/society-</a:t>
            </a:r>
          </a:p>
          <a:p>
            <a:pPr>
              <a:lnSpc>
                <a:spcPct val="150000"/>
              </a:lnSpc>
            </a:pPr>
            <a:r>
              <a:rPr lang="en-GB" sz="3200" dirty="0">
                <a:latin typeface="Times New Roman" panose="02020603050405020304" pitchFamily="18" charset="0"/>
                <a:cs typeface="Times New Roman" panose="02020603050405020304" pitchFamily="18" charset="0"/>
              </a:rPr>
              <a:t> </a:t>
            </a:r>
            <a:r>
              <a:rPr lang="en-GB" sz="3200" dirty="0">
                <a:effectLst/>
                <a:latin typeface="Times New Roman" panose="02020603050405020304" pitchFamily="18" charset="0"/>
                <a:cs typeface="Times New Roman" panose="02020603050405020304" pitchFamily="18" charset="0"/>
              </a:rPr>
              <a:t>determines the aims of education, </a:t>
            </a:r>
          </a:p>
          <a:p>
            <a:pPr>
              <a:lnSpc>
                <a:spcPct val="150000"/>
              </a:lnSpc>
            </a:pPr>
            <a:r>
              <a:rPr lang="en-GB" sz="3200" dirty="0">
                <a:effectLst/>
                <a:latin typeface="Times New Roman" panose="02020603050405020304" pitchFamily="18" charset="0"/>
                <a:cs typeface="Times New Roman" panose="02020603050405020304" pitchFamily="18" charset="0"/>
              </a:rPr>
              <a:t>approves and guides the educational process followed in schools,</a:t>
            </a:r>
          </a:p>
          <a:p>
            <a:pPr>
              <a:lnSpc>
                <a:spcPct val="150000"/>
              </a:lnSpc>
            </a:pPr>
            <a:r>
              <a:rPr lang="en-GB" sz="3200" dirty="0">
                <a:effectLst/>
                <a:latin typeface="Times New Roman" panose="02020603050405020304" pitchFamily="18" charset="0"/>
                <a:cs typeface="Times New Roman" panose="02020603050405020304" pitchFamily="18" charset="0"/>
              </a:rPr>
              <a:t>makes provision for educational finance, </a:t>
            </a:r>
          </a:p>
          <a:p>
            <a:pPr>
              <a:lnSpc>
                <a:spcPct val="150000"/>
              </a:lnSpc>
            </a:pPr>
            <a:r>
              <a:rPr lang="en-GB" sz="3200" dirty="0">
                <a:effectLst/>
                <a:latin typeface="Times New Roman" panose="02020603050405020304" pitchFamily="18" charset="0"/>
                <a:cs typeface="Times New Roman" panose="02020603050405020304" pitchFamily="18" charset="0"/>
              </a:rPr>
              <a:t>constructs suitable curriculum, </a:t>
            </a:r>
          </a:p>
          <a:p>
            <a:pPr>
              <a:lnSpc>
                <a:spcPct val="150000"/>
              </a:lnSpc>
            </a:pPr>
            <a:r>
              <a:rPr lang="en-GB" sz="3200" dirty="0">
                <a:effectLst/>
                <a:latin typeface="Times New Roman" panose="02020603050405020304" pitchFamily="18" charset="0"/>
                <a:cs typeface="Times New Roman" panose="02020603050405020304" pitchFamily="18" charset="0"/>
              </a:rPr>
              <a:t>makes provision for educational research etc </a:t>
            </a:r>
            <a:endParaRPr lang="en-GB" sz="3200"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14546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3C0C0C-4AC6-F044-AC5C-2B11AA4858D7}"/>
              </a:ext>
            </a:extLst>
          </p:cNvPr>
          <p:cNvSpPr>
            <a:spLocks noGrp="1"/>
          </p:cNvSpPr>
          <p:nvPr>
            <p:ph idx="1"/>
          </p:nvPr>
        </p:nvSpPr>
        <p:spPr>
          <a:xfrm>
            <a:off x="223024" y="423746"/>
            <a:ext cx="11753386" cy="5753217"/>
          </a:xfrm>
        </p:spPr>
        <p:txBody>
          <a:bodyPr>
            <a:normAutofit lnSpcReduction="10000"/>
          </a:bodyPr>
          <a:lstStyle/>
          <a:p>
            <a:r>
              <a:rPr lang="en-GB" sz="3600" dirty="0">
                <a:latin typeface="Times New Roman" panose="02020603050405020304" pitchFamily="18" charset="0"/>
                <a:cs typeface="Times New Roman" panose="02020603050405020304" pitchFamily="18" charset="0"/>
              </a:rPr>
              <a:t>efficiency and effectiveness of a school as an educational institution may not be possible if the influence of the community is not taken into consideration in the process of teaching and learning.</a:t>
            </a:r>
          </a:p>
          <a:p>
            <a:pPr marL="0" indent="0">
              <a:buNone/>
            </a:pPr>
            <a:endParaRPr lang="en-GB" sz="3600" dirty="0">
              <a:latin typeface="Times New Roman" panose="02020603050405020304" pitchFamily="18" charset="0"/>
              <a:cs typeface="Times New Roman" panose="02020603050405020304" pitchFamily="18" charset="0"/>
            </a:endParaRPr>
          </a:p>
          <a:p>
            <a:r>
              <a:rPr lang="en-GB" sz="3600" dirty="0">
                <a:latin typeface="Times New Roman" panose="02020603050405020304" pitchFamily="18" charset="0"/>
                <a:cs typeface="Times New Roman" panose="02020603050405020304" pitchFamily="18" charset="0"/>
              </a:rPr>
              <a:t>Education is a social process, like wise a community cannot exist without education</a:t>
            </a:r>
          </a:p>
          <a:p>
            <a:endParaRPr lang="en-GB" sz="3600" dirty="0">
              <a:latin typeface="Times New Roman" panose="02020603050405020304" pitchFamily="18" charset="0"/>
              <a:cs typeface="Times New Roman" panose="02020603050405020304" pitchFamily="18" charset="0"/>
            </a:endParaRPr>
          </a:p>
          <a:p>
            <a:pPr marL="0" indent="0">
              <a:buNone/>
            </a:pPr>
            <a:endParaRPr lang="en-GB" sz="3600" dirty="0">
              <a:latin typeface="Times New Roman" panose="02020603050405020304" pitchFamily="18" charset="0"/>
              <a:cs typeface="Times New Roman" panose="02020603050405020304" pitchFamily="18" charset="0"/>
            </a:endParaRPr>
          </a:p>
          <a:p>
            <a:r>
              <a:rPr lang="en-GB" sz="3600" b="1" i="1" dirty="0">
                <a:latin typeface="Times New Roman" panose="02020603050405020304" pitchFamily="18" charset="0"/>
                <a:cs typeface="Times New Roman" panose="02020603050405020304" pitchFamily="18" charset="0"/>
              </a:rPr>
              <a:t>But how much community influence should be allowed by the school?</a:t>
            </a:r>
          </a:p>
          <a:p>
            <a:endParaRPr lang="en-GB" dirty="0"/>
          </a:p>
        </p:txBody>
      </p:sp>
    </p:spTree>
    <p:extLst>
      <p:ext uri="{BB962C8B-B14F-4D97-AF65-F5344CB8AC3E}">
        <p14:creationId xmlns:p14="http://schemas.microsoft.com/office/powerpoint/2010/main" val="6715800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64331-B4D9-F341-93B9-229D538FBCD5}"/>
              </a:ext>
            </a:extLst>
          </p:cNvPr>
          <p:cNvSpPr>
            <a:spLocks noGrp="1"/>
          </p:cNvSpPr>
          <p:nvPr>
            <p:ph type="title"/>
          </p:nvPr>
        </p:nvSpPr>
        <p:spPr>
          <a:xfrm>
            <a:off x="381000" y="365125"/>
            <a:ext cx="11518900" cy="968375"/>
          </a:xfrm>
        </p:spPr>
        <p:txBody>
          <a:bodyPr>
            <a:noAutofit/>
          </a:bodyPr>
          <a:lstStyle/>
          <a:p>
            <a:r>
              <a:rPr lang="en-GB" sz="5400" b="1" dirty="0">
                <a:latin typeface="Times New Roman" panose="02020603050405020304" pitchFamily="18" charset="0"/>
                <a:cs typeface="Times New Roman" panose="02020603050405020304" pitchFamily="18" charset="0"/>
              </a:rPr>
              <a:t>3 schools of thought</a:t>
            </a:r>
          </a:p>
        </p:txBody>
      </p:sp>
      <p:sp>
        <p:nvSpPr>
          <p:cNvPr id="3" name="Content Placeholder 2">
            <a:extLst>
              <a:ext uri="{FF2B5EF4-FFF2-40B4-BE49-F238E27FC236}">
                <a16:creationId xmlns:a16="http://schemas.microsoft.com/office/drawing/2014/main" id="{BF351886-D1ED-2947-AB1E-D752941DE3F2}"/>
              </a:ext>
            </a:extLst>
          </p:cNvPr>
          <p:cNvSpPr>
            <a:spLocks noGrp="1"/>
          </p:cNvSpPr>
          <p:nvPr>
            <p:ph idx="1"/>
          </p:nvPr>
        </p:nvSpPr>
        <p:spPr>
          <a:xfrm>
            <a:off x="381000" y="1333500"/>
            <a:ext cx="11518900" cy="4843463"/>
          </a:xfrm>
        </p:spPr>
        <p:txBody>
          <a:bodyPr>
            <a:normAutofit/>
          </a:bodyPr>
          <a:lstStyle/>
          <a:p>
            <a:pPr lvl="0">
              <a:lnSpc>
                <a:spcPct val="150000"/>
              </a:lnSpc>
            </a:pPr>
            <a:r>
              <a:rPr lang="en-US" sz="4400" dirty="0">
                <a:latin typeface="Times New Roman" panose="02020603050405020304" pitchFamily="18" charset="0"/>
                <a:cs typeface="Times New Roman" panose="02020603050405020304" pitchFamily="18" charset="0"/>
              </a:rPr>
              <a:t>Closed door position</a:t>
            </a:r>
            <a:endParaRPr lang="en-GB" sz="4400" dirty="0">
              <a:latin typeface="Times New Roman" panose="02020603050405020304" pitchFamily="18" charset="0"/>
              <a:cs typeface="Times New Roman" panose="02020603050405020304" pitchFamily="18" charset="0"/>
            </a:endParaRPr>
          </a:p>
          <a:p>
            <a:pPr lvl="0">
              <a:lnSpc>
                <a:spcPct val="150000"/>
              </a:lnSpc>
            </a:pPr>
            <a:r>
              <a:rPr lang="en-US" sz="4400" dirty="0">
                <a:latin typeface="Times New Roman" panose="02020603050405020304" pitchFamily="18" charset="0"/>
                <a:cs typeface="Times New Roman" panose="02020603050405020304" pitchFamily="18" charset="0"/>
              </a:rPr>
              <a:t>Open door position</a:t>
            </a:r>
            <a:endParaRPr lang="en-GB" sz="4400" dirty="0">
              <a:latin typeface="Times New Roman" panose="02020603050405020304" pitchFamily="18" charset="0"/>
              <a:cs typeface="Times New Roman" panose="02020603050405020304" pitchFamily="18" charset="0"/>
            </a:endParaRPr>
          </a:p>
          <a:p>
            <a:pPr lvl="0">
              <a:lnSpc>
                <a:spcPct val="150000"/>
              </a:lnSpc>
            </a:pPr>
            <a:r>
              <a:rPr lang="en-US" sz="4400" dirty="0">
                <a:latin typeface="Times New Roman" panose="02020603050405020304" pitchFamily="18" charset="0"/>
                <a:cs typeface="Times New Roman" panose="02020603050405020304" pitchFamily="18" charset="0"/>
              </a:rPr>
              <a:t>Balanced door position </a:t>
            </a:r>
            <a:endParaRPr lang="en-GB" sz="4400" dirty="0">
              <a:latin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39078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1F241-E6B0-C24E-926A-A09F6A7B5307}"/>
              </a:ext>
            </a:extLst>
          </p:cNvPr>
          <p:cNvSpPr>
            <a:spLocks noGrp="1"/>
          </p:cNvSpPr>
          <p:nvPr>
            <p:ph type="title"/>
          </p:nvPr>
        </p:nvSpPr>
        <p:spPr>
          <a:xfrm>
            <a:off x="127000" y="365125"/>
            <a:ext cx="11226800" cy="942975"/>
          </a:xfrm>
        </p:spPr>
        <p:txBody>
          <a:bodyPr/>
          <a:lstStyle/>
          <a:p>
            <a:r>
              <a:rPr lang="en-GB" b="1" dirty="0">
                <a:latin typeface="Times New Roman" panose="02020603050405020304" pitchFamily="18" charset="0"/>
                <a:cs typeface="Times New Roman" panose="02020603050405020304" pitchFamily="18" charset="0"/>
              </a:rPr>
              <a:t>Closed door position</a:t>
            </a:r>
          </a:p>
        </p:txBody>
      </p:sp>
      <p:sp>
        <p:nvSpPr>
          <p:cNvPr id="3" name="Content Placeholder 2">
            <a:extLst>
              <a:ext uri="{FF2B5EF4-FFF2-40B4-BE49-F238E27FC236}">
                <a16:creationId xmlns:a16="http://schemas.microsoft.com/office/drawing/2014/main" id="{8637B870-47B9-0D4D-818E-6A07B5D49308}"/>
              </a:ext>
            </a:extLst>
          </p:cNvPr>
          <p:cNvSpPr>
            <a:spLocks noGrp="1"/>
          </p:cNvSpPr>
          <p:nvPr>
            <p:ph idx="1"/>
          </p:nvPr>
        </p:nvSpPr>
        <p:spPr>
          <a:xfrm>
            <a:off x="127000" y="1308100"/>
            <a:ext cx="11785600" cy="5410200"/>
          </a:xfrm>
        </p:spPr>
        <p:txBody>
          <a:bodyPr>
            <a:normAutofit fontScale="92500"/>
          </a:bodyPr>
          <a:lstStyle/>
          <a:p>
            <a:r>
              <a:rPr lang="en-US" sz="3600" dirty="0">
                <a:latin typeface="Times New Roman" panose="02020603050405020304" pitchFamily="18" charset="0"/>
                <a:cs typeface="Times New Roman" panose="02020603050405020304" pitchFamily="18" charset="0"/>
              </a:rPr>
              <a:t>argues that community involvement in school affairs is extraneous, tedious, harmful and injurious to the child’s education. </a:t>
            </a:r>
          </a:p>
          <a:p>
            <a:pPr marL="0" indent="0">
              <a:buNone/>
            </a:pPr>
            <a:r>
              <a:rPr lang="en-US" sz="3600" dirty="0">
                <a:latin typeface="Times New Roman" panose="02020603050405020304" pitchFamily="18" charset="0"/>
                <a:cs typeface="Times New Roman" panose="02020603050405020304" pitchFamily="18" charset="0"/>
              </a:rPr>
              <a:t> </a:t>
            </a:r>
          </a:p>
          <a:p>
            <a:r>
              <a:rPr lang="en-US" sz="3600" dirty="0">
                <a:latin typeface="Times New Roman" panose="02020603050405020304" pitchFamily="18" charset="0"/>
                <a:cs typeface="Times New Roman" panose="02020603050405020304" pitchFamily="18" charset="0"/>
              </a:rPr>
              <a:t>Schools can handle all the four walls of major problems that schools face. They do not need interference from anyone.</a:t>
            </a:r>
          </a:p>
          <a:p>
            <a:pPr marL="0" indent="0">
              <a:buNone/>
            </a:pPr>
            <a:r>
              <a:rPr lang="en-US" sz="3600" dirty="0">
                <a:latin typeface="Times New Roman" panose="02020603050405020304" pitchFamily="18" charset="0"/>
                <a:cs typeface="Times New Roman" panose="02020603050405020304" pitchFamily="18" charset="0"/>
              </a:rPr>
              <a:t>  </a:t>
            </a:r>
          </a:p>
          <a:p>
            <a:r>
              <a:rPr lang="en-US" sz="3600" dirty="0">
                <a:latin typeface="Times New Roman" panose="02020603050405020304" pitchFamily="18" charset="0"/>
                <a:cs typeface="Times New Roman" panose="02020603050405020304" pitchFamily="18" charset="0"/>
              </a:rPr>
              <a:t>Talcott Parsons and Max Weber added that there’s fear among educators on the performance of the learners if community is involved.  Traditional parents have emotional attachments to their children and act out of professional judgment.</a:t>
            </a:r>
            <a:endParaRPr lang="en-GB" sz="3600"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34349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F71F12-8130-A947-826A-04F8A42B4014}"/>
              </a:ext>
            </a:extLst>
          </p:cNvPr>
          <p:cNvSpPr>
            <a:spLocks noGrp="1"/>
          </p:cNvSpPr>
          <p:nvPr>
            <p:ph type="title"/>
          </p:nvPr>
        </p:nvSpPr>
        <p:spPr>
          <a:xfrm>
            <a:off x="215900" y="365125"/>
            <a:ext cx="11137900" cy="593880"/>
          </a:xfrm>
        </p:spPr>
        <p:txBody>
          <a:bodyPr>
            <a:normAutofit fontScale="90000"/>
          </a:bodyPr>
          <a:lstStyle/>
          <a:p>
            <a:br>
              <a:rPr lang="en-US" sz="5300" b="1" dirty="0"/>
            </a:br>
            <a:r>
              <a:rPr lang="en-US" sz="5300" b="1" dirty="0">
                <a:latin typeface="Times New Roman" panose="02020603050405020304" pitchFamily="18" charset="0"/>
                <a:cs typeface="Times New Roman" panose="02020603050405020304" pitchFamily="18" charset="0"/>
              </a:rPr>
              <a:t>OPEN DOOR POSITION</a:t>
            </a:r>
            <a:br>
              <a:rPr lang="en-GB" dirty="0"/>
            </a:br>
            <a:endParaRPr lang="en-GB" dirty="0"/>
          </a:p>
        </p:txBody>
      </p:sp>
      <p:sp>
        <p:nvSpPr>
          <p:cNvPr id="3" name="Content Placeholder 2">
            <a:extLst>
              <a:ext uri="{FF2B5EF4-FFF2-40B4-BE49-F238E27FC236}">
                <a16:creationId xmlns:a16="http://schemas.microsoft.com/office/drawing/2014/main" id="{CF1468D5-BA55-AE4A-AB44-418E3DEAFEC9}"/>
              </a:ext>
            </a:extLst>
          </p:cNvPr>
          <p:cNvSpPr>
            <a:spLocks noGrp="1"/>
          </p:cNvSpPr>
          <p:nvPr>
            <p:ph idx="1"/>
          </p:nvPr>
        </p:nvSpPr>
        <p:spPr>
          <a:xfrm>
            <a:off x="215900" y="1115122"/>
            <a:ext cx="11849100" cy="5552378"/>
          </a:xfrm>
        </p:spPr>
        <p:txBody>
          <a:bodyPr>
            <a:normAutofit fontScale="92500" lnSpcReduction="10000"/>
          </a:bodyPr>
          <a:lstStyle/>
          <a:p>
            <a:r>
              <a:rPr lang="en-US" sz="3500" dirty="0">
                <a:latin typeface="Times New Roman" panose="02020603050405020304" pitchFamily="18" charset="0"/>
                <a:cs typeface="Times New Roman" panose="02020603050405020304" pitchFamily="18" charset="0"/>
              </a:rPr>
              <a:t>This is a direct contrast to the above thought. </a:t>
            </a:r>
          </a:p>
          <a:p>
            <a:pPr marL="0" indent="0">
              <a:buNone/>
            </a:pPr>
            <a:endParaRPr lang="en-US" sz="3500" dirty="0">
              <a:latin typeface="Times New Roman" panose="02020603050405020304" pitchFamily="18" charset="0"/>
              <a:cs typeface="Times New Roman" panose="02020603050405020304" pitchFamily="18" charset="0"/>
            </a:endParaRPr>
          </a:p>
          <a:p>
            <a:r>
              <a:rPr lang="en-US" sz="3500" dirty="0">
                <a:latin typeface="Times New Roman" panose="02020603050405020304" pitchFamily="18" charset="0"/>
                <a:cs typeface="Times New Roman" panose="02020603050405020304" pitchFamily="18" charset="0"/>
              </a:rPr>
              <a:t>The proponents of this position believe that many of the basic education process take place outside the school building, but in the home environment this includes the family, peer groups, and the neighbours. </a:t>
            </a:r>
          </a:p>
          <a:p>
            <a:pPr marL="0" indent="0">
              <a:buNone/>
            </a:pPr>
            <a:endParaRPr lang="en-US" sz="3500" dirty="0">
              <a:latin typeface="Times New Roman" panose="02020603050405020304" pitchFamily="18" charset="0"/>
              <a:cs typeface="Times New Roman" panose="02020603050405020304" pitchFamily="18" charset="0"/>
            </a:endParaRPr>
          </a:p>
          <a:p>
            <a:r>
              <a:rPr lang="en-US" sz="3500" dirty="0">
                <a:latin typeface="Times New Roman" panose="02020603050405020304" pitchFamily="18" charset="0"/>
                <a:cs typeface="Times New Roman" panose="02020603050405020304" pitchFamily="18" charset="0"/>
              </a:rPr>
              <a:t>This position has the child centered philosophy and believes that the child gets the motivation, to learn from his/her everyday life or plays in a supervisory role. </a:t>
            </a:r>
          </a:p>
          <a:p>
            <a:pPr marL="0" indent="0">
              <a:buNone/>
            </a:pPr>
            <a:endParaRPr lang="en-US" sz="3500" dirty="0">
              <a:latin typeface="Times New Roman" panose="02020603050405020304" pitchFamily="18" charset="0"/>
              <a:cs typeface="Times New Roman" panose="02020603050405020304" pitchFamily="18" charset="0"/>
            </a:endParaRPr>
          </a:p>
          <a:p>
            <a:r>
              <a:rPr lang="en-US" sz="3500" dirty="0">
                <a:latin typeface="Times New Roman" panose="02020603050405020304" pitchFamily="18" charset="0"/>
                <a:cs typeface="Times New Roman" panose="02020603050405020304" pitchFamily="18" charset="0"/>
              </a:rPr>
              <a:t> Close contacts are preferred between the school and the community. </a:t>
            </a:r>
            <a:endParaRPr lang="en-GB" sz="3500" dirty="0">
              <a:latin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563785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5825C-B68F-8F4A-863B-F3248F72A121}"/>
              </a:ext>
            </a:extLst>
          </p:cNvPr>
          <p:cNvSpPr>
            <a:spLocks noGrp="1"/>
          </p:cNvSpPr>
          <p:nvPr>
            <p:ph type="title"/>
          </p:nvPr>
        </p:nvSpPr>
        <p:spPr>
          <a:xfrm>
            <a:off x="190500" y="365125"/>
            <a:ext cx="11163300" cy="790575"/>
          </a:xfrm>
        </p:spPr>
        <p:txBody>
          <a:bodyPr>
            <a:normAutofit fontScale="90000"/>
          </a:bodyPr>
          <a:lstStyle/>
          <a:p>
            <a:br>
              <a:rPr lang="en-US" dirty="0"/>
            </a:br>
            <a:r>
              <a:rPr lang="en-US" b="1" dirty="0">
                <a:latin typeface="Times New Roman" panose="02020603050405020304" pitchFamily="18" charset="0"/>
                <a:cs typeface="Times New Roman" panose="02020603050405020304" pitchFamily="18" charset="0"/>
              </a:rPr>
              <a:t>BALANCED DOOR POSITION</a:t>
            </a:r>
            <a:br>
              <a:rPr lang="en-GB" dirty="0"/>
            </a:br>
            <a:endParaRPr lang="en-GB" dirty="0"/>
          </a:p>
        </p:txBody>
      </p:sp>
      <p:sp>
        <p:nvSpPr>
          <p:cNvPr id="3" name="Content Placeholder 2">
            <a:extLst>
              <a:ext uri="{FF2B5EF4-FFF2-40B4-BE49-F238E27FC236}">
                <a16:creationId xmlns:a16="http://schemas.microsoft.com/office/drawing/2014/main" id="{7CC4E934-7F09-554B-9524-AB3B778115EE}"/>
              </a:ext>
            </a:extLst>
          </p:cNvPr>
          <p:cNvSpPr>
            <a:spLocks noGrp="1"/>
          </p:cNvSpPr>
          <p:nvPr>
            <p:ph idx="1"/>
          </p:nvPr>
        </p:nvSpPr>
        <p:spPr>
          <a:xfrm>
            <a:off x="190500" y="1282700"/>
            <a:ext cx="11823700" cy="5295900"/>
          </a:xfrm>
        </p:spPr>
        <p:txBody>
          <a:bodyPr>
            <a:normAutofit fontScale="85000" lnSpcReduction="20000"/>
          </a:bodyPr>
          <a:lstStyle/>
          <a:p>
            <a:r>
              <a:rPr lang="en-US" sz="4200" dirty="0">
                <a:latin typeface="Times New Roman" panose="02020603050405020304" pitchFamily="18" charset="0"/>
                <a:cs typeface="Times New Roman" panose="02020603050405020304" pitchFamily="18" charset="0"/>
              </a:rPr>
              <a:t>This thought favours both the open and closed-door positions. </a:t>
            </a:r>
          </a:p>
          <a:p>
            <a:endParaRPr lang="en-US" sz="4200" dirty="0">
              <a:latin typeface="Times New Roman" panose="02020603050405020304" pitchFamily="18" charset="0"/>
              <a:cs typeface="Times New Roman" panose="02020603050405020304" pitchFamily="18" charset="0"/>
            </a:endParaRPr>
          </a:p>
          <a:p>
            <a:r>
              <a:rPr lang="en-US" sz="4200" dirty="0">
                <a:latin typeface="Times New Roman" panose="02020603050405020304" pitchFamily="18" charset="0"/>
                <a:cs typeface="Times New Roman" panose="02020603050405020304" pitchFamily="18" charset="0"/>
              </a:rPr>
              <a:t>The thought acknowledges two possible errors between the School and Community relations:</a:t>
            </a:r>
          </a:p>
          <a:p>
            <a:pPr marL="0" indent="0">
              <a:buNone/>
            </a:pPr>
            <a:endParaRPr lang="en-GB" sz="3800" dirty="0">
              <a:latin typeface="Times New Roman" panose="02020603050405020304" pitchFamily="18" charset="0"/>
              <a:cs typeface="Times New Roman" panose="02020603050405020304" pitchFamily="18" charset="0"/>
            </a:endParaRPr>
          </a:p>
          <a:p>
            <a:pPr lvl="1"/>
            <a:r>
              <a:rPr lang="en-US" sz="3800" dirty="0">
                <a:latin typeface="Times New Roman" panose="02020603050405020304" pitchFamily="18" charset="0"/>
                <a:cs typeface="Times New Roman" panose="02020603050405020304" pitchFamily="18" charset="0"/>
              </a:rPr>
              <a:t>Relations can be so close as to weaken professional standards.</a:t>
            </a:r>
          </a:p>
          <a:p>
            <a:pPr lvl="1"/>
            <a:endParaRPr lang="en-US" sz="3800" dirty="0">
              <a:latin typeface="Times New Roman" panose="02020603050405020304" pitchFamily="18" charset="0"/>
              <a:cs typeface="Times New Roman" panose="02020603050405020304" pitchFamily="18" charset="0"/>
            </a:endParaRPr>
          </a:p>
          <a:p>
            <a:pPr lvl="1"/>
            <a:r>
              <a:rPr lang="en-US" sz="3800" dirty="0">
                <a:latin typeface="Times New Roman" panose="02020603050405020304" pitchFamily="18" charset="0"/>
                <a:cs typeface="Times New Roman" panose="02020603050405020304" pitchFamily="18" charset="0"/>
              </a:rPr>
              <a:t>Relations can be so far apart that lack of co-ordination causes contradictory influence to evaluate both sides hence the need to balance the two positions.</a:t>
            </a:r>
            <a:endParaRPr lang="en-GB" sz="3800" dirty="0">
              <a:latin typeface="Times New Roman" panose="02020603050405020304" pitchFamily="18" charset="0"/>
              <a:cs typeface="Times New Roman" panose="02020603050405020304" pitchFamily="18" charset="0"/>
            </a:endParaRPr>
          </a:p>
          <a:p>
            <a:pPr marL="0" indent="0">
              <a:buNone/>
            </a:pPr>
            <a:br>
              <a:rPr lang="en-US" sz="3900" dirty="0"/>
            </a:br>
            <a:r>
              <a:rPr lang="en-US" sz="3900" dirty="0"/>
              <a:t> </a:t>
            </a:r>
            <a:endParaRPr lang="en-GB" sz="3900" dirty="0"/>
          </a:p>
          <a:p>
            <a:pPr marL="0" indent="0">
              <a:buNone/>
            </a:pPr>
            <a:endParaRPr lang="en-US" dirty="0"/>
          </a:p>
        </p:txBody>
      </p:sp>
    </p:spTree>
    <p:extLst>
      <p:ext uri="{BB962C8B-B14F-4D97-AF65-F5344CB8AC3E}">
        <p14:creationId xmlns:p14="http://schemas.microsoft.com/office/powerpoint/2010/main" val="3952432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calcmode="lin" valueType="num">
                                      <p:cBhvr additive="base">
                                        <p:cTn id="3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04B88-0311-5347-9D36-B241DBAAB43C}"/>
              </a:ext>
            </a:extLst>
          </p:cNvPr>
          <p:cNvSpPr>
            <a:spLocks noGrp="1"/>
          </p:cNvSpPr>
          <p:nvPr>
            <p:ph type="title"/>
          </p:nvPr>
        </p:nvSpPr>
        <p:spPr>
          <a:xfrm>
            <a:off x="189571" y="365125"/>
            <a:ext cx="11898351" cy="1325563"/>
          </a:xfrm>
        </p:spPr>
        <p:txBody>
          <a:bodyPr/>
          <a:lstStyle/>
          <a:p>
            <a:r>
              <a:rPr lang="en-GB" b="1" dirty="0">
                <a:latin typeface="Times New Roman" panose="02020603050405020304" pitchFamily="18" charset="0"/>
                <a:cs typeface="Times New Roman" panose="02020603050405020304" pitchFamily="18" charset="0"/>
              </a:rPr>
              <a:t>I</a:t>
            </a:r>
            <a:r>
              <a:rPr lang="en-GB" sz="4000" b="1" dirty="0">
                <a:latin typeface="Times New Roman" panose="02020603050405020304" pitchFamily="18" charset="0"/>
                <a:cs typeface="Times New Roman" panose="02020603050405020304" pitchFamily="18" charset="0"/>
              </a:rPr>
              <a:t>mportance of a healthy school-community relationship</a:t>
            </a:r>
          </a:p>
        </p:txBody>
      </p:sp>
      <p:sp>
        <p:nvSpPr>
          <p:cNvPr id="3" name="Content Placeholder 2">
            <a:extLst>
              <a:ext uri="{FF2B5EF4-FFF2-40B4-BE49-F238E27FC236}">
                <a16:creationId xmlns:a16="http://schemas.microsoft.com/office/drawing/2014/main" id="{AA3256E4-D393-E24D-951F-3560C2D7D91A}"/>
              </a:ext>
            </a:extLst>
          </p:cNvPr>
          <p:cNvSpPr>
            <a:spLocks noGrp="1"/>
          </p:cNvSpPr>
          <p:nvPr>
            <p:ph idx="1"/>
          </p:nvPr>
        </p:nvSpPr>
        <p:spPr>
          <a:xfrm>
            <a:off x="189571" y="1825625"/>
            <a:ext cx="11164229" cy="4876258"/>
          </a:xfrm>
        </p:spPr>
        <p:txBody>
          <a:bodyPr>
            <a:normAutofit fontScale="92500" lnSpcReduction="10000"/>
          </a:bodyPr>
          <a:lstStyle/>
          <a:p>
            <a:pPr marL="0" indent="0">
              <a:buNone/>
            </a:pPr>
            <a:r>
              <a:rPr lang="en-GB" b="1" dirty="0">
                <a:latin typeface="Times New Roman" panose="02020603050405020304" pitchFamily="18" charset="0"/>
                <a:cs typeface="Times New Roman" panose="02020603050405020304" pitchFamily="18" charset="0"/>
              </a:rPr>
              <a:t>Why school needs the community</a:t>
            </a:r>
          </a:p>
          <a:p>
            <a:r>
              <a:rPr lang="en-GB" dirty="0">
                <a:latin typeface="Times New Roman" panose="02020603050405020304" pitchFamily="18" charset="0"/>
                <a:cs typeface="Times New Roman" panose="02020603050405020304" pitchFamily="18" charset="0"/>
              </a:rPr>
              <a:t>Families experience many opportunities to contribute to their children's education.</a:t>
            </a:r>
          </a:p>
          <a:p>
            <a:endParaRPr lang="en-GB" dirty="0">
              <a:latin typeface="Times New Roman" panose="02020603050405020304" pitchFamily="18" charset="0"/>
              <a:cs typeface="Times New Roman" panose="02020603050405020304" pitchFamily="18" charset="0"/>
            </a:endParaRPr>
          </a:p>
          <a:p>
            <a:r>
              <a:rPr lang="en-GB" dirty="0">
                <a:latin typeface="Times New Roman" panose="02020603050405020304" pitchFamily="18" charset="0"/>
                <a:cs typeface="Times New Roman" panose="02020603050405020304" pitchFamily="18" charset="0"/>
              </a:rPr>
              <a:t>Communities can provide schools with a context and environment that can either complement and reinforce the values, culture, and learning the school provide for their students or negates everything the school strive to accomplish. </a:t>
            </a:r>
          </a:p>
          <a:p>
            <a:pPr marL="0" indent="0">
              <a:buNone/>
            </a:pPr>
            <a:endParaRPr lang="en-GB" dirty="0">
              <a:latin typeface="Times New Roman" panose="02020603050405020304" pitchFamily="18" charset="0"/>
              <a:cs typeface="Times New Roman" panose="02020603050405020304" pitchFamily="18" charset="0"/>
            </a:endParaRPr>
          </a:p>
          <a:p>
            <a:r>
              <a:rPr lang="en-GB" dirty="0">
                <a:latin typeface="Times New Roman" panose="02020603050405020304" pitchFamily="18" charset="0"/>
                <a:cs typeface="Times New Roman" panose="02020603050405020304" pitchFamily="18" charset="0"/>
              </a:rPr>
              <a:t>Communities can furnish schools and students in them with crucial financial support system </a:t>
            </a:r>
          </a:p>
          <a:p>
            <a:pPr lvl="1"/>
            <a:r>
              <a:rPr lang="en-GB" dirty="0">
                <a:latin typeface="Times New Roman" panose="02020603050405020304" pitchFamily="18" charset="0"/>
                <a:cs typeface="Times New Roman" panose="02020603050405020304" pitchFamily="18" charset="0"/>
              </a:rPr>
              <a:t>as well as the social and cultural values necessary for success and survival in contemporary society.</a:t>
            </a:r>
          </a:p>
          <a:p>
            <a:endParaRPr lang="en-GB" dirty="0"/>
          </a:p>
        </p:txBody>
      </p:sp>
    </p:spTree>
    <p:extLst>
      <p:ext uri="{BB962C8B-B14F-4D97-AF65-F5344CB8AC3E}">
        <p14:creationId xmlns:p14="http://schemas.microsoft.com/office/powerpoint/2010/main" val="13776958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914D56-FF34-FE4D-8475-4413F664146E}"/>
              </a:ext>
            </a:extLst>
          </p:cNvPr>
          <p:cNvSpPr>
            <a:spLocks noGrp="1"/>
          </p:cNvSpPr>
          <p:nvPr>
            <p:ph idx="1"/>
          </p:nvPr>
        </p:nvSpPr>
        <p:spPr>
          <a:xfrm>
            <a:off x="302941" y="412595"/>
            <a:ext cx="11573107" cy="5875880"/>
          </a:xfrm>
        </p:spPr>
        <p:txBody>
          <a:bodyPr/>
          <a:lstStyle/>
          <a:p>
            <a:pPr marL="0" indent="0">
              <a:buNone/>
            </a:pPr>
            <a:r>
              <a:rPr lang="en-GB" sz="3200" b="1" dirty="0">
                <a:latin typeface="Times New Roman" panose="02020603050405020304" pitchFamily="18" charset="0"/>
                <a:cs typeface="Times New Roman" panose="02020603050405020304" pitchFamily="18" charset="0"/>
              </a:rPr>
              <a:t>Why the community needs the school</a:t>
            </a:r>
          </a:p>
          <a:p>
            <a:r>
              <a:rPr lang="en-GB" sz="3200" b="1" i="1" dirty="0">
                <a:latin typeface="Times New Roman" panose="02020603050405020304" pitchFamily="18" charset="0"/>
                <a:cs typeface="Times New Roman" panose="02020603050405020304" pitchFamily="18" charset="0"/>
              </a:rPr>
              <a:t>Schools, </a:t>
            </a:r>
            <a:r>
              <a:rPr lang="en-GB" sz="3200" dirty="0">
                <a:latin typeface="Times New Roman" panose="02020603050405020304" pitchFamily="18" charset="0"/>
                <a:cs typeface="Times New Roman" panose="02020603050405020304" pitchFamily="18" charset="0"/>
              </a:rPr>
              <a:t>in turn, offer communities a focal point of educational services for children. </a:t>
            </a:r>
          </a:p>
          <a:p>
            <a:endParaRPr lang="en-GB" sz="3200" dirty="0">
              <a:latin typeface="Times New Roman" panose="02020603050405020304" pitchFamily="18" charset="0"/>
              <a:cs typeface="Times New Roman" panose="02020603050405020304" pitchFamily="18" charset="0"/>
            </a:endParaRPr>
          </a:p>
          <a:p>
            <a:r>
              <a:rPr lang="en-GB" sz="3200" b="1" dirty="0">
                <a:latin typeface="Times New Roman" panose="02020603050405020304" pitchFamily="18" charset="0"/>
                <a:cs typeface="Times New Roman" panose="02020603050405020304" pitchFamily="18" charset="0"/>
              </a:rPr>
              <a:t>Schools</a:t>
            </a:r>
            <a:r>
              <a:rPr lang="en-GB" sz="3200" dirty="0">
                <a:latin typeface="Times New Roman" panose="02020603050405020304" pitchFamily="18" charset="0"/>
                <a:cs typeface="Times New Roman" panose="02020603050405020304" pitchFamily="18" charset="0"/>
              </a:rPr>
              <a:t> have the potential to build well-educated citizens ready to take on responsibilities as contributing community members.</a:t>
            </a:r>
          </a:p>
          <a:p>
            <a:pPr marL="0" indent="0">
              <a:buNone/>
            </a:pPr>
            <a:endParaRPr lang="en-GB" dirty="0"/>
          </a:p>
        </p:txBody>
      </p:sp>
    </p:spTree>
    <p:extLst>
      <p:ext uri="{BB962C8B-B14F-4D97-AF65-F5344CB8AC3E}">
        <p14:creationId xmlns:p14="http://schemas.microsoft.com/office/powerpoint/2010/main" val="7408506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D121E-7304-524D-905A-C03D2AF0F0E1}"/>
              </a:ext>
            </a:extLst>
          </p:cNvPr>
          <p:cNvSpPr>
            <a:spLocks noGrp="1"/>
          </p:cNvSpPr>
          <p:nvPr>
            <p:ph type="title"/>
          </p:nvPr>
        </p:nvSpPr>
        <p:spPr>
          <a:xfrm>
            <a:off x="177800" y="89210"/>
            <a:ext cx="11176000" cy="1014762"/>
          </a:xfrm>
        </p:spPr>
        <p:txBody>
          <a:bodyPr>
            <a:normAutofit fontScale="90000"/>
          </a:bodyPr>
          <a:lstStyle/>
          <a:p>
            <a:r>
              <a:rPr lang="en-US" b="1" dirty="0">
                <a:latin typeface="Times New Roman" panose="02020603050405020304" pitchFamily="18" charset="0"/>
                <a:cs typeface="Times New Roman" panose="02020603050405020304" pitchFamily="18" charset="0"/>
              </a:rPr>
              <a:t>Linking mechanisms between the School and the Community</a:t>
            </a:r>
            <a:r>
              <a:rPr lang="en-GB"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1D16AF9A-0B1E-454A-943A-9908F2661F04}"/>
              </a:ext>
            </a:extLst>
          </p:cNvPr>
          <p:cNvSpPr>
            <a:spLocks noGrp="1"/>
          </p:cNvSpPr>
          <p:nvPr>
            <p:ph idx="1"/>
          </p:nvPr>
        </p:nvSpPr>
        <p:spPr>
          <a:xfrm>
            <a:off x="177800" y="1204332"/>
            <a:ext cx="11849100" cy="5437767"/>
          </a:xfrm>
        </p:spPr>
        <p:txBody>
          <a:bodyPr>
            <a:normAutofit fontScale="85000" lnSpcReduction="20000"/>
          </a:bodyPr>
          <a:lstStyle/>
          <a:p>
            <a:r>
              <a:rPr lang="en-GB" sz="3200" dirty="0">
                <a:latin typeface="Times New Roman" panose="02020603050405020304" pitchFamily="18" charset="0"/>
                <a:cs typeface="Times New Roman" panose="02020603050405020304" pitchFamily="18" charset="0"/>
              </a:rPr>
              <a:t>There are many ways of bringing the community to the school. </a:t>
            </a:r>
          </a:p>
          <a:p>
            <a:pPr marL="0" indent="0">
              <a:buNone/>
            </a:pPr>
            <a:endParaRPr lang="en-GB" sz="3200" dirty="0">
              <a:latin typeface="Times New Roman" panose="02020603050405020304" pitchFamily="18" charset="0"/>
              <a:cs typeface="Times New Roman" panose="02020603050405020304" pitchFamily="18" charset="0"/>
            </a:endParaRPr>
          </a:p>
          <a:p>
            <a:r>
              <a:rPr lang="en-GB" sz="3200" dirty="0">
                <a:latin typeface="Times New Roman" panose="02020603050405020304" pitchFamily="18" charset="0"/>
                <a:cs typeface="Times New Roman" panose="02020603050405020304" pitchFamily="18" charset="0"/>
              </a:rPr>
              <a:t>Adequate relationship must be developed through various methods.</a:t>
            </a:r>
          </a:p>
          <a:p>
            <a:pPr marL="0" indent="0">
              <a:buNone/>
            </a:pPr>
            <a:endParaRPr lang="en-US" sz="3200" b="1" i="1" dirty="0">
              <a:latin typeface="Times New Roman" panose="02020603050405020304" pitchFamily="18" charset="0"/>
              <a:cs typeface="Times New Roman" panose="02020603050405020304" pitchFamily="18" charset="0"/>
            </a:endParaRPr>
          </a:p>
          <a:p>
            <a:pPr lvl="0"/>
            <a:r>
              <a:rPr lang="en-US" sz="3200" b="1" i="1" dirty="0">
                <a:latin typeface="Times New Roman" panose="02020603050405020304" pitchFamily="18" charset="0"/>
                <a:cs typeface="Times New Roman" panose="02020603050405020304" pitchFamily="18" charset="0"/>
              </a:rPr>
              <a:t>Auxiliary voluntary associations</a:t>
            </a:r>
            <a:r>
              <a:rPr lang="en-US" sz="3200" dirty="0">
                <a:latin typeface="Times New Roman" panose="02020603050405020304" pitchFamily="18" charset="0"/>
                <a:cs typeface="Times New Roman" panose="02020603050405020304" pitchFamily="18" charset="0"/>
              </a:rPr>
              <a:t> e.g. PTA, etc.</a:t>
            </a:r>
          </a:p>
          <a:p>
            <a:pPr marL="0" lvl="0" indent="0">
              <a:buNone/>
            </a:pPr>
            <a:endParaRPr lang="en-GB" sz="3200" dirty="0">
              <a:latin typeface="Times New Roman" panose="02020603050405020304" pitchFamily="18" charset="0"/>
              <a:cs typeface="Times New Roman" panose="02020603050405020304" pitchFamily="18" charset="0"/>
            </a:endParaRPr>
          </a:p>
          <a:p>
            <a:pPr lvl="0"/>
            <a:r>
              <a:rPr lang="en-US" sz="3200" b="1" i="1" dirty="0">
                <a:latin typeface="Times New Roman" panose="02020603050405020304" pitchFamily="18" charset="0"/>
                <a:cs typeface="Times New Roman" panose="02020603050405020304" pitchFamily="18" charset="0"/>
              </a:rPr>
              <a:t>The Opinion Leaders</a:t>
            </a:r>
            <a:r>
              <a:rPr lang="en-US" sz="3200" dirty="0">
                <a:latin typeface="Times New Roman" panose="02020603050405020304" pitchFamily="18" charset="0"/>
                <a:cs typeface="Times New Roman" panose="02020603050405020304" pitchFamily="18" charset="0"/>
              </a:rPr>
              <a:t> – People of influence/who matter in society, MPs, Ward chairpersons.</a:t>
            </a:r>
          </a:p>
          <a:p>
            <a:pPr marL="0" lvl="0" indent="0">
              <a:buNone/>
            </a:pPr>
            <a:endParaRPr lang="en-GB" sz="3200" dirty="0">
              <a:latin typeface="Times New Roman" panose="02020603050405020304" pitchFamily="18" charset="0"/>
              <a:cs typeface="Times New Roman" panose="02020603050405020304" pitchFamily="18" charset="0"/>
            </a:endParaRPr>
          </a:p>
          <a:p>
            <a:pPr lvl="0"/>
            <a:r>
              <a:rPr lang="en-US" sz="3200" b="1" i="1" dirty="0">
                <a:latin typeface="Times New Roman" panose="02020603050405020304" pitchFamily="18" charset="0"/>
                <a:cs typeface="Times New Roman" panose="02020603050405020304" pitchFamily="18" charset="0"/>
              </a:rPr>
              <a:t>Mass Media</a:t>
            </a:r>
            <a:r>
              <a:rPr lang="en-US" sz="3200" dirty="0">
                <a:latin typeface="Times New Roman" panose="02020603050405020304" pitchFamily="18" charset="0"/>
                <a:cs typeface="Times New Roman" panose="02020603050405020304" pitchFamily="18" charset="0"/>
              </a:rPr>
              <a:t> – Public communication through the press.</a:t>
            </a:r>
          </a:p>
          <a:p>
            <a:pPr marL="0" lvl="0" indent="0">
              <a:buNone/>
            </a:pPr>
            <a:endParaRPr lang="en-GB" sz="3200" dirty="0">
              <a:latin typeface="Times New Roman" panose="02020603050405020304" pitchFamily="18" charset="0"/>
              <a:cs typeface="Times New Roman" panose="02020603050405020304" pitchFamily="18" charset="0"/>
            </a:endParaRPr>
          </a:p>
          <a:p>
            <a:pPr lvl="0"/>
            <a:r>
              <a:rPr lang="en-US" sz="3200" b="1" i="1" dirty="0">
                <a:latin typeface="Times New Roman" panose="02020603050405020304" pitchFamily="18" charset="0"/>
                <a:cs typeface="Times New Roman" panose="02020603050405020304" pitchFamily="18" charset="0"/>
              </a:rPr>
              <a:t>Formal Authority</a:t>
            </a:r>
            <a:r>
              <a:rPr lang="en-US" sz="3200" dirty="0">
                <a:latin typeface="Times New Roman" panose="02020603050405020304" pitchFamily="18" charset="0"/>
                <a:cs typeface="Times New Roman" panose="02020603050405020304" pitchFamily="18" charset="0"/>
              </a:rPr>
              <a:t> -  Those delegated with power to represent the organization, Head teacher, DEO,PEO etc.</a:t>
            </a:r>
            <a:endParaRPr lang="en-GB" sz="3200" dirty="0">
              <a:latin typeface="Times New Roman" panose="02020603050405020304" pitchFamily="18" charset="0"/>
              <a:cs typeface="Times New Roman" panose="02020603050405020304" pitchFamily="18" charset="0"/>
            </a:endParaRPr>
          </a:p>
          <a:p>
            <a:pPr marL="0" indent="0">
              <a:buNone/>
            </a:pPr>
            <a:endParaRPr lang="en-GB" dirty="0"/>
          </a:p>
          <a:p>
            <a:pPr marL="0" indent="0">
              <a:buNone/>
            </a:pPr>
            <a:endParaRPr lang="en-GB" dirty="0"/>
          </a:p>
        </p:txBody>
      </p:sp>
    </p:spTree>
    <p:extLst>
      <p:ext uri="{BB962C8B-B14F-4D97-AF65-F5344CB8AC3E}">
        <p14:creationId xmlns:p14="http://schemas.microsoft.com/office/powerpoint/2010/main" val="1427297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 calcmode="lin" valueType="num">
                                      <p:cBhvr additive="base">
                                        <p:cTn id="4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C4DDE9-0815-974E-9695-962F7D3F0D52}"/>
              </a:ext>
            </a:extLst>
          </p:cNvPr>
          <p:cNvSpPr>
            <a:spLocks noGrp="1"/>
          </p:cNvSpPr>
          <p:nvPr>
            <p:ph type="title"/>
          </p:nvPr>
        </p:nvSpPr>
        <p:spPr>
          <a:xfrm>
            <a:off x="241300" y="365125"/>
            <a:ext cx="11112500" cy="930275"/>
          </a:xfrm>
        </p:spPr>
        <p:txBody>
          <a:bodyPr>
            <a:normAutofit fontScale="90000"/>
          </a:bodyPr>
          <a:lstStyle/>
          <a:p>
            <a:br>
              <a:rPr lang="en-GB" dirty="0">
                <a:solidFill>
                  <a:srgbClr val="0070C0"/>
                </a:solidFill>
              </a:rPr>
            </a:br>
            <a:r>
              <a:rPr lang="en-GB" b="1" dirty="0">
                <a:solidFill>
                  <a:srgbClr val="0070C0"/>
                </a:solidFill>
              </a:rPr>
              <a:t>What a teacher can do to enhance school-community relationship</a:t>
            </a:r>
            <a:br>
              <a:rPr lang="en-GB" dirty="0"/>
            </a:br>
            <a:endParaRPr lang="en-GB" dirty="0"/>
          </a:p>
        </p:txBody>
      </p:sp>
      <p:sp>
        <p:nvSpPr>
          <p:cNvPr id="3" name="Content Placeholder 2">
            <a:extLst>
              <a:ext uri="{FF2B5EF4-FFF2-40B4-BE49-F238E27FC236}">
                <a16:creationId xmlns:a16="http://schemas.microsoft.com/office/drawing/2014/main" id="{C3EF8F66-AC03-AF41-8F7F-D4319680A49E}"/>
              </a:ext>
            </a:extLst>
          </p:cNvPr>
          <p:cNvSpPr>
            <a:spLocks noGrp="1"/>
          </p:cNvSpPr>
          <p:nvPr>
            <p:ph idx="1"/>
          </p:nvPr>
        </p:nvSpPr>
        <p:spPr>
          <a:xfrm>
            <a:off x="355600" y="1295400"/>
            <a:ext cx="11569700" cy="4881563"/>
          </a:xfrm>
        </p:spPr>
        <p:txBody>
          <a:bodyPr>
            <a:noAutofit/>
          </a:bodyPr>
          <a:lstStyle/>
          <a:p>
            <a:r>
              <a:rPr lang="en-GB" sz="3600" dirty="0"/>
              <a:t>Invite families to participate in the academic and social life of the school.</a:t>
            </a:r>
          </a:p>
          <a:p>
            <a:pPr lvl="1"/>
            <a:r>
              <a:rPr lang="en-GB" sz="2800" dirty="0"/>
              <a:t>In general, effective schools are </a:t>
            </a:r>
            <a:r>
              <a:rPr lang="en-GB" sz="2800" i="1" dirty="0"/>
              <a:t>welcoming </a:t>
            </a:r>
            <a:r>
              <a:rPr lang="en-GB" sz="2800" dirty="0"/>
              <a:t>schools that encourage not only students but also family members to participate in school activities.</a:t>
            </a:r>
          </a:p>
          <a:p>
            <a:pPr marL="457200" lvl="1" indent="0">
              <a:buNone/>
            </a:pPr>
            <a:endParaRPr lang="en-GB" sz="3600" dirty="0"/>
          </a:p>
          <a:p>
            <a:r>
              <a:rPr lang="en-GB" sz="3600" dirty="0"/>
              <a:t>Make an extra effort with seemingly “reluctant” parents.</a:t>
            </a:r>
          </a:p>
          <a:p>
            <a:pPr lvl="1"/>
            <a:r>
              <a:rPr lang="en-GB" sz="2800" dirty="0"/>
              <a:t>Despite many opportunities, some parents remain uninvolved in their children’s education; for example, they may never attend scheduled parent–teacher meetings</a:t>
            </a:r>
          </a:p>
        </p:txBody>
      </p:sp>
    </p:spTree>
    <p:extLst>
      <p:ext uri="{BB962C8B-B14F-4D97-AF65-F5344CB8AC3E}">
        <p14:creationId xmlns:p14="http://schemas.microsoft.com/office/powerpoint/2010/main" val="906637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4CEF4-CA01-204D-8559-7B41EED8FCDE}"/>
              </a:ext>
            </a:extLst>
          </p:cNvPr>
          <p:cNvSpPr>
            <a:spLocks noGrp="1"/>
          </p:cNvSpPr>
          <p:nvPr>
            <p:ph type="title"/>
          </p:nvPr>
        </p:nvSpPr>
        <p:spPr>
          <a:xfrm>
            <a:off x="838200" y="365125"/>
            <a:ext cx="10515600" cy="839207"/>
          </a:xfrm>
        </p:spPr>
        <p:txBody>
          <a:bodyPr/>
          <a:lstStyle/>
          <a:p>
            <a:r>
              <a:rPr lang="en-GB" b="1" dirty="0">
                <a:latin typeface="Times New Roman" panose="02020603050405020304" pitchFamily="18" charset="0"/>
                <a:cs typeface="Times New Roman" panose="02020603050405020304" pitchFamily="18" charset="0"/>
              </a:rPr>
              <a:t>Community</a:t>
            </a:r>
          </a:p>
        </p:txBody>
      </p:sp>
      <p:sp>
        <p:nvSpPr>
          <p:cNvPr id="3" name="Content Placeholder 2">
            <a:extLst>
              <a:ext uri="{FF2B5EF4-FFF2-40B4-BE49-F238E27FC236}">
                <a16:creationId xmlns:a16="http://schemas.microsoft.com/office/drawing/2014/main" id="{DA8F7DA6-E9BE-B241-9B25-07FBB438B184}"/>
              </a:ext>
            </a:extLst>
          </p:cNvPr>
          <p:cNvSpPr>
            <a:spLocks noGrp="1"/>
          </p:cNvSpPr>
          <p:nvPr>
            <p:ph idx="1"/>
          </p:nvPr>
        </p:nvSpPr>
        <p:spPr>
          <a:xfrm>
            <a:off x="838200" y="1204332"/>
            <a:ext cx="10515600" cy="4972631"/>
          </a:xfrm>
        </p:spPr>
        <p:txBody>
          <a:bodyPr>
            <a:normAutofit fontScale="92500" lnSpcReduction="10000"/>
          </a:bodyPr>
          <a:lstStyle/>
          <a:p>
            <a:r>
              <a:rPr lang="en-GB" sz="3500" dirty="0">
                <a:latin typeface="Times New Roman" panose="02020603050405020304" pitchFamily="18" charset="0"/>
                <a:cs typeface="Times New Roman" panose="02020603050405020304" pitchFamily="18" charset="0"/>
              </a:rPr>
              <a:t>The term Community has been derived from two distinct words ‘Com’ and </a:t>
            </a:r>
            <a:r>
              <a:rPr lang="en-GB" sz="3500" dirty="0" err="1">
                <a:latin typeface="Times New Roman" panose="02020603050405020304" pitchFamily="18" charset="0"/>
                <a:cs typeface="Times New Roman" panose="02020603050405020304" pitchFamily="18" charset="0"/>
              </a:rPr>
              <a:t>munis</a:t>
            </a:r>
            <a:r>
              <a:rPr lang="en-GB" sz="3500" dirty="0">
                <a:latin typeface="Times New Roman" panose="02020603050405020304" pitchFamily="18" charset="0"/>
                <a:cs typeface="Times New Roman" panose="02020603050405020304" pitchFamily="18" charset="0"/>
              </a:rPr>
              <a:t>, ‘Com’ means togetherness and ‘</a:t>
            </a:r>
            <a:r>
              <a:rPr lang="en-GB" sz="3500" dirty="0" err="1">
                <a:latin typeface="Times New Roman" panose="02020603050405020304" pitchFamily="18" charset="0"/>
                <a:cs typeface="Times New Roman" panose="02020603050405020304" pitchFamily="18" charset="0"/>
              </a:rPr>
              <a:t>munis</a:t>
            </a:r>
            <a:r>
              <a:rPr lang="en-GB" sz="3500" dirty="0">
                <a:latin typeface="Times New Roman" panose="02020603050405020304" pitchFamily="18" charset="0"/>
                <a:cs typeface="Times New Roman" panose="02020603050405020304" pitchFamily="18" charset="0"/>
              </a:rPr>
              <a:t>’ means to serve. Thus, community means “to serve together”. </a:t>
            </a:r>
          </a:p>
          <a:p>
            <a:pPr marL="0" indent="0">
              <a:buNone/>
            </a:pPr>
            <a:endParaRPr lang="en-GB" sz="3500" dirty="0">
              <a:latin typeface="Times New Roman" panose="02020603050405020304" pitchFamily="18" charset="0"/>
              <a:cs typeface="Times New Roman" panose="02020603050405020304" pitchFamily="18" charset="0"/>
            </a:endParaRPr>
          </a:p>
          <a:p>
            <a:r>
              <a:rPr lang="en-US" sz="3500" dirty="0">
                <a:latin typeface="Times New Roman" panose="02020603050405020304" pitchFamily="18" charset="0"/>
                <a:cs typeface="Times New Roman" panose="02020603050405020304" pitchFamily="18" charset="0"/>
              </a:rPr>
              <a:t>a group of people who live together, share particular interests as well as basic conditions of common life.</a:t>
            </a:r>
            <a:r>
              <a:rPr lang="en-GB" sz="3500" dirty="0">
                <a:effectLst/>
                <a:latin typeface="Times New Roman" panose="02020603050405020304" pitchFamily="18" charset="0"/>
                <a:cs typeface="Times New Roman" panose="02020603050405020304" pitchFamily="18" charset="0"/>
              </a:rPr>
              <a:t> </a:t>
            </a:r>
          </a:p>
          <a:p>
            <a:pPr marL="0" indent="0">
              <a:buNone/>
            </a:pPr>
            <a:endParaRPr lang="en-GB" sz="3500" b="1" i="1" dirty="0">
              <a:latin typeface="Times New Roman" panose="02020603050405020304" pitchFamily="18" charset="0"/>
              <a:cs typeface="Times New Roman" panose="02020603050405020304" pitchFamily="18" charset="0"/>
            </a:endParaRPr>
          </a:p>
          <a:p>
            <a:r>
              <a:rPr lang="en-ZA" sz="3500" dirty="0">
                <a:latin typeface="Times New Roman" panose="02020603050405020304" pitchFamily="18" charset="0"/>
                <a:cs typeface="Times New Roman" panose="02020603050405020304" pitchFamily="18" charset="0"/>
              </a:rPr>
              <a:t>This is a natural congregation of human beings who live in a specific location and share common sentiments.</a:t>
            </a:r>
          </a:p>
          <a:p>
            <a:pPr marL="0" indent="0">
              <a:buNone/>
            </a:pPr>
            <a:endParaRPr lang="en-GB" dirty="0"/>
          </a:p>
        </p:txBody>
      </p:sp>
    </p:spTree>
    <p:extLst>
      <p:ext uri="{BB962C8B-B14F-4D97-AF65-F5344CB8AC3E}">
        <p14:creationId xmlns:p14="http://schemas.microsoft.com/office/powerpoint/2010/main" val="29744061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F64ED-F569-C246-9E4F-703A806FD6A8}"/>
              </a:ext>
            </a:extLst>
          </p:cNvPr>
          <p:cNvSpPr>
            <a:spLocks noGrp="1"/>
          </p:cNvSpPr>
          <p:nvPr>
            <p:ph type="title"/>
          </p:nvPr>
        </p:nvSpPr>
        <p:spPr>
          <a:xfrm>
            <a:off x="101600" y="365125"/>
            <a:ext cx="11823700" cy="1325563"/>
          </a:xfrm>
        </p:spPr>
        <p:txBody>
          <a:bodyPr>
            <a:normAutofit/>
          </a:bodyPr>
          <a:lstStyle/>
          <a:p>
            <a:r>
              <a:rPr lang="en-GB" sz="3600" i="1" dirty="0"/>
              <a:t>Recommendations for getting seemingly reluctant parents more involved in their children’s schooling</a:t>
            </a:r>
          </a:p>
        </p:txBody>
      </p:sp>
      <p:sp>
        <p:nvSpPr>
          <p:cNvPr id="3" name="Content Placeholder 2">
            <a:extLst>
              <a:ext uri="{FF2B5EF4-FFF2-40B4-BE49-F238E27FC236}">
                <a16:creationId xmlns:a16="http://schemas.microsoft.com/office/drawing/2014/main" id="{21B926B4-06FB-E244-871B-62C63EE456FB}"/>
              </a:ext>
            </a:extLst>
          </p:cNvPr>
          <p:cNvSpPr>
            <a:spLocks noGrp="1"/>
          </p:cNvSpPr>
          <p:nvPr>
            <p:ph idx="1"/>
          </p:nvPr>
        </p:nvSpPr>
        <p:spPr>
          <a:xfrm>
            <a:off x="254000" y="1825625"/>
            <a:ext cx="11582400" cy="4667250"/>
          </a:xfrm>
        </p:spPr>
        <p:txBody>
          <a:bodyPr>
            <a:normAutofit fontScale="92500" lnSpcReduction="10000"/>
          </a:bodyPr>
          <a:lstStyle/>
          <a:p>
            <a:r>
              <a:rPr lang="en-GB" dirty="0"/>
              <a:t>Make an extra effort to establish parents’ trust and confidence. For instance, by demonstrating that their contributions are valued and that faculty members would never try to make them appear foolish. </a:t>
            </a:r>
          </a:p>
          <a:p>
            <a:r>
              <a:rPr lang="en-GB" dirty="0"/>
              <a:t> Invite other important family members (e.g., grandparents, aunts, uncles) to participate in school activities, especially if a student’s cultural background is one that places high value on the extended family. </a:t>
            </a:r>
          </a:p>
          <a:p>
            <a:r>
              <a:rPr lang="en-GB" dirty="0"/>
              <a:t>Give parents suggestions about learning activities they can easily do with their children at home. </a:t>
            </a:r>
          </a:p>
          <a:p>
            <a:r>
              <a:rPr lang="en-GB" dirty="0"/>
              <a:t>Find out what parents do exceptionally well (e.g., carpentry, cooking), and ask them to share their talents with students. </a:t>
            </a:r>
          </a:p>
          <a:p>
            <a:r>
              <a:rPr lang="en-GB" dirty="0"/>
              <a:t>Conduct parent–teacher conferences or parent discussions at times and locations convenient for families; make use of home visits </a:t>
            </a:r>
            <a:r>
              <a:rPr lang="en-GB" i="1" dirty="0"/>
              <a:t>if </a:t>
            </a:r>
            <a:r>
              <a:rPr lang="en-GB" dirty="0"/>
              <a:t>such visits are welcomed. </a:t>
            </a:r>
          </a:p>
          <a:p>
            <a:endParaRPr lang="en-GB" dirty="0"/>
          </a:p>
        </p:txBody>
      </p:sp>
    </p:spTree>
    <p:extLst>
      <p:ext uri="{BB962C8B-B14F-4D97-AF65-F5344CB8AC3E}">
        <p14:creationId xmlns:p14="http://schemas.microsoft.com/office/powerpoint/2010/main" val="435228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B7F5A-7CB7-954A-B62E-F32DEDF069B0}"/>
              </a:ext>
            </a:extLst>
          </p:cNvPr>
          <p:cNvSpPr>
            <a:spLocks noGrp="1"/>
          </p:cNvSpPr>
          <p:nvPr>
            <p:ph type="title"/>
          </p:nvPr>
        </p:nvSpPr>
        <p:spPr>
          <a:xfrm>
            <a:off x="156117" y="211873"/>
            <a:ext cx="11197683" cy="669073"/>
          </a:xfrm>
        </p:spPr>
        <p:txBody>
          <a:bodyPr>
            <a:normAutofit fontScale="90000"/>
          </a:bodyPr>
          <a:lstStyle/>
          <a:p>
            <a:r>
              <a:rPr lang="en-GB" sz="4800" b="1" dirty="0">
                <a:effectLst/>
                <a:latin typeface="Times New Roman" panose="02020603050405020304" pitchFamily="18" charset="0"/>
                <a:cs typeface="Times New Roman" panose="02020603050405020304" pitchFamily="18" charset="0"/>
              </a:rPr>
              <a:t>Characteristics of Community </a:t>
            </a:r>
            <a:endParaRPr lang="en-GB" sz="4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BF51F8D-D263-8E40-9E67-8E108BD5CB4C}"/>
              </a:ext>
            </a:extLst>
          </p:cNvPr>
          <p:cNvSpPr>
            <a:spLocks noGrp="1"/>
          </p:cNvSpPr>
          <p:nvPr>
            <p:ph idx="1"/>
          </p:nvPr>
        </p:nvSpPr>
        <p:spPr>
          <a:xfrm>
            <a:off x="156117" y="970156"/>
            <a:ext cx="11809142" cy="5675971"/>
          </a:xfrm>
        </p:spPr>
        <p:txBody>
          <a:bodyPr>
            <a:normAutofit fontScale="62500" lnSpcReduction="20000"/>
          </a:bodyPr>
          <a:lstStyle/>
          <a:p>
            <a:r>
              <a:rPr lang="en-GB" sz="4500" dirty="0">
                <a:effectLst/>
                <a:latin typeface="Times New Roman" panose="02020603050405020304" pitchFamily="18" charset="0"/>
                <a:cs typeface="Times New Roman" panose="02020603050405020304" pitchFamily="18" charset="0"/>
              </a:rPr>
              <a:t>A community has a population aggregate </a:t>
            </a:r>
          </a:p>
          <a:p>
            <a:endParaRPr lang="en-GB" sz="4500" dirty="0">
              <a:effectLst/>
              <a:latin typeface="Times New Roman" panose="02020603050405020304" pitchFamily="18" charset="0"/>
              <a:cs typeface="Times New Roman" panose="02020603050405020304" pitchFamily="18" charset="0"/>
            </a:endParaRPr>
          </a:p>
          <a:p>
            <a:r>
              <a:rPr lang="en-GB" sz="4500" dirty="0">
                <a:effectLst/>
                <a:latin typeface="Times New Roman" panose="02020603050405020304" pitchFamily="18" charset="0"/>
                <a:cs typeface="Times New Roman" panose="02020603050405020304" pitchFamily="18" charset="0"/>
              </a:rPr>
              <a:t>It has a definite location on land.</a:t>
            </a:r>
            <a:endParaRPr lang="en-GB" sz="4500" dirty="0">
              <a:latin typeface="Times New Roman" panose="02020603050405020304" pitchFamily="18" charset="0"/>
              <a:cs typeface="Times New Roman" panose="02020603050405020304" pitchFamily="18" charset="0"/>
            </a:endParaRPr>
          </a:p>
          <a:p>
            <a:endParaRPr lang="en-GB" sz="4500" dirty="0">
              <a:effectLst/>
              <a:latin typeface="Times New Roman" panose="02020603050405020304" pitchFamily="18" charset="0"/>
              <a:cs typeface="Times New Roman" panose="02020603050405020304" pitchFamily="18" charset="0"/>
            </a:endParaRPr>
          </a:p>
          <a:p>
            <a:r>
              <a:rPr lang="en-GB" sz="4500" dirty="0">
                <a:effectLst/>
                <a:latin typeface="Times New Roman" panose="02020603050405020304" pitchFamily="18" charset="0"/>
                <a:cs typeface="Times New Roman" panose="02020603050405020304" pitchFamily="18" charset="0"/>
              </a:rPr>
              <a:t>It should have a kind of historical heritage. </a:t>
            </a:r>
            <a:endParaRPr lang="en-GB" sz="4500" dirty="0">
              <a:latin typeface="Times New Roman" panose="02020603050405020304" pitchFamily="18" charset="0"/>
              <a:cs typeface="Times New Roman" panose="02020603050405020304" pitchFamily="18" charset="0"/>
            </a:endParaRPr>
          </a:p>
          <a:p>
            <a:endParaRPr lang="en-GB" sz="4500" dirty="0">
              <a:effectLst/>
              <a:latin typeface="Times New Roman" panose="02020603050405020304" pitchFamily="18" charset="0"/>
              <a:cs typeface="Times New Roman" panose="02020603050405020304" pitchFamily="18" charset="0"/>
            </a:endParaRPr>
          </a:p>
          <a:p>
            <a:r>
              <a:rPr lang="en-GB" sz="4500" dirty="0">
                <a:effectLst/>
                <a:latin typeface="Times New Roman" panose="02020603050405020304" pitchFamily="18" charset="0"/>
                <a:cs typeface="Times New Roman" panose="02020603050405020304" pitchFamily="18" charset="0"/>
              </a:rPr>
              <a:t> In a community, there must be some service Institutions like Schools, churches. These institutions help people in maintaining themselves, people in a community work in a cooperative manner. </a:t>
            </a:r>
          </a:p>
          <a:p>
            <a:endParaRPr lang="en-GB" sz="4500" dirty="0">
              <a:effectLst/>
              <a:latin typeface="Times New Roman" panose="02020603050405020304" pitchFamily="18" charset="0"/>
              <a:cs typeface="Times New Roman" panose="02020603050405020304" pitchFamily="18" charset="0"/>
            </a:endParaRPr>
          </a:p>
          <a:p>
            <a:r>
              <a:rPr lang="en-GB" sz="4500" dirty="0">
                <a:effectLst/>
                <a:latin typeface="Times New Roman" panose="02020603050405020304" pitchFamily="18" charset="0"/>
                <a:cs typeface="Times New Roman" panose="02020603050405020304" pitchFamily="18" charset="0"/>
              </a:rPr>
              <a:t>In a community there is the spirit of unity. By this spirit people are bound together by fellow feeling. </a:t>
            </a:r>
          </a:p>
          <a:p>
            <a:pPr marL="0" indent="0">
              <a:buNone/>
            </a:pPr>
            <a:endParaRPr lang="en-GB" sz="4500" dirty="0">
              <a:effectLst/>
              <a:latin typeface="Times New Roman" panose="02020603050405020304" pitchFamily="18" charset="0"/>
              <a:cs typeface="Times New Roman" panose="02020603050405020304" pitchFamily="18" charset="0"/>
            </a:endParaRPr>
          </a:p>
          <a:p>
            <a:r>
              <a:rPr lang="en-GB" sz="4500" dirty="0">
                <a:effectLst/>
                <a:latin typeface="Times New Roman" panose="02020603050405020304" pitchFamily="18" charset="0"/>
                <a:cs typeface="Times New Roman" panose="02020603050405020304" pitchFamily="18" charset="0"/>
              </a:rPr>
              <a:t>In a community, people share a common mode of life</a:t>
            </a:r>
            <a:endParaRPr lang="en-GB" sz="4500"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941053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21E5E-25AA-3F47-B83E-3468145818D9}"/>
              </a:ext>
            </a:extLst>
          </p:cNvPr>
          <p:cNvSpPr>
            <a:spLocks noGrp="1"/>
          </p:cNvSpPr>
          <p:nvPr>
            <p:ph type="title"/>
          </p:nvPr>
        </p:nvSpPr>
        <p:spPr/>
        <p:txBody>
          <a:bodyPr>
            <a:normAutofit/>
          </a:bodyPr>
          <a:lstStyle/>
          <a:p>
            <a:r>
              <a:rPr lang="en-US" sz="5400" b="1" dirty="0">
                <a:latin typeface="Times New Roman" panose="02020603050405020304" pitchFamily="18" charset="0"/>
                <a:cs typeface="Times New Roman" panose="02020603050405020304" pitchFamily="18" charset="0"/>
              </a:rPr>
              <a:t>school</a:t>
            </a:r>
            <a:endParaRPr lang="en-GB" sz="5400" b="1" dirty="0"/>
          </a:p>
        </p:txBody>
      </p:sp>
      <p:sp>
        <p:nvSpPr>
          <p:cNvPr id="3" name="Content Placeholder 2">
            <a:extLst>
              <a:ext uri="{FF2B5EF4-FFF2-40B4-BE49-F238E27FC236}">
                <a16:creationId xmlns:a16="http://schemas.microsoft.com/office/drawing/2014/main" id="{1B104982-83C0-3145-814B-055AA4DBB714}"/>
              </a:ext>
            </a:extLst>
          </p:cNvPr>
          <p:cNvSpPr>
            <a:spLocks noGrp="1"/>
          </p:cNvSpPr>
          <p:nvPr>
            <p:ph idx="1"/>
          </p:nvPr>
        </p:nvSpPr>
        <p:spPr/>
        <p:txBody>
          <a:bodyPr/>
          <a:lstStyle/>
          <a:p>
            <a:r>
              <a:rPr lang="en-US" sz="2800" dirty="0">
                <a:latin typeface="Times New Roman" panose="02020603050405020304" pitchFamily="18" charset="0"/>
                <a:cs typeface="Times New Roman" panose="02020603050405020304" pitchFamily="18" charset="0"/>
              </a:rPr>
              <a:t>A </a:t>
            </a:r>
            <a:r>
              <a:rPr lang="en-US" sz="2800" b="1" i="1" dirty="0">
                <a:latin typeface="Times New Roman" panose="02020603050405020304" pitchFamily="18" charset="0"/>
                <a:cs typeface="Times New Roman" panose="02020603050405020304" pitchFamily="18" charset="0"/>
              </a:rPr>
              <a:t>school</a:t>
            </a:r>
            <a:r>
              <a:rPr lang="en-US" sz="2800" dirty="0">
                <a:latin typeface="Times New Roman" panose="02020603050405020304" pitchFamily="18" charset="0"/>
                <a:cs typeface="Times New Roman" panose="02020603050405020304" pitchFamily="18" charset="0"/>
              </a:rPr>
              <a:t> is defined as an institution or building where instructions are given especially to learners.</a:t>
            </a:r>
          </a:p>
          <a:p>
            <a:endParaRPr lang="en-GB" dirty="0"/>
          </a:p>
        </p:txBody>
      </p:sp>
    </p:spTree>
    <p:extLst>
      <p:ext uri="{BB962C8B-B14F-4D97-AF65-F5344CB8AC3E}">
        <p14:creationId xmlns:p14="http://schemas.microsoft.com/office/powerpoint/2010/main" val="2711743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CDD99-0FFC-7B40-A356-4EFB0C2155EC}"/>
              </a:ext>
            </a:extLst>
          </p:cNvPr>
          <p:cNvSpPr>
            <a:spLocks noGrp="1"/>
          </p:cNvSpPr>
          <p:nvPr>
            <p:ph type="title"/>
          </p:nvPr>
        </p:nvSpPr>
        <p:spPr>
          <a:xfrm>
            <a:off x="127591" y="365125"/>
            <a:ext cx="11226209" cy="1325563"/>
          </a:xfrm>
        </p:spPr>
        <p:txBody>
          <a:bodyPr/>
          <a:lstStyle/>
          <a:p>
            <a:r>
              <a:rPr lang="en-US" b="1" dirty="0">
                <a:latin typeface="Times New Roman" panose="02020603050405020304" pitchFamily="18" charset="0"/>
                <a:cs typeface="Times New Roman" panose="02020603050405020304" pitchFamily="18" charset="0"/>
              </a:rPr>
              <a:t>What people generally regard schools to be </a:t>
            </a:r>
            <a:endParaRPr lang="en-GB"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2C7B02F-D867-D743-AFC7-71C3B515BE8C}"/>
              </a:ext>
            </a:extLst>
          </p:cNvPr>
          <p:cNvSpPr>
            <a:spLocks noGrp="1"/>
          </p:cNvSpPr>
          <p:nvPr>
            <p:ph idx="1"/>
          </p:nvPr>
        </p:nvSpPr>
        <p:spPr>
          <a:xfrm>
            <a:off x="261257" y="1825625"/>
            <a:ext cx="11930743" cy="4715852"/>
          </a:xfrm>
        </p:spPr>
        <p:txBody>
          <a:bodyPr>
            <a:normAutofit/>
          </a:bodyPr>
          <a:lstStyle/>
          <a:p>
            <a:pPr marL="0" indent="0">
              <a:buNone/>
            </a:pPr>
            <a:r>
              <a:rPr lang="en-US" sz="3600" dirty="0">
                <a:latin typeface="Times New Roman" panose="02020603050405020304" pitchFamily="18" charset="0"/>
                <a:cs typeface="Times New Roman" panose="02020603050405020304" pitchFamily="18" charset="0"/>
              </a:rPr>
              <a:t>Carton, R.A in his book “Popular Images of the school”, came up with </a:t>
            </a:r>
            <a:r>
              <a:rPr lang="en-US" sz="3600" b="1" dirty="0">
                <a:latin typeface="Times New Roman" panose="02020603050405020304" pitchFamily="18" charset="0"/>
                <a:cs typeface="Times New Roman" panose="02020603050405020304" pitchFamily="18" charset="0"/>
              </a:rPr>
              <a:t>seven models </a:t>
            </a:r>
            <a:r>
              <a:rPr lang="en-US" sz="3600" dirty="0">
                <a:latin typeface="Times New Roman" panose="02020603050405020304" pitchFamily="18" charset="0"/>
                <a:cs typeface="Times New Roman" panose="02020603050405020304" pitchFamily="18" charset="0"/>
              </a:rPr>
              <a:t>of what people generally regard schools to be.  </a:t>
            </a:r>
            <a:endParaRPr lang="en-GB" sz="3600" dirty="0">
              <a:latin typeface="Times New Roman" panose="02020603050405020304" pitchFamily="18" charset="0"/>
              <a:cs typeface="Times New Roman" panose="02020603050405020304" pitchFamily="18" charset="0"/>
            </a:endParaRPr>
          </a:p>
          <a:p>
            <a:pPr lvl="0"/>
            <a:r>
              <a:rPr lang="en-US" sz="3600" b="1" i="1" dirty="0">
                <a:latin typeface="Times New Roman" panose="02020603050405020304" pitchFamily="18" charset="0"/>
                <a:cs typeface="Times New Roman" panose="02020603050405020304" pitchFamily="18" charset="0"/>
              </a:rPr>
              <a:t>Familiar Model</a:t>
            </a:r>
            <a:r>
              <a:rPr lang="en-US" sz="3600" dirty="0">
                <a:latin typeface="Times New Roman" panose="02020603050405020304" pitchFamily="18" charset="0"/>
                <a:cs typeface="Times New Roman" panose="02020603050405020304" pitchFamily="18" charset="0"/>
              </a:rPr>
              <a:t> – extension of what families are doing.  (role of socialization)</a:t>
            </a:r>
          </a:p>
          <a:p>
            <a:pPr marL="0" lvl="0" indent="0">
              <a:buNone/>
            </a:pPr>
            <a:endParaRPr lang="en-GB" sz="3600" dirty="0">
              <a:latin typeface="Times New Roman" panose="02020603050405020304" pitchFamily="18" charset="0"/>
              <a:cs typeface="Times New Roman" panose="02020603050405020304" pitchFamily="18" charset="0"/>
            </a:endParaRPr>
          </a:p>
          <a:p>
            <a:pPr lvl="0"/>
            <a:r>
              <a:rPr lang="en-US" sz="3600" b="1" i="1" dirty="0">
                <a:latin typeface="Times New Roman" panose="02020603050405020304" pitchFamily="18" charset="0"/>
                <a:cs typeface="Times New Roman" panose="02020603050405020304" pitchFamily="18" charset="0"/>
              </a:rPr>
              <a:t>Political Model</a:t>
            </a:r>
            <a:r>
              <a:rPr lang="en-US" sz="3600" dirty="0">
                <a:latin typeface="Times New Roman" panose="02020603050405020304" pitchFamily="18" charset="0"/>
                <a:cs typeface="Times New Roman" panose="02020603050405020304" pitchFamily="18" charset="0"/>
              </a:rPr>
              <a:t> – schools play the function of govt.</a:t>
            </a:r>
            <a:endParaRPr lang="en-GB" sz="3600"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242830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7D64CD-8C1B-9247-A194-A576C89EB4E7}"/>
              </a:ext>
            </a:extLst>
          </p:cNvPr>
          <p:cNvSpPr>
            <a:spLocks noGrp="1"/>
          </p:cNvSpPr>
          <p:nvPr>
            <p:ph idx="1"/>
          </p:nvPr>
        </p:nvSpPr>
        <p:spPr>
          <a:xfrm>
            <a:off x="278779" y="356839"/>
            <a:ext cx="11653025" cy="5820124"/>
          </a:xfrm>
        </p:spPr>
        <p:txBody>
          <a:bodyPr>
            <a:normAutofit/>
          </a:bodyPr>
          <a:lstStyle/>
          <a:p>
            <a:r>
              <a:rPr lang="en-US" sz="3600" b="1" i="1" dirty="0">
                <a:latin typeface="Times New Roman" panose="02020603050405020304" pitchFamily="18" charset="0"/>
                <a:cs typeface="Times New Roman" panose="02020603050405020304" pitchFamily="18" charset="0"/>
              </a:rPr>
              <a:t>Economic Model</a:t>
            </a:r>
            <a:r>
              <a:rPr lang="en-US" sz="3600" dirty="0">
                <a:latin typeface="Times New Roman" panose="02020603050405020304" pitchFamily="18" charset="0"/>
                <a:cs typeface="Times New Roman" panose="02020603050405020304" pitchFamily="18" charset="0"/>
              </a:rPr>
              <a:t> – individuals want to believe that children are sent to school for economic gain.  Curriculum to be relevant to the needs of the economy.</a:t>
            </a:r>
          </a:p>
          <a:p>
            <a:endParaRPr lang="en-US" sz="3600" dirty="0">
              <a:latin typeface="Times New Roman" panose="02020603050405020304" pitchFamily="18" charset="0"/>
              <a:cs typeface="Times New Roman" panose="02020603050405020304" pitchFamily="18" charset="0"/>
            </a:endParaRPr>
          </a:p>
          <a:p>
            <a:pPr lvl="0"/>
            <a:r>
              <a:rPr lang="en-US" sz="3600" b="1" i="1" dirty="0">
                <a:latin typeface="Times New Roman" panose="02020603050405020304" pitchFamily="18" charset="0"/>
                <a:cs typeface="Times New Roman" panose="02020603050405020304" pitchFamily="18" charset="0"/>
              </a:rPr>
              <a:t>Religious Model</a:t>
            </a:r>
            <a:r>
              <a:rPr lang="en-US" sz="3600" dirty="0">
                <a:latin typeface="Times New Roman" panose="02020603050405020304" pitchFamily="18" charset="0"/>
                <a:cs typeface="Times New Roman" panose="02020603050405020304" pitchFamily="18" charset="0"/>
              </a:rPr>
              <a:t>- People’s education should more soul searching and serving.  The education system should produce learners who are morally upright</a:t>
            </a:r>
          </a:p>
          <a:p>
            <a:pPr marL="0" lvl="0" indent="0">
              <a:buNone/>
            </a:pPr>
            <a:endParaRPr lang="en-GB" sz="3600" dirty="0">
              <a:latin typeface="Times New Roman" panose="02020603050405020304" pitchFamily="18" charset="0"/>
              <a:cs typeface="Times New Roman" panose="02020603050405020304" pitchFamily="18" charset="0"/>
            </a:endParaRPr>
          </a:p>
          <a:p>
            <a:pPr lvl="0"/>
            <a:r>
              <a:rPr lang="en-US" sz="3600" b="1" i="1" dirty="0">
                <a:latin typeface="Times New Roman" panose="02020603050405020304" pitchFamily="18" charset="0"/>
                <a:cs typeface="Times New Roman" panose="02020603050405020304" pitchFamily="18" charset="0"/>
              </a:rPr>
              <a:t>Collegial Model</a:t>
            </a:r>
            <a:r>
              <a:rPr lang="en-US" sz="3600" dirty="0">
                <a:latin typeface="Times New Roman" panose="02020603050405020304" pitchFamily="18" charset="0"/>
                <a:cs typeface="Times New Roman" panose="02020603050405020304" pitchFamily="18" charset="0"/>
              </a:rPr>
              <a:t> – Promotes that schools are meant for highly educated individuals (professionals). </a:t>
            </a:r>
            <a:endParaRPr lang="en-GB" sz="3600"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179473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DBBCF2-69DA-974D-891E-8E2684889A23}"/>
              </a:ext>
            </a:extLst>
          </p:cNvPr>
          <p:cNvSpPr>
            <a:spLocks noGrp="1"/>
          </p:cNvSpPr>
          <p:nvPr>
            <p:ph idx="1"/>
          </p:nvPr>
        </p:nvSpPr>
        <p:spPr>
          <a:xfrm>
            <a:off x="180870" y="291402"/>
            <a:ext cx="11867104" cy="6380703"/>
          </a:xfrm>
        </p:spPr>
        <p:txBody>
          <a:bodyPr>
            <a:normAutofit/>
          </a:bodyPr>
          <a:lstStyle/>
          <a:p>
            <a:pPr lvl="0"/>
            <a:r>
              <a:rPr lang="en-US" sz="3600" b="1" i="1" dirty="0">
                <a:latin typeface="Times New Roman" panose="02020603050405020304" pitchFamily="18" charset="0"/>
                <a:cs typeface="Times New Roman" panose="02020603050405020304" pitchFamily="18" charset="0"/>
              </a:rPr>
              <a:t>Custodian Model</a:t>
            </a:r>
            <a:r>
              <a:rPr lang="en-US" sz="3600" dirty="0">
                <a:latin typeface="Times New Roman" panose="02020603050405020304" pitchFamily="18" charset="0"/>
                <a:cs typeface="Times New Roman" panose="02020603050405020304" pitchFamily="18" charset="0"/>
              </a:rPr>
              <a:t> – implies that the school also plays the role of keeping people in custody (mental – prison). </a:t>
            </a:r>
          </a:p>
          <a:p>
            <a:pPr marL="0" lvl="0" indent="0">
              <a:buNone/>
            </a:pPr>
            <a:endParaRPr lang="en-US" sz="3600" b="1" i="1" dirty="0">
              <a:latin typeface="Times New Roman" panose="02020603050405020304" pitchFamily="18" charset="0"/>
              <a:cs typeface="Times New Roman" panose="02020603050405020304" pitchFamily="18" charset="0"/>
            </a:endParaRPr>
          </a:p>
          <a:p>
            <a:pPr lvl="0"/>
            <a:r>
              <a:rPr lang="en-US" sz="3600" b="1" i="1" dirty="0">
                <a:latin typeface="Times New Roman" panose="02020603050405020304" pitchFamily="18" charset="0"/>
                <a:cs typeface="Times New Roman" panose="02020603050405020304" pitchFamily="18" charset="0"/>
              </a:rPr>
              <a:t>Community Model</a:t>
            </a:r>
            <a:r>
              <a:rPr lang="en-US" sz="3600" dirty="0">
                <a:latin typeface="Times New Roman" panose="02020603050405020304" pitchFamily="18" charset="0"/>
                <a:cs typeface="Times New Roman" panose="02020603050405020304" pitchFamily="18" charset="0"/>
              </a:rPr>
              <a:t> –Community within the community.  Meaning that the school can be treated in isolation or together with the community. A reflection of the wider/larger community because of its complexity and heterogeneous (diverse/mixed)</a:t>
            </a:r>
            <a:endParaRPr lang="en-GB" sz="3600" dirty="0">
              <a:latin typeface="Times New Roman" panose="02020603050405020304" pitchFamily="18" charset="0"/>
              <a:cs typeface="Times New Roman" panose="02020603050405020304" pitchFamily="18" charset="0"/>
            </a:endParaRPr>
          </a:p>
          <a:p>
            <a:endParaRPr lang="en-GB" sz="3600" dirty="0"/>
          </a:p>
          <a:p>
            <a:endParaRPr lang="en-GB" dirty="0"/>
          </a:p>
        </p:txBody>
      </p:sp>
    </p:spTree>
    <p:extLst>
      <p:ext uri="{BB962C8B-B14F-4D97-AF65-F5344CB8AC3E}">
        <p14:creationId xmlns:p14="http://schemas.microsoft.com/office/powerpoint/2010/main" val="2776107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88811-F7EF-564D-9F65-551A3A07BCEC}"/>
              </a:ext>
            </a:extLst>
          </p:cNvPr>
          <p:cNvSpPr>
            <a:spLocks noGrp="1"/>
          </p:cNvSpPr>
          <p:nvPr>
            <p:ph type="title"/>
          </p:nvPr>
        </p:nvSpPr>
        <p:spPr>
          <a:xfrm>
            <a:off x="838200" y="365126"/>
            <a:ext cx="10515600" cy="897618"/>
          </a:xfrm>
        </p:spPr>
        <p:txBody>
          <a:bodyPr>
            <a:normAutofit fontScale="90000"/>
          </a:bodyPr>
          <a:lstStyle/>
          <a:p>
            <a:r>
              <a:rPr lang="en-GB" b="1" dirty="0">
                <a:latin typeface="Times New Roman" panose="02020603050405020304" pitchFamily="18" charset="0"/>
                <a:cs typeface="Times New Roman" panose="02020603050405020304" pitchFamily="18" charset="0"/>
              </a:rPr>
              <a:t>SCHOOL-COMMUNITY RELATIONSHIP</a:t>
            </a:r>
          </a:p>
        </p:txBody>
      </p:sp>
      <p:graphicFrame>
        <p:nvGraphicFramePr>
          <p:cNvPr id="5" name="Content Placeholder 3">
            <a:extLst>
              <a:ext uri="{FF2B5EF4-FFF2-40B4-BE49-F238E27FC236}">
                <a16:creationId xmlns:a16="http://schemas.microsoft.com/office/drawing/2014/main" id="{A0E4B643-17B7-FE4E-89F5-ECD0276D3E06}"/>
              </a:ext>
            </a:extLst>
          </p:cNvPr>
          <p:cNvGraphicFramePr>
            <a:graphicFrameLocks noGrp="1"/>
          </p:cNvGraphicFramePr>
          <p:nvPr>
            <p:ph idx="1"/>
          </p:nvPr>
        </p:nvGraphicFramePr>
        <p:xfrm>
          <a:off x="838200" y="1803400"/>
          <a:ext cx="10548000" cy="4442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94254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3CFEA-3DB4-5A4D-9A77-BA2BEC971635}"/>
              </a:ext>
            </a:extLst>
          </p:cNvPr>
          <p:cNvSpPr>
            <a:spLocks noGrp="1"/>
          </p:cNvSpPr>
          <p:nvPr>
            <p:ph type="title"/>
          </p:nvPr>
        </p:nvSpPr>
        <p:spPr>
          <a:xfrm>
            <a:off x="266700" y="365125"/>
            <a:ext cx="11366500" cy="1108075"/>
          </a:xfrm>
        </p:spPr>
        <p:txBody>
          <a:bodyPr>
            <a:normAutofit fontScale="90000"/>
          </a:bodyPr>
          <a:lstStyle/>
          <a:p>
            <a:br>
              <a:rPr lang="en-GB" b="1" dirty="0"/>
            </a:br>
            <a:r>
              <a:rPr lang="en-US" b="1" dirty="0">
                <a:latin typeface="Times New Roman" panose="02020603050405020304" pitchFamily="18" charset="0"/>
                <a:cs typeface="Times New Roman" panose="02020603050405020304" pitchFamily="18" charset="0"/>
              </a:rPr>
              <a:t>School-community relationship</a:t>
            </a:r>
            <a:endParaRPr lang="en-GB"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8165579-5FDB-7043-A16B-CB32A31906CA}"/>
              </a:ext>
            </a:extLst>
          </p:cNvPr>
          <p:cNvSpPr>
            <a:spLocks noGrp="1"/>
          </p:cNvSpPr>
          <p:nvPr>
            <p:ph idx="1"/>
          </p:nvPr>
        </p:nvSpPr>
        <p:spPr>
          <a:xfrm>
            <a:off x="266700" y="1879600"/>
            <a:ext cx="11722100" cy="4809299"/>
          </a:xfrm>
        </p:spPr>
        <p:txBody>
          <a:bodyPr>
            <a:normAutofit lnSpcReduction="10000"/>
          </a:bodyPr>
          <a:lstStyle/>
          <a:p>
            <a:r>
              <a:rPr lang="en-GB" sz="3600" dirty="0">
                <a:latin typeface="Times New Roman" panose="02020603050405020304" pitchFamily="18" charset="0"/>
                <a:cs typeface="Times New Roman" panose="02020603050405020304" pitchFamily="18" charset="0"/>
              </a:rPr>
              <a:t>An interdependent relationship exists</a:t>
            </a:r>
          </a:p>
          <a:p>
            <a:pPr marL="0" indent="0">
              <a:buNone/>
            </a:pPr>
            <a:endParaRPr lang="en-US" sz="3600" dirty="0">
              <a:latin typeface="Times New Roman" panose="02020603050405020304" pitchFamily="18" charset="0"/>
              <a:cs typeface="Times New Roman" panose="02020603050405020304" pitchFamily="18" charset="0"/>
            </a:endParaRPr>
          </a:p>
          <a:p>
            <a:r>
              <a:rPr lang="en-GB" sz="3600" dirty="0">
                <a:effectLst/>
                <a:latin typeface="Times New Roman" panose="02020603050405020304" pitchFamily="18" charset="0"/>
                <a:cs typeface="Times New Roman" panose="02020603050405020304" pitchFamily="18" charset="0"/>
              </a:rPr>
              <a:t>It is obvious that school and community, influence each other and there is a constant interaction going on between these two institutions. </a:t>
            </a:r>
          </a:p>
          <a:p>
            <a:pPr marL="0" indent="0">
              <a:buNone/>
            </a:pPr>
            <a:endParaRPr lang="en-GB" sz="3600" dirty="0">
              <a:effectLst/>
              <a:latin typeface="Times New Roman" panose="02020603050405020304" pitchFamily="18" charset="0"/>
              <a:cs typeface="Times New Roman" panose="02020603050405020304" pitchFamily="18" charset="0"/>
            </a:endParaRPr>
          </a:p>
          <a:p>
            <a:r>
              <a:rPr lang="en-GB" sz="3600" dirty="0">
                <a:effectLst/>
                <a:latin typeface="Times New Roman" panose="02020603050405020304" pitchFamily="18" charset="0"/>
                <a:cs typeface="Times New Roman" panose="02020603050405020304" pitchFamily="18" charset="0"/>
              </a:rPr>
              <a:t>Every community has a school in order to teach the new generation things that are desirable socially economically and culturally. </a:t>
            </a:r>
          </a:p>
          <a:p>
            <a:endParaRPr lang="en-GB" sz="3600" dirty="0">
              <a:effectLst/>
              <a:latin typeface="Times New Roman" panose="02020603050405020304" pitchFamily="18" charset="0"/>
              <a:cs typeface="Times New Roman" panose="02020603050405020304" pitchFamily="18" charset="0"/>
            </a:endParaRPr>
          </a:p>
          <a:p>
            <a:pPr marL="0" indent="0">
              <a:buNone/>
            </a:pPr>
            <a:endParaRPr lang="en-US" sz="3200" dirty="0">
              <a:latin typeface="Times New Roman" panose="02020603050405020304" pitchFamily="18" charset="0"/>
              <a:cs typeface="Times New Roman" panose="02020603050405020304" pitchFamily="18" charset="0"/>
            </a:endParaRPr>
          </a:p>
          <a:p>
            <a:endParaRPr lang="en-GB" sz="3200" dirty="0"/>
          </a:p>
          <a:p>
            <a:pPr marL="0" indent="0">
              <a:buNone/>
            </a:pPr>
            <a:endParaRPr lang="en-US" sz="3600"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831904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340</TotalTime>
  <Words>1713</Words>
  <Application>Microsoft Macintosh PowerPoint</Application>
  <PresentationFormat>Widescreen</PresentationFormat>
  <Paragraphs>154</Paragraphs>
  <Slides>20</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Calibri Bold</vt:lpstr>
      <vt:lpstr>Calibri Light</vt:lpstr>
      <vt:lpstr>Times New Roman</vt:lpstr>
      <vt:lpstr>Office Theme</vt:lpstr>
      <vt:lpstr>TOPIC 6: SCHOOL AND THE COMMUNITY</vt:lpstr>
      <vt:lpstr>Community</vt:lpstr>
      <vt:lpstr>Characteristics of Community </vt:lpstr>
      <vt:lpstr>school</vt:lpstr>
      <vt:lpstr>What people generally regard schools to be </vt:lpstr>
      <vt:lpstr>PowerPoint Presentation</vt:lpstr>
      <vt:lpstr>PowerPoint Presentation</vt:lpstr>
      <vt:lpstr>SCHOOL-COMMUNITY RELATIONSHIP</vt:lpstr>
      <vt:lpstr> School-community relationship</vt:lpstr>
      <vt:lpstr>School Community Relationship: </vt:lpstr>
      <vt:lpstr>PowerPoint Presentation</vt:lpstr>
      <vt:lpstr>3 schools of thought</vt:lpstr>
      <vt:lpstr>Closed door position</vt:lpstr>
      <vt:lpstr> OPEN DOOR POSITION </vt:lpstr>
      <vt:lpstr> BALANCED DOOR POSITION </vt:lpstr>
      <vt:lpstr>Importance of a healthy school-community relationship</vt:lpstr>
      <vt:lpstr>PowerPoint Presentation</vt:lpstr>
      <vt:lpstr>Linking mechanisms between the School and the Community </vt:lpstr>
      <vt:lpstr> What a teacher can do to enhance school-community relationship </vt:lpstr>
      <vt:lpstr>Recommendations for getting seemingly reluctant parents more involved in their children’s schooling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6: SCHOOL AND THE COMMUNITY</dc:title>
  <dc:creator>Janet Serenje Chipindi</dc:creator>
  <cp:lastModifiedBy>Janet Serenje Chipindi</cp:lastModifiedBy>
  <cp:revision>38</cp:revision>
  <dcterms:created xsi:type="dcterms:W3CDTF">2018-10-26T05:01:29Z</dcterms:created>
  <dcterms:modified xsi:type="dcterms:W3CDTF">2021-04-27T14:00:42Z</dcterms:modified>
</cp:coreProperties>
</file>