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76" r:id="rId4"/>
    <p:sldId id="286" r:id="rId5"/>
    <p:sldId id="285" r:id="rId6"/>
    <p:sldId id="287" r:id="rId7"/>
    <p:sldId id="288" r:id="rId8"/>
    <p:sldId id="268" r:id="rId9"/>
    <p:sldId id="289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33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25B9-596C-1746-819E-B63C40C3C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F57-C451-0F48-88E8-0743D1A5B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1762A-D33A-1941-A55A-022077E77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D90B3-7207-B840-87C3-E853E954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C77A2-1876-1346-B3BF-310FBFE2B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4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0C7EC-A59D-7E4E-BF2B-62E18C8D3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0A0DB-4549-B542-9369-707425B99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975C5-0E93-B440-94E3-5744152E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D97EA-8380-E748-8703-8A501A2E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535A7-D302-C746-B21D-52A7CB08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18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A1CE2-0F99-F943-91EA-EA0212C91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75289-EC0F-834E-9C61-B930E74FE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A875C-5C06-EF4F-B75B-600656F5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7A783-2501-324F-9D61-149804365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D655A-9AC8-1A4A-9BC1-59AF45CE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0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4F0F4-F4C9-8043-A71C-7556A12A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03816-7429-2C46-B209-DA341A214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05005-C9BB-694E-A951-1A91A882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6C98D-D063-AC46-96CF-4B2764841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081E-7E39-1546-B8B4-3A75581A6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51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DD4E-7442-CE4B-99BD-52A86D6E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9AA92-F712-2B49-88D0-C8D0B6E67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52015-B907-8449-85B7-733CCAC5C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420FE-EA57-9C42-810D-A2C4F0FA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57C51-B510-AD48-9846-868D6F15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47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AC64-5A26-524B-8B87-A2E2827E7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1B445-2C3A-5B44-97EC-9648F9F9E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03878A-A3E7-9F45-BD2F-F3711664C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2BAEA-1640-6645-B93A-2C69B5C0C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B245C-5C9E-D641-A878-BC868497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930B3-C16D-1A47-9E28-0B13F039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48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F6AF-B806-BF4D-8102-28852A51E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84BFB-549E-0F4B-B190-072441D86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0354B-56CE-664F-91FB-C5B27D61F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645AE-60DC-8747-91BD-CC97399E6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9DCC77-C3D4-FA4E-AAC8-95DF875BAE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849DE-95C6-7140-BC9A-9506C5DFD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952F35-B37F-CC47-BD35-63466AB8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2856E-1E19-DB49-9501-5E2C32BCB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A1717-E75E-394E-B0DD-8C5C37F9F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D8CD06-3B93-284C-BEB0-F05E4C9B0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69E51-101E-3D43-AEA9-CD165E14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C0114-B122-7447-B5B7-CBF50B1E2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24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E9C071-25E1-744A-A74A-7F74E7134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011FC0-0C7C-9142-873B-FB8A4EEB7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E34B9-7B36-8448-8BEF-BDF3B521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25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9C14F-0A94-0144-AC19-72E7D4922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2C8A7-022C-404F-97D5-B41CAAB11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AF8CE-1981-F14C-B9D7-D264A2589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8B46B5-84ED-D04C-97EC-4FFE1134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EF1F3-FB48-EA4B-9C4A-14B29D6E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1CE97-1A19-7E4B-ADC6-52CCA6F78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46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FF584-37BC-3B47-A1D8-8FF369A12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1BD9C0-AE8C-B240-82B2-1D9C220FD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DD00FF-8CB5-F943-BB0F-53BE8A966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473E6-0FE7-BB45-8C84-144FC557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247397-AFBD-BE45-AA91-83011DC1E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B7B86-0E91-194D-8B12-97033E89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13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980C2D-23EA-CE43-9222-241F6FCF1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C61B5-8B74-EA46-AADA-F858ABCA8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FB7D-EAFD-4E4F-9E43-F2B4504B8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653A-4C57-AD42-B5CC-905DC29B691E}" type="datetimeFigureOut">
              <a:rPr lang="en-GB" smtClean="0"/>
              <a:t>18/08/2021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83630-2D3B-264E-AEA7-F744398C9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18327-4EDC-5747-93CB-D27428F1A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CA57F-A9CF-E846-94E6-C4D1381A2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6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DA27-144B-D144-B455-2DEDC16F9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teaching profession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0B531-9A2D-BB43-B942-5A2A470BF8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Topic 10</a:t>
            </a:r>
          </a:p>
        </p:txBody>
      </p:sp>
    </p:spTree>
    <p:extLst>
      <p:ext uri="{BB962C8B-B14F-4D97-AF65-F5344CB8AC3E}">
        <p14:creationId xmlns:p14="http://schemas.microsoft.com/office/powerpoint/2010/main" val="250829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/>
              <a:t> Professionalising teaching in Zambia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08720"/>
            <a:ext cx="8229600" cy="5688632"/>
          </a:xfrm>
        </p:spPr>
        <p:txBody>
          <a:bodyPr>
            <a:noAutofit/>
          </a:bodyPr>
          <a:lstStyle/>
          <a:p>
            <a:r>
              <a:rPr lang="en-ZA" dirty="0"/>
              <a:t>2 year certificate have been replaced by 3 three year diploma</a:t>
            </a:r>
          </a:p>
          <a:p>
            <a:r>
              <a:rPr lang="en-ZA" dirty="0"/>
              <a:t>A professional body -Teaching Council of Zambia (TCZ) was established in 2013</a:t>
            </a:r>
          </a:p>
          <a:p>
            <a:r>
              <a:rPr lang="en-ZA" dirty="0"/>
              <a:t>aims of the TCZ  include: </a:t>
            </a:r>
          </a:p>
          <a:p>
            <a:pPr lvl="1"/>
            <a:r>
              <a:rPr lang="en-US" dirty="0"/>
              <a:t>To develop, maintain and improve appropriate standards of qualification</a:t>
            </a:r>
          </a:p>
          <a:p>
            <a:pPr lvl="1"/>
            <a:r>
              <a:rPr lang="en-US" dirty="0"/>
              <a:t> to promote CPD as well as ensuring that In-service training is mandatory for all registered teachers.</a:t>
            </a:r>
          </a:p>
          <a:p>
            <a:pPr lvl="1"/>
            <a:r>
              <a:rPr lang="en-US" dirty="0"/>
              <a:t>Develop a code of ethics</a:t>
            </a:r>
          </a:p>
          <a:p>
            <a:pPr lvl="1"/>
            <a:r>
              <a:rPr lang="en-US" dirty="0"/>
              <a:t>Granting of  practicing licenses </a:t>
            </a:r>
          </a:p>
          <a:p>
            <a:pPr lvl="1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12229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r>
              <a:rPr lang="en-ZA" b="1" i="1" dirty="0"/>
              <a:t>ALL THE BEST </a:t>
            </a:r>
          </a:p>
        </p:txBody>
      </p:sp>
    </p:spTree>
    <p:extLst>
      <p:ext uri="{BB962C8B-B14F-4D97-AF65-F5344CB8AC3E}">
        <p14:creationId xmlns:p14="http://schemas.microsoft.com/office/powerpoint/2010/main" val="257264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 Teaching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20" y="1196752"/>
            <a:ext cx="878497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3600" b="1" i="1" dirty="0"/>
              <a:t>Professions Australia defines a profession as:</a:t>
            </a:r>
          </a:p>
          <a:p>
            <a:pPr marL="0" indent="0">
              <a:buNone/>
            </a:pPr>
            <a:endParaRPr lang="en-ZA" sz="3600" b="1" i="1" dirty="0"/>
          </a:p>
          <a:p>
            <a:pPr marL="0" indent="0">
              <a:buNone/>
            </a:pPr>
            <a:r>
              <a:rPr lang="en-ZA" dirty="0"/>
              <a:t>a disciplined group of individuals who adhere to </a:t>
            </a:r>
            <a:r>
              <a:rPr lang="en-ZA" b="1" dirty="0"/>
              <a:t>ethical standards </a:t>
            </a:r>
            <a:r>
              <a:rPr lang="en-ZA" dirty="0"/>
              <a:t>and who ….are accepted by the public as possessing </a:t>
            </a:r>
            <a:r>
              <a:rPr lang="en-ZA" b="1" dirty="0"/>
              <a:t>special knowledge and skills </a:t>
            </a:r>
            <a:r>
              <a:rPr lang="en-ZA" dirty="0"/>
              <a:t>in a widely recognised body of learning derived from research, education and training at a high level, and </a:t>
            </a:r>
            <a:r>
              <a:rPr lang="en-ZA" b="1" dirty="0"/>
              <a:t>who are prepared to apply this knowledge and exercise these skills in the interest of others.</a:t>
            </a:r>
          </a:p>
          <a:p>
            <a:endParaRPr lang="en-ZA" b="1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6147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Characteristics of a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8760"/>
            <a:ext cx="8507288" cy="5256584"/>
          </a:xfrm>
        </p:spPr>
        <p:txBody>
          <a:bodyPr>
            <a:normAutofit/>
          </a:bodyPr>
          <a:lstStyle/>
          <a:p>
            <a:r>
              <a:rPr lang="en-ZA" sz="3500" b="1" dirty="0"/>
              <a:t>Complex /Monopoly of Knowledge </a:t>
            </a:r>
          </a:p>
          <a:p>
            <a:pPr lvl="1"/>
            <a:r>
              <a:rPr lang="en-ZA" sz="3500" i="1" dirty="0"/>
              <a:t>members possess a well-defined body of knowledge and specialised skills that are unique  to a specific profession. </a:t>
            </a:r>
          </a:p>
          <a:p>
            <a:pPr marL="457200" lvl="1" indent="0">
              <a:buNone/>
            </a:pPr>
            <a:endParaRPr lang="en-ZA" sz="3500" i="1" dirty="0"/>
          </a:p>
          <a:p>
            <a:r>
              <a:rPr lang="en-ZA" sz="3500" b="1" dirty="0"/>
              <a:t>Lengthy period of training</a:t>
            </a:r>
          </a:p>
          <a:p>
            <a:pPr lvl="1"/>
            <a:r>
              <a:rPr lang="en-ZA" sz="3500" i="1" dirty="0"/>
              <a:t>members of a profession go through rigorous training in a recognised formal institution of learning for a lengthy period of time.</a:t>
            </a:r>
          </a:p>
          <a:p>
            <a:pPr marL="457200" lvl="1" indent="0">
              <a:buNone/>
            </a:pPr>
            <a:endParaRPr lang="en-ZA" b="1" dirty="0"/>
          </a:p>
          <a:p>
            <a:endParaRPr lang="en-ZA" dirty="0"/>
          </a:p>
          <a:p>
            <a:pPr lvl="0"/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722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Professional Association, licensing, control of entry</a:t>
            </a:r>
            <a:br>
              <a:rPr lang="en-ZA" b="1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dirty="0"/>
              <a:t>Professions have association which are responsible for:</a:t>
            </a:r>
          </a:p>
          <a:p>
            <a:pPr lvl="1"/>
            <a:r>
              <a:rPr lang="en-ZA" sz="3600" dirty="0"/>
              <a:t>Controlling entry into the profession</a:t>
            </a:r>
          </a:p>
          <a:p>
            <a:pPr lvl="1"/>
            <a:r>
              <a:rPr lang="en-ZA" sz="3600" dirty="0"/>
              <a:t>Granting practicing licences </a:t>
            </a:r>
          </a:p>
          <a:p>
            <a:pPr lvl="1"/>
            <a:r>
              <a:rPr lang="en-ZA" sz="3600" dirty="0"/>
              <a:t>Disciplining its members</a:t>
            </a:r>
          </a:p>
        </p:txBody>
      </p:sp>
    </p:spTree>
    <p:extLst>
      <p:ext uri="{BB962C8B-B14F-4D97-AF65-F5344CB8AC3E}">
        <p14:creationId xmlns:p14="http://schemas.microsoft.com/office/powerpoint/2010/main" val="170345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>
            <a:normAutofit/>
          </a:bodyPr>
          <a:lstStyle/>
          <a:p>
            <a:r>
              <a:rPr lang="en-ZA" b="1" dirty="0"/>
              <a:t>Code of ethics/conduct</a:t>
            </a:r>
          </a:p>
          <a:p>
            <a:pPr lvl="1"/>
            <a:r>
              <a:rPr lang="en-ZA" i="1" dirty="0"/>
              <a:t>This is a guideline that clearly spells out the rules and regulations which guide the behaviour of how members should interact and transact with clients</a:t>
            </a:r>
          </a:p>
          <a:p>
            <a:pPr marL="457200" lvl="1" indent="0">
              <a:buNone/>
            </a:pPr>
            <a:endParaRPr lang="en-ZA" i="1" dirty="0"/>
          </a:p>
          <a:p>
            <a:r>
              <a:rPr lang="en-ZA" b="1" dirty="0"/>
              <a:t>Disinterestedness</a:t>
            </a:r>
          </a:p>
          <a:p>
            <a:pPr lvl="1"/>
            <a:r>
              <a:rPr lang="en-ZA" i="1" dirty="0"/>
              <a:t>Put service first and monetary rewards last.</a:t>
            </a:r>
          </a:p>
          <a:p>
            <a:pPr lvl="1"/>
            <a:r>
              <a:rPr lang="en-ZA" i="1" dirty="0"/>
              <a:t>Interested in the advancement of knowledge and providing a service to others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8491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ZA" sz="4400" b="1" dirty="0"/>
              <a:t>Autonomy  </a:t>
            </a:r>
            <a:r>
              <a:rPr lang="en-ZA" b="1" dirty="0"/>
              <a:t>(freedom to practice)</a:t>
            </a:r>
          </a:p>
          <a:p>
            <a:r>
              <a:rPr lang="en-ZA" i="1" dirty="0"/>
              <a:t>A profession is self-governed and exercises ultimate control over its functions.</a:t>
            </a:r>
          </a:p>
          <a:p>
            <a:pPr marL="0" indent="0">
              <a:buNone/>
            </a:pPr>
            <a:endParaRPr lang="en-ZA" dirty="0"/>
          </a:p>
          <a:p>
            <a:r>
              <a:rPr lang="en-ZA" i="1" dirty="0"/>
              <a:t>It has freedom to determine its form of operation to take decisions on his clients as seen fit</a:t>
            </a:r>
          </a:p>
          <a:p>
            <a:pPr marL="0" indent="0">
              <a:buNone/>
            </a:pPr>
            <a:endParaRPr lang="en-ZA" i="1" dirty="0"/>
          </a:p>
        </p:txBody>
      </p:sp>
    </p:spTree>
    <p:extLst>
      <p:ext uri="{BB962C8B-B14F-4D97-AF65-F5344CB8AC3E}">
        <p14:creationId xmlns:p14="http://schemas.microsoft.com/office/powerpoint/2010/main" val="213780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>
            <a:normAutofit/>
          </a:bodyPr>
          <a:lstStyle/>
          <a:p>
            <a:r>
              <a:rPr lang="en-Z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Merit-based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 achieve employment based on merit and not on corrupted ideas.</a:t>
            </a:r>
          </a:p>
          <a:p>
            <a:pPr marL="0" indent="0">
              <a:buNone/>
            </a:pPr>
            <a:endParaRPr lang="en-Z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prestige and economic standing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high status due to higher social function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are provided with high salaries arguably because of the length of training and the complexity of knowledge that they possess.</a:t>
            </a:r>
          </a:p>
          <a:p>
            <a:pPr lvl="1"/>
            <a:endParaRPr lang="en-Z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is teaching a profession in Zambia?</a:t>
            </a:r>
          </a:p>
          <a:p>
            <a:endParaRPr lang="en-Z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74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/>
              <a:t>Characteristics of a semi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52736"/>
            <a:ext cx="8229600" cy="5544616"/>
          </a:xfrm>
        </p:spPr>
        <p:txBody>
          <a:bodyPr>
            <a:normAutofit/>
          </a:bodyPr>
          <a:lstStyle/>
          <a:p>
            <a:pPr lvl="0"/>
            <a:r>
              <a:rPr lang="en-ZA" sz="3600" dirty="0"/>
              <a:t>Less specialised body of knowledge and skill</a:t>
            </a:r>
          </a:p>
          <a:p>
            <a:pPr lvl="0"/>
            <a:r>
              <a:rPr lang="en-ZA" sz="3600" dirty="0"/>
              <a:t>Shorter training period</a:t>
            </a:r>
          </a:p>
          <a:p>
            <a:pPr lvl="0"/>
            <a:r>
              <a:rPr lang="en-ZA" sz="3600" dirty="0"/>
              <a:t>Less or no autonomy as they are employed by bureaucratic organisations</a:t>
            </a:r>
          </a:p>
          <a:p>
            <a:pPr lvl="0"/>
            <a:r>
              <a:rPr lang="en-ZA" sz="3600" dirty="0"/>
              <a:t>Lower in occupational status</a:t>
            </a:r>
          </a:p>
          <a:p>
            <a:pPr lvl="0"/>
            <a:r>
              <a:rPr lang="en-ZA" sz="3600" dirty="0"/>
              <a:t>Little or no involvement in matters of life and death</a:t>
            </a:r>
          </a:p>
          <a:p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169666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future of the professions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sz="3600" dirty="0"/>
              <a:t>Today some professions are losing their status as a result of: </a:t>
            </a:r>
          </a:p>
          <a:p>
            <a:pPr lvl="1"/>
            <a:r>
              <a:rPr lang="en-ZA" sz="3600" dirty="0"/>
              <a:t>spread of knowledge,</a:t>
            </a:r>
          </a:p>
          <a:p>
            <a:pPr lvl="1"/>
            <a:r>
              <a:rPr lang="en-ZA" sz="3600" dirty="0"/>
              <a:t>bureaucratisation of professions</a:t>
            </a:r>
          </a:p>
          <a:p>
            <a:pPr marL="0" indent="0">
              <a:buNone/>
            </a:pP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275601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446</Words>
  <Application>Microsoft Macintosh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The teaching profession</vt:lpstr>
      <vt:lpstr>  Teaching profession </vt:lpstr>
      <vt:lpstr> Characteristics of a Profession </vt:lpstr>
      <vt:lpstr> Professional Association, licensing, control of entry </vt:lpstr>
      <vt:lpstr>PowerPoint Presentation</vt:lpstr>
      <vt:lpstr>PowerPoint Presentation</vt:lpstr>
      <vt:lpstr>PowerPoint Presentation</vt:lpstr>
      <vt:lpstr>Characteristics of a semi profession </vt:lpstr>
      <vt:lpstr>The future of the professions</vt:lpstr>
      <vt:lpstr> Professionalising teaching in Zambia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teaching profession</dc:title>
  <dc:creator>Janet Serenje Chipindi</dc:creator>
  <cp:lastModifiedBy>Janet Serenje Chipindi</cp:lastModifiedBy>
  <cp:revision>1</cp:revision>
  <dcterms:created xsi:type="dcterms:W3CDTF">2021-08-18T09:59:09Z</dcterms:created>
  <dcterms:modified xsi:type="dcterms:W3CDTF">2021-08-18T10:00:46Z</dcterms:modified>
</cp:coreProperties>
</file>