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2.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3.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4.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3"/>
  </p:notesMasterIdLst>
  <p:sldIdLst>
    <p:sldId id="319" r:id="rId2"/>
    <p:sldId id="315" r:id="rId3"/>
    <p:sldId id="258" r:id="rId4"/>
    <p:sldId id="340" r:id="rId5"/>
    <p:sldId id="259" r:id="rId6"/>
    <p:sldId id="269" r:id="rId7"/>
    <p:sldId id="270" r:id="rId8"/>
    <p:sldId id="271" r:id="rId9"/>
    <p:sldId id="336" r:id="rId10"/>
    <p:sldId id="341" r:id="rId11"/>
    <p:sldId id="273" r:id="rId12"/>
    <p:sldId id="274" r:id="rId13"/>
    <p:sldId id="337" r:id="rId14"/>
    <p:sldId id="342" r:id="rId15"/>
    <p:sldId id="339" r:id="rId16"/>
    <p:sldId id="277" r:id="rId17"/>
    <p:sldId id="278" r:id="rId18"/>
    <p:sldId id="279" r:id="rId19"/>
    <p:sldId id="280" r:id="rId20"/>
    <p:sldId id="281" r:id="rId21"/>
    <p:sldId id="324" r:id="rId22"/>
    <p:sldId id="282" r:id="rId23"/>
    <p:sldId id="321" r:id="rId24"/>
    <p:sldId id="261" r:id="rId25"/>
    <p:sldId id="332" r:id="rId26"/>
    <p:sldId id="333" r:id="rId27"/>
    <p:sldId id="264" r:id="rId28"/>
    <p:sldId id="266" r:id="rId29"/>
    <p:sldId id="268" r:id="rId30"/>
    <p:sldId id="334" r:id="rId31"/>
    <p:sldId id="331" r:id="rId32"/>
    <p:sldId id="283" r:id="rId33"/>
    <p:sldId id="284" r:id="rId34"/>
    <p:sldId id="285" r:id="rId35"/>
    <p:sldId id="32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 id="298" r:id="rId49"/>
    <p:sldId id="299" r:id="rId50"/>
    <p:sldId id="300" r:id="rId51"/>
    <p:sldId id="301" r:id="rId52"/>
    <p:sldId id="302" r:id="rId53"/>
    <p:sldId id="303" r:id="rId54"/>
    <p:sldId id="305" r:id="rId55"/>
    <p:sldId id="306" r:id="rId56"/>
    <p:sldId id="307" r:id="rId57"/>
    <p:sldId id="308" r:id="rId58"/>
    <p:sldId id="309" r:id="rId59"/>
    <p:sldId id="310" r:id="rId60"/>
    <p:sldId id="311" r:id="rId61"/>
    <p:sldId id="335" r:id="rId6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5374" autoAdjust="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81C3EA6-75F0-48EF-9703-74A99AA7EC95}"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en-ZA"/>
        </a:p>
      </dgm:t>
    </dgm:pt>
    <dgm:pt modelId="{8D39BB6C-411E-4609-83EB-B7DD3FD8BA61}">
      <dgm:prSet phldrT="[Text]"/>
      <dgm:spPr/>
      <dgm:t>
        <a:bodyPr/>
        <a:lstStyle/>
        <a:p>
          <a:r>
            <a:rPr lang="en-ZA" dirty="0"/>
            <a:t>I</a:t>
          </a:r>
        </a:p>
      </dgm:t>
    </dgm:pt>
    <dgm:pt modelId="{7CA6BB2C-6808-45AB-BB39-83B81647C4CC}" type="parTrans" cxnId="{725DDBB1-B335-4400-8D07-FE0AE212FA46}">
      <dgm:prSet/>
      <dgm:spPr/>
      <dgm:t>
        <a:bodyPr/>
        <a:lstStyle/>
        <a:p>
          <a:endParaRPr lang="en-ZA"/>
        </a:p>
      </dgm:t>
    </dgm:pt>
    <dgm:pt modelId="{DF30E159-FEE9-401A-BB23-B8AE60531E31}" type="sibTrans" cxnId="{725DDBB1-B335-4400-8D07-FE0AE212FA46}">
      <dgm:prSet/>
      <dgm:spPr/>
      <dgm:t>
        <a:bodyPr/>
        <a:lstStyle/>
        <a:p>
          <a:endParaRPr lang="en-ZA"/>
        </a:p>
      </dgm:t>
    </dgm:pt>
    <dgm:pt modelId="{809644A6-A7A3-414A-8E5A-C6D76D0C1920}">
      <dgm:prSet phldrT="[Text]" custT="1"/>
      <dgm:spPr/>
      <dgm:t>
        <a:bodyPr/>
        <a:lstStyle/>
        <a:p>
          <a:pPr algn="ctr"/>
          <a:r>
            <a:rPr lang="en-ZA" sz="2800" dirty="0">
              <a:solidFill>
                <a:schemeClr val="accent6">
                  <a:lumMod val="75000"/>
                </a:schemeClr>
              </a:solidFill>
            </a:rPr>
            <a:t>unsocialised, spontaneous and self-centred component of personality</a:t>
          </a:r>
        </a:p>
      </dgm:t>
    </dgm:pt>
    <dgm:pt modelId="{2F8DDB8A-BD23-436D-9EB9-60BB0D8C4C6E}" type="parTrans" cxnId="{61D6B300-A035-4508-A0A0-0C58844C64B4}">
      <dgm:prSet/>
      <dgm:spPr/>
      <dgm:t>
        <a:bodyPr/>
        <a:lstStyle/>
        <a:p>
          <a:endParaRPr lang="en-ZA"/>
        </a:p>
      </dgm:t>
    </dgm:pt>
    <dgm:pt modelId="{8775B69F-C626-46FB-AAEF-075CB44E4370}" type="sibTrans" cxnId="{61D6B300-A035-4508-A0A0-0C58844C64B4}">
      <dgm:prSet/>
      <dgm:spPr/>
      <dgm:t>
        <a:bodyPr/>
        <a:lstStyle/>
        <a:p>
          <a:endParaRPr lang="en-ZA"/>
        </a:p>
      </dgm:t>
    </dgm:pt>
    <dgm:pt modelId="{A4B8C1BB-C556-4CC5-80E1-8CA74DE06E8C}">
      <dgm:prSet phldrT="[Text]" custT="1"/>
      <dgm:spPr/>
      <dgm:t>
        <a:bodyPr/>
        <a:lstStyle/>
        <a:p>
          <a:r>
            <a:rPr lang="en-ZA" sz="2800" dirty="0">
              <a:solidFill>
                <a:srgbClr val="FF0000"/>
              </a:solidFill>
            </a:rPr>
            <a:t>active and creative aspect</a:t>
          </a:r>
        </a:p>
      </dgm:t>
    </dgm:pt>
    <dgm:pt modelId="{AF2B6928-6B95-4919-A72A-B41CBECE728D}" type="parTrans" cxnId="{1A559DC5-9CE7-4E17-A08E-1FF7E046A001}">
      <dgm:prSet/>
      <dgm:spPr/>
      <dgm:t>
        <a:bodyPr/>
        <a:lstStyle/>
        <a:p>
          <a:endParaRPr lang="en-ZA"/>
        </a:p>
      </dgm:t>
    </dgm:pt>
    <dgm:pt modelId="{B4E01388-995B-4BAF-A09C-C728BC84977D}" type="sibTrans" cxnId="{1A559DC5-9CE7-4E17-A08E-1FF7E046A001}">
      <dgm:prSet/>
      <dgm:spPr/>
      <dgm:t>
        <a:bodyPr/>
        <a:lstStyle/>
        <a:p>
          <a:endParaRPr lang="en-ZA"/>
        </a:p>
      </dgm:t>
    </dgm:pt>
    <dgm:pt modelId="{285FDDA0-F67E-40EF-81F4-EF491AD0A2C1}">
      <dgm:prSet phldrT="[Text]"/>
      <dgm:spPr/>
      <dgm:t>
        <a:bodyPr/>
        <a:lstStyle/>
        <a:p>
          <a:r>
            <a:rPr lang="en-ZA" dirty="0"/>
            <a:t>ME</a:t>
          </a:r>
        </a:p>
      </dgm:t>
    </dgm:pt>
    <dgm:pt modelId="{A6A18963-0007-41FC-985B-852DB77C52B4}" type="parTrans" cxnId="{7A7E1F65-77C1-45C9-86F4-730A1BD5E536}">
      <dgm:prSet/>
      <dgm:spPr/>
      <dgm:t>
        <a:bodyPr/>
        <a:lstStyle/>
        <a:p>
          <a:endParaRPr lang="en-ZA"/>
        </a:p>
      </dgm:t>
    </dgm:pt>
    <dgm:pt modelId="{157AC7A9-0171-4403-9CFB-6B4D908A69AF}" type="sibTrans" cxnId="{7A7E1F65-77C1-45C9-86F4-730A1BD5E536}">
      <dgm:prSet/>
      <dgm:spPr/>
      <dgm:t>
        <a:bodyPr/>
        <a:lstStyle/>
        <a:p>
          <a:endParaRPr lang="en-ZA"/>
        </a:p>
      </dgm:t>
    </dgm:pt>
    <dgm:pt modelId="{C00B1C91-1E77-4672-B899-9DAE65EFAD4C}">
      <dgm:prSet phldrT="[Text]" custT="1"/>
      <dgm:spPr/>
      <dgm:t>
        <a:bodyPr/>
        <a:lstStyle/>
        <a:p>
          <a:r>
            <a:rPr lang="en-ZA" sz="2800" dirty="0">
              <a:solidFill>
                <a:schemeClr val="accent6">
                  <a:lumMod val="75000"/>
                </a:schemeClr>
              </a:solidFill>
            </a:rPr>
            <a:t>The Socialised self</a:t>
          </a:r>
        </a:p>
      </dgm:t>
    </dgm:pt>
    <dgm:pt modelId="{C1A02996-AF67-475E-BE2E-1175229E9D61}" type="parTrans" cxnId="{9E5A4DEE-DFA0-4870-83B3-990F7EF633B1}">
      <dgm:prSet/>
      <dgm:spPr/>
      <dgm:t>
        <a:bodyPr/>
        <a:lstStyle/>
        <a:p>
          <a:endParaRPr lang="en-ZA"/>
        </a:p>
      </dgm:t>
    </dgm:pt>
    <dgm:pt modelId="{F13D76A7-4D83-4E06-B2DF-78F9C70CF264}" type="sibTrans" cxnId="{9E5A4DEE-DFA0-4870-83B3-990F7EF633B1}">
      <dgm:prSet/>
      <dgm:spPr/>
      <dgm:t>
        <a:bodyPr/>
        <a:lstStyle/>
        <a:p>
          <a:endParaRPr lang="en-ZA"/>
        </a:p>
      </dgm:t>
    </dgm:pt>
    <dgm:pt modelId="{79200CA0-733C-4D79-B5E5-EBE4AF76F8FF}">
      <dgm:prSet phldrT="[Text]" custT="1"/>
      <dgm:spPr/>
      <dgm:t>
        <a:bodyPr/>
        <a:lstStyle/>
        <a:p>
          <a:pPr algn="ctr"/>
          <a:r>
            <a:rPr lang="en-ZA" sz="2800" dirty="0">
              <a:solidFill>
                <a:srgbClr val="FF0000"/>
              </a:solidFill>
            </a:rPr>
            <a:t>aware of the expectations  and attitudes of society</a:t>
          </a:r>
        </a:p>
      </dgm:t>
    </dgm:pt>
    <dgm:pt modelId="{E4339971-2C18-4D90-A695-4F63312493A4}" type="parTrans" cxnId="{6033F86E-4345-418B-83D5-7DB3BADD736B}">
      <dgm:prSet/>
      <dgm:spPr/>
      <dgm:t>
        <a:bodyPr/>
        <a:lstStyle/>
        <a:p>
          <a:endParaRPr lang="en-ZA"/>
        </a:p>
      </dgm:t>
    </dgm:pt>
    <dgm:pt modelId="{AE12F965-27E4-47CD-8C04-8FC61761999E}" type="sibTrans" cxnId="{6033F86E-4345-418B-83D5-7DB3BADD736B}">
      <dgm:prSet/>
      <dgm:spPr/>
      <dgm:t>
        <a:bodyPr/>
        <a:lstStyle/>
        <a:p>
          <a:endParaRPr lang="en-ZA"/>
        </a:p>
      </dgm:t>
    </dgm:pt>
    <dgm:pt modelId="{A9FC5B8A-C953-45C9-B5C6-D39EBA91E86E}">
      <dgm:prSet custT="1"/>
      <dgm:spPr/>
      <dgm:t>
        <a:bodyPr/>
        <a:lstStyle/>
        <a:p>
          <a:r>
            <a:rPr lang="en-ZA" sz="2800" dirty="0"/>
            <a:t>Questions expectations and rules</a:t>
          </a:r>
        </a:p>
      </dgm:t>
    </dgm:pt>
    <dgm:pt modelId="{76F7A37D-E998-461F-A8B5-0D84286B0833}" type="parTrans" cxnId="{F736FB25-AACB-4786-A17C-237156BAB7B3}">
      <dgm:prSet/>
      <dgm:spPr/>
      <dgm:t>
        <a:bodyPr/>
        <a:lstStyle/>
        <a:p>
          <a:endParaRPr lang="en-ZA"/>
        </a:p>
      </dgm:t>
    </dgm:pt>
    <dgm:pt modelId="{D393C24A-ABB7-4FC7-8ED1-3A1971C7F8BF}" type="sibTrans" cxnId="{F736FB25-AACB-4786-A17C-237156BAB7B3}">
      <dgm:prSet/>
      <dgm:spPr/>
      <dgm:t>
        <a:bodyPr/>
        <a:lstStyle/>
        <a:p>
          <a:endParaRPr lang="en-ZA"/>
        </a:p>
      </dgm:t>
    </dgm:pt>
    <dgm:pt modelId="{2276EE6D-B1D2-437D-9D6B-7861B89B1A82}">
      <dgm:prSet phldrT="[Text]" custT="1"/>
      <dgm:spPr/>
      <dgm:t>
        <a:bodyPr/>
        <a:lstStyle/>
        <a:p>
          <a:pPr algn="ctr"/>
          <a:r>
            <a:rPr lang="en-ZA" sz="2800" dirty="0"/>
            <a:t>Product of role-taking</a:t>
          </a:r>
        </a:p>
      </dgm:t>
    </dgm:pt>
    <dgm:pt modelId="{EA2458FC-FBAB-464E-96FC-A400FED567F2}" type="parTrans" cxnId="{48B9A054-A419-498E-8648-DFC5C4E34039}">
      <dgm:prSet/>
      <dgm:spPr/>
      <dgm:t>
        <a:bodyPr/>
        <a:lstStyle/>
        <a:p>
          <a:endParaRPr lang="en-ZA"/>
        </a:p>
      </dgm:t>
    </dgm:pt>
    <dgm:pt modelId="{152C6D12-ED24-42C4-8441-B7D945C4D76F}" type="sibTrans" cxnId="{48B9A054-A419-498E-8648-DFC5C4E34039}">
      <dgm:prSet/>
      <dgm:spPr/>
      <dgm:t>
        <a:bodyPr/>
        <a:lstStyle/>
        <a:p>
          <a:endParaRPr lang="en-ZA"/>
        </a:p>
      </dgm:t>
    </dgm:pt>
    <dgm:pt modelId="{DAF9AFE4-97A1-46F8-BC4E-8F19A97D3D52}" type="pres">
      <dgm:prSet presAssocID="{681C3EA6-75F0-48EF-9703-74A99AA7EC95}" presName="diagram" presStyleCnt="0">
        <dgm:presLayoutVars>
          <dgm:chPref val="1"/>
          <dgm:dir/>
          <dgm:animOne val="branch"/>
          <dgm:animLvl val="lvl"/>
          <dgm:resizeHandles/>
        </dgm:presLayoutVars>
      </dgm:prSet>
      <dgm:spPr/>
      <dgm:t>
        <a:bodyPr/>
        <a:lstStyle/>
        <a:p>
          <a:endParaRPr lang="en-GB"/>
        </a:p>
      </dgm:t>
    </dgm:pt>
    <dgm:pt modelId="{2BCF8F59-B189-4313-976A-44E666264D27}" type="pres">
      <dgm:prSet presAssocID="{8D39BB6C-411E-4609-83EB-B7DD3FD8BA61}" presName="root" presStyleCnt="0"/>
      <dgm:spPr/>
    </dgm:pt>
    <dgm:pt modelId="{E80C3547-5C60-4D38-958A-7194BC47653B}" type="pres">
      <dgm:prSet presAssocID="{8D39BB6C-411E-4609-83EB-B7DD3FD8BA61}" presName="rootComposite" presStyleCnt="0"/>
      <dgm:spPr/>
    </dgm:pt>
    <dgm:pt modelId="{68A51853-7A3E-4A5A-8FFA-83789825E946}" type="pres">
      <dgm:prSet presAssocID="{8D39BB6C-411E-4609-83EB-B7DD3FD8BA61}" presName="rootText" presStyleLbl="node1" presStyleIdx="0" presStyleCnt="2" custLinFactNeighborX="3811" custLinFactNeighborY="2047"/>
      <dgm:spPr/>
      <dgm:t>
        <a:bodyPr/>
        <a:lstStyle/>
        <a:p>
          <a:endParaRPr lang="en-GB"/>
        </a:p>
      </dgm:t>
    </dgm:pt>
    <dgm:pt modelId="{DA336922-408F-4060-AF0C-4FD2508180A8}" type="pres">
      <dgm:prSet presAssocID="{8D39BB6C-411E-4609-83EB-B7DD3FD8BA61}" presName="rootConnector" presStyleLbl="node1" presStyleIdx="0" presStyleCnt="2"/>
      <dgm:spPr/>
      <dgm:t>
        <a:bodyPr/>
        <a:lstStyle/>
        <a:p>
          <a:endParaRPr lang="en-GB"/>
        </a:p>
      </dgm:t>
    </dgm:pt>
    <dgm:pt modelId="{4E7AAB3C-E7C2-4773-8AA0-46EA397B6F71}" type="pres">
      <dgm:prSet presAssocID="{8D39BB6C-411E-4609-83EB-B7DD3FD8BA61}" presName="childShape" presStyleCnt="0"/>
      <dgm:spPr/>
    </dgm:pt>
    <dgm:pt modelId="{7910063E-8A51-4FEB-81B2-6708B22F2858}" type="pres">
      <dgm:prSet presAssocID="{2F8DDB8A-BD23-436D-9EB9-60BB0D8C4C6E}" presName="Name13" presStyleLbl="parChTrans1D2" presStyleIdx="0" presStyleCnt="6"/>
      <dgm:spPr/>
      <dgm:t>
        <a:bodyPr/>
        <a:lstStyle/>
        <a:p>
          <a:endParaRPr lang="en-GB"/>
        </a:p>
      </dgm:t>
    </dgm:pt>
    <dgm:pt modelId="{C65E42F9-935A-4B71-97EE-D95B6F9679E2}" type="pres">
      <dgm:prSet presAssocID="{809644A6-A7A3-414A-8E5A-C6D76D0C1920}" presName="childText" presStyleLbl="bgAcc1" presStyleIdx="0" presStyleCnt="6" custScaleX="245493">
        <dgm:presLayoutVars>
          <dgm:bulletEnabled val="1"/>
        </dgm:presLayoutVars>
      </dgm:prSet>
      <dgm:spPr/>
      <dgm:t>
        <a:bodyPr/>
        <a:lstStyle/>
        <a:p>
          <a:endParaRPr lang="en-GB"/>
        </a:p>
      </dgm:t>
    </dgm:pt>
    <dgm:pt modelId="{BC4769D0-067A-4629-93A3-7BCA356E2B11}" type="pres">
      <dgm:prSet presAssocID="{AF2B6928-6B95-4919-A72A-B41CBECE728D}" presName="Name13" presStyleLbl="parChTrans1D2" presStyleIdx="1" presStyleCnt="6"/>
      <dgm:spPr/>
      <dgm:t>
        <a:bodyPr/>
        <a:lstStyle/>
        <a:p>
          <a:endParaRPr lang="en-GB"/>
        </a:p>
      </dgm:t>
    </dgm:pt>
    <dgm:pt modelId="{823A53C9-714E-4551-B1B7-6340293A082D}" type="pres">
      <dgm:prSet presAssocID="{A4B8C1BB-C556-4CC5-80E1-8CA74DE06E8C}" presName="childText" presStyleLbl="bgAcc1" presStyleIdx="1" presStyleCnt="6" custScaleX="245493">
        <dgm:presLayoutVars>
          <dgm:bulletEnabled val="1"/>
        </dgm:presLayoutVars>
      </dgm:prSet>
      <dgm:spPr/>
      <dgm:t>
        <a:bodyPr/>
        <a:lstStyle/>
        <a:p>
          <a:endParaRPr lang="en-GB"/>
        </a:p>
      </dgm:t>
    </dgm:pt>
    <dgm:pt modelId="{19CB2F0F-887A-4E04-8E8A-7167AF341B84}" type="pres">
      <dgm:prSet presAssocID="{76F7A37D-E998-461F-A8B5-0D84286B0833}" presName="Name13" presStyleLbl="parChTrans1D2" presStyleIdx="2" presStyleCnt="6"/>
      <dgm:spPr/>
      <dgm:t>
        <a:bodyPr/>
        <a:lstStyle/>
        <a:p>
          <a:endParaRPr lang="en-GB"/>
        </a:p>
      </dgm:t>
    </dgm:pt>
    <dgm:pt modelId="{1A65E3C3-EE98-4902-9BAB-5CB80981ABB0}" type="pres">
      <dgm:prSet presAssocID="{A9FC5B8A-C953-45C9-B5C6-D39EBA91E86E}" presName="childText" presStyleLbl="bgAcc1" presStyleIdx="2" presStyleCnt="6" custScaleX="251196">
        <dgm:presLayoutVars>
          <dgm:bulletEnabled val="1"/>
        </dgm:presLayoutVars>
      </dgm:prSet>
      <dgm:spPr/>
      <dgm:t>
        <a:bodyPr/>
        <a:lstStyle/>
        <a:p>
          <a:endParaRPr lang="en-GB"/>
        </a:p>
      </dgm:t>
    </dgm:pt>
    <dgm:pt modelId="{C5393CAA-88B7-41E2-A3C9-794FADE113A5}" type="pres">
      <dgm:prSet presAssocID="{285FDDA0-F67E-40EF-81F4-EF491AD0A2C1}" presName="root" presStyleCnt="0"/>
      <dgm:spPr/>
    </dgm:pt>
    <dgm:pt modelId="{DC5DC3D8-17F3-48D1-B479-F6D3D658FF7E}" type="pres">
      <dgm:prSet presAssocID="{285FDDA0-F67E-40EF-81F4-EF491AD0A2C1}" presName="rootComposite" presStyleCnt="0"/>
      <dgm:spPr/>
    </dgm:pt>
    <dgm:pt modelId="{A53FEE12-3045-470E-8192-9999BAC7C55E}" type="pres">
      <dgm:prSet presAssocID="{285FDDA0-F67E-40EF-81F4-EF491AD0A2C1}" presName="rootText" presStyleLbl="node1" presStyleIdx="1" presStyleCnt="2"/>
      <dgm:spPr/>
      <dgm:t>
        <a:bodyPr/>
        <a:lstStyle/>
        <a:p>
          <a:endParaRPr lang="en-GB"/>
        </a:p>
      </dgm:t>
    </dgm:pt>
    <dgm:pt modelId="{76E8E1FA-BEE9-42E3-8E35-3C7774395ACB}" type="pres">
      <dgm:prSet presAssocID="{285FDDA0-F67E-40EF-81F4-EF491AD0A2C1}" presName="rootConnector" presStyleLbl="node1" presStyleIdx="1" presStyleCnt="2"/>
      <dgm:spPr/>
      <dgm:t>
        <a:bodyPr/>
        <a:lstStyle/>
        <a:p>
          <a:endParaRPr lang="en-GB"/>
        </a:p>
      </dgm:t>
    </dgm:pt>
    <dgm:pt modelId="{58D7E065-DF55-4119-BDC1-50D43EFF2611}" type="pres">
      <dgm:prSet presAssocID="{285FDDA0-F67E-40EF-81F4-EF491AD0A2C1}" presName="childShape" presStyleCnt="0"/>
      <dgm:spPr/>
    </dgm:pt>
    <dgm:pt modelId="{B4511EAE-00B9-42E4-9073-B3E1F5F7D841}" type="pres">
      <dgm:prSet presAssocID="{C1A02996-AF67-475E-BE2E-1175229E9D61}" presName="Name13" presStyleLbl="parChTrans1D2" presStyleIdx="3" presStyleCnt="6"/>
      <dgm:spPr/>
      <dgm:t>
        <a:bodyPr/>
        <a:lstStyle/>
        <a:p>
          <a:endParaRPr lang="en-GB"/>
        </a:p>
      </dgm:t>
    </dgm:pt>
    <dgm:pt modelId="{271E8CFA-24BD-40FA-A777-4221003A476F}" type="pres">
      <dgm:prSet presAssocID="{C00B1C91-1E77-4672-B899-9DAE65EFAD4C}" presName="childText" presStyleLbl="bgAcc1" presStyleIdx="3" presStyleCnt="6" custScaleX="213970">
        <dgm:presLayoutVars>
          <dgm:bulletEnabled val="1"/>
        </dgm:presLayoutVars>
      </dgm:prSet>
      <dgm:spPr/>
      <dgm:t>
        <a:bodyPr/>
        <a:lstStyle/>
        <a:p>
          <a:endParaRPr lang="en-GB"/>
        </a:p>
      </dgm:t>
    </dgm:pt>
    <dgm:pt modelId="{17B784C9-FACF-4F85-8A34-5B9CF11878CF}" type="pres">
      <dgm:prSet presAssocID="{E4339971-2C18-4D90-A695-4F63312493A4}" presName="Name13" presStyleLbl="parChTrans1D2" presStyleIdx="4" presStyleCnt="6"/>
      <dgm:spPr/>
      <dgm:t>
        <a:bodyPr/>
        <a:lstStyle/>
        <a:p>
          <a:endParaRPr lang="en-GB"/>
        </a:p>
      </dgm:t>
    </dgm:pt>
    <dgm:pt modelId="{1B6F2704-0763-40A8-9E1E-997E850EFF45}" type="pres">
      <dgm:prSet presAssocID="{79200CA0-733C-4D79-B5E5-EBE4AF76F8FF}" presName="childText" presStyleLbl="bgAcc1" presStyleIdx="4" presStyleCnt="6" custScaleX="213970">
        <dgm:presLayoutVars>
          <dgm:bulletEnabled val="1"/>
        </dgm:presLayoutVars>
      </dgm:prSet>
      <dgm:spPr/>
      <dgm:t>
        <a:bodyPr/>
        <a:lstStyle/>
        <a:p>
          <a:endParaRPr lang="en-GB"/>
        </a:p>
      </dgm:t>
    </dgm:pt>
    <dgm:pt modelId="{284C7D9E-8D90-4F3B-994D-4472C14ED01F}" type="pres">
      <dgm:prSet presAssocID="{EA2458FC-FBAB-464E-96FC-A400FED567F2}" presName="Name13" presStyleLbl="parChTrans1D2" presStyleIdx="5" presStyleCnt="6"/>
      <dgm:spPr/>
      <dgm:t>
        <a:bodyPr/>
        <a:lstStyle/>
        <a:p>
          <a:endParaRPr lang="en-GB"/>
        </a:p>
      </dgm:t>
    </dgm:pt>
    <dgm:pt modelId="{AE0921F8-D262-4585-9C8D-25DB93C51EF5}" type="pres">
      <dgm:prSet presAssocID="{2276EE6D-B1D2-437D-9D6B-7861B89B1A82}" presName="childText" presStyleLbl="bgAcc1" presStyleIdx="5" presStyleCnt="6" custScaleX="210741">
        <dgm:presLayoutVars>
          <dgm:bulletEnabled val="1"/>
        </dgm:presLayoutVars>
      </dgm:prSet>
      <dgm:spPr/>
      <dgm:t>
        <a:bodyPr/>
        <a:lstStyle/>
        <a:p>
          <a:endParaRPr lang="en-GB"/>
        </a:p>
      </dgm:t>
    </dgm:pt>
  </dgm:ptLst>
  <dgm:cxnLst>
    <dgm:cxn modelId="{224B6707-6B58-41BF-B440-1F1BACD81760}" type="presOf" srcId="{2276EE6D-B1D2-437D-9D6B-7861B89B1A82}" destId="{AE0921F8-D262-4585-9C8D-25DB93C51EF5}" srcOrd="0" destOrd="0" presId="urn:microsoft.com/office/officeart/2005/8/layout/hierarchy3"/>
    <dgm:cxn modelId="{3D810825-A2FC-41F6-8E77-325B7723EB8C}" type="presOf" srcId="{809644A6-A7A3-414A-8E5A-C6D76D0C1920}" destId="{C65E42F9-935A-4B71-97EE-D95B6F9679E2}" srcOrd="0" destOrd="0" presId="urn:microsoft.com/office/officeart/2005/8/layout/hierarchy3"/>
    <dgm:cxn modelId="{4CA5D6A8-BDF0-4E65-9619-B3852263920C}" type="presOf" srcId="{285FDDA0-F67E-40EF-81F4-EF491AD0A2C1}" destId="{A53FEE12-3045-470E-8192-9999BAC7C55E}" srcOrd="0" destOrd="0" presId="urn:microsoft.com/office/officeart/2005/8/layout/hierarchy3"/>
    <dgm:cxn modelId="{26CB583F-39E2-43C8-95D9-86B61E83C13A}" type="presOf" srcId="{EA2458FC-FBAB-464E-96FC-A400FED567F2}" destId="{284C7D9E-8D90-4F3B-994D-4472C14ED01F}" srcOrd="0" destOrd="0" presId="urn:microsoft.com/office/officeart/2005/8/layout/hierarchy3"/>
    <dgm:cxn modelId="{B7F18C3A-3EFE-4EBD-AC3F-2A44D8B7C464}" type="presOf" srcId="{76F7A37D-E998-461F-A8B5-0D84286B0833}" destId="{19CB2F0F-887A-4E04-8E8A-7167AF341B84}" srcOrd="0" destOrd="0" presId="urn:microsoft.com/office/officeart/2005/8/layout/hierarchy3"/>
    <dgm:cxn modelId="{BC6E24C8-3356-4993-AEA6-2F0710E0231C}" type="presOf" srcId="{2F8DDB8A-BD23-436D-9EB9-60BB0D8C4C6E}" destId="{7910063E-8A51-4FEB-81B2-6708B22F2858}" srcOrd="0" destOrd="0" presId="urn:microsoft.com/office/officeart/2005/8/layout/hierarchy3"/>
    <dgm:cxn modelId="{F736FB25-AACB-4786-A17C-237156BAB7B3}" srcId="{8D39BB6C-411E-4609-83EB-B7DD3FD8BA61}" destId="{A9FC5B8A-C953-45C9-B5C6-D39EBA91E86E}" srcOrd="2" destOrd="0" parTransId="{76F7A37D-E998-461F-A8B5-0D84286B0833}" sibTransId="{D393C24A-ABB7-4FC7-8ED1-3A1971C7F8BF}"/>
    <dgm:cxn modelId="{C8E61FEE-BCB9-4FB9-8130-19AB75813F51}" type="presOf" srcId="{8D39BB6C-411E-4609-83EB-B7DD3FD8BA61}" destId="{DA336922-408F-4060-AF0C-4FD2508180A8}" srcOrd="1" destOrd="0" presId="urn:microsoft.com/office/officeart/2005/8/layout/hierarchy3"/>
    <dgm:cxn modelId="{66EA02C5-5565-4C33-97DE-A420A99604FE}" type="presOf" srcId="{A4B8C1BB-C556-4CC5-80E1-8CA74DE06E8C}" destId="{823A53C9-714E-4551-B1B7-6340293A082D}" srcOrd="0" destOrd="0" presId="urn:microsoft.com/office/officeart/2005/8/layout/hierarchy3"/>
    <dgm:cxn modelId="{4799EFBC-E35F-4B09-B64C-ACAFE9043313}" type="presOf" srcId="{E4339971-2C18-4D90-A695-4F63312493A4}" destId="{17B784C9-FACF-4F85-8A34-5B9CF11878CF}" srcOrd="0" destOrd="0" presId="urn:microsoft.com/office/officeart/2005/8/layout/hierarchy3"/>
    <dgm:cxn modelId="{48B9A054-A419-498E-8648-DFC5C4E34039}" srcId="{285FDDA0-F67E-40EF-81F4-EF491AD0A2C1}" destId="{2276EE6D-B1D2-437D-9D6B-7861B89B1A82}" srcOrd="2" destOrd="0" parTransId="{EA2458FC-FBAB-464E-96FC-A400FED567F2}" sibTransId="{152C6D12-ED24-42C4-8441-B7D945C4D76F}"/>
    <dgm:cxn modelId="{1A559DC5-9CE7-4E17-A08E-1FF7E046A001}" srcId="{8D39BB6C-411E-4609-83EB-B7DD3FD8BA61}" destId="{A4B8C1BB-C556-4CC5-80E1-8CA74DE06E8C}" srcOrd="1" destOrd="0" parTransId="{AF2B6928-6B95-4919-A72A-B41CBECE728D}" sibTransId="{B4E01388-995B-4BAF-A09C-C728BC84977D}"/>
    <dgm:cxn modelId="{725DDBB1-B335-4400-8D07-FE0AE212FA46}" srcId="{681C3EA6-75F0-48EF-9703-74A99AA7EC95}" destId="{8D39BB6C-411E-4609-83EB-B7DD3FD8BA61}" srcOrd="0" destOrd="0" parTransId="{7CA6BB2C-6808-45AB-BB39-83B81647C4CC}" sibTransId="{DF30E159-FEE9-401A-BB23-B8AE60531E31}"/>
    <dgm:cxn modelId="{91022C34-B6DC-46FC-9257-9500162D8F21}" type="presOf" srcId="{C1A02996-AF67-475E-BE2E-1175229E9D61}" destId="{B4511EAE-00B9-42E4-9073-B3E1F5F7D841}" srcOrd="0" destOrd="0" presId="urn:microsoft.com/office/officeart/2005/8/layout/hierarchy3"/>
    <dgm:cxn modelId="{F53E0365-0298-4D58-8C43-6E66406649D2}" type="presOf" srcId="{A9FC5B8A-C953-45C9-B5C6-D39EBA91E86E}" destId="{1A65E3C3-EE98-4902-9BAB-5CB80981ABB0}" srcOrd="0" destOrd="0" presId="urn:microsoft.com/office/officeart/2005/8/layout/hierarchy3"/>
    <dgm:cxn modelId="{2A082388-7D33-4120-AA48-825F0D13B568}" type="presOf" srcId="{AF2B6928-6B95-4919-A72A-B41CBECE728D}" destId="{BC4769D0-067A-4629-93A3-7BCA356E2B11}" srcOrd="0" destOrd="0" presId="urn:microsoft.com/office/officeart/2005/8/layout/hierarchy3"/>
    <dgm:cxn modelId="{61D6B300-A035-4508-A0A0-0C58844C64B4}" srcId="{8D39BB6C-411E-4609-83EB-B7DD3FD8BA61}" destId="{809644A6-A7A3-414A-8E5A-C6D76D0C1920}" srcOrd="0" destOrd="0" parTransId="{2F8DDB8A-BD23-436D-9EB9-60BB0D8C4C6E}" sibTransId="{8775B69F-C626-46FB-AAEF-075CB44E4370}"/>
    <dgm:cxn modelId="{8269CA67-B702-46E1-9ED8-1152660437D2}" type="presOf" srcId="{285FDDA0-F67E-40EF-81F4-EF491AD0A2C1}" destId="{76E8E1FA-BEE9-42E3-8E35-3C7774395ACB}" srcOrd="1" destOrd="0" presId="urn:microsoft.com/office/officeart/2005/8/layout/hierarchy3"/>
    <dgm:cxn modelId="{68744033-F240-4A7A-8051-09B371DBE0B9}" type="presOf" srcId="{79200CA0-733C-4D79-B5E5-EBE4AF76F8FF}" destId="{1B6F2704-0763-40A8-9E1E-997E850EFF45}" srcOrd="0" destOrd="0" presId="urn:microsoft.com/office/officeart/2005/8/layout/hierarchy3"/>
    <dgm:cxn modelId="{02783AEF-9BE8-4AE5-A38F-0C2F79E6CF57}" type="presOf" srcId="{8D39BB6C-411E-4609-83EB-B7DD3FD8BA61}" destId="{68A51853-7A3E-4A5A-8FFA-83789825E946}" srcOrd="0" destOrd="0" presId="urn:microsoft.com/office/officeart/2005/8/layout/hierarchy3"/>
    <dgm:cxn modelId="{38FDEB9B-653E-47EF-958E-BE5611578AC2}" type="presOf" srcId="{C00B1C91-1E77-4672-B899-9DAE65EFAD4C}" destId="{271E8CFA-24BD-40FA-A777-4221003A476F}" srcOrd="0" destOrd="0" presId="urn:microsoft.com/office/officeart/2005/8/layout/hierarchy3"/>
    <dgm:cxn modelId="{3FB078A4-FBD3-4D06-8896-AD0CE9CEFDE9}" type="presOf" srcId="{681C3EA6-75F0-48EF-9703-74A99AA7EC95}" destId="{DAF9AFE4-97A1-46F8-BC4E-8F19A97D3D52}" srcOrd="0" destOrd="0" presId="urn:microsoft.com/office/officeart/2005/8/layout/hierarchy3"/>
    <dgm:cxn modelId="{6033F86E-4345-418B-83D5-7DB3BADD736B}" srcId="{285FDDA0-F67E-40EF-81F4-EF491AD0A2C1}" destId="{79200CA0-733C-4D79-B5E5-EBE4AF76F8FF}" srcOrd="1" destOrd="0" parTransId="{E4339971-2C18-4D90-A695-4F63312493A4}" sibTransId="{AE12F965-27E4-47CD-8C04-8FC61761999E}"/>
    <dgm:cxn modelId="{7A7E1F65-77C1-45C9-86F4-730A1BD5E536}" srcId="{681C3EA6-75F0-48EF-9703-74A99AA7EC95}" destId="{285FDDA0-F67E-40EF-81F4-EF491AD0A2C1}" srcOrd="1" destOrd="0" parTransId="{A6A18963-0007-41FC-985B-852DB77C52B4}" sibTransId="{157AC7A9-0171-4403-9CFB-6B4D908A69AF}"/>
    <dgm:cxn modelId="{9E5A4DEE-DFA0-4870-83B3-990F7EF633B1}" srcId="{285FDDA0-F67E-40EF-81F4-EF491AD0A2C1}" destId="{C00B1C91-1E77-4672-B899-9DAE65EFAD4C}" srcOrd="0" destOrd="0" parTransId="{C1A02996-AF67-475E-BE2E-1175229E9D61}" sibTransId="{F13D76A7-4D83-4E06-B2DF-78F9C70CF264}"/>
    <dgm:cxn modelId="{83180342-2924-4D35-A45C-A7BFD5D3A1E5}" type="presParOf" srcId="{DAF9AFE4-97A1-46F8-BC4E-8F19A97D3D52}" destId="{2BCF8F59-B189-4313-976A-44E666264D27}" srcOrd="0" destOrd="0" presId="urn:microsoft.com/office/officeart/2005/8/layout/hierarchy3"/>
    <dgm:cxn modelId="{F7D75B5C-ADD3-4440-BC17-8FDE47B79F44}" type="presParOf" srcId="{2BCF8F59-B189-4313-976A-44E666264D27}" destId="{E80C3547-5C60-4D38-958A-7194BC47653B}" srcOrd="0" destOrd="0" presId="urn:microsoft.com/office/officeart/2005/8/layout/hierarchy3"/>
    <dgm:cxn modelId="{21889609-1CDB-4CF3-9B11-20D97337F045}" type="presParOf" srcId="{E80C3547-5C60-4D38-958A-7194BC47653B}" destId="{68A51853-7A3E-4A5A-8FFA-83789825E946}" srcOrd="0" destOrd="0" presId="urn:microsoft.com/office/officeart/2005/8/layout/hierarchy3"/>
    <dgm:cxn modelId="{9C0CCC0B-210A-4762-BD94-47BF43AD8DEF}" type="presParOf" srcId="{E80C3547-5C60-4D38-958A-7194BC47653B}" destId="{DA336922-408F-4060-AF0C-4FD2508180A8}" srcOrd="1" destOrd="0" presId="urn:microsoft.com/office/officeart/2005/8/layout/hierarchy3"/>
    <dgm:cxn modelId="{E977D981-368B-4AE1-B351-B722D58C3B95}" type="presParOf" srcId="{2BCF8F59-B189-4313-976A-44E666264D27}" destId="{4E7AAB3C-E7C2-4773-8AA0-46EA397B6F71}" srcOrd="1" destOrd="0" presId="urn:microsoft.com/office/officeart/2005/8/layout/hierarchy3"/>
    <dgm:cxn modelId="{392E15E5-8B5A-4BD9-84B1-C06F07DC45A1}" type="presParOf" srcId="{4E7AAB3C-E7C2-4773-8AA0-46EA397B6F71}" destId="{7910063E-8A51-4FEB-81B2-6708B22F2858}" srcOrd="0" destOrd="0" presId="urn:microsoft.com/office/officeart/2005/8/layout/hierarchy3"/>
    <dgm:cxn modelId="{E3F3941B-669E-4F23-8373-1F7FAB500E8E}" type="presParOf" srcId="{4E7AAB3C-E7C2-4773-8AA0-46EA397B6F71}" destId="{C65E42F9-935A-4B71-97EE-D95B6F9679E2}" srcOrd="1" destOrd="0" presId="urn:microsoft.com/office/officeart/2005/8/layout/hierarchy3"/>
    <dgm:cxn modelId="{2DCADA41-54F9-4DCB-85C4-34143733BF8D}" type="presParOf" srcId="{4E7AAB3C-E7C2-4773-8AA0-46EA397B6F71}" destId="{BC4769D0-067A-4629-93A3-7BCA356E2B11}" srcOrd="2" destOrd="0" presId="urn:microsoft.com/office/officeart/2005/8/layout/hierarchy3"/>
    <dgm:cxn modelId="{0239F5D0-467E-4A15-B305-A2BBE9AAC94E}" type="presParOf" srcId="{4E7AAB3C-E7C2-4773-8AA0-46EA397B6F71}" destId="{823A53C9-714E-4551-B1B7-6340293A082D}" srcOrd="3" destOrd="0" presId="urn:microsoft.com/office/officeart/2005/8/layout/hierarchy3"/>
    <dgm:cxn modelId="{DFB6E6F7-6E2C-4408-8E82-2F08CC680725}" type="presParOf" srcId="{4E7AAB3C-E7C2-4773-8AA0-46EA397B6F71}" destId="{19CB2F0F-887A-4E04-8E8A-7167AF341B84}" srcOrd="4" destOrd="0" presId="urn:microsoft.com/office/officeart/2005/8/layout/hierarchy3"/>
    <dgm:cxn modelId="{39922433-7DD3-4241-ADB6-1DDCAB411131}" type="presParOf" srcId="{4E7AAB3C-E7C2-4773-8AA0-46EA397B6F71}" destId="{1A65E3C3-EE98-4902-9BAB-5CB80981ABB0}" srcOrd="5" destOrd="0" presId="urn:microsoft.com/office/officeart/2005/8/layout/hierarchy3"/>
    <dgm:cxn modelId="{0DA2AF79-A7C9-4F3C-B778-7BEAA3119951}" type="presParOf" srcId="{DAF9AFE4-97A1-46F8-BC4E-8F19A97D3D52}" destId="{C5393CAA-88B7-41E2-A3C9-794FADE113A5}" srcOrd="1" destOrd="0" presId="urn:microsoft.com/office/officeart/2005/8/layout/hierarchy3"/>
    <dgm:cxn modelId="{BC966AE7-93A4-40E3-8A50-55D5FA93AD54}" type="presParOf" srcId="{C5393CAA-88B7-41E2-A3C9-794FADE113A5}" destId="{DC5DC3D8-17F3-48D1-B479-F6D3D658FF7E}" srcOrd="0" destOrd="0" presId="urn:microsoft.com/office/officeart/2005/8/layout/hierarchy3"/>
    <dgm:cxn modelId="{9A7ED0DD-21DE-4F17-A186-D24B91BC4647}" type="presParOf" srcId="{DC5DC3D8-17F3-48D1-B479-F6D3D658FF7E}" destId="{A53FEE12-3045-470E-8192-9999BAC7C55E}" srcOrd="0" destOrd="0" presId="urn:microsoft.com/office/officeart/2005/8/layout/hierarchy3"/>
    <dgm:cxn modelId="{86F702FA-06B6-4B40-908F-EB9DD2BFC19C}" type="presParOf" srcId="{DC5DC3D8-17F3-48D1-B479-F6D3D658FF7E}" destId="{76E8E1FA-BEE9-42E3-8E35-3C7774395ACB}" srcOrd="1" destOrd="0" presId="urn:microsoft.com/office/officeart/2005/8/layout/hierarchy3"/>
    <dgm:cxn modelId="{6C0F44C0-712B-4C18-B9EE-6C8910FE0070}" type="presParOf" srcId="{C5393CAA-88B7-41E2-A3C9-794FADE113A5}" destId="{58D7E065-DF55-4119-BDC1-50D43EFF2611}" srcOrd="1" destOrd="0" presId="urn:microsoft.com/office/officeart/2005/8/layout/hierarchy3"/>
    <dgm:cxn modelId="{D35D9699-238E-4902-8D9E-915E8136BB7E}" type="presParOf" srcId="{58D7E065-DF55-4119-BDC1-50D43EFF2611}" destId="{B4511EAE-00B9-42E4-9073-B3E1F5F7D841}" srcOrd="0" destOrd="0" presId="urn:microsoft.com/office/officeart/2005/8/layout/hierarchy3"/>
    <dgm:cxn modelId="{01F8A5E4-CCF3-4601-96AF-D5878B23D321}" type="presParOf" srcId="{58D7E065-DF55-4119-BDC1-50D43EFF2611}" destId="{271E8CFA-24BD-40FA-A777-4221003A476F}" srcOrd="1" destOrd="0" presId="urn:microsoft.com/office/officeart/2005/8/layout/hierarchy3"/>
    <dgm:cxn modelId="{BCC6F8CF-8F09-4F91-AE89-82DA472F0BDF}" type="presParOf" srcId="{58D7E065-DF55-4119-BDC1-50D43EFF2611}" destId="{17B784C9-FACF-4F85-8A34-5B9CF11878CF}" srcOrd="2" destOrd="0" presId="urn:microsoft.com/office/officeart/2005/8/layout/hierarchy3"/>
    <dgm:cxn modelId="{EE2624A7-1B6A-4C83-A620-4568F53F9610}" type="presParOf" srcId="{58D7E065-DF55-4119-BDC1-50D43EFF2611}" destId="{1B6F2704-0763-40A8-9E1E-997E850EFF45}" srcOrd="3" destOrd="0" presId="urn:microsoft.com/office/officeart/2005/8/layout/hierarchy3"/>
    <dgm:cxn modelId="{1876283C-067B-41A2-8209-CDFFB9F9483F}" type="presParOf" srcId="{58D7E065-DF55-4119-BDC1-50D43EFF2611}" destId="{284C7D9E-8D90-4F3B-994D-4472C14ED01F}" srcOrd="4" destOrd="0" presId="urn:microsoft.com/office/officeart/2005/8/layout/hierarchy3"/>
    <dgm:cxn modelId="{0D69B11E-0962-4FFF-BF0C-40B997949C8B}" type="presParOf" srcId="{58D7E065-DF55-4119-BDC1-50D43EFF2611}" destId="{AE0921F8-D262-4585-9C8D-25DB93C51EF5}" srcOrd="5"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56F22A4-A2D5-479B-AEDA-D703C7829963}"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en-ZA"/>
        </a:p>
      </dgm:t>
    </dgm:pt>
    <dgm:pt modelId="{0098E94B-3F38-47B9-9BBB-E07F63ECCF15}">
      <dgm:prSet phldrT="[Text]" custT="1"/>
      <dgm:spPr/>
      <dgm:t>
        <a:bodyPr/>
        <a:lstStyle/>
        <a:p>
          <a:r>
            <a:rPr lang="en-ZA" sz="3600" dirty="0"/>
            <a:t>infant</a:t>
          </a:r>
        </a:p>
      </dgm:t>
    </dgm:pt>
    <dgm:pt modelId="{C40272EA-13A8-4E55-9267-F42DC26AE3A6}" type="parTrans" cxnId="{9AACF101-0D6B-4491-B181-021481A3E8CE}">
      <dgm:prSet/>
      <dgm:spPr/>
      <dgm:t>
        <a:bodyPr/>
        <a:lstStyle/>
        <a:p>
          <a:endParaRPr lang="en-ZA"/>
        </a:p>
      </dgm:t>
    </dgm:pt>
    <dgm:pt modelId="{32715C05-1690-47A3-B162-02F43B218C47}" type="sibTrans" cxnId="{9AACF101-0D6B-4491-B181-021481A3E8CE}">
      <dgm:prSet/>
      <dgm:spPr/>
      <dgm:t>
        <a:bodyPr/>
        <a:lstStyle/>
        <a:p>
          <a:endParaRPr lang="en-ZA"/>
        </a:p>
      </dgm:t>
    </dgm:pt>
    <dgm:pt modelId="{8B81DE7B-A240-47B6-A149-2AC4A95164DD}">
      <dgm:prSet phldrT="[Text]" custT="1"/>
      <dgm:spPr/>
      <dgm:t>
        <a:bodyPr/>
        <a:lstStyle/>
        <a:p>
          <a:r>
            <a:rPr lang="en-ZA" sz="3600" dirty="0"/>
            <a:t>Childhood</a:t>
          </a:r>
        </a:p>
      </dgm:t>
    </dgm:pt>
    <dgm:pt modelId="{58FFA3E3-5637-4386-AC0B-6D478FD19FC1}" type="parTrans" cxnId="{96B026B6-C1BA-4D4B-9DEF-F624CC59B9D1}">
      <dgm:prSet/>
      <dgm:spPr/>
      <dgm:t>
        <a:bodyPr/>
        <a:lstStyle/>
        <a:p>
          <a:endParaRPr lang="en-ZA"/>
        </a:p>
      </dgm:t>
    </dgm:pt>
    <dgm:pt modelId="{0AA9DF62-7777-4EAB-B9DB-00C4B9EBB1A4}" type="sibTrans" cxnId="{96B026B6-C1BA-4D4B-9DEF-F624CC59B9D1}">
      <dgm:prSet/>
      <dgm:spPr/>
      <dgm:t>
        <a:bodyPr/>
        <a:lstStyle/>
        <a:p>
          <a:endParaRPr lang="en-ZA"/>
        </a:p>
      </dgm:t>
    </dgm:pt>
    <dgm:pt modelId="{10B26F5D-F80F-4E6B-ABBB-CC0C4C473608}">
      <dgm:prSet phldrT="[Text]" custT="1"/>
      <dgm:spPr/>
      <dgm:t>
        <a:bodyPr/>
        <a:lstStyle/>
        <a:p>
          <a:r>
            <a:rPr lang="en-ZA" sz="3600" dirty="0"/>
            <a:t>Adolescence</a:t>
          </a:r>
        </a:p>
      </dgm:t>
    </dgm:pt>
    <dgm:pt modelId="{AB5F67D2-DA2E-4421-A7A9-40745D5629F7}" type="parTrans" cxnId="{B4053110-7251-47C9-BDE1-49503C04624F}">
      <dgm:prSet/>
      <dgm:spPr/>
      <dgm:t>
        <a:bodyPr/>
        <a:lstStyle/>
        <a:p>
          <a:endParaRPr lang="en-ZA"/>
        </a:p>
      </dgm:t>
    </dgm:pt>
    <dgm:pt modelId="{D69958AF-ED0D-4194-B1D1-FBB47CD4CB83}" type="sibTrans" cxnId="{B4053110-7251-47C9-BDE1-49503C04624F}">
      <dgm:prSet/>
      <dgm:spPr/>
      <dgm:t>
        <a:bodyPr/>
        <a:lstStyle/>
        <a:p>
          <a:endParaRPr lang="en-ZA"/>
        </a:p>
      </dgm:t>
    </dgm:pt>
    <dgm:pt modelId="{437F0955-3086-44BF-A121-7D59D72518BE}">
      <dgm:prSet phldrT="[Text]" custT="1"/>
      <dgm:spPr/>
      <dgm:t>
        <a:bodyPr/>
        <a:lstStyle/>
        <a:p>
          <a:r>
            <a:rPr lang="en-ZA" sz="3600" dirty="0"/>
            <a:t>Adulthood</a:t>
          </a:r>
        </a:p>
      </dgm:t>
    </dgm:pt>
    <dgm:pt modelId="{3F16C631-12EF-437D-805E-8FAD1A35C0FD}" type="parTrans" cxnId="{F09C498E-EECD-4B46-848E-7328129832E5}">
      <dgm:prSet/>
      <dgm:spPr/>
      <dgm:t>
        <a:bodyPr/>
        <a:lstStyle/>
        <a:p>
          <a:endParaRPr lang="en-ZA"/>
        </a:p>
      </dgm:t>
    </dgm:pt>
    <dgm:pt modelId="{A11359FA-35D4-408A-8F1C-9F77DA1A2F6E}" type="sibTrans" cxnId="{F09C498E-EECD-4B46-848E-7328129832E5}">
      <dgm:prSet/>
      <dgm:spPr/>
      <dgm:t>
        <a:bodyPr/>
        <a:lstStyle/>
        <a:p>
          <a:endParaRPr lang="en-ZA"/>
        </a:p>
      </dgm:t>
    </dgm:pt>
    <dgm:pt modelId="{F87854DD-D39A-45AE-A94A-AADB4BB72FC5}" type="pres">
      <dgm:prSet presAssocID="{856F22A4-A2D5-479B-AEDA-D703C7829963}" presName="Name0" presStyleCnt="0">
        <dgm:presLayoutVars>
          <dgm:dir/>
          <dgm:resizeHandles val="exact"/>
        </dgm:presLayoutVars>
      </dgm:prSet>
      <dgm:spPr/>
      <dgm:t>
        <a:bodyPr/>
        <a:lstStyle/>
        <a:p>
          <a:endParaRPr lang="en-GB"/>
        </a:p>
      </dgm:t>
    </dgm:pt>
    <dgm:pt modelId="{BA858641-CF0D-48E7-95D2-D46347246A74}" type="pres">
      <dgm:prSet presAssocID="{856F22A4-A2D5-479B-AEDA-D703C7829963}" presName="cycle" presStyleCnt="0"/>
      <dgm:spPr/>
    </dgm:pt>
    <dgm:pt modelId="{6C40929A-66C4-487E-BEC8-5108D4211BB6}" type="pres">
      <dgm:prSet presAssocID="{0098E94B-3F38-47B9-9BBB-E07F63ECCF15}" presName="nodeFirstNode" presStyleLbl="node1" presStyleIdx="0" presStyleCnt="4" custScaleX="59175" custScaleY="48402">
        <dgm:presLayoutVars>
          <dgm:bulletEnabled val="1"/>
        </dgm:presLayoutVars>
      </dgm:prSet>
      <dgm:spPr/>
      <dgm:t>
        <a:bodyPr/>
        <a:lstStyle/>
        <a:p>
          <a:endParaRPr lang="en-GB"/>
        </a:p>
      </dgm:t>
    </dgm:pt>
    <dgm:pt modelId="{99541998-3031-4F32-AC75-6021DA30389A}" type="pres">
      <dgm:prSet presAssocID="{32715C05-1690-47A3-B162-02F43B218C47}" presName="sibTransFirstNode" presStyleLbl="bgShp" presStyleIdx="0" presStyleCnt="1"/>
      <dgm:spPr/>
      <dgm:t>
        <a:bodyPr/>
        <a:lstStyle/>
        <a:p>
          <a:endParaRPr lang="en-GB"/>
        </a:p>
      </dgm:t>
    </dgm:pt>
    <dgm:pt modelId="{0F3EA5FF-3A8D-4FC2-8EF1-7DA9409F70E5}" type="pres">
      <dgm:prSet presAssocID="{8B81DE7B-A240-47B6-A149-2AC4A95164DD}" presName="nodeFollowingNodes" presStyleLbl="node1" presStyleIdx="1" presStyleCnt="4" custScaleX="83123" custScaleY="74319">
        <dgm:presLayoutVars>
          <dgm:bulletEnabled val="1"/>
        </dgm:presLayoutVars>
      </dgm:prSet>
      <dgm:spPr/>
      <dgm:t>
        <a:bodyPr/>
        <a:lstStyle/>
        <a:p>
          <a:endParaRPr lang="en-GB"/>
        </a:p>
      </dgm:t>
    </dgm:pt>
    <dgm:pt modelId="{B888CFA9-FA62-46DF-AFE4-B533AE31D584}" type="pres">
      <dgm:prSet presAssocID="{10B26F5D-F80F-4E6B-ABBB-CC0C4C473608}" presName="nodeFollowingNodes" presStyleLbl="node1" presStyleIdx="2" presStyleCnt="4" custScaleX="92536" custRadScaleRad="99718" custRadScaleInc="1841">
        <dgm:presLayoutVars>
          <dgm:bulletEnabled val="1"/>
        </dgm:presLayoutVars>
      </dgm:prSet>
      <dgm:spPr/>
      <dgm:t>
        <a:bodyPr/>
        <a:lstStyle/>
        <a:p>
          <a:endParaRPr lang="en-GB"/>
        </a:p>
      </dgm:t>
    </dgm:pt>
    <dgm:pt modelId="{7296CDD4-603C-4FF0-AE23-073FA70B64CA}" type="pres">
      <dgm:prSet presAssocID="{437F0955-3086-44BF-A121-7D59D72518BE}" presName="nodeFollowingNodes" presStyleLbl="node1" presStyleIdx="3" presStyleCnt="4" custScaleX="80433">
        <dgm:presLayoutVars>
          <dgm:bulletEnabled val="1"/>
        </dgm:presLayoutVars>
      </dgm:prSet>
      <dgm:spPr/>
      <dgm:t>
        <a:bodyPr/>
        <a:lstStyle/>
        <a:p>
          <a:endParaRPr lang="en-GB"/>
        </a:p>
      </dgm:t>
    </dgm:pt>
  </dgm:ptLst>
  <dgm:cxnLst>
    <dgm:cxn modelId="{C0A07C0A-A65B-4BEF-9558-A3C28FB4EECD}" type="presOf" srcId="{10B26F5D-F80F-4E6B-ABBB-CC0C4C473608}" destId="{B888CFA9-FA62-46DF-AFE4-B533AE31D584}" srcOrd="0" destOrd="0" presId="urn:microsoft.com/office/officeart/2005/8/layout/cycle3"/>
    <dgm:cxn modelId="{F09C498E-EECD-4B46-848E-7328129832E5}" srcId="{856F22A4-A2D5-479B-AEDA-D703C7829963}" destId="{437F0955-3086-44BF-A121-7D59D72518BE}" srcOrd="3" destOrd="0" parTransId="{3F16C631-12EF-437D-805E-8FAD1A35C0FD}" sibTransId="{A11359FA-35D4-408A-8F1C-9F77DA1A2F6E}"/>
    <dgm:cxn modelId="{65796DD0-846D-4FB1-815D-BEDC43E1ABA1}" type="presOf" srcId="{856F22A4-A2D5-479B-AEDA-D703C7829963}" destId="{F87854DD-D39A-45AE-A94A-AADB4BB72FC5}" srcOrd="0" destOrd="0" presId="urn:microsoft.com/office/officeart/2005/8/layout/cycle3"/>
    <dgm:cxn modelId="{B4053110-7251-47C9-BDE1-49503C04624F}" srcId="{856F22A4-A2D5-479B-AEDA-D703C7829963}" destId="{10B26F5D-F80F-4E6B-ABBB-CC0C4C473608}" srcOrd="2" destOrd="0" parTransId="{AB5F67D2-DA2E-4421-A7A9-40745D5629F7}" sibTransId="{D69958AF-ED0D-4194-B1D1-FBB47CD4CB83}"/>
    <dgm:cxn modelId="{5A95DCCC-E019-429C-A060-77A2196921CE}" type="presOf" srcId="{437F0955-3086-44BF-A121-7D59D72518BE}" destId="{7296CDD4-603C-4FF0-AE23-073FA70B64CA}" srcOrd="0" destOrd="0" presId="urn:microsoft.com/office/officeart/2005/8/layout/cycle3"/>
    <dgm:cxn modelId="{7CC0F96B-248D-4AF3-AD64-4C6F750FCCA8}" type="presOf" srcId="{0098E94B-3F38-47B9-9BBB-E07F63ECCF15}" destId="{6C40929A-66C4-487E-BEC8-5108D4211BB6}" srcOrd="0" destOrd="0" presId="urn:microsoft.com/office/officeart/2005/8/layout/cycle3"/>
    <dgm:cxn modelId="{882405E6-6035-4BEE-9CF3-E36F47787EA6}" type="presOf" srcId="{32715C05-1690-47A3-B162-02F43B218C47}" destId="{99541998-3031-4F32-AC75-6021DA30389A}" srcOrd="0" destOrd="0" presId="urn:microsoft.com/office/officeart/2005/8/layout/cycle3"/>
    <dgm:cxn modelId="{96B026B6-C1BA-4D4B-9DEF-F624CC59B9D1}" srcId="{856F22A4-A2D5-479B-AEDA-D703C7829963}" destId="{8B81DE7B-A240-47B6-A149-2AC4A95164DD}" srcOrd="1" destOrd="0" parTransId="{58FFA3E3-5637-4386-AC0B-6D478FD19FC1}" sibTransId="{0AA9DF62-7777-4EAB-B9DB-00C4B9EBB1A4}"/>
    <dgm:cxn modelId="{9AACF101-0D6B-4491-B181-021481A3E8CE}" srcId="{856F22A4-A2D5-479B-AEDA-D703C7829963}" destId="{0098E94B-3F38-47B9-9BBB-E07F63ECCF15}" srcOrd="0" destOrd="0" parTransId="{C40272EA-13A8-4E55-9267-F42DC26AE3A6}" sibTransId="{32715C05-1690-47A3-B162-02F43B218C47}"/>
    <dgm:cxn modelId="{2FDB0FF2-27E4-4D6E-9143-30B8A93F7482}" type="presOf" srcId="{8B81DE7B-A240-47B6-A149-2AC4A95164DD}" destId="{0F3EA5FF-3A8D-4FC2-8EF1-7DA9409F70E5}" srcOrd="0" destOrd="0" presId="urn:microsoft.com/office/officeart/2005/8/layout/cycle3"/>
    <dgm:cxn modelId="{0E4D8DA3-8A90-4C35-9E2B-0EB2F0A3BA90}" type="presParOf" srcId="{F87854DD-D39A-45AE-A94A-AADB4BB72FC5}" destId="{BA858641-CF0D-48E7-95D2-D46347246A74}" srcOrd="0" destOrd="0" presId="urn:microsoft.com/office/officeart/2005/8/layout/cycle3"/>
    <dgm:cxn modelId="{DD5ADBB2-F9F7-4C4A-8377-167A16CCECDA}" type="presParOf" srcId="{BA858641-CF0D-48E7-95D2-D46347246A74}" destId="{6C40929A-66C4-487E-BEC8-5108D4211BB6}" srcOrd="0" destOrd="0" presId="urn:microsoft.com/office/officeart/2005/8/layout/cycle3"/>
    <dgm:cxn modelId="{51562ADA-664E-4011-AB3F-8336A1EAF012}" type="presParOf" srcId="{BA858641-CF0D-48E7-95D2-D46347246A74}" destId="{99541998-3031-4F32-AC75-6021DA30389A}" srcOrd="1" destOrd="0" presId="urn:microsoft.com/office/officeart/2005/8/layout/cycle3"/>
    <dgm:cxn modelId="{CDC6477A-E032-4C9C-946C-E504A585E6AA}" type="presParOf" srcId="{BA858641-CF0D-48E7-95D2-D46347246A74}" destId="{0F3EA5FF-3A8D-4FC2-8EF1-7DA9409F70E5}" srcOrd="2" destOrd="0" presId="urn:microsoft.com/office/officeart/2005/8/layout/cycle3"/>
    <dgm:cxn modelId="{C2A06EDF-C5C1-41F7-A15F-BB44BFB4CC87}" type="presParOf" srcId="{BA858641-CF0D-48E7-95D2-D46347246A74}" destId="{B888CFA9-FA62-46DF-AFE4-B533AE31D584}" srcOrd="3" destOrd="0" presId="urn:microsoft.com/office/officeart/2005/8/layout/cycle3"/>
    <dgm:cxn modelId="{DE8FA1DB-E386-4E07-8717-18DDFCBD7D87}" type="presParOf" srcId="{BA858641-CF0D-48E7-95D2-D46347246A74}" destId="{7296CDD4-603C-4FF0-AE23-073FA70B64CA}" srcOrd="4" destOrd="0" presId="urn:microsoft.com/office/officeart/2005/8/layout/cycle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B87C018-3D73-4904-A92A-D4464DCC2196}"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ZA"/>
        </a:p>
      </dgm:t>
    </dgm:pt>
    <dgm:pt modelId="{0CD52A47-80B6-42ED-9748-F68C4679334C}">
      <dgm:prSet phldrT="[Text]" custT="1"/>
      <dgm:spPr/>
      <dgm:t>
        <a:bodyPr/>
        <a:lstStyle/>
        <a:p>
          <a:r>
            <a:rPr lang="en-ZA" sz="4000" dirty="0"/>
            <a:t>Age</a:t>
          </a:r>
        </a:p>
      </dgm:t>
    </dgm:pt>
    <dgm:pt modelId="{4CCC23B6-48FC-4823-809A-CC45DF12958E}" type="parTrans" cxnId="{1E7FBDDE-24A1-497C-97EB-16A1D4D90010}">
      <dgm:prSet/>
      <dgm:spPr/>
      <dgm:t>
        <a:bodyPr/>
        <a:lstStyle/>
        <a:p>
          <a:endParaRPr lang="en-ZA"/>
        </a:p>
      </dgm:t>
    </dgm:pt>
    <dgm:pt modelId="{6975EF30-92A9-4A5B-AC07-D1E2472B9DC5}" type="sibTrans" cxnId="{1E7FBDDE-24A1-497C-97EB-16A1D4D90010}">
      <dgm:prSet/>
      <dgm:spPr/>
      <dgm:t>
        <a:bodyPr/>
        <a:lstStyle/>
        <a:p>
          <a:endParaRPr lang="en-ZA"/>
        </a:p>
      </dgm:t>
    </dgm:pt>
    <dgm:pt modelId="{C8587A20-B782-4059-AB4B-187F5B902390}">
      <dgm:prSet phldrT="[Text]" custT="1"/>
      <dgm:spPr/>
      <dgm:t>
        <a:bodyPr/>
        <a:lstStyle/>
        <a:p>
          <a:r>
            <a:rPr lang="en-ZA" sz="3600" dirty="0"/>
            <a:t>0-2 years</a:t>
          </a:r>
        </a:p>
      </dgm:t>
    </dgm:pt>
    <dgm:pt modelId="{64F6A0A6-BF7C-4458-98A4-B050AE59E365}" type="parTrans" cxnId="{C634EFEE-3D5D-4A5D-A479-141E070ECC86}">
      <dgm:prSet/>
      <dgm:spPr/>
      <dgm:t>
        <a:bodyPr/>
        <a:lstStyle/>
        <a:p>
          <a:endParaRPr lang="en-ZA"/>
        </a:p>
      </dgm:t>
    </dgm:pt>
    <dgm:pt modelId="{CB5D2EF0-9853-4F62-965A-E05D360F49F9}" type="sibTrans" cxnId="{C634EFEE-3D5D-4A5D-A479-141E070ECC86}">
      <dgm:prSet/>
      <dgm:spPr/>
      <dgm:t>
        <a:bodyPr/>
        <a:lstStyle/>
        <a:p>
          <a:endParaRPr lang="en-ZA"/>
        </a:p>
      </dgm:t>
    </dgm:pt>
    <dgm:pt modelId="{9AB29D97-90F7-4B8E-A398-6606418CD12D}">
      <dgm:prSet phldrT="[Text]" custT="1"/>
      <dgm:spPr/>
      <dgm:t>
        <a:bodyPr/>
        <a:lstStyle/>
        <a:p>
          <a:r>
            <a:rPr lang="en-US" sz="3600" dirty="0"/>
            <a:t>Begins shortly after one’s birth</a:t>
          </a:r>
          <a:endParaRPr lang="en-ZA" sz="3600" dirty="0"/>
        </a:p>
      </dgm:t>
    </dgm:pt>
    <dgm:pt modelId="{FFBBA994-9D9C-44FB-905F-27F7DD025D47}" type="parTrans" cxnId="{7471E96C-BF79-47AA-AD37-DF9E49F72451}">
      <dgm:prSet/>
      <dgm:spPr/>
      <dgm:t>
        <a:bodyPr/>
        <a:lstStyle/>
        <a:p>
          <a:endParaRPr lang="en-ZA"/>
        </a:p>
      </dgm:t>
    </dgm:pt>
    <dgm:pt modelId="{7BEED6B2-1D97-4FD4-902C-8DEE7A5D5B2A}" type="sibTrans" cxnId="{7471E96C-BF79-47AA-AD37-DF9E49F72451}">
      <dgm:prSet/>
      <dgm:spPr/>
      <dgm:t>
        <a:bodyPr/>
        <a:lstStyle/>
        <a:p>
          <a:endParaRPr lang="en-ZA"/>
        </a:p>
      </dgm:t>
    </dgm:pt>
    <dgm:pt modelId="{BD59713A-8E02-4CDB-90DF-8393A4EFB776}">
      <dgm:prSet phldrT="[Text]" custT="1"/>
      <dgm:spPr/>
      <dgm:t>
        <a:bodyPr/>
        <a:lstStyle/>
        <a:p>
          <a:r>
            <a:rPr lang="en-ZA" sz="4000" dirty="0"/>
            <a:t>Main Agent </a:t>
          </a:r>
        </a:p>
      </dgm:t>
    </dgm:pt>
    <dgm:pt modelId="{F3BDF07C-1E11-4060-880F-BFDCCAE26D36}" type="parTrans" cxnId="{CA5DCE34-80D9-4199-B88C-C1966EE73848}">
      <dgm:prSet/>
      <dgm:spPr/>
      <dgm:t>
        <a:bodyPr/>
        <a:lstStyle/>
        <a:p>
          <a:endParaRPr lang="en-ZA"/>
        </a:p>
      </dgm:t>
    </dgm:pt>
    <dgm:pt modelId="{1AA68883-B7E8-4CE1-9D1B-E9DB397A85F9}" type="sibTrans" cxnId="{CA5DCE34-80D9-4199-B88C-C1966EE73848}">
      <dgm:prSet/>
      <dgm:spPr/>
      <dgm:t>
        <a:bodyPr/>
        <a:lstStyle/>
        <a:p>
          <a:endParaRPr lang="en-ZA"/>
        </a:p>
      </dgm:t>
    </dgm:pt>
    <dgm:pt modelId="{093CC632-CB4A-4D37-9A69-072F5C25B08F}">
      <dgm:prSet phldrT="[Text]" custT="1"/>
      <dgm:spPr/>
      <dgm:t>
        <a:bodyPr/>
        <a:lstStyle/>
        <a:p>
          <a:r>
            <a:rPr lang="en-ZA" sz="3600" dirty="0"/>
            <a:t>The Family</a:t>
          </a:r>
        </a:p>
      </dgm:t>
    </dgm:pt>
    <dgm:pt modelId="{AC92A2E5-9626-4249-9D90-9976B9DB2D9A}" type="parTrans" cxnId="{F008A2D4-5D20-49E6-88F4-1F376105C752}">
      <dgm:prSet/>
      <dgm:spPr/>
      <dgm:t>
        <a:bodyPr/>
        <a:lstStyle/>
        <a:p>
          <a:endParaRPr lang="en-ZA"/>
        </a:p>
      </dgm:t>
    </dgm:pt>
    <dgm:pt modelId="{CB8E0655-6067-4054-B4B8-1885744AB9A6}" type="sibTrans" cxnId="{F008A2D4-5D20-49E6-88F4-1F376105C752}">
      <dgm:prSet/>
      <dgm:spPr/>
      <dgm:t>
        <a:bodyPr/>
        <a:lstStyle/>
        <a:p>
          <a:endParaRPr lang="en-ZA"/>
        </a:p>
      </dgm:t>
    </dgm:pt>
    <dgm:pt modelId="{66D001F6-472F-4127-8BD2-8C03C90A5F8E}">
      <dgm:prSet phldrT="[Text]" custT="1"/>
      <dgm:spPr/>
      <dgm:t>
        <a:bodyPr/>
        <a:lstStyle/>
        <a:p>
          <a:r>
            <a:rPr lang="en-ZA" sz="4000" dirty="0"/>
            <a:t>Trust vs. mistrust</a:t>
          </a:r>
        </a:p>
      </dgm:t>
    </dgm:pt>
    <dgm:pt modelId="{74CD4285-2D32-450B-AC00-22CA0E2F3DE2}" type="parTrans" cxnId="{885A455F-FD21-4727-B2F2-DCDDFEE6893F}">
      <dgm:prSet/>
      <dgm:spPr/>
      <dgm:t>
        <a:bodyPr/>
        <a:lstStyle/>
        <a:p>
          <a:endParaRPr lang="en-ZA"/>
        </a:p>
      </dgm:t>
    </dgm:pt>
    <dgm:pt modelId="{F59EA7B3-BEA9-4ECB-B0D7-F74DAA494737}" type="sibTrans" cxnId="{885A455F-FD21-4727-B2F2-DCDDFEE6893F}">
      <dgm:prSet/>
      <dgm:spPr/>
      <dgm:t>
        <a:bodyPr/>
        <a:lstStyle/>
        <a:p>
          <a:endParaRPr lang="en-ZA"/>
        </a:p>
      </dgm:t>
    </dgm:pt>
    <dgm:pt modelId="{48D94EE3-9E40-436F-825D-E630AD55EFCF}">
      <dgm:prSet phldrT="[Text]" custT="1"/>
      <dgm:spPr/>
      <dgm:t>
        <a:bodyPr/>
        <a:lstStyle/>
        <a:p>
          <a:r>
            <a:rPr lang="en-US" sz="3600" dirty="0"/>
            <a:t>child will develop social attachment or rejection</a:t>
          </a:r>
          <a:endParaRPr lang="en-ZA" sz="3600" dirty="0"/>
        </a:p>
      </dgm:t>
    </dgm:pt>
    <dgm:pt modelId="{A6669124-7722-4190-8B4A-770D24869253}" type="parTrans" cxnId="{31EE0E06-76F3-4B1D-91EB-FFBCE8C403EA}">
      <dgm:prSet/>
      <dgm:spPr/>
      <dgm:t>
        <a:bodyPr/>
        <a:lstStyle/>
        <a:p>
          <a:endParaRPr lang="en-ZA"/>
        </a:p>
      </dgm:t>
    </dgm:pt>
    <dgm:pt modelId="{50B5389C-C853-4E55-9115-FEC8EAC37FDE}" type="sibTrans" cxnId="{31EE0E06-76F3-4B1D-91EB-FFBCE8C403EA}">
      <dgm:prSet/>
      <dgm:spPr/>
      <dgm:t>
        <a:bodyPr/>
        <a:lstStyle/>
        <a:p>
          <a:endParaRPr lang="en-ZA"/>
        </a:p>
      </dgm:t>
    </dgm:pt>
    <dgm:pt modelId="{48A820D2-DD06-4783-AC57-B26D3A5AE819}" type="pres">
      <dgm:prSet presAssocID="{DB87C018-3D73-4904-A92A-D4464DCC2196}" presName="Name0" presStyleCnt="0">
        <dgm:presLayoutVars>
          <dgm:dir/>
          <dgm:animLvl val="lvl"/>
          <dgm:resizeHandles val="exact"/>
        </dgm:presLayoutVars>
      </dgm:prSet>
      <dgm:spPr/>
      <dgm:t>
        <a:bodyPr/>
        <a:lstStyle/>
        <a:p>
          <a:endParaRPr lang="en-GB"/>
        </a:p>
      </dgm:t>
    </dgm:pt>
    <dgm:pt modelId="{F7221A69-9DEC-42AD-9FDD-CD18CA70CC1D}" type="pres">
      <dgm:prSet presAssocID="{0CD52A47-80B6-42ED-9748-F68C4679334C}" presName="linNode" presStyleCnt="0"/>
      <dgm:spPr/>
    </dgm:pt>
    <dgm:pt modelId="{4ADD2CBC-0F49-47E8-B824-030BC0DC94A0}" type="pres">
      <dgm:prSet presAssocID="{0CD52A47-80B6-42ED-9748-F68C4679334C}" presName="parentText" presStyleLbl="node1" presStyleIdx="0" presStyleCnt="3" custScaleX="2000000" custScaleY="52189">
        <dgm:presLayoutVars>
          <dgm:chMax val="1"/>
          <dgm:bulletEnabled val="1"/>
        </dgm:presLayoutVars>
      </dgm:prSet>
      <dgm:spPr/>
      <dgm:t>
        <a:bodyPr/>
        <a:lstStyle/>
        <a:p>
          <a:endParaRPr lang="en-GB"/>
        </a:p>
      </dgm:t>
    </dgm:pt>
    <dgm:pt modelId="{379AAD8A-E832-4203-8005-E1250337FE6C}" type="pres">
      <dgm:prSet presAssocID="{0CD52A47-80B6-42ED-9748-F68C4679334C}" presName="descendantText" presStyleLbl="alignAccFollowNode1" presStyleIdx="0" presStyleCnt="3" custScaleX="2000000">
        <dgm:presLayoutVars>
          <dgm:bulletEnabled val="1"/>
        </dgm:presLayoutVars>
      </dgm:prSet>
      <dgm:spPr/>
      <dgm:t>
        <a:bodyPr/>
        <a:lstStyle/>
        <a:p>
          <a:endParaRPr lang="en-GB"/>
        </a:p>
      </dgm:t>
    </dgm:pt>
    <dgm:pt modelId="{B7EDBAE1-C0FB-43B8-BB5B-D8D191C2068F}" type="pres">
      <dgm:prSet presAssocID="{6975EF30-92A9-4A5B-AC07-D1E2472B9DC5}" presName="sp" presStyleCnt="0"/>
      <dgm:spPr/>
    </dgm:pt>
    <dgm:pt modelId="{25E5F686-354E-45D6-A727-F7ABD9694639}" type="pres">
      <dgm:prSet presAssocID="{BD59713A-8E02-4CDB-90DF-8393A4EFB776}" presName="linNode" presStyleCnt="0"/>
      <dgm:spPr/>
    </dgm:pt>
    <dgm:pt modelId="{A96F5AAF-F964-4488-A6FE-87BFDD6B6038}" type="pres">
      <dgm:prSet presAssocID="{BD59713A-8E02-4CDB-90DF-8393A4EFB776}" presName="parentText" presStyleLbl="node1" presStyleIdx="1" presStyleCnt="3" custScaleX="2000000" custScaleY="54134">
        <dgm:presLayoutVars>
          <dgm:chMax val="1"/>
          <dgm:bulletEnabled val="1"/>
        </dgm:presLayoutVars>
      </dgm:prSet>
      <dgm:spPr/>
      <dgm:t>
        <a:bodyPr/>
        <a:lstStyle/>
        <a:p>
          <a:endParaRPr lang="en-GB"/>
        </a:p>
      </dgm:t>
    </dgm:pt>
    <dgm:pt modelId="{2DF21879-910C-4FA9-B310-0B0EA3428B08}" type="pres">
      <dgm:prSet presAssocID="{BD59713A-8E02-4CDB-90DF-8393A4EFB776}" presName="descendantText" presStyleLbl="alignAccFollowNode1" presStyleIdx="1" presStyleCnt="3" custScaleX="2000000" custScaleY="63595">
        <dgm:presLayoutVars>
          <dgm:bulletEnabled val="1"/>
        </dgm:presLayoutVars>
      </dgm:prSet>
      <dgm:spPr/>
      <dgm:t>
        <a:bodyPr/>
        <a:lstStyle/>
        <a:p>
          <a:endParaRPr lang="en-GB"/>
        </a:p>
      </dgm:t>
    </dgm:pt>
    <dgm:pt modelId="{DD975466-96BE-47F6-A0D5-21D29709DF46}" type="pres">
      <dgm:prSet presAssocID="{1AA68883-B7E8-4CE1-9D1B-E9DB397A85F9}" presName="sp" presStyleCnt="0"/>
      <dgm:spPr/>
    </dgm:pt>
    <dgm:pt modelId="{081A8E15-58DC-4BDF-844B-7D9440FA9C46}" type="pres">
      <dgm:prSet presAssocID="{66D001F6-472F-4127-8BD2-8C03C90A5F8E}" presName="linNode" presStyleCnt="0"/>
      <dgm:spPr/>
    </dgm:pt>
    <dgm:pt modelId="{B016188D-812B-4766-8CAB-85E8E28848EB}" type="pres">
      <dgm:prSet presAssocID="{66D001F6-472F-4127-8BD2-8C03C90A5F8E}" presName="parentText" presStyleLbl="node1" presStyleIdx="2" presStyleCnt="3" custScaleX="2000000" custScaleY="55072">
        <dgm:presLayoutVars>
          <dgm:chMax val="1"/>
          <dgm:bulletEnabled val="1"/>
        </dgm:presLayoutVars>
      </dgm:prSet>
      <dgm:spPr/>
      <dgm:t>
        <a:bodyPr/>
        <a:lstStyle/>
        <a:p>
          <a:endParaRPr lang="en-GB"/>
        </a:p>
      </dgm:t>
    </dgm:pt>
    <dgm:pt modelId="{1E8FAD12-8BDB-454B-9321-6D9CB2343D57}" type="pres">
      <dgm:prSet presAssocID="{66D001F6-472F-4127-8BD2-8C03C90A5F8E}" presName="descendantText" presStyleLbl="alignAccFollowNode1" presStyleIdx="2" presStyleCnt="3" custScaleX="2000000">
        <dgm:presLayoutVars>
          <dgm:bulletEnabled val="1"/>
        </dgm:presLayoutVars>
      </dgm:prSet>
      <dgm:spPr/>
      <dgm:t>
        <a:bodyPr/>
        <a:lstStyle/>
        <a:p>
          <a:endParaRPr lang="en-GB"/>
        </a:p>
      </dgm:t>
    </dgm:pt>
  </dgm:ptLst>
  <dgm:cxnLst>
    <dgm:cxn modelId="{885A455F-FD21-4727-B2F2-DCDDFEE6893F}" srcId="{DB87C018-3D73-4904-A92A-D4464DCC2196}" destId="{66D001F6-472F-4127-8BD2-8C03C90A5F8E}" srcOrd="2" destOrd="0" parTransId="{74CD4285-2D32-450B-AC00-22CA0E2F3DE2}" sibTransId="{F59EA7B3-BEA9-4ECB-B0D7-F74DAA494737}"/>
    <dgm:cxn modelId="{B5FDDD9B-A29F-496D-B050-EC399BE8A720}" type="presOf" srcId="{9AB29D97-90F7-4B8E-A398-6606418CD12D}" destId="{379AAD8A-E832-4203-8005-E1250337FE6C}" srcOrd="0" destOrd="1" presId="urn:microsoft.com/office/officeart/2005/8/layout/vList5"/>
    <dgm:cxn modelId="{EB5CEAB7-A01F-42AD-93F9-FC4E6D1E4B0F}" type="presOf" srcId="{DB87C018-3D73-4904-A92A-D4464DCC2196}" destId="{48A820D2-DD06-4783-AC57-B26D3A5AE819}" srcOrd="0" destOrd="0" presId="urn:microsoft.com/office/officeart/2005/8/layout/vList5"/>
    <dgm:cxn modelId="{B7930CB5-A708-46B1-B5CC-EA92DDC79BB6}" type="presOf" srcId="{C8587A20-B782-4059-AB4B-187F5B902390}" destId="{379AAD8A-E832-4203-8005-E1250337FE6C}" srcOrd="0" destOrd="0" presId="urn:microsoft.com/office/officeart/2005/8/layout/vList5"/>
    <dgm:cxn modelId="{184F82C0-D889-42CC-963C-39E7BB1EC5B4}" type="presOf" srcId="{BD59713A-8E02-4CDB-90DF-8393A4EFB776}" destId="{A96F5AAF-F964-4488-A6FE-87BFDD6B6038}" srcOrd="0" destOrd="0" presId="urn:microsoft.com/office/officeart/2005/8/layout/vList5"/>
    <dgm:cxn modelId="{A6FBC5B1-3754-40D1-B93A-A96966F807C6}" type="presOf" srcId="{0CD52A47-80B6-42ED-9748-F68C4679334C}" destId="{4ADD2CBC-0F49-47E8-B824-030BC0DC94A0}" srcOrd="0" destOrd="0" presId="urn:microsoft.com/office/officeart/2005/8/layout/vList5"/>
    <dgm:cxn modelId="{C634EFEE-3D5D-4A5D-A479-141E070ECC86}" srcId="{0CD52A47-80B6-42ED-9748-F68C4679334C}" destId="{C8587A20-B782-4059-AB4B-187F5B902390}" srcOrd="0" destOrd="0" parTransId="{64F6A0A6-BF7C-4458-98A4-B050AE59E365}" sibTransId="{CB5D2EF0-9853-4F62-965A-E05D360F49F9}"/>
    <dgm:cxn modelId="{BD680FC7-5D39-466F-8E39-08AB0EC8F60A}" type="presOf" srcId="{66D001F6-472F-4127-8BD2-8C03C90A5F8E}" destId="{B016188D-812B-4766-8CAB-85E8E28848EB}" srcOrd="0" destOrd="0" presId="urn:microsoft.com/office/officeart/2005/8/layout/vList5"/>
    <dgm:cxn modelId="{F008A2D4-5D20-49E6-88F4-1F376105C752}" srcId="{BD59713A-8E02-4CDB-90DF-8393A4EFB776}" destId="{093CC632-CB4A-4D37-9A69-072F5C25B08F}" srcOrd="0" destOrd="0" parTransId="{AC92A2E5-9626-4249-9D90-9976B9DB2D9A}" sibTransId="{CB8E0655-6067-4054-B4B8-1885744AB9A6}"/>
    <dgm:cxn modelId="{31EE0E06-76F3-4B1D-91EB-FFBCE8C403EA}" srcId="{66D001F6-472F-4127-8BD2-8C03C90A5F8E}" destId="{48D94EE3-9E40-436F-825D-E630AD55EFCF}" srcOrd="0" destOrd="0" parTransId="{A6669124-7722-4190-8B4A-770D24869253}" sibTransId="{50B5389C-C853-4E55-9115-FEC8EAC37FDE}"/>
    <dgm:cxn modelId="{1E7FBDDE-24A1-497C-97EB-16A1D4D90010}" srcId="{DB87C018-3D73-4904-A92A-D4464DCC2196}" destId="{0CD52A47-80B6-42ED-9748-F68C4679334C}" srcOrd="0" destOrd="0" parTransId="{4CCC23B6-48FC-4823-809A-CC45DF12958E}" sibTransId="{6975EF30-92A9-4A5B-AC07-D1E2472B9DC5}"/>
    <dgm:cxn modelId="{7471E96C-BF79-47AA-AD37-DF9E49F72451}" srcId="{0CD52A47-80B6-42ED-9748-F68C4679334C}" destId="{9AB29D97-90F7-4B8E-A398-6606418CD12D}" srcOrd="1" destOrd="0" parTransId="{FFBBA994-9D9C-44FB-905F-27F7DD025D47}" sibTransId="{7BEED6B2-1D97-4FD4-902C-8DEE7A5D5B2A}"/>
    <dgm:cxn modelId="{CA5DCE34-80D9-4199-B88C-C1966EE73848}" srcId="{DB87C018-3D73-4904-A92A-D4464DCC2196}" destId="{BD59713A-8E02-4CDB-90DF-8393A4EFB776}" srcOrd="1" destOrd="0" parTransId="{F3BDF07C-1E11-4060-880F-BFDCCAE26D36}" sibTransId="{1AA68883-B7E8-4CE1-9D1B-E9DB397A85F9}"/>
    <dgm:cxn modelId="{DDD475C6-E9A4-4F1C-81AB-1C99DF8DBE80}" type="presOf" srcId="{48D94EE3-9E40-436F-825D-E630AD55EFCF}" destId="{1E8FAD12-8BDB-454B-9321-6D9CB2343D57}" srcOrd="0" destOrd="0" presId="urn:microsoft.com/office/officeart/2005/8/layout/vList5"/>
    <dgm:cxn modelId="{71713728-9302-406B-A284-B3F98D9E2536}" type="presOf" srcId="{093CC632-CB4A-4D37-9A69-072F5C25B08F}" destId="{2DF21879-910C-4FA9-B310-0B0EA3428B08}" srcOrd="0" destOrd="0" presId="urn:microsoft.com/office/officeart/2005/8/layout/vList5"/>
    <dgm:cxn modelId="{BA9FC87A-459F-483F-8F55-859AB04419D5}" type="presParOf" srcId="{48A820D2-DD06-4783-AC57-B26D3A5AE819}" destId="{F7221A69-9DEC-42AD-9FDD-CD18CA70CC1D}" srcOrd="0" destOrd="0" presId="urn:microsoft.com/office/officeart/2005/8/layout/vList5"/>
    <dgm:cxn modelId="{8A64DAFF-20A7-467A-8DA0-8061B0F11077}" type="presParOf" srcId="{F7221A69-9DEC-42AD-9FDD-CD18CA70CC1D}" destId="{4ADD2CBC-0F49-47E8-B824-030BC0DC94A0}" srcOrd="0" destOrd="0" presId="urn:microsoft.com/office/officeart/2005/8/layout/vList5"/>
    <dgm:cxn modelId="{3B141092-D9A1-4938-A1D4-7F2A0AF1ECBA}" type="presParOf" srcId="{F7221A69-9DEC-42AD-9FDD-CD18CA70CC1D}" destId="{379AAD8A-E832-4203-8005-E1250337FE6C}" srcOrd="1" destOrd="0" presId="urn:microsoft.com/office/officeart/2005/8/layout/vList5"/>
    <dgm:cxn modelId="{B2F17AEA-F24E-4BCF-B319-053F45B59752}" type="presParOf" srcId="{48A820D2-DD06-4783-AC57-B26D3A5AE819}" destId="{B7EDBAE1-C0FB-43B8-BB5B-D8D191C2068F}" srcOrd="1" destOrd="0" presId="urn:microsoft.com/office/officeart/2005/8/layout/vList5"/>
    <dgm:cxn modelId="{6BE720AB-A999-4D5F-BAB2-8BB0040478F7}" type="presParOf" srcId="{48A820D2-DD06-4783-AC57-B26D3A5AE819}" destId="{25E5F686-354E-45D6-A727-F7ABD9694639}" srcOrd="2" destOrd="0" presId="urn:microsoft.com/office/officeart/2005/8/layout/vList5"/>
    <dgm:cxn modelId="{907DC805-128E-438C-BCA9-9A686E9E44D6}" type="presParOf" srcId="{25E5F686-354E-45D6-A727-F7ABD9694639}" destId="{A96F5AAF-F964-4488-A6FE-87BFDD6B6038}" srcOrd="0" destOrd="0" presId="urn:microsoft.com/office/officeart/2005/8/layout/vList5"/>
    <dgm:cxn modelId="{6595C61D-3506-4D65-8A0B-FE5FD1844F98}" type="presParOf" srcId="{25E5F686-354E-45D6-A727-F7ABD9694639}" destId="{2DF21879-910C-4FA9-B310-0B0EA3428B08}" srcOrd="1" destOrd="0" presId="urn:microsoft.com/office/officeart/2005/8/layout/vList5"/>
    <dgm:cxn modelId="{2FF09EC8-CDF4-43BB-AEFD-09631A3C767A}" type="presParOf" srcId="{48A820D2-DD06-4783-AC57-B26D3A5AE819}" destId="{DD975466-96BE-47F6-A0D5-21D29709DF46}" srcOrd="3" destOrd="0" presId="urn:microsoft.com/office/officeart/2005/8/layout/vList5"/>
    <dgm:cxn modelId="{89F67BD6-2237-4FB1-AB8F-FD0C8F219D69}" type="presParOf" srcId="{48A820D2-DD06-4783-AC57-B26D3A5AE819}" destId="{081A8E15-58DC-4BDF-844B-7D9440FA9C46}" srcOrd="4" destOrd="0" presId="urn:microsoft.com/office/officeart/2005/8/layout/vList5"/>
    <dgm:cxn modelId="{E023EDAF-73D9-4E2F-B44F-47BA0C46D900}" type="presParOf" srcId="{081A8E15-58DC-4BDF-844B-7D9440FA9C46}" destId="{B016188D-812B-4766-8CAB-85E8E28848EB}" srcOrd="0" destOrd="0" presId="urn:microsoft.com/office/officeart/2005/8/layout/vList5"/>
    <dgm:cxn modelId="{2B7DEB07-A567-42F9-9A10-83D6678653E7}" type="presParOf" srcId="{081A8E15-58DC-4BDF-844B-7D9440FA9C46}" destId="{1E8FAD12-8BDB-454B-9321-6D9CB2343D57}"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B9F9D57-1BF7-4659-9DD5-A37AFAA77F5E}" type="doc">
      <dgm:prSet loTypeId="urn:microsoft.com/office/officeart/2005/8/layout/vList5" loCatId="list" qsTypeId="urn:microsoft.com/office/officeart/2005/8/quickstyle/simple1" qsCatId="simple" csTypeId="urn:microsoft.com/office/officeart/2005/8/colors/colorful1" csCatId="colorful" phldr="1"/>
      <dgm:spPr/>
      <dgm:t>
        <a:bodyPr/>
        <a:lstStyle/>
        <a:p>
          <a:endParaRPr lang="en-ZA"/>
        </a:p>
      </dgm:t>
    </dgm:pt>
    <dgm:pt modelId="{244DE0ED-2828-4316-A664-2447BBB427EB}">
      <dgm:prSet phldrT="[Text]" custT="1"/>
      <dgm:spPr/>
      <dgm:t>
        <a:bodyPr/>
        <a:lstStyle/>
        <a:p>
          <a:r>
            <a:rPr lang="en-ZA" sz="4000" dirty="0"/>
            <a:t>Age</a:t>
          </a:r>
        </a:p>
      </dgm:t>
    </dgm:pt>
    <dgm:pt modelId="{4A113992-FAF7-4641-BBCD-AB1D754D7921}" type="parTrans" cxnId="{CC8A04FA-2B01-4EF4-9C5C-30EC54263DE8}">
      <dgm:prSet/>
      <dgm:spPr/>
      <dgm:t>
        <a:bodyPr/>
        <a:lstStyle/>
        <a:p>
          <a:endParaRPr lang="en-ZA"/>
        </a:p>
      </dgm:t>
    </dgm:pt>
    <dgm:pt modelId="{C7D55467-C97F-49F3-98C9-19DAC9816784}" type="sibTrans" cxnId="{CC8A04FA-2B01-4EF4-9C5C-30EC54263DE8}">
      <dgm:prSet/>
      <dgm:spPr/>
      <dgm:t>
        <a:bodyPr/>
        <a:lstStyle/>
        <a:p>
          <a:endParaRPr lang="en-ZA"/>
        </a:p>
      </dgm:t>
    </dgm:pt>
    <dgm:pt modelId="{DA013B21-FC28-40AD-AD1D-8209223AFD07}">
      <dgm:prSet phldrT="[Text]" custT="1"/>
      <dgm:spPr/>
      <dgm:t>
        <a:bodyPr/>
        <a:lstStyle/>
        <a:p>
          <a:r>
            <a:rPr lang="en-US" sz="3600" b="1" dirty="0"/>
            <a:t>3-12years</a:t>
          </a:r>
          <a:endParaRPr lang="en-ZA" sz="3600" dirty="0"/>
        </a:p>
      </dgm:t>
    </dgm:pt>
    <dgm:pt modelId="{8C4FF576-AD6C-4552-AA5B-73296E320214}" type="parTrans" cxnId="{8E983905-1B7C-4AF0-BA70-35526CDB9A85}">
      <dgm:prSet/>
      <dgm:spPr/>
      <dgm:t>
        <a:bodyPr/>
        <a:lstStyle/>
        <a:p>
          <a:endParaRPr lang="en-ZA"/>
        </a:p>
      </dgm:t>
    </dgm:pt>
    <dgm:pt modelId="{834D2ADA-54B1-4C9C-91AC-B92737F67BFD}" type="sibTrans" cxnId="{8E983905-1B7C-4AF0-BA70-35526CDB9A85}">
      <dgm:prSet/>
      <dgm:spPr/>
      <dgm:t>
        <a:bodyPr/>
        <a:lstStyle/>
        <a:p>
          <a:endParaRPr lang="en-ZA"/>
        </a:p>
      </dgm:t>
    </dgm:pt>
    <dgm:pt modelId="{D8FCBF0C-A564-4D14-99A5-507ECAEFEA40}">
      <dgm:prSet phldrT="[Text]"/>
      <dgm:spPr/>
      <dgm:t>
        <a:bodyPr/>
        <a:lstStyle/>
        <a:p>
          <a:r>
            <a:rPr lang="en-ZA" dirty="0"/>
            <a:t>Main Agent</a:t>
          </a:r>
        </a:p>
      </dgm:t>
    </dgm:pt>
    <dgm:pt modelId="{22CA3D9B-408A-4EAA-929B-3B63034968F8}" type="parTrans" cxnId="{696AD162-C60D-46A7-A7D2-C33AC6197CFD}">
      <dgm:prSet/>
      <dgm:spPr/>
      <dgm:t>
        <a:bodyPr/>
        <a:lstStyle/>
        <a:p>
          <a:endParaRPr lang="en-ZA"/>
        </a:p>
      </dgm:t>
    </dgm:pt>
    <dgm:pt modelId="{8ECD5D75-0B4C-46CA-A1F6-B50F489401B9}" type="sibTrans" cxnId="{696AD162-C60D-46A7-A7D2-C33AC6197CFD}">
      <dgm:prSet/>
      <dgm:spPr/>
      <dgm:t>
        <a:bodyPr/>
        <a:lstStyle/>
        <a:p>
          <a:endParaRPr lang="en-ZA"/>
        </a:p>
      </dgm:t>
    </dgm:pt>
    <dgm:pt modelId="{1E9E47B4-82E5-4E3C-8F13-00E613180C2B}">
      <dgm:prSet phldrT="[Text]" custT="1"/>
      <dgm:spPr/>
      <dgm:t>
        <a:bodyPr/>
        <a:lstStyle/>
        <a:p>
          <a:r>
            <a:rPr lang="en-ZA" sz="3600" dirty="0"/>
            <a:t>Family and other Institutions</a:t>
          </a:r>
        </a:p>
      </dgm:t>
    </dgm:pt>
    <dgm:pt modelId="{AAB7AAA1-7875-4F9E-8278-6328D0A3D3FF}" type="parTrans" cxnId="{29C1AE3C-F964-4CEB-91B5-9AA346A1A96B}">
      <dgm:prSet/>
      <dgm:spPr/>
      <dgm:t>
        <a:bodyPr/>
        <a:lstStyle/>
        <a:p>
          <a:endParaRPr lang="en-ZA"/>
        </a:p>
      </dgm:t>
    </dgm:pt>
    <dgm:pt modelId="{DB7C441A-CD48-4B69-9254-25C18FE36B29}" type="sibTrans" cxnId="{29C1AE3C-F964-4CEB-91B5-9AA346A1A96B}">
      <dgm:prSet/>
      <dgm:spPr/>
      <dgm:t>
        <a:bodyPr/>
        <a:lstStyle/>
        <a:p>
          <a:endParaRPr lang="en-ZA"/>
        </a:p>
      </dgm:t>
    </dgm:pt>
    <dgm:pt modelId="{C966FE08-8D84-431A-AB11-55CDCE0773AF}">
      <dgm:prSet phldrT="[Text]" custT="1"/>
      <dgm:spPr/>
      <dgm:t>
        <a:bodyPr/>
        <a:lstStyle/>
        <a:p>
          <a:r>
            <a:rPr lang="en-ZA" sz="4400" dirty="0"/>
            <a:t>Autonomy vs. </a:t>
          </a:r>
          <a:r>
            <a:rPr lang="en-ZA" sz="4000" dirty="0"/>
            <a:t>Shame</a:t>
          </a:r>
          <a:r>
            <a:rPr lang="en-ZA" sz="4400" dirty="0"/>
            <a:t> </a:t>
          </a:r>
        </a:p>
      </dgm:t>
    </dgm:pt>
    <dgm:pt modelId="{1282DAF3-520F-4FA5-A13F-BE3C11CCCCE4}" type="parTrans" cxnId="{7C878976-646D-4D11-9182-3A8AD4C92A5A}">
      <dgm:prSet/>
      <dgm:spPr/>
      <dgm:t>
        <a:bodyPr/>
        <a:lstStyle/>
        <a:p>
          <a:endParaRPr lang="en-ZA"/>
        </a:p>
      </dgm:t>
    </dgm:pt>
    <dgm:pt modelId="{4D730CB5-670A-4CAD-BFF9-D4ED0C50D508}" type="sibTrans" cxnId="{7C878976-646D-4D11-9182-3A8AD4C92A5A}">
      <dgm:prSet/>
      <dgm:spPr/>
      <dgm:t>
        <a:bodyPr/>
        <a:lstStyle/>
        <a:p>
          <a:endParaRPr lang="en-ZA"/>
        </a:p>
      </dgm:t>
    </dgm:pt>
    <dgm:pt modelId="{E46666F9-4861-41C0-8920-5124A8AF09F6}">
      <dgm:prSet phldrT="[Text]" custT="1"/>
      <dgm:spPr/>
      <dgm:t>
        <a:bodyPr/>
        <a:lstStyle/>
        <a:p>
          <a:r>
            <a:rPr lang="en-ZA" sz="3600" dirty="0"/>
            <a:t>Child learns to distinguish right from wrong</a:t>
          </a:r>
        </a:p>
      </dgm:t>
    </dgm:pt>
    <dgm:pt modelId="{33D5DB05-DA6A-45A2-8DAF-C5005C18337B}" type="parTrans" cxnId="{9668D7F2-DB05-4E41-AC91-D0BE6BC4304D}">
      <dgm:prSet/>
      <dgm:spPr/>
      <dgm:t>
        <a:bodyPr/>
        <a:lstStyle/>
        <a:p>
          <a:endParaRPr lang="en-ZA"/>
        </a:p>
      </dgm:t>
    </dgm:pt>
    <dgm:pt modelId="{7E90D7A9-5CF4-4710-8EB1-D9DF6E58E3FF}" type="sibTrans" cxnId="{9668D7F2-DB05-4E41-AC91-D0BE6BC4304D}">
      <dgm:prSet/>
      <dgm:spPr/>
      <dgm:t>
        <a:bodyPr/>
        <a:lstStyle/>
        <a:p>
          <a:endParaRPr lang="en-ZA"/>
        </a:p>
      </dgm:t>
    </dgm:pt>
    <dgm:pt modelId="{3740BE36-E6CD-4154-9C10-03BAC5E1A93E}">
      <dgm:prSet phldrT="[Text]" custT="1"/>
      <dgm:spPr/>
      <dgm:t>
        <a:bodyPr/>
        <a:lstStyle/>
        <a:p>
          <a:endParaRPr lang="en-ZA" sz="3600" dirty="0"/>
        </a:p>
      </dgm:t>
    </dgm:pt>
    <dgm:pt modelId="{02310619-44A7-4840-A584-0A18D4BB781C}" type="parTrans" cxnId="{17D27DFB-F183-4FA5-806C-215E05FC6A83}">
      <dgm:prSet/>
      <dgm:spPr/>
      <dgm:t>
        <a:bodyPr/>
        <a:lstStyle/>
        <a:p>
          <a:endParaRPr lang="en-ZA"/>
        </a:p>
      </dgm:t>
    </dgm:pt>
    <dgm:pt modelId="{E2D34A78-F51E-4AA1-9929-E9E41B325244}" type="sibTrans" cxnId="{17D27DFB-F183-4FA5-806C-215E05FC6A83}">
      <dgm:prSet/>
      <dgm:spPr/>
      <dgm:t>
        <a:bodyPr/>
        <a:lstStyle/>
        <a:p>
          <a:endParaRPr lang="en-ZA"/>
        </a:p>
      </dgm:t>
    </dgm:pt>
    <dgm:pt modelId="{95E23781-D756-4F97-A389-50CE746EB770}">
      <dgm:prSet phldrT="[Text]" custT="1"/>
      <dgm:spPr/>
      <dgm:t>
        <a:bodyPr/>
        <a:lstStyle/>
        <a:p>
          <a:r>
            <a:rPr lang="en-US" sz="3600" dirty="0"/>
            <a:t>Children experiment and want freedom</a:t>
          </a:r>
          <a:endParaRPr lang="en-ZA" sz="3600" dirty="0"/>
        </a:p>
      </dgm:t>
    </dgm:pt>
    <dgm:pt modelId="{F61D0A1E-FD09-42DB-93EC-5A9AAF895048}" type="parTrans" cxnId="{A73AF1B2-FAE6-4399-8616-D35829C89330}">
      <dgm:prSet/>
      <dgm:spPr/>
      <dgm:t>
        <a:bodyPr/>
        <a:lstStyle/>
        <a:p>
          <a:endParaRPr lang="en-ZA"/>
        </a:p>
      </dgm:t>
    </dgm:pt>
    <dgm:pt modelId="{D7FF63C3-089D-4FB0-A080-F3720D99FB03}" type="sibTrans" cxnId="{A73AF1B2-FAE6-4399-8616-D35829C89330}">
      <dgm:prSet/>
      <dgm:spPr/>
      <dgm:t>
        <a:bodyPr/>
        <a:lstStyle/>
        <a:p>
          <a:endParaRPr lang="en-ZA"/>
        </a:p>
      </dgm:t>
    </dgm:pt>
    <dgm:pt modelId="{7AAB6524-8416-47F2-B7B8-9EC234016A7A}">
      <dgm:prSet phldrT="[Text]" custT="1"/>
      <dgm:spPr/>
      <dgm:t>
        <a:bodyPr/>
        <a:lstStyle/>
        <a:p>
          <a:endParaRPr lang="en-ZA" sz="3600" dirty="0"/>
        </a:p>
      </dgm:t>
    </dgm:pt>
    <dgm:pt modelId="{EF6D5FAF-AFE3-45EA-A634-C02B341B2414}" type="parTrans" cxnId="{2E9FBC42-F220-4DC5-BDD8-AB734022B034}">
      <dgm:prSet/>
      <dgm:spPr/>
      <dgm:t>
        <a:bodyPr/>
        <a:lstStyle/>
        <a:p>
          <a:endParaRPr lang="en-ZA"/>
        </a:p>
      </dgm:t>
    </dgm:pt>
    <dgm:pt modelId="{EFCF2401-6E00-4D9B-B4E0-ACF7400D0B0E}" type="sibTrans" cxnId="{2E9FBC42-F220-4DC5-BDD8-AB734022B034}">
      <dgm:prSet/>
      <dgm:spPr/>
      <dgm:t>
        <a:bodyPr/>
        <a:lstStyle/>
        <a:p>
          <a:endParaRPr lang="en-ZA"/>
        </a:p>
      </dgm:t>
    </dgm:pt>
    <dgm:pt modelId="{A55DC4F9-13F8-48E4-A474-A8628D9F5807}" type="pres">
      <dgm:prSet presAssocID="{4B9F9D57-1BF7-4659-9DD5-A37AFAA77F5E}" presName="Name0" presStyleCnt="0">
        <dgm:presLayoutVars>
          <dgm:dir/>
          <dgm:animLvl val="lvl"/>
          <dgm:resizeHandles val="exact"/>
        </dgm:presLayoutVars>
      </dgm:prSet>
      <dgm:spPr/>
      <dgm:t>
        <a:bodyPr/>
        <a:lstStyle/>
        <a:p>
          <a:endParaRPr lang="en-GB"/>
        </a:p>
      </dgm:t>
    </dgm:pt>
    <dgm:pt modelId="{9155750B-991C-4D00-A8DF-02759E71A4F0}" type="pres">
      <dgm:prSet presAssocID="{244DE0ED-2828-4316-A664-2447BBB427EB}" presName="linNode" presStyleCnt="0"/>
      <dgm:spPr/>
    </dgm:pt>
    <dgm:pt modelId="{5259401F-76C3-4C22-AA6B-AED0D209EFC0}" type="pres">
      <dgm:prSet presAssocID="{244DE0ED-2828-4316-A664-2447BBB427EB}" presName="parentText" presStyleLbl="node1" presStyleIdx="0" presStyleCnt="3" custScaleX="88246" custScaleY="25026">
        <dgm:presLayoutVars>
          <dgm:chMax val="1"/>
          <dgm:bulletEnabled val="1"/>
        </dgm:presLayoutVars>
      </dgm:prSet>
      <dgm:spPr/>
      <dgm:t>
        <a:bodyPr/>
        <a:lstStyle/>
        <a:p>
          <a:endParaRPr lang="en-GB"/>
        </a:p>
      </dgm:t>
    </dgm:pt>
    <dgm:pt modelId="{14C73418-C824-4572-8720-E936A0E5B6D4}" type="pres">
      <dgm:prSet presAssocID="{244DE0ED-2828-4316-A664-2447BBB427EB}" presName="descendantText" presStyleLbl="alignAccFollowNode1" presStyleIdx="0" presStyleCnt="3" custScaleX="105439" custScaleY="36019">
        <dgm:presLayoutVars>
          <dgm:bulletEnabled val="1"/>
        </dgm:presLayoutVars>
      </dgm:prSet>
      <dgm:spPr/>
      <dgm:t>
        <a:bodyPr/>
        <a:lstStyle/>
        <a:p>
          <a:endParaRPr lang="en-GB"/>
        </a:p>
      </dgm:t>
    </dgm:pt>
    <dgm:pt modelId="{801B8AFB-6201-4383-A69D-EC09B2CD241F}" type="pres">
      <dgm:prSet presAssocID="{C7D55467-C97F-49F3-98C9-19DAC9816784}" presName="sp" presStyleCnt="0"/>
      <dgm:spPr/>
    </dgm:pt>
    <dgm:pt modelId="{1B258497-9350-40D9-BE84-631659C27ADA}" type="pres">
      <dgm:prSet presAssocID="{D8FCBF0C-A564-4D14-99A5-507ECAEFEA40}" presName="linNode" presStyleCnt="0"/>
      <dgm:spPr/>
    </dgm:pt>
    <dgm:pt modelId="{4338A17E-50C4-4FE3-9397-D34E2F25DED4}" type="pres">
      <dgm:prSet presAssocID="{D8FCBF0C-A564-4D14-99A5-507ECAEFEA40}" presName="parentText" presStyleLbl="node1" presStyleIdx="1" presStyleCnt="3" custScaleY="46225" custLinFactNeighborX="-20" custLinFactNeighborY="-1991">
        <dgm:presLayoutVars>
          <dgm:chMax val="1"/>
          <dgm:bulletEnabled val="1"/>
        </dgm:presLayoutVars>
      </dgm:prSet>
      <dgm:spPr/>
      <dgm:t>
        <a:bodyPr/>
        <a:lstStyle/>
        <a:p>
          <a:endParaRPr lang="en-GB"/>
        </a:p>
      </dgm:t>
    </dgm:pt>
    <dgm:pt modelId="{B46CE630-3B5D-49CF-AD36-755CAA3C6F30}" type="pres">
      <dgm:prSet presAssocID="{D8FCBF0C-A564-4D14-99A5-507ECAEFEA40}" presName="descendantText" presStyleLbl="alignAccFollowNode1" presStyleIdx="1" presStyleCnt="3" custScaleX="112132" custScaleY="53617">
        <dgm:presLayoutVars>
          <dgm:bulletEnabled val="1"/>
        </dgm:presLayoutVars>
      </dgm:prSet>
      <dgm:spPr/>
      <dgm:t>
        <a:bodyPr/>
        <a:lstStyle/>
        <a:p>
          <a:endParaRPr lang="en-GB"/>
        </a:p>
      </dgm:t>
    </dgm:pt>
    <dgm:pt modelId="{0D2D0FF8-C009-43E7-9059-86368772EFB0}" type="pres">
      <dgm:prSet presAssocID="{8ECD5D75-0B4C-46CA-A1F6-B50F489401B9}" presName="sp" presStyleCnt="0"/>
      <dgm:spPr/>
    </dgm:pt>
    <dgm:pt modelId="{C9EB70F0-1D5A-4237-BD38-303C6E40F89F}" type="pres">
      <dgm:prSet presAssocID="{C966FE08-8D84-431A-AB11-55CDCE0773AF}" presName="linNode" presStyleCnt="0"/>
      <dgm:spPr/>
    </dgm:pt>
    <dgm:pt modelId="{07F45C73-3087-41D2-8EBE-59940BE3A50E}" type="pres">
      <dgm:prSet presAssocID="{C966FE08-8D84-431A-AB11-55CDCE0773AF}" presName="parentText" presStyleLbl="node1" presStyleIdx="2" presStyleCnt="3" custScaleY="56322">
        <dgm:presLayoutVars>
          <dgm:chMax val="1"/>
          <dgm:bulletEnabled val="1"/>
        </dgm:presLayoutVars>
      </dgm:prSet>
      <dgm:spPr/>
      <dgm:t>
        <a:bodyPr/>
        <a:lstStyle/>
        <a:p>
          <a:endParaRPr lang="en-GB"/>
        </a:p>
      </dgm:t>
    </dgm:pt>
    <dgm:pt modelId="{5712CE5D-8BE0-4EBC-A6C0-851A5E5D92FB}" type="pres">
      <dgm:prSet presAssocID="{C966FE08-8D84-431A-AB11-55CDCE0773AF}" presName="descendantText" presStyleLbl="alignAccFollowNode1" presStyleIdx="2" presStyleCnt="3" custScaleX="112132">
        <dgm:presLayoutVars>
          <dgm:bulletEnabled val="1"/>
        </dgm:presLayoutVars>
      </dgm:prSet>
      <dgm:spPr/>
      <dgm:t>
        <a:bodyPr/>
        <a:lstStyle/>
        <a:p>
          <a:endParaRPr lang="en-GB"/>
        </a:p>
      </dgm:t>
    </dgm:pt>
  </dgm:ptLst>
  <dgm:cxnLst>
    <dgm:cxn modelId="{2BDA5140-1360-44FC-8BDD-A22F42404E17}" type="presOf" srcId="{DA013B21-FC28-40AD-AD1D-8209223AFD07}" destId="{14C73418-C824-4572-8720-E936A0E5B6D4}" srcOrd="0" destOrd="0" presId="urn:microsoft.com/office/officeart/2005/8/layout/vList5"/>
    <dgm:cxn modelId="{AF90E7D4-AB4E-4A2B-8ED6-CC367032F802}" type="presOf" srcId="{95E23781-D756-4F97-A389-50CE746EB770}" destId="{5712CE5D-8BE0-4EBC-A6C0-851A5E5D92FB}" srcOrd="0" destOrd="2" presId="urn:microsoft.com/office/officeart/2005/8/layout/vList5"/>
    <dgm:cxn modelId="{2E9FBC42-F220-4DC5-BDD8-AB734022B034}" srcId="{C966FE08-8D84-431A-AB11-55CDCE0773AF}" destId="{7AAB6524-8416-47F2-B7B8-9EC234016A7A}" srcOrd="0" destOrd="0" parTransId="{EF6D5FAF-AFE3-45EA-A634-C02B341B2414}" sibTransId="{EFCF2401-6E00-4D9B-B4E0-ACF7400D0B0E}"/>
    <dgm:cxn modelId="{2C0AE14E-996D-4030-BEA5-D53FC1307929}" type="presOf" srcId="{C966FE08-8D84-431A-AB11-55CDCE0773AF}" destId="{07F45C73-3087-41D2-8EBE-59940BE3A50E}" srcOrd="0" destOrd="0" presId="urn:microsoft.com/office/officeart/2005/8/layout/vList5"/>
    <dgm:cxn modelId="{5EA852A5-6AA0-470B-9BD7-020F8631916B}" type="presOf" srcId="{7AAB6524-8416-47F2-B7B8-9EC234016A7A}" destId="{5712CE5D-8BE0-4EBC-A6C0-851A5E5D92FB}" srcOrd="0" destOrd="0" presId="urn:microsoft.com/office/officeart/2005/8/layout/vList5"/>
    <dgm:cxn modelId="{8E983905-1B7C-4AF0-BA70-35526CDB9A85}" srcId="{244DE0ED-2828-4316-A664-2447BBB427EB}" destId="{DA013B21-FC28-40AD-AD1D-8209223AFD07}" srcOrd="0" destOrd="0" parTransId="{8C4FF576-AD6C-4552-AA5B-73296E320214}" sibTransId="{834D2ADA-54B1-4C9C-91AC-B92737F67BFD}"/>
    <dgm:cxn modelId="{B79F2C98-BE0C-49B5-B783-6E4A313795EA}" type="presOf" srcId="{D8FCBF0C-A564-4D14-99A5-507ECAEFEA40}" destId="{4338A17E-50C4-4FE3-9397-D34E2F25DED4}" srcOrd="0" destOrd="0" presId="urn:microsoft.com/office/officeart/2005/8/layout/vList5"/>
    <dgm:cxn modelId="{A73AF1B2-FAE6-4399-8616-D35829C89330}" srcId="{C966FE08-8D84-431A-AB11-55CDCE0773AF}" destId="{95E23781-D756-4F97-A389-50CE746EB770}" srcOrd="2" destOrd="0" parTransId="{F61D0A1E-FD09-42DB-93EC-5A9AAF895048}" sibTransId="{D7FF63C3-089D-4FB0-A080-F3720D99FB03}"/>
    <dgm:cxn modelId="{17D27DFB-F183-4FA5-806C-215E05FC6A83}" srcId="{C966FE08-8D84-431A-AB11-55CDCE0773AF}" destId="{3740BE36-E6CD-4154-9C10-03BAC5E1A93E}" srcOrd="3" destOrd="0" parTransId="{02310619-44A7-4840-A584-0A18D4BB781C}" sibTransId="{E2D34A78-F51E-4AA1-9929-E9E41B325244}"/>
    <dgm:cxn modelId="{9668D7F2-DB05-4E41-AC91-D0BE6BC4304D}" srcId="{C966FE08-8D84-431A-AB11-55CDCE0773AF}" destId="{E46666F9-4861-41C0-8920-5124A8AF09F6}" srcOrd="1" destOrd="0" parTransId="{33D5DB05-DA6A-45A2-8DAF-C5005C18337B}" sibTransId="{7E90D7A9-5CF4-4710-8EB1-D9DF6E58E3FF}"/>
    <dgm:cxn modelId="{F844E276-C273-4763-81E3-8A7E73AF9DDD}" type="presOf" srcId="{1E9E47B4-82E5-4E3C-8F13-00E613180C2B}" destId="{B46CE630-3B5D-49CF-AD36-755CAA3C6F30}" srcOrd="0" destOrd="0" presId="urn:microsoft.com/office/officeart/2005/8/layout/vList5"/>
    <dgm:cxn modelId="{CC8A04FA-2B01-4EF4-9C5C-30EC54263DE8}" srcId="{4B9F9D57-1BF7-4659-9DD5-A37AFAA77F5E}" destId="{244DE0ED-2828-4316-A664-2447BBB427EB}" srcOrd="0" destOrd="0" parTransId="{4A113992-FAF7-4641-BBCD-AB1D754D7921}" sibTransId="{C7D55467-C97F-49F3-98C9-19DAC9816784}"/>
    <dgm:cxn modelId="{D4341458-3472-45E4-B867-CDB23426DB97}" type="presOf" srcId="{E46666F9-4861-41C0-8920-5124A8AF09F6}" destId="{5712CE5D-8BE0-4EBC-A6C0-851A5E5D92FB}" srcOrd="0" destOrd="1" presId="urn:microsoft.com/office/officeart/2005/8/layout/vList5"/>
    <dgm:cxn modelId="{29C1AE3C-F964-4CEB-91B5-9AA346A1A96B}" srcId="{D8FCBF0C-A564-4D14-99A5-507ECAEFEA40}" destId="{1E9E47B4-82E5-4E3C-8F13-00E613180C2B}" srcOrd="0" destOrd="0" parTransId="{AAB7AAA1-7875-4F9E-8278-6328D0A3D3FF}" sibTransId="{DB7C441A-CD48-4B69-9254-25C18FE36B29}"/>
    <dgm:cxn modelId="{AEA2B3B8-50C6-412E-81EC-1FC08F9D158F}" type="presOf" srcId="{4B9F9D57-1BF7-4659-9DD5-A37AFAA77F5E}" destId="{A55DC4F9-13F8-48E4-A474-A8628D9F5807}" srcOrd="0" destOrd="0" presId="urn:microsoft.com/office/officeart/2005/8/layout/vList5"/>
    <dgm:cxn modelId="{DFB8D62A-E0B5-442D-A066-3AC4364351EE}" type="presOf" srcId="{244DE0ED-2828-4316-A664-2447BBB427EB}" destId="{5259401F-76C3-4C22-AA6B-AED0D209EFC0}" srcOrd="0" destOrd="0" presId="urn:microsoft.com/office/officeart/2005/8/layout/vList5"/>
    <dgm:cxn modelId="{7C878976-646D-4D11-9182-3A8AD4C92A5A}" srcId="{4B9F9D57-1BF7-4659-9DD5-A37AFAA77F5E}" destId="{C966FE08-8D84-431A-AB11-55CDCE0773AF}" srcOrd="2" destOrd="0" parTransId="{1282DAF3-520F-4FA5-A13F-BE3C11CCCCE4}" sibTransId="{4D730CB5-670A-4CAD-BFF9-D4ED0C50D508}"/>
    <dgm:cxn modelId="{696AD162-C60D-46A7-A7D2-C33AC6197CFD}" srcId="{4B9F9D57-1BF7-4659-9DD5-A37AFAA77F5E}" destId="{D8FCBF0C-A564-4D14-99A5-507ECAEFEA40}" srcOrd="1" destOrd="0" parTransId="{22CA3D9B-408A-4EAA-929B-3B63034968F8}" sibTransId="{8ECD5D75-0B4C-46CA-A1F6-B50F489401B9}"/>
    <dgm:cxn modelId="{CCE97343-AF1A-436B-8917-D1E53AE68F44}" type="presOf" srcId="{3740BE36-E6CD-4154-9C10-03BAC5E1A93E}" destId="{5712CE5D-8BE0-4EBC-A6C0-851A5E5D92FB}" srcOrd="0" destOrd="3" presId="urn:microsoft.com/office/officeart/2005/8/layout/vList5"/>
    <dgm:cxn modelId="{B8D7DD3C-2F38-4169-93FF-9D44B3E41B74}" type="presParOf" srcId="{A55DC4F9-13F8-48E4-A474-A8628D9F5807}" destId="{9155750B-991C-4D00-A8DF-02759E71A4F0}" srcOrd="0" destOrd="0" presId="urn:microsoft.com/office/officeart/2005/8/layout/vList5"/>
    <dgm:cxn modelId="{87144E6F-BB96-4D09-9721-D4D817D4F474}" type="presParOf" srcId="{9155750B-991C-4D00-A8DF-02759E71A4F0}" destId="{5259401F-76C3-4C22-AA6B-AED0D209EFC0}" srcOrd="0" destOrd="0" presId="urn:microsoft.com/office/officeart/2005/8/layout/vList5"/>
    <dgm:cxn modelId="{557BB277-AD61-465C-8905-05EFC5ADDF3C}" type="presParOf" srcId="{9155750B-991C-4D00-A8DF-02759E71A4F0}" destId="{14C73418-C824-4572-8720-E936A0E5B6D4}" srcOrd="1" destOrd="0" presId="urn:microsoft.com/office/officeart/2005/8/layout/vList5"/>
    <dgm:cxn modelId="{42F556EB-CB54-4E50-964B-E33DA7B3510D}" type="presParOf" srcId="{A55DC4F9-13F8-48E4-A474-A8628D9F5807}" destId="{801B8AFB-6201-4383-A69D-EC09B2CD241F}" srcOrd="1" destOrd="0" presId="urn:microsoft.com/office/officeart/2005/8/layout/vList5"/>
    <dgm:cxn modelId="{4A54D4C6-D0BE-4984-9E2D-74F632C80F28}" type="presParOf" srcId="{A55DC4F9-13F8-48E4-A474-A8628D9F5807}" destId="{1B258497-9350-40D9-BE84-631659C27ADA}" srcOrd="2" destOrd="0" presId="urn:microsoft.com/office/officeart/2005/8/layout/vList5"/>
    <dgm:cxn modelId="{3D08AEBE-7F2F-4EE1-BAD1-C5EBF83D3D0A}" type="presParOf" srcId="{1B258497-9350-40D9-BE84-631659C27ADA}" destId="{4338A17E-50C4-4FE3-9397-D34E2F25DED4}" srcOrd="0" destOrd="0" presId="urn:microsoft.com/office/officeart/2005/8/layout/vList5"/>
    <dgm:cxn modelId="{7163F6C9-3C65-45F2-AD20-E044922DCFA3}" type="presParOf" srcId="{1B258497-9350-40D9-BE84-631659C27ADA}" destId="{B46CE630-3B5D-49CF-AD36-755CAA3C6F30}" srcOrd="1" destOrd="0" presId="urn:microsoft.com/office/officeart/2005/8/layout/vList5"/>
    <dgm:cxn modelId="{0D27E30B-6F96-4938-B0A1-F3AAD9D6F037}" type="presParOf" srcId="{A55DC4F9-13F8-48E4-A474-A8628D9F5807}" destId="{0D2D0FF8-C009-43E7-9059-86368772EFB0}" srcOrd="3" destOrd="0" presId="urn:microsoft.com/office/officeart/2005/8/layout/vList5"/>
    <dgm:cxn modelId="{16BDA682-C7D9-4762-BADB-72011B6CD412}" type="presParOf" srcId="{A55DC4F9-13F8-48E4-A474-A8628D9F5807}" destId="{C9EB70F0-1D5A-4237-BD38-303C6E40F89F}" srcOrd="4" destOrd="0" presId="urn:microsoft.com/office/officeart/2005/8/layout/vList5"/>
    <dgm:cxn modelId="{AC7AABF0-96BA-4E19-A93F-2E6C88C0CD15}" type="presParOf" srcId="{C9EB70F0-1D5A-4237-BD38-303C6E40F89F}" destId="{07F45C73-3087-41D2-8EBE-59940BE3A50E}" srcOrd="0" destOrd="0" presId="urn:microsoft.com/office/officeart/2005/8/layout/vList5"/>
    <dgm:cxn modelId="{40048976-2F3C-401F-ABE6-AEA0B54643F2}" type="presParOf" srcId="{C9EB70F0-1D5A-4237-BD38-303C6E40F89F}" destId="{5712CE5D-8BE0-4EBC-A6C0-851A5E5D92FB}"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00C4E9B-40C4-4D3F-A6A7-43FD3988F979}" type="doc">
      <dgm:prSet loTypeId="urn:microsoft.com/office/officeart/2005/8/layout/vList5" loCatId="list" qsTypeId="urn:microsoft.com/office/officeart/2005/8/quickstyle/simple1" qsCatId="simple" csTypeId="urn:microsoft.com/office/officeart/2005/8/colors/colorful5" csCatId="colorful" phldr="1"/>
      <dgm:spPr/>
      <dgm:t>
        <a:bodyPr/>
        <a:lstStyle/>
        <a:p>
          <a:endParaRPr lang="en-ZA"/>
        </a:p>
      </dgm:t>
    </dgm:pt>
    <dgm:pt modelId="{53ECEDA6-4AED-4E37-8054-501EBA7D3B5E}">
      <dgm:prSet phldrT="[Text]" custT="1"/>
      <dgm:spPr/>
      <dgm:t>
        <a:bodyPr/>
        <a:lstStyle/>
        <a:p>
          <a:r>
            <a:rPr lang="en-ZA" sz="4000" dirty="0"/>
            <a:t>Age</a:t>
          </a:r>
        </a:p>
      </dgm:t>
    </dgm:pt>
    <dgm:pt modelId="{50FC23D0-D24B-41C1-B418-DF7C25075F2C}" type="parTrans" cxnId="{73CF7405-8C1E-4584-84C4-25D2CC20DC7E}">
      <dgm:prSet/>
      <dgm:spPr/>
      <dgm:t>
        <a:bodyPr/>
        <a:lstStyle/>
        <a:p>
          <a:endParaRPr lang="en-ZA"/>
        </a:p>
      </dgm:t>
    </dgm:pt>
    <dgm:pt modelId="{A5C63C71-CDB8-4CBE-B728-FA94FEB35509}" type="sibTrans" cxnId="{73CF7405-8C1E-4584-84C4-25D2CC20DC7E}">
      <dgm:prSet/>
      <dgm:spPr/>
      <dgm:t>
        <a:bodyPr/>
        <a:lstStyle/>
        <a:p>
          <a:endParaRPr lang="en-ZA"/>
        </a:p>
      </dgm:t>
    </dgm:pt>
    <dgm:pt modelId="{AE486672-82BD-4D2D-B9BD-9A57950D3E3A}">
      <dgm:prSet phldrT="[Text]" custT="1"/>
      <dgm:spPr/>
      <dgm:t>
        <a:bodyPr/>
        <a:lstStyle/>
        <a:p>
          <a:r>
            <a:rPr lang="en-ZA" sz="3600" dirty="0"/>
            <a:t>12-19 years</a:t>
          </a:r>
        </a:p>
      </dgm:t>
    </dgm:pt>
    <dgm:pt modelId="{FF7F2DB3-C79A-4366-8461-19874F76A430}" type="parTrans" cxnId="{A2278A95-EB67-43FE-A437-9C401738A756}">
      <dgm:prSet/>
      <dgm:spPr/>
      <dgm:t>
        <a:bodyPr/>
        <a:lstStyle/>
        <a:p>
          <a:endParaRPr lang="en-ZA"/>
        </a:p>
      </dgm:t>
    </dgm:pt>
    <dgm:pt modelId="{7903A7BE-3D73-4F74-9664-5422C8B58C65}" type="sibTrans" cxnId="{A2278A95-EB67-43FE-A437-9C401738A756}">
      <dgm:prSet/>
      <dgm:spPr/>
      <dgm:t>
        <a:bodyPr/>
        <a:lstStyle/>
        <a:p>
          <a:endParaRPr lang="en-ZA"/>
        </a:p>
      </dgm:t>
    </dgm:pt>
    <dgm:pt modelId="{5C738CFD-C172-4CED-989C-C1BD677582A3}">
      <dgm:prSet phldrT="[Text]" custT="1"/>
      <dgm:spPr/>
      <dgm:t>
        <a:bodyPr/>
        <a:lstStyle/>
        <a:p>
          <a:r>
            <a:rPr lang="en-ZA" sz="4000" dirty="0"/>
            <a:t>Main Agent</a:t>
          </a:r>
        </a:p>
      </dgm:t>
    </dgm:pt>
    <dgm:pt modelId="{8D271EE2-60A3-4C4F-B5CD-FC1DCF66F09B}" type="parTrans" cxnId="{8FC2B22A-5FF1-4212-8BDD-D1731D11B4B8}">
      <dgm:prSet/>
      <dgm:spPr/>
      <dgm:t>
        <a:bodyPr/>
        <a:lstStyle/>
        <a:p>
          <a:endParaRPr lang="en-ZA"/>
        </a:p>
      </dgm:t>
    </dgm:pt>
    <dgm:pt modelId="{AF81B990-39C8-4478-BF49-F8C8035362FC}" type="sibTrans" cxnId="{8FC2B22A-5FF1-4212-8BDD-D1731D11B4B8}">
      <dgm:prSet/>
      <dgm:spPr/>
      <dgm:t>
        <a:bodyPr/>
        <a:lstStyle/>
        <a:p>
          <a:endParaRPr lang="en-ZA"/>
        </a:p>
      </dgm:t>
    </dgm:pt>
    <dgm:pt modelId="{300AA62A-D72D-49D1-AB61-99E742A8F9C3}">
      <dgm:prSet phldrT="[Text]" custT="1"/>
      <dgm:spPr/>
      <dgm:t>
        <a:bodyPr/>
        <a:lstStyle/>
        <a:p>
          <a:r>
            <a:rPr lang="en-ZA" sz="3600" dirty="0"/>
            <a:t>Peer Group</a:t>
          </a:r>
        </a:p>
      </dgm:t>
    </dgm:pt>
    <dgm:pt modelId="{6B7AF317-BAD0-46B1-AB26-7D587A5FBD28}" type="parTrans" cxnId="{5F249E4E-4279-42A7-A1A2-D0C5391482D8}">
      <dgm:prSet/>
      <dgm:spPr/>
      <dgm:t>
        <a:bodyPr/>
        <a:lstStyle/>
        <a:p>
          <a:endParaRPr lang="en-ZA"/>
        </a:p>
      </dgm:t>
    </dgm:pt>
    <dgm:pt modelId="{04973895-FF2D-44EB-92C3-00F80B10DDB0}" type="sibTrans" cxnId="{5F249E4E-4279-42A7-A1A2-D0C5391482D8}">
      <dgm:prSet/>
      <dgm:spPr/>
      <dgm:t>
        <a:bodyPr/>
        <a:lstStyle/>
        <a:p>
          <a:endParaRPr lang="en-ZA"/>
        </a:p>
      </dgm:t>
    </dgm:pt>
    <dgm:pt modelId="{00EBEE45-8F1E-4C6E-A452-F9A215DC4764}">
      <dgm:prSet phldrT="[Text]" custT="1"/>
      <dgm:spPr/>
      <dgm:t>
        <a:bodyPr/>
        <a:lstStyle/>
        <a:p>
          <a:pPr>
            <a:lnSpc>
              <a:spcPct val="100000"/>
            </a:lnSpc>
          </a:pPr>
          <a:r>
            <a:rPr lang="en-US" sz="3200" dirty="0"/>
            <a:t>try to become free from parental control</a:t>
          </a:r>
          <a:endParaRPr lang="en-ZA" sz="3200" dirty="0"/>
        </a:p>
      </dgm:t>
    </dgm:pt>
    <dgm:pt modelId="{58A2BF83-52A7-4F26-90E7-2A2E9214E2E9}" type="parTrans" cxnId="{3233434C-B25C-4DFB-96C7-A461CD0CF4CA}">
      <dgm:prSet/>
      <dgm:spPr/>
      <dgm:t>
        <a:bodyPr/>
        <a:lstStyle/>
        <a:p>
          <a:endParaRPr lang="en-ZA"/>
        </a:p>
      </dgm:t>
    </dgm:pt>
    <dgm:pt modelId="{540AF1A2-CE07-400E-97DF-6C16335FE16F}" type="sibTrans" cxnId="{3233434C-B25C-4DFB-96C7-A461CD0CF4CA}">
      <dgm:prSet/>
      <dgm:spPr/>
      <dgm:t>
        <a:bodyPr/>
        <a:lstStyle/>
        <a:p>
          <a:endParaRPr lang="en-ZA"/>
        </a:p>
      </dgm:t>
    </dgm:pt>
    <dgm:pt modelId="{AB7476AB-527B-4C16-AAD9-98193EF069E2}">
      <dgm:prSet phldrT="[Text]" custT="1"/>
      <dgm:spPr/>
      <dgm:t>
        <a:bodyPr/>
        <a:lstStyle/>
        <a:p>
          <a:pPr>
            <a:lnSpc>
              <a:spcPct val="90000"/>
            </a:lnSpc>
          </a:pPr>
          <a:r>
            <a:rPr lang="en-US" sz="3200" dirty="0"/>
            <a:t>seek counsel from peers and dislike the company of adults.</a:t>
          </a:r>
          <a:endParaRPr lang="en-ZA" sz="3200" dirty="0"/>
        </a:p>
      </dgm:t>
    </dgm:pt>
    <dgm:pt modelId="{41ED1165-1653-4338-B1C9-652FB9072030}" type="parTrans" cxnId="{08EA01EA-ED29-4C4C-AAD2-2EC4827ACF2E}">
      <dgm:prSet/>
      <dgm:spPr/>
      <dgm:t>
        <a:bodyPr/>
        <a:lstStyle/>
        <a:p>
          <a:endParaRPr lang="en-ZA"/>
        </a:p>
      </dgm:t>
    </dgm:pt>
    <dgm:pt modelId="{7BE488E5-4B08-47B1-A1FF-E940154F2876}" type="sibTrans" cxnId="{08EA01EA-ED29-4C4C-AAD2-2EC4827ACF2E}">
      <dgm:prSet/>
      <dgm:spPr/>
      <dgm:t>
        <a:bodyPr/>
        <a:lstStyle/>
        <a:p>
          <a:endParaRPr lang="en-ZA"/>
        </a:p>
      </dgm:t>
    </dgm:pt>
    <dgm:pt modelId="{12D6AAAF-AEDF-4D95-9BBF-5970AD6B8670}">
      <dgm:prSet phldrT="[Text]"/>
      <dgm:spPr/>
      <dgm:t>
        <a:bodyPr/>
        <a:lstStyle/>
        <a:p>
          <a:r>
            <a:rPr lang="en-ZA" dirty="0"/>
            <a:t>Identity vs. role </a:t>
          </a:r>
          <a:r>
            <a:rPr lang="en-ZA" dirty="0" err="1"/>
            <a:t>cofusion</a:t>
          </a:r>
          <a:r>
            <a:rPr lang="en-ZA" dirty="0"/>
            <a:t> </a:t>
          </a:r>
        </a:p>
      </dgm:t>
    </dgm:pt>
    <dgm:pt modelId="{71A76A54-EFB3-4426-9B6D-FCB65FDCBA91}" type="sibTrans" cxnId="{EE9B5A28-6B14-4F8F-9D95-4BD6732AC25D}">
      <dgm:prSet/>
      <dgm:spPr/>
      <dgm:t>
        <a:bodyPr/>
        <a:lstStyle/>
        <a:p>
          <a:endParaRPr lang="en-ZA"/>
        </a:p>
      </dgm:t>
    </dgm:pt>
    <dgm:pt modelId="{C4C089C4-0A85-446B-87A6-6F45D2314B4C}" type="parTrans" cxnId="{EE9B5A28-6B14-4F8F-9D95-4BD6732AC25D}">
      <dgm:prSet/>
      <dgm:spPr/>
      <dgm:t>
        <a:bodyPr/>
        <a:lstStyle/>
        <a:p>
          <a:endParaRPr lang="en-ZA"/>
        </a:p>
      </dgm:t>
    </dgm:pt>
    <dgm:pt modelId="{0A4B68D6-42F5-4752-9D7F-B34BC569D492}">
      <dgm:prSet phldrT="[Text]" custT="1"/>
      <dgm:spPr/>
      <dgm:t>
        <a:bodyPr/>
        <a:lstStyle/>
        <a:p>
          <a:pPr>
            <a:lnSpc>
              <a:spcPct val="100000"/>
            </a:lnSpc>
          </a:pPr>
          <a:r>
            <a:rPr lang="en-US" sz="3200" dirty="0"/>
            <a:t>biological changes cause a lot of anxiety </a:t>
          </a:r>
          <a:endParaRPr lang="en-ZA" sz="3600" dirty="0"/>
        </a:p>
      </dgm:t>
    </dgm:pt>
    <dgm:pt modelId="{2936E13C-6292-4EC4-A652-777A71FEBC98}" type="parTrans" cxnId="{7E0FA3E1-3B1B-451A-8EBE-A73421F70980}">
      <dgm:prSet/>
      <dgm:spPr/>
      <dgm:t>
        <a:bodyPr/>
        <a:lstStyle/>
        <a:p>
          <a:endParaRPr lang="en-GB"/>
        </a:p>
      </dgm:t>
    </dgm:pt>
    <dgm:pt modelId="{29423D03-7E78-4A2F-979A-6521584BF994}" type="sibTrans" cxnId="{7E0FA3E1-3B1B-451A-8EBE-A73421F70980}">
      <dgm:prSet/>
      <dgm:spPr/>
      <dgm:t>
        <a:bodyPr/>
        <a:lstStyle/>
        <a:p>
          <a:endParaRPr lang="en-GB"/>
        </a:p>
      </dgm:t>
    </dgm:pt>
    <dgm:pt modelId="{DE6FC952-160B-4337-AC20-A978E4D1E3B8}" type="pres">
      <dgm:prSet presAssocID="{000C4E9B-40C4-4D3F-A6A7-43FD3988F979}" presName="Name0" presStyleCnt="0">
        <dgm:presLayoutVars>
          <dgm:dir/>
          <dgm:animLvl val="lvl"/>
          <dgm:resizeHandles val="exact"/>
        </dgm:presLayoutVars>
      </dgm:prSet>
      <dgm:spPr/>
      <dgm:t>
        <a:bodyPr/>
        <a:lstStyle/>
        <a:p>
          <a:endParaRPr lang="en-GB"/>
        </a:p>
      </dgm:t>
    </dgm:pt>
    <dgm:pt modelId="{3AECBFCC-CBB2-4EFC-9D93-8DEB1DC74A9A}" type="pres">
      <dgm:prSet presAssocID="{53ECEDA6-4AED-4E37-8054-501EBA7D3B5E}" presName="linNode" presStyleCnt="0"/>
      <dgm:spPr/>
    </dgm:pt>
    <dgm:pt modelId="{DD177952-E968-4C7C-95EE-0B246157F462}" type="pres">
      <dgm:prSet presAssocID="{53ECEDA6-4AED-4E37-8054-501EBA7D3B5E}" presName="parentText" presStyleLbl="node1" presStyleIdx="0" presStyleCnt="3" custScaleY="39003" custLinFactNeighborX="-1142" custLinFactNeighborY="-17">
        <dgm:presLayoutVars>
          <dgm:chMax val="1"/>
          <dgm:bulletEnabled val="1"/>
        </dgm:presLayoutVars>
      </dgm:prSet>
      <dgm:spPr/>
      <dgm:t>
        <a:bodyPr/>
        <a:lstStyle/>
        <a:p>
          <a:endParaRPr lang="en-GB"/>
        </a:p>
      </dgm:t>
    </dgm:pt>
    <dgm:pt modelId="{A3E3777D-EFCD-4D20-8EEC-38CF7A8EA5EC}" type="pres">
      <dgm:prSet presAssocID="{53ECEDA6-4AED-4E37-8054-501EBA7D3B5E}" presName="descendantText" presStyleLbl="alignAccFollowNode1" presStyleIdx="0" presStyleCnt="3" custScaleY="42702">
        <dgm:presLayoutVars>
          <dgm:bulletEnabled val="1"/>
        </dgm:presLayoutVars>
      </dgm:prSet>
      <dgm:spPr/>
      <dgm:t>
        <a:bodyPr/>
        <a:lstStyle/>
        <a:p>
          <a:endParaRPr lang="en-GB"/>
        </a:p>
      </dgm:t>
    </dgm:pt>
    <dgm:pt modelId="{726AE005-3251-4959-93DF-B5E0EC0A893E}" type="pres">
      <dgm:prSet presAssocID="{A5C63C71-CDB8-4CBE-B728-FA94FEB35509}" presName="sp" presStyleCnt="0"/>
      <dgm:spPr/>
    </dgm:pt>
    <dgm:pt modelId="{22A01EAA-4D89-4DD0-A45E-2B60D739FE45}" type="pres">
      <dgm:prSet presAssocID="{5C738CFD-C172-4CED-989C-C1BD677582A3}" presName="linNode" presStyleCnt="0"/>
      <dgm:spPr/>
    </dgm:pt>
    <dgm:pt modelId="{A7E041AD-C567-4A00-92DB-A8197247CB8B}" type="pres">
      <dgm:prSet presAssocID="{5C738CFD-C172-4CED-989C-C1BD677582A3}" presName="parentText" presStyleLbl="node1" presStyleIdx="1" presStyleCnt="3" custScaleX="214686" custScaleY="45908">
        <dgm:presLayoutVars>
          <dgm:chMax val="1"/>
          <dgm:bulletEnabled val="1"/>
        </dgm:presLayoutVars>
      </dgm:prSet>
      <dgm:spPr/>
      <dgm:t>
        <a:bodyPr/>
        <a:lstStyle/>
        <a:p>
          <a:endParaRPr lang="en-GB"/>
        </a:p>
      </dgm:t>
    </dgm:pt>
    <dgm:pt modelId="{D6141262-793E-43B8-A9F0-8C73C2464083}" type="pres">
      <dgm:prSet presAssocID="{5C738CFD-C172-4CED-989C-C1BD677582A3}" presName="descendantText" presStyleLbl="alignAccFollowNode1" presStyleIdx="1" presStyleCnt="3" custScaleX="209005" custScaleY="48664" custLinFactNeighborX="-4676" custLinFactNeighborY="-935">
        <dgm:presLayoutVars>
          <dgm:bulletEnabled val="1"/>
        </dgm:presLayoutVars>
      </dgm:prSet>
      <dgm:spPr/>
      <dgm:t>
        <a:bodyPr/>
        <a:lstStyle/>
        <a:p>
          <a:endParaRPr lang="en-GB"/>
        </a:p>
      </dgm:t>
    </dgm:pt>
    <dgm:pt modelId="{E83D67EB-01CC-4B22-A313-C851E8F908A4}" type="pres">
      <dgm:prSet presAssocID="{AF81B990-39C8-4478-BF49-F8C8035362FC}" presName="sp" presStyleCnt="0"/>
      <dgm:spPr/>
    </dgm:pt>
    <dgm:pt modelId="{2FC5FD82-77D7-48C9-B548-7DB43B3C434D}" type="pres">
      <dgm:prSet presAssocID="{12D6AAAF-AEDF-4D95-9BBF-5970AD6B8670}" presName="linNode" presStyleCnt="0"/>
      <dgm:spPr/>
    </dgm:pt>
    <dgm:pt modelId="{90E17D57-2B99-444C-9D35-CDFA97C650E8}" type="pres">
      <dgm:prSet presAssocID="{12D6AAAF-AEDF-4D95-9BBF-5970AD6B8670}" presName="parentText" presStyleLbl="node1" presStyleIdx="2" presStyleCnt="3" custScaleX="1506" custLinFactNeighborX="-1142" custLinFactNeighborY="1244">
        <dgm:presLayoutVars>
          <dgm:chMax val="1"/>
          <dgm:bulletEnabled val="1"/>
        </dgm:presLayoutVars>
      </dgm:prSet>
      <dgm:spPr/>
      <dgm:t>
        <a:bodyPr/>
        <a:lstStyle/>
        <a:p>
          <a:endParaRPr lang="en-GB"/>
        </a:p>
      </dgm:t>
    </dgm:pt>
    <dgm:pt modelId="{E81DF48D-E06C-4645-A3D0-D3B4EB2FAE70}" type="pres">
      <dgm:prSet presAssocID="{12D6AAAF-AEDF-4D95-9BBF-5970AD6B8670}" presName="descendantText" presStyleLbl="alignAccFollowNode1" presStyleIdx="2" presStyleCnt="3" custScaleX="146255" custScaleY="144964" custLinFactNeighborX="8474" custLinFactNeighborY="-6171">
        <dgm:presLayoutVars>
          <dgm:bulletEnabled val="1"/>
        </dgm:presLayoutVars>
      </dgm:prSet>
      <dgm:spPr/>
      <dgm:t>
        <a:bodyPr/>
        <a:lstStyle/>
        <a:p>
          <a:endParaRPr lang="en-GB"/>
        </a:p>
      </dgm:t>
    </dgm:pt>
  </dgm:ptLst>
  <dgm:cxnLst>
    <dgm:cxn modelId="{C032B6F1-D587-4AFC-8E63-6AFAA208C260}" type="presOf" srcId="{00EBEE45-8F1E-4C6E-A452-F9A215DC4764}" destId="{E81DF48D-E06C-4645-A3D0-D3B4EB2FAE70}" srcOrd="0" destOrd="1" presId="urn:microsoft.com/office/officeart/2005/8/layout/vList5"/>
    <dgm:cxn modelId="{3233434C-B25C-4DFB-96C7-A461CD0CF4CA}" srcId="{12D6AAAF-AEDF-4D95-9BBF-5970AD6B8670}" destId="{00EBEE45-8F1E-4C6E-A452-F9A215DC4764}" srcOrd="1" destOrd="0" parTransId="{58A2BF83-52A7-4F26-90E7-2A2E9214E2E9}" sibTransId="{540AF1A2-CE07-400E-97DF-6C16335FE16F}"/>
    <dgm:cxn modelId="{5F249E4E-4279-42A7-A1A2-D0C5391482D8}" srcId="{5C738CFD-C172-4CED-989C-C1BD677582A3}" destId="{300AA62A-D72D-49D1-AB61-99E742A8F9C3}" srcOrd="0" destOrd="0" parTransId="{6B7AF317-BAD0-46B1-AB26-7D587A5FBD28}" sibTransId="{04973895-FF2D-44EB-92C3-00F80B10DDB0}"/>
    <dgm:cxn modelId="{5744F76B-FEBF-489D-B57F-5B60DCA27577}" type="presOf" srcId="{12D6AAAF-AEDF-4D95-9BBF-5970AD6B8670}" destId="{90E17D57-2B99-444C-9D35-CDFA97C650E8}" srcOrd="0" destOrd="0" presId="urn:microsoft.com/office/officeart/2005/8/layout/vList5"/>
    <dgm:cxn modelId="{8FC2B22A-5FF1-4212-8BDD-D1731D11B4B8}" srcId="{000C4E9B-40C4-4D3F-A6A7-43FD3988F979}" destId="{5C738CFD-C172-4CED-989C-C1BD677582A3}" srcOrd="1" destOrd="0" parTransId="{8D271EE2-60A3-4C4F-B5CD-FC1DCF66F09B}" sibTransId="{AF81B990-39C8-4478-BF49-F8C8035362FC}"/>
    <dgm:cxn modelId="{DB024683-F187-4191-A128-A89732B364E9}" type="presOf" srcId="{AE486672-82BD-4D2D-B9BD-9A57950D3E3A}" destId="{A3E3777D-EFCD-4D20-8EEC-38CF7A8EA5EC}" srcOrd="0" destOrd="0" presId="urn:microsoft.com/office/officeart/2005/8/layout/vList5"/>
    <dgm:cxn modelId="{B59FD3A9-2091-4DD5-9081-5CBEABF09194}" type="presOf" srcId="{300AA62A-D72D-49D1-AB61-99E742A8F9C3}" destId="{D6141262-793E-43B8-A9F0-8C73C2464083}" srcOrd="0" destOrd="0" presId="urn:microsoft.com/office/officeart/2005/8/layout/vList5"/>
    <dgm:cxn modelId="{9AC753B9-B85B-4EA6-95EE-66687795836D}" type="presOf" srcId="{0A4B68D6-42F5-4752-9D7F-B34BC569D492}" destId="{E81DF48D-E06C-4645-A3D0-D3B4EB2FAE70}" srcOrd="0" destOrd="0" presId="urn:microsoft.com/office/officeart/2005/8/layout/vList5"/>
    <dgm:cxn modelId="{A2278A95-EB67-43FE-A437-9C401738A756}" srcId="{53ECEDA6-4AED-4E37-8054-501EBA7D3B5E}" destId="{AE486672-82BD-4D2D-B9BD-9A57950D3E3A}" srcOrd="0" destOrd="0" parTransId="{FF7F2DB3-C79A-4366-8461-19874F76A430}" sibTransId="{7903A7BE-3D73-4F74-9664-5422C8B58C65}"/>
    <dgm:cxn modelId="{73CF7405-8C1E-4584-84C4-25D2CC20DC7E}" srcId="{000C4E9B-40C4-4D3F-A6A7-43FD3988F979}" destId="{53ECEDA6-4AED-4E37-8054-501EBA7D3B5E}" srcOrd="0" destOrd="0" parTransId="{50FC23D0-D24B-41C1-B418-DF7C25075F2C}" sibTransId="{A5C63C71-CDB8-4CBE-B728-FA94FEB35509}"/>
    <dgm:cxn modelId="{7E0FA3E1-3B1B-451A-8EBE-A73421F70980}" srcId="{12D6AAAF-AEDF-4D95-9BBF-5970AD6B8670}" destId="{0A4B68D6-42F5-4752-9D7F-B34BC569D492}" srcOrd="0" destOrd="0" parTransId="{2936E13C-6292-4EC4-A652-777A71FEBC98}" sibTransId="{29423D03-7E78-4A2F-979A-6521584BF994}"/>
    <dgm:cxn modelId="{1F939924-6132-4410-B505-7BCAC82E69F1}" type="presOf" srcId="{5C738CFD-C172-4CED-989C-C1BD677582A3}" destId="{A7E041AD-C567-4A00-92DB-A8197247CB8B}" srcOrd="0" destOrd="0" presId="urn:microsoft.com/office/officeart/2005/8/layout/vList5"/>
    <dgm:cxn modelId="{08EA01EA-ED29-4C4C-AAD2-2EC4827ACF2E}" srcId="{12D6AAAF-AEDF-4D95-9BBF-5970AD6B8670}" destId="{AB7476AB-527B-4C16-AAD9-98193EF069E2}" srcOrd="2" destOrd="0" parTransId="{41ED1165-1653-4338-B1C9-652FB9072030}" sibTransId="{7BE488E5-4B08-47B1-A1FF-E940154F2876}"/>
    <dgm:cxn modelId="{7FBB35E9-9068-42A9-908D-B8D4B5074BA4}" type="presOf" srcId="{AB7476AB-527B-4C16-AAD9-98193EF069E2}" destId="{E81DF48D-E06C-4645-A3D0-D3B4EB2FAE70}" srcOrd="0" destOrd="2" presId="urn:microsoft.com/office/officeart/2005/8/layout/vList5"/>
    <dgm:cxn modelId="{DD2EF5AF-0635-4124-B48D-D7593FDC0823}" type="presOf" srcId="{53ECEDA6-4AED-4E37-8054-501EBA7D3B5E}" destId="{DD177952-E968-4C7C-95EE-0B246157F462}" srcOrd="0" destOrd="0" presId="urn:microsoft.com/office/officeart/2005/8/layout/vList5"/>
    <dgm:cxn modelId="{EE9B5A28-6B14-4F8F-9D95-4BD6732AC25D}" srcId="{000C4E9B-40C4-4D3F-A6A7-43FD3988F979}" destId="{12D6AAAF-AEDF-4D95-9BBF-5970AD6B8670}" srcOrd="2" destOrd="0" parTransId="{C4C089C4-0A85-446B-87A6-6F45D2314B4C}" sibTransId="{71A76A54-EFB3-4426-9B6D-FCB65FDCBA91}"/>
    <dgm:cxn modelId="{FC6CCF67-9625-4719-B4C6-604E98AD303B}" type="presOf" srcId="{000C4E9B-40C4-4D3F-A6A7-43FD3988F979}" destId="{DE6FC952-160B-4337-AC20-A978E4D1E3B8}" srcOrd="0" destOrd="0" presId="urn:microsoft.com/office/officeart/2005/8/layout/vList5"/>
    <dgm:cxn modelId="{F17B2D00-6E72-4094-994E-1BB2F5A7241A}" type="presParOf" srcId="{DE6FC952-160B-4337-AC20-A978E4D1E3B8}" destId="{3AECBFCC-CBB2-4EFC-9D93-8DEB1DC74A9A}" srcOrd="0" destOrd="0" presId="urn:microsoft.com/office/officeart/2005/8/layout/vList5"/>
    <dgm:cxn modelId="{962B2693-2C66-4E11-BD61-783D6183E5D1}" type="presParOf" srcId="{3AECBFCC-CBB2-4EFC-9D93-8DEB1DC74A9A}" destId="{DD177952-E968-4C7C-95EE-0B246157F462}" srcOrd="0" destOrd="0" presId="urn:microsoft.com/office/officeart/2005/8/layout/vList5"/>
    <dgm:cxn modelId="{B83E3D7F-AECC-478C-9097-7D470C93FA85}" type="presParOf" srcId="{3AECBFCC-CBB2-4EFC-9D93-8DEB1DC74A9A}" destId="{A3E3777D-EFCD-4D20-8EEC-38CF7A8EA5EC}" srcOrd="1" destOrd="0" presId="urn:microsoft.com/office/officeart/2005/8/layout/vList5"/>
    <dgm:cxn modelId="{7C2E102D-35AC-442C-85C6-706E8C038E85}" type="presParOf" srcId="{DE6FC952-160B-4337-AC20-A978E4D1E3B8}" destId="{726AE005-3251-4959-93DF-B5E0EC0A893E}" srcOrd="1" destOrd="0" presId="urn:microsoft.com/office/officeart/2005/8/layout/vList5"/>
    <dgm:cxn modelId="{D42E4A1B-3251-443D-AF47-12ACAE27E851}" type="presParOf" srcId="{DE6FC952-160B-4337-AC20-A978E4D1E3B8}" destId="{22A01EAA-4D89-4DD0-A45E-2B60D739FE45}" srcOrd="2" destOrd="0" presId="urn:microsoft.com/office/officeart/2005/8/layout/vList5"/>
    <dgm:cxn modelId="{25660D51-C393-4665-8B88-7989AB1D7A64}" type="presParOf" srcId="{22A01EAA-4D89-4DD0-A45E-2B60D739FE45}" destId="{A7E041AD-C567-4A00-92DB-A8197247CB8B}" srcOrd="0" destOrd="0" presId="urn:microsoft.com/office/officeart/2005/8/layout/vList5"/>
    <dgm:cxn modelId="{B0CDB70C-2F1E-4B1F-8824-9DAE2FF7374E}" type="presParOf" srcId="{22A01EAA-4D89-4DD0-A45E-2B60D739FE45}" destId="{D6141262-793E-43B8-A9F0-8C73C2464083}" srcOrd="1" destOrd="0" presId="urn:microsoft.com/office/officeart/2005/8/layout/vList5"/>
    <dgm:cxn modelId="{3B671044-C96F-40ED-9A11-084523C86C1B}" type="presParOf" srcId="{DE6FC952-160B-4337-AC20-A978E4D1E3B8}" destId="{E83D67EB-01CC-4B22-A313-C851E8F908A4}" srcOrd="3" destOrd="0" presId="urn:microsoft.com/office/officeart/2005/8/layout/vList5"/>
    <dgm:cxn modelId="{8072CFC2-DE4C-4EA7-881F-BFA75C967BAA}" type="presParOf" srcId="{DE6FC952-160B-4337-AC20-A978E4D1E3B8}" destId="{2FC5FD82-77D7-48C9-B548-7DB43B3C434D}" srcOrd="4" destOrd="0" presId="urn:microsoft.com/office/officeart/2005/8/layout/vList5"/>
    <dgm:cxn modelId="{F1410299-15E0-4DF3-825E-988760D63659}" type="presParOf" srcId="{2FC5FD82-77D7-48C9-B548-7DB43B3C434D}" destId="{90E17D57-2B99-444C-9D35-CDFA97C650E8}" srcOrd="0" destOrd="0" presId="urn:microsoft.com/office/officeart/2005/8/layout/vList5"/>
    <dgm:cxn modelId="{B0A4021F-6DDA-408B-8278-C6FF0BB33248}" type="presParOf" srcId="{2FC5FD82-77D7-48C9-B548-7DB43B3C434D}" destId="{E81DF48D-E06C-4645-A3D0-D3B4EB2FAE70}"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CFF5EDC-0385-47C8-A11C-9B168D37C772}" type="doc">
      <dgm:prSet loTypeId="urn:microsoft.com/office/officeart/2005/8/layout/lProcess1" loCatId="process" qsTypeId="urn:microsoft.com/office/officeart/2005/8/quickstyle/simple1" qsCatId="simple" csTypeId="urn:microsoft.com/office/officeart/2005/8/colors/colorful1" csCatId="colorful" phldr="1"/>
      <dgm:spPr/>
      <dgm:t>
        <a:bodyPr/>
        <a:lstStyle/>
        <a:p>
          <a:endParaRPr lang="en-ZA"/>
        </a:p>
      </dgm:t>
    </dgm:pt>
    <dgm:pt modelId="{618B99C7-BC6A-43AB-A25D-B2C46A897E5F}">
      <dgm:prSet phldrT="[Text]" custT="1"/>
      <dgm:spPr/>
      <dgm:t>
        <a:bodyPr/>
        <a:lstStyle/>
        <a:p>
          <a:r>
            <a:rPr lang="en-ZA" sz="4000" dirty="0"/>
            <a:t>1.Occupational</a:t>
          </a:r>
        </a:p>
      </dgm:t>
    </dgm:pt>
    <dgm:pt modelId="{B5B752A3-02EA-4674-A288-C7868133616F}" type="parTrans" cxnId="{ACFA5183-7C14-44FB-8F1B-E9E5E429450C}">
      <dgm:prSet/>
      <dgm:spPr/>
      <dgm:t>
        <a:bodyPr/>
        <a:lstStyle/>
        <a:p>
          <a:endParaRPr lang="en-ZA"/>
        </a:p>
      </dgm:t>
    </dgm:pt>
    <dgm:pt modelId="{4ECB0944-466C-4181-BF06-ACB55ECC4FB9}" type="sibTrans" cxnId="{ACFA5183-7C14-44FB-8F1B-E9E5E429450C}">
      <dgm:prSet/>
      <dgm:spPr/>
      <dgm:t>
        <a:bodyPr/>
        <a:lstStyle/>
        <a:p>
          <a:endParaRPr lang="en-ZA"/>
        </a:p>
      </dgm:t>
    </dgm:pt>
    <dgm:pt modelId="{4E6703A0-69EA-47CE-8756-D707DA4B2DA6}">
      <dgm:prSet phldrT="[Text]" custT="1"/>
      <dgm:spPr/>
      <dgm:t>
        <a:bodyPr/>
        <a:lstStyle/>
        <a:p>
          <a:r>
            <a:rPr lang="en-US" sz="2800" dirty="0"/>
            <a:t>childhood and </a:t>
          </a:r>
          <a:r>
            <a:rPr lang="en-US" sz="3200" dirty="0"/>
            <a:t>adolescence</a:t>
          </a:r>
          <a:r>
            <a:rPr lang="en-US" sz="2800" dirty="0"/>
            <a:t> Exp. influence our careers. </a:t>
          </a:r>
          <a:endParaRPr lang="en-ZA" sz="2800" dirty="0"/>
        </a:p>
      </dgm:t>
    </dgm:pt>
    <dgm:pt modelId="{9D48D1F3-49A3-4F6C-B975-B832CB34B151}" type="parTrans" cxnId="{507E3F4C-32F7-4D3C-B628-CEEA184449B0}">
      <dgm:prSet/>
      <dgm:spPr/>
      <dgm:t>
        <a:bodyPr/>
        <a:lstStyle/>
        <a:p>
          <a:endParaRPr lang="en-ZA"/>
        </a:p>
      </dgm:t>
    </dgm:pt>
    <dgm:pt modelId="{655D97BE-8BEC-4A7C-A081-92BEC335A017}" type="sibTrans" cxnId="{507E3F4C-32F7-4D3C-B628-CEEA184449B0}">
      <dgm:prSet/>
      <dgm:spPr/>
      <dgm:t>
        <a:bodyPr/>
        <a:lstStyle/>
        <a:p>
          <a:endParaRPr lang="en-ZA"/>
        </a:p>
      </dgm:t>
    </dgm:pt>
    <dgm:pt modelId="{06A25FA7-3214-4D6A-81FD-478F8E8FBCF4}">
      <dgm:prSet phldrT="[Text]" custT="1"/>
      <dgm:spPr/>
      <dgm:t>
        <a:bodyPr/>
        <a:lstStyle/>
        <a:p>
          <a:pPr algn="ctr"/>
          <a:r>
            <a:rPr lang="en-US" sz="3200" dirty="0"/>
            <a:t>Intense after one has leaves school  </a:t>
          </a:r>
          <a:endParaRPr lang="en-ZA" sz="3200" dirty="0"/>
        </a:p>
      </dgm:t>
    </dgm:pt>
    <dgm:pt modelId="{24AA3D50-1CF0-4E55-9E0C-A0A167C9B0E3}" type="parTrans" cxnId="{83758010-7BF4-44E4-B16D-F7F8AF7BEF4A}">
      <dgm:prSet/>
      <dgm:spPr/>
      <dgm:t>
        <a:bodyPr/>
        <a:lstStyle/>
        <a:p>
          <a:endParaRPr lang="en-ZA"/>
        </a:p>
      </dgm:t>
    </dgm:pt>
    <dgm:pt modelId="{38AD400F-AB22-488B-AA27-542497363A4B}" type="sibTrans" cxnId="{83758010-7BF4-44E4-B16D-F7F8AF7BEF4A}">
      <dgm:prSet/>
      <dgm:spPr/>
      <dgm:t>
        <a:bodyPr/>
        <a:lstStyle/>
        <a:p>
          <a:endParaRPr lang="en-ZA"/>
        </a:p>
      </dgm:t>
    </dgm:pt>
    <dgm:pt modelId="{95270F1E-32BB-4BCD-813D-E73E83EFD822}">
      <dgm:prSet phldrT="[Text]" custT="1"/>
      <dgm:spPr/>
      <dgm:t>
        <a:bodyPr/>
        <a:lstStyle/>
        <a:p>
          <a:pPr>
            <a:lnSpc>
              <a:spcPct val="100000"/>
            </a:lnSpc>
          </a:pPr>
          <a:r>
            <a:rPr lang="en-ZA" sz="4000" dirty="0"/>
            <a:t>2.Marriage &amp;</a:t>
          </a:r>
        </a:p>
        <a:p>
          <a:pPr>
            <a:lnSpc>
              <a:spcPct val="100000"/>
            </a:lnSpc>
          </a:pPr>
          <a:r>
            <a:rPr lang="en-ZA" sz="4000" dirty="0"/>
            <a:t>Parent-hood</a:t>
          </a:r>
        </a:p>
      </dgm:t>
    </dgm:pt>
    <dgm:pt modelId="{CAF1C558-9AEC-44A4-A227-D4F948B0C35D}" type="parTrans" cxnId="{620A35C0-FC12-474D-984D-F0A1E38C2D2B}">
      <dgm:prSet/>
      <dgm:spPr/>
      <dgm:t>
        <a:bodyPr/>
        <a:lstStyle/>
        <a:p>
          <a:endParaRPr lang="en-ZA"/>
        </a:p>
      </dgm:t>
    </dgm:pt>
    <dgm:pt modelId="{F0565322-0890-474E-85E9-0B4D921BFF28}" type="sibTrans" cxnId="{620A35C0-FC12-474D-984D-F0A1E38C2D2B}">
      <dgm:prSet/>
      <dgm:spPr/>
      <dgm:t>
        <a:bodyPr/>
        <a:lstStyle/>
        <a:p>
          <a:endParaRPr lang="en-ZA"/>
        </a:p>
      </dgm:t>
    </dgm:pt>
    <dgm:pt modelId="{CBEDB120-591B-4A10-9E1B-6DC0C76DDFB2}">
      <dgm:prSet phldrT="[Text]" custT="1"/>
      <dgm:spPr/>
      <dgm:t>
        <a:bodyPr/>
        <a:lstStyle/>
        <a:p>
          <a:r>
            <a:rPr lang="en-ZA" sz="3200" dirty="0"/>
            <a:t>Starts in childhood</a:t>
          </a:r>
        </a:p>
      </dgm:t>
    </dgm:pt>
    <dgm:pt modelId="{3A80B4D6-9263-4B54-A4D7-3136BB4DAA37}" type="parTrans" cxnId="{A4DBC0E0-12A4-4048-AE7A-FB3EFBCEA17F}">
      <dgm:prSet/>
      <dgm:spPr/>
      <dgm:t>
        <a:bodyPr/>
        <a:lstStyle/>
        <a:p>
          <a:endParaRPr lang="en-ZA"/>
        </a:p>
      </dgm:t>
    </dgm:pt>
    <dgm:pt modelId="{E47E1762-6712-406C-84B3-B69B8CF1B94D}" type="sibTrans" cxnId="{A4DBC0E0-12A4-4048-AE7A-FB3EFBCEA17F}">
      <dgm:prSet/>
      <dgm:spPr/>
      <dgm:t>
        <a:bodyPr/>
        <a:lstStyle/>
        <a:p>
          <a:endParaRPr lang="en-ZA"/>
        </a:p>
      </dgm:t>
    </dgm:pt>
    <dgm:pt modelId="{142DE3D1-E940-41B8-8FEA-9D7CBBD07A06}">
      <dgm:prSet phldrT="[Text]"/>
      <dgm:spPr/>
      <dgm:t>
        <a:bodyPr/>
        <a:lstStyle/>
        <a:p>
          <a:r>
            <a:rPr lang="en-ZA" dirty="0"/>
            <a:t>Learn how to be a wife/husband and parent </a:t>
          </a:r>
        </a:p>
      </dgm:t>
    </dgm:pt>
    <dgm:pt modelId="{C0ED3395-0FD8-4615-A6A2-7E253F77455E}" type="parTrans" cxnId="{8BEE2273-4F50-4426-A266-100FE158B679}">
      <dgm:prSet/>
      <dgm:spPr/>
      <dgm:t>
        <a:bodyPr/>
        <a:lstStyle/>
        <a:p>
          <a:endParaRPr lang="en-ZA"/>
        </a:p>
      </dgm:t>
    </dgm:pt>
    <dgm:pt modelId="{2C273268-99C9-4E03-82D4-51372998BCAD}" type="sibTrans" cxnId="{8BEE2273-4F50-4426-A266-100FE158B679}">
      <dgm:prSet/>
      <dgm:spPr/>
      <dgm:t>
        <a:bodyPr/>
        <a:lstStyle/>
        <a:p>
          <a:endParaRPr lang="en-ZA"/>
        </a:p>
      </dgm:t>
    </dgm:pt>
    <dgm:pt modelId="{30F8087D-AC2A-40F0-B1EA-3B42836BEE18}" type="pres">
      <dgm:prSet presAssocID="{3CFF5EDC-0385-47C8-A11C-9B168D37C772}" presName="Name0" presStyleCnt="0">
        <dgm:presLayoutVars>
          <dgm:dir/>
          <dgm:animLvl val="lvl"/>
          <dgm:resizeHandles val="exact"/>
        </dgm:presLayoutVars>
      </dgm:prSet>
      <dgm:spPr/>
      <dgm:t>
        <a:bodyPr/>
        <a:lstStyle/>
        <a:p>
          <a:endParaRPr lang="en-GB"/>
        </a:p>
      </dgm:t>
    </dgm:pt>
    <dgm:pt modelId="{036CD08F-E4EF-4BAD-97C3-33E374A11312}" type="pres">
      <dgm:prSet presAssocID="{618B99C7-BC6A-43AB-A25D-B2C46A897E5F}" presName="vertFlow" presStyleCnt="0"/>
      <dgm:spPr/>
    </dgm:pt>
    <dgm:pt modelId="{CBF012CD-ECD1-4123-A302-988A42D8BEB8}" type="pres">
      <dgm:prSet presAssocID="{618B99C7-BC6A-43AB-A25D-B2C46A897E5F}" presName="header" presStyleLbl="node1" presStyleIdx="0" presStyleCnt="2" custScaleX="114554"/>
      <dgm:spPr/>
      <dgm:t>
        <a:bodyPr/>
        <a:lstStyle/>
        <a:p>
          <a:endParaRPr lang="en-GB"/>
        </a:p>
      </dgm:t>
    </dgm:pt>
    <dgm:pt modelId="{6842A833-A05B-44BD-8445-4ADBDE071712}" type="pres">
      <dgm:prSet presAssocID="{9D48D1F3-49A3-4F6C-B975-B832CB34B151}" presName="parTrans" presStyleLbl="sibTrans2D1" presStyleIdx="0" presStyleCnt="4"/>
      <dgm:spPr/>
      <dgm:t>
        <a:bodyPr/>
        <a:lstStyle/>
        <a:p>
          <a:endParaRPr lang="en-GB"/>
        </a:p>
      </dgm:t>
    </dgm:pt>
    <dgm:pt modelId="{28C1103D-C38C-42FB-B115-BD765FE6D6A2}" type="pres">
      <dgm:prSet presAssocID="{4E6703A0-69EA-47CE-8756-D707DA4B2DA6}" presName="child" presStyleLbl="alignAccFollowNode1" presStyleIdx="0" presStyleCnt="4" custScaleX="131214" custLinFactNeighborX="-4722" custLinFactNeighborY="4589">
        <dgm:presLayoutVars>
          <dgm:chMax val="0"/>
          <dgm:bulletEnabled val="1"/>
        </dgm:presLayoutVars>
      </dgm:prSet>
      <dgm:spPr/>
      <dgm:t>
        <a:bodyPr/>
        <a:lstStyle/>
        <a:p>
          <a:endParaRPr lang="en-GB"/>
        </a:p>
      </dgm:t>
    </dgm:pt>
    <dgm:pt modelId="{54061767-811F-46C7-B4B6-9D425A320111}" type="pres">
      <dgm:prSet presAssocID="{655D97BE-8BEC-4A7C-A081-92BEC335A017}" presName="sibTrans" presStyleLbl="sibTrans2D1" presStyleIdx="1" presStyleCnt="4"/>
      <dgm:spPr/>
      <dgm:t>
        <a:bodyPr/>
        <a:lstStyle/>
        <a:p>
          <a:endParaRPr lang="en-GB"/>
        </a:p>
      </dgm:t>
    </dgm:pt>
    <dgm:pt modelId="{03C225EF-6F98-4985-949B-7A54D2D19BF5}" type="pres">
      <dgm:prSet presAssocID="{06A25FA7-3214-4D6A-81FD-478F8E8FBCF4}" presName="child" presStyleLbl="alignAccFollowNode1" presStyleIdx="1" presStyleCnt="4" custScaleX="118461" custScaleY="153663">
        <dgm:presLayoutVars>
          <dgm:chMax val="0"/>
          <dgm:bulletEnabled val="1"/>
        </dgm:presLayoutVars>
      </dgm:prSet>
      <dgm:spPr/>
      <dgm:t>
        <a:bodyPr/>
        <a:lstStyle/>
        <a:p>
          <a:endParaRPr lang="en-GB"/>
        </a:p>
      </dgm:t>
    </dgm:pt>
    <dgm:pt modelId="{01F849DD-F942-4D74-81A1-E466F2BE2520}" type="pres">
      <dgm:prSet presAssocID="{618B99C7-BC6A-43AB-A25D-B2C46A897E5F}" presName="hSp" presStyleCnt="0"/>
      <dgm:spPr/>
    </dgm:pt>
    <dgm:pt modelId="{595CAC72-E4B0-42D5-8952-E3678755CE21}" type="pres">
      <dgm:prSet presAssocID="{95270F1E-32BB-4BCD-813D-E73E83EFD822}" presName="vertFlow" presStyleCnt="0"/>
      <dgm:spPr/>
    </dgm:pt>
    <dgm:pt modelId="{C97857B7-5651-4268-80BD-CFF26B49019D}" type="pres">
      <dgm:prSet presAssocID="{95270F1E-32BB-4BCD-813D-E73E83EFD822}" presName="header" presStyleLbl="node1" presStyleIdx="1" presStyleCnt="2" custScaleY="164690"/>
      <dgm:spPr/>
      <dgm:t>
        <a:bodyPr/>
        <a:lstStyle/>
        <a:p>
          <a:endParaRPr lang="en-GB"/>
        </a:p>
      </dgm:t>
    </dgm:pt>
    <dgm:pt modelId="{3D86DDBD-1F78-4548-B7A9-CC23B0676F5D}" type="pres">
      <dgm:prSet presAssocID="{3A80B4D6-9263-4B54-A4D7-3136BB4DAA37}" presName="parTrans" presStyleLbl="sibTrans2D1" presStyleIdx="2" presStyleCnt="4"/>
      <dgm:spPr/>
      <dgm:t>
        <a:bodyPr/>
        <a:lstStyle/>
        <a:p>
          <a:endParaRPr lang="en-GB"/>
        </a:p>
      </dgm:t>
    </dgm:pt>
    <dgm:pt modelId="{13DFA00A-0381-4809-A6A1-03EEB97E2E3F}" type="pres">
      <dgm:prSet presAssocID="{CBEDB120-591B-4A10-9E1B-6DC0C76DDFB2}" presName="child" presStyleLbl="alignAccFollowNode1" presStyleIdx="2" presStyleCnt="4">
        <dgm:presLayoutVars>
          <dgm:chMax val="0"/>
          <dgm:bulletEnabled val="1"/>
        </dgm:presLayoutVars>
      </dgm:prSet>
      <dgm:spPr/>
      <dgm:t>
        <a:bodyPr/>
        <a:lstStyle/>
        <a:p>
          <a:endParaRPr lang="en-GB"/>
        </a:p>
      </dgm:t>
    </dgm:pt>
    <dgm:pt modelId="{0A48CDF8-22A1-4110-9775-8C745A61A882}" type="pres">
      <dgm:prSet presAssocID="{E47E1762-6712-406C-84B3-B69B8CF1B94D}" presName="sibTrans" presStyleLbl="sibTrans2D1" presStyleIdx="3" presStyleCnt="4"/>
      <dgm:spPr/>
      <dgm:t>
        <a:bodyPr/>
        <a:lstStyle/>
        <a:p>
          <a:endParaRPr lang="en-GB"/>
        </a:p>
      </dgm:t>
    </dgm:pt>
    <dgm:pt modelId="{3B6E0C20-4BA3-4C5C-8359-5CC39E825F3E}" type="pres">
      <dgm:prSet presAssocID="{142DE3D1-E940-41B8-8FEA-9D7CBBD07A06}" presName="child" presStyleLbl="alignAccFollowNode1" presStyleIdx="3" presStyleCnt="4">
        <dgm:presLayoutVars>
          <dgm:chMax val="0"/>
          <dgm:bulletEnabled val="1"/>
        </dgm:presLayoutVars>
      </dgm:prSet>
      <dgm:spPr/>
      <dgm:t>
        <a:bodyPr/>
        <a:lstStyle/>
        <a:p>
          <a:endParaRPr lang="en-GB"/>
        </a:p>
      </dgm:t>
    </dgm:pt>
  </dgm:ptLst>
  <dgm:cxnLst>
    <dgm:cxn modelId="{EC1E4009-76A2-4D3F-BFAF-9401F4308F37}" type="presOf" srcId="{142DE3D1-E940-41B8-8FEA-9D7CBBD07A06}" destId="{3B6E0C20-4BA3-4C5C-8359-5CC39E825F3E}" srcOrd="0" destOrd="0" presId="urn:microsoft.com/office/officeart/2005/8/layout/lProcess1"/>
    <dgm:cxn modelId="{A4DBC0E0-12A4-4048-AE7A-FB3EFBCEA17F}" srcId="{95270F1E-32BB-4BCD-813D-E73E83EFD822}" destId="{CBEDB120-591B-4A10-9E1B-6DC0C76DDFB2}" srcOrd="0" destOrd="0" parTransId="{3A80B4D6-9263-4B54-A4D7-3136BB4DAA37}" sibTransId="{E47E1762-6712-406C-84B3-B69B8CF1B94D}"/>
    <dgm:cxn modelId="{925D92C4-03AE-4224-9EA6-C7035B484974}" type="presOf" srcId="{06A25FA7-3214-4D6A-81FD-478F8E8FBCF4}" destId="{03C225EF-6F98-4985-949B-7A54D2D19BF5}" srcOrd="0" destOrd="0" presId="urn:microsoft.com/office/officeart/2005/8/layout/lProcess1"/>
    <dgm:cxn modelId="{F0DF20F3-CFFE-42FB-A900-C8DE72E2AEA1}" type="presOf" srcId="{655D97BE-8BEC-4A7C-A081-92BEC335A017}" destId="{54061767-811F-46C7-B4B6-9D425A320111}" srcOrd="0" destOrd="0" presId="urn:microsoft.com/office/officeart/2005/8/layout/lProcess1"/>
    <dgm:cxn modelId="{8BEE2273-4F50-4426-A266-100FE158B679}" srcId="{95270F1E-32BB-4BCD-813D-E73E83EFD822}" destId="{142DE3D1-E940-41B8-8FEA-9D7CBBD07A06}" srcOrd="1" destOrd="0" parTransId="{C0ED3395-0FD8-4615-A6A2-7E253F77455E}" sibTransId="{2C273268-99C9-4E03-82D4-51372998BCAD}"/>
    <dgm:cxn modelId="{3DCBAB4F-B16F-4F43-9F4F-03C774B2120C}" type="presOf" srcId="{E47E1762-6712-406C-84B3-B69B8CF1B94D}" destId="{0A48CDF8-22A1-4110-9775-8C745A61A882}" srcOrd="0" destOrd="0" presId="urn:microsoft.com/office/officeart/2005/8/layout/lProcess1"/>
    <dgm:cxn modelId="{9D808FE8-E5E9-4A64-A05D-045F568EA6B3}" type="presOf" srcId="{618B99C7-BC6A-43AB-A25D-B2C46A897E5F}" destId="{CBF012CD-ECD1-4123-A302-988A42D8BEB8}" srcOrd="0" destOrd="0" presId="urn:microsoft.com/office/officeart/2005/8/layout/lProcess1"/>
    <dgm:cxn modelId="{6AB8AD06-6EED-48D1-A70C-40DEF0CC470A}" type="presOf" srcId="{3CFF5EDC-0385-47C8-A11C-9B168D37C772}" destId="{30F8087D-AC2A-40F0-B1EA-3B42836BEE18}" srcOrd="0" destOrd="0" presId="urn:microsoft.com/office/officeart/2005/8/layout/lProcess1"/>
    <dgm:cxn modelId="{ACFA5183-7C14-44FB-8F1B-E9E5E429450C}" srcId="{3CFF5EDC-0385-47C8-A11C-9B168D37C772}" destId="{618B99C7-BC6A-43AB-A25D-B2C46A897E5F}" srcOrd="0" destOrd="0" parTransId="{B5B752A3-02EA-4674-A288-C7868133616F}" sibTransId="{4ECB0944-466C-4181-BF06-ACB55ECC4FB9}"/>
    <dgm:cxn modelId="{60FBF23B-B728-4502-853D-7833822C4B61}" type="presOf" srcId="{9D48D1F3-49A3-4F6C-B975-B832CB34B151}" destId="{6842A833-A05B-44BD-8445-4ADBDE071712}" srcOrd="0" destOrd="0" presId="urn:microsoft.com/office/officeart/2005/8/layout/lProcess1"/>
    <dgm:cxn modelId="{4C4D1D54-886B-43DF-938A-A324C9EEAC61}" type="presOf" srcId="{95270F1E-32BB-4BCD-813D-E73E83EFD822}" destId="{C97857B7-5651-4268-80BD-CFF26B49019D}" srcOrd="0" destOrd="0" presId="urn:microsoft.com/office/officeart/2005/8/layout/lProcess1"/>
    <dgm:cxn modelId="{E3479D45-F2A6-4120-8B7C-64193E692882}" type="presOf" srcId="{4E6703A0-69EA-47CE-8756-D707DA4B2DA6}" destId="{28C1103D-C38C-42FB-B115-BD765FE6D6A2}" srcOrd="0" destOrd="0" presId="urn:microsoft.com/office/officeart/2005/8/layout/lProcess1"/>
    <dgm:cxn modelId="{507E3F4C-32F7-4D3C-B628-CEEA184449B0}" srcId="{618B99C7-BC6A-43AB-A25D-B2C46A897E5F}" destId="{4E6703A0-69EA-47CE-8756-D707DA4B2DA6}" srcOrd="0" destOrd="0" parTransId="{9D48D1F3-49A3-4F6C-B975-B832CB34B151}" sibTransId="{655D97BE-8BEC-4A7C-A081-92BEC335A017}"/>
    <dgm:cxn modelId="{620A35C0-FC12-474D-984D-F0A1E38C2D2B}" srcId="{3CFF5EDC-0385-47C8-A11C-9B168D37C772}" destId="{95270F1E-32BB-4BCD-813D-E73E83EFD822}" srcOrd="1" destOrd="0" parTransId="{CAF1C558-9AEC-44A4-A227-D4F948B0C35D}" sibTransId="{F0565322-0890-474E-85E9-0B4D921BFF28}"/>
    <dgm:cxn modelId="{5D46A235-17ED-4451-ABB9-DDB50F2D73FC}" type="presOf" srcId="{CBEDB120-591B-4A10-9E1B-6DC0C76DDFB2}" destId="{13DFA00A-0381-4809-A6A1-03EEB97E2E3F}" srcOrd="0" destOrd="0" presId="urn:microsoft.com/office/officeart/2005/8/layout/lProcess1"/>
    <dgm:cxn modelId="{6F0F8AC5-F70E-40F3-898A-A931920CB7E2}" type="presOf" srcId="{3A80B4D6-9263-4B54-A4D7-3136BB4DAA37}" destId="{3D86DDBD-1F78-4548-B7A9-CC23B0676F5D}" srcOrd="0" destOrd="0" presId="urn:microsoft.com/office/officeart/2005/8/layout/lProcess1"/>
    <dgm:cxn modelId="{83758010-7BF4-44E4-B16D-F7F8AF7BEF4A}" srcId="{618B99C7-BC6A-43AB-A25D-B2C46A897E5F}" destId="{06A25FA7-3214-4D6A-81FD-478F8E8FBCF4}" srcOrd="1" destOrd="0" parTransId="{24AA3D50-1CF0-4E55-9E0C-A0A167C9B0E3}" sibTransId="{38AD400F-AB22-488B-AA27-542497363A4B}"/>
    <dgm:cxn modelId="{1C7B9778-61E9-4BA0-94FB-CB80A44B8010}" type="presParOf" srcId="{30F8087D-AC2A-40F0-B1EA-3B42836BEE18}" destId="{036CD08F-E4EF-4BAD-97C3-33E374A11312}" srcOrd="0" destOrd="0" presId="urn:microsoft.com/office/officeart/2005/8/layout/lProcess1"/>
    <dgm:cxn modelId="{7ABEC0FD-A131-4898-AC4C-97888A20EEE9}" type="presParOf" srcId="{036CD08F-E4EF-4BAD-97C3-33E374A11312}" destId="{CBF012CD-ECD1-4123-A302-988A42D8BEB8}" srcOrd="0" destOrd="0" presId="urn:microsoft.com/office/officeart/2005/8/layout/lProcess1"/>
    <dgm:cxn modelId="{8EC8726E-C178-481A-A2EA-67FD425D70D0}" type="presParOf" srcId="{036CD08F-E4EF-4BAD-97C3-33E374A11312}" destId="{6842A833-A05B-44BD-8445-4ADBDE071712}" srcOrd="1" destOrd="0" presId="urn:microsoft.com/office/officeart/2005/8/layout/lProcess1"/>
    <dgm:cxn modelId="{B2D4ED81-8B6D-4779-A08E-FB7FE9E9488E}" type="presParOf" srcId="{036CD08F-E4EF-4BAD-97C3-33E374A11312}" destId="{28C1103D-C38C-42FB-B115-BD765FE6D6A2}" srcOrd="2" destOrd="0" presId="urn:microsoft.com/office/officeart/2005/8/layout/lProcess1"/>
    <dgm:cxn modelId="{9AC2C9C9-92EB-403B-A805-E32FB69FA25A}" type="presParOf" srcId="{036CD08F-E4EF-4BAD-97C3-33E374A11312}" destId="{54061767-811F-46C7-B4B6-9D425A320111}" srcOrd="3" destOrd="0" presId="urn:microsoft.com/office/officeart/2005/8/layout/lProcess1"/>
    <dgm:cxn modelId="{B1832760-64D6-4D15-8D59-946C4858B8F1}" type="presParOf" srcId="{036CD08F-E4EF-4BAD-97C3-33E374A11312}" destId="{03C225EF-6F98-4985-949B-7A54D2D19BF5}" srcOrd="4" destOrd="0" presId="urn:microsoft.com/office/officeart/2005/8/layout/lProcess1"/>
    <dgm:cxn modelId="{F98F51D7-BC86-494A-8092-4DB264A67C57}" type="presParOf" srcId="{30F8087D-AC2A-40F0-B1EA-3B42836BEE18}" destId="{01F849DD-F942-4D74-81A1-E466F2BE2520}" srcOrd="1" destOrd="0" presId="urn:microsoft.com/office/officeart/2005/8/layout/lProcess1"/>
    <dgm:cxn modelId="{867210B1-3F38-4C68-8569-1BE77B3E60DE}" type="presParOf" srcId="{30F8087D-AC2A-40F0-B1EA-3B42836BEE18}" destId="{595CAC72-E4B0-42D5-8952-E3678755CE21}" srcOrd="2" destOrd="0" presId="urn:microsoft.com/office/officeart/2005/8/layout/lProcess1"/>
    <dgm:cxn modelId="{A25B054C-79DB-4709-853D-94E32001D319}" type="presParOf" srcId="{595CAC72-E4B0-42D5-8952-E3678755CE21}" destId="{C97857B7-5651-4268-80BD-CFF26B49019D}" srcOrd="0" destOrd="0" presId="urn:microsoft.com/office/officeart/2005/8/layout/lProcess1"/>
    <dgm:cxn modelId="{685F7EBB-8FD0-40E1-9C54-4E8DBEDB6E57}" type="presParOf" srcId="{595CAC72-E4B0-42D5-8952-E3678755CE21}" destId="{3D86DDBD-1F78-4548-B7A9-CC23B0676F5D}" srcOrd="1" destOrd="0" presId="urn:microsoft.com/office/officeart/2005/8/layout/lProcess1"/>
    <dgm:cxn modelId="{6C296F57-643C-46CA-8B14-35D5EACF93F7}" type="presParOf" srcId="{595CAC72-E4B0-42D5-8952-E3678755CE21}" destId="{13DFA00A-0381-4809-A6A1-03EEB97E2E3F}" srcOrd="2" destOrd="0" presId="urn:microsoft.com/office/officeart/2005/8/layout/lProcess1"/>
    <dgm:cxn modelId="{D2DE81AD-A8F5-4F9E-8316-4F82B14AC7AD}" type="presParOf" srcId="{595CAC72-E4B0-42D5-8952-E3678755CE21}" destId="{0A48CDF8-22A1-4110-9775-8C745A61A882}" srcOrd="3" destOrd="0" presId="urn:microsoft.com/office/officeart/2005/8/layout/lProcess1"/>
    <dgm:cxn modelId="{1A94CFBB-D393-49E7-84F8-3B19BFF84A1E}" type="presParOf" srcId="{595CAC72-E4B0-42D5-8952-E3678755CE21}" destId="{3B6E0C20-4BA3-4C5C-8359-5CC39E825F3E}" srcOrd="4" destOrd="0" presId="urn:microsoft.com/office/officeart/2005/8/layout/l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A51853-7A3E-4A5A-8FFA-83789825E946}">
      <dsp:nvSpPr>
        <dsp:cNvPr id="0" name=""/>
        <dsp:cNvSpPr/>
      </dsp:nvSpPr>
      <dsp:spPr>
        <a:xfrm>
          <a:off x="85087" y="22988"/>
          <a:ext cx="2121264" cy="106063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76200" rIns="114300" bIns="76200" numCol="1" spcCol="1270" anchor="ctr" anchorCtr="0">
          <a:noAutofit/>
        </a:bodyPr>
        <a:lstStyle/>
        <a:p>
          <a:pPr lvl="0" algn="ctr" defTabSz="2667000">
            <a:lnSpc>
              <a:spcPct val="90000"/>
            </a:lnSpc>
            <a:spcBef>
              <a:spcPct val="0"/>
            </a:spcBef>
            <a:spcAft>
              <a:spcPct val="35000"/>
            </a:spcAft>
          </a:pPr>
          <a:r>
            <a:rPr lang="en-ZA" sz="6000" kern="1200" dirty="0"/>
            <a:t>I</a:t>
          </a:r>
        </a:p>
      </dsp:txBody>
      <dsp:txXfrm>
        <a:off x="116152" y="54053"/>
        <a:ext cx="2059134" cy="998502"/>
      </dsp:txXfrm>
    </dsp:sp>
    <dsp:sp modelId="{7910063E-8A51-4FEB-81B2-6708B22F2858}">
      <dsp:nvSpPr>
        <dsp:cNvPr id="0" name=""/>
        <dsp:cNvSpPr/>
      </dsp:nvSpPr>
      <dsp:spPr>
        <a:xfrm>
          <a:off x="297213" y="1083621"/>
          <a:ext cx="131285" cy="773763"/>
        </a:xfrm>
        <a:custGeom>
          <a:avLst/>
          <a:gdLst/>
          <a:ahLst/>
          <a:cxnLst/>
          <a:rect l="0" t="0" r="0" b="0"/>
          <a:pathLst>
            <a:path>
              <a:moveTo>
                <a:pt x="0" y="0"/>
              </a:moveTo>
              <a:lnTo>
                <a:pt x="0" y="773763"/>
              </a:lnTo>
              <a:lnTo>
                <a:pt x="131285" y="77376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65E42F9-935A-4B71-97EE-D95B6F9679E2}">
      <dsp:nvSpPr>
        <dsp:cNvPr id="0" name=""/>
        <dsp:cNvSpPr/>
      </dsp:nvSpPr>
      <dsp:spPr>
        <a:xfrm>
          <a:off x="428499" y="1327068"/>
          <a:ext cx="4166045" cy="106063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35560" rIns="53340" bIns="35560" numCol="1" spcCol="1270" anchor="ctr" anchorCtr="0">
          <a:noAutofit/>
        </a:bodyPr>
        <a:lstStyle/>
        <a:p>
          <a:pPr lvl="0" algn="ctr" defTabSz="1244600">
            <a:lnSpc>
              <a:spcPct val="90000"/>
            </a:lnSpc>
            <a:spcBef>
              <a:spcPct val="0"/>
            </a:spcBef>
            <a:spcAft>
              <a:spcPct val="35000"/>
            </a:spcAft>
          </a:pPr>
          <a:r>
            <a:rPr lang="en-ZA" sz="2800" kern="1200" dirty="0">
              <a:solidFill>
                <a:schemeClr val="accent6">
                  <a:lumMod val="75000"/>
                </a:schemeClr>
              </a:solidFill>
            </a:rPr>
            <a:t>unsocialised, spontaneous and self-centred component of personality</a:t>
          </a:r>
        </a:p>
      </dsp:txBody>
      <dsp:txXfrm>
        <a:off x="459564" y="1358133"/>
        <a:ext cx="4103915" cy="998502"/>
      </dsp:txXfrm>
    </dsp:sp>
    <dsp:sp modelId="{BC4769D0-067A-4629-93A3-7BCA356E2B11}">
      <dsp:nvSpPr>
        <dsp:cNvPr id="0" name=""/>
        <dsp:cNvSpPr/>
      </dsp:nvSpPr>
      <dsp:spPr>
        <a:xfrm>
          <a:off x="297213" y="1083621"/>
          <a:ext cx="131285" cy="2099553"/>
        </a:xfrm>
        <a:custGeom>
          <a:avLst/>
          <a:gdLst/>
          <a:ahLst/>
          <a:cxnLst/>
          <a:rect l="0" t="0" r="0" b="0"/>
          <a:pathLst>
            <a:path>
              <a:moveTo>
                <a:pt x="0" y="0"/>
              </a:moveTo>
              <a:lnTo>
                <a:pt x="0" y="2099553"/>
              </a:lnTo>
              <a:lnTo>
                <a:pt x="131285" y="209955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23A53C9-714E-4551-B1B7-6340293A082D}">
      <dsp:nvSpPr>
        <dsp:cNvPr id="0" name=""/>
        <dsp:cNvSpPr/>
      </dsp:nvSpPr>
      <dsp:spPr>
        <a:xfrm>
          <a:off x="428499" y="2652859"/>
          <a:ext cx="4166045" cy="106063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35560" rIns="53340" bIns="35560" numCol="1" spcCol="1270" anchor="ctr" anchorCtr="0">
          <a:noAutofit/>
        </a:bodyPr>
        <a:lstStyle/>
        <a:p>
          <a:pPr lvl="0" algn="ctr" defTabSz="1244600">
            <a:lnSpc>
              <a:spcPct val="90000"/>
            </a:lnSpc>
            <a:spcBef>
              <a:spcPct val="0"/>
            </a:spcBef>
            <a:spcAft>
              <a:spcPct val="35000"/>
            </a:spcAft>
          </a:pPr>
          <a:r>
            <a:rPr lang="en-ZA" sz="2800" kern="1200" dirty="0">
              <a:solidFill>
                <a:srgbClr val="FF0000"/>
              </a:solidFill>
            </a:rPr>
            <a:t>active and creative aspect</a:t>
          </a:r>
        </a:p>
      </dsp:txBody>
      <dsp:txXfrm>
        <a:off x="459564" y="2683924"/>
        <a:ext cx="4103915" cy="998502"/>
      </dsp:txXfrm>
    </dsp:sp>
    <dsp:sp modelId="{19CB2F0F-887A-4E04-8E8A-7167AF341B84}">
      <dsp:nvSpPr>
        <dsp:cNvPr id="0" name=""/>
        <dsp:cNvSpPr/>
      </dsp:nvSpPr>
      <dsp:spPr>
        <a:xfrm>
          <a:off x="297213" y="1083621"/>
          <a:ext cx="131285" cy="3425344"/>
        </a:xfrm>
        <a:custGeom>
          <a:avLst/>
          <a:gdLst/>
          <a:ahLst/>
          <a:cxnLst/>
          <a:rect l="0" t="0" r="0" b="0"/>
          <a:pathLst>
            <a:path>
              <a:moveTo>
                <a:pt x="0" y="0"/>
              </a:moveTo>
              <a:lnTo>
                <a:pt x="0" y="3425344"/>
              </a:lnTo>
              <a:lnTo>
                <a:pt x="131285" y="342534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A65E3C3-EE98-4902-9BAB-5CB80981ABB0}">
      <dsp:nvSpPr>
        <dsp:cNvPr id="0" name=""/>
        <dsp:cNvSpPr/>
      </dsp:nvSpPr>
      <dsp:spPr>
        <a:xfrm>
          <a:off x="428499" y="3978649"/>
          <a:ext cx="4262826" cy="106063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35560" rIns="53340" bIns="35560" numCol="1" spcCol="1270" anchor="ctr" anchorCtr="0">
          <a:noAutofit/>
        </a:bodyPr>
        <a:lstStyle/>
        <a:p>
          <a:pPr lvl="0" algn="ctr" defTabSz="1244600">
            <a:lnSpc>
              <a:spcPct val="90000"/>
            </a:lnSpc>
            <a:spcBef>
              <a:spcPct val="0"/>
            </a:spcBef>
            <a:spcAft>
              <a:spcPct val="35000"/>
            </a:spcAft>
          </a:pPr>
          <a:r>
            <a:rPr lang="en-ZA" sz="2800" kern="1200" dirty="0"/>
            <a:t>Questions expectations and rules</a:t>
          </a:r>
        </a:p>
      </dsp:txBody>
      <dsp:txXfrm>
        <a:off x="459564" y="4009714"/>
        <a:ext cx="4200696" cy="998502"/>
      </dsp:txXfrm>
    </dsp:sp>
    <dsp:sp modelId="{A53FEE12-3045-470E-8192-9999BAC7C55E}">
      <dsp:nvSpPr>
        <dsp:cNvPr id="0" name=""/>
        <dsp:cNvSpPr/>
      </dsp:nvSpPr>
      <dsp:spPr>
        <a:xfrm>
          <a:off x="4797388" y="1277"/>
          <a:ext cx="2121264" cy="106063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76200" rIns="114300" bIns="76200" numCol="1" spcCol="1270" anchor="ctr" anchorCtr="0">
          <a:noAutofit/>
        </a:bodyPr>
        <a:lstStyle/>
        <a:p>
          <a:pPr lvl="0" algn="ctr" defTabSz="2667000">
            <a:lnSpc>
              <a:spcPct val="90000"/>
            </a:lnSpc>
            <a:spcBef>
              <a:spcPct val="0"/>
            </a:spcBef>
            <a:spcAft>
              <a:spcPct val="35000"/>
            </a:spcAft>
          </a:pPr>
          <a:r>
            <a:rPr lang="en-ZA" sz="6000" kern="1200" dirty="0"/>
            <a:t>ME</a:t>
          </a:r>
        </a:p>
      </dsp:txBody>
      <dsp:txXfrm>
        <a:off x="4828453" y="32342"/>
        <a:ext cx="2059134" cy="998502"/>
      </dsp:txXfrm>
    </dsp:sp>
    <dsp:sp modelId="{B4511EAE-00B9-42E4-9073-B3E1F5F7D841}">
      <dsp:nvSpPr>
        <dsp:cNvPr id="0" name=""/>
        <dsp:cNvSpPr/>
      </dsp:nvSpPr>
      <dsp:spPr>
        <a:xfrm>
          <a:off x="5009514" y="1061910"/>
          <a:ext cx="212126" cy="795474"/>
        </a:xfrm>
        <a:custGeom>
          <a:avLst/>
          <a:gdLst/>
          <a:ahLst/>
          <a:cxnLst/>
          <a:rect l="0" t="0" r="0" b="0"/>
          <a:pathLst>
            <a:path>
              <a:moveTo>
                <a:pt x="0" y="0"/>
              </a:moveTo>
              <a:lnTo>
                <a:pt x="0" y="795474"/>
              </a:lnTo>
              <a:lnTo>
                <a:pt x="212126" y="79547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71E8CFA-24BD-40FA-A777-4221003A476F}">
      <dsp:nvSpPr>
        <dsp:cNvPr id="0" name=""/>
        <dsp:cNvSpPr/>
      </dsp:nvSpPr>
      <dsp:spPr>
        <a:xfrm>
          <a:off x="5221641" y="1327068"/>
          <a:ext cx="3631096" cy="106063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35560" rIns="53340" bIns="35560" numCol="1" spcCol="1270" anchor="ctr" anchorCtr="0">
          <a:noAutofit/>
        </a:bodyPr>
        <a:lstStyle/>
        <a:p>
          <a:pPr lvl="0" algn="ctr" defTabSz="1244600">
            <a:lnSpc>
              <a:spcPct val="90000"/>
            </a:lnSpc>
            <a:spcBef>
              <a:spcPct val="0"/>
            </a:spcBef>
            <a:spcAft>
              <a:spcPct val="35000"/>
            </a:spcAft>
          </a:pPr>
          <a:r>
            <a:rPr lang="en-ZA" sz="2800" kern="1200" dirty="0">
              <a:solidFill>
                <a:schemeClr val="accent6">
                  <a:lumMod val="75000"/>
                </a:schemeClr>
              </a:solidFill>
            </a:rPr>
            <a:t>The Socialised self</a:t>
          </a:r>
        </a:p>
      </dsp:txBody>
      <dsp:txXfrm>
        <a:off x="5252706" y="1358133"/>
        <a:ext cx="3568966" cy="998502"/>
      </dsp:txXfrm>
    </dsp:sp>
    <dsp:sp modelId="{17B784C9-FACF-4F85-8A34-5B9CF11878CF}">
      <dsp:nvSpPr>
        <dsp:cNvPr id="0" name=""/>
        <dsp:cNvSpPr/>
      </dsp:nvSpPr>
      <dsp:spPr>
        <a:xfrm>
          <a:off x="5009514" y="1061910"/>
          <a:ext cx="212126" cy="2121264"/>
        </a:xfrm>
        <a:custGeom>
          <a:avLst/>
          <a:gdLst/>
          <a:ahLst/>
          <a:cxnLst/>
          <a:rect l="0" t="0" r="0" b="0"/>
          <a:pathLst>
            <a:path>
              <a:moveTo>
                <a:pt x="0" y="0"/>
              </a:moveTo>
              <a:lnTo>
                <a:pt x="0" y="2121264"/>
              </a:lnTo>
              <a:lnTo>
                <a:pt x="212126" y="212126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B6F2704-0763-40A8-9E1E-997E850EFF45}">
      <dsp:nvSpPr>
        <dsp:cNvPr id="0" name=""/>
        <dsp:cNvSpPr/>
      </dsp:nvSpPr>
      <dsp:spPr>
        <a:xfrm>
          <a:off x="5221641" y="2652859"/>
          <a:ext cx="3631096" cy="106063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35560" rIns="53340" bIns="35560" numCol="1" spcCol="1270" anchor="ctr" anchorCtr="0">
          <a:noAutofit/>
        </a:bodyPr>
        <a:lstStyle/>
        <a:p>
          <a:pPr lvl="0" algn="ctr" defTabSz="1244600">
            <a:lnSpc>
              <a:spcPct val="90000"/>
            </a:lnSpc>
            <a:spcBef>
              <a:spcPct val="0"/>
            </a:spcBef>
            <a:spcAft>
              <a:spcPct val="35000"/>
            </a:spcAft>
          </a:pPr>
          <a:r>
            <a:rPr lang="en-ZA" sz="2800" kern="1200" dirty="0">
              <a:solidFill>
                <a:srgbClr val="FF0000"/>
              </a:solidFill>
            </a:rPr>
            <a:t>aware of the expectations  and attitudes of society</a:t>
          </a:r>
        </a:p>
      </dsp:txBody>
      <dsp:txXfrm>
        <a:off x="5252706" y="2683924"/>
        <a:ext cx="3568966" cy="998502"/>
      </dsp:txXfrm>
    </dsp:sp>
    <dsp:sp modelId="{284C7D9E-8D90-4F3B-994D-4472C14ED01F}">
      <dsp:nvSpPr>
        <dsp:cNvPr id="0" name=""/>
        <dsp:cNvSpPr/>
      </dsp:nvSpPr>
      <dsp:spPr>
        <a:xfrm>
          <a:off x="5009514" y="1061910"/>
          <a:ext cx="212126" cy="3447055"/>
        </a:xfrm>
        <a:custGeom>
          <a:avLst/>
          <a:gdLst/>
          <a:ahLst/>
          <a:cxnLst/>
          <a:rect l="0" t="0" r="0" b="0"/>
          <a:pathLst>
            <a:path>
              <a:moveTo>
                <a:pt x="0" y="0"/>
              </a:moveTo>
              <a:lnTo>
                <a:pt x="0" y="3447055"/>
              </a:lnTo>
              <a:lnTo>
                <a:pt x="212126" y="344705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E0921F8-D262-4585-9C8D-25DB93C51EF5}">
      <dsp:nvSpPr>
        <dsp:cNvPr id="0" name=""/>
        <dsp:cNvSpPr/>
      </dsp:nvSpPr>
      <dsp:spPr>
        <a:xfrm>
          <a:off x="5221641" y="3978649"/>
          <a:ext cx="3576300" cy="106063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35560" rIns="53340" bIns="35560" numCol="1" spcCol="1270" anchor="ctr" anchorCtr="0">
          <a:noAutofit/>
        </a:bodyPr>
        <a:lstStyle/>
        <a:p>
          <a:pPr lvl="0" algn="ctr" defTabSz="1244600">
            <a:lnSpc>
              <a:spcPct val="90000"/>
            </a:lnSpc>
            <a:spcBef>
              <a:spcPct val="0"/>
            </a:spcBef>
            <a:spcAft>
              <a:spcPct val="35000"/>
            </a:spcAft>
          </a:pPr>
          <a:r>
            <a:rPr lang="en-ZA" sz="2800" kern="1200" dirty="0"/>
            <a:t>Product of role-taking</a:t>
          </a:r>
        </a:p>
      </dsp:txBody>
      <dsp:txXfrm>
        <a:off x="5252706" y="4009714"/>
        <a:ext cx="3514170" cy="9985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541998-3031-4F32-AC75-6021DA30389A}">
      <dsp:nvSpPr>
        <dsp:cNvPr id="0" name=""/>
        <dsp:cNvSpPr/>
      </dsp:nvSpPr>
      <dsp:spPr>
        <a:xfrm>
          <a:off x="1741802" y="144668"/>
          <a:ext cx="4704486" cy="4704486"/>
        </a:xfrm>
        <a:prstGeom prst="circularArrow">
          <a:avLst>
            <a:gd name="adj1" fmla="val 4668"/>
            <a:gd name="adj2" fmla="val 272909"/>
            <a:gd name="adj3" fmla="val 14255351"/>
            <a:gd name="adj4" fmla="val 17134338"/>
            <a:gd name="adj5" fmla="val 4847"/>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C40929A-66C4-487E-BEC8-5108D4211BB6}">
      <dsp:nvSpPr>
        <dsp:cNvPr id="0" name=""/>
        <dsp:cNvSpPr/>
      </dsp:nvSpPr>
      <dsp:spPr>
        <a:xfrm>
          <a:off x="3180946" y="200869"/>
          <a:ext cx="1826199" cy="74686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en-ZA" sz="3600" kern="1200" dirty="0"/>
            <a:t>infant</a:t>
          </a:r>
        </a:p>
      </dsp:txBody>
      <dsp:txXfrm>
        <a:off x="3217405" y="237328"/>
        <a:ext cx="1753281" cy="673949"/>
      </dsp:txXfrm>
    </dsp:sp>
    <dsp:sp modelId="{0F3EA5FF-3A8D-4FC2-8EF1-7DA9409F70E5}">
      <dsp:nvSpPr>
        <dsp:cNvPr id="0" name=""/>
        <dsp:cNvSpPr/>
      </dsp:nvSpPr>
      <dsp:spPr>
        <a:xfrm>
          <a:off x="4500639" y="1690136"/>
          <a:ext cx="2565258" cy="114677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en-ZA" sz="3600" kern="1200" dirty="0"/>
            <a:t>Childhood</a:t>
          </a:r>
        </a:p>
      </dsp:txBody>
      <dsp:txXfrm>
        <a:off x="4556620" y="1746117"/>
        <a:ext cx="2453296" cy="1034817"/>
      </dsp:txXfrm>
    </dsp:sp>
    <dsp:sp modelId="{B888CFA9-FA62-46DF-AFE4-B533AE31D584}">
      <dsp:nvSpPr>
        <dsp:cNvPr id="0" name=""/>
        <dsp:cNvSpPr/>
      </dsp:nvSpPr>
      <dsp:spPr>
        <a:xfrm>
          <a:off x="2627203" y="3176009"/>
          <a:ext cx="2855753" cy="154305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en-ZA" sz="3600" kern="1200" dirty="0"/>
            <a:t>Adolescence</a:t>
          </a:r>
        </a:p>
      </dsp:txBody>
      <dsp:txXfrm>
        <a:off x="2702528" y="3251334"/>
        <a:ext cx="2705103" cy="1392400"/>
      </dsp:txXfrm>
    </dsp:sp>
    <dsp:sp modelId="{7296CDD4-603C-4FF0-AE23-073FA70B64CA}">
      <dsp:nvSpPr>
        <dsp:cNvPr id="0" name=""/>
        <dsp:cNvSpPr/>
      </dsp:nvSpPr>
      <dsp:spPr>
        <a:xfrm>
          <a:off x="1163701" y="1492001"/>
          <a:ext cx="2482242" cy="154304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en-ZA" sz="3600" kern="1200" dirty="0"/>
            <a:t>Adulthood</a:t>
          </a:r>
        </a:p>
      </dsp:txBody>
      <dsp:txXfrm>
        <a:off x="1239026" y="1567326"/>
        <a:ext cx="2331592" cy="139239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9AAD8A-E832-4203-8005-E1250337FE6C}">
      <dsp:nvSpPr>
        <dsp:cNvPr id="0" name=""/>
        <dsp:cNvSpPr/>
      </dsp:nvSpPr>
      <dsp:spPr>
        <a:xfrm rot="5400000">
          <a:off x="4788695" y="-1823927"/>
          <a:ext cx="1614142" cy="5265658"/>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1600200">
            <a:lnSpc>
              <a:spcPct val="90000"/>
            </a:lnSpc>
            <a:spcBef>
              <a:spcPct val="0"/>
            </a:spcBef>
            <a:spcAft>
              <a:spcPct val="15000"/>
            </a:spcAft>
            <a:buChar char="••"/>
          </a:pPr>
          <a:r>
            <a:rPr lang="en-ZA" sz="3600" kern="1200" dirty="0"/>
            <a:t>0-2 years</a:t>
          </a:r>
        </a:p>
        <a:p>
          <a:pPr marL="285750" lvl="1" indent="-285750" algn="l" defTabSz="1600200">
            <a:lnSpc>
              <a:spcPct val="90000"/>
            </a:lnSpc>
            <a:spcBef>
              <a:spcPct val="0"/>
            </a:spcBef>
            <a:spcAft>
              <a:spcPct val="15000"/>
            </a:spcAft>
            <a:buChar char="••"/>
          </a:pPr>
          <a:r>
            <a:rPr lang="en-US" sz="3600" kern="1200" dirty="0"/>
            <a:t>Begins shortly after one’s birth</a:t>
          </a:r>
          <a:endParaRPr lang="en-ZA" sz="3600" kern="1200" dirty="0"/>
        </a:p>
      </dsp:txBody>
      <dsp:txXfrm rot="-5400000">
        <a:off x="2962937" y="80627"/>
        <a:ext cx="5186862" cy="1456550"/>
      </dsp:txXfrm>
    </dsp:sp>
    <dsp:sp modelId="{4ADD2CBC-0F49-47E8-B824-030BC0DC94A0}">
      <dsp:nvSpPr>
        <dsp:cNvPr id="0" name=""/>
        <dsp:cNvSpPr/>
      </dsp:nvSpPr>
      <dsp:spPr>
        <a:xfrm>
          <a:off x="1004" y="282398"/>
          <a:ext cx="2961932" cy="105300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ZA" sz="4000" kern="1200" dirty="0"/>
            <a:t>Age</a:t>
          </a:r>
        </a:p>
      </dsp:txBody>
      <dsp:txXfrm>
        <a:off x="52407" y="333801"/>
        <a:ext cx="2859126" cy="950199"/>
      </dsp:txXfrm>
    </dsp:sp>
    <dsp:sp modelId="{2DF21879-910C-4FA9-B310-0B0EA3428B08}">
      <dsp:nvSpPr>
        <dsp:cNvPr id="0" name=""/>
        <dsp:cNvSpPr/>
      </dsp:nvSpPr>
      <dsp:spPr>
        <a:xfrm rot="5400000">
          <a:off x="5082509" y="-369847"/>
          <a:ext cx="1026513" cy="5265658"/>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1600200">
            <a:lnSpc>
              <a:spcPct val="90000"/>
            </a:lnSpc>
            <a:spcBef>
              <a:spcPct val="0"/>
            </a:spcBef>
            <a:spcAft>
              <a:spcPct val="15000"/>
            </a:spcAft>
            <a:buChar char="••"/>
          </a:pPr>
          <a:r>
            <a:rPr lang="en-ZA" sz="3600" kern="1200" dirty="0"/>
            <a:t>The Family</a:t>
          </a:r>
        </a:p>
      </dsp:txBody>
      <dsp:txXfrm rot="-5400000">
        <a:off x="2962937" y="1799835"/>
        <a:ext cx="5215548" cy="926293"/>
      </dsp:txXfrm>
    </dsp:sp>
    <dsp:sp modelId="{A96F5AAF-F964-4488-A6FE-87BFDD6B6038}">
      <dsp:nvSpPr>
        <dsp:cNvPr id="0" name=""/>
        <dsp:cNvSpPr/>
      </dsp:nvSpPr>
      <dsp:spPr>
        <a:xfrm>
          <a:off x="1004" y="1716856"/>
          <a:ext cx="2961932" cy="109224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ZA" sz="4000" kern="1200" dirty="0"/>
            <a:t>Main Agent </a:t>
          </a:r>
        </a:p>
      </dsp:txBody>
      <dsp:txXfrm>
        <a:off x="54323" y="1770175"/>
        <a:ext cx="2855294" cy="985611"/>
      </dsp:txXfrm>
    </dsp:sp>
    <dsp:sp modelId="{1E8FAD12-8BDB-454B-9321-6D9CB2343D57}">
      <dsp:nvSpPr>
        <dsp:cNvPr id="0" name=""/>
        <dsp:cNvSpPr/>
      </dsp:nvSpPr>
      <dsp:spPr>
        <a:xfrm rot="5400000">
          <a:off x="4788695" y="1084232"/>
          <a:ext cx="1614142" cy="5265658"/>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1600200">
            <a:lnSpc>
              <a:spcPct val="90000"/>
            </a:lnSpc>
            <a:spcBef>
              <a:spcPct val="0"/>
            </a:spcBef>
            <a:spcAft>
              <a:spcPct val="15000"/>
            </a:spcAft>
            <a:buChar char="••"/>
          </a:pPr>
          <a:r>
            <a:rPr lang="en-US" sz="3600" kern="1200" dirty="0"/>
            <a:t>child will develop social attachment or rejection</a:t>
          </a:r>
          <a:endParaRPr lang="en-ZA" sz="3600" kern="1200" dirty="0"/>
        </a:p>
      </dsp:txBody>
      <dsp:txXfrm rot="-5400000">
        <a:off x="2962937" y="2988786"/>
        <a:ext cx="5186862" cy="1456550"/>
      </dsp:txXfrm>
    </dsp:sp>
    <dsp:sp modelId="{B016188D-812B-4766-8CAB-85E8E28848EB}">
      <dsp:nvSpPr>
        <dsp:cNvPr id="0" name=""/>
        <dsp:cNvSpPr/>
      </dsp:nvSpPr>
      <dsp:spPr>
        <a:xfrm>
          <a:off x="1004" y="3161473"/>
          <a:ext cx="2961932" cy="111117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ZA" sz="4000" kern="1200" dirty="0"/>
            <a:t>Trust vs. mistrust</a:t>
          </a:r>
        </a:p>
      </dsp:txBody>
      <dsp:txXfrm>
        <a:off x="55247" y="3215716"/>
        <a:ext cx="2853446" cy="100268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C73418-C824-4572-8720-E936A0E5B6D4}">
      <dsp:nvSpPr>
        <dsp:cNvPr id="0" name=""/>
        <dsp:cNvSpPr/>
      </dsp:nvSpPr>
      <dsp:spPr>
        <a:xfrm rot="5400000">
          <a:off x="5272872" y="-2502046"/>
          <a:ext cx="871838" cy="5879594"/>
        </a:xfrm>
        <a:prstGeom prst="round2SameRect">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1600200">
            <a:lnSpc>
              <a:spcPct val="90000"/>
            </a:lnSpc>
            <a:spcBef>
              <a:spcPct val="0"/>
            </a:spcBef>
            <a:spcAft>
              <a:spcPct val="15000"/>
            </a:spcAft>
            <a:buChar char="••"/>
          </a:pPr>
          <a:r>
            <a:rPr lang="en-US" sz="3600" b="1" kern="1200" dirty="0"/>
            <a:t>3-12years</a:t>
          </a:r>
          <a:endParaRPr lang="en-ZA" sz="3600" kern="1200" dirty="0"/>
        </a:p>
      </dsp:txBody>
      <dsp:txXfrm rot="-5400000">
        <a:off x="2768994" y="44392"/>
        <a:ext cx="5837034" cy="786718"/>
      </dsp:txXfrm>
    </dsp:sp>
    <dsp:sp modelId="{5259401F-76C3-4C22-AA6B-AED0D209EFC0}">
      <dsp:nvSpPr>
        <dsp:cNvPr id="0" name=""/>
        <dsp:cNvSpPr/>
      </dsp:nvSpPr>
      <dsp:spPr>
        <a:xfrm>
          <a:off x="1010" y="59155"/>
          <a:ext cx="2767984" cy="757191"/>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ZA" sz="4000" kern="1200" dirty="0"/>
            <a:t>Age</a:t>
          </a:r>
        </a:p>
      </dsp:txBody>
      <dsp:txXfrm>
        <a:off x="37973" y="96118"/>
        <a:ext cx="2694058" cy="683265"/>
      </dsp:txXfrm>
    </dsp:sp>
    <dsp:sp modelId="{B46CE630-3B5D-49CF-AD36-755CAA3C6F30}">
      <dsp:nvSpPr>
        <dsp:cNvPr id="0" name=""/>
        <dsp:cNvSpPr/>
      </dsp:nvSpPr>
      <dsp:spPr>
        <a:xfrm rot="5400000">
          <a:off x="5162583" y="-1176228"/>
          <a:ext cx="1297797" cy="5800952"/>
        </a:xfrm>
        <a:prstGeom prst="round2SameRect">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1600200">
            <a:lnSpc>
              <a:spcPct val="90000"/>
            </a:lnSpc>
            <a:spcBef>
              <a:spcPct val="0"/>
            </a:spcBef>
            <a:spcAft>
              <a:spcPct val="15000"/>
            </a:spcAft>
            <a:buChar char="••"/>
          </a:pPr>
          <a:r>
            <a:rPr lang="en-ZA" sz="3600" kern="1200" dirty="0"/>
            <a:t>Family and other Institutions</a:t>
          </a:r>
        </a:p>
      </dsp:txBody>
      <dsp:txXfrm rot="-5400000">
        <a:off x="2911006" y="1138702"/>
        <a:ext cx="5737599" cy="1171091"/>
      </dsp:txXfrm>
    </dsp:sp>
    <dsp:sp modelId="{4338A17E-50C4-4FE3-9397-D34E2F25DED4}">
      <dsp:nvSpPr>
        <dsp:cNvPr id="0" name=""/>
        <dsp:cNvSpPr/>
      </dsp:nvSpPr>
      <dsp:spPr>
        <a:xfrm>
          <a:off x="0" y="964711"/>
          <a:ext cx="2909995" cy="1398592"/>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78105" rIns="156210" bIns="78105" numCol="1" spcCol="1270" anchor="ctr" anchorCtr="0">
          <a:noAutofit/>
        </a:bodyPr>
        <a:lstStyle/>
        <a:p>
          <a:pPr lvl="0" algn="ctr" defTabSz="1822450">
            <a:lnSpc>
              <a:spcPct val="90000"/>
            </a:lnSpc>
            <a:spcBef>
              <a:spcPct val="0"/>
            </a:spcBef>
            <a:spcAft>
              <a:spcPct val="35000"/>
            </a:spcAft>
          </a:pPr>
          <a:r>
            <a:rPr lang="en-ZA" sz="4100" kern="1200" dirty="0"/>
            <a:t>Main Agent</a:t>
          </a:r>
        </a:p>
      </dsp:txBody>
      <dsp:txXfrm>
        <a:off x="68274" y="1032985"/>
        <a:ext cx="2773447" cy="1262044"/>
      </dsp:txXfrm>
    </dsp:sp>
    <dsp:sp modelId="{5712CE5D-8BE0-4EBC-A6C0-851A5E5D92FB}">
      <dsp:nvSpPr>
        <dsp:cNvPr id="0" name=""/>
        <dsp:cNvSpPr/>
      </dsp:nvSpPr>
      <dsp:spPr>
        <a:xfrm rot="5400000">
          <a:off x="4601233" y="884596"/>
          <a:ext cx="2420495" cy="5800952"/>
        </a:xfrm>
        <a:prstGeom prst="round2SameRect">
          <a:avLst/>
        </a:prstGeom>
        <a:solidFill>
          <a:schemeClr val="accent4">
            <a:tint val="40000"/>
            <a:alpha val="90000"/>
            <a:hueOff val="0"/>
            <a:satOff val="0"/>
            <a:lumOff val="0"/>
            <a:alphaOff val="0"/>
          </a:schemeClr>
        </a:solidFill>
        <a:ln w="254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1600200">
            <a:lnSpc>
              <a:spcPct val="90000"/>
            </a:lnSpc>
            <a:spcBef>
              <a:spcPct val="0"/>
            </a:spcBef>
            <a:spcAft>
              <a:spcPct val="15000"/>
            </a:spcAft>
            <a:buChar char="••"/>
          </a:pPr>
          <a:endParaRPr lang="en-ZA" sz="3600" kern="1200" dirty="0"/>
        </a:p>
        <a:p>
          <a:pPr marL="285750" lvl="1" indent="-285750" algn="l" defTabSz="1600200">
            <a:lnSpc>
              <a:spcPct val="90000"/>
            </a:lnSpc>
            <a:spcBef>
              <a:spcPct val="0"/>
            </a:spcBef>
            <a:spcAft>
              <a:spcPct val="15000"/>
            </a:spcAft>
            <a:buChar char="••"/>
          </a:pPr>
          <a:r>
            <a:rPr lang="en-ZA" sz="3600" kern="1200" dirty="0"/>
            <a:t>Child learns to distinguish right from wrong</a:t>
          </a:r>
        </a:p>
        <a:p>
          <a:pPr marL="285750" lvl="1" indent="-285750" algn="l" defTabSz="1600200">
            <a:lnSpc>
              <a:spcPct val="90000"/>
            </a:lnSpc>
            <a:spcBef>
              <a:spcPct val="0"/>
            </a:spcBef>
            <a:spcAft>
              <a:spcPct val="15000"/>
            </a:spcAft>
            <a:buChar char="••"/>
          </a:pPr>
          <a:r>
            <a:rPr lang="en-US" sz="3600" kern="1200" dirty="0"/>
            <a:t>Children experiment and want freedom</a:t>
          </a:r>
          <a:endParaRPr lang="en-ZA" sz="3600" kern="1200" dirty="0"/>
        </a:p>
        <a:p>
          <a:pPr marL="285750" lvl="1" indent="-285750" algn="l" defTabSz="1600200">
            <a:lnSpc>
              <a:spcPct val="90000"/>
            </a:lnSpc>
            <a:spcBef>
              <a:spcPct val="0"/>
            </a:spcBef>
            <a:spcAft>
              <a:spcPct val="15000"/>
            </a:spcAft>
            <a:buChar char="••"/>
          </a:pPr>
          <a:endParaRPr lang="en-ZA" sz="3600" kern="1200" dirty="0"/>
        </a:p>
      </dsp:txBody>
      <dsp:txXfrm rot="-5400000">
        <a:off x="2911005" y="2692984"/>
        <a:ext cx="5682793" cy="2184177"/>
      </dsp:txXfrm>
    </dsp:sp>
    <dsp:sp modelId="{07F45C73-3087-41D2-8EBE-59940BE3A50E}">
      <dsp:nvSpPr>
        <dsp:cNvPr id="0" name=""/>
        <dsp:cNvSpPr/>
      </dsp:nvSpPr>
      <dsp:spPr>
        <a:xfrm>
          <a:off x="1010" y="2933027"/>
          <a:ext cx="2909995" cy="1704089"/>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83820" rIns="167640" bIns="83820" numCol="1" spcCol="1270" anchor="ctr" anchorCtr="0">
          <a:noAutofit/>
        </a:bodyPr>
        <a:lstStyle/>
        <a:p>
          <a:pPr lvl="0" algn="ctr" defTabSz="1955800">
            <a:lnSpc>
              <a:spcPct val="90000"/>
            </a:lnSpc>
            <a:spcBef>
              <a:spcPct val="0"/>
            </a:spcBef>
            <a:spcAft>
              <a:spcPct val="35000"/>
            </a:spcAft>
          </a:pPr>
          <a:r>
            <a:rPr lang="en-ZA" sz="4400" kern="1200" dirty="0"/>
            <a:t>Autonomy vs. </a:t>
          </a:r>
          <a:r>
            <a:rPr lang="en-ZA" sz="4000" kern="1200" dirty="0"/>
            <a:t>Shame</a:t>
          </a:r>
          <a:r>
            <a:rPr lang="en-ZA" sz="4400" kern="1200" dirty="0"/>
            <a:t> </a:t>
          </a:r>
        </a:p>
      </dsp:txBody>
      <dsp:txXfrm>
        <a:off x="84197" y="3016214"/>
        <a:ext cx="2743621" cy="153771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E3777D-EFCD-4D20-8EEC-38CF7A8EA5EC}">
      <dsp:nvSpPr>
        <dsp:cNvPr id="0" name=""/>
        <dsp:cNvSpPr/>
      </dsp:nvSpPr>
      <dsp:spPr>
        <a:xfrm rot="5400000">
          <a:off x="5298629" y="-2199506"/>
          <a:ext cx="874720" cy="5398579"/>
        </a:xfrm>
        <a:prstGeom prst="round2SameRect">
          <a:avLst/>
        </a:prstGeom>
        <a:solidFill>
          <a:schemeClr val="accent5">
            <a:tint val="40000"/>
            <a:alpha val="90000"/>
            <a:hueOff val="0"/>
            <a:satOff val="0"/>
            <a:lumOff val="0"/>
            <a:alphaOff val="0"/>
          </a:schemeClr>
        </a:solidFill>
        <a:ln w="254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1600200">
            <a:lnSpc>
              <a:spcPct val="90000"/>
            </a:lnSpc>
            <a:spcBef>
              <a:spcPct val="0"/>
            </a:spcBef>
            <a:spcAft>
              <a:spcPct val="15000"/>
            </a:spcAft>
            <a:buChar char="••"/>
          </a:pPr>
          <a:r>
            <a:rPr lang="en-ZA" sz="3600" kern="1200" dirty="0"/>
            <a:t>12-19 years</a:t>
          </a:r>
        </a:p>
      </dsp:txBody>
      <dsp:txXfrm rot="-5400000">
        <a:off x="3036700" y="105123"/>
        <a:ext cx="5355879" cy="789320"/>
      </dsp:txXfrm>
    </dsp:sp>
    <dsp:sp modelId="{DD177952-E968-4C7C-95EE-0B246157F462}">
      <dsp:nvSpPr>
        <dsp:cNvPr id="0" name=""/>
        <dsp:cNvSpPr/>
      </dsp:nvSpPr>
      <dsp:spPr>
        <a:xfrm>
          <a:off x="0" y="4"/>
          <a:ext cx="3036700" cy="998686"/>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ZA" sz="4000" kern="1200" dirty="0"/>
            <a:t>Age</a:t>
          </a:r>
        </a:p>
      </dsp:txBody>
      <dsp:txXfrm>
        <a:off x="48752" y="48756"/>
        <a:ext cx="2939196" cy="901182"/>
      </dsp:txXfrm>
    </dsp:sp>
    <dsp:sp modelId="{D6141262-793E-43B8-A9F0-8C73C2464083}">
      <dsp:nvSpPr>
        <dsp:cNvPr id="0" name=""/>
        <dsp:cNvSpPr/>
      </dsp:nvSpPr>
      <dsp:spPr>
        <a:xfrm rot="5400000">
          <a:off x="5194180" y="-976323"/>
          <a:ext cx="996848" cy="5344141"/>
        </a:xfrm>
        <a:prstGeom prst="round2SameRect">
          <a:avLst/>
        </a:prstGeom>
        <a:solidFill>
          <a:schemeClr val="accent5">
            <a:tint val="40000"/>
            <a:alpha val="90000"/>
            <a:hueOff val="-5370241"/>
            <a:satOff val="24126"/>
            <a:lumOff val="1658"/>
            <a:alphaOff val="0"/>
          </a:schemeClr>
        </a:solidFill>
        <a:ln w="25400" cap="flat" cmpd="sng" algn="ctr">
          <a:solidFill>
            <a:schemeClr val="accent5">
              <a:tint val="40000"/>
              <a:alpha val="90000"/>
              <a:hueOff val="-5370241"/>
              <a:satOff val="24126"/>
              <a:lumOff val="165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1600200">
            <a:lnSpc>
              <a:spcPct val="90000"/>
            </a:lnSpc>
            <a:spcBef>
              <a:spcPct val="0"/>
            </a:spcBef>
            <a:spcAft>
              <a:spcPct val="15000"/>
            </a:spcAft>
            <a:buChar char="••"/>
          </a:pPr>
          <a:r>
            <a:rPr lang="en-ZA" sz="3600" kern="1200" dirty="0"/>
            <a:t>Peer Group</a:t>
          </a:r>
        </a:p>
      </dsp:txBody>
      <dsp:txXfrm rot="-5400000">
        <a:off x="3020534" y="1245985"/>
        <a:ext cx="5295479" cy="899524"/>
      </dsp:txXfrm>
    </dsp:sp>
    <dsp:sp modelId="{A7E041AD-C567-4A00-92DB-A8197247CB8B}">
      <dsp:nvSpPr>
        <dsp:cNvPr id="0" name=""/>
        <dsp:cNvSpPr/>
      </dsp:nvSpPr>
      <dsp:spPr>
        <a:xfrm>
          <a:off x="0" y="1127153"/>
          <a:ext cx="3087788" cy="1175491"/>
        </a:xfrm>
        <a:prstGeom prst="roundRect">
          <a:avLst/>
        </a:prstGeom>
        <a:solidFill>
          <a:schemeClr val="accent5">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ZA" sz="4000" kern="1200" dirty="0"/>
            <a:t>Main Agent</a:t>
          </a:r>
        </a:p>
      </dsp:txBody>
      <dsp:txXfrm>
        <a:off x="57383" y="1184536"/>
        <a:ext cx="2973022" cy="1060725"/>
      </dsp:txXfrm>
    </dsp:sp>
    <dsp:sp modelId="{E81DF48D-E06C-4645-A3D0-D3B4EB2FAE70}">
      <dsp:nvSpPr>
        <dsp:cNvPr id="0" name=""/>
        <dsp:cNvSpPr/>
      </dsp:nvSpPr>
      <dsp:spPr>
        <a:xfrm rot="5400000">
          <a:off x="2762013" y="-154983"/>
          <a:ext cx="2969487" cy="7887981"/>
        </a:xfrm>
        <a:prstGeom prst="round2SameRect">
          <a:avLst/>
        </a:prstGeom>
        <a:solidFill>
          <a:schemeClr val="accent5">
            <a:tint val="40000"/>
            <a:alpha val="90000"/>
            <a:hueOff val="-10740482"/>
            <a:satOff val="48253"/>
            <a:lumOff val="3317"/>
            <a:alphaOff val="0"/>
          </a:schemeClr>
        </a:solidFill>
        <a:ln w="25400" cap="flat" cmpd="sng" algn="ctr">
          <a:solidFill>
            <a:schemeClr val="accent5">
              <a:tint val="40000"/>
              <a:alpha val="90000"/>
              <a:hueOff val="-10740482"/>
              <a:satOff val="48253"/>
              <a:lumOff val="331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1422400">
            <a:lnSpc>
              <a:spcPct val="100000"/>
            </a:lnSpc>
            <a:spcBef>
              <a:spcPct val="0"/>
            </a:spcBef>
            <a:spcAft>
              <a:spcPct val="15000"/>
            </a:spcAft>
            <a:buChar char="••"/>
          </a:pPr>
          <a:r>
            <a:rPr lang="en-US" sz="3200" kern="1200" dirty="0"/>
            <a:t>biological changes cause a lot of anxiety </a:t>
          </a:r>
          <a:endParaRPr lang="en-ZA" sz="3600" kern="1200" dirty="0"/>
        </a:p>
        <a:p>
          <a:pPr marL="285750" lvl="1" indent="-285750" algn="l" defTabSz="1422400">
            <a:lnSpc>
              <a:spcPct val="100000"/>
            </a:lnSpc>
            <a:spcBef>
              <a:spcPct val="0"/>
            </a:spcBef>
            <a:spcAft>
              <a:spcPct val="15000"/>
            </a:spcAft>
            <a:buChar char="••"/>
          </a:pPr>
          <a:r>
            <a:rPr lang="en-US" sz="3200" kern="1200" dirty="0"/>
            <a:t>try to become free from parental control</a:t>
          </a:r>
          <a:endParaRPr lang="en-ZA" sz="3200" kern="1200" dirty="0"/>
        </a:p>
        <a:p>
          <a:pPr marL="285750" lvl="1" indent="-285750" algn="l" defTabSz="1422400">
            <a:lnSpc>
              <a:spcPct val="90000"/>
            </a:lnSpc>
            <a:spcBef>
              <a:spcPct val="0"/>
            </a:spcBef>
            <a:spcAft>
              <a:spcPct val="15000"/>
            </a:spcAft>
            <a:buChar char="••"/>
          </a:pPr>
          <a:r>
            <a:rPr lang="en-US" sz="3200" kern="1200" dirty="0"/>
            <a:t>seek counsel from peers and dislike the company of adults.</a:t>
          </a:r>
          <a:endParaRPr lang="en-ZA" sz="3200" kern="1200" dirty="0"/>
        </a:p>
      </dsp:txBody>
      <dsp:txXfrm rot="-5400000">
        <a:off x="302766" y="2449222"/>
        <a:ext cx="7743023" cy="2679571"/>
      </dsp:txXfrm>
    </dsp:sp>
    <dsp:sp modelId="{90E17D57-2B99-444C-9D35-CDFA97C650E8}">
      <dsp:nvSpPr>
        <dsp:cNvPr id="0" name=""/>
        <dsp:cNvSpPr/>
      </dsp:nvSpPr>
      <dsp:spPr>
        <a:xfrm>
          <a:off x="0" y="2667000"/>
          <a:ext cx="45688" cy="2560538"/>
        </a:xfrm>
        <a:prstGeom prst="roundRect">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9525" rIns="19050" bIns="9525" numCol="1" spcCol="1270" anchor="ctr" anchorCtr="0">
          <a:noAutofit/>
        </a:bodyPr>
        <a:lstStyle/>
        <a:p>
          <a:pPr lvl="0" algn="ctr" defTabSz="222250">
            <a:lnSpc>
              <a:spcPct val="90000"/>
            </a:lnSpc>
            <a:spcBef>
              <a:spcPct val="0"/>
            </a:spcBef>
            <a:spcAft>
              <a:spcPct val="35000"/>
            </a:spcAft>
          </a:pPr>
          <a:r>
            <a:rPr lang="en-ZA" sz="500" kern="1200" dirty="0"/>
            <a:t>Identity vs. role </a:t>
          </a:r>
          <a:r>
            <a:rPr lang="en-ZA" sz="500" kern="1200" dirty="0" err="1"/>
            <a:t>cofusion</a:t>
          </a:r>
          <a:r>
            <a:rPr lang="en-ZA" sz="500" kern="1200" dirty="0"/>
            <a:t> </a:t>
          </a:r>
        </a:p>
      </dsp:txBody>
      <dsp:txXfrm>
        <a:off x="2230" y="2669230"/>
        <a:ext cx="41228" cy="255607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F012CD-ECD1-4123-A302-988A42D8BEB8}">
      <dsp:nvSpPr>
        <dsp:cNvPr id="0" name=""/>
        <dsp:cNvSpPr/>
      </dsp:nvSpPr>
      <dsp:spPr>
        <a:xfrm>
          <a:off x="297663" y="554394"/>
          <a:ext cx="4068658" cy="887934"/>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lvl="0" algn="ctr" defTabSz="1778000">
            <a:lnSpc>
              <a:spcPct val="90000"/>
            </a:lnSpc>
            <a:spcBef>
              <a:spcPct val="0"/>
            </a:spcBef>
            <a:spcAft>
              <a:spcPct val="35000"/>
            </a:spcAft>
          </a:pPr>
          <a:r>
            <a:rPr lang="en-ZA" sz="4000" kern="1200" dirty="0"/>
            <a:t>1.Occupational</a:t>
          </a:r>
        </a:p>
      </dsp:txBody>
      <dsp:txXfrm>
        <a:off x="323670" y="580401"/>
        <a:ext cx="4016644" cy="835920"/>
      </dsp:txXfrm>
    </dsp:sp>
    <dsp:sp modelId="{6842A833-A05B-44BD-8445-4ADBDE071712}">
      <dsp:nvSpPr>
        <dsp:cNvPr id="0" name=""/>
        <dsp:cNvSpPr/>
      </dsp:nvSpPr>
      <dsp:spPr>
        <a:xfrm rot="5405113">
          <a:off x="2249831" y="1527154"/>
          <a:ext cx="162519" cy="155388"/>
        </a:xfrm>
        <a:prstGeom prst="rightArrow">
          <a:avLst>
            <a:gd name="adj1" fmla="val 667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8C1103D-C38C-42FB-B115-BD765FE6D6A2}">
      <dsp:nvSpPr>
        <dsp:cNvPr id="0" name=""/>
        <dsp:cNvSpPr/>
      </dsp:nvSpPr>
      <dsp:spPr>
        <a:xfrm>
          <a:off x="0" y="1767367"/>
          <a:ext cx="4660377" cy="887934"/>
        </a:xfrm>
        <a:prstGeom prst="roundRect">
          <a:avLst>
            <a:gd name="adj" fmla="val 10000"/>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kern="1200" dirty="0"/>
            <a:t>childhood and </a:t>
          </a:r>
          <a:r>
            <a:rPr lang="en-US" sz="3200" kern="1200" dirty="0"/>
            <a:t>adolescence</a:t>
          </a:r>
          <a:r>
            <a:rPr lang="en-US" sz="2800" kern="1200" dirty="0"/>
            <a:t> Exp. influence our careers. </a:t>
          </a:r>
          <a:endParaRPr lang="en-ZA" sz="2800" kern="1200" dirty="0"/>
        </a:p>
      </dsp:txBody>
      <dsp:txXfrm>
        <a:off x="26007" y="1793374"/>
        <a:ext cx="4608363" cy="835920"/>
      </dsp:txXfrm>
    </dsp:sp>
    <dsp:sp modelId="{54061767-811F-46C7-B4B6-9D425A320111}">
      <dsp:nvSpPr>
        <dsp:cNvPr id="0" name=""/>
        <dsp:cNvSpPr/>
      </dsp:nvSpPr>
      <dsp:spPr>
        <a:xfrm rot="5395640">
          <a:off x="2260376" y="2725865"/>
          <a:ext cx="141127" cy="155388"/>
        </a:xfrm>
        <a:prstGeom prst="rightArrow">
          <a:avLst>
            <a:gd name="adj1" fmla="val 667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3C225EF-6F98-4985-949B-7A54D2D19BF5}">
      <dsp:nvSpPr>
        <dsp:cNvPr id="0" name=""/>
        <dsp:cNvSpPr/>
      </dsp:nvSpPr>
      <dsp:spPr>
        <a:xfrm>
          <a:off x="228280" y="2951817"/>
          <a:ext cx="4207424" cy="1364426"/>
        </a:xfrm>
        <a:prstGeom prst="roundRect">
          <a:avLst>
            <a:gd name="adj" fmla="val 10000"/>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lang="en-US" sz="3200" kern="1200" dirty="0"/>
            <a:t>Intense after one has leaves school  </a:t>
          </a:r>
          <a:endParaRPr lang="en-ZA" sz="3200" kern="1200" dirty="0"/>
        </a:p>
      </dsp:txBody>
      <dsp:txXfrm>
        <a:off x="268243" y="2991780"/>
        <a:ext cx="4127498" cy="1284500"/>
      </dsp:txXfrm>
    </dsp:sp>
    <dsp:sp modelId="{C97857B7-5651-4268-80BD-CFF26B49019D}">
      <dsp:nvSpPr>
        <dsp:cNvPr id="0" name=""/>
        <dsp:cNvSpPr/>
      </dsp:nvSpPr>
      <dsp:spPr>
        <a:xfrm>
          <a:off x="5159425" y="554394"/>
          <a:ext cx="3551738" cy="1462339"/>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lvl="0" algn="ctr" defTabSz="1778000">
            <a:lnSpc>
              <a:spcPct val="100000"/>
            </a:lnSpc>
            <a:spcBef>
              <a:spcPct val="0"/>
            </a:spcBef>
            <a:spcAft>
              <a:spcPct val="35000"/>
            </a:spcAft>
          </a:pPr>
          <a:r>
            <a:rPr lang="en-ZA" sz="4000" kern="1200" dirty="0"/>
            <a:t>2.Marriage &amp;</a:t>
          </a:r>
        </a:p>
        <a:p>
          <a:pPr lvl="0" algn="ctr" defTabSz="1778000">
            <a:lnSpc>
              <a:spcPct val="100000"/>
            </a:lnSpc>
            <a:spcBef>
              <a:spcPct val="0"/>
            </a:spcBef>
            <a:spcAft>
              <a:spcPct val="35000"/>
            </a:spcAft>
          </a:pPr>
          <a:r>
            <a:rPr lang="en-ZA" sz="4000" kern="1200" dirty="0"/>
            <a:t>Parent-hood</a:t>
          </a:r>
        </a:p>
      </dsp:txBody>
      <dsp:txXfrm>
        <a:off x="5202255" y="597224"/>
        <a:ext cx="3466078" cy="1376679"/>
      </dsp:txXfrm>
    </dsp:sp>
    <dsp:sp modelId="{3D86DDBD-1F78-4548-B7A9-CC23B0676F5D}">
      <dsp:nvSpPr>
        <dsp:cNvPr id="0" name=""/>
        <dsp:cNvSpPr/>
      </dsp:nvSpPr>
      <dsp:spPr>
        <a:xfrm rot="5400000">
          <a:off x="6857600" y="2094428"/>
          <a:ext cx="155388" cy="155388"/>
        </a:xfrm>
        <a:prstGeom prst="rightArrow">
          <a:avLst>
            <a:gd name="adj1" fmla="val 667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3DFA00A-0381-4809-A6A1-03EEB97E2E3F}">
      <dsp:nvSpPr>
        <dsp:cNvPr id="0" name=""/>
        <dsp:cNvSpPr/>
      </dsp:nvSpPr>
      <dsp:spPr>
        <a:xfrm>
          <a:off x="5159425" y="2327511"/>
          <a:ext cx="3551738" cy="887934"/>
        </a:xfrm>
        <a:prstGeom prst="roundRect">
          <a:avLst>
            <a:gd name="adj" fmla="val 10000"/>
          </a:avLst>
        </a:prstGeom>
        <a:solidFill>
          <a:schemeClr val="accent4">
            <a:tint val="40000"/>
            <a:alpha val="90000"/>
            <a:hueOff val="0"/>
            <a:satOff val="0"/>
            <a:lumOff val="0"/>
            <a:alphaOff val="0"/>
          </a:schemeClr>
        </a:solidFill>
        <a:ln w="254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lang="en-ZA" sz="3200" kern="1200" dirty="0"/>
            <a:t>Starts in childhood</a:t>
          </a:r>
        </a:p>
      </dsp:txBody>
      <dsp:txXfrm>
        <a:off x="5185432" y="2353518"/>
        <a:ext cx="3499724" cy="835920"/>
      </dsp:txXfrm>
    </dsp:sp>
    <dsp:sp modelId="{0A48CDF8-22A1-4110-9775-8C745A61A882}">
      <dsp:nvSpPr>
        <dsp:cNvPr id="0" name=""/>
        <dsp:cNvSpPr/>
      </dsp:nvSpPr>
      <dsp:spPr>
        <a:xfrm rot="5400000">
          <a:off x="6857600" y="3293140"/>
          <a:ext cx="155388" cy="155388"/>
        </a:xfrm>
        <a:prstGeom prst="rightArrow">
          <a:avLst>
            <a:gd name="adj1" fmla="val 667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B6E0C20-4BA3-4C5C-8359-5CC39E825F3E}">
      <dsp:nvSpPr>
        <dsp:cNvPr id="0" name=""/>
        <dsp:cNvSpPr/>
      </dsp:nvSpPr>
      <dsp:spPr>
        <a:xfrm>
          <a:off x="5159425" y="3526222"/>
          <a:ext cx="3551738" cy="887934"/>
        </a:xfrm>
        <a:prstGeom prst="roundRect">
          <a:avLst>
            <a:gd name="adj" fmla="val 10000"/>
          </a:avLst>
        </a:prstGeom>
        <a:solidFill>
          <a:schemeClr val="accent5">
            <a:tint val="40000"/>
            <a:alpha val="90000"/>
            <a:hueOff val="0"/>
            <a:satOff val="0"/>
            <a:lumOff val="0"/>
            <a:alphaOff val="0"/>
          </a:schemeClr>
        </a:solidFill>
        <a:ln w="254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r>
            <a:rPr lang="en-ZA" sz="2600" kern="1200" dirty="0"/>
            <a:t>Learn how to be a wife/husband and parent </a:t>
          </a:r>
        </a:p>
      </dsp:txBody>
      <dsp:txXfrm>
        <a:off x="5185432" y="3552229"/>
        <a:ext cx="3499724" cy="83592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F09DBF1-673A-409B-8C1C-C1C90CE3C644}" type="datetimeFigureOut">
              <a:rPr lang="en-ZA" smtClean="0"/>
              <a:t>2023/04/12</a:t>
            </a:fld>
            <a:endParaRPr lang="en-Z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91F67DB-416B-420F-8506-FF29F3C054C3}" type="slidenum">
              <a:rPr lang="en-ZA" smtClean="0"/>
              <a:t>‹#›</a:t>
            </a:fld>
            <a:endParaRPr lang="en-ZA"/>
          </a:p>
        </p:txBody>
      </p:sp>
    </p:spTree>
    <p:extLst>
      <p:ext uri="{BB962C8B-B14F-4D97-AF65-F5344CB8AC3E}">
        <p14:creationId xmlns:p14="http://schemas.microsoft.com/office/powerpoint/2010/main" val="35341310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ZA" dirty="0"/>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ZA" sz="4000" dirty="0"/>
              <a:t>Babies do not develop </a:t>
            </a:r>
            <a:r>
              <a:rPr lang="en-ZA" sz="4000" b="1" dirty="0"/>
              <a:t>“naturally” </a:t>
            </a:r>
            <a:r>
              <a:rPr lang="en-ZA" sz="4000" dirty="0"/>
              <a:t>into </a:t>
            </a:r>
            <a:r>
              <a:rPr lang="en-ZA" sz="4000" b="1" dirty="0"/>
              <a:t>social adults; </a:t>
            </a:r>
            <a:r>
              <a:rPr lang="en-ZA" sz="4000" dirty="0"/>
              <a:t>although their bodies grow, </a:t>
            </a:r>
            <a:r>
              <a:rPr lang="en-ZA" sz="4000" b="1" dirty="0"/>
              <a:t>human interaction </a:t>
            </a:r>
            <a:r>
              <a:rPr lang="en-ZA" sz="4000" dirty="0"/>
              <a:t>is required for them to acquire the </a:t>
            </a:r>
            <a:r>
              <a:rPr lang="en-ZA" sz="4000" b="1" dirty="0"/>
              <a:t>traits we consider normal for human beings. </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GB" sz="4000" i="1" dirty="0"/>
              <a:t>Socialization</a:t>
            </a:r>
            <a:r>
              <a:rPr lang="en-GB" sz="4000" dirty="0"/>
              <a:t> is not the same as </a:t>
            </a:r>
            <a:r>
              <a:rPr lang="en-GB" sz="4000" i="1" dirty="0"/>
              <a:t>socializing</a:t>
            </a:r>
            <a:r>
              <a:rPr lang="en-GB" sz="4000" dirty="0"/>
              <a:t> (interacting with others, like family, friends, and </a:t>
            </a:r>
            <a:r>
              <a:rPr lang="en-GB" sz="4000" dirty="0" err="1"/>
              <a:t>coworkers</a:t>
            </a:r>
            <a:r>
              <a:rPr lang="en-GB" sz="4000" dirty="0"/>
              <a:t>); </a:t>
            </a:r>
            <a:endParaRPr lang="en-ZA" sz="4000" b="1" dirty="0"/>
          </a:p>
          <a:p>
            <a:pPr marL="228600" indent="-228600">
              <a:buAutoNum type="arabicPeriod"/>
            </a:pPr>
            <a:endParaRPr lang="en-ZA" dirty="0"/>
          </a:p>
        </p:txBody>
      </p:sp>
      <p:sp>
        <p:nvSpPr>
          <p:cNvPr id="4" name="Slide Number Placeholder 3"/>
          <p:cNvSpPr>
            <a:spLocks noGrp="1"/>
          </p:cNvSpPr>
          <p:nvPr>
            <p:ph type="sldNum" sz="quarter" idx="10"/>
          </p:nvPr>
        </p:nvSpPr>
        <p:spPr/>
        <p:txBody>
          <a:bodyPr/>
          <a:lstStyle/>
          <a:p>
            <a:fld id="{E82202A7-9AE2-4E36-9821-9272AAE2EC06}" type="slidenum">
              <a:rPr lang="en-ZA" smtClean="0"/>
              <a:t>3</a:t>
            </a:fld>
            <a:endParaRPr lang="en-ZA"/>
          </a:p>
        </p:txBody>
      </p:sp>
    </p:spTree>
    <p:extLst>
      <p:ext uri="{BB962C8B-B14F-4D97-AF65-F5344CB8AC3E}">
        <p14:creationId xmlns:p14="http://schemas.microsoft.com/office/powerpoint/2010/main" val="27433489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effectLst/>
                <a:latin typeface="Times New Roman" panose="02020603050405020304" pitchFamily="18" charset="0"/>
                <a:cs typeface="Times New Roman" panose="02020603050405020304" pitchFamily="18" charset="0"/>
              </a:rPr>
              <a:t> We will review three such cases. </a:t>
            </a:r>
            <a:endParaRPr lang="en-GB" dirty="0">
              <a:latin typeface="Times New Roman" panose="02020603050405020304" pitchFamily="18"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091F67DB-416B-420F-8506-FF29F3C054C3}" type="slidenum">
              <a:rPr lang="en-ZA" smtClean="0"/>
              <a:t>26</a:t>
            </a:fld>
            <a:endParaRPr lang="en-ZA"/>
          </a:p>
        </p:txBody>
      </p:sp>
    </p:spTree>
    <p:extLst>
      <p:ext uri="{BB962C8B-B14F-4D97-AF65-F5344CB8AC3E}">
        <p14:creationId xmlns:p14="http://schemas.microsoft.com/office/powerpoint/2010/main" val="35079122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sz="4400" dirty="0"/>
              <a:t>Years of isolation left both Anna and Isabelle damaged and only capable of approximating a normal life after intensive rehabilitation.</a:t>
            </a:r>
          </a:p>
          <a:p>
            <a:endParaRPr lang="en-GB" dirty="0"/>
          </a:p>
        </p:txBody>
      </p:sp>
      <p:sp>
        <p:nvSpPr>
          <p:cNvPr id="4" name="Slide Number Placeholder 3"/>
          <p:cNvSpPr>
            <a:spLocks noGrp="1"/>
          </p:cNvSpPr>
          <p:nvPr>
            <p:ph type="sldNum" sz="quarter" idx="5"/>
          </p:nvPr>
        </p:nvSpPr>
        <p:spPr/>
        <p:txBody>
          <a:bodyPr/>
          <a:lstStyle/>
          <a:p>
            <a:fld id="{091F67DB-416B-420F-8506-FF29F3C054C3}" type="slidenum">
              <a:rPr lang="en-ZA" smtClean="0"/>
              <a:t>28</a:t>
            </a:fld>
            <a:endParaRPr lang="en-ZA"/>
          </a:p>
        </p:txBody>
      </p:sp>
    </p:spTree>
    <p:extLst>
      <p:ext uri="{BB962C8B-B14F-4D97-AF65-F5344CB8AC3E}">
        <p14:creationId xmlns:p14="http://schemas.microsoft.com/office/powerpoint/2010/main" val="41057423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sz="1200" b="0" i="0" kern="1200" dirty="0" smtClean="0">
              <a:solidFill>
                <a:schemeClr val="tx1"/>
              </a:solidFill>
              <a:effectLst/>
              <a:latin typeface="+mn-lt"/>
              <a:ea typeface="+mn-ea"/>
              <a:cs typeface="+mn-cs"/>
            </a:endParaRPr>
          </a:p>
          <a:p>
            <a:r>
              <a:rPr lang="en-ZA" sz="1200" b="0" i="0" kern="1200" dirty="0" smtClean="0">
                <a:solidFill>
                  <a:schemeClr val="tx1"/>
                </a:solidFill>
                <a:effectLst/>
                <a:latin typeface="+mn-lt"/>
                <a:ea typeface="+mn-ea"/>
                <a:cs typeface="+mn-cs"/>
              </a:rPr>
              <a:t>his </a:t>
            </a:r>
            <a:r>
              <a:rPr lang="en-ZA" sz="1200" b="0" i="0" kern="1200" dirty="0">
                <a:solidFill>
                  <a:schemeClr val="tx1"/>
                </a:solidFill>
                <a:effectLst/>
                <a:latin typeface="+mn-lt"/>
                <a:ea typeface="+mn-ea"/>
                <a:cs typeface="+mn-cs"/>
              </a:rPr>
              <a:t>type of socialization takes place when a child first learns the </a:t>
            </a:r>
            <a:r>
              <a:rPr lang="en-ZA" sz="1200" b="0" i="0" kern="1200" dirty="0" err="1">
                <a:solidFill>
                  <a:schemeClr val="tx1"/>
                </a:solidFill>
                <a:effectLst/>
                <a:latin typeface="+mn-lt"/>
                <a:ea typeface="+mn-ea"/>
                <a:cs typeface="+mn-cs"/>
              </a:rPr>
              <a:t>behaviors</a:t>
            </a:r>
            <a:r>
              <a:rPr lang="en-ZA" sz="1200" b="0" i="0" kern="1200" dirty="0">
                <a:solidFill>
                  <a:schemeClr val="tx1"/>
                </a:solidFill>
                <a:effectLst/>
                <a:latin typeface="+mn-lt"/>
                <a:ea typeface="+mn-ea"/>
                <a:cs typeface="+mn-cs"/>
              </a:rPr>
              <a:t>, values and procedures of his or her culture. Primary socialization typically takes place before age five. It mostly takes place through the child's interaction with immediate family.</a:t>
            </a:r>
          </a:p>
          <a:p>
            <a:r>
              <a:rPr lang="en-ZA" sz="1200" b="0" i="0" kern="1200" dirty="0">
                <a:solidFill>
                  <a:schemeClr val="tx1"/>
                </a:solidFill>
                <a:effectLst/>
                <a:latin typeface="+mn-lt"/>
                <a:ea typeface="+mn-ea"/>
                <a:cs typeface="+mn-cs"/>
              </a:rPr>
              <a:t>Primary socialization comes in many different forms. Things like race, ethnicity, gender, geographic location and social class affect primary socialization. This is simply because people of differing backgrounds have different values and norms. Through primary socialization, the child learns the values and norms of his or her immediate family.</a:t>
            </a:r>
          </a:p>
          <a:p>
            <a:r>
              <a:rPr lang="en-ZA" sz="1200" b="0" i="0" kern="1200" dirty="0">
                <a:solidFill>
                  <a:schemeClr val="tx1"/>
                </a:solidFill>
                <a:effectLst/>
                <a:latin typeface="+mn-lt"/>
                <a:ea typeface="+mn-ea"/>
                <a:cs typeface="+mn-cs"/>
              </a:rPr>
              <a:t>For example, babies and toddlers mimic the </a:t>
            </a:r>
            <a:r>
              <a:rPr lang="en-ZA" sz="1200" b="0" i="0" kern="1200" dirty="0" err="1">
                <a:solidFill>
                  <a:schemeClr val="tx1"/>
                </a:solidFill>
                <a:effectLst/>
                <a:latin typeface="+mn-lt"/>
                <a:ea typeface="+mn-ea"/>
                <a:cs typeface="+mn-cs"/>
              </a:rPr>
              <a:t>behavior</a:t>
            </a:r>
            <a:r>
              <a:rPr lang="en-ZA" sz="1200" b="0" i="0" kern="1200" dirty="0">
                <a:solidFill>
                  <a:schemeClr val="tx1"/>
                </a:solidFill>
                <a:effectLst/>
                <a:latin typeface="+mn-lt"/>
                <a:ea typeface="+mn-ea"/>
                <a:cs typeface="+mn-cs"/>
              </a:rPr>
              <a:t> of parents. They learn to shake their heads up and down for 'yes' and back and forth for 'no.' They learn that the male parental figure is commonly called 'Daddy' and that the female is commonly referred to as 'Mommy.' But in some homes, 'Daddy' might be called 'Poppy.' If so, the child will be socialized to that norm. Babies and infants develop a sense of identity by observing and imitating the roles of others.</a:t>
            </a:r>
          </a:p>
          <a:p>
            <a:r>
              <a:rPr lang="en-ZA" sz="1200" b="0" i="0" kern="1200" dirty="0">
                <a:solidFill>
                  <a:schemeClr val="tx1"/>
                </a:solidFill>
                <a:effectLst/>
                <a:latin typeface="+mn-lt"/>
                <a:ea typeface="+mn-ea"/>
                <a:cs typeface="+mn-cs"/>
              </a:rPr>
              <a:t>Note that this is a delicate stage of socialization. Traumatic events, such as abuse or neglect, can severely affect socialization. Emotional attachments can be dissuaded, and cognitive development can be stunted. Children can be set up for a path of success or defeat, based on the quality of primary socialization received.</a:t>
            </a:r>
          </a:p>
          <a:p>
            <a:endParaRPr lang="en-ZA" dirty="0"/>
          </a:p>
        </p:txBody>
      </p:sp>
      <p:sp>
        <p:nvSpPr>
          <p:cNvPr id="4" name="Slide Number Placeholder 3"/>
          <p:cNvSpPr>
            <a:spLocks noGrp="1"/>
          </p:cNvSpPr>
          <p:nvPr>
            <p:ph type="sldNum" sz="quarter" idx="10"/>
          </p:nvPr>
        </p:nvSpPr>
        <p:spPr/>
        <p:txBody>
          <a:bodyPr/>
          <a:lstStyle/>
          <a:p>
            <a:fld id="{E82202A7-9AE2-4E36-9821-9272AAE2EC06}" type="slidenum">
              <a:rPr lang="en-ZA" smtClean="0"/>
              <a:t>33</a:t>
            </a:fld>
            <a:endParaRPr lang="en-ZA"/>
          </a:p>
        </p:txBody>
      </p:sp>
    </p:spTree>
    <p:extLst>
      <p:ext uri="{BB962C8B-B14F-4D97-AF65-F5344CB8AC3E}">
        <p14:creationId xmlns:p14="http://schemas.microsoft.com/office/powerpoint/2010/main" val="31135280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ZA" sz="1200" b="0" i="0" kern="1200" dirty="0">
                <a:solidFill>
                  <a:schemeClr val="tx1"/>
                </a:solidFill>
                <a:effectLst/>
                <a:latin typeface="+mn-lt"/>
                <a:ea typeface="+mn-ea"/>
                <a:cs typeface="+mn-cs"/>
              </a:rPr>
              <a:t> Secondary socialization takes place in later childhood and adolescence, when a child is influenced by non-family members. Primary and secondary socialization play the largest roles in a person's socialization, because this is when most cognitive, emotional and physical development occurs. Older children start to take cues from their peers. The peers begin to play a larger socialization role than the immediate family. Media influences also become more prevalent.</a:t>
            </a:r>
            <a:endParaRPr lang="en-ZA" dirty="0"/>
          </a:p>
        </p:txBody>
      </p:sp>
      <p:sp>
        <p:nvSpPr>
          <p:cNvPr id="4" name="Slide Number Placeholder 3"/>
          <p:cNvSpPr>
            <a:spLocks noGrp="1"/>
          </p:cNvSpPr>
          <p:nvPr>
            <p:ph type="sldNum" sz="quarter" idx="10"/>
          </p:nvPr>
        </p:nvSpPr>
        <p:spPr/>
        <p:txBody>
          <a:bodyPr/>
          <a:lstStyle/>
          <a:p>
            <a:fld id="{E82202A7-9AE2-4E36-9821-9272AAE2EC06}" type="slidenum">
              <a:rPr lang="en-ZA" smtClean="0"/>
              <a:t>34</a:t>
            </a:fld>
            <a:endParaRPr lang="en-ZA"/>
          </a:p>
        </p:txBody>
      </p:sp>
    </p:spTree>
    <p:extLst>
      <p:ext uri="{BB962C8B-B14F-4D97-AF65-F5344CB8AC3E}">
        <p14:creationId xmlns:p14="http://schemas.microsoft.com/office/powerpoint/2010/main" val="22703995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Freshmen in college, new recruits in the military, volunteers for Peace Corps and Vista, employees, missionaries, </a:t>
            </a:r>
            <a:r>
              <a:rPr lang="en-GB" dirty="0" err="1"/>
              <a:t>travelers</a:t>
            </a:r>
            <a:r>
              <a:rPr lang="en-GB" dirty="0"/>
              <a:t>, and others find themselves following the same game plan that lead to their success during their primary and secondary socialization years—find out what’s expected and strive to reach those expectations.</a:t>
            </a:r>
          </a:p>
        </p:txBody>
      </p:sp>
      <p:sp>
        <p:nvSpPr>
          <p:cNvPr id="4" name="Slide Number Placeholder 3"/>
          <p:cNvSpPr>
            <a:spLocks noGrp="1"/>
          </p:cNvSpPr>
          <p:nvPr>
            <p:ph type="sldNum" sz="quarter" idx="5"/>
          </p:nvPr>
        </p:nvSpPr>
        <p:spPr/>
        <p:txBody>
          <a:bodyPr/>
          <a:lstStyle/>
          <a:p>
            <a:fld id="{091F67DB-416B-420F-8506-FF29F3C054C3}" type="slidenum">
              <a:rPr lang="en-ZA" smtClean="0"/>
              <a:t>35</a:t>
            </a:fld>
            <a:endParaRPr lang="en-ZA"/>
          </a:p>
        </p:txBody>
      </p:sp>
    </p:spTree>
    <p:extLst>
      <p:ext uri="{BB962C8B-B14F-4D97-AF65-F5344CB8AC3E}">
        <p14:creationId xmlns:p14="http://schemas.microsoft.com/office/powerpoint/2010/main" val="29371877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ZA" dirty="0"/>
              <a:t>: the process of learning in advance an anticipated future role or status </a:t>
            </a:r>
          </a:p>
        </p:txBody>
      </p:sp>
      <p:sp>
        <p:nvSpPr>
          <p:cNvPr id="4" name="Slide Number Placeholder 3"/>
          <p:cNvSpPr>
            <a:spLocks noGrp="1"/>
          </p:cNvSpPr>
          <p:nvPr>
            <p:ph type="sldNum" sz="quarter" idx="10"/>
          </p:nvPr>
        </p:nvSpPr>
        <p:spPr/>
        <p:txBody>
          <a:bodyPr/>
          <a:lstStyle/>
          <a:p>
            <a:fld id="{E82202A7-9AE2-4E36-9821-9272AAE2EC06}" type="slidenum">
              <a:rPr lang="en-ZA" smtClean="0"/>
              <a:t>36</a:t>
            </a:fld>
            <a:endParaRPr lang="en-ZA"/>
          </a:p>
        </p:txBody>
      </p:sp>
    </p:spTree>
    <p:extLst>
      <p:ext uri="{BB962C8B-B14F-4D97-AF65-F5344CB8AC3E}">
        <p14:creationId xmlns:p14="http://schemas.microsoft.com/office/powerpoint/2010/main" val="315719827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sz="1200" b="0" i="0" u="none" strike="noStrike" kern="1200" baseline="0" dirty="0">
              <a:solidFill>
                <a:schemeClr val="tx1"/>
              </a:solidFill>
              <a:latin typeface="+mn-lt"/>
              <a:ea typeface="+mn-ea"/>
              <a:cs typeface="+mn-cs"/>
            </a:endParaRPr>
          </a:p>
          <a:p>
            <a:r>
              <a:rPr lang="en-ZA" sz="1200" b="0" i="0" u="none" strike="noStrike" kern="1200" baseline="0">
                <a:solidFill>
                  <a:schemeClr val="tx1"/>
                </a:solidFill>
                <a:latin typeface="+mn-lt"/>
                <a:ea typeface="+mn-ea"/>
                <a:cs typeface="+mn-cs"/>
              </a:rPr>
              <a:t>Parents begin the process; researchers have concluded that in our society, mothers unconsciously reward their female children for being passive and dependent and their male children for being active and independent. </a:t>
            </a:r>
          </a:p>
          <a:p>
            <a:endParaRPr lang="en-ZA"/>
          </a:p>
        </p:txBody>
      </p:sp>
      <p:sp>
        <p:nvSpPr>
          <p:cNvPr id="4" name="Slide Number Placeholder 3"/>
          <p:cNvSpPr>
            <a:spLocks noGrp="1"/>
          </p:cNvSpPr>
          <p:nvPr>
            <p:ph type="sldNum" sz="quarter" idx="10"/>
          </p:nvPr>
        </p:nvSpPr>
        <p:spPr/>
        <p:txBody>
          <a:bodyPr/>
          <a:lstStyle/>
          <a:p>
            <a:fld id="{091F67DB-416B-420F-8506-FF29F3C054C3}" type="slidenum">
              <a:rPr lang="en-ZA" smtClean="0"/>
              <a:t>37</a:t>
            </a:fld>
            <a:endParaRPr lang="en-ZA"/>
          </a:p>
        </p:txBody>
      </p:sp>
    </p:spTree>
    <p:extLst>
      <p:ext uri="{BB962C8B-B14F-4D97-AF65-F5344CB8AC3E}">
        <p14:creationId xmlns:p14="http://schemas.microsoft.com/office/powerpoint/2010/main" val="17008015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ZA" sz="1200" b="0" i="0" u="none" strike="noStrike" kern="1200" baseline="0" dirty="0">
                <a:solidFill>
                  <a:schemeClr val="tx1"/>
                </a:solidFill>
                <a:latin typeface="+mn-lt"/>
                <a:ea typeface="+mn-ea"/>
                <a:cs typeface="+mn-cs"/>
              </a:rPr>
              <a:t>Not all socialization is voluntary nor is all socialization successful. There are components of society designed specifically to </a:t>
            </a:r>
            <a:r>
              <a:rPr lang="en-ZA" sz="1200" b="0" i="0" u="none" strike="noStrike" kern="1200" baseline="0" dirty="0" err="1">
                <a:solidFill>
                  <a:schemeClr val="tx1"/>
                </a:solidFill>
                <a:latin typeface="+mn-lt"/>
                <a:ea typeface="+mn-ea"/>
                <a:cs typeface="+mn-cs"/>
              </a:rPr>
              <a:t>resocialize</a:t>
            </a:r>
            <a:r>
              <a:rPr lang="en-ZA" sz="1200" b="0" i="0" u="none" strike="noStrike" kern="1200" baseline="0" dirty="0">
                <a:solidFill>
                  <a:schemeClr val="tx1"/>
                </a:solidFill>
                <a:latin typeface="+mn-lt"/>
                <a:ea typeface="+mn-ea"/>
                <a:cs typeface="+mn-cs"/>
              </a:rPr>
              <a:t> individuals who were not successfully socialized to begin with. </a:t>
            </a:r>
            <a:endParaRPr lang="en-ZA" dirty="0"/>
          </a:p>
        </p:txBody>
      </p:sp>
      <p:sp>
        <p:nvSpPr>
          <p:cNvPr id="4" name="Slide Number Placeholder 3"/>
          <p:cNvSpPr>
            <a:spLocks noGrp="1"/>
          </p:cNvSpPr>
          <p:nvPr>
            <p:ph type="sldNum" sz="quarter" idx="10"/>
          </p:nvPr>
        </p:nvSpPr>
        <p:spPr/>
        <p:txBody>
          <a:bodyPr/>
          <a:lstStyle/>
          <a:p>
            <a:fld id="{091F67DB-416B-420F-8506-FF29F3C054C3}" type="slidenum">
              <a:rPr lang="en-ZA" smtClean="0"/>
              <a:t>38</a:t>
            </a:fld>
            <a:endParaRPr lang="en-ZA"/>
          </a:p>
        </p:txBody>
      </p:sp>
    </p:spTree>
    <p:extLst>
      <p:ext uri="{BB962C8B-B14F-4D97-AF65-F5344CB8AC3E}">
        <p14:creationId xmlns:p14="http://schemas.microsoft.com/office/powerpoint/2010/main" val="19896842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10"/>
          </p:nvPr>
        </p:nvSpPr>
        <p:spPr/>
        <p:txBody>
          <a:bodyPr/>
          <a:lstStyle/>
          <a:p>
            <a:fld id="{E82202A7-9AE2-4E36-9821-9272AAE2EC06}" type="slidenum">
              <a:rPr lang="en-ZA" smtClean="0"/>
              <a:t>40</a:t>
            </a:fld>
            <a:endParaRPr lang="en-ZA"/>
          </a:p>
        </p:txBody>
      </p:sp>
    </p:spTree>
    <p:extLst>
      <p:ext uri="{BB962C8B-B14F-4D97-AF65-F5344CB8AC3E}">
        <p14:creationId xmlns:p14="http://schemas.microsoft.com/office/powerpoint/2010/main" val="299346041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ZA" dirty="0">
                <a:effectLst/>
              </a:rPr>
              <a:t>Peer group socialization begins in the earliest years, such as when kids on a playground teach younger children the norms about taking turns or the rules of a game</a:t>
            </a:r>
          </a:p>
          <a:p>
            <a:endParaRPr lang="en-ZA" dirty="0">
              <a:effectLst/>
            </a:endParaRPr>
          </a:p>
          <a:p>
            <a:r>
              <a:rPr lang="en-ZA" dirty="0">
                <a:effectLst/>
              </a:rPr>
              <a:t>Adolescence-begin to develop an identity separate from their parents and exert independence</a:t>
            </a:r>
            <a:endParaRPr lang="en-ZA" dirty="0"/>
          </a:p>
        </p:txBody>
      </p:sp>
      <p:sp>
        <p:nvSpPr>
          <p:cNvPr id="4" name="Slide Number Placeholder 3"/>
          <p:cNvSpPr>
            <a:spLocks noGrp="1"/>
          </p:cNvSpPr>
          <p:nvPr>
            <p:ph type="sldNum" sz="quarter" idx="10"/>
          </p:nvPr>
        </p:nvSpPr>
        <p:spPr/>
        <p:txBody>
          <a:bodyPr/>
          <a:lstStyle/>
          <a:p>
            <a:fld id="{E82202A7-9AE2-4E36-9821-9272AAE2EC06}" type="slidenum">
              <a:rPr lang="en-ZA" smtClean="0"/>
              <a:t>43</a:t>
            </a:fld>
            <a:endParaRPr lang="en-ZA"/>
          </a:p>
        </p:txBody>
      </p:sp>
    </p:spTree>
    <p:extLst>
      <p:ext uri="{BB962C8B-B14F-4D97-AF65-F5344CB8AC3E}">
        <p14:creationId xmlns:p14="http://schemas.microsoft.com/office/powerpoint/2010/main" val="8674323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ZA" dirty="0"/>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ZA" sz="4000" dirty="0"/>
              <a:t>Babies do not develop </a:t>
            </a:r>
            <a:r>
              <a:rPr lang="en-ZA" sz="4000" b="1" dirty="0"/>
              <a:t>“naturally” </a:t>
            </a:r>
            <a:r>
              <a:rPr lang="en-ZA" sz="4000" dirty="0"/>
              <a:t>into </a:t>
            </a:r>
            <a:r>
              <a:rPr lang="en-ZA" sz="4000" b="1" dirty="0"/>
              <a:t>social adults; </a:t>
            </a:r>
            <a:r>
              <a:rPr lang="en-ZA" sz="4000" dirty="0"/>
              <a:t>although their bodies grow, </a:t>
            </a:r>
            <a:r>
              <a:rPr lang="en-ZA" sz="4000" b="1" dirty="0"/>
              <a:t>human interaction </a:t>
            </a:r>
            <a:r>
              <a:rPr lang="en-ZA" sz="4000" dirty="0"/>
              <a:t>is required for them to acquire the </a:t>
            </a:r>
            <a:r>
              <a:rPr lang="en-ZA" sz="4000" b="1" dirty="0"/>
              <a:t>traits we consider normal for human beings. </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GB" sz="4000" i="1" dirty="0"/>
              <a:t>Socialization</a:t>
            </a:r>
            <a:r>
              <a:rPr lang="en-GB" sz="4000" dirty="0"/>
              <a:t> is not the same as </a:t>
            </a:r>
            <a:r>
              <a:rPr lang="en-GB" sz="4000" i="1" dirty="0"/>
              <a:t>socializing</a:t>
            </a:r>
            <a:r>
              <a:rPr lang="en-GB" sz="4000" dirty="0"/>
              <a:t> (interacting with others, like family, friends, and </a:t>
            </a:r>
            <a:r>
              <a:rPr lang="en-GB" sz="4000" dirty="0" err="1"/>
              <a:t>coworkers</a:t>
            </a:r>
            <a:r>
              <a:rPr lang="en-GB" sz="4000" dirty="0"/>
              <a:t>); </a:t>
            </a:r>
            <a:endParaRPr lang="en-ZA" sz="4000" b="1" dirty="0"/>
          </a:p>
          <a:p>
            <a:pPr marL="228600" indent="-228600">
              <a:buAutoNum type="arabicPeriod"/>
            </a:pPr>
            <a:endParaRPr lang="en-ZA" dirty="0"/>
          </a:p>
        </p:txBody>
      </p:sp>
      <p:sp>
        <p:nvSpPr>
          <p:cNvPr id="4" name="Slide Number Placeholder 3"/>
          <p:cNvSpPr>
            <a:spLocks noGrp="1"/>
          </p:cNvSpPr>
          <p:nvPr>
            <p:ph type="sldNum" sz="quarter" idx="10"/>
          </p:nvPr>
        </p:nvSpPr>
        <p:spPr/>
        <p:txBody>
          <a:bodyPr/>
          <a:lstStyle/>
          <a:p>
            <a:fld id="{E82202A7-9AE2-4E36-9821-9272AAE2EC06}" type="slidenum">
              <a:rPr lang="en-ZA" smtClean="0"/>
              <a:t>4</a:t>
            </a:fld>
            <a:endParaRPr lang="en-ZA"/>
          </a:p>
        </p:txBody>
      </p:sp>
    </p:spTree>
    <p:extLst>
      <p:ext uri="{BB962C8B-B14F-4D97-AF65-F5344CB8AC3E}">
        <p14:creationId xmlns:p14="http://schemas.microsoft.com/office/powerpoint/2010/main" val="204363201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altLang="en-US" sz="1200" dirty="0"/>
              <a:t>Stages of human life course are both biological and social</a:t>
            </a:r>
          </a:p>
          <a:p>
            <a:endParaRPr lang="en-GB" dirty="0"/>
          </a:p>
        </p:txBody>
      </p:sp>
      <p:sp>
        <p:nvSpPr>
          <p:cNvPr id="4" name="Slide Number Placeholder 3"/>
          <p:cNvSpPr>
            <a:spLocks noGrp="1"/>
          </p:cNvSpPr>
          <p:nvPr>
            <p:ph type="sldNum" sz="quarter" idx="5"/>
          </p:nvPr>
        </p:nvSpPr>
        <p:spPr/>
        <p:txBody>
          <a:bodyPr/>
          <a:lstStyle/>
          <a:p>
            <a:fld id="{091F67DB-416B-420F-8506-FF29F3C054C3}" type="slidenum">
              <a:rPr lang="en-ZA" smtClean="0"/>
              <a:t>53</a:t>
            </a:fld>
            <a:endParaRPr lang="en-ZA"/>
          </a:p>
        </p:txBody>
      </p:sp>
    </p:spTree>
    <p:extLst>
      <p:ext uri="{BB962C8B-B14F-4D97-AF65-F5344CB8AC3E}">
        <p14:creationId xmlns:p14="http://schemas.microsoft.com/office/powerpoint/2010/main" val="404010267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10"/>
          </p:nvPr>
        </p:nvSpPr>
        <p:spPr/>
        <p:txBody>
          <a:bodyPr/>
          <a:lstStyle/>
          <a:p>
            <a:fld id="{E82202A7-9AE2-4E36-9821-9272AAE2EC06}" type="slidenum">
              <a:rPr lang="en-ZA" smtClean="0"/>
              <a:t>54</a:t>
            </a:fld>
            <a:endParaRPr lang="en-ZA"/>
          </a:p>
        </p:txBody>
      </p:sp>
    </p:spTree>
    <p:extLst>
      <p:ext uri="{BB962C8B-B14F-4D97-AF65-F5344CB8AC3E}">
        <p14:creationId xmlns:p14="http://schemas.microsoft.com/office/powerpoint/2010/main" val="393268478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ZA" dirty="0"/>
              <a:t>Others talk about childhood as a period</a:t>
            </a:r>
            <a:r>
              <a:rPr lang="en-ZA" baseline="0" dirty="0"/>
              <a:t> from birth to age 12</a:t>
            </a:r>
            <a:endParaRPr lang="en-ZA" dirty="0"/>
          </a:p>
        </p:txBody>
      </p:sp>
      <p:sp>
        <p:nvSpPr>
          <p:cNvPr id="4" name="Slide Number Placeholder 3"/>
          <p:cNvSpPr>
            <a:spLocks noGrp="1"/>
          </p:cNvSpPr>
          <p:nvPr>
            <p:ph type="sldNum" sz="quarter" idx="10"/>
          </p:nvPr>
        </p:nvSpPr>
        <p:spPr/>
        <p:txBody>
          <a:bodyPr/>
          <a:lstStyle/>
          <a:p>
            <a:fld id="{E82202A7-9AE2-4E36-9821-9272AAE2EC06}" type="slidenum">
              <a:rPr lang="en-ZA" smtClean="0"/>
              <a:t>56</a:t>
            </a:fld>
            <a:endParaRPr lang="en-ZA"/>
          </a:p>
        </p:txBody>
      </p:sp>
    </p:spTree>
    <p:extLst>
      <p:ext uri="{BB962C8B-B14F-4D97-AF65-F5344CB8AC3E}">
        <p14:creationId xmlns:p14="http://schemas.microsoft.com/office/powerpoint/2010/main" val="113470887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dirty="0"/>
              <a:t>Identity vs. role </a:t>
            </a:r>
            <a:r>
              <a:rPr lang="en-ZA" dirty="0" err="1"/>
              <a:t>cofusion</a:t>
            </a:r>
            <a:r>
              <a:rPr lang="en-ZA" dirty="0"/>
              <a:t> </a:t>
            </a:r>
          </a:p>
          <a:p>
            <a:endParaRPr lang="en-ZA" dirty="0"/>
          </a:p>
        </p:txBody>
      </p:sp>
      <p:sp>
        <p:nvSpPr>
          <p:cNvPr id="4" name="Slide Number Placeholder 3"/>
          <p:cNvSpPr>
            <a:spLocks noGrp="1"/>
          </p:cNvSpPr>
          <p:nvPr>
            <p:ph type="sldNum" sz="quarter" idx="10"/>
          </p:nvPr>
        </p:nvSpPr>
        <p:spPr/>
        <p:txBody>
          <a:bodyPr/>
          <a:lstStyle/>
          <a:p>
            <a:fld id="{E82202A7-9AE2-4E36-9821-9272AAE2EC06}" type="slidenum">
              <a:rPr lang="en-ZA" smtClean="0"/>
              <a:t>57</a:t>
            </a:fld>
            <a:endParaRPr lang="en-ZA"/>
          </a:p>
        </p:txBody>
      </p:sp>
    </p:spTree>
    <p:extLst>
      <p:ext uri="{BB962C8B-B14F-4D97-AF65-F5344CB8AC3E}">
        <p14:creationId xmlns:p14="http://schemas.microsoft.com/office/powerpoint/2010/main" val="318762422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ZA" dirty="0"/>
              <a:t>Army recruits adolescents</a:t>
            </a:r>
            <a:r>
              <a:rPr lang="en-ZA" baseline="0" dirty="0"/>
              <a:t> because at this stage they are searching for identity and are often seeking discipline and closely </a:t>
            </a:r>
            <a:r>
              <a:rPr lang="en-ZA" baseline="0"/>
              <a:t>structured environment</a:t>
            </a:r>
            <a:endParaRPr lang="en-ZA"/>
          </a:p>
        </p:txBody>
      </p:sp>
      <p:sp>
        <p:nvSpPr>
          <p:cNvPr id="4" name="Slide Number Placeholder 3"/>
          <p:cNvSpPr>
            <a:spLocks noGrp="1"/>
          </p:cNvSpPr>
          <p:nvPr>
            <p:ph type="sldNum" sz="quarter" idx="10"/>
          </p:nvPr>
        </p:nvSpPr>
        <p:spPr/>
        <p:txBody>
          <a:bodyPr/>
          <a:lstStyle/>
          <a:p>
            <a:fld id="{E82202A7-9AE2-4E36-9821-9272AAE2EC06}" type="slidenum">
              <a:rPr lang="en-ZA" smtClean="0"/>
              <a:t>58</a:t>
            </a:fld>
            <a:endParaRPr lang="en-ZA"/>
          </a:p>
        </p:txBody>
      </p:sp>
    </p:spTree>
    <p:extLst>
      <p:ext uri="{BB962C8B-B14F-4D97-AF65-F5344CB8AC3E}">
        <p14:creationId xmlns:p14="http://schemas.microsoft.com/office/powerpoint/2010/main" val="1474588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91F67DB-416B-420F-8506-FF29F3C054C3}" type="slidenum">
              <a:rPr lang="en-ZA" smtClean="0"/>
              <a:t>5</a:t>
            </a:fld>
            <a:endParaRPr lang="en-ZA"/>
          </a:p>
        </p:txBody>
      </p:sp>
    </p:spTree>
    <p:extLst>
      <p:ext uri="{BB962C8B-B14F-4D97-AF65-F5344CB8AC3E}">
        <p14:creationId xmlns:p14="http://schemas.microsoft.com/office/powerpoint/2010/main" val="26777132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ZA" sz="1200" i="1" dirty="0"/>
              <a:t>Starts early in childhood and continues through out life</a:t>
            </a:r>
          </a:p>
          <a:p>
            <a:endParaRPr lang="en-ZA" dirty="0"/>
          </a:p>
        </p:txBody>
      </p:sp>
      <p:sp>
        <p:nvSpPr>
          <p:cNvPr id="4" name="Slide Number Placeholder 3"/>
          <p:cNvSpPr>
            <a:spLocks noGrp="1"/>
          </p:cNvSpPr>
          <p:nvPr>
            <p:ph type="sldNum" sz="quarter" idx="10"/>
          </p:nvPr>
        </p:nvSpPr>
        <p:spPr/>
        <p:txBody>
          <a:bodyPr/>
          <a:lstStyle/>
          <a:p>
            <a:fld id="{E82202A7-9AE2-4E36-9821-9272AAE2EC06}" type="slidenum">
              <a:rPr lang="en-ZA" smtClean="0"/>
              <a:t>12</a:t>
            </a:fld>
            <a:endParaRPr lang="en-ZA"/>
          </a:p>
        </p:txBody>
      </p:sp>
    </p:spTree>
    <p:extLst>
      <p:ext uri="{BB962C8B-B14F-4D97-AF65-F5344CB8AC3E}">
        <p14:creationId xmlns:p14="http://schemas.microsoft.com/office/powerpoint/2010/main" val="25251095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2400" dirty="0">
                <a:effectLst/>
                <a:latin typeface="Times New Roman" panose="02020603050405020304" pitchFamily="18" charset="0"/>
                <a:cs typeface="Times New Roman" panose="02020603050405020304" pitchFamily="18" charset="0"/>
              </a:rPr>
              <a:t>George Herbert Mead (1863–1931) studied the self, a person’s distinct identity that is developed through social interaction. </a:t>
            </a:r>
            <a:endParaRPr lang="en-GB"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91F67DB-416B-420F-8506-FF29F3C054C3}" type="slidenum">
              <a:rPr lang="en-ZA" smtClean="0"/>
              <a:t>13</a:t>
            </a:fld>
            <a:endParaRPr lang="en-ZA"/>
          </a:p>
        </p:txBody>
      </p:sp>
    </p:spTree>
    <p:extLst>
      <p:ext uri="{BB962C8B-B14F-4D97-AF65-F5344CB8AC3E}">
        <p14:creationId xmlns:p14="http://schemas.microsoft.com/office/powerpoint/2010/main" val="50467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2400" dirty="0">
                <a:effectLst/>
                <a:latin typeface="Times New Roman" panose="02020603050405020304" pitchFamily="18" charset="0"/>
                <a:cs typeface="Times New Roman" panose="02020603050405020304" pitchFamily="18" charset="0"/>
              </a:rPr>
              <a:t>George Herbert Mead (1863–1931) studied the self, a person’s distinct identity that is developed through social interaction. </a:t>
            </a:r>
            <a:endParaRPr lang="en-GB"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91F67DB-416B-420F-8506-FF29F3C054C3}" type="slidenum">
              <a:rPr lang="en-ZA" smtClean="0"/>
              <a:t>14</a:t>
            </a:fld>
            <a:endParaRPr lang="en-ZA"/>
          </a:p>
        </p:txBody>
      </p:sp>
    </p:spTree>
    <p:extLst>
      <p:ext uri="{BB962C8B-B14F-4D97-AF65-F5344CB8AC3E}">
        <p14:creationId xmlns:p14="http://schemas.microsoft.com/office/powerpoint/2010/main" val="1655949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A" sz="1200" b="1" dirty="0"/>
              <a:t>RT </a:t>
            </a:r>
            <a:r>
              <a:rPr lang="en-ZA" sz="1200" dirty="0"/>
              <a:t>is to take or pretend to take on the roles of others and anticipate what others expect of us</a:t>
            </a:r>
          </a:p>
          <a:p>
            <a:endParaRPr lang="en-GB" dirty="0"/>
          </a:p>
        </p:txBody>
      </p:sp>
      <p:sp>
        <p:nvSpPr>
          <p:cNvPr id="4" name="Slide Number Placeholder 3"/>
          <p:cNvSpPr>
            <a:spLocks noGrp="1"/>
          </p:cNvSpPr>
          <p:nvPr>
            <p:ph type="sldNum" sz="quarter" idx="5"/>
          </p:nvPr>
        </p:nvSpPr>
        <p:spPr/>
        <p:txBody>
          <a:bodyPr/>
          <a:lstStyle/>
          <a:p>
            <a:fld id="{091F67DB-416B-420F-8506-FF29F3C054C3}" type="slidenum">
              <a:rPr lang="en-ZA" smtClean="0"/>
              <a:t>15</a:t>
            </a:fld>
            <a:endParaRPr lang="en-ZA"/>
          </a:p>
        </p:txBody>
      </p:sp>
    </p:spTree>
    <p:extLst>
      <p:ext uri="{BB962C8B-B14F-4D97-AF65-F5344CB8AC3E}">
        <p14:creationId xmlns:p14="http://schemas.microsoft.com/office/powerpoint/2010/main" val="10655163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a:effectLst/>
                <a:latin typeface="LiberationSerif"/>
              </a:rPr>
              <a:t>During the game stage, children learn to consider several roles at the same time and how those roles interact with each other. </a:t>
            </a:r>
            <a:endParaRPr lang="en-GB" dirty="0"/>
          </a:p>
        </p:txBody>
      </p:sp>
      <p:sp>
        <p:nvSpPr>
          <p:cNvPr id="4" name="Slide Number Placeholder 3"/>
          <p:cNvSpPr>
            <a:spLocks noGrp="1"/>
          </p:cNvSpPr>
          <p:nvPr>
            <p:ph type="sldNum" sz="quarter" idx="5"/>
          </p:nvPr>
        </p:nvSpPr>
        <p:spPr/>
        <p:txBody>
          <a:bodyPr/>
          <a:lstStyle/>
          <a:p>
            <a:fld id="{091F67DB-416B-420F-8506-FF29F3C054C3}" type="slidenum">
              <a:rPr lang="en-ZA" smtClean="0"/>
              <a:t>18</a:t>
            </a:fld>
            <a:endParaRPr lang="en-ZA"/>
          </a:p>
        </p:txBody>
      </p:sp>
    </p:spTree>
    <p:extLst>
      <p:ext uri="{BB962C8B-B14F-4D97-AF65-F5344CB8AC3E}">
        <p14:creationId xmlns:p14="http://schemas.microsoft.com/office/powerpoint/2010/main" val="12804592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ZA" dirty="0"/>
              <a:t>Nurture is our nature</a:t>
            </a:r>
          </a:p>
        </p:txBody>
      </p:sp>
      <p:sp>
        <p:nvSpPr>
          <p:cNvPr id="4" name="Slide Number Placeholder 3"/>
          <p:cNvSpPr>
            <a:spLocks noGrp="1"/>
          </p:cNvSpPr>
          <p:nvPr>
            <p:ph type="sldNum" sz="quarter" idx="10"/>
          </p:nvPr>
        </p:nvSpPr>
        <p:spPr/>
        <p:txBody>
          <a:bodyPr/>
          <a:lstStyle/>
          <a:p>
            <a:fld id="{E82202A7-9AE2-4E36-9821-9272AAE2EC06}" type="slidenum">
              <a:rPr lang="en-ZA" smtClean="0"/>
              <a:t>24</a:t>
            </a:fld>
            <a:endParaRPr lang="en-ZA"/>
          </a:p>
        </p:txBody>
      </p:sp>
    </p:spTree>
    <p:extLst>
      <p:ext uri="{BB962C8B-B14F-4D97-AF65-F5344CB8AC3E}">
        <p14:creationId xmlns:p14="http://schemas.microsoft.com/office/powerpoint/2010/main" val="9937589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ZA"/>
          </a:p>
        </p:txBody>
      </p:sp>
      <p:sp>
        <p:nvSpPr>
          <p:cNvPr id="4" name="Date Placeholder 3"/>
          <p:cNvSpPr>
            <a:spLocks noGrp="1"/>
          </p:cNvSpPr>
          <p:nvPr>
            <p:ph type="dt" sz="half" idx="10"/>
          </p:nvPr>
        </p:nvSpPr>
        <p:spPr/>
        <p:txBody>
          <a:bodyPr/>
          <a:lstStyle/>
          <a:p>
            <a:fld id="{574C1075-A748-42DD-A35A-19A3EBB33EAC}" type="datetimeFigureOut">
              <a:rPr lang="en-ZA" smtClean="0"/>
              <a:t>2023/04/12</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AAE00617-3A27-442B-9F15-8482E3657686}" type="slidenum">
              <a:rPr lang="en-ZA" smtClean="0"/>
              <a:t>‹#›</a:t>
            </a:fld>
            <a:endParaRPr lang="en-ZA"/>
          </a:p>
        </p:txBody>
      </p:sp>
    </p:spTree>
    <p:extLst>
      <p:ext uri="{BB962C8B-B14F-4D97-AF65-F5344CB8AC3E}">
        <p14:creationId xmlns:p14="http://schemas.microsoft.com/office/powerpoint/2010/main" val="24498415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p>
            <a:fld id="{574C1075-A748-42DD-A35A-19A3EBB33EAC}" type="datetimeFigureOut">
              <a:rPr lang="en-ZA" smtClean="0"/>
              <a:t>2023/04/12</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AAE00617-3A27-442B-9F15-8482E3657686}" type="slidenum">
              <a:rPr lang="en-ZA" smtClean="0"/>
              <a:t>‹#›</a:t>
            </a:fld>
            <a:endParaRPr lang="en-ZA"/>
          </a:p>
        </p:txBody>
      </p:sp>
    </p:spTree>
    <p:extLst>
      <p:ext uri="{BB962C8B-B14F-4D97-AF65-F5344CB8AC3E}">
        <p14:creationId xmlns:p14="http://schemas.microsoft.com/office/powerpoint/2010/main" val="42032143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p>
            <a:fld id="{574C1075-A748-42DD-A35A-19A3EBB33EAC}" type="datetimeFigureOut">
              <a:rPr lang="en-ZA" smtClean="0"/>
              <a:t>2023/04/12</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AAE00617-3A27-442B-9F15-8482E3657686}" type="slidenum">
              <a:rPr lang="en-ZA" smtClean="0"/>
              <a:t>‹#›</a:t>
            </a:fld>
            <a:endParaRPr lang="en-ZA"/>
          </a:p>
        </p:txBody>
      </p:sp>
    </p:spTree>
    <p:extLst>
      <p:ext uri="{BB962C8B-B14F-4D97-AF65-F5344CB8AC3E}">
        <p14:creationId xmlns:p14="http://schemas.microsoft.com/office/powerpoint/2010/main" val="10510208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p>
            <a:fld id="{574C1075-A748-42DD-A35A-19A3EBB33EAC}" type="datetimeFigureOut">
              <a:rPr lang="en-ZA" smtClean="0"/>
              <a:t>2023/04/12</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AAE00617-3A27-442B-9F15-8482E3657686}" type="slidenum">
              <a:rPr lang="en-ZA" smtClean="0"/>
              <a:t>‹#›</a:t>
            </a:fld>
            <a:endParaRPr lang="en-ZA"/>
          </a:p>
        </p:txBody>
      </p:sp>
    </p:spTree>
    <p:extLst>
      <p:ext uri="{BB962C8B-B14F-4D97-AF65-F5344CB8AC3E}">
        <p14:creationId xmlns:p14="http://schemas.microsoft.com/office/powerpoint/2010/main" val="2811054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74C1075-A748-42DD-A35A-19A3EBB33EAC}" type="datetimeFigureOut">
              <a:rPr lang="en-ZA" smtClean="0"/>
              <a:t>2023/04/12</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AAE00617-3A27-442B-9F15-8482E3657686}" type="slidenum">
              <a:rPr lang="en-ZA" smtClean="0"/>
              <a:t>‹#›</a:t>
            </a:fld>
            <a:endParaRPr lang="en-ZA"/>
          </a:p>
        </p:txBody>
      </p:sp>
    </p:spTree>
    <p:extLst>
      <p:ext uri="{BB962C8B-B14F-4D97-AF65-F5344CB8AC3E}">
        <p14:creationId xmlns:p14="http://schemas.microsoft.com/office/powerpoint/2010/main" val="34299479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p:cNvSpPr>
            <a:spLocks noGrp="1"/>
          </p:cNvSpPr>
          <p:nvPr>
            <p:ph type="dt" sz="half" idx="10"/>
          </p:nvPr>
        </p:nvSpPr>
        <p:spPr/>
        <p:txBody>
          <a:bodyPr/>
          <a:lstStyle/>
          <a:p>
            <a:fld id="{574C1075-A748-42DD-A35A-19A3EBB33EAC}" type="datetimeFigureOut">
              <a:rPr lang="en-ZA" smtClean="0"/>
              <a:t>2023/04/12</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AAE00617-3A27-442B-9F15-8482E3657686}" type="slidenum">
              <a:rPr lang="en-ZA" smtClean="0"/>
              <a:t>‹#›</a:t>
            </a:fld>
            <a:endParaRPr lang="en-ZA"/>
          </a:p>
        </p:txBody>
      </p:sp>
    </p:spTree>
    <p:extLst>
      <p:ext uri="{BB962C8B-B14F-4D97-AF65-F5344CB8AC3E}">
        <p14:creationId xmlns:p14="http://schemas.microsoft.com/office/powerpoint/2010/main" val="10973933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p:cNvSpPr>
            <a:spLocks noGrp="1"/>
          </p:cNvSpPr>
          <p:nvPr>
            <p:ph type="dt" sz="half" idx="10"/>
          </p:nvPr>
        </p:nvSpPr>
        <p:spPr/>
        <p:txBody>
          <a:bodyPr/>
          <a:lstStyle/>
          <a:p>
            <a:fld id="{574C1075-A748-42DD-A35A-19A3EBB33EAC}" type="datetimeFigureOut">
              <a:rPr lang="en-ZA" smtClean="0"/>
              <a:t>2023/04/12</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AAE00617-3A27-442B-9F15-8482E3657686}" type="slidenum">
              <a:rPr lang="en-ZA" smtClean="0"/>
              <a:t>‹#›</a:t>
            </a:fld>
            <a:endParaRPr lang="en-ZA"/>
          </a:p>
        </p:txBody>
      </p:sp>
    </p:spTree>
    <p:extLst>
      <p:ext uri="{BB962C8B-B14F-4D97-AF65-F5344CB8AC3E}">
        <p14:creationId xmlns:p14="http://schemas.microsoft.com/office/powerpoint/2010/main" val="186811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Date Placeholder 2"/>
          <p:cNvSpPr>
            <a:spLocks noGrp="1"/>
          </p:cNvSpPr>
          <p:nvPr>
            <p:ph type="dt" sz="half" idx="10"/>
          </p:nvPr>
        </p:nvSpPr>
        <p:spPr/>
        <p:txBody>
          <a:bodyPr/>
          <a:lstStyle/>
          <a:p>
            <a:fld id="{574C1075-A748-42DD-A35A-19A3EBB33EAC}" type="datetimeFigureOut">
              <a:rPr lang="en-ZA" smtClean="0"/>
              <a:t>2023/04/12</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AAE00617-3A27-442B-9F15-8482E3657686}" type="slidenum">
              <a:rPr lang="en-ZA" smtClean="0"/>
              <a:t>‹#›</a:t>
            </a:fld>
            <a:endParaRPr lang="en-ZA"/>
          </a:p>
        </p:txBody>
      </p:sp>
    </p:spTree>
    <p:extLst>
      <p:ext uri="{BB962C8B-B14F-4D97-AF65-F5344CB8AC3E}">
        <p14:creationId xmlns:p14="http://schemas.microsoft.com/office/powerpoint/2010/main" val="16620100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4C1075-A748-42DD-A35A-19A3EBB33EAC}" type="datetimeFigureOut">
              <a:rPr lang="en-ZA" smtClean="0"/>
              <a:t>2023/04/12</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AAE00617-3A27-442B-9F15-8482E3657686}" type="slidenum">
              <a:rPr lang="en-ZA" smtClean="0"/>
              <a:t>‹#›</a:t>
            </a:fld>
            <a:endParaRPr lang="en-ZA"/>
          </a:p>
        </p:txBody>
      </p:sp>
    </p:spTree>
    <p:extLst>
      <p:ext uri="{BB962C8B-B14F-4D97-AF65-F5344CB8AC3E}">
        <p14:creationId xmlns:p14="http://schemas.microsoft.com/office/powerpoint/2010/main" val="16078464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74C1075-A748-42DD-A35A-19A3EBB33EAC}" type="datetimeFigureOut">
              <a:rPr lang="en-ZA" smtClean="0"/>
              <a:t>2023/04/12</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AAE00617-3A27-442B-9F15-8482E3657686}" type="slidenum">
              <a:rPr lang="en-ZA" smtClean="0"/>
              <a:t>‹#›</a:t>
            </a:fld>
            <a:endParaRPr lang="en-ZA"/>
          </a:p>
        </p:txBody>
      </p:sp>
    </p:spTree>
    <p:extLst>
      <p:ext uri="{BB962C8B-B14F-4D97-AF65-F5344CB8AC3E}">
        <p14:creationId xmlns:p14="http://schemas.microsoft.com/office/powerpoint/2010/main" val="1606066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74C1075-A748-42DD-A35A-19A3EBB33EAC}" type="datetimeFigureOut">
              <a:rPr lang="en-ZA" smtClean="0"/>
              <a:t>2023/04/12</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AAE00617-3A27-442B-9F15-8482E3657686}" type="slidenum">
              <a:rPr lang="en-ZA" smtClean="0"/>
              <a:t>‹#›</a:t>
            </a:fld>
            <a:endParaRPr lang="en-ZA"/>
          </a:p>
        </p:txBody>
      </p:sp>
    </p:spTree>
    <p:extLst>
      <p:ext uri="{BB962C8B-B14F-4D97-AF65-F5344CB8AC3E}">
        <p14:creationId xmlns:p14="http://schemas.microsoft.com/office/powerpoint/2010/main" val="1794803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4C1075-A748-42DD-A35A-19A3EBB33EAC}" type="datetimeFigureOut">
              <a:rPr lang="en-ZA" smtClean="0"/>
              <a:t>2023/04/12</a:t>
            </a:fld>
            <a:endParaRPr lang="en-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00617-3A27-442B-9F15-8482E3657686}" type="slidenum">
              <a:rPr lang="en-ZA" smtClean="0"/>
              <a:t>‹#›</a:t>
            </a:fld>
            <a:endParaRPr lang="en-ZA"/>
          </a:p>
        </p:txBody>
      </p:sp>
    </p:spTree>
    <p:extLst>
      <p:ext uri="{BB962C8B-B14F-4D97-AF65-F5344CB8AC3E}">
        <p14:creationId xmlns:p14="http://schemas.microsoft.com/office/powerpoint/2010/main" val="17963113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57.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84784"/>
            <a:ext cx="8229600" cy="3456384"/>
          </a:xfrm>
        </p:spPr>
        <p:txBody>
          <a:bodyPr>
            <a:normAutofit/>
          </a:bodyPr>
          <a:lstStyle/>
          <a:p>
            <a:r>
              <a:rPr lang="en-ZA" sz="6000" b="1" dirty="0">
                <a:cs typeface="Arial" panose="020B0604020202020204" pitchFamily="34" charset="0"/>
              </a:rPr>
              <a:t>EDU 2011 TOPIC 4</a:t>
            </a:r>
            <a:br>
              <a:rPr lang="en-ZA" sz="6000" b="1" dirty="0">
                <a:cs typeface="Arial" panose="020B0604020202020204" pitchFamily="34" charset="0"/>
              </a:rPr>
            </a:br>
            <a:r>
              <a:rPr lang="en-ZA" sz="6000" b="1" dirty="0">
                <a:cs typeface="Arial" panose="020B0604020202020204" pitchFamily="34" charset="0"/>
              </a:rPr>
              <a:t>SOCIALISATION</a:t>
            </a:r>
            <a:endParaRPr lang="en-ZA" sz="6000" dirty="0"/>
          </a:p>
        </p:txBody>
      </p:sp>
    </p:spTree>
    <p:extLst>
      <p:ext uri="{BB962C8B-B14F-4D97-AF65-F5344CB8AC3E}">
        <p14:creationId xmlns:p14="http://schemas.microsoft.com/office/powerpoint/2010/main" val="34018542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F4F9213-0AC3-5E48-B912-3E1D002B1DEF}"/>
              </a:ext>
            </a:extLst>
          </p:cNvPr>
          <p:cNvSpPr>
            <a:spLocks noGrp="1"/>
          </p:cNvSpPr>
          <p:nvPr>
            <p:ph type="title"/>
          </p:nvPr>
        </p:nvSpPr>
        <p:spPr/>
        <p:txBody>
          <a:bodyPr/>
          <a:lstStyle/>
          <a:p>
            <a:r>
              <a:rPr lang="en-ZA" sz="4400" b="1" dirty="0"/>
              <a:t>The Looking Glass Self</a:t>
            </a:r>
            <a:endParaRPr lang="en-GB" dirty="0"/>
          </a:p>
        </p:txBody>
      </p:sp>
      <p:sp>
        <p:nvSpPr>
          <p:cNvPr id="3" name="Content Placeholder 2">
            <a:extLst>
              <a:ext uri="{FF2B5EF4-FFF2-40B4-BE49-F238E27FC236}">
                <a16:creationId xmlns:a16="http://schemas.microsoft.com/office/drawing/2014/main" xmlns="" id="{28E2777F-7287-9842-9490-F3CBC5C2876F}"/>
              </a:ext>
            </a:extLst>
          </p:cNvPr>
          <p:cNvSpPr>
            <a:spLocks noGrp="1"/>
          </p:cNvSpPr>
          <p:nvPr>
            <p:ph idx="1"/>
          </p:nvPr>
        </p:nvSpPr>
        <p:spPr/>
        <p:txBody>
          <a:bodyPr>
            <a:normAutofit/>
          </a:bodyPr>
          <a:lstStyle/>
          <a:p>
            <a:r>
              <a:rPr lang="en-GB" dirty="0" smtClean="0">
                <a:effectLst/>
                <a:latin typeface="Times New Roman" panose="02020603050405020304" pitchFamily="18" charset="0"/>
                <a:cs typeface="Times New Roman" panose="02020603050405020304" pitchFamily="18" charset="0"/>
              </a:rPr>
              <a:t>Cooley  </a:t>
            </a:r>
            <a:r>
              <a:rPr lang="en-GB" dirty="0">
                <a:effectLst/>
                <a:latin typeface="Times New Roman" panose="02020603050405020304" pitchFamily="18" charset="0"/>
                <a:cs typeface="Times New Roman" panose="02020603050405020304" pitchFamily="18" charset="0"/>
              </a:rPr>
              <a:t>asserted that people’s self understanding is constructed, in part, by their perception of how others view them.</a:t>
            </a:r>
          </a:p>
          <a:p>
            <a:pPr marL="0" indent="0">
              <a:buNone/>
            </a:pPr>
            <a:endParaRPr lang="en-GB" dirty="0">
              <a:effectLst/>
              <a:latin typeface="Times New Roman" panose="02020603050405020304" pitchFamily="18" charset="0"/>
              <a:cs typeface="Times New Roman" panose="02020603050405020304" pitchFamily="18" charset="0"/>
            </a:endParaRPr>
          </a:p>
          <a:p>
            <a:r>
              <a:rPr lang="en-GB" dirty="0">
                <a:latin typeface="Times New Roman" panose="02020603050405020304" pitchFamily="18" charset="0"/>
                <a:cs typeface="Times New Roman" panose="02020603050405020304" pitchFamily="18" charset="0"/>
              </a:rPr>
              <a:t>He termed this </a:t>
            </a:r>
            <a:r>
              <a:rPr lang="en-GB" dirty="0">
                <a:effectLst/>
                <a:latin typeface="Times New Roman" panose="02020603050405020304" pitchFamily="18" charset="0"/>
                <a:cs typeface="Times New Roman" panose="02020603050405020304" pitchFamily="18" charset="0"/>
              </a:rPr>
              <a:t>process  </a:t>
            </a:r>
            <a:r>
              <a:rPr lang="en-GB" b="1" dirty="0">
                <a:effectLst/>
                <a:latin typeface="Times New Roman" panose="02020603050405020304" pitchFamily="18" charset="0"/>
                <a:cs typeface="Times New Roman" panose="02020603050405020304" pitchFamily="18" charset="0"/>
              </a:rPr>
              <a:t>“the looking glass self” </a:t>
            </a:r>
            <a:r>
              <a:rPr lang="en-GB" dirty="0">
                <a:effectLst/>
                <a:latin typeface="Times New Roman" panose="02020603050405020304" pitchFamily="18" charset="0"/>
                <a:cs typeface="Times New Roman" panose="02020603050405020304" pitchFamily="18" charset="0"/>
              </a:rPr>
              <a:t>(Cooley 1902). </a:t>
            </a:r>
            <a:endParaRPr lang="en-GB" dirty="0">
              <a:latin typeface="Times New Roman" panose="02020603050405020304" pitchFamily="18" charset="0"/>
              <a:cs typeface="Times New Roman" panose="02020603050405020304" pitchFamily="18" charset="0"/>
            </a:endParaRPr>
          </a:p>
          <a:p>
            <a:endParaRPr lang="en-GB" sz="2800" dirty="0"/>
          </a:p>
        </p:txBody>
      </p:sp>
    </p:spTree>
    <p:extLst>
      <p:ext uri="{BB962C8B-B14F-4D97-AF65-F5344CB8AC3E}">
        <p14:creationId xmlns:p14="http://schemas.microsoft.com/office/powerpoint/2010/main" val="38776963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en-ZA" b="1" dirty="0">
                <a:latin typeface="Times New Roman" panose="02020603050405020304" pitchFamily="18" charset="0"/>
                <a:cs typeface="Times New Roman" panose="02020603050405020304" pitchFamily="18" charset="0"/>
              </a:rPr>
              <a:t>The Looking Glass Self</a:t>
            </a:r>
            <a:endParaRPr lang="en-ZA"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412776"/>
            <a:ext cx="8229600" cy="4713387"/>
          </a:xfrm>
        </p:spPr>
        <p:txBody>
          <a:bodyPr>
            <a:normAutofit/>
          </a:bodyPr>
          <a:lstStyle/>
          <a:p>
            <a:r>
              <a:rPr lang="en-ZA" dirty="0">
                <a:latin typeface="Times New Roman" panose="02020603050405020304" pitchFamily="18" charset="0"/>
                <a:cs typeface="Times New Roman" panose="02020603050405020304" pitchFamily="18" charset="0"/>
              </a:rPr>
              <a:t>An interactive process by which we develop an image of ourselves </a:t>
            </a:r>
            <a:r>
              <a:rPr lang="en-ZA" b="1" dirty="0">
                <a:latin typeface="Times New Roman" panose="02020603050405020304" pitchFamily="18" charset="0"/>
                <a:cs typeface="Times New Roman" panose="02020603050405020304" pitchFamily="18" charset="0"/>
              </a:rPr>
              <a:t>based on how we imagine we appear to </a:t>
            </a:r>
            <a:r>
              <a:rPr lang="en-ZA" b="1" dirty="0" smtClean="0">
                <a:latin typeface="Times New Roman" panose="02020603050405020304" pitchFamily="18" charset="0"/>
                <a:cs typeface="Times New Roman" panose="02020603050405020304" pitchFamily="18" charset="0"/>
              </a:rPr>
              <a:t>others.</a:t>
            </a:r>
            <a:endParaRPr lang="en-ZA" b="1" dirty="0">
              <a:latin typeface="Times New Roman" panose="02020603050405020304" pitchFamily="18" charset="0"/>
              <a:cs typeface="Times New Roman" panose="02020603050405020304" pitchFamily="18" charset="0"/>
            </a:endParaRPr>
          </a:p>
          <a:p>
            <a:endParaRPr lang="en-ZA" dirty="0">
              <a:latin typeface="Times New Roman" panose="02020603050405020304" pitchFamily="18" charset="0"/>
              <a:cs typeface="Times New Roman" panose="02020603050405020304" pitchFamily="18" charset="0"/>
            </a:endParaRPr>
          </a:p>
          <a:p>
            <a:r>
              <a:rPr lang="en-ZA" dirty="0">
                <a:latin typeface="Times New Roman" panose="02020603050405020304" pitchFamily="18" charset="0"/>
                <a:cs typeface="Times New Roman" panose="02020603050405020304" pitchFamily="18" charset="0"/>
              </a:rPr>
              <a:t>Other people act as a </a:t>
            </a:r>
            <a:r>
              <a:rPr lang="en-ZA" b="1" i="1" dirty="0">
                <a:latin typeface="Times New Roman" panose="02020603050405020304" pitchFamily="18" charset="0"/>
                <a:cs typeface="Times New Roman" panose="02020603050405020304" pitchFamily="18" charset="0"/>
              </a:rPr>
              <a:t>mirror, reflecting back</a:t>
            </a:r>
            <a:r>
              <a:rPr lang="en-ZA" dirty="0">
                <a:latin typeface="Times New Roman" panose="02020603050405020304" pitchFamily="18" charset="0"/>
                <a:cs typeface="Times New Roman" panose="02020603050405020304" pitchFamily="18" charset="0"/>
              </a:rPr>
              <a:t> the image we project through their reactions to our </a:t>
            </a:r>
            <a:r>
              <a:rPr lang="en-ZA" dirty="0" smtClean="0">
                <a:latin typeface="Times New Roman" panose="02020603050405020304" pitchFamily="18" charset="0"/>
                <a:cs typeface="Times New Roman" panose="02020603050405020304" pitchFamily="18" charset="0"/>
              </a:rPr>
              <a:t>behaviour.</a:t>
            </a:r>
            <a:endParaRPr lang="en-ZA" dirty="0">
              <a:latin typeface="Times New Roman" panose="02020603050405020304" pitchFamily="18" charset="0"/>
              <a:cs typeface="Times New Roman" panose="02020603050405020304" pitchFamily="18" charset="0"/>
            </a:endParaRPr>
          </a:p>
          <a:p>
            <a:pPr>
              <a:buFont typeface="Wingdings" panose="05000000000000000000" pitchFamily="2" charset="2"/>
              <a:buChar char="§"/>
            </a:pPr>
            <a:endParaRPr lang="en-ZA" sz="3600" dirty="0"/>
          </a:p>
        </p:txBody>
      </p:sp>
      <p:sp>
        <p:nvSpPr>
          <p:cNvPr id="4" name="Slide Number Placeholder 3"/>
          <p:cNvSpPr>
            <a:spLocks noGrp="1"/>
          </p:cNvSpPr>
          <p:nvPr>
            <p:ph type="sldNum" sz="quarter" idx="12"/>
          </p:nvPr>
        </p:nvSpPr>
        <p:spPr/>
        <p:txBody>
          <a:bodyPr/>
          <a:lstStyle/>
          <a:p>
            <a:fld id="{22343444-351A-4995-9FD8-AE045AE44237}" type="slidenum">
              <a:rPr lang="en-ZA" smtClean="0"/>
              <a:t>11</a:t>
            </a:fld>
            <a:endParaRPr lang="en-ZA"/>
          </a:p>
        </p:txBody>
      </p:sp>
    </p:spTree>
    <p:extLst>
      <p:ext uri="{BB962C8B-B14F-4D97-AF65-F5344CB8AC3E}">
        <p14:creationId xmlns:p14="http://schemas.microsoft.com/office/powerpoint/2010/main" val="3724542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274638"/>
            <a:ext cx="8579296" cy="706090"/>
          </a:xfrm>
        </p:spPr>
        <p:txBody>
          <a:bodyPr>
            <a:noAutofit/>
          </a:bodyPr>
          <a:lstStyle/>
          <a:p>
            <a:pPr algn="just"/>
            <a:r>
              <a:rPr lang="en-ZA" b="1" dirty="0"/>
              <a:t>Three step process</a:t>
            </a:r>
          </a:p>
        </p:txBody>
      </p:sp>
      <p:sp>
        <p:nvSpPr>
          <p:cNvPr id="3" name="Content Placeholder 2"/>
          <p:cNvSpPr>
            <a:spLocks noGrp="1"/>
          </p:cNvSpPr>
          <p:nvPr>
            <p:ph idx="1"/>
          </p:nvPr>
        </p:nvSpPr>
        <p:spPr>
          <a:xfrm>
            <a:off x="107504" y="1124744"/>
            <a:ext cx="8784976" cy="5231606"/>
          </a:xfrm>
        </p:spPr>
        <p:txBody>
          <a:bodyPr>
            <a:normAutofit/>
          </a:bodyPr>
          <a:lstStyle/>
          <a:p>
            <a:pPr marL="0" indent="0">
              <a:buNone/>
            </a:pPr>
            <a:r>
              <a:rPr lang="en-ZA" dirty="0">
                <a:latin typeface="Times New Roman" panose="02020603050405020304" pitchFamily="18" charset="0"/>
                <a:cs typeface="Times New Roman" panose="02020603050405020304" pitchFamily="18" charset="0"/>
              </a:rPr>
              <a:t>1. We imagine how we appear to others </a:t>
            </a:r>
          </a:p>
          <a:p>
            <a:pPr marL="0" indent="0">
              <a:buNone/>
            </a:pPr>
            <a:endParaRPr lang="en-ZA" dirty="0">
              <a:latin typeface="Times New Roman" panose="02020603050405020304" pitchFamily="18" charset="0"/>
              <a:cs typeface="Times New Roman" panose="02020603050405020304" pitchFamily="18" charset="0"/>
            </a:endParaRPr>
          </a:p>
          <a:p>
            <a:pPr marL="0" indent="0">
              <a:buNone/>
            </a:pPr>
            <a:r>
              <a:rPr lang="en-ZA" dirty="0">
                <a:latin typeface="Times New Roman" panose="02020603050405020304" pitchFamily="18" charset="0"/>
                <a:cs typeface="Times New Roman" panose="02020603050405020304" pitchFamily="18" charset="0"/>
              </a:rPr>
              <a:t>2. Based on their reactions to us, we attempt to determine whether others view us as we view ourselves</a:t>
            </a:r>
          </a:p>
          <a:p>
            <a:pPr marL="0" indent="0">
              <a:buNone/>
            </a:pPr>
            <a:endParaRPr lang="en-ZA" dirty="0">
              <a:latin typeface="Times New Roman" panose="02020603050405020304" pitchFamily="18" charset="0"/>
              <a:cs typeface="Times New Roman" panose="02020603050405020304" pitchFamily="18" charset="0"/>
            </a:endParaRPr>
          </a:p>
          <a:p>
            <a:pPr marL="0" indent="0">
              <a:buNone/>
            </a:pPr>
            <a:r>
              <a:rPr lang="en-ZA" dirty="0">
                <a:latin typeface="Times New Roman" panose="02020603050405020304" pitchFamily="18" charset="0"/>
                <a:cs typeface="Times New Roman" panose="02020603050405020304" pitchFamily="18" charset="0"/>
              </a:rPr>
              <a:t>3. We use our perceptions of how others judge us to develop feelings about ourselves</a:t>
            </a:r>
          </a:p>
          <a:p>
            <a:pPr marL="0" indent="0">
              <a:buNone/>
            </a:pPr>
            <a:endParaRPr lang="en-ZA" sz="3600" dirty="0"/>
          </a:p>
          <a:p>
            <a:pPr marL="0" indent="0">
              <a:buNone/>
            </a:pPr>
            <a:endParaRPr lang="en-ZA" sz="3600" dirty="0"/>
          </a:p>
          <a:p>
            <a:pPr>
              <a:buFont typeface="Wingdings" panose="05000000000000000000" pitchFamily="2" charset="2"/>
              <a:buChar char="§"/>
            </a:pPr>
            <a:endParaRPr lang="en-ZA" sz="3600" dirty="0"/>
          </a:p>
          <a:p>
            <a:pPr>
              <a:buFont typeface="Wingdings" panose="05000000000000000000" pitchFamily="2" charset="2"/>
              <a:buChar char="§"/>
            </a:pPr>
            <a:endParaRPr lang="en-ZA" sz="3600" dirty="0"/>
          </a:p>
        </p:txBody>
      </p:sp>
      <p:sp>
        <p:nvSpPr>
          <p:cNvPr id="4" name="Slide Number Placeholder 3"/>
          <p:cNvSpPr>
            <a:spLocks noGrp="1"/>
          </p:cNvSpPr>
          <p:nvPr>
            <p:ph type="sldNum" sz="quarter" idx="12"/>
          </p:nvPr>
        </p:nvSpPr>
        <p:spPr/>
        <p:txBody>
          <a:bodyPr/>
          <a:lstStyle/>
          <a:p>
            <a:fld id="{22343444-351A-4995-9FD8-AE045AE44237}" type="slidenum">
              <a:rPr lang="en-ZA" smtClean="0"/>
              <a:t>12</a:t>
            </a:fld>
            <a:endParaRPr lang="en-ZA"/>
          </a:p>
        </p:txBody>
      </p:sp>
    </p:spTree>
    <p:extLst>
      <p:ext uri="{BB962C8B-B14F-4D97-AF65-F5344CB8AC3E}">
        <p14:creationId xmlns:p14="http://schemas.microsoft.com/office/powerpoint/2010/main" val="989669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C4C3FE7-6AEF-3047-B371-637834E901AC}"/>
              </a:ext>
            </a:extLst>
          </p:cNvPr>
          <p:cNvSpPr>
            <a:spLocks noGrp="1"/>
          </p:cNvSpPr>
          <p:nvPr>
            <p:ph type="title"/>
          </p:nvPr>
        </p:nvSpPr>
        <p:spPr>
          <a:xfrm>
            <a:off x="457200" y="274638"/>
            <a:ext cx="8229600" cy="850106"/>
          </a:xfrm>
        </p:spPr>
        <p:txBody>
          <a:bodyPr/>
          <a:lstStyle/>
          <a:p>
            <a:r>
              <a:rPr lang="en-ZA" sz="4400" b="1" dirty="0" smtClean="0">
                <a:latin typeface="Times New Roman" panose="02020603050405020304" pitchFamily="18" charset="0"/>
                <a:cs typeface="Times New Roman" panose="02020603050405020304" pitchFamily="18" charset="0"/>
              </a:rPr>
              <a:t>ROLE-TAKING THEORY</a:t>
            </a:r>
            <a:endParaRPr lang="en-GB"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FE0AAC57-7C11-3047-BA75-D881DCF9E068}"/>
              </a:ext>
            </a:extLst>
          </p:cNvPr>
          <p:cNvSpPr>
            <a:spLocks noGrp="1"/>
          </p:cNvSpPr>
          <p:nvPr>
            <p:ph idx="1"/>
          </p:nvPr>
        </p:nvSpPr>
        <p:spPr>
          <a:xfrm>
            <a:off x="457200" y="1484784"/>
            <a:ext cx="8229600" cy="4641379"/>
          </a:xfrm>
        </p:spPr>
        <p:txBody>
          <a:bodyPr>
            <a:normAutofit/>
          </a:bodyPr>
          <a:lstStyle/>
          <a:p>
            <a:pPr marL="0" indent="0">
              <a:buNone/>
            </a:pPr>
            <a:endParaRPr lang="en-ZA" sz="4600" b="1" dirty="0" smtClean="0">
              <a:solidFill>
                <a:schemeClr val="tx1"/>
              </a:solidFill>
              <a:latin typeface="Times New Roman" panose="02020603050405020304" pitchFamily="18" charset="0"/>
              <a:cs typeface="Times New Roman" panose="02020603050405020304" pitchFamily="18" charset="0"/>
            </a:endParaRPr>
          </a:p>
          <a:p>
            <a:pPr marL="0" indent="0">
              <a:buNone/>
            </a:pPr>
            <a:r>
              <a:rPr lang="en-ZA" sz="4600" b="1" dirty="0" smtClean="0">
                <a:latin typeface="Times New Roman" panose="02020603050405020304" pitchFamily="18" charset="0"/>
                <a:cs typeface="Times New Roman" panose="02020603050405020304" pitchFamily="18" charset="0"/>
              </a:rPr>
              <a:t>GEORGE </a:t>
            </a:r>
            <a:r>
              <a:rPr lang="en-ZA" sz="4600" b="1" dirty="0" smtClean="0">
                <a:solidFill>
                  <a:schemeClr val="tx1"/>
                </a:solidFill>
                <a:latin typeface="Times New Roman" panose="02020603050405020304" pitchFamily="18" charset="0"/>
                <a:cs typeface="Times New Roman" panose="02020603050405020304" pitchFamily="18" charset="0"/>
              </a:rPr>
              <a:t>HERBERT MEAD (1863-1931)</a:t>
            </a:r>
          </a:p>
          <a:p>
            <a:pPr marL="0" indent="0">
              <a:buNone/>
            </a:pPr>
            <a:endParaRPr lang="en-ZA" sz="4600" b="1" dirty="0" smtClean="0">
              <a:latin typeface="Times New Roman" panose="02020603050405020304" pitchFamily="18" charset="0"/>
              <a:cs typeface="Times New Roman" panose="02020603050405020304" pitchFamily="18" charset="0"/>
            </a:endParaRPr>
          </a:p>
          <a:p>
            <a:pPr marL="0" indent="0">
              <a:buNone/>
            </a:pPr>
            <a:r>
              <a:rPr lang="en-ZA" sz="4600" b="1" dirty="0" smtClean="0">
                <a:latin typeface="Times New Roman" panose="02020603050405020304" pitchFamily="18" charset="0"/>
                <a:cs typeface="Times New Roman" panose="02020603050405020304" pitchFamily="18" charset="0"/>
              </a:rPr>
              <a:t>American Sociologist</a:t>
            </a:r>
            <a:endParaRPr lang="en-ZA" sz="4600" b="1" dirty="0">
              <a:solidFill>
                <a:schemeClr val="tx1"/>
              </a:solidFill>
              <a:latin typeface="Times New Roman" panose="02020603050405020304" pitchFamily="18"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20634163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C4C3FE7-6AEF-3047-B371-637834E901AC}"/>
              </a:ext>
            </a:extLst>
          </p:cNvPr>
          <p:cNvSpPr>
            <a:spLocks noGrp="1"/>
          </p:cNvSpPr>
          <p:nvPr>
            <p:ph type="title"/>
          </p:nvPr>
        </p:nvSpPr>
        <p:spPr>
          <a:xfrm>
            <a:off x="457200" y="274638"/>
            <a:ext cx="8229600" cy="850106"/>
          </a:xfrm>
        </p:spPr>
        <p:txBody>
          <a:bodyPr/>
          <a:lstStyle/>
          <a:p>
            <a:r>
              <a:rPr lang="en-ZA" sz="4400" b="1" dirty="0"/>
              <a:t>Role-Taking Theory</a:t>
            </a:r>
            <a:endParaRPr lang="en-GB" dirty="0"/>
          </a:p>
        </p:txBody>
      </p:sp>
      <p:sp>
        <p:nvSpPr>
          <p:cNvPr id="3" name="Content Placeholder 2">
            <a:extLst>
              <a:ext uri="{FF2B5EF4-FFF2-40B4-BE49-F238E27FC236}">
                <a16:creationId xmlns:a16="http://schemas.microsoft.com/office/drawing/2014/main" xmlns="" id="{FE0AAC57-7C11-3047-BA75-D881DCF9E068}"/>
              </a:ext>
            </a:extLst>
          </p:cNvPr>
          <p:cNvSpPr>
            <a:spLocks noGrp="1"/>
          </p:cNvSpPr>
          <p:nvPr>
            <p:ph idx="1"/>
          </p:nvPr>
        </p:nvSpPr>
        <p:spPr>
          <a:xfrm>
            <a:off x="457200" y="1484784"/>
            <a:ext cx="8229600" cy="4641379"/>
          </a:xfrm>
        </p:spPr>
        <p:txBody>
          <a:bodyPr>
            <a:normAutofit fontScale="25000" lnSpcReduction="20000"/>
          </a:bodyPr>
          <a:lstStyle/>
          <a:p>
            <a:pPr marL="0" indent="0">
              <a:buNone/>
            </a:pPr>
            <a:endParaRPr lang="en-ZA" sz="9600" b="1" dirty="0">
              <a:solidFill>
                <a:schemeClr val="tx1"/>
              </a:solidFill>
              <a:latin typeface="Times New Roman" panose="02020603050405020304" pitchFamily="18" charset="0"/>
              <a:cs typeface="Times New Roman" panose="02020603050405020304" pitchFamily="18" charset="0"/>
            </a:endParaRPr>
          </a:p>
          <a:p>
            <a:r>
              <a:rPr lang="en-ZA" sz="12800" dirty="0">
                <a:latin typeface="Times New Roman" panose="02020603050405020304" pitchFamily="18" charset="0"/>
                <a:cs typeface="Times New Roman" panose="02020603050405020304" pitchFamily="18" charset="0"/>
              </a:rPr>
              <a:t>Its an extension of Cooley’s theory</a:t>
            </a:r>
          </a:p>
          <a:p>
            <a:endParaRPr lang="en-ZA" sz="12800" dirty="0">
              <a:effectLst/>
              <a:latin typeface="Times New Roman" panose="02020603050405020304" pitchFamily="18" charset="0"/>
              <a:cs typeface="Times New Roman" panose="02020603050405020304" pitchFamily="18" charset="0"/>
            </a:endParaRPr>
          </a:p>
          <a:p>
            <a:r>
              <a:rPr lang="en-GB" sz="12800" dirty="0">
                <a:latin typeface="Times New Roman" panose="02020603050405020304" pitchFamily="18" charset="0"/>
                <a:cs typeface="Times New Roman" panose="02020603050405020304" pitchFamily="18" charset="0"/>
              </a:rPr>
              <a:t>According to Mead, for a person to develop the </a:t>
            </a:r>
            <a:r>
              <a:rPr lang="en-GB" sz="12800" dirty="0">
                <a:effectLst/>
                <a:latin typeface="Times New Roman" panose="02020603050405020304" pitchFamily="18" charset="0"/>
                <a:cs typeface="Times New Roman" panose="02020603050405020304" pitchFamily="18" charset="0"/>
              </a:rPr>
              <a:t>“self,” an individual has to be able to view him or herself through the eyes of others-(an ability that we are born with) but is developed through socialisation.</a:t>
            </a:r>
          </a:p>
          <a:p>
            <a:endParaRPr lang="en-GB" sz="12800" dirty="0">
              <a:latin typeface="Times New Roman" panose="02020603050405020304" pitchFamily="18" charset="0"/>
              <a:cs typeface="Times New Roman" panose="02020603050405020304" pitchFamily="18" charset="0"/>
            </a:endParaRPr>
          </a:p>
          <a:p>
            <a:r>
              <a:rPr lang="en-GB" sz="12800" dirty="0">
                <a:effectLst/>
                <a:latin typeface="Times New Roman" panose="02020603050405020304" pitchFamily="18" charset="0"/>
                <a:cs typeface="Times New Roman" panose="02020603050405020304" pitchFamily="18" charset="0"/>
              </a:rPr>
              <a:t>Through socialization we learn to put ourselves in someone else's shoes and look at the world through their perspective. </a:t>
            </a:r>
          </a:p>
          <a:p>
            <a:endParaRPr lang="en-GB" sz="9600" dirty="0">
              <a:latin typeface="Times New Roman" panose="02020603050405020304" pitchFamily="18"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35186736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37EE852-266C-6B42-A6B4-CE4BE61D8BF8}"/>
              </a:ext>
            </a:extLst>
          </p:cNvPr>
          <p:cNvSpPr>
            <a:spLocks noGrp="1"/>
          </p:cNvSpPr>
          <p:nvPr>
            <p:ph type="title"/>
          </p:nvPr>
        </p:nvSpPr>
        <p:spPr/>
        <p:txBody>
          <a:bodyPr/>
          <a:lstStyle/>
          <a:p>
            <a:r>
              <a:rPr lang="en-ZA" b="1" dirty="0"/>
              <a:t>Role Taking</a:t>
            </a:r>
            <a:endParaRPr lang="en-GB" dirty="0"/>
          </a:p>
        </p:txBody>
      </p:sp>
      <p:sp>
        <p:nvSpPr>
          <p:cNvPr id="3" name="Content Placeholder 2">
            <a:extLst>
              <a:ext uri="{FF2B5EF4-FFF2-40B4-BE49-F238E27FC236}">
                <a16:creationId xmlns:a16="http://schemas.microsoft.com/office/drawing/2014/main" xmlns="" id="{0F2DE769-7A37-984E-9848-C09B0DE8A418}"/>
              </a:ext>
            </a:extLst>
          </p:cNvPr>
          <p:cNvSpPr>
            <a:spLocks noGrp="1"/>
          </p:cNvSpPr>
          <p:nvPr>
            <p:ph idx="1"/>
          </p:nvPr>
        </p:nvSpPr>
        <p:spPr/>
        <p:txBody>
          <a:bodyPr>
            <a:normAutofit fontScale="92500" lnSpcReduction="20000"/>
          </a:bodyPr>
          <a:lstStyle/>
          <a:p>
            <a:r>
              <a:rPr lang="en-GB" sz="3500" dirty="0">
                <a:effectLst/>
                <a:latin typeface="Times New Roman" panose="02020603050405020304" pitchFamily="18" charset="0"/>
                <a:cs typeface="Times New Roman" panose="02020603050405020304" pitchFamily="18" charset="0"/>
              </a:rPr>
              <a:t>This assists us in becoming self-aware, as we look at ourselves from the perspective of the "other." </a:t>
            </a:r>
          </a:p>
          <a:p>
            <a:pPr marL="0" indent="0">
              <a:buNone/>
            </a:pPr>
            <a:endParaRPr lang="en-GB" sz="3500" dirty="0">
              <a:latin typeface="Times New Roman" panose="02020603050405020304" pitchFamily="18" charset="0"/>
              <a:cs typeface="Times New Roman" panose="02020603050405020304" pitchFamily="18" charset="0"/>
            </a:endParaRPr>
          </a:p>
          <a:p>
            <a:r>
              <a:rPr lang="en-GB" sz="3500" dirty="0">
                <a:latin typeface="Times New Roman" panose="02020603050405020304" pitchFamily="18" charset="0"/>
                <a:cs typeface="Times New Roman" panose="02020603050405020304" pitchFamily="18" charset="0"/>
              </a:rPr>
              <a:t>The self is developed through role taking</a:t>
            </a:r>
          </a:p>
          <a:p>
            <a:pPr marL="0" indent="0">
              <a:buNone/>
            </a:pPr>
            <a:endParaRPr lang="en-GB" sz="3500" dirty="0">
              <a:latin typeface="Times New Roman" panose="02020603050405020304" pitchFamily="18" charset="0"/>
              <a:cs typeface="Times New Roman" panose="02020603050405020304" pitchFamily="18" charset="0"/>
            </a:endParaRPr>
          </a:p>
          <a:p>
            <a:r>
              <a:rPr lang="en-GB" sz="3500" dirty="0">
                <a:latin typeface="Times New Roman" panose="02020603050405020304" pitchFamily="18" charset="0"/>
                <a:cs typeface="Times New Roman" panose="02020603050405020304" pitchFamily="18" charset="0"/>
              </a:rPr>
              <a:t>RT is the process by which a person mentally assumes the role of another person or group in order to understand the world from that person’s or group’s point of view.</a:t>
            </a:r>
          </a:p>
          <a:p>
            <a:endParaRPr lang="en-GB" dirty="0"/>
          </a:p>
        </p:txBody>
      </p:sp>
    </p:spTree>
    <p:extLst>
      <p:ext uri="{BB962C8B-B14F-4D97-AF65-F5344CB8AC3E}">
        <p14:creationId xmlns:p14="http://schemas.microsoft.com/office/powerpoint/2010/main" val="4160829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ZA" b="1" dirty="0"/>
              <a:t>Role-Taking: A 3 step process</a:t>
            </a:r>
          </a:p>
        </p:txBody>
      </p:sp>
      <p:sp>
        <p:nvSpPr>
          <p:cNvPr id="3" name="Content Placeholder 2"/>
          <p:cNvSpPr>
            <a:spLocks noGrp="1"/>
          </p:cNvSpPr>
          <p:nvPr>
            <p:ph idx="1"/>
          </p:nvPr>
        </p:nvSpPr>
        <p:spPr/>
        <p:txBody>
          <a:bodyPr>
            <a:normAutofit/>
          </a:bodyPr>
          <a:lstStyle/>
          <a:p>
            <a:pPr marL="0" indent="0">
              <a:buNone/>
            </a:pPr>
            <a:r>
              <a:rPr lang="en-ZA" sz="3600" b="1" dirty="0">
                <a:latin typeface="Times New Roman" panose="02020603050405020304" pitchFamily="18" charset="0"/>
                <a:cs typeface="Times New Roman" panose="02020603050405020304" pitchFamily="18" charset="0"/>
              </a:rPr>
              <a:t>1. Imitation</a:t>
            </a:r>
          </a:p>
          <a:p>
            <a:pPr lvl="1">
              <a:buFont typeface="Wingdings" panose="05000000000000000000" pitchFamily="2" charset="2"/>
              <a:buChar char="Ø"/>
            </a:pPr>
            <a:r>
              <a:rPr lang="en-ZA" sz="3200" dirty="0">
                <a:latin typeface="Times New Roman" panose="02020603050405020304" pitchFamily="18" charset="0"/>
                <a:cs typeface="Times New Roman" panose="02020603050405020304" pitchFamily="18" charset="0"/>
              </a:rPr>
              <a:t>under the age of 3 children lack the sense of self</a:t>
            </a:r>
          </a:p>
          <a:p>
            <a:pPr marL="457200" lvl="1" indent="0">
              <a:buNone/>
            </a:pPr>
            <a:endParaRPr lang="en-ZA" sz="3200" dirty="0">
              <a:latin typeface="Times New Roman" panose="02020603050405020304" pitchFamily="18" charset="0"/>
              <a:cs typeface="Times New Roman" panose="02020603050405020304" pitchFamily="18" charset="0"/>
            </a:endParaRPr>
          </a:p>
          <a:p>
            <a:pPr lvl="1">
              <a:buFont typeface="Wingdings" panose="05000000000000000000" pitchFamily="2" charset="2"/>
              <a:buChar char="Ø"/>
            </a:pPr>
            <a:r>
              <a:rPr lang="en-ZA" sz="3200" dirty="0">
                <a:latin typeface="Times New Roman" panose="02020603050405020304" pitchFamily="18" charset="0"/>
                <a:cs typeface="Times New Roman" panose="02020603050405020304" pitchFamily="18" charset="0"/>
              </a:rPr>
              <a:t>Imitate gestures and actions of family members and others in the immediate environment</a:t>
            </a:r>
          </a:p>
        </p:txBody>
      </p:sp>
      <p:sp>
        <p:nvSpPr>
          <p:cNvPr id="4" name="Slide Number Placeholder 3"/>
          <p:cNvSpPr>
            <a:spLocks noGrp="1"/>
          </p:cNvSpPr>
          <p:nvPr>
            <p:ph type="sldNum" sz="quarter" idx="12"/>
          </p:nvPr>
        </p:nvSpPr>
        <p:spPr/>
        <p:txBody>
          <a:bodyPr/>
          <a:lstStyle/>
          <a:p>
            <a:fld id="{22343444-351A-4995-9FD8-AE045AE44237}" type="slidenum">
              <a:rPr lang="en-ZA" smtClean="0"/>
              <a:t>16</a:t>
            </a:fld>
            <a:endParaRPr lang="en-ZA"/>
          </a:p>
        </p:txBody>
      </p:sp>
    </p:spTree>
    <p:extLst>
      <p:ext uri="{BB962C8B-B14F-4D97-AF65-F5344CB8AC3E}">
        <p14:creationId xmlns:p14="http://schemas.microsoft.com/office/powerpoint/2010/main" val="1441064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par>
                                <p:cTn id="19" presetID="31" presetClass="entr" presetSubtype="0" fill="hold" grpId="0" nodeType="with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1" end="1"/>
                                            </p:txEl>
                                          </p:spTgt>
                                        </p:tgtEl>
                                      </p:cBhvr>
                                    </p:animEffect>
                                  </p:childTnLst>
                                </p:cTn>
                              </p:par>
                              <p:par>
                                <p:cTn id="25" presetID="31" presetClass="entr" presetSubtype="0" fill="hold" grpId="0"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p:cTn id="27"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lstStyle/>
          <a:p>
            <a:pPr algn="l"/>
            <a:r>
              <a:rPr lang="en-ZA" b="1" dirty="0"/>
              <a:t>2. Play</a:t>
            </a:r>
          </a:p>
        </p:txBody>
      </p:sp>
      <p:sp>
        <p:nvSpPr>
          <p:cNvPr id="3" name="Content Placeholder 2"/>
          <p:cNvSpPr>
            <a:spLocks noGrp="1"/>
          </p:cNvSpPr>
          <p:nvPr>
            <p:ph idx="1"/>
          </p:nvPr>
        </p:nvSpPr>
        <p:spPr>
          <a:xfrm>
            <a:off x="179512" y="1268760"/>
            <a:ext cx="8784976" cy="4857403"/>
          </a:xfrm>
        </p:spPr>
        <p:txBody>
          <a:bodyPr>
            <a:normAutofit/>
          </a:bodyPr>
          <a:lstStyle/>
          <a:p>
            <a:pPr lvl="1">
              <a:buFont typeface="Wingdings" panose="05000000000000000000" pitchFamily="2" charset="2"/>
              <a:buChar char="Ø"/>
            </a:pPr>
            <a:r>
              <a:rPr lang="en-ZA" sz="3200" dirty="0">
                <a:latin typeface="Times New Roman" panose="02020603050405020304" pitchFamily="18" charset="0"/>
                <a:cs typeface="Times New Roman" panose="02020603050405020304" pitchFamily="18" charset="0"/>
              </a:rPr>
              <a:t>At about the age of 3, children begin to play and act out the roles of specific people- </a:t>
            </a:r>
            <a:r>
              <a:rPr lang="en-ZA" sz="3200" b="1" dirty="0">
                <a:latin typeface="Times New Roman" panose="02020603050405020304" pitchFamily="18" charset="0"/>
                <a:cs typeface="Times New Roman" panose="02020603050405020304" pitchFamily="18" charset="0"/>
              </a:rPr>
              <a:t>the significant other/s</a:t>
            </a:r>
          </a:p>
          <a:p>
            <a:pPr lvl="1">
              <a:buFont typeface="Wingdings" panose="05000000000000000000" pitchFamily="2" charset="2"/>
              <a:buChar char="Ø"/>
            </a:pPr>
            <a:endParaRPr lang="en-ZA" sz="3200" b="1" dirty="0">
              <a:latin typeface="Times New Roman" panose="02020603050405020304" pitchFamily="18" charset="0"/>
              <a:cs typeface="Times New Roman" panose="02020603050405020304" pitchFamily="18" charset="0"/>
            </a:endParaRPr>
          </a:p>
          <a:p>
            <a:pPr lvl="1">
              <a:buFont typeface="Wingdings" panose="05000000000000000000" pitchFamily="2" charset="2"/>
              <a:buChar char="Ø"/>
            </a:pPr>
            <a:r>
              <a:rPr lang="en-ZA" sz="3200" b="1" dirty="0">
                <a:latin typeface="Times New Roman" panose="02020603050405020304" pitchFamily="18" charset="0"/>
                <a:cs typeface="Times New Roman" panose="02020603050405020304" pitchFamily="18" charset="0"/>
              </a:rPr>
              <a:t>Significant other-</a:t>
            </a:r>
            <a:r>
              <a:rPr lang="en-ZA" sz="3200" dirty="0">
                <a:latin typeface="Times New Roman" panose="02020603050405020304" pitchFamily="18" charset="0"/>
                <a:cs typeface="Times New Roman" panose="02020603050405020304" pitchFamily="18" charset="0"/>
              </a:rPr>
              <a:t>someone whose opinions matter to us and who is in a position to influence our thinking, especially about ourselves</a:t>
            </a:r>
            <a:r>
              <a:rPr lang="en-ZA" sz="3200" i="1" dirty="0">
                <a:latin typeface="Times New Roman" panose="02020603050405020304" pitchFamily="18" charset="0"/>
                <a:cs typeface="Times New Roman" panose="02020603050405020304" pitchFamily="18" charset="0"/>
              </a:rPr>
              <a:t>.</a:t>
            </a:r>
            <a:r>
              <a:rPr lang="en-ZA" sz="3200" dirty="0">
                <a:latin typeface="Times New Roman" panose="02020603050405020304" pitchFamily="18" charset="0"/>
                <a:cs typeface="Times New Roman" panose="02020603050405020304" pitchFamily="18" charset="0"/>
              </a:rPr>
              <a:t> </a:t>
            </a:r>
          </a:p>
          <a:p>
            <a:pPr>
              <a:buFont typeface="Wingdings" panose="05000000000000000000" pitchFamily="2" charset="2"/>
              <a:buChar char="§"/>
            </a:pPr>
            <a:endParaRPr lang="en-ZA" sz="3600" b="1" dirty="0">
              <a:latin typeface="Times New Roman" panose="02020603050405020304" pitchFamily="18" charset="0"/>
              <a:cs typeface="Times New Roman" panose="02020603050405020304" pitchFamily="18" charset="0"/>
            </a:endParaRPr>
          </a:p>
          <a:p>
            <a:endParaRPr lang="en-ZA" sz="36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22343444-351A-4995-9FD8-AE045AE44237}" type="slidenum">
              <a:rPr lang="en-ZA" smtClean="0"/>
              <a:t>17</a:t>
            </a:fld>
            <a:endParaRPr lang="en-ZA"/>
          </a:p>
        </p:txBody>
      </p:sp>
    </p:spTree>
    <p:extLst>
      <p:ext uri="{BB962C8B-B14F-4D97-AF65-F5344CB8AC3E}">
        <p14:creationId xmlns:p14="http://schemas.microsoft.com/office/powerpoint/2010/main" val="18069576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par>
                                <p:cTn id="19" presetID="31" presetClass="entr" presetSubtype="0"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ZA" b="1" dirty="0"/>
              <a:t>3. Organised Games</a:t>
            </a:r>
          </a:p>
        </p:txBody>
      </p:sp>
      <p:sp>
        <p:nvSpPr>
          <p:cNvPr id="3" name="Content Placeholder 2"/>
          <p:cNvSpPr>
            <a:spLocks noGrp="1"/>
          </p:cNvSpPr>
          <p:nvPr>
            <p:ph idx="1"/>
          </p:nvPr>
        </p:nvSpPr>
        <p:spPr>
          <a:xfrm>
            <a:off x="457200" y="1600200"/>
            <a:ext cx="8507288" cy="4525963"/>
          </a:xfrm>
        </p:spPr>
        <p:txBody>
          <a:bodyPr>
            <a:noAutofit/>
          </a:bodyPr>
          <a:lstStyle/>
          <a:p>
            <a:pPr lvl="1">
              <a:buFont typeface="Wingdings" panose="05000000000000000000" pitchFamily="2" charset="2"/>
              <a:buChar char="Ø"/>
            </a:pPr>
            <a:r>
              <a:rPr lang="en-ZA" sz="3200" dirty="0">
                <a:latin typeface="Times New Roman" panose="02020603050405020304" pitchFamily="18" charset="0"/>
                <a:cs typeface="Times New Roman" panose="02020603050405020304" pitchFamily="18" charset="0"/>
              </a:rPr>
              <a:t>Begins when children reach school age</a:t>
            </a:r>
          </a:p>
          <a:p>
            <a:pPr marL="857250" lvl="1" indent="-457200">
              <a:buFont typeface="Wingdings" panose="05000000000000000000" pitchFamily="2" charset="2"/>
              <a:buChar char="Ø"/>
            </a:pPr>
            <a:endParaRPr lang="en-ZA" sz="3200" dirty="0">
              <a:latin typeface="Times New Roman" panose="02020603050405020304" pitchFamily="18" charset="0"/>
              <a:cs typeface="Times New Roman" panose="02020603050405020304" pitchFamily="18" charset="0"/>
            </a:endParaRPr>
          </a:p>
          <a:p>
            <a:pPr lvl="1">
              <a:buFont typeface="Wingdings" panose="05000000000000000000" pitchFamily="2" charset="2"/>
              <a:buChar char="Ø"/>
            </a:pPr>
            <a:r>
              <a:rPr lang="en-ZA" sz="3200" dirty="0">
                <a:latin typeface="Times New Roman" panose="02020603050405020304" pitchFamily="18" charset="0"/>
                <a:cs typeface="Times New Roman" panose="02020603050405020304" pitchFamily="18" charset="0"/>
              </a:rPr>
              <a:t>Games are structured, organised activities that involve more that one person</a:t>
            </a:r>
          </a:p>
          <a:p>
            <a:pPr marL="857250" lvl="1" indent="-457200">
              <a:buFont typeface="Wingdings" panose="05000000000000000000" pitchFamily="2" charset="2"/>
              <a:buChar char="Ø"/>
            </a:pPr>
            <a:endParaRPr lang="en-ZA" sz="3200" dirty="0">
              <a:latin typeface="Times New Roman" panose="02020603050405020304" pitchFamily="18" charset="0"/>
              <a:cs typeface="Times New Roman" panose="02020603050405020304" pitchFamily="18" charset="0"/>
            </a:endParaRPr>
          </a:p>
          <a:p>
            <a:pPr lvl="1">
              <a:buFont typeface="Wingdings" panose="05000000000000000000" pitchFamily="2" charset="2"/>
              <a:buChar char="Ø"/>
            </a:pPr>
            <a:r>
              <a:rPr lang="en-ZA" sz="3200" dirty="0">
                <a:latin typeface="Times New Roman" panose="02020603050405020304" pitchFamily="18" charset="0"/>
                <a:cs typeface="Times New Roman" panose="02020603050405020304" pitchFamily="18" charset="0"/>
              </a:rPr>
              <a:t>The have established roles and rules</a:t>
            </a:r>
          </a:p>
        </p:txBody>
      </p:sp>
      <p:sp>
        <p:nvSpPr>
          <p:cNvPr id="4" name="Slide Number Placeholder 3"/>
          <p:cNvSpPr>
            <a:spLocks noGrp="1"/>
          </p:cNvSpPr>
          <p:nvPr>
            <p:ph type="sldNum" sz="quarter" idx="12"/>
          </p:nvPr>
        </p:nvSpPr>
        <p:spPr/>
        <p:txBody>
          <a:bodyPr/>
          <a:lstStyle/>
          <a:p>
            <a:fld id="{22343444-351A-4995-9FD8-AE045AE44237}" type="slidenum">
              <a:rPr lang="en-ZA" smtClean="0"/>
              <a:t>18</a:t>
            </a:fld>
            <a:endParaRPr lang="en-ZA"/>
          </a:p>
        </p:txBody>
      </p:sp>
    </p:spTree>
    <p:extLst>
      <p:ext uri="{BB962C8B-B14F-4D97-AF65-F5344CB8AC3E}">
        <p14:creationId xmlns:p14="http://schemas.microsoft.com/office/powerpoint/2010/main" val="83825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par>
                                <p:cTn id="19" presetID="31" presetClass="entr" presetSubtype="0"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2" end="2"/>
                                            </p:txEl>
                                          </p:spTgt>
                                        </p:tgtEl>
                                      </p:cBhvr>
                                    </p:animEffect>
                                  </p:childTnLst>
                                </p:cTn>
                              </p:par>
                              <p:par>
                                <p:cTn id="25" presetID="31" presetClass="entr" presetSubtype="0"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p:cTn id="2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0"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548680"/>
            <a:ext cx="8363272" cy="5577483"/>
          </a:xfrm>
        </p:spPr>
        <p:txBody>
          <a:bodyPr>
            <a:normAutofit/>
          </a:bodyPr>
          <a:lstStyle/>
          <a:p>
            <a:r>
              <a:rPr lang="en-ZA" dirty="0">
                <a:latin typeface="Times New Roman" panose="02020603050405020304" pitchFamily="18" charset="0"/>
                <a:cs typeface="Times New Roman" panose="02020603050405020304" pitchFamily="18" charset="0"/>
              </a:rPr>
              <a:t>Children take on roles of their own and anticipate the reactions and expectations of others</a:t>
            </a:r>
          </a:p>
          <a:p>
            <a:endParaRPr lang="en-ZA" dirty="0">
              <a:latin typeface="Times New Roman" panose="02020603050405020304" pitchFamily="18" charset="0"/>
              <a:cs typeface="Times New Roman" panose="02020603050405020304" pitchFamily="18" charset="0"/>
            </a:endParaRPr>
          </a:p>
          <a:p>
            <a:r>
              <a:rPr lang="en-ZA" dirty="0">
                <a:latin typeface="Times New Roman" panose="02020603050405020304" pitchFamily="18" charset="0"/>
                <a:cs typeface="Times New Roman" panose="02020603050405020304" pitchFamily="18" charset="0"/>
              </a:rPr>
              <a:t>Through games, children learn to organise their behaviour around the </a:t>
            </a:r>
            <a:r>
              <a:rPr lang="en-ZA" b="1" dirty="0">
                <a:latin typeface="Times New Roman" panose="02020603050405020304" pitchFamily="18" charset="0"/>
                <a:cs typeface="Times New Roman" panose="02020603050405020304" pitchFamily="18" charset="0"/>
              </a:rPr>
              <a:t>generalised other</a:t>
            </a:r>
          </a:p>
        </p:txBody>
      </p:sp>
      <p:sp>
        <p:nvSpPr>
          <p:cNvPr id="4" name="Slide Number Placeholder 3"/>
          <p:cNvSpPr>
            <a:spLocks noGrp="1"/>
          </p:cNvSpPr>
          <p:nvPr>
            <p:ph type="sldNum" sz="quarter" idx="12"/>
          </p:nvPr>
        </p:nvSpPr>
        <p:spPr/>
        <p:txBody>
          <a:bodyPr/>
          <a:lstStyle/>
          <a:p>
            <a:fld id="{22343444-351A-4995-9FD8-AE045AE44237}" type="slidenum">
              <a:rPr lang="en-ZA" smtClean="0"/>
              <a:t>19</a:t>
            </a:fld>
            <a:endParaRPr lang="en-ZA"/>
          </a:p>
        </p:txBody>
      </p:sp>
    </p:spTree>
    <p:extLst>
      <p:ext uri="{BB962C8B-B14F-4D97-AF65-F5344CB8AC3E}">
        <p14:creationId xmlns:p14="http://schemas.microsoft.com/office/powerpoint/2010/main" val="514046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505475"/>
          </a:xfrm>
        </p:spPr>
        <p:txBody>
          <a:bodyPr>
            <a:normAutofit/>
          </a:bodyPr>
          <a:lstStyle/>
          <a:p>
            <a:pPr marL="0" indent="0">
              <a:lnSpc>
                <a:spcPct val="150000"/>
              </a:lnSpc>
              <a:buNone/>
            </a:pPr>
            <a:r>
              <a:rPr lang="en-ZA" sz="3600" b="1" dirty="0">
                <a:latin typeface="Times New Roman" panose="02020603050405020304" pitchFamily="18" charset="0"/>
                <a:cs typeface="Times New Roman" panose="02020603050405020304" pitchFamily="18" charset="0"/>
              </a:rPr>
              <a:t>Outline</a:t>
            </a:r>
          </a:p>
          <a:p>
            <a:pPr>
              <a:lnSpc>
                <a:spcPct val="150000"/>
              </a:lnSpc>
            </a:pPr>
            <a:r>
              <a:rPr lang="en-ZA" dirty="0">
                <a:latin typeface="Times New Roman" panose="02020603050405020304" pitchFamily="18" charset="0"/>
                <a:cs typeface="Times New Roman" panose="02020603050405020304" pitchFamily="18" charset="0"/>
              </a:rPr>
              <a:t>Definitions</a:t>
            </a:r>
          </a:p>
          <a:p>
            <a:pPr>
              <a:lnSpc>
                <a:spcPct val="150000"/>
              </a:lnSpc>
            </a:pPr>
            <a:r>
              <a:rPr lang="en-ZA" dirty="0">
                <a:latin typeface="Times New Roman" panose="02020603050405020304" pitchFamily="18" charset="0"/>
                <a:cs typeface="Times New Roman" panose="02020603050405020304" pitchFamily="18" charset="0"/>
              </a:rPr>
              <a:t>Theories of socialisation</a:t>
            </a:r>
          </a:p>
          <a:p>
            <a:pPr>
              <a:lnSpc>
                <a:spcPct val="150000"/>
              </a:lnSpc>
            </a:pPr>
            <a:r>
              <a:rPr lang="en-ZA" dirty="0">
                <a:latin typeface="Times New Roman" panose="02020603050405020304" pitchFamily="18" charset="0"/>
                <a:cs typeface="Times New Roman" panose="02020603050405020304" pitchFamily="18" charset="0"/>
              </a:rPr>
              <a:t>Why Socialisation matters</a:t>
            </a:r>
          </a:p>
          <a:p>
            <a:pPr>
              <a:lnSpc>
                <a:spcPct val="150000"/>
              </a:lnSpc>
            </a:pPr>
            <a:r>
              <a:rPr lang="en-ZA" dirty="0">
                <a:latin typeface="Times New Roman" panose="02020603050405020304" pitchFamily="18" charset="0"/>
                <a:cs typeface="Times New Roman" panose="02020603050405020304" pitchFamily="18" charset="0"/>
              </a:rPr>
              <a:t>Agents of Socialisation</a:t>
            </a:r>
          </a:p>
          <a:p>
            <a:pPr>
              <a:lnSpc>
                <a:spcPct val="150000"/>
              </a:lnSpc>
            </a:pPr>
            <a:r>
              <a:rPr lang="en-ZA" dirty="0">
                <a:latin typeface="Times New Roman" panose="02020603050405020304" pitchFamily="18" charset="0"/>
                <a:cs typeface="Times New Roman" panose="02020603050405020304" pitchFamily="18" charset="0"/>
              </a:rPr>
              <a:t>Socialisation across life course</a:t>
            </a:r>
          </a:p>
        </p:txBody>
      </p:sp>
    </p:spTree>
    <p:extLst>
      <p:ext uri="{BB962C8B-B14F-4D97-AF65-F5344CB8AC3E}">
        <p14:creationId xmlns:p14="http://schemas.microsoft.com/office/powerpoint/2010/main" val="162333242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848" y="274638"/>
            <a:ext cx="8568952" cy="634082"/>
          </a:xfrm>
        </p:spPr>
        <p:txBody>
          <a:bodyPr>
            <a:normAutofit fontScale="90000"/>
          </a:bodyPr>
          <a:lstStyle/>
          <a:p>
            <a:pPr algn="l"/>
            <a:r>
              <a:rPr lang="en-ZA" b="1" dirty="0">
                <a:solidFill>
                  <a:prstClr val="black"/>
                </a:solidFill>
              </a:rPr>
              <a:t>Generalised other</a:t>
            </a:r>
            <a:endParaRPr lang="en-ZA" b="1" dirty="0"/>
          </a:p>
        </p:txBody>
      </p:sp>
      <p:sp>
        <p:nvSpPr>
          <p:cNvPr id="3" name="Content Placeholder 2"/>
          <p:cNvSpPr>
            <a:spLocks noGrp="1"/>
          </p:cNvSpPr>
          <p:nvPr>
            <p:ph idx="1"/>
          </p:nvPr>
        </p:nvSpPr>
        <p:spPr>
          <a:xfrm>
            <a:off x="117848" y="908719"/>
            <a:ext cx="8908304" cy="5812755"/>
          </a:xfrm>
        </p:spPr>
        <p:txBody>
          <a:bodyPr>
            <a:normAutofit/>
          </a:bodyPr>
          <a:lstStyle/>
          <a:p>
            <a:r>
              <a:rPr lang="en-ZA" dirty="0">
                <a:latin typeface="Times New Roman" panose="02020603050405020304" pitchFamily="18" charset="0"/>
                <a:cs typeface="Times New Roman" panose="02020603050405020304" pitchFamily="18" charset="0"/>
              </a:rPr>
              <a:t>Is the Internalised attitudes, expectations, and view points of society that we use to guide our behaviour and reinforce our sense of self</a:t>
            </a:r>
            <a:r>
              <a:rPr lang="en-ZA" dirty="0" smtClean="0">
                <a:latin typeface="Times New Roman" panose="02020603050405020304" pitchFamily="18" charset="0"/>
                <a:cs typeface="Times New Roman" panose="02020603050405020304" pitchFamily="18" charset="0"/>
              </a:rPr>
              <a:t>.</a:t>
            </a:r>
          </a:p>
          <a:p>
            <a:endParaRPr lang="en-ZA" dirty="0">
              <a:latin typeface="Times New Roman" panose="02020603050405020304" pitchFamily="18" charset="0"/>
              <a:cs typeface="Times New Roman" panose="02020603050405020304" pitchFamily="18" charset="0"/>
            </a:endParaRPr>
          </a:p>
          <a:p>
            <a:pPr lvl="1">
              <a:buFont typeface="Wingdings" panose="05000000000000000000" pitchFamily="2" charset="2"/>
              <a:buChar char="Ø"/>
            </a:pPr>
            <a:r>
              <a:rPr lang="en-GB" dirty="0">
                <a:latin typeface="Times New Roman" panose="02020603050405020304" pitchFamily="18" charset="0"/>
                <a:cs typeface="Times New Roman" panose="02020603050405020304" pitchFamily="18" charset="0"/>
              </a:rPr>
              <a:t>It is the awareness people develop that there are expectations put upon them (from society).</a:t>
            </a:r>
          </a:p>
          <a:p>
            <a:pPr marL="857250" lvl="1" indent="-457200">
              <a:buFont typeface="Wingdings" panose="05000000000000000000" pitchFamily="2" charset="2"/>
              <a:buChar char="Ø"/>
            </a:pPr>
            <a:endParaRPr lang="en-GB" dirty="0">
              <a:latin typeface="Times New Roman" panose="02020603050405020304" pitchFamily="18" charset="0"/>
              <a:cs typeface="Times New Roman" panose="02020603050405020304" pitchFamily="18" charset="0"/>
            </a:endParaRPr>
          </a:p>
          <a:p>
            <a:pPr lvl="1">
              <a:buFont typeface="Wingdings" panose="05000000000000000000" pitchFamily="2" charset="2"/>
              <a:buChar char="Ø"/>
            </a:pPr>
            <a:r>
              <a:rPr lang="en-GB" dirty="0">
                <a:latin typeface="Times New Roman" panose="02020603050405020304" pitchFamily="18" charset="0"/>
                <a:cs typeface="Times New Roman" panose="02020603050405020304" pitchFamily="18" charset="0"/>
              </a:rPr>
              <a:t> It is what stops us from running around inside the supermarket, for example, and from yelling to our friend inside a quiet building.</a:t>
            </a:r>
            <a:endParaRPr lang="en-ZA" dirty="0">
              <a:latin typeface="Times New Roman" panose="02020603050405020304" pitchFamily="18" charset="0"/>
              <a:cs typeface="Times New Roman" panose="02020603050405020304" pitchFamily="18" charset="0"/>
            </a:endParaRPr>
          </a:p>
          <a:p>
            <a:pPr>
              <a:buFont typeface="Wingdings" panose="05000000000000000000" pitchFamily="2" charset="2"/>
              <a:buChar char="§"/>
            </a:pPr>
            <a:endParaRPr lang="en-ZA" sz="3600" dirty="0"/>
          </a:p>
          <a:p>
            <a:pPr>
              <a:buFont typeface="Wingdings" panose="05000000000000000000" pitchFamily="2" charset="2"/>
              <a:buChar char="§"/>
            </a:pPr>
            <a:endParaRPr lang="en-ZA" sz="3600" dirty="0"/>
          </a:p>
          <a:p>
            <a:endParaRPr lang="en-ZA" sz="4400" dirty="0"/>
          </a:p>
          <a:p>
            <a:endParaRPr lang="en-ZA" dirty="0"/>
          </a:p>
        </p:txBody>
      </p:sp>
      <p:sp>
        <p:nvSpPr>
          <p:cNvPr id="4" name="Slide Number Placeholder 3"/>
          <p:cNvSpPr>
            <a:spLocks noGrp="1"/>
          </p:cNvSpPr>
          <p:nvPr>
            <p:ph type="sldNum" sz="quarter" idx="12"/>
          </p:nvPr>
        </p:nvSpPr>
        <p:spPr/>
        <p:txBody>
          <a:bodyPr/>
          <a:lstStyle/>
          <a:p>
            <a:fld id="{22343444-351A-4995-9FD8-AE045AE44237}" type="slidenum">
              <a:rPr lang="en-ZA" smtClean="0"/>
              <a:t>20</a:t>
            </a:fld>
            <a:endParaRPr lang="en-ZA"/>
          </a:p>
        </p:txBody>
      </p:sp>
    </p:spTree>
    <p:extLst>
      <p:ext uri="{BB962C8B-B14F-4D97-AF65-F5344CB8AC3E}">
        <p14:creationId xmlns:p14="http://schemas.microsoft.com/office/powerpoint/2010/main" val="1395119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subTnLst>
                                    <p:set>
                                      <p:cBhvr override="childStyle">
                                        <p:cTn dur="1" fill="hold" display="0" masterRel="sameClick" afterEffect="1">
                                          <p:stCondLst>
                                            <p:cond evt="end" delay="0">
                                              <p:tn val="13"/>
                                            </p:cond>
                                          </p:stCondLst>
                                        </p:cTn>
                                        <p:tgtEl>
                                          <p:spTgt spid="3">
                                            <p:txEl>
                                              <p:pRg st="0" end="0"/>
                                            </p:txEl>
                                          </p:spTgt>
                                        </p:tgtEl>
                                        <p:attrNameLst>
                                          <p:attrName>style.visibility</p:attrName>
                                        </p:attrNameLst>
                                      </p:cBhvr>
                                      <p:to>
                                        <p:strVal val="hidden"/>
                                      </p:to>
                                    </p:set>
                                  </p:subTnLst>
                                </p:cTn>
                              </p:par>
                              <p:par>
                                <p:cTn id="19" presetID="31" presetClass="entr" presetSubtype="0"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2" end="2"/>
                                            </p:txEl>
                                          </p:spTgt>
                                        </p:tgtEl>
                                      </p:cBhvr>
                                    </p:animEffect>
                                  </p:childTnLst>
                                  <p:subTnLst>
                                    <p:set>
                                      <p:cBhvr override="childStyle">
                                        <p:cTn dur="1" fill="hold" display="0" masterRel="sameClick" afterEffect="1">
                                          <p:stCondLst>
                                            <p:cond evt="end" delay="0">
                                              <p:tn val="19"/>
                                            </p:cond>
                                          </p:stCondLst>
                                        </p:cTn>
                                        <p:tgtEl>
                                          <p:spTgt spid="3">
                                            <p:txEl>
                                              <p:pRg st="2" end="2"/>
                                            </p:txEl>
                                          </p:spTgt>
                                        </p:tgtEl>
                                        <p:attrNameLst>
                                          <p:attrName>style.visibility</p:attrName>
                                        </p:attrNameLst>
                                      </p:cBhvr>
                                      <p:to>
                                        <p:strVal val="hidden"/>
                                      </p:to>
                                    </p:set>
                                  </p:subTnLst>
                                </p:cTn>
                              </p:par>
                              <p:par>
                                <p:cTn id="25" presetID="31" presetClass="entr" presetSubtype="0"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p:cTn id="2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0" dur="1000"/>
                                        <p:tgtEl>
                                          <p:spTgt spid="3">
                                            <p:txEl>
                                              <p:pRg st="4" end="4"/>
                                            </p:txEl>
                                          </p:spTgt>
                                        </p:tgtEl>
                                      </p:cBhvr>
                                    </p:animEffect>
                                  </p:childTnLst>
                                  <p:subTnLst>
                                    <p:set>
                                      <p:cBhvr override="childStyle">
                                        <p:cTn dur="1" fill="hold" display="0" masterRel="sameClick" afterEffect="1">
                                          <p:stCondLst>
                                            <p:cond evt="end" delay="0">
                                              <p:tn val="25"/>
                                            </p:cond>
                                          </p:stCondLst>
                                        </p:cTn>
                                        <p:tgtEl>
                                          <p:spTgt spid="3">
                                            <p:txEl>
                                              <p:pRg st="4" end="4"/>
                                            </p:txEl>
                                          </p:spTgt>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16C5AB56-7FE1-0040-A031-DD5FBBD4489C}"/>
              </a:ext>
            </a:extLst>
          </p:cNvPr>
          <p:cNvSpPr>
            <a:spLocks noGrp="1"/>
          </p:cNvSpPr>
          <p:nvPr>
            <p:ph idx="1"/>
          </p:nvPr>
        </p:nvSpPr>
        <p:spPr>
          <a:xfrm>
            <a:off x="457200" y="620688"/>
            <a:ext cx="8229600" cy="5505475"/>
          </a:xfrm>
        </p:spPr>
        <p:txBody>
          <a:bodyPr/>
          <a:lstStyle/>
          <a:p>
            <a:r>
              <a:rPr lang="en-ZA" dirty="0">
                <a:latin typeface="Times New Roman" panose="02020603050405020304" pitchFamily="18" charset="0"/>
                <a:cs typeface="Times New Roman" panose="02020603050405020304" pitchFamily="18" charset="0"/>
              </a:rPr>
              <a:t>Children acquire a sense of </a:t>
            </a:r>
            <a:r>
              <a:rPr lang="en-ZA" b="1" dirty="0">
                <a:latin typeface="Times New Roman" panose="02020603050405020304" pitchFamily="18" charset="0"/>
                <a:cs typeface="Times New Roman" panose="02020603050405020304" pitchFamily="18" charset="0"/>
              </a:rPr>
              <a:t>self</a:t>
            </a:r>
            <a:r>
              <a:rPr lang="en-ZA" dirty="0">
                <a:latin typeface="Times New Roman" panose="02020603050405020304" pitchFamily="18" charset="0"/>
                <a:cs typeface="Times New Roman" panose="02020603050405020304" pitchFamily="18" charset="0"/>
              </a:rPr>
              <a:t> when they are able to role-take.</a:t>
            </a:r>
          </a:p>
          <a:p>
            <a:endParaRPr lang="en-ZA" dirty="0">
              <a:latin typeface="Times New Roman" panose="02020603050405020304" pitchFamily="18" charset="0"/>
              <a:cs typeface="Times New Roman" panose="02020603050405020304" pitchFamily="18" charset="0"/>
            </a:endParaRPr>
          </a:p>
          <a:p>
            <a:r>
              <a:rPr lang="en-GB" dirty="0">
                <a:latin typeface="Times New Roman" panose="02020603050405020304" pitchFamily="18" charset="0"/>
                <a:cs typeface="Times New Roman" panose="02020603050405020304" pitchFamily="18" charset="0"/>
              </a:rPr>
              <a:t>*When we can represent ourselves in our minds as objects distinct from everything else, our self has been formed.</a:t>
            </a:r>
            <a:endParaRPr lang="en-ZA" dirty="0">
              <a:latin typeface="Times New Roman" panose="02020603050405020304" pitchFamily="18"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381481108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en-ZA" sz="4800" b="1" dirty="0"/>
              <a:t>Two parts of the Self</a:t>
            </a:r>
            <a:endParaRPr lang="en-ZA" sz="4800" dirty="0"/>
          </a:p>
        </p:txBody>
      </p:sp>
      <p:graphicFrame>
        <p:nvGraphicFramePr>
          <p:cNvPr id="5" name="Content Placeholder 4"/>
          <p:cNvGraphicFramePr>
            <a:graphicFrameLocks noGrp="1"/>
          </p:cNvGraphicFramePr>
          <p:nvPr>
            <p:ph idx="1"/>
          </p:nvPr>
        </p:nvGraphicFramePr>
        <p:xfrm>
          <a:off x="179512" y="1556792"/>
          <a:ext cx="8856984" cy="5040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22343444-351A-4995-9FD8-AE045AE44237}" type="slidenum">
              <a:rPr lang="en-ZA" smtClean="0"/>
              <a:t>22</a:t>
            </a:fld>
            <a:endParaRPr lang="en-ZA"/>
          </a:p>
        </p:txBody>
      </p:sp>
    </p:spTree>
    <p:extLst>
      <p:ext uri="{BB962C8B-B14F-4D97-AF65-F5344CB8AC3E}">
        <p14:creationId xmlns:p14="http://schemas.microsoft.com/office/powerpoint/2010/main" val="3733129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p:cTn id="15" dur="1000" fill="hold"/>
                                        <p:tgtEl>
                                          <p:spTgt spid="5"/>
                                        </p:tgtEl>
                                        <p:attrNameLst>
                                          <p:attrName>ppt_w</p:attrName>
                                        </p:attrNameLst>
                                      </p:cBhvr>
                                      <p:tavLst>
                                        <p:tav tm="0">
                                          <p:val>
                                            <p:fltVal val="0"/>
                                          </p:val>
                                        </p:tav>
                                        <p:tav tm="100000">
                                          <p:val>
                                            <p:strVal val="#ppt_w"/>
                                          </p:val>
                                        </p:tav>
                                      </p:tavLst>
                                    </p:anim>
                                    <p:anim calcmode="lin" valueType="num">
                                      <p:cBhvr>
                                        <p:cTn id="16" dur="1000" fill="hold"/>
                                        <p:tgtEl>
                                          <p:spTgt spid="5"/>
                                        </p:tgtEl>
                                        <p:attrNameLst>
                                          <p:attrName>ppt_h</p:attrName>
                                        </p:attrNameLst>
                                      </p:cBhvr>
                                      <p:tavLst>
                                        <p:tav tm="0">
                                          <p:val>
                                            <p:fltVal val="0"/>
                                          </p:val>
                                        </p:tav>
                                        <p:tav tm="100000">
                                          <p:val>
                                            <p:strVal val="#ppt_h"/>
                                          </p:val>
                                        </p:tav>
                                      </p:tavLst>
                                    </p:anim>
                                    <p:anim calcmode="lin" valueType="num">
                                      <p:cBhvr>
                                        <p:cTn id="17" dur="1000" fill="hold"/>
                                        <p:tgtEl>
                                          <p:spTgt spid="5"/>
                                        </p:tgtEl>
                                        <p:attrNameLst>
                                          <p:attrName>style.rotation</p:attrName>
                                        </p:attrNameLst>
                                      </p:cBhvr>
                                      <p:tavLst>
                                        <p:tav tm="0">
                                          <p:val>
                                            <p:fltVal val="90"/>
                                          </p:val>
                                        </p:tav>
                                        <p:tav tm="100000">
                                          <p:val>
                                            <p:fltVal val="0"/>
                                          </p:val>
                                        </p:tav>
                                      </p:tavLst>
                                    </p:anim>
                                    <p:animEffect transition="in" filter="fade">
                                      <p:cBhvr>
                                        <p:cTn id="18"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5" grpId="0">
        <p:bldAsOne/>
      </p:bldGraphic>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9CAB7E00-22C5-E84C-BC65-86B976578356}"/>
              </a:ext>
            </a:extLst>
          </p:cNvPr>
          <p:cNvSpPr>
            <a:spLocks noGrp="1"/>
          </p:cNvSpPr>
          <p:nvPr>
            <p:ph idx="1"/>
          </p:nvPr>
        </p:nvSpPr>
        <p:spPr/>
        <p:txBody>
          <a:bodyPr/>
          <a:lstStyle/>
          <a:p>
            <a:pPr marL="0" indent="0" algn="ctr">
              <a:buNone/>
            </a:pPr>
            <a:r>
              <a:rPr lang="en-GB" dirty="0"/>
              <a:t> </a:t>
            </a:r>
          </a:p>
          <a:p>
            <a:pPr marL="0" indent="0" algn="ctr">
              <a:buNone/>
            </a:pPr>
            <a:endParaRPr lang="en-GB" sz="4800" dirty="0"/>
          </a:p>
          <a:p>
            <a:pPr marL="0" indent="0" algn="ctr">
              <a:buNone/>
            </a:pPr>
            <a:r>
              <a:rPr lang="en-GB" sz="3600" b="1" dirty="0">
                <a:solidFill>
                  <a:srgbClr val="FF0000"/>
                </a:solidFill>
                <a:latin typeface="LiberationSans,Bold"/>
              </a:rPr>
              <a:t>Why Socialization Matters </a:t>
            </a:r>
            <a:endParaRPr lang="en-GB" sz="5400" b="1" dirty="0">
              <a:solidFill>
                <a:srgbClr val="FF0000"/>
              </a:solidFill>
            </a:endParaRPr>
          </a:p>
        </p:txBody>
      </p:sp>
    </p:spTree>
    <p:extLst>
      <p:ext uri="{BB962C8B-B14F-4D97-AF65-F5344CB8AC3E}">
        <p14:creationId xmlns:p14="http://schemas.microsoft.com/office/powerpoint/2010/main" val="383881996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94122"/>
          </a:xfrm>
        </p:spPr>
        <p:txBody>
          <a:bodyPr/>
          <a:lstStyle/>
          <a:p>
            <a:r>
              <a:rPr lang="en-ZA" b="1" dirty="0"/>
              <a:t>Nature versus Nurture Debate</a:t>
            </a:r>
          </a:p>
        </p:txBody>
      </p:sp>
      <p:sp>
        <p:nvSpPr>
          <p:cNvPr id="3" name="Content Placeholder 2"/>
          <p:cNvSpPr>
            <a:spLocks noGrp="1"/>
          </p:cNvSpPr>
          <p:nvPr>
            <p:ph idx="1"/>
          </p:nvPr>
        </p:nvSpPr>
        <p:spPr>
          <a:xfrm>
            <a:off x="457200" y="1340768"/>
            <a:ext cx="8229600" cy="4785395"/>
          </a:xfrm>
        </p:spPr>
        <p:txBody>
          <a:bodyPr>
            <a:normAutofit fontScale="92500"/>
          </a:bodyPr>
          <a:lstStyle/>
          <a:p>
            <a:pPr>
              <a:buFont typeface="Wingdings" panose="05000000000000000000" pitchFamily="2" charset="2"/>
              <a:buChar char="§"/>
            </a:pPr>
            <a:r>
              <a:rPr lang="en-ZA" sz="3600" b="1" dirty="0">
                <a:latin typeface="Times New Roman" panose="02020603050405020304" pitchFamily="18" charset="0"/>
                <a:cs typeface="Times New Roman" panose="02020603050405020304" pitchFamily="18" charset="0"/>
              </a:rPr>
              <a:t>Nature</a:t>
            </a:r>
            <a:r>
              <a:rPr lang="en-ZA" sz="3600" dirty="0">
                <a:latin typeface="Times New Roman" panose="02020603050405020304" pitchFamily="18" charset="0"/>
                <a:cs typeface="Times New Roman" panose="02020603050405020304" pitchFamily="18" charset="0"/>
              </a:rPr>
              <a:t> - heredity or inherited genetic characteristics</a:t>
            </a:r>
          </a:p>
          <a:p>
            <a:pPr marL="0" indent="0">
              <a:buNone/>
            </a:pPr>
            <a:endParaRPr lang="en-ZA" sz="3600" dirty="0">
              <a:latin typeface="Times New Roman" panose="02020603050405020304" pitchFamily="18" charset="0"/>
              <a:cs typeface="Times New Roman" panose="02020603050405020304" pitchFamily="18" charset="0"/>
            </a:endParaRPr>
          </a:p>
          <a:p>
            <a:pPr>
              <a:buFont typeface="Wingdings" panose="05000000000000000000" pitchFamily="2" charset="2"/>
              <a:buChar char="§"/>
            </a:pPr>
            <a:r>
              <a:rPr lang="en-ZA" sz="3600" b="1" dirty="0">
                <a:latin typeface="Times New Roman" panose="02020603050405020304" pitchFamily="18" charset="0"/>
                <a:cs typeface="Times New Roman" panose="02020603050405020304" pitchFamily="18" charset="0"/>
              </a:rPr>
              <a:t>Nurture</a:t>
            </a:r>
            <a:r>
              <a:rPr lang="en-ZA" sz="3600" dirty="0">
                <a:latin typeface="Times New Roman" panose="02020603050405020304" pitchFamily="18" charset="0"/>
                <a:cs typeface="Times New Roman" panose="02020603050405020304" pitchFamily="18" charset="0"/>
              </a:rPr>
              <a:t> – environment and social learning</a:t>
            </a:r>
          </a:p>
          <a:p>
            <a:pPr>
              <a:buFont typeface="Wingdings" panose="05000000000000000000" pitchFamily="2" charset="2"/>
              <a:buChar char="§"/>
            </a:pPr>
            <a:endParaRPr lang="en-ZA" sz="3600" dirty="0">
              <a:latin typeface="Times New Roman" panose="02020603050405020304" pitchFamily="18" charset="0"/>
              <a:cs typeface="Times New Roman" panose="02020603050405020304" pitchFamily="18" charset="0"/>
            </a:endParaRPr>
          </a:p>
          <a:p>
            <a:pPr>
              <a:buFont typeface="Wingdings" panose="05000000000000000000" pitchFamily="2" charset="2"/>
              <a:buChar char="§"/>
            </a:pPr>
            <a:r>
              <a:rPr lang="en-ZA" sz="3600" dirty="0">
                <a:latin typeface="Times New Roman" panose="02020603050405020304" pitchFamily="18" charset="0"/>
                <a:cs typeface="Times New Roman" panose="02020603050405020304" pitchFamily="18" charset="0"/>
              </a:rPr>
              <a:t>Personality development results from the blending of heredity and </a:t>
            </a:r>
            <a:r>
              <a:rPr lang="en-ZA" sz="3600" b="1" dirty="0">
                <a:latin typeface="Times New Roman" panose="02020603050405020304" pitchFamily="18" charset="0"/>
                <a:cs typeface="Times New Roman" panose="02020603050405020304" pitchFamily="18" charset="0"/>
              </a:rPr>
              <a:t>environmental factors</a:t>
            </a:r>
          </a:p>
          <a:p>
            <a:pPr>
              <a:buFont typeface="Wingdings" panose="05000000000000000000" pitchFamily="2" charset="2"/>
              <a:buChar char="§"/>
            </a:pPr>
            <a:endParaRPr lang="en-ZA" sz="3600" dirty="0"/>
          </a:p>
        </p:txBody>
      </p:sp>
      <p:sp>
        <p:nvSpPr>
          <p:cNvPr id="4" name="Slide Number Placeholder 3"/>
          <p:cNvSpPr>
            <a:spLocks noGrp="1"/>
          </p:cNvSpPr>
          <p:nvPr>
            <p:ph type="sldNum" sz="quarter" idx="12"/>
          </p:nvPr>
        </p:nvSpPr>
        <p:spPr/>
        <p:txBody>
          <a:bodyPr/>
          <a:lstStyle/>
          <a:p>
            <a:fld id="{22343444-351A-4995-9FD8-AE045AE44237}" type="slidenum">
              <a:rPr lang="en-ZA" smtClean="0"/>
              <a:t>24</a:t>
            </a:fld>
            <a:endParaRPr lang="en-ZA"/>
          </a:p>
        </p:txBody>
      </p:sp>
    </p:spTree>
    <p:extLst>
      <p:ext uri="{BB962C8B-B14F-4D97-AF65-F5344CB8AC3E}">
        <p14:creationId xmlns:p14="http://schemas.microsoft.com/office/powerpoint/2010/main" val="1347096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1458A131-9B0E-9B44-B897-531299C1F604}"/>
              </a:ext>
            </a:extLst>
          </p:cNvPr>
          <p:cNvSpPr>
            <a:spLocks noGrp="1"/>
          </p:cNvSpPr>
          <p:nvPr>
            <p:ph idx="1"/>
          </p:nvPr>
        </p:nvSpPr>
        <p:spPr>
          <a:xfrm>
            <a:off x="457200" y="260648"/>
            <a:ext cx="8229600" cy="5865515"/>
          </a:xfrm>
        </p:spPr>
        <p:txBody>
          <a:bodyPr>
            <a:normAutofit/>
          </a:bodyPr>
          <a:lstStyle/>
          <a:p>
            <a:r>
              <a:rPr lang="en-GB" dirty="0">
                <a:effectLst/>
                <a:latin typeface="Times New Roman" panose="02020603050405020304" pitchFamily="18" charset="0"/>
                <a:cs typeface="Times New Roman" panose="02020603050405020304" pitchFamily="18" charset="0"/>
              </a:rPr>
              <a:t>Sociologist believe that we build a personality by internalizing—taking in—our surroundings. </a:t>
            </a:r>
            <a:endParaRPr lang="en-GB" dirty="0">
              <a:latin typeface="Times New Roman" panose="02020603050405020304" pitchFamily="18" charset="0"/>
              <a:cs typeface="Times New Roman" panose="02020603050405020304" pitchFamily="18" charset="0"/>
            </a:endParaRPr>
          </a:p>
          <a:p>
            <a:pPr lvl="1"/>
            <a:r>
              <a:rPr lang="en-GB" sz="3200" dirty="0">
                <a:effectLst/>
                <a:latin typeface="Times New Roman" panose="02020603050405020304" pitchFamily="18" charset="0"/>
                <a:cs typeface="Times New Roman" panose="02020603050405020304" pitchFamily="18" charset="0"/>
              </a:rPr>
              <a:t>Without social experiences, personality hardly develops at all. </a:t>
            </a:r>
          </a:p>
          <a:p>
            <a:pPr marL="457200" lvl="1" indent="0">
              <a:buNone/>
            </a:pPr>
            <a:endParaRPr lang="en-GB" sz="3200" dirty="0">
              <a:effectLst/>
              <a:latin typeface="Times New Roman" panose="02020603050405020304" pitchFamily="18" charset="0"/>
              <a:cs typeface="Times New Roman" panose="02020603050405020304" pitchFamily="18" charset="0"/>
            </a:endParaRPr>
          </a:p>
          <a:p>
            <a:r>
              <a:rPr lang="en-GB" dirty="0">
                <a:latin typeface="Times New Roman" panose="02020603050405020304" pitchFamily="18" charset="0"/>
                <a:cs typeface="Times New Roman" panose="02020603050405020304" pitchFamily="18" charset="0"/>
              </a:rPr>
              <a:t>Agree that nature plays a part but </a:t>
            </a:r>
            <a:r>
              <a:rPr lang="en-GB" dirty="0">
                <a:effectLst/>
                <a:latin typeface="Times New Roman" panose="02020603050405020304" pitchFamily="18" charset="0"/>
                <a:cs typeface="Times New Roman" panose="02020603050405020304" pitchFamily="18" charset="0"/>
              </a:rPr>
              <a:t>nurture matters more in shaping human behaviour. </a:t>
            </a:r>
            <a:endParaRPr lang="en-GB" dirty="0">
              <a:latin typeface="Times New Roman" panose="02020603050405020304" pitchFamily="18" charset="0"/>
              <a:cs typeface="Times New Roman" panose="02020603050405020304" pitchFamily="18" charset="0"/>
            </a:endParaRPr>
          </a:p>
          <a:p>
            <a:endParaRPr lang="en-GB" dirty="0">
              <a:effectLst/>
              <a:latin typeface="Times New Roman" panose="02020603050405020304" pitchFamily="18" charset="0"/>
              <a:cs typeface="Times New Roman" panose="02020603050405020304" pitchFamily="18" charset="0"/>
            </a:endParaRPr>
          </a:p>
          <a:p>
            <a:r>
              <a:rPr lang="en-GB" dirty="0">
                <a:effectLst/>
                <a:latin typeface="Times New Roman" panose="02020603050405020304" pitchFamily="18" charset="0"/>
                <a:cs typeface="Times New Roman" panose="02020603050405020304" pitchFamily="18" charset="0"/>
              </a:rPr>
              <a:t>How you develop your inherited potential depends on how you are raised. </a:t>
            </a:r>
            <a:endParaRPr lang="en-GB" dirty="0">
              <a:latin typeface="Times New Roman" panose="02020603050405020304" pitchFamily="18" charset="0"/>
              <a:cs typeface="Times New Roman" panose="02020603050405020304" pitchFamily="18" charset="0"/>
            </a:endParaRPr>
          </a:p>
          <a:p>
            <a:endParaRPr lang="en-GB" dirty="0">
              <a:latin typeface="Times New Roman" panose="02020603050405020304" pitchFamily="18" charset="0"/>
              <a:cs typeface="Times New Roman" panose="02020603050405020304" pitchFamily="18" charset="0"/>
            </a:endParaRPr>
          </a:p>
          <a:p>
            <a:pPr marL="0" indent="0">
              <a:buNone/>
            </a:pPr>
            <a:endParaRPr lang="en-GB" dirty="0"/>
          </a:p>
          <a:p>
            <a:endParaRPr lang="en-GB" dirty="0"/>
          </a:p>
        </p:txBody>
      </p:sp>
    </p:spTree>
    <p:extLst>
      <p:ext uri="{BB962C8B-B14F-4D97-AF65-F5344CB8AC3E}">
        <p14:creationId xmlns:p14="http://schemas.microsoft.com/office/powerpoint/2010/main" val="370043599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B9D0D83-EBD2-7147-A274-F78D38797B07}"/>
              </a:ext>
            </a:extLst>
          </p:cNvPr>
          <p:cNvSpPr>
            <a:spLocks noGrp="1"/>
          </p:cNvSpPr>
          <p:nvPr>
            <p:ph type="title"/>
          </p:nvPr>
        </p:nvSpPr>
        <p:spPr/>
        <p:txBody>
          <a:bodyPr/>
          <a:lstStyle/>
          <a:p>
            <a:r>
              <a:rPr lang="en-GB" b="1" dirty="0">
                <a:latin typeface="Times New Roman" panose="02020603050405020304" pitchFamily="18" charset="0"/>
                <a:cs typeface="Times New Roman" panose="02020603050405020304" pitchFamily="18" charset="0"/>
              </a:rPr>
              <a:t>Isolated/feral children</a:t>
            </a:r>
          </a:p>
        </p:txBody>
      </p:sp>
      <p:sp>
        <p:nvSpPr>
          <p:cNvPr id="3" name="Content Placeholder 2">
            <a:extLst>
              <a:ext uri="{FF2B5EF4-FFF2-40B4-BE49-F238E27FC236}">
                <a16:creationId xmlns:a16="http://schemas.microsoft.com/office/drawing/2014/main" xmlns="" id="{459EAC8B-7C56-B54A-B23A-E247579AE3A5}"/>
              </a:ext>
            </a:extLst>
          </p:cNvPr>
          <p:cNvSpPr>
            <a:spLocks noGrp="1"/>
          </p:cNvSpPr>
          <p:nvPr>
            <p:ph idx="1"/>
          </p:nvPr>
        </p:nvSpPr>
        <p:spPr>
          <a:xfrm>
            <a:off x="440087" y="1268760"/>
            <a:ext cx="8229600" cy="5295130"/>
          </a:xfrm>
        </p:spPr>
        <p:txBody>
          <a:bodyPr>
            <a:normAutofit/>
          </a:bodyPr>
          <a:lstStyle/>
          <a:p>
            <a:r>
              <a:rPr lang="en-GB" dirty="0">
                <a:effectLst/>
                <a:latin typeface="Times New Roman" panose="02020603050405020304" pitchFamily="18" charset="0"/>
                <a:cs typeface="Times New Roman" panose="02020603050405020304" pitchFamily="18" charset="0"/>
              </a:rPr>
              <a:t>Tragic cases of children isolated by abusive family members show the damage caused by depriving human beings of social experience.</a:t>
            </a:r>
          </a:p>
          <a:p>
            <a:pPr marL="0" indent="0">
              <a:buNone/>
            </a:pPr>
            <a:endParaRPr lang="en-GB" dirty="0">
              <a:effectLst/>
              <a:latin typeface="Times New Roman" panose="02020603050405020304" pitchFamily="18" charset="0"/>
              <a:cs typeface="Times New Roman" panose="02020603050405020304" pitchFamily="18" charset="0"/>
            </a:endParaRPr>
          </a:p>
          <a:p>
            <a:r>
              <a:rPr lang="en-ZA" dirty="0">
                <a:latin typeface="Times New Roman" panose="02020603050405020304" pitchFamily="18" charset="0"/>
                <a:cs typeface="Times New Roman" panose="02020603050405020304" pitchFamily="18" charset="0"/>
              </a:rPr>
              <a:t>Children raised in isolation, cut off from all human contact, do not acquire basic social skills, such as: (1.)  language; (2.) The ability to interact with other humans.</a:t>
            </a:r>
          </a:p>
          <a:p>
            <a:endParaRPr lang="en-GB" dirty="0">
              <a:latin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297767607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6525"/>
            <a:ext cx="8229600" cy="484163"/>
          </a:xfrm>
        </p:spPr>
        <p:txBody>
          <a:bodyPr>
            <a:noAutofit/>
          </a:bodyPr>
          <a:lstStyle/>
          <a:p>
            <a:pPr algn="just"/>
            <a:r>
              <a:rPr lang="en-ZA" sz="5400" b="1" dirty="0"/>
              <a:t>Anna</a:t>
            </a:r>
          </a:p>
        </p:txBody>
      </p:sp>
      <p:sp>
        <p:nvSpPr>
          <p:cNvPr id="3" name="Content Placeholder 2"/>
          <p:cNvSpPr>
            <a:spLocks noGrp="1"/>
          </p:cNvSpPr>
          <p:nvPr>
            <p:ph idx="1"/>
          </p:nvPr>
        </p:nvSpPr>
        <p:spPr>
          <a:xfrm>
            <a:off x="251520" y="908720"/>
            <a:ext cx="8712968" cy="5812755"/>
          </a:xfrm>
        </p:spPr>
        <p:txBody>
          <a:bodyPr>
            <a:noAutofit/>
          </a:bodyPr>
          <a:lstStyle/>
          <a:p>
            <a:pPr>
              <a:lnSpc>
                <a:spcPct val="150000"/>
              </a:lnSpc>
            </a:pPr>
            <a:r>
              <a:rPr lang="en-ZA" dirty="0">
                <a:latin typeface="Times New Roman" panose="02020603050405020304" pitchFamily="18" charset="0"/>
                <a:cs typeface="Times New Roman" panose="02020603050405020304" pitchFamily="18" charset="0"/>
              </a:rPr>
              <a:t>Discovered in 1938 at the age of 6</a:t>
            </a:r>
          </a:p>
          <a:p>
            <a:pPr>
              <a:lnSpc>
                <a:spcPct val="150000"/>
              </a:lnSpc>
            </a:pPr>
            <a:r>
              <a:rPr lang="en-ZA" dirty="0">
                <a:latin typeface="Times New Roman" panose="02020603050405020304" pitchFamily="18" charset="0"/>
                <a:cs typeface="Times New Roman" panose="02020603050405020304" pitchFamily="18" charset="0"/>
              </a:rPr>
              <a:t>Born to an unmarried mother</a:t>
            </a:r>
          </a:p>
          <a:p>
            <a:r>
              <a:rPr lang="en-ZA" dirty="0">
                <a:latin typeface="Times New Roman" panose="02020603050405020304" pitchFamily="18" charset="0"/>
                <a:cs typeface="Times New Roman" panose="02020603050405020304" pitchFamily="18" charset="0"/>
              </a:rPr>
              <a:t>Confined to a storage room received no human contact, fed on milk </a:t>
            </a:r>
          </a:p>
          <a:p>
            <a:r>
              <a:rPr lang="en-ZA" dirty="0">
                <a:latin typeface="Times New Roman" panose="02020603050405020304" pitchFamily="18" charset="0"/>
                <a:cs typeface="Times New Roman" panose="02020603050405020304" pitchFamily="18" charset="0"/>
              </a:rPr>
              <a:t>When found , Anna could not walk, feed, talk</a:t>
            </a:r>
          </a:p>
          <a:p>
            <a:pPr>
              <a:lnSpc>
                <a:spcPct val="150000"/>
              </a:lnSpc>
            </a:pPr>
            <a:r>
              <a:rPr lang="en-ZA" dirty="0">
                <a:latin typeface="Times New Roman" panose="02020603050405020304" pitchFamily="18" charset="0"/>
                <a:cs typeface="Times New Roman" panose="02020603050405020304" pitchFamily="18" charset="0"/>
              </a:rPr>
              <a:t>Learned to walk, feed, brush teeth</a:t>
            </a:r>
          </a:p>
          <a:p>
            <a:pPr>
              <a:lnSpc>
                <a:spcPct val="150000"/>
              </a:lnSpc>
            </a:pPr>
            <a:r>
              <a:rPr lang="en-ZA" dirty="0">
                <a:latin typeface="Times New Roman" panose="02020603050405020304" pitchFamily="18" charset="0"/>
                <a:cs typeface="Times New Roman" panose="02020603050405020304" pitchFamily="18" charset="0"/>
              </a:rPr>
              <a:t>Died at the age of 10</a:t>
            </a:r>
          </a:p>
          <a:p>
            <a:pPr>
              <a:buFont typeface="Wingdings" panose="05000000000000000000" pitchFamily="2" charset="2"/>
              <a:buChar char="§"/>
            </a:pPr>
            <a:endParaRPr lang="en-ZA" sz="3600" dirty="0"/>
          </a:p>
        </p:txBody>
      </p:sp>
      <p:sp>
        <p:nvSpPr>
          <p:cNvPr id="4" name="Slide Number Placeholder 3"/>
          <p:cNvSpPr>
            <a:spLocks noGrp="1"/>
          </p:cNvSpPr>
          <p:nvPr>
            <p:ph type="sldNum" sz="quarter" idx="12"/>
          </p:nvPr>
        </p:nvSpPr>
        <p:spPr/>
        <p:txBody>
          <a:bodyPr/>
          <a:lstStyle/>
          <a:p>
            <a:fld id="{22343444-351A-4995-9FD8-AE045AE44237}" type="slidenum">
              <a:rPr lang="en-ZA" smtClean="0"/>
              <a:t>27</a:t>
            </a:fld>
            <a:endParaRPr lang="en-ZA"/>
          </a:p>
        </p:txBody>
      </p:sp>
    </p:spTree>
    <p:extLst>
      <p:ext uri="{BB962C8B-B14F-4D97-AF65-F5344CB8AC3E}">
        <p14:creationId xmlns:p14="http://schemas.microsoft.com/office/powerpoint/2010/main" val="2895704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p:cTn id="2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 calcmode="lin" valueType="num">
                                      <p:cBhvr>
                                        <p:cTn id="3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 calcmode="lin" valueType="num">
                                      <p:cBhvr>
                                        <p:cTn id="4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4" end="4"/>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grpId="0" nodeType="clickEffect">
                                  <p:stCondLst>
                                    <p:cond delay="0"/>
                                  </p:stCondLst>
                                  <p:childTnLst>
                                    <p:set>
                                      <p:cBhvr>
                                        <p:cTn id="54" dur="1" fill="hold">
                                          <p:stCondLst>
                                            <p:cond delay="0"/>
                                          </p:stCondLst>
                                        </p:cTn>
                                        <p:tgtEl>
                                          <p:spTgt spid="3">
                                            <p:txEl>
                                              <p:pRg st="5" end="5"/>
                                            </p:txEl>
                                          </p:spTgt>
                                        </p:tgtEl>
                                        <p:attrNameLst>
                                          <p:attrName>style.visibility</p:attrName>
                                        </p:attrNameLst>
                                      </p:cBhvr>
                                      <p:to>
                                        <p:strVal val="visible"/>
                                      </p:to>
                                    </p:set>
                                    <p:anim calcmode="lin" valueType="num">
                                      <p:cBhvr>
                                        <p:cTn id="55"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ZA" sz="7200" b="1" dirty="0"/>
              <a:t>Isabelle</a:t>
            </a:r>
          </a:p>
        </p:txBody>
      </p:sp>
      <p:sp>
        <p:nvSpPr>
          <p:cNvPr id="3" name="Content Placeholder 2"/>
          <p:cNvSpPr>
            <a:spLocks noGrp="1"/>
          </p:cNvSpPr>
          <p:nvPr>
            <p:ph idx="1"/>
          </p:nvPr>
        </p:nvSpPr>
        <p:spPr>
          <a:xfrm>
            <a:off x="457200" y="1196752"/>
            <a:ext cx="8229600" cy="4929411"/>
          </a:xfrm>
        </p:spPr>
        <p:txBody>
          <a:bodyPr>
            <a:noAutofit/>
          </a:bodyPr>
          <a:lstStyle/>
          <a:p>
            <a:pPr>
              <a:lnSpc>
                <a:spcPct val="150000"/>
              </a:lnSpc>
            </a:pPr>
            <a:r>
              <a:rPr lang="en-ZA" sz="3600" dirty="0">
                <a:latin typeface="Times New Roman" panose="02020603050405020304" pitchFamily="18" charset="0"/>
                <a:cs typeface="Times New Roman" panose="02020603050405020304" pitchFamily="18" charset="0"/>
              </a:rPr>
              <a:t>Lived with her deaf and mute mother</a:t>
            </a:r>
          </a:p>
          <a:p>
            <a:pPr>
              <a:lnSpc>
                <a:spcPct val="150000"/>
              </a:lnSpc>
            </a:pPr>
            <a:r>
              <a:rPr lang="en-ZA" sz="3600" dirty="0">
                <a:latin typeface="Times New Roman" panose="02020603050405020304" pitchFamily="18" charset="0"/>
                <a:cs typeface="Times New Roman" panose="02020603050405020304" pitchFamily="18" charset="0"/>
              </a:rPr>
              <a:t>Discovered at the age of 6½ yrs.</a:t>
            </a:r>
          </a:p>
          <a:p>
            <a:pPr>
              <a:lnSpc>
                <a:spcPct val="150000"/>
              </a:lnSpc>
            </a:pPr>
            <a:r>
              <a:rPr lang="en-ZA" sz="3600" dirty="0">
                <a:latin typeface="Times New Roman" panose="02020603050405020304" pitchFamily="18" charset="0"/>
                <a:cs typeface="Times New Roman" panose="02020603050405020304" pitchFamily="18" charset="0"/>
              </a:rPr>
              <a:t>Could not speak, walk, </a:t>
            </a:r>
          </a:p>
          <a:p>
            <a:pPr lvl="1">
              <a:buFont typeface="Wingdings" panose="05000000000000000000" pitchFamily="2" charset="2"/>
              <a:buChar char="Ø"/>
            </a:pPr>
            <a:r>
              <a:rPr lang="en-ZA" sz="3600" dirty="0">
                <a:latin typeface="Times New Roman" panose="02020603050405020304" pitchFamily="18" charset="0"/>
                <a:cs typeface="Times New Roman" panose="02020603050405020304" pitchFamily="18" charset="0"/>
              </a:rPr>
              <a:t>crawled on hands and knees, </a:t>
            </a:r>
          </a:p>
          <a:p>
            <a:pPr lvl="1">
              <a:buFont typeface="Wingdings" panose="05000000000000000000" pitchFamily="2" charset="2"/>
              <a:buChar char="Ø"/>
            </a:pPr>
            <a:r>
              <a:rPr lang="en-ZA" sz="3600" dirty="0">
                <a:latin typeface="Times New Roman" panose="02020603050405020304" pitchFamily="18" charset="0"/>
                <a:cs typeface="Times New Roman" panose="02020603050405020304" pitchFamily="18" charset="0"/>
              </a:rPr>
              <a:t>behaved like a 6 months old baby. </a:t>
            </a:r>
          </a:p>
          <a:p>
            <a:pPr>
              <a:lnSpc>
                <a:spcPct val="150000"/>
              </a:lnSpc>
            </a:pPr>
            <a:endParaRPr lang="en-ZA" sz="3600" dirty="0"/>
          </a:p>
        </p:txBody>
      </p:sp>
      <p:sp>
        <p:nvSpPr>
          <p:cNvPr id="4" name="Slide Number Placeholder 3"/>
          <p:cNvSpPr>
            <a:spLocks noGrp="1"/>
          </p:cNvSpPr>
          <p:nvPr>
            <p:ph type="sldNum" sz="quarter" idx="12"/>
          </p:nvPr>
        </p:nvSpPr>
        <p:spPr/>
        <p:txBody>
          <a:bodyPr/>
          <a:lstStyle/>
          <a:p>
            <a:fld id="{22343444-351A-4995-9FD8-AE045AE44237}" type="slidenum">
              <a:rPr lang="en-ZA" smtClean="0"/>
              <a:t>28</a:t>
            </a:fld>
            <a:endParaRPr lang="en-ZA"/>
          </a:p>
        </p:txBody>
      </p:sp>
    </p:spTree>
    <p:extLst>
      <p:ext uri="{BB962C8B-B14F-4D97-AF65-F5344CB8AC3E}">
        <p14:creationId xmlns:p14="http://schemas.microsoft.com/office/powerpoint/2010/main" val="4107510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p:cTn id="2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2" end="2"/>
                                            </p:txEl>
                                          </p:spTgt>
                                        </p:tgtEl>
                                      </p:cBhvr>
                                    </p:animEffect>
                                  </p:childTnLst>
                                </p:cTn>
                              </p:par>
                              <p:par>
                                <p:cTn id="35" presetID="31" presetClass="entr" presetSubtype="0" fill="hold" grpId="0" nodeType="with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 calcmode="lin" valueType="num">
                                      <p:cBhvr>
                                        <p:cTn id="37"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3" end="3"/>
                                            </p:txEl>
                                          </p:spTgt>
                                        </p:tgtEl>
                                      </p:cBhvr>
                                    </p:animEffect>
                                  </p:childTnLst>
                                </p:cTn>
                              </p:par>
                              <p:par>
                                <p:cTn id="41" presetID="31" presetClass="entr" presetSubtype="0" fill="hold" grpId="0" nodeType="with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 calcmode="lin" valueType="num">
                                      <p:cBhvr>
                                        <p:cTn id="4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6"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Autofit/>
          </a:bodyPr>
          <a:lstStyle/>
          <a:p>
            <a:r>
              <a:rPr lang="en-ZA" sz="7200" b="1" dirty="0"/>
              <a:t>Genie</a:t>
            </a:r>
          </a:p>
        </p:txBody>
      </p:sp>
      <p:sp>
        <p:nvSpPr>
          <p:cNvPr id="3" name="Content Placeholder 2"/>
          <p:cNvSpPr>
            <a:spLocks noGrp="1"/>
          </p:cNvSpPr>
          <p:nvPr>
            <p:ph idx="1"/>
          </p:nvPr>
        </p:nvSpPr>
        <p:spPr>
          <a:xfrm>
            <a:off x="457200" y="1268760"/>
            <a:ext cx="8229600" cy="5328592"/>
          </a:xfrm>
        </p:spPr>
        <p:txBody>
          <a:bodyPr>
            <a:normAutofit/>
          </a:bodyPr>
          <a:lstStyle/>
          <a:p>
            <a:pPr>
              <a:lnSpc>
                <a:spcPct val="150000"/>
              </a:lnSpc>
            </a:pPr>
            <a:r>
              <a:rPr lang="en-ZA" sz="3600" dirty="0">
                <a:latin typeface="Times New Roman" panose="02020603050405020304" pitchFamily="18" charset="0"/>
                <a:cs typeface="Times New Roman" panose="02020603050405020304" pitchFamily="18" charset="0"/>
              </a:rPr>
              <a:t>Confined at the age of 20 months</a:t>
            </a:r>
          </a:p>
          <a:p>
            <a:pPr>
              <a:lnSpc>
                <a:spcPct val="150000"/>
              </a:lnSpc>
            </a:pPr>
            <a:r>
              <a:rPr lang="en-ZA" sz="3600" dirty="0">
                <a:latin typeface="Times New Roman" panose="02020603050405020304" pitchFamily="18" charset="0"/>
                <a:cs typeface="Times New Roman" panose="02020603050405020304" pitchFamily="18" charset="0"/>
              </a:rPr>
              <a:t>Discovered at the age of  13</a:t>
            </a:r>
          </a:p>
          <a:p>
            <a:pPr>
              <a:lnSpc>
                <a:spcPct val="150000"/>
              </a:lnSpc>
            </a:pPr>
            <a:r>
              <a:rPr lang="en-ZA" sz="3600" dirty="0">
                <a:latin typeface="Times New Roman" panose="02020603050405020304" pitchFamily="18" charset="0"/>
                <a:cs typeface="Times New Roman" panose="02020603050405020304" pitchFamily="18" charset="0"/>
              </a:rPr>
              <a:t>Never developed fully,</a:t>
            </a:r>
          </a:p>
          <a:p>
            <a:pPr>
              <a:lnSpc>
                <a:spcPct val="150000"/>
              </a:lnSpc>
            </a:pPr>
            <a:r>
              <a:rPr lang="en-ZA" sz="3600" dirty="0">
                <a:latin typeface="Times New Roman" panose="02020603050405020304" pitchFamily="18" charset="0"/>
                <a:cs typeface="Times New Roman" panose="02020603050405020304" pitchFamily="18" charset="0"/>
              </a:rPr>
              <a:t>Was later Institutionalised</a:t>
            </a:r>
          </a:p>
          <a:p>
            <a:pPr>
              <a:lnSpc>
                <a:spcPct val="110000"/>
              </a:lnSpc>
            </a:pPr>
            <a:r>
              <a:rPr lang="en-ZA" sz="3600" dirty="0">
                <a:latin typeface="Times New Roman" panose="02020603050405020304" pitchFamily="18" charset="0"/>
                <a:cs typeface="Times New Roman" panose="02020603050405020304" pitchFamily="18" charset="0"/>
              </a:rPr>
              <a:t>Somewhat less isolated, but suffered permanent disabilities</a:t>
            </a:r>
          </a:p>
        </p:txBody>
      </p:sp>
      <p:sp>
        <p:nvSpPr>
          <p:cNvPr id="4" name="Slide Number Placeholder 3"/>
          <p:cNvSpPr>
            <a:spLocks noGrp="1"/>
          </p:cNvSpPr>
          <p:nvPr>
            <p:ph type="sldNum" sz="quarter" idx="12"/>
          </p:nvPr>
        </p:nvSpPr>
        <p:spPr/>
        <p:txBody>
          <a:bodyPr/>
          <a:lstStyle/>
          <a:p>
            <a:fld id="{22343444-351A-4995-9FD8-AE045AE44237}" type="slidenum">
              <a:rPr lang="en-ZA" smtClean="0"/>
              <a:t>29</a:t>
            </a:fld>
            <a:endParaRPr lang="en-ZA"/>
          </a:p>
        </p:txBody>
      </p:sp>
    </p:spTree>
    <p:extLst>
      <p:ext uri="{BB962C8B-B14F-4D97-AF65-F5344CB8AC3E}">
        <p14:creationId xmlns:p14="http://schemas.microsoft.com/office/powerpoint/2010/main" val="1245745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p:cTn id="2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 calcmode="lin" valueType="num">
                                      <p:cBhvr>
                                        <p:cTn id="3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 calcmode="lin" valueType="num">
                                      <p:cBhvr>
                                        <p:cTn id="4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74638"/>
            <a:ext cx="8507288" cy="850106"/>
          </a:xfrm>
        </p:spPr>
        <p:txBody>
          <a:bodyPr/>
          <a:lstStyle/>
          <a:p>
            <a:pPr algn="just"/>
            <a:r>
              <a:rPr lang="en-ZA" b="1" dirty="0"/>
              <a:t>WHAT IS SOCIALISATION?</a:t>
            </a:r>
          </a:p>
        </p:txBody>
      </p:sp>
      <p:sp>
        <p:nvSpPr>
          <p:cNvPr id="3" name="Content Placeholder 2"/>
          <p:cNvSpPr>
            <a:spLocks noGrp="1"/>
          </p:cNvSpPr>
          <p:nvPr>
            <p:ph idx="1"/>
          </p:nvPr>
        </p:nvSpPr>
        <p:spPr>
          <a:xfrm>
            <a:off x="179512" y="1412776"/>
            <a:ext cx="8784976" cy="5170586"/>
          </a:xfrm>
        </p:spPr>
        <p:txBody>
          <a:bodyPr>
            <a:noAutofit/>
          </a:bodyPr>
          <a:lstStyle/>
          <a:p>
            <a:pPr>
              <a:spcBef>
                <a:spcPts val="0"/>
              </a:spcBef>
            </a:pPr>
            <a:r>
              <a:rPr lang="en-ZA" dirty="0">
                <a:latin typeface="Times New Roman" panose="02020603050405020304" pitchFamily="18" charset="0"/>
                <a:cs typeface="Times New Roman" panose="02020603050405020304" pitchFamily="18" charset="0"/>
              </a:rPr>
              <a:t>Socialisation is a  </a:t>
            </a:r>
            <a:r>
              <a:rPr lang="en-ZA" b="1" dirty="0">
                <a:latin typeface="Times New Roman" panose="02020603050405020304" pitchFamily="18" charset="0"/>
                <a:cs typeface="Times New Roman" panose="02020603050405020304" pitchFamily="18" charset="0"/>
              </a:rPr>
              <a:t>life-long </a:t>
            </a:r>
            <a:r>
              <a:rPr lang="en-ZA" dirty="0">
                <a:latin typeface="Times New Roman" panose="02020603050405020304" pitchFamily="18" charset="0"/>
                <a:cs typeface="Times New Roman" panose="02020603050405020304" pitchFamily="18" charset="0"/>
              </a:rPr>
              <a:t>process by which people </a:t>
            </a:r>
            <a:r>
              <a:rPr lang="en-ZA" dirty="0" smtClean="0">
                <a:latin typeface="Times New Roman" panose="02020603050405020304" pitchFamily="18" charset="0"/>
                <a:cs typeface="Times New Roman" panose="02020603050405020304" pitchFamily="18" charset="0"/>
              </a:rPr>
              <a:t>learn;</a:t>
            </a:r>
          </a:p>
          <a:p>
            <a:pPr marL="0" indent="0">
              <a:spcBef>
                <a:spcPts val="0"/>
              </a:spcBef>
              <a:buNone/>
            </a:pPr>
            <a:endParaRPr lang="en-ZA" dirty="0" smtClean="0">
              <a:latin typeface="Times New Roman" panose="02020603050405020304" pitchFamily="18" charset="0"/>
              <a:cs typeface="Times New Roman" panose="02020603050405020304" pitchFamily="18" charset="0"/>
            </a:endParaRPr>
          </a:p>
          <a:p>
            <a:pPr lvl="2">
              <a:spcBef>
                <a:spcPts val="0"/>
              </a:spcBef>
              <a:buFont typeface="Wingdings" panose="05000000000000000000" pitchFamily="2" charset="2"/>
              <a:buChar char="Ø"/>
            </a:pPr>
            <a:r>
              <a:rPr lang="en-ZA" sz="2800" dirty="0" smtClean="0">
                <a:latin typeface="Times New Roman" panose="02020603050405020304" pitchFamily="18" charset="0"/>
                <a:cs typeface="Times New Roman" panose="02020603050405020304" pitchFamily="18" charset="0"/>
              </a:rPr>
              <a:t>basic </a:t>
            </a:r>
            <a:r>
              <a:rPr lang="en-ZA" sz="2800" dirty="0">
                <a:latin typeface="Times New Roman" panose="02020603050405020304" pitchFamily="18" charset="0"/>
                <a:cs typeface="Times New Roman" panose="02020603050405020304" pitchFamily="18" charset="0"/>
              </a:rPr>
              <a:t>skills, </a:t>
            </a:r>
            <a:endParaRPr lang="en-ZA" sz="2800" dirty="0" smtClean="0">
              <a:latin typeface="Times New Roman" panose="02020603050405020304" pitchFamily="18" charset="0"/>
              <a:cs typeface="Times New Roman" panose="02020603050405020304" pitchFamily="18" charset="0"/>
            </a:endParaRPr>
          </a:p>
          <a:p>
            <a:pPr lvl="2">
              <a:spcBef>
                <a:spcPts val="0"/>
              </a:spcBef>
              <a:buFont typeface="Wingdings" panose="05000000000000000000" pitchFamily="2" charset="2"/>
              <a:buChar char="Ø"/>
            </a:pPr>
            <a:r>
              <a:rPr lang="en-ZA" sz="2800" dirty="0" smtClean="0">
                <a:latin typeface="Times New Roman" panose="02020603050405020304" pitchFamily="18" charset="0"/>
                <a:cs typeface="Times New Roman" panose="02020603050405020304" pitchFamily="18" charset="0"/>
              </a:rPr>
              <a:t>values</a:t>
            </a:r>
            <a:r>
              <a:rPr lang="en-ZA" sz="2800" dirty="0">
                <a:latin typeface="Times New Roman" panose="02020603050405020304" pitchFamily="18" charset="0"/>
                <a:cs typeface="Times New Roman" panose="02020603050405020304" pitchFamily="18" charset="0"/>
              </a:rPr>
              <a:t>, </a:t>
            </a:r>
            <a:endParaRPr lang="en-ZA" sz="2800" dirty="0" smtClean="0">
              <a:latin typeface="Times New Roman" panose="02020603050405020304" pitchFamily="18" charset="0"/>
              <a:cs typeface="Times New Roman" panose="02020603050405020304" pitchFamily="18" charset="0"/>
            </a:endParaRPr>
          </a:p>
          <a:p>
            <a:pPr lvl="2">
              <a:spcBef>
                <a:spcPts val="0"/>
              </a:spcBef>
              <a:buFont typeface="Wingdings" panose="05000000000000000000" pitchFamily="2" charset="2"/>
              <a:buChar char="Ø"/>
            </a:pPr>
            <a:r>
              <a:rPr lang="en-ZA" sz="2800" dirty="0" smtClean="0">
                <a:latin typeface="Times New Roman" panose="02020603050405020304" pitchFamily="18" charset="0"/>
                <a:cs typeface="Times New Roman" panose="02020603050405020304" pitchFamily="18" charset="0"/>
              </a:rPr>
              <a:t>norms</a:t>
            </a:r>
            <a:r>
              <a:rPr lang="en-ZA" sz="2800" dirty="0">
                <a:latin typeface="Times New Roman" panose="02020603050405020304" pitchFamily="18" charset="0"/>
                <a:cs typeface="Times New Roman" panose="02020603050405020304" pitchFamily="18" charset="0"/>
              </a:rPr>
              <a:t>, </a:t>
            </a:r>
            <a:endParaRPr lang="en-ZA" sz="2800" dirty="0" smtClean="0">
              <a:latin typeface="Times New Roman" panose="02020603050405020304" pitchFamily="18" charset="0"/>
              <a:cs typeface="Times New Roman" panose="02020603050405020304" pitchFamily="18" charset="0"/>
            </a:endParaRPr>
          </a:p>
          <a:p>
            <a:pPr lvl="2">
              <a:spcBef>
                <a:spcPts val="0"/>
              </a:spcBef>
              <a:buFont typeface="Wingdings" panose="05000000000000000000" pitchFamily="2" charset="2"/>
              <a:buChar char="Ø"/>
            </a:pPr>
            <a:r>
              <a:rPr lang="en-ZA" sz="2800" dirty="0" smtClean="0">
                <a:latin typeface="Times New Roman" panose="02020603050405020304" pitchFamily="18" charset="0"/>
                <a:cs typeface="Times New Roman" panose="02020603050405020304" pitchFamily="18" charset="0"/>
              </a:rPr>
              <a:t>attitudes </a:t>
            </a:r>
            <a:r>
              <a:rPr lang="en-ZA" sz="2800" dirty="0">
                <a:latin typeface="Times New Roman" panose="02020603050405020304" pitchFamily="18" charset="0"/>
                <a:cs typeface="Times New Roman" panose="02020603050405020304" pitchFamily="18" charset="0"/>
              </a:rPr>
              <a:t>and </a:t>
            </a:r>
            <a:endParaRPr lang="en-ZA" sz="2800" dirty="0" smtClean="0">
              <a:latin typeface="Times New Roman" panose="02020603050405020304" pitchFamily="18" charset="0"/>
              <a:cs typeface="Times New Roman" panose="02020603050405020304" pitchFamily="18" charset="0"/>
            </a:endParaRPr>
          </a:p>
          <a:p>
            <a:pPr lvl="2">
              <a:spcBef>
                <a:spcPts val="0"/>
              </a:spcBef>
              <a:buFont typeface="Wingdings" panose="05000000000000000000" pitchFamily="2" charset="2"/>
              <a:buChar char="Ø"/>
            </a:pPr>
            <a:r>
              <a:rPr lang="en-ZA" sz="2800" dirty="0" smtClean="0">
                <a:latin typeface="Times New Roman" panose="02020603050405020304" pitchFamily="18" charset="0"/>
                <a:cs typeface="Times New Roman" panose="02020603050405020304" pitchFamily="18" charset="0"/>
              </a:rPr>
              <a:t>behavioural </a:t>
            </a:r>
            <a:r>
              <a:rPr lang="en-ZA" sz="2800" dirty="0">
                <a:latin typeface="Times New Roman" panose="02020603050405020304" pitchFamily="18" charset="0"/>
                <a:cs typeface="Times New Roman" panose="02020603050405020304" pitchFamily="18" charset="0"/>
              </a:rPr>
              <a:t>patterns appropriate for members of a </a:t>
            </a:r>
            <a:r>
              <a:rPr lang="en-ZA" sz="2800" b="1" dirty="0">
                <a:latin typeface="Times New Roman" panose="02020603050405020304" pitchFamily="18" charset="0"/>
                <a:cs typeface="Times New Roman" panose="02020603050405020304" pitchFamily="18" charset="0"/>
              </a:rPr>
              <a:t>particular culture/society</a:t>
            </a:r>
            <a:r>
              <a:rPr lang="en-ZA" sz="2800" b="1" dirty="0" smtClean="0">
                <a:latin typeface="Times New Roman" panose="02020603050405020304" pitchFamily="18" charset="0"/>
                <a:cs typeface="Times New Roman" panose="02020603050405020304" pitchFamily="18" charset="0"/>
              </a:rPr>
              <a:t>. </a:t>
            </a:r>
            <a:endParaRPr lang="en-ZA" sz="3600" b="1" dirty="0"/>
          </a:p>
          <a:p>
            <a:endParaRPr lang="en-ZA" sz="3600" b="1" dirty="0"/>
          </a:p>
        </p:txBody>
      </p:sp>
      <p:sp>
        <p:nvSpPr>
          <p:cNvPr id="4" name="Slide Number Placeholder 3"/>
          <p:cNvSpPr>
            <a:spLocks noGrp="1"/>
          </p:cNvSpPr>
          <p:nvPr>
            <p:ph type="sldNum" sz="quarter" idx="12"/>
          </p:nvPr>
        </p:nvSpPr>
        <p:spPr/>
        <p:txBody>
          <a:bodyPr/>
          <a:lstStyle/>
          <a:p>
            <a:fld id="{22343444-351A-4995-9FD8-AE045AE44237}" type="slidenum">
              <a:rPr lang="en-ZA" smtClean="0"/>
              <a:t>3</a:t>
            </a:fld>
            <a:endParaRPr lang="en-ZA"/>
          </a:p>
        </p:txBody>
      </p:sp>
    </p:spTree>
    <p:extLst>
      <p:ext uri="{BB962C8B-B14F-4D97-AF65-F5344CB8AC3E}">
        <p14:creationId xmlns:p14="http://schemas.microsoft.com/office/powerpoint/2010/main" val="2067857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par>
                                <p:cTn id="19" presetID="31" presetClass="entr" presetSubtype="0"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2" end="2"/>
                                            </p:txEl>
                                          </p:spTgt>
                                        </p:tgtEl>
                                      </p:cBhvr>
                                    </p:animEffect>
                                  </p:childTnLst>
                                </p:cTn>
                              </p:par>
                              <p:par>
                                <p:cTn id="25" presetID="31" presetClass="entr" presetSubtype="0" fill="hold" grpId="0"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p:cTn id="27"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0" dur="1000"/>
                                        <p:tgtEl>
                                          <p:spTgt spid="3">
                                            <p:txEl>
                                              <p:pRg st="3" end="3"/>
                                            </p:txEl>
                                          </p:spTgt>
                                        </p:tgtEl>
                                      </p:cBhvr>
                                    </p:animEffect>
                                  </p:childTnLst>
                                </p:cTn>
                              </p:par>
                              <p:par>
                                <p:cTn id="31" presetID="31" presetClass="entr" presetSubtype="0" fill="hold" grpId="0" nodeType="with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 calcmode="lin" valueType="num">
                                      <p:cBhvr>
                                        <p:cTn id="3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6" dur="1000"/>
                                        <p:tgtEl>
                                          <p:spTgt spid="3">
                                            <p:txEl>
                                              <p:pRg st="4" end="4"/>
                                            </p:txEl>
                                          </p:spTgt>
                                        </p:tgtEl>
                                      </p:cBhvr>
                                    </p:animEffect>
                                  </p:childTnLst>
                                </p:cTn>
                              </p:par>
                              <p:par>
                                <p:cTn id="37" presetID="31" presetClass="entr" presetSubtype="0" fill="hold" grpId="0" nodeType="with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p:cTn id="3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5" end="5"/>
                                            </p:txEl>
                                          </p:spTgt>
                                        </p:tgtEl>
                                      </p:cBhvr>
                                    </p:animEffect>
                                  </p:childTnLst>
                                </p:cTn>
                              </p:par>
                              <p:par>
                                <p:cTn id="43" presetID="31" presetClass="entr" presetSubtype="0" fill="hold" grpId="0" nodeType="withEffect">
                                  <p:stCondLst>
                                    <p:cond delay="0"/>
                                  </p:stCondLst>
                                  <p:childTnLst>
                                    <p:set>
                                      <p:cBhvr>
                                        <p:cTn id="44" dur="1" fill="hold">
                                          <p:stCondLst>
                                            <p:cond delay="0"/>
                                          </p:stCondLst>
                                        </p:cTn>
                                        <p:tgtEl>
                                          <p:spTgt spid="3">
                                            <p:txEl>
                                              <p:pRg st="6" end="6"/>
                                            </p:txEl>
                                          </p:spTgt>
                                        </p:tgtEl>
                                        <p:attrNameLst>
                                          <p:attrName>style.visibility</p:attrName>
                                        </p:attrNameLst>
                                      </p:cBhvr>
                                      <p:to>
                                        <p:strVal val="visible"/>
                                      </p:to>
                                    </p:set>
                                    <p:anim calcmode="lin" valueType="num">
                                      <p:cBhvr>
                                        <p:cTn id="45"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6"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7"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8"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337C9E6-AE76-2342-97DD-D97BEC4FDD61}"/>
              </a:ext>
            </a:extLst>
          </p:cNvPr>
          <p:cNvSpPr>
            <a:spLocks noGrp="1"/>
          </p:cNvSpPr>
          <p:nvPr>
            <p:ph type="title"/>
          </p:nvPr>
        </p:nvSpPr>
        <p:spPr>
          <a:xfrm>
            <a:off x="457200" y="274638"/>
            <a:ext cx="8229600" cy="1138138"/>
          </a:xfrm>
        </p:spPr>
        <p:txBody>
          <a:bodyPr>
            <a:normAutofit/>
          </a:bodyPr>
          <a:lstStyle/>
          <a:p>
            <a:r>
              <a:rPr lang="en-GB" dirty="0">
                <a:latin typeface="Times New Roman" panose="02020603050405020304" pitchFamily="18" charset="0"/>
                <a:cs typeface="Times New Roman" panose="02020603050405020304" pitchFamily="18" charset="0"/>
              </a:rPr>
              <a:t>Conclusion on isolated children</a:t>
            </a:r>
          </a:p>
        </p:txBody>
      </p:sp>
      <p:sp>
        <p:nvSpPr>
          <p:cNvPr id="3" name="Content Placeholder 2">
            <a:extLst>
              <a:ext uri="{FF2B5EF4-FFF2-40B4-BE49-F238E27FC236}">
                <a16:creationId xmlns:a16="http://schemas.microsoft.com/office/drawing/2014/main" xmlns="" id="{62C51E1C-668F-C246-BF35-7F1588C7F98C}"/>
              </a:ext>
            </a:extLst>
          </p:cNvPr>
          <p:cNvSpPr>
            <a:spLocks noGrp="1"/>
          </p:cNvSpPr>
          <p:nvPr>
            <p:ph idx="1"/>
          </p:nvPr>
        </p:nvSpPr>
        <p:spPr>
          <a:xfrm>
            <a:off x="457200" y="1556792"/>
            <a:ext cx="8229600" cy="4569371"/>
          </a:xfrm>
        </p:spPr>
        <p:txBody>
          <a:bodyPr>
            <a:normAutofit lnSpcReduction="10000"/>
          </a:bodyPr>
          <a:lstStyle/>
          <a:p>
            <a:r>
              <a:rPr lang="en-GB" dirty="0">
                <a:effectLst/>
                <a:latin typeface="Times New Roman" panose="02020603050405020304" pitchFamily="18" charset="0"/>
                <a:cs typeface="Times New Roman" panose="02020603050405020304" pitchFamily="18" charset="0"/>
              </a:rPr>
              <a:t>All evidence points to the crucial importance of social experience in personality development. </a:t>
            </a:r>
          </a:p>
          <a:p>
            <a:pPr marL="0" indent="0">
              <a:buNone/>
            </a:pPr>
            <a:endParaRPr lang="en-GB" dirty="0">
              <a:effectLst/>
              <a:latin typeface="Times New Roman" panose="02020603050405020304" pitchFamily="18" charset="0"/>
              <a:cs typeface="Times New Roman" panose="02020603050405020304" pitchFamily="18" charset="0"/>
            </a:endParaRPr>
          </a:p>
          <a:p>
            <a:r>
              <a:rPr lang="en-GB" dirty="0">
                <a:effectLst/>
                <a:latin typeface="Times New Roman" panose="02020603050405020304" pitchFamily="18" charset="0"/>
                <a:cs typeface="Times New Roman" panose="02020603050405020304" pitchFamily="18" charset="0"/>
              </a:rPr>
              <a:t>Human beings can recover from abuse and short-term isolation. </a:t>
            </a:r>
          </a:p>
          <a:p>
            <a:pPr lvl="1"/>
            <a:r>
              <a:rPr lang="en-GB" dirty="0">
                <a:effectLst/>
                <a:latin typeface="Times New Roman" panose="02020603050405020304" pitchFamily="18" charset="0"/>
                <a:cs typeface="Times New Roman" panose="02020603050405020304" pitchFamily="18" charset="0"/>
              </a:rPr>
              <a:t>But it is un- clear from the small number of cases studied—at which isolation in childhood causes permanent developmental damage. </a:t>
            </a:r>
            <a:endParaRPr lang="en-GB" dirty="0">
              <a:latin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5445274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Autofit/>
          </a:bodyPr>
          <a:lstStyle/>
          <a:p>
            <a:r>
              <a:rPr lang="en-ZA" sz="4800" i="1" dirty="0"/>
              <a:t>Importance of Socialisation</a:t>
            </a:r>
            <a:endParaRPr lang="en-GB" sz="4800" dirty="0"/>
          </a:p>
        </p:txBody>
      </p:sp>
      <p:sp>
        <p:nvSpPr>
          <p:cNvPr id="3" name="Content Placeholder 2"/>
          <p:cNvSpPr>
            <a:spLocks noGrp="1"/>
          </p:cNvSpPr>
          <p:nvPr>
            <p:ph idx="1"/>
          </p:nvPr>
        </p:nvSpPr>
        <p:spPr>
          <a:xfrm>
            <a:off x="323528" y="1268759"/>
            <a:ext cx="8363272" cy="5452715"/>
          </a:xfrm>
        </p:spPr>
        <p:txBody>
          <a:bodyPr>
            <a:normAutofit/>
          </a:bodyPr>
          <a:lstStyle/>
          <a:p>
            <a:pPr lvl="0"/>
            <a:r>
              <a:rPr lang="en-GB" dirty="0">
                <a:latin typeface="Times New Roman" panose="02020603050405020304" pitchFamily="18" charset="0"/>
                <a:cs typeface="Times New Roman" panose="02020603050405020304" pitchFamily="18" charset="0"/>
              </a:rPr>
              <a:t>helps in the </a:t>
            </a:r>
            <a:r>
              <a:rPr lang="en-GB" dirty="0">
                <a:solidFill>
                  <a:srgbClr val="FF0000"/>
                </a:solidFill>
                <a:latin typeface="Times New Roman" panose="02020603050405020304" pitchFamily="18" charset="0"/>
                <a:cs typeface="Times New Roman" panose="02020603050405020304" pitchFamily="18" charset="0"/>
              </a:rPr>
              <a:t>maintenance and preservation </a:t>
            </a:r>
            <a:r>
              <a:rPr lang="en-GB" dirty="0">
                <a:latin typeface="Times New Roman" panose="02020603050405020304" pitchFamily="18" charset="0"/>
                <a:cs typeface="Times New Roman" panose="02020603050405020304" pitchFamily="18" charset="0"/>
              </a:rPr>
              <a:t>of social values and norms.</a:t>
            </a:r>
          </a:p>
          <a:p>
            <a:pPr lvl="0"/>
            <a:r>
              <a:rPr lang="en-GB" dirty="0">
                <a:latin typeface="Times New Roman" panose="02020603050405020304" pitchFamily="18" charset="0"/>
                <a:cs typeface="Times New Roman" panose="02020603050405020304" pitchFamily="18" charset="0"/>
              </a:rPr>
              <a:t>it is the process through which values and norms are </a:t>
            </a:r>
            <a:r>
              <a:rPr lang="en-GB" dirty="0">
                <a:solidFill>
                  <a:srgbClr val="FF0000"/>
                </a:solidFill>
                <a:latin typeface="Times New Roman" panose="02020603050405020304" pitchFamily="18" charset="0"/>
                <a:cs typeface="Times New Roman" panose="02020603050405020304" pitchFamily="18" charset="0"/>
              </a:rPr>
              <a:t>transmitted</a:t>
            </a:r>
            <a:r>
              <a:rPr lang="en-GB" dirty="0">
                <a:latin typeface="Times New Roman" panose="02020603050405020304" pitchFamily="18" charset="0"/>
                <a:cs typeface="Times New Roman" panose="02020603050405020304" pitchFamily="18" charset="0"/>
              </a:rPr>
              <a:t> from one generation to another generation.</a:t>
            </a:r>
          </a:p>
          <a:p>
            <a:pPr lvl="0"/>
            <a:r>
              <a:rPr lang="en-GB" dirty="0">
                <a:latin typeface="Times New Roman" panose="02020603050405020304" pitchFamily="18" charset="0"/>
                <a:cs typeface="Times New Roman" panose="02020603050405020304" pitchFamily="18" charset="0"/>
              </a:rPr>
              <a:t>It is also the </a:t>
            </a:r>
            <a:r>
              <a:rPr lang="en-GB" dirty="0">
                <a:solidFill>
                  <a:srgbClr val="FF0000"/>
                </a:solidFill>
                <a:latin typeface="Times New Roman" panose="02020603050405020304" pitchFamily="18" charset="0"/>
                <a:cs typeface="Times New Roman" panose="02020603050405020304" pitchFamily="18" charset="0"/>
              </a:rPr>
              <a:t>foundation for the personality</a:t>
            </a:r>
            <a:r>
              <a:rPr lang="en-GB" dirty="0">
                <a:latin typeface="Times New Roman" panose="02020603050405020304" pitchFamily="18" charset="0"/>
                <a:cs typeface="Times New Roman" panose="02020603050405020304" pitchFamily="18" charset="0"/>
              </a:rPr>
              <a:t>.</a:t>
            </a:r>
          </a:p>
          <a:p>
            <a:pPr lvl="0"/>
            <a:r>
              <a:rPr lang="en-GB" dirty="0">
                <a:latin typeface="Times New Roman" panose="02020603050405020304" pitchFamily="18" charset="0"/>
                <a:cs typeface="Times New Roman" panose="02020603050405020304" pitchFamily="18" charset="0"/>
              </a:rPr>
              <a:t>Studies on isolated and feral children show the </a:t>
            </a:r>
            <a:r>
              <a:rPr lang="en-GB" dirty="0">
                <a:solidFill>
                  <a:srgbClr val="FF0000"/>
                </a:solidFill>
                <a:latin typeface="Times New Roman" panose="02020603050405020304" pitchFamily="18" charset="0"/>
                <a:cs typeface="Times New Roman" panose="02020603050405020304" pitchFamily="18" charset="0"/>
              </a:rPr>
              <a:t>importance</a:t>
            </a:r>
            <a:r>
              <a:rPr lang="en-GB" dirty="0">
                <a:latin typeface="Times New Roman" panose="02020603050405020304" pitchFamily="18" charset="0"/>
                <a:cs typeface="Times New Roman" panose="02020603050405020304" pitchFamily="18" charset="0"/>
              </a:rPr>
              <a:t> of socialisation in the </a:t>
            </a:r>
            <a:r>
              <a:rPr lang="en-GB" dirty="0">
                <a:solidFill>
                  <a:srgbClr val="FF0000"/>
                </a:solidFill>
                <a:latin typeface="Times New Roman" panose="02020603050405020304" pitchFamily="18" charset="0"/>
                <a:cs typeface="Times New Roman" panose="02020603050405020304" pitchFamily="18" charset="0"/>
              </a:rPr>
              <a:t>development of a social being.</a:t>
            </a:r>
          </a:p>
        </p:txBody>
      </p:sp>
      <p:sp>
        <p:nvSpPr>
          <p:cNvPr id="4" name="Slide Number Placeholder 3"/>
          <p:cNvSpPr>
            <a:spLocks noGrp="1"/>
          </p:cNvSpPr>
          <p:nvPr>
            <p:ph type="sldNum" sz="quarter" idx="12"/>
          </p:nvPr>
        </p:nvSpPr>
        <p:spPr/>
        <p:txBody>
          <a:bodyPr/>
          <a:lstStyle/>
          <a:p>
            <a:fld id="{22343444-351A-4995-9FD8-AE045AE44237}" type="slidenum">
              <a:rPr lang="en-ZA" smtClean="0"/>
              <a:t>31</a:t>
            </a:fld>
            <a:endParaRPr lang="en-ZA"/>
          </a:p>
        </p:txBody>
      </p:sp>
    </p:spTree>
    <p:extLst>
      <p:ext uri="{BB962C8B-B14F-4D97-AF65-F5344CB8AC3E}">
        <p14:creationId xmlns:p14="http://schemas.microsoft.com/office/powerpoint/2010/main" val="3044238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p:cTn id="2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 calcmode="lin" valueType="num">
                                      <p:cBhvr>
                                        <p:cTn id="3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endParaRPr lang="en-ZA" sz="4800" b="1" dirty="0"/>
          </a:p>
          <a:p>
            <a:pPr marL="0" indent="0" algn="ctr">
              <a:buNone/>
            </a:pPr>
            <a:r>
              <a:rPr lang="en-ZA" sz="4800" b="1" dirty="0" smtClean="0"/>
              <a:t>TYPES </a:t>
            </a:r>
            <a:r>
              <a:rPr lang="en-ZA" sz="4800" b="1" dirty="0"/>
              <a:t>OF SOCIALISATION</a:t>
            </a:r>
          </a:p>
        </p:txBody>
      </p:sp>
      <p:sp>
        <p:nvSpPr>
          <p:cNvPr id="4" name="Slide Number Placeholder 3"/>
          <p:cNvSpPr>
            <a:spLocks noGrp="1"/>
          </p:cNvSpPr>
          <p:nvPr>
            <p:ph type="sldNum" sz="quarter" idx="12"/>
          </p:nvPr>
        </p:nvSpPr>
        <p:spPr/>
        <p:txBody>
          <a:bodyPr/>
          <a:lstStyle/>
          <a:p>
            <a:fld id="{22343444-351A-4995-9FD8-AE045AE44237}" type="slidenum">
              <a:rPr lang="en-ZA" smtClean="0"/>
              <a:t>32</a:t>
            </a:fld>
            <a:endParaRPr lang="en-ZA"/>
          </a:p>
        </p:txBody>
      </p:sp>
    </p:spTree>
    <p:extLst>
      <p:ext uri="{BB962C8B-B14F-4D97-AF65-F5344CB8AC3E}">
        <p14:creationId xmlns:p14="http://schemas.microsoft.com/office/powerpoint/2010/main" val="31626039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lstStyle/>
          <a:p>
            <a:pPr algn="just"/>
            <a:r>
              <a:rPr lang="en-ZA" b="1" dirty="0"/>
              <a:t>Primary socialisation</a:t>
            </a:r>
            <a:endParaRPr lang="en-ZA" dirty="0"/>
          </a:p>
        </p:txBody>
      </p:sp>
      <p:sp>
        <p:nvSpPr>
          <p:cNvPr id="3" name="Content Placeholder 2"/>
          <p:cNvSpPr>
            <a:spLocks noGrp="1"/>
          </p:cNvSpPr>
          <p:nvPr>
            <p:ph idx="1"/>
          </p:nvPr>
        </p:nvSpPr>
        <p:spPr>
          <a:xfrm>
            <a:off x="457200" y="1268760"/>
            <a:ext cx="8229600" cy="5256584"/>
          </a:xfrm>
        </p:spPr>
        <p:txBody>
          <a:bodyPr>
            <a:normAutofit/>
          </a:bodyPr>
          <a:lstStyle/>
          <a:p>
            <a:r>
              <a:rPr lang="en-ZA" sz="3600" dirty="0">
                <a:latin typeface="Times New Roman" panose="02020603050405020304" pitchFamily="18" charset="0"/>
                <a:cs typeface="Times New Roman" panose="02020603050405020304" pitchFamily="18" charset="0"/>
              </a:rPr>
              <a:t>Basic socialisation occurs in </a:t>
            </a:r>
            <a:r>
              <a:rPr lang="en-ZA" sz="3600" dirty="0" smtClean="0">
                <a:latin typeface="Times New Roman" panose="02020603050405020304" pitchFamily="18" charset="0"/>
                <a:cs typeface="Times New Roman" panose="02020603050405020304" pitchFamily="18" charset="0"/>
              </a:rPr>
              <a:t>infancy</a:t>
            </a:r>
          </a:p>
          <a:p>
            <a:pPr marL="0" indent="0">
              <a:buNone/>
            </a:pPr>
            <a:endParaRPr lang="en-ZA" sz="3600" dirty="0">
              <a:latin typeface="Times New Roman" panose="02020603050405020304" pitchFamily="18" charset="0"/>
              <a:cs typeface="Times New Roman" panose="02020603050405020304" pitchFamily="18" charset="0"/>
            </a:endParaRPr>
          </a:p>
          <a:p>
            <a:r>
              <a:rPr lang="en-ZA" sz="3600" dirty="0" smtClean="0">
                <a:latin typeface="Times New Roman" panose="02020603050405020304" pitchFamily="18" charset="0"/>
                <a:cs typeface="Times New Roman" panose="02020603050405020304" pitchFamily="18" charset="0"/>
              </a:rPr>
              <a:t>Begins </a:t>
            </a:r>
            <a:r>
              <a:rPr lang="en-ZA" sz="3600" dirty="0">
                <a:latin typeface="Times New Roman" panose="02020603050405020304" pitchFamily="18" charset="0"/>
                <a:cs typeface="Times New Roman" panose="02020603050405020304" pitchFamily="18" charset="0"/>
              </a:rPr>
              <a:t>at birth and moves forward until the beginning of the school years</a:t>
            </a:r>
          </a:p>
          <a:p>
            <a:pPr marL="0" indent="0">
              <a:buNone/>
            </a:pPr>
            <a:endParaRPr lang="en-ZA" sz="3600" dirty="0">
              <a:latin typeface="Times New Roman" panose="02020603050405020304" pitchFamily="18" charset="0"/>
              <a:cs typeface="Times New Roman" panose="02020603050405020304" pitchFamily="18" charset="0"/>
            </a:endParaRPr>
          </a:p>
          <a:p>
            <a:r>
              <a:rPr lang="en-ZA" sz="3600" dirty="0" smtClean="0">
                <a:latin typeface="Times New Roman" panose="02020603050405020304" pitchFamily="18" charset="0"/>
                <a:cs typeface="Times New Roman" panose="02020603050405020304" pitchFamily="18" charset="0"/>
              </a:rPr>
              <a:t>Facilitated </a:t>
            </a:r>
            <a:r>
              <a:rPr lang="en-ZA" sz="3600" dirty="0">
                <a:latin typeface="Times New Roman" panose="02020603050405020304" pitchFamily="18" charset="0"/>
                <a:cs typeface="Times New Roman" panose="02020603050405020304" pitchFamily="18" charset="0"/>
              </a:rPr>
              <a:t>by the family, friends, day care, and various forms of media (TV, games)</a:t>
            </a:r>
          </a:p>
          <a:p>
            <a:pPr marL="0" indent="0">
              <a:buNone/>
            </a:pPr>
            <a:endParaRPr lang="en-ZA" dirty="0"/>
          </a:p>
        </p:txBody>
      </p:sp>
      <p:sp>
        <p:nvSpPr>
          <p:cNvPr id="4" name="Slide Number Placeholder 3"/>
          <p:cNvSpPr>
            <a:spLocks noGrp="1"/>
          </p:cNvSpPr>
          <p:nvPr>
            <p:ph type="sldNum" sz="quarter" idx="12"/>
          </p:nvPr>
        </p:nvSpPr>
        <p:spPr/>
        <p:txBody>
          <a:bodyPr/>
          <a:lstStyle/>
          <a:p>
            <a:fld id="{22343444-351A-4995-9FD8-AE045AE44237}" type="slidenum">
              <a:rPr lang="en-ZA" smtClean="0"/>
              <a:t>33</a:t>
            </a:fld>
            <a:endParaRPr lang="en-ZA"/>
          </a:p>
        </p:txBody>
      </p:sp>
    </p:spTree>
    <p:extLst>
      <p:ext uri="{BB962C8B-B14F-4D97-AF65-F5344CB8AC3E}">
        <p14:creationId xmlns:p14="http://schemas.microsoft.com/office/powerpoint/2010/main" val="318953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lstStyle/>
          <a:p>
            <a:pPr algn="just"/>
            <a:r>
              <a:rPr lang="en-ZA" b="1" dirty="0"/>
              <a:t>Secondary Socialisation</a:t>
            </a:r>
          </a:p>
        </p:txBody>
      </p:sp>
      <p:sp>
        <p:nvSpPr>
          <p:cNvPr id="3" name="Content Placeholder 2"/>
          <p:cNvSpPr>
            <a:spLocks noGrp="1"/>
          </p:cNvSpPr>
          <p:nvPr>
            <p:ph idx="1"/>
          </p:nvPr>
        </p:nvSpPr>
        <p:spPr>
          <a:xfrm>
            <a:off x="457200" y="1268760"/>
            <a:ext cx="8229600" cy="4857403"/>
          </a:xfrm>
        </p:spPr>
        <p:txBody>
          <a:bodyPr>
            <a:normAutofit/>
          </a:bodyPr>
          <a:lstStyle/>
          <a:p>
            <a:r>
              <a:rPr lang="en-ZA" dirty="0">
                <a:latin typeface="Times New Roman" panose="02020603050405020304" pitchFamily="18" charset="0"/>
                <a:cs typeface="Times New Roman" panose="02020603050405020304" pitchFamily="18" charset="0"/>
              </a:rPr>
              <a:t>Socialisation received in institutions or formal settings and continues through out life</a:t>
            </a:r>
          </a:p>
          <a:p>
            <a:pPr marL="0" indent="0">
              <a:buNone/>
            </a:pPr>
            <a:endParaRPr lang="en-ZA" b="1" dirty="0">
              <a:latin typeface="Times New Roman" panose="02020603050405020304" pitchFamily="18" charset="0"/>
              <a:cs typeface="Times New Roman" panose="02020603050405020304" pitchFamily="18" charset="0"/>
            </a:endParaRPr>
          </a:p>
          <a:p>
            <a:r>
              <a:rPr lang="en-ZA" dirty="0">
                <a:latin typeface="Times New Roman" panose="02020603050405020304" pitchFamily="18" charset="0"/>
                <a:cs typeface="Times New Roman" panose="02020603050405020304" pitchFamily="18" charset="0"/>
              </a:rPr>
              <a:t>Individuals have more control in activities they engage in </a:t>
            </a:r>
          </a:p>
          <a:p>
            <a:pPr marL="0" indent="0">
              <a:buNone/>
            </a:pPr>
            <a:endParaRPr lang="en-ZA" dirty="0">
              <a:latin typeface="Times New Roman" panose="02020603050405020304" pitchFamily="18" charset="0"/>
              <a:cs typeface="Times New Roman" panose="02020603050405020304" pitchFamily="18" charset="0"/>
            </a:endParaRPr>
          </a:p>
          <a:p>
            <a:r>
              <a:rPr lang="en-ZA" dirty="0">
                <a:latin typeface="Times New Roman" panose="02020603050405020304" pitchFamily="18" charset="0"/>
                <a:cs typeface="Times New Roman" panose="02020603050405020304" pitchFamily="18" charset="0"/>
              </a:rPr>
              <a:t>New roles are learned </a:t>
            </a:r>
          </a:p>
          <a:p>
            <a:endParaRPr lang="en-ZA" dirty="0"/>
          </a:p>
        </p:txBody>
      </p:sp>
      <p:sp>
        <p:nvSpPr>
          <p:cNvPr id="4" name="Slide Number Placeholder 3"/>
          <p:cNvSpPr>
            <a:spLocks noGrp="1"/>
          </p:cNvSpPr>
          <p:nvPr>
            <p:ph type="sldNum" sz="quarter" idx="12"/>
          </p:nvPr>
        </p:nvSpPr>
        <p:spPr/>
        <p:txBody>
          <a:bodyPr/>
          <a:lstStyle/>
          <a:p>
            <a:fld id="{22343444-351A-4995-9FD8-AE045AE44237}" type="slidenum">
              <a:rPr lang="en-ZA" smtClean="0"/>
              <a:t>34</a:t>
            </a:fld>
            <a:endParaRPr lang="en-ZA"/>
          </a:p>
        </p:txBody>
      </p:sp>
    </p:spTree>
    <p:extLst>
      <p:ext uri="{BB962C8B-B14F-4D97-AF65-F5344CB8AC3E}">
        <p14:creationId xmlns:p14="http://schemas.microsoft.com/office/powerpoint/2010/main" val="37623639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6DC4D23-E9AE-9141-9C84-B8E7603CB094}"/>
              </a:ext>
            </a:extLst>
          </p:cNvPr>
          <p:cNvSpPr>
            <a:spLocks noGrp="1"/>
          </p:cNvSpPr>
          <p:nvPr>
            <p:ph type="title"/>
          </p:nvPr>
        </p:nvSpPr>
        <p:spPr>
          <a:xfrm>
            <a:off x="457200" y="274638"/>
            <a:ext cx="8229600" cy="706090"/>
          </a:xfrm>
        </p:spPr>
        <p:txBody>
          <a:bodyPr>
            <a:normAutofit fontScale="90000"/>
          </a:bodyPr>
          <a:lstStyle/>
          <a:p>
            <a:r>
              <a:rPr lang="en-GB" b="1" dirty="0"/>
              <a:t>Adult Socialisation</a:t>
            </a:r>
          </a:p>
        </p:txBody>
      </p:sp>
      <p:sp>
        <p:nvSpPr>
          <p:cNvPr id="3" name="Content Placeholder 2">
            <a:extLst>
              <a:ext uri="{FF2B5EF4-FFF2-40B4-BE49-F238E27FC236}">
                <a16:creationId xmlns:a16="http://schemas.microsoft.com/office/drawing/2014/main" xmlns="" id="{3BA74C82-3414-8945-9682-FAFABEA79093}"/>
              </a:ext>
            </a:extLst>
          </p:cNvPr>
          <p:cNvSpPr>
            <a:spLocks noGrp="1"/>
          </p:cNvSpPr>
          <p:nvPr>
            <p:ph idx="1"/>
          </p:nvPr>
        </p:nvSpPr>
        <p:spPr>
          <a:xfrm>
            <a:off x="179512" y="980728"/>
            <a:ext cx="8856984" cy="5602634"/>
          </a:xfrm>
        </p:spPr>
        <p:txBody>
          <a:bodyPr>
            <a:noAutofit/>
          </a:bodyPr>
          <a:lstStyle/>
          <a:p>
            <a:pPr>
              <a:spcBef>
                <a:spcPts val="0"/>
              </a:spcBef>
            </a:pPr>
            <a:r>
              <a:rPr lang="en-GB" dirty="0">
                <a:latin typeface="Times New Roman" panose="02020603050405020304" pitchFamily="18" charset="0"/>
                <a:cs typeface="Times New Roman" panose="02020603050405020304" pitchFamily="18" charset="0"/>
              </a:rPr>
              <a:t>Adult socialization includes college, work, marriage-significant relationships, and a variety of adult roles and adventures.</a:t>
            </a:r>
          </a:p>
          <a:p>
            <a:pPr marL="0" indent="0">
              <a:spcBef>
                <a:spcPts val="0"/>
              </a:spcBef>
              <a:buNone/>
            </a:pPr>
            <a:r>
              <a:rPr lang="en-GB" dirty="0">
                <a:latin typeface="Times New Roman" panose="02020603050405020304" pitchFamily="18" charset="0"/>
                <a:cs typeface="Times New Roman" panose="02020603050405020304" pitchFamily="18" charset="0"/>
              </a:rPr>
              <a:t> </a:t>
            </a:r>
          </a:p>
          <a:p>
            <a:pPr>
              <a:spcBef>
                <a:spcPts val="0"/>
              </a:spcBef>
            </a:pPr>
            <a:r>
              <a:rPr lang="en-GB" dirty="0">
                <a:latin typeface="Times New Roman" panose="02020603050405020304" pitchFamily="18" charset="0"/>
                <a:cs typeface="Times New Roman" panose="02020603050405020304" pitchFamily="18" charset="0"/>
              </a:rPr>
              <a:t>Occurs as we assume adult roles such as wife/husband/employee/etc.</a:t>
            </a:r>
          </a:p>
          <a:p>
            <a:pPr marL="0" indent="0">
              <a:spcBef>
                <a:spcPts val="0"/>
              </a:spcBef>
              <a:buNone/>
            </a:pPr>
            <a:r>
              <a:rPr lang="en-GB" dirty="0">
                <a:latin typeface="Times New Roman" panose="02020603050405020304" pitchFamily="18" charset="0"/>
                <a:cs typeface="Times New Roman" panose="02020603050405020304" pitchFamily="18" charset="0"/>
              </a:rPr>
              <a:t> </a:t>
            </a:r>
          </a:p>
          <a:p>
            <a:pPr>
              <a:spcBef>
                <a:spcPts val="0"/>
              </a:spcBef>
            </a:pPr>
            <a:r>
              <a:rPr lang="en-GB" dirty="0">
                <a:latin typeface="Times New Roman" panose="02020603050405020304" pitchFamily="18" charset="0"/>
                <a:cs typeface="Times New Roman" panose="02020603050405020304" pitchFamily="18" charset="0"/>
              </a:rPr>
              <a:t>We adapt to new roles which meet our needs and wants throughout the adult life course. </a:t>
            </a:r>
          </a:p>
        </p:txBody>
      </p:sp>
    </p:spTree>
    <p:extLst>
      <p:ext uri="{BB962C8B-B14F-4D97-AF65-F5344CB8AC3E}">
        <p14:creationId xmlns:p14="http://schemas.microsoft.com/office/powerpoint/2010/main" val="1362507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n-ZA" b="1" dirty="0"/>
              <a:t>Anticipatory Socialisation </a:t>
            </a:r>
          </a:p>
        </p:txBody>
      </p:sp>
      <p:sp>
        <p:nvSpPr>
          <p:cNvPr id="3" name="Content Placeholder 2"/>
          <p:cNvSpPr>
            <a:spLocks noGrp="1"/>
          </p:cNvSpPr>
          <p:nvPr>
            <p:ph idx="1"/>
          </p:nvPr>
        </p:nvSpPr>
        <p:spPr>
          <a:xfrm>
            <a:off x="323528" y="1600200"/>
            <a:ext cx="8640960" cy="4525963"/>
          </a:xfrm>
        </p:spPr>
        <p:txBody>
          <a:bodyPr>
            <a:normAutofit/>
          </a:bodyPr>
          <a:lstStyle/>
          <a:p>
            <a:r>
              <a:rPr lang="en-US" dirty="0">
                <a:latin typeface="Times New Roman" panose="02020603050405020304" pitchFamily="18" charset="0"/>
                <a:cs typeface="Times New Roman" panose="02020603050405020304" pitchFamily="18" charset="0"/>
              </a:rPr>
              <a:t>Involves informal learning of future roles which eases the transition from stage to stage.</a:t>
            </a:r>
          </a:p>
          <a:p>
            <a:endParaRPr lang="en-US" dirty="0">
              <a:latin typeface="Times New Roman" panose="02020603050405020304" pitchFamily="18" charset="0"/>
              <a:cs typeface="Times New Roman" panose="02020603050405020304" pitchFamily="18" charset="0"/>
            </a:endParaRPr>
          </a:p>
          <a:p>
            <a:pPr marL="0" indent="0">
              <a:buNone/>
            </a:pPr>
            <a:r>
              <a:rPr lang="en-US" b="1" dirty="0">
                <a:latin typeface="Times New Roman" panose="02020603050405020304" pitchFamily="18" charset="0"/>
                <a:cs typeface="Times New Roman" panose="02020603050405020304" pitchFamily="18" charset="0"/>
              </a:rPr>
              <a:t>Voluntary Socialisation</a:t>
            </a:r>
            <a:endParaRPr lang="en-ZA" b="1"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Socialisation in which an individual decides on his/her own to follow certain norms and values.</a:t>
            </a:r>
          </a:p>
          <a:p>
            <a:endParaRPr lang="en-ZA" sz="3600" dirty="0"/>
          </a:p>
        </p:txBody>
      </p:sp>
      <p:sp>
        <p:nvSpPr>
          <p:cNvPr id="4" name="Slide Number Placeholder 3"/>
          <p:cNvSpPr>
            <a:spLocks noGrp="1"/>
          </p:cNvSpPr>
          <p:nvPr>
            <p:ph type="sldNum" sz="quarter" idx="12"/>
          </p:nvPr>
        </p:nvSpPr>
        <p:spPr/>
        <p:txBody>
          <a:bodyPr/>
          <a:lstStyle/>
          <a:p>
            <a:fld id="{22343444-351A-4995-9FD8-AE045AE44237}" type="slidenum">
              <a:rPr lang="en-ZA" smtClean="0"/>
              <a:t>36</a:t>
            </a:fld>
            <a:endParaRPr lang="en-ZA"/>
          </a:p>
        </p:txBody>
      </p:sp>
    </p:spTree>
    <p:extLst>
      <p:ext uri="{BB962C8B-B14F-4D97-AF65-F5344CB8AC3E}">
        <p14:creationId xmlns:p14="http://schemas.microsoft.com/office/powerpoint/2010/main" val="1903225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lstStyle/>
          <a:p>
            <a:pPr algn="just"/>
            <a:r>
              <a:rPr lang="en-US" b="1" dirty="0"/>
              <a:t>Gender socialisation</a:t>
            </a:r>
            <a:endParaRPr lang="en-ZA" dirty="0"/>
          </a:p>
        </p:txBody>
      </p:sp>
      <p:sp>
        <p:nvSpPr>
          <p:cNvPr id="3" name="Content Placeholder 2"/>
          <p:cNvSpPr>
            <a:spLocks noGrp="1"/>
          </p:cNvSpPr>
          <p:nvPr>
            <p:ph idx="1"/>
          </p:nvPr>
        </p:nvSpPr>
        <p:spPr>
          <a:xfrm>
            <a:off x="179512" y="1052736"/>
            <a:ext cx="8784976" cy="5688632"/>
          </a:xfrm>
        </p:spPr>
        <p:txBody>
          <a:bodyPr>
            <a:normAutofit fontScale="92500" lnSpcReduction="20000"/>
          </a:bodyPr>
          <a:lstStyle/>
          <a:p>
            <a:r>
              <a:rPr lang="en-US" sz="3500" dirty="0">
                <a:latin typeface="Times New Roman" panose="02020603050405020304" pitchFamily="18" charset="0"/>
                <a:cs typeface="Times New Roman" panose="02020603050405020304" pitchFamily="18" charset="0"/>
              </a:rPr>
              <a:t>ways in which we learn our gender identity and develop according to cultural masculinity or femininity. </a:t>
            </a:r>
          </a:p>
          <a:p>
            <a:endParaRPr lang="en-US" sz="3500" dirty="0">
              <a:latin typeface="Times New Roman" panose="02020603050405020304" pitchFamily="18" charset="0"/>
              <a:cs typeface="Times New Roman" panose="02020603050405020304" pitchFamily="18" charset="0"/>
            </a:endParaRPr>
          </a:p>
          <a:p>
            <a:r>
              <a:rPr lang="en-US" sz="3500" dirty="0">
                <a:latin typeface="Times New Roman" panose="02020603050405020304" pitchFamily="18" charset="0"/>
                <a:cs typeface="Times New Roman" panose="02020603050405020304" pitchFamily="18" charset="0"/>
              </a:rPr>
              <a:t>Begins as soon as an infant is born</a:t>
            </a:r>
          </a:p>
          <a:p>
            <a:endParaRPr lang="en-US" sz="3500" dirty="0">
              <a:latin typeface="Times New Roman" panose="02020603050405020304" pitchFamily="18" charset="0"/>
              <a:cs typeface="Times New Roman" panose="02020603050405020304" pitchFamily="18" charset="0"/>
            </a:endParaRPr>
          </a:p>
          <a:p>
            <a:r>
              <a:rPr lang="en-US" sz="3500" dirty="0">
                <a:latin typeface="Times New Roman" panose="02020603050405020304" pitchFamily="18" charset="0"/>
                <a:cs typeface="Times New Roman" panose="02020603050405020304" pitchFamily="18" charset="0"/>
              </a:rPr>
              <a:t>Even parents who believe they treat children equally tend to </a:t>
            </a:r>
            <a:r>
              <a:rPr lang="en-US" sz="3500" b="1" dirty="0">
                <a:latin typeface="Times New Roman" panose="02020603050405020304" pitchFamily="18" charset="0"/>
                <a:cs typeface="Times New Roman" panose="02020603050405020304" pitchFamily="18" charset="0"/>
              </a:rPr>
              <a:t>produce different responses to boys and girls</a:t>
            </a:r>
          </a:p>
          <a:p>
            <a:endParaRPr lang="en-US" sz="3500" dirty="0">
              <a:latin typeface="Times New Roman" panose="02020603050405020304" pitchFamily="18" charset="0"/>
              <a:cs typeface="Times New Roman" panose="02020603050405020304" pitchFamily="18" charset="0"/>
            </a:endParaRPr>
          </a:p>
          <a:p>
            <a:r>
              <a:rPr lang="en-US" sz="3500" dirty="0">
                <a:latin typeface="Times New Roman" panose="02020603050405020304" pitchFamily="18" charset="0"/>
                <a:cs typeface="Times New Roman" panose="02020603050405020304" pitchFamily="18" charset="0"/>
              </a:rPr>
              <a:t>Differences are reinforced by many </a:t>
            </a:r>
            <a:r>
              <a:rPr lang="en-US" sz="3500" b="1" dirty="0">
                <a:latin typeface="Times New Roman" panose="02020603050405020304" pitchFamily="18" charset="0"/>
                <a:cs typeface="Times New Roman" panose="02020603050405020304" pitchFamily="18" charset="0"/>
              </a:rPr>
              <a:t>cultural influences</a:t>
            </a:r>
          </a:p>
          <a:p>
            <a:endParaRPr lang="en-ZA" dirty="0"/>
          </a:p>
        </p:txBody>
      </p:sp>
      <p:sp>
        <p:nvSpPr>
          <p:cNvPr id="4" name="Slide Number Placeholder 3"/>
          <p:cNvSpPr>
            <a:spLocks noGrp="1"/>
          </p:cNvSpPr>
          <p:nvPr>
            <p:ph type="sldNum" sz="quarter" idx="12"/>
          </p:nvPr>
        </p:nvSpPr>
        <p:spPr/>
        <p:txBody>
          <a:bodyPr/>
          <a:lstStyle/>
          <a:p>
            <a:fld id="{22343444-351A-4995-9FD8-AE045AE44237}" type="slidenum">
              <a:rPr lang="en-ZA" smtClean="0"/>
              <a:t>37</a:t>
            </a:fld>
            <a:endParaRPr lang="en-ZA"/>
          </a:p>
        </p:txBody>
      </p:sp>
    </p:spTree>
    <p:extLst>
      <p:ext uri="{BB962C8B-B14F-4D97-AF65-F5344CB8AC3E}">
        <p14:creationId xmlns:p14="http://schemas.microsoft.com/office/powerpoint/2010/main" val="191208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p:cTn id="39"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lstStyle/>
          <a:p>
            <a:r>
              <a:rPr lang="en-ZA" b="1" dirty="0"/>
              <a:t>Re-socialisation</a:t>
            </a:r>
          </a:p>
        </p:txBody>
      </p:sp>
      <p:sp>
        <p:nvSpPr>
          <p:cNvPr id="3" name="Content Placeholder 2"/>
          <p:cNvSpPr>
            <a:spLocks noGrp="1"/>
          </p:cNvSpPr>
          <p:nvPr>
            <p:ph idx="1"/>
          </p:nvPr>
        </p:nvSpPr>
        <p:spPr>
          <a:xfrm>
            <a:off x="179512" y="1124744"/>
            <a:ext cx="8784976" cy="5472608"/>
          </a:xfrm>
        </p:spPr>
        <p:txBody>
          <a:bodyPr>
            <a:normAutofit/>
          </a:bodyPr>
          <a:lstStyle/>
          <a:p>
            <a:pPr marL="0" indent="0">
              <a:buNone/>
            </a:pPr>
            <a:r>
              <a:rPr lang="en-US" dirty="0">
                <a:latin typeface="Times New Roman" panose="02020603050405020304" pitchFamily="18" charset="0"/>
                <a:cs typeface="Times New Roman" panose="02020603050405020304" pitchFamily="18" charset="0"/>
              </a:rPr>
              <a:t>I</a:t>
            </a:r>
            <a:r>
              <a:rPr lang="en-US" dirty="0" smtClean="0">
                <a:latin typeface="Times New Roman" panose="02020603050405020304" pitchFamily="18" charset="0"/>
                <a:cs typeface="Times New Roman" panose="02020603050405020304" pitchFamily="18" charset="0"/>
              </a:rPr>
              <a:t>s </a:t>
            </a:r>
            <a:r>
              <a:rPr lang="en-US" dirty="0">
                <a:latin typeface="Times New Roman" panose="02020603050405020304" pitchFamily="18" charset="0"/>
                <a:cs typeface="Times New Roman" panose="02020603050405020304" pitchFamily="18" charset="0"/>
              </a:rPr>
              <a:t>the discarding of former behavioural patterns and assuming new ones. </a:t>
            </a: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Usually takes place in total institutions</a:t>
            </a:r>
          </a:p>
          <a:p>
            <a:endParaRPr lang="en-US" dirty="0">
              <a:latin typeface="Times New Roman" panose="02020603050405020304" pitchFamily="18" charset="0"/>
              <a:cs typeface="Times New Roman" panose="02020603050405020304" pitchFamily="18" charset="0"/>
            </a:endParaRPr>
          </a:p>
          <a:p>
            <a:pPr marL="0" indent="0">
              <a:buNone/>
            </a:pPr>
            <a:r>
              <a:rPr lang="en-US" b="1" i="1" dirty="0">
                <a:latin typeface="Times New Roman" panose="02020603050405020304" pitchFamily="18" charset="0"/>
                <a:cs typeface="Times New Roman" panose="02020603050405020304" pitchFamily="18" charset="0"/>
              </a:rPr>
              <a:t>Why Resocialisation?</a:t>
            </a:r>
          </a:p>
          <a:p>
            <a:r>
              <a:rPr lang="en-ZA" dirty="0">
                <a:latin typeface="Times New Roman" panose="02020603050405020304" pitchFamily="18" charset="0"/>
                <a:cs typeface="Times New Roman" panose="02020603050405020304" pitchFamily="18" charset="0"/>
              </a:rPr>
              <a:t>not all socialization is successful</a:t>
            </a:r>
          </a:p>
          <a:p>
            <a:r>
              <a:rPr lang="en-ZA" dirty="0">
                <a:latin typeface="Times New Roman" panose="02020603050405020304" pitchFamily="18" charset="0"/>
                <a:cs typeface="Times New Roman" panose="02020603050405020304" pitchFamily="18" charset="0"/>
              </a:rPr>
              <a:t>Hence individuals who were not successfully socialized to begin with are resocialised</a:t>
            </a:r>
            <a:endParaRPr lang="en-ZA" b="1" i="1" dirty="0">
              <a:latin typeface="Times New Roman" panose="02020603050405020304" pitchFamily="18" charset="0"/>
              <a:cs typeface="Times New Roman" panose="02020603050405020304" pitchFamily="18" charset="0"/>
            </a:endParaRPr>
          </a:p>
          <a:p>
            <a:endParaRPr lang="en-ZA" dirty="0"/>
          </a:p>
        </p:txBody>
      </p:sp>
      <p:sp>
        <p:nvSpPr>
          <p:cNvPr id="4" name="Slide Number Placeholder 3"/>
          <p:cNvSpPr>
            <a:spLocks noGrp="1"/>
          </p:cNvSpPr>
          <p:nvPr>
            <p:ph type="sldNum" sz="quarter" idx="12"/>
          </p:nvPr>
        </p:nvSpPr>
        <p:spPr/>
        <p:txBody>
          <a:bodyPr/>
          <a:lstStyle/>
          <a:p>
            <a:fld id="{22343444-351A-4995-9FD8-AE045AE44237}" type="slidenum">
              <a:rPr lang="en-ZA" smtClean="0"/>
              <a:t>38</a:t>
            </a:fld>
            <a:endParaRPr lang="en-ZA"/>
          </a:p>
        </p:txBody>
      </p:sp>
    </p:spTree>
    <p:extLst>
      <p:ext uri="{BB962C8B-B14F-4D97-AF65-F5344CB8AC3E}">
        <p14:creationId xmlns:p14="http://schemas.microsoft.com/office/powerpoint/2010/main" val="376921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p:cTn id="3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 calcmode="lin" valueType="num">
                                      <p:cBhvr>
                                        <p:cTn id="47"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rmAutofit fontScale="90000"/>
          </a:bodyPr>
          <a:lstStyle/>
          <a:p>
            <a:pPr algn="just"/>
            <a:r>
              <a:rPr lang="en-ZA" b="1" dirty="0"/>
              <a:t>Total Institutions</a:t>
            </a:r>
          </a:p>
        </p:txBody>
      </p:sp>
      <p:sp>
        <p:nvSpPr>
          <p:cNvPr id="3" name="Content Placeholder 2"/>
          <p:cNvSpPr>
            <a:spLocks noGrp="1"/>
          </p:cNvSpPr>
          <p:nvPr>
            <p:ph idx="1"/>
          </p:nvPr>
        </p:nvSpPr>
        <p:spPr>
          <a:xfrm>
            <a:off x="179512" y="1052736"/>
            <a:ext cx="8784976" cy="5688632"/>
          </a:xfrm>
        </p:spPr>
        <p:txBody>
          <a:bodyPr>
            <a:normAutofit fontScale="92500" lnSpcReduction="10000"/>
          </a:bodyPr>
          <a:lstStyle/>
          <a:p>
            <a:pPr marL="0" indent="0">
              <a:buNone/>
            </a:pPr>
            <a:r>
              <a:rPr lang="en-US" sz="3500" dirty="0">
                <a:latin typeface="Times New Roman" panose="02020603050405020304" pitchFamily="18" charset="0"/>
                <a:cs typeface="Times New Roman" panose="02020603050405020304" pitchFamily="18" charset="0"/>
              </a:rPr>
              <a:t>C</a:t>
            </a:r>
            <a:r>
              <a:rPr lang="en-US" sz="3500" dirty="0" smtClean="0">
                <a:latin typeface="Times New Roman" panose="02020603050405020304" pitchFamily="18" charset="0"/>
                <a:cs typeface="Times New Roman" panose="02020603050405020304" pitchFamily="18" charset="0"/>
              </a:rPr>
              <a:t>oined </a:t>
            </a:r>
            <a:r>
              <a:rPr lang="en-US" sz="3500" dirty="0">
                <a:latin typeface="Times New Roman" panose="02020603050405020304" pitchFamily="18" charset="0"/>
                <a:cs typeface="Times New Roman" panose="02020603050405020304" pitchFamily="18" charset="0"/>
              </a:rPr>
              <a:t>in 1961 by Erving Goffman</a:t>
            </a:r>
          </a:p>
          <a:p>
            <a:endParaRPr lang="en-US" sz="3500" dirty="0">
              <a:latin typeface="Times New Roman" panose="02020603050405020304" pitchFamily="18" charset="0"/>
              <a:cs typeface="Times New Roman" panose="02020603050405020304" pitchFamily="18" charset="0"/>
            </a:endParaRPr>
          </a:p>
          <a:p>
            <a:r>
              <a:rPr lang="en-US" sz="3500" dirty="0">
                <a:latin typeface="Times New Roman" panose="02020603050405020304" pitchFamily="18" charset="0"/>
                <a:cs typeface="Times New Roman" panose="02020603050405020304" pitchFamily="18" charset="0"/>
              </a:rPr>
              <a:t>A setting in which people are isolated from the rest of society for a set period of time and are subject to the control of officials.</a:t>
            </a:r>
          </a:p>
          <a:p>
            <a:r>
              <a:rPr lang="en-US" sz="3500" dirty="0">
                <a:latin typeface="Times New Roman" panose="02020603050405020304" pitchFamily="18" charset="0"/>
                <a:cs typeface="Times New Roman" panose="02020603050405020304" pitchFamily="18" charset="0"/>
              </a:rPr>
              <a:t> </a:t>
            </a:r>
            <a:endParaRPr lang="en-ZA" sz="3500" dirty="0">
              <a:latin typeface="Times New Roman" panose="02020603050405020304" pitchFamily="18" charset="0"/>
              <a:cs typeface="Times New Roman" panose="02020603050405020304" pitchFamily="18" charset="0"/>
            </a:endParaRPr>
          </a:p>
          <a:p>
            <a:r>
              <a:rPr lang="en-US" sz="3500" dirty="0">
                <a:latin typeface="Times New Roman" panose="02020603050405020304" pitchFamily="18" charset="0"/>
                <a:cs typeface="Times New Roman" panose="02020603050405020304" pitchFamily="18" charset="0"/>
              </a:rPr>
              <a:t>Examples: Prisons, monasteries, mental institutions, military boot camps</a:t>
            </a:r>
          </a:p>
          <a:p>
            <a:endParaRPr lang="en-US" sz="3500" dirty="0">
              <a:latin typeface="Times New Roman" panose="02020603050405020304" pitchFamily="18" charset="0"/>
              <a:cs typeface="Times New Roman" panose="02020603050405020304" pitchFamily="18" charset="0"/>
            </a:endParaRPr>
          </a:p>
          <a:p>
            <a:r>
              <a:rPr lang="en-US" sz="3500" dirty="0">
                <a:latin typeface="Times New Roman" panose="02020603050405020304" pitchFamily="18" charset="0"/>
                <a:cs typeface="Times New Roman" panose="02020603050405020304" pitchFamily="18" charset="0"/>
              </a:rPr>
              <a:t>Resocialise people either voluntarily or involuntarily</a:t>
            </a:r>
            <a:endParaRPr lang="en-ZA" sz="3500" dirty="0">
              <a:latin typeface="Times New Roman" panose="02020603050405020304" pitchFamily="18" charset="0"/>
              <a:cs typeface="Times New Roman" panose="02020603050405020304" pitchFamily="18" charset="0"/>
            </a:endParaRPr>
          </a:p>
          <a:p>
            <a:pPr>
              <a:buFont typeface="Wingdings" panose="05000000000000000000" pitchFamily="2" charset="2"/>
              <a:buChar char="§"/>
            </a:pPr>
            <a:endParaRPr lang="en-ZA" sz="3600" dirty="0"/>
          </a:p>
          <a:p>
            <a:endParaRPr lang="en-ZA" dirty="0"/>
          </a:p>
        </p:txBody>
      </p:sp>
      <p:sp>
        <p:nvSpPr>
          <p:cNvPr id="4" name="Slide Number Placeholder 3"/>
          <p:cNvSpPr>
            <a:spLocks noGrp="1"/>
          </p:cNvSpPr>
          <p:nvPr>
            <p:ph type="sldNum" sz="quarter" idx="12"/>
          </p:nvPr>
        </p:nvSpPr>
        <p:spPr/>
        <p:txBody>
          <a:bodyPr/>
          <a:lstStyle/>
          <a:p>
            <a:fld id="{22343444-351A-4995-9FD8-AE045AE44237}" type="slidenum">
              <a:rPr lang="en-ZA" smtClean="0"/>
              <a:t>39</a:t>
            </a:fld>
            <a:endParaRPr lang="en-ZA"/>
          </a:p>
        </p:txBody>
      </p:sp>
    </p:spTree>
    <p:extLst>
      <p:ext uri="{BB962C8B-B14F-4D97-AF65-F5344CB8AC3E}">
        <p14:creationId xmlns:p14="http://schemas.microsoft.com/office/powerpoint/2010/main" val="61825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 calcmode="lin" valueType="num">
                                      <p:cBhvr>
                                        <p:cTn id="47"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74638"/>
            <a:ext cx="8507288" cy="850106"/>
          </a:xfrm>
        </p:spPr>
        <p:txBody>
          <a:bodyPr/>
          <a:lstStyle/>
          <a:p>
            <a:pPr algn="just"/>
            <a:r>
              <a:rPr lang="en-ZA" b="1" dirty="0"/>
              <a:t>WHAT IS SOCIALISATION?</a:t>
            </a:r>
          </a:p>
        </p:txBody>
      </p:sp>
      <p:sp>
        <p:nvSpPr>
          <p:cNvPr id="3" name="Content Placeholder 2"/>
          <p:cNvSpPr>
            <a:spLocks noGrp="1"/>
          </p:cNvSpPr>
          <p:nvPr>
            <p:ph idx="1"/>
          </p:nvPr>
        </p:nvSpPr>
        <p:spPr>
          <a:xfrm>
            <a:off x="179512" y="1124744"/>
            <a:ext cx="8784976" cy="5458618"/>
          </a:xfrm>
        </p:spPr>
        <p:txBody>
          <a:bodyPr>
            <a:noAutofit/>
          </a:bodyPr>
          <a:lstStyle/>
          <a:p>
            <a:pPr>
              <a:spcBef>
                <a:spcPts val="0"/>
              </a:spcBef>
            </a:pPr>
            <a:r>
              <a:rPr lang="en-ZA" dirty="0" smtClean="0">
                <a:latin typeface="Times New Roman" panose="02020603050405020304" pitchFamily="18" charset="0"/>
                <a:cs typeface="Times New Roman" panose="02020603050405020304" pitchFamily="18" charset="0"/>
              </a:rPr>
              <a:t>Socialisation d</a:t>
            </a:r>
            <a:r>
              <a:rPr lang="en-GB" dirty="0" smtClean="0">
                <a:latin typeface="Times New Roman" panose="02020603050405020304" pitchFamily="18" charset="0"/>
                <a:cs typeface="Times New Roman" panose="02020603050405020304" pitchFamily="18" charset="0"/>
              </a:rPr>
              <a:t>escribes </a:t>
            </a:r>
            <a:r>
              <a:rPr lang="en-GB" dirty="0">
                <a:latin typeface="Times New Roman" panose="02020603050405020304" pitchFamily="18" charset="0"/>
                <a:cs typeface="Times New Roman" panose="02020603050405020304" pitchFamily="18" charset="0"/>
              </a:rPr>
              <a:t>the ways that people come to understand and accept </a:t>
            </a:r>
            <a:r>
              <a:rPr lang="en-GB" b="1" dirty="0">
                <a:latin typeface="Times New Roman" panose="02020603050405020304" pitchFamily="18" charset="0"/>
                <a:cs typeface="Times New Roman" panose="02020603050405020304" pitchFamily="18" charset="0"/>
              </a:rPr>
              <a:t>society’s norms, beliefs, values and</a:t>
            </a:r>
            <a:r>
              <a:rPr lang="en-GB" dirty="0">
                <a:latin typeface="Times New Roman" panose="02020603050405020304" pitchFamily="18" charset="0"/>
                <a:cs typeface="Times New Roman" panose="02020603050405020304" pitchFamily="18" charset="0"/>
              </a:rPr>
              <a:t> </a:t>
            </a:r>
            <a:r>
              <a:rPr lang="en-GB" b="1" dirty="0">
                <a:latin typeface="Times New Roman" panose="02020603050405020304" pitchFamily="18" charset="0"/>
                <a:cs typeface="Times New Roman" panose="02020603050405020304" pitchFamily="18" charset="0"/>
              </a:rPr>
              <a:t>expectations</a:t>
            </a:r>
            <a:r>
              <a:rPr lang="en-GB" dirty="0">
                <a:latin typeface="Times New Roman" panose="02020603050405020304" pitchFamily="18" charset="0"/>
                <a:cs typeface="Times New Roman" panose="02020603050405020304" pitchFamily="18" charset="0"/>
              </a:rPr>
              <a:t>.</a:t>
            </a:r>
          </a:p>
          <a:p>
            <a:pPr marL="0" indent="0">
              <a:spcBef>
                <a:spcPts val="0"/>
              </a:spcBef>
              <a:buNone/>
            </a:pPr>
            <a:endParaRPr lang="en-GB" b="1" dirty="0">
              <a:latin typeface="Times New Roman" panose="02020603050405020304" pitchFamily="18" charset="0"/>
              <a:cs typeface="Times New Roman" panose="02020603050405020304" pitchFamily="18" charset="0"/>
            </a:endParaRPr>
          </a:p>
          <a:p>
            <a:pPr>
              <a:spcBef>
                <a:spcPts val="0"/>
              </a:spcBef>
            </a:pPr>
            <a:r>
              <a:rPr lang="en-ZA" dirty="0">
                <a:latin typeface="Times New Roman" panose="02020603050405020304" pitchFamily="18" charset="0"/>
                <a:cs typeface="Times New Roman" panose="02020603050405020304" pitchFamily="18" charset="0"/>
              </a:rPr>
              <a:t>It is also the foundation for the </a:t>
            </a:r>
            <a:r>
              <a:rPr lang="en-ZA" b="1" dirty="0">
                <a:latin typeface="Times New Roman" panose="02020603050405020304" pitchFamily="18" charset="0"/>
                <a:cs typeface="Times New Roman" panose="02020603050405020304" pitchFamily="18" charset="0"/>
              </a:rPr>
              <a:t>personality/self</a:t>
            </a:r>
          </a:p>
          <a:p>
            <a:pPr marL="0" indent="0">
              <a:spcBef>
                <a:spcPts val="0"/>
              </a:spcBef>
              <a:buNone/>
            </a:pPr>
            <a:endParaRPr lang="en-ZA" b="1" dirty="0">
              <a:latin typeface="Times New Roman" panose="02020603050405020304" pitchFamily="18" charset="0"/>
              <a:cs typeface="Times New Roman" panose="02020603050405020304" pitchFamily="18" charset="0"/>
            </a:endParaRPr>
          </a:p>
          <a:p>
            <a:pPr marL="0" indent="0">
              <a:lnSpc>
                <a:spcPct val="150000"/>
              </a:lnSpc>
              <a:buNone/>
            </a:pPr>
            <a:r>
              <a:rPr lang="en-ZA" sz="3600" b="1" dirty="0"/>
              <a:t> </a:t>
            </a:r>
          </a:p>
          <a:p>
            <a:endParaRPr lang="en-ZA" sz="3600" b="1" dirty="0"/>
          </a:p>
        </p:txBody>
      </p:sp>
      <p:sp>
        <p:nvSpPr>
          <p:cNvPr id="4" name="Slide Number Placeholder 3"/>
          <p:cNvSpPr>
            <a:spLocks noGrp="1"/>
          </p:cNvSpPr>
          <p:nvPr>
            <p:ph type="sldNum" sz="quarter" idx="12"/>
          </p:nvPr>
        </p:nvSpPr>
        <p:spPr/>
        <p:txBody>
          <a:bodyPr/>
          <a:lstStyle/>
          <a:p>
            <a:fld id="{22343444-351A-4995-9FD8-AE045AE44237}" type="slidenum">
              <a:rPr lang="en-ZA" smtClean="0"/>
              <a:t>4</a:t>
            </a:fld>
            <a:endParaRPr lang="en-ZA"/>
          </a:p>
        </p:txBody>
      </p:sp>
    </p:spTree>
    <p:extLst>
      <p:ext uri="{BB962C8B-B14F-4D97-AF65-F5344CB8AC3E}">
        <p14:creationId xmlns:p14="http://schemas.microsoft.com/office/powerpoint/2010/main" val="1288120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74642"/>
          </a:xfrm>
        </p:spPr>
        <p:txBody>
          <a:bodyPr/>
          <a:lstStyle/>
          <a:p>
            <a:r>
              <a:rPr lang="en-ZA" b="1" dirty="0"/>
              <a:t>AGENTS OF SOCIALISATION</a:t>
            </a:r>
          </a:p>
        </p:txBody>
      </p:sp>
      <p:sp>
        <p:nvSpPr>
          <p:cNvPr id="3" name="Slide Number Placeholder 2"/>
          <p:cNvSpPr>
            <a:spLocks noGrp="1"/>
          </p:cNvSpPr>
          <p:nvPr>
            <p:ph type="sldNum" sz="quarter" idx="12"/>
          </p:nvPr>
        </p:nvSpPr>
        <p:spPr/>
        <p:txBody>
          <a:bodyPr/>
          <a:lstStyle/>
          <a:p>
            <a:fld id="{22343444-351A-4995-9FD8-AE045AE44237}" type="slidenum">
              <a:rPr lang="en-ZA" smtClean="0"/>
              <a:t>40</a:t>
            </a:fld>
            <a:endParaRPr lang="en-ZA"/>
          </a:p>
        </p:txBody>
      </p:sp>
    </p:spTree>
    <p:extLst>
      <p:ext uri="{BB962C8B-B14F-4D97-AF65-F5344CB8AC3E}">
        <p14:creationId xmlns:p14="http://schemas.microsoft.com/office/powerpoint/2010/main" val="811854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sz="6000" b="1" dirty="0"/>
              <a:t>Definition</a:t>
            </a:r>
          </a:p>
        </p:txBody>
      </p:sp>
      <p:sp>
        <p:nvSpPr>
          <p:cNvPr id="3" name="Content Placeholder 2"/>
          <p:cNvSpPr>
            <a:spLocks noGrp="1"/>
          </p:cNvSpPr>
          <p:nvPr>
            <p:ph idx="1"/>
          </p:nvPr>
        </p:nvSpPr>
        <p:spPr/>
        <p:txBody>
          <a:bodyPr/>
          <a:lstStyle/>
          <a:p>
            <a:pPr marL="0" lvl="0" indent="0">
              <a:buNone/>
            </a:pPr>
            <a:r>
              <a:rPr lang="en-US" sz="4000" dirty="0">
                <a:solidFill>
                  <a:prstClr val="black"/>
                </a:solidFill>
                <a:latin typeface="Times New Roman" panose="02020603050405020304" pitchFamily="18" charset="0"/>
                <a:cs typeface="Times New Roman" panose="02020603050405020304" pitchFamily="18" charset="0"/>
              </a:rPr>
              <a:t>Specific individuals, groups and institutions that provide the situations in which socialization occur.</a:t>
            </a:r>
            <a:endParaRPr lang="en-ZA" sz="4000" dirty="0">
              <a:solidFill>
                <a:prstClr val="black"/>
              </a:solidFill>
              <a:latin typeface="Times New Roman" panose="02020603050405020304" pitchFamily="18" charset="0"/>
              <a:cs typeface="Times New Roman" panose="02020603050405020304" pitchFamily="18" charset="0"/>
            </a:endParaRPr>
          </a:p>
          <a:p>
            <a:endParaRPr lang="en-ZA" dirty="0"/>
          </a:p>
        </p:txBody>
      </p:sp>
      <p:sp>
        <p:nvSpPr>
          <p:cNvPr id="4" name="Slide Number Placeholder 3"/>
          <p:cNvSpPr>
            <a:spLocks noGrp="1"/>
          </p:cNvSpPr>
          <p:nvPr>
            <p:ph type="sldNum" sz="quarter" idx="12"/>
          </p:nvPr>
        </p:nvSpPr>
        <p:spPr/>
        <p:txBody>
          <a:bodyPr/>
          <a:lstStyle/>
          <a:p>
            <a:fld id="{22343444-351A-4995-9FD8-AE045AE44237}" type="slidenum">
              <a:rPr lang="en-ZA" smtClean="0"/>
              <a:t>41</a:t>
            </a:fld>
            <a:endParaRPr lang="en-ZA"/>
          </a:p>
        </p:txBody>
      </p:sp>
    </p:spTree>
    <p:extLst>
      <p:ext uri="{BB962C8B-B14F-4D97-AF65-F5344CB8AC3E}">
        <p14:creationId xmlns:p14="http://schemas.microsoft.com/office/powerpoint/2010/main" val="514501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noAutofit/>
          </a:bodyPr>
          <a:lstStyle/>
          <a:p>
            <a:r>
              <a:rPr lang="en-US" b="1" dirty="0"/>
              <a:t>The Family</a:t>
            </a:r>
            <a:endParaRPr lang="en-ZA" dirty="0"/>
          </a:p>
        </p:txBody>
      </p:sp>
      <p:sp>
        <p:nvSpPr>
          <p:cNvPr id="3" name="Content Placeholder 2"/>
          <p:cNvSpPr>
            <a:spLocks noGrp="1"/>
          </p:cNvSpPr>
          <p:nvPr>
            <p:ph idx="1"/>
          </p:nvPr>
        </p:nvSpPr>
        <p:spPr>
          <a:xfrm>
            <a:off x="107504" y="1052736"/>
            <a:ext cx="8928992" cy="5616624"/>
          </a:xfrm>
        </p:spPr>
        <p:txBody>
          <a:bodyPr>
            <a:normAutofit fontScale="25000" lnSpcReduction="20000"/>
          </a:bodyPr>
          <a:lstStyle/>
          <a:p>
            <a:r>
              <a:rPr lang="en-US" sz="14400" dirty="0">
                <a:solidFill>
                  <a:prstClr val="black"/>
                </a:solidFill>
                <a:latin typeface="Times New Roman" panose="02020603050405020304" pitchFamily="18" charset="0"/>
                <a:cs typeface="Times New Roman" panose="02020603050405020304" pitchFamily="18" charset="0"/>
              </a:rPr>
              <a:t>Main agent of Primary Socialisation</a:t>
            </a:r>
          </a:p>
          <a:p>
            <a:endParaRPr lang="en-US" sz="14400" dirty="0">
              <a:solidFill>
                <a:prstClr val="black"/>
              </a:solidFill>
              <a:latin typeface="Times New Roman" panose="02020603050405020304" pitchFamily="18" charset="0"/>
              <a:cs typeface="Times New Roman" panose="02020603050405020304" pitchFamily="18" charset="0"/>
            </a:endParaRPr>
          </a:p>
          <a:p>
            <a:r>
              <a:rPr lang="en-US" sz="14400" dirty="0">
                <a:latin typeface="Times New Roman" panose="02020603050405020304" pitchFamily="18" charset="0"/>
                <a:cs typeface="Times New Roman" panose="02020603050405020304" pitchFamily="18" charset="0"/>
              </a:rPr>
              <a:t>Informal/ formal socialisation occurs</a:t>
            </a:r>
          </a:p>
          <a:p>
            <a:endParaRPr lang="en-US" sz="14400" dirty="0">
              <a:latin typeface="Times New Roman" panose="02020603050405020304" pitchFamily="18" charset="0"/>
              <a:cs typeface="Times New Roman" panose="02020603050405020304" pitchFamily="18" charset="0"/>
            </a:endParaRPr>
          </a:p>
          <a:p>
            <a:r>
              <a:rPr lang="en-GB" sz="14400" dirty="0">
                <a:solidFill>
                  <a:srgbClr val="000000"/>
                </a:solidFill>
                <a:latin typeface="Times New Roman" panose="02020603050405020304" pitchFamily="18" charset="0"/>
                <a:ea typeface="Times New Roman"/>
                <a:cs typeface="Times New Roman" panose="02020603050405020304" pitchFamily="18" charset="0"/>
              </a:rPr>
              <a:t>Provides a warm and secure environment</a:t>
            </a:r>
          </a:p>
          <a:p>
            <a:endParaRPr lang="en-ZA" sz="14400" dirty="0">
              <a:solidFill>
                <a:srgbClr val="000000"/>
              </a:solidFill>
              <a:latin typeface="Times New Roman" panose="02020603050405020304" pitchFamily="18" charset="0"/>
              <a:ea typeface="Times New Roman"/>
              <a:cs typeface="Times New Roman" panose="02020603050405020304" pitchFamily="18" charset="0"/>
            </a:endParaRPr>
          </a:p>
          <a:p>
            <a:r>
              <a:rPr lang="en-US" sz="14400" dirty="0">
                <a:solidFill>
                  <a:prstClr val="black"/>
                </a:solidFill>
                <a:latin typeface="Times New Roman" panose="02020603050405020304" pitchFamily="18" charset="0"/>
                <a:cs typeface="Times New Roman" panose="02020603050405020304" pitchFamily="18" charset="0"/>
              </a:rPr>
              <a:t>Socialization is based on race, ethnicity and class</a:t>
            </a:r>
          </a:p>
          <a:p>
            <a:endParaRPr lang="en-US" sz="14400" dirty="0">
              <a:solidFill>
                <a:prstClr val="black"/>
              </a:solidFill>
              <a:latin typeface="Times New Roman" panose="02020603050405020304" pitchFamily="18" charset="0"/>
              <a:cs typeface="Times New Roman" panose="02020603050405020304" pitchFamily="18" charset="0"/>
            </a:endParaRPr>
          </a:p>
          <a:p>
            <a:pPr>
              <a:tabLst>
                <a:tab pos="457200" algn="l"/>
              </a:tabLst>
            </a:pPr>
            <a:r>
              <a:rPr lang="en-GB" sz="14400" dirty="0">
                <a:solidFill>
                  <a:srgbClr val="000000"/>
                </a:solidFill>
                <a:latin typeface="Times New Roman" panose="02020603050405020304" pitchFamily="18" charset="0"/>
                <a:ea typeface="Times New Roman"/>
                <a:cs typeface="Times New Roman" panose="02020603050405020304" pitchFamily="18" charset="0"/>
              </a:rPr>
              <a:t>Children are taught expectations of different roles</a:t>
            </a:r>
            <a:endParaRPr lang="en-ZA" sz="14400" dirty="0">
              <a:solidFill>
                <a:srgbClr val="000000"/>
              </a:solidFill>
              <a:latin typeface="Times New Roman" panose="02020603050405020304" pitchFamily="18" charset="0"/>
              <a:ea typeface="Times New Roman"/>
              <a:cs typeface="Times New Roman" panose="02020603050405020304" pitchFamily="18" charset="0"/>
            </a:endParaRPr>
          </a:p>
          <a:p>
            <a:pPr marL="0" indent="0">
              <a:spcAft>
                <a:spcPts val="0"/>
              </a:spcAft>
              <a:buNone/>
            </a:pPr>
            <a:r>
              <a:rPr lang="en-GB" sz="12800" dirty="0">
                <a:solidFill>
                  <a:srgbClr val="000000"/>
                </a:solidFill>
                <a:latin typeface="Times New Roman" panose="02020603050405020304" pitchFamily="18" charset="0"/>
                <a:ea typeface="Times New Roman"/>
                <a:cs typeface="Times New Roman" panose="02020603050405020304" pitchFamily="18" charset="0"/>
              </a:rPr>
              <a:t> </a:t>
            </a:r>
            <a:endParaRPr lang="en-ZA" sz="12800" dirty="0">
              <a:solidFill>
                <a:srgbClr val="000000"/>
              </a:solidFill>
              <a:latin typeface="Times New Roman" panose="02020603050405020304" pitchFamily="18" charset="0"/>
              <a:ea typeface="Times New Roman"/>
              <a:cs typeface="Times New Roman" panose="02020603050405020304" pitchFamily="18" charset="0"/>
            </a:endParaRPr>
          </a:p>
          <a:p>
            <a:pPr marL="0" indent="0">
              <a:spcAft>
                <a:spcPts val="0"/>
              </a:spcAft>
              <a:buNone/>
            </a:pPr>
            <a:r>
              <a:rPr lang="en-GB" sz="12800" b="1" dirty="0">
                <a:solidFill>
                  <a:srgbClr val="000000"/>
                </a:solidFill>
                <a:latin typeface="Times New Roman" panose="02020603050405020304" pitchFamily="18" charset="0"/>
                <a:ea typeface="Times New Roman"/>
                <a:cs typeface="Times New Roman" panose="02020603050405020304" pitchFamily="18" charset="0"/>
              </a:rPr>
              <a:t> </a:t>
            </a:r>
            <a:endParaRPr lang="en-ZA" sz="12800" dirty="0">
              <a:solidFill>
                <a:srgbClr val="000000"/>
              </a:solidFill>
              <a:latin typeface="Times New Roman" panose="02020603050405020304" pitchFamily="18" charset="0"/>
              <a:ea typeface="Times New Roman"/>
              <a:cs typeface="Times New Roman" panose="02020603050405020304" pitchFamily="18" charset="0"/>
            </a:endParaRPr>
          </a:p>
          <a:p>
            <a:pPr>
              <a:buFont typeface="Wingdings" panose="05000000000000000000" pitchFamily="2" charset="2"/>
              <a:buChar char="§"/>
            </a:pPr>
            <a:endParaRPr lang="en-US" sz="4000" dirty="0"/>
          </a:p>
          <a:p>
            <a:endParaRPr lang="en-ZA" dirty="0"/>
          </a:p>
        </p:txBody>
      </p:sp>
      <p:sp>
        <p:nvSpPr>
          <p:cNvPr id="4" name="Slide Number Placeholder 3"/>
          <p:cNvSpPr>
            <a:spLocks noGrp="1"/>
          </p:cNvSpPr>
          <p:nvPr>
            <p:ph type="sldNum" sz="quarter" idx="12"/>
          </p:nvPr>
        </p:nvSpPr>
        <p:spPr/>
        <p:txBody>
          <a:bodyPr/>
          <a:lstStyle/>
          <a:p>
            <a:fld id="{22343444-351A-4995-9FD8-AE045AE44237}" type="slidenum">
              <a:rPr lang="en-ZA" smtClean="0"/>
              <a:t>42</a:t>
            </a:fld>
            <a:endParaRPr lang="en-ZA"/>
          </a:p>
        </p:txBody>
      </p:sp>
    </p:spTree>
    <p:extLst>
      <p:ext uri="{BB962C8B-B14F-4D97-AF65-F5344CB8AC3E}">
        <p14:creationId xmlns:p14="http://schemas.microsoft.com/office/powerpoint/2010/main" val="1545432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p:cTn id="39"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 calcmode="lin" valueType="num">
                                      <p:cBhvr>
                                        <p:cTn id="47"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8" end="8"/>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grpId="0" nodeType="click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 calcmode="lin" valueType="num">
                                      <p:cBhvr>
                                        <p:cTn id="55" dur="1000" fill="hold"/>
                                        <p:tgtEl>
                                          <p:spTgt spid="3">
                                            <p:txEl>
                                              <p:pRg st="9" end="9"/>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9" end="9"/>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9" end="9"/>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9" end="9"/>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grpId="0" nodeType="clickEffect">
                                  <p:stCondLst>
                                    <p:cond delay="0"/>
                                  </p:stCondLst>
                                  <p:childTnLst>
                                    <p:set>
                                      <p:cBhvr>
                                        <p:cTn id="62" dur="1" fill="hold">
                                          <p:stCondLst>
                                            <p:cond delay="0"/>
                                          </p:stCondLst>
                                        </p:cTn>
                                        <p:tgtEl>
                                          <p:spTgt spid="3">
                                            <p:txEl>
                                              <p:pRg st="10" end="10"/>
                                            </p:txEl>
                                          </p:spTgt>
                                        </p:tgtEl>
                                        <p:attrNameLst>
                                          <p:attrName>style.visibility</p:attrName>
                                        </p:attrNameLst>
                                      </p:cBhvr>
                                      <p:to>
                                        <p:strVal val="visible"/>
                                      </p:to>
                                    </p:set>
                                    <p:anim calcmode="lin" valueType="num">
                                      <p:cBhvr>
                                        <p:cTn id="63" dur="10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64" dur="1000" fill="hold"/>
                                        <p:tgtEl>
                                          <p:spTgt spid="3">
                                            <p:txEl>
                                              <p:pRg st="10" end="10"/>
                                            </p:txEl>
                                          </p:spTgt>
                                        </p:tgtEl>
                                        <p:attrNameLst>
                                          <p:attrName>ppt_h</p:attrName>
                                        </p:attrNameLst>
                                      </p:cBhvr>
                                      <p:tavLst>
                                        <p:tav tm="0">
                                          <p:val>
                                            <p:fltVal val="0"/>
                                          </p:val>
                                        </p:tav>
                                        <p:tav tm="100000">
                                          <p:val>
                                            <p:strVal val="#ppt_h"/>
                                          </p:val>
                                        </p:tav>
                                      </p:tavLst>
                                    </p:anim>
                                    <p:anim calcmode="lin" valueType="num">
                                      <p:cBhvr>
                                        <p:cTn id="65" dur="1000" fill="hold"/>
                                        <p:tgtEl>
                                          <p:spTgt spid="3">
                                            <p:txEl>
                                              <p:pRg st="10" end="10"/>
                                            </p:txEl>
                                          </p:spTgt>
                                        </p:tgtEl>
                                        <p:attrNameLst>
                                          <p:attrName>style.rotation</p:attrName>
                                        </p:attrNameLst>
                                      </p:cBhvr>
                                      <p:tavLst>
                                        <p:tav tm="0">
                                          <p:val>
                                            <p:fltVal val="90"/>
                                          </p:val>
                                        </p:tav>
                                        <p:tav tm="100000">
                                          <p:val>
                                            <p:fltVal val="0"/>
                                          </p:val>
                                        </p:tav>
                                      </p:tavLst>
                                    </p:anim>
                                    <p:animEffect transition="in" filter="fade">
                                      <p:cBhvr>
                                        <p:cTn id="66" dur="1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rmAutofit fontScale="90000"/>
          </a:bodyPr>
          <a:lstStyle/>
          <a:p>
            <a:r>
              <a:rPr lang="en-US" sz="6000" b="1" dirty="0">
                <a:solidFill>
                  <a:prstClr val="black"/>
                </a:solidFill>
              </a:rPr>
              <a:t>Peer Group</a:t>
            </a:r>
            <a:endParaRPr lang="en-ZA" sz="6000" dirty="0"/>
          </a:p>
        </p:txBody>
      </p:sp>
      <p:sp>
        <p:nvSpPr>
          <p:cNvPr id="3" name="Content Placeholder 2"/>
          <p:cNvSpPr>
            <a:spLocks noGrp="1"/>
          </p:cNvSpPr>
          <p:nvPr>
            <p:ph idx="1"/>
          </p:nvPr>
        </p:nvSpPr>
        <p:spPr>
          <a:xfrm>
            <a:off x="179512" y="1124744"/>
            <a:ext cx="8784976" cy="5544616"/>
          </a:xfrm>
        </p:spPr>
        <p:txBody>
          <a:bodyPr>
            <a:normAutofit/>
          </a:bodyPr>
          <a:lstStyle/>
          <a:p>
            <a:r>
              <a:rPr lang="en-GB" sz="3600" dirty="0">
                <a:solidFill>
                  <a:srgbClr val="000000"/>
                </a:solidFill>
                <a:latin typeface="Times New Roman" panose="02020603050405020304" pitchFamily="18" charset="0"/>
                <a:ea typeface="Times New Roman"/>
                <a:cs typeface="Times New Roman" panose="02020603050405020304" pitchFamily="18" charset="0"/>
              </a:rPr>
              <a:t>A group of people of </a:t>
            </a:r>
            <a:r>
              <a:rPr lang="en-GB" sz="3600" b="1" dirty="0">
                <a:solidFill>
                  <a:srgbClr val="000000"/>
                </a:solidFill>
                <a:latin typeface="Times New Roman" panose="02020603050405020304" pitchFamily="18" charset="0"/>
                <a:ea typeface="Times New Roman"/>
                <a:cs typeface="Times New Roman" panose="02020603050405020304" pitchFamily="18" charset="0"/>
              </a:rPr>
              <a:t>similar age</a:t>
            </a:r>
            <a:r>
              <a:rPr lang="en-GB" sz="3600" dirty="0">
                <a:solidFill>
                  <a:srgbClr val="000000"/>
                </a:solidFill>
                <a:latin typeface="Times New Roman" panose="02020603050405020304" pitchFamily="18" charset="0"/>
                <a:ea typeface="Times New Roman"/>
                <a:cs typeface="Times New Roman" panose="02020603050405020304" pitchFamily="18" charset="0"/>
              </a:rPr>
              <a:t>, </a:t>
            </a:r>
            <a:r>
              <a:rPr lang="en-GB" sz="3600" b="1" dirty="0">
                <a:solidFill>
                  <a:srgbClr val="000000"/>
                </a:solidFill>
                <a:latin typeface="Times New Roman" panose="02020603050405020304" pitchFamily="18" charset="0"/>
                <a:ea typeface="Times New Roman"/>
                <a:cs typeface="Times New Roman" panose="02020603050405020304" pitchFamily="18" charset="0"/>
              </a:rPr>
              <a:t>status</a:t>
            </a:r>
            <a:r>
              <a:rPr lang="en-GB" sz="3600" dirty="0">
                <a:solidFill>
                  <a:srgbClr val="000000"/>
                </a:solidFill>
                <a:latin typeface="Times New Roman" panose="02020603050405020304" pitchFamily="18" charset="0"/>
                <a:ea typeface="Times New Roman"/>
                <a:cs typeface="Times New Roman" panose="02020603050405020304" pitchFamily="18" charset="0"/>
              </a:rPr>
              <a:t> and </a:t>
            </a:r>
            <a:r>
              <a:rPr lang="en-GB" sz="3600" b="1" dirty="0">
                <a:solidFill>
                  <a:srgbClr val="000000"/>
                </a:solidFill>
                <a:latin typeface="Times New Roman" panose="02020603050405020304" pitchFamily="18" charset="0"/>
                <a:ea typeface="Times New Roman"/>
                <a:cs typeface="Times New Roman" panose="02020603050405020304" pitchFamily="18" charset="0"/>
              </a:rPr>
              <a:t>interests</a:t>
            </a:r>
          </a:p>
          <a:p>
            <a:pPr marL="0" lvl="0" indent="0">
              <a:buNone/>
            </a:pPr>
            <a:endParaRPr lang="en-GB" sz="3600" b="1" dirty="0">
              <a:solidFill>
                <a:srgbClr val="000000"/>
              </a:solidFill>
              <a:latin typeface="Times New Roman" panose="02020603050405020304" pitchFamily="18" charset="0"/>
              <a:ea typeface="Times New Roman"/>
              <a:cs typeface="Times New Roman" panose="02020603050405020304" pitchFamily="18" charset="0"/>
            </a:endParaRPr>
          </a:p>
          <a:p>
            <a:pPr lvl="0">
              <a:buFont typeface="Symbol"/>
              <a:buChar char=""/>
              <a:tabLst>
                <a:tab pos="342900" algn="l"/>
              </a:tabLst>
            </a:pPr>
            <a:r>
              <a:rPr lang="en-GB" sz="3600" dirty="0">
                <a:solidFill>
                  <a:srgbClr val="000000"/>
                </a:solidFill>
                <a:latin typeface="Times New Roman" panose="02020603050405020304" pitchFamily="18" charset="0"/>
                <a:ea typeface="Times New Roman"/>
                <a:cs typeface="Times New Roman" panose="02020603050405020304" pitchFamily="18" charset="0"/>
              </a:rPr>
              <a:t>An important agent (especially in adolescence)</a:t>
            </a:r>
          </a:p>
          <a:p>
            <a:pPr marL="0" lvl="0" indent="0">
              <a:buNone/>
              <a:tabLst>
                <a:tab pos="342900" algn="l"/>
              </a:tabLst>
            </a:pPr>
            <a:endParaRPr lang="en-ZA" sz="3600" dirty="0">
              <a:solidFill>
                <a:srgbClr val="000000"/>
              </a:solidFill>
              <a:latin typeface="Times New Roman" panose="02020603050405020304" pitchFamily="18" charset="0"/>
              <a:ea typeface="Times New Roman"/>
              <a:cs typeface="Times New Roman" panose="02020603050405020304" pitchFamily="18" charset="0"/>
            </a:endParaRPr>
          </a:p>
          <a:p>
            <a:pPr lvl="0">
              <a:buFont typeface="Symbol"/>
              <a:buChar char=""/>
              <a:tabLst>
                <a:tab pos="342900" algn="l"/>
              </a:tabLst>
            </a:pPr>
            <a:r>
              <a:rPr lang="en-GB" sz="3600" dirty="0">
                <a:solidFill>
                  <a:srgbClr val="000000"/>
                </a:solidFill>
                <a:latin typeface="Times New Roman" panose="02020603050405020304" pitchFamily="18" charset="0"/>
                <a:ea typeface="Times New Roman"/>
                <a:cs typeface="Times New Roman" panose="02020603050405020304" pitchFamily="18" charset="0"/>
              </a:rPr>
              <a:t>Important in forming one’s identity and can be a source of support and understanding</a:t>
            </a:r>
            <a:endParaRPr lang="en-ZA" sz="3600" dirty="0">
              <a:solidFill>
                <a:srgbClr val="000000"/>
              </a:solidFill>
              <a:latin typeface="Times New Roman" panose="02020603050405020304" pitchFamily="18" charset="0"/>
              <a:ea typeface="Times New Roman"/>
              <a:cs typeface="Times New Roman" panose="02020603050405020304" pitchFamily="18" charset="0"/>
            </a:endParaRPr>
          </a:p>
          <a:p>
            <a:endParaRPr lang="en-ZA" sz="3600" dirty="0"/>
          </a:p>
        </p:txBody>
      </p:sp>
      <p:sp>
        <p:nvSpPr>
          <p:cNvPr id="4" name="Slide Number Placeholder 3"/>
          <p:cNvSpPr>
            <a:spLocks noGrp="1"/>
          </p:cNvSpPr>
          <p:nvPr>
            <p:ph type="sldNum" sz="quarter" idx="12"/>
          </p:nvPr>
        </p:nvSpPr>
        <p:spPr/>
        <p:txBody>
          <a:bodyPr/>
          <a:lstStyle/>
          <a:p>
            <a:fld id="{22343444-351A-4995-9FD8-AE045AE44237}" type="slidenum">
              <a:rPr lang="en-ZA" smtClean="0"/>
              <a:t>43</a:t>
            </a:fld>
            <a:endParaRPr lang="en-ZA"/>
          </a:p>
        </p:txBody>
      </p:sp>
    </p:spTree>
    <p:extLst>
      <p:ext uri="{BB962C8B-B14F-4D97-AF65-F5344CB8AC3E}">
        <p14:creationId xmlns:p14="http://schemas.microsoft.com/office/powerpoint/2010/main" val="730627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Cont..</a:t>
            </a:r>
          </a:p>
        </p:txBody>
      </p:sp>
      <p:sp>
        <p:nvSpPr>
          <p:cNvPr id="3" name="Content Placeholder 2"/>
          <p:cNvSpPr>
            <a:spLocks noGrp="1"/>
          </p:cNvSpPr>
          <p:nvPr>
            <p:ph idx="1"/>
          </p:nvPr>
        </p:nvSpPr>
        <p:spPr/>
        <p:txBody>
          <a:bodyPr/>
          <a:lstStyle/>
          <a:p>
            <a:pPr marL="0" lvl="0" indent="0">
              <a:buNone/>
            </a:pPr>
            <a:r>
              <a:rPr lang="en-GB" sz="3600" dirty="0">
                <a:solidFill>
                  <a:srgbClr val="000000"/>
                </a:solidFill>
                <a:latin typeface="Times New Roman" panose="02020603050405020304" pitchFamily="18" charset="0"/>
                <a:ea typeface="Times New Roman"/>
                <a:cs typeface="Times New Roman" panose="02020603050405020304" pitchFamily="18" charset="0"/>
              </a:rPr>
              <a:t>A need to be liked is paramount-people generally try to gain acceptance among their peers by conforming to the group’s social norms</a:t>
            </a:r>
          </a:p>
          <a:p>
            <a:pPr marL="0" indent="0">
              <a:buNone/>
            </a:pPr>
            <a:endParaRPr lang="en-ZA" sz="36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22343444-351A-4995-9FD8-AE045AE44237}" type="slidenum">
              <a:rPr lang="en-ZA" smtClean="0"/>
              <a:t>44</a:t>
            </a:fld>
            <a:endParaRPr lang="en-ZA"/>
          </a:p>
        </p:txBody>
      </p:sp>
    </p:spTree>
    <p:extLst>
      <p:ext uri="{BB962C8B-B14F-4D97-AF65-F5344CB8AC3E}">
        <p14:creationId xmlns:p14="http://schemas.microsoft.com/office/powerpoint/2010/main" val="1735958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fontScale="90000"/>
          </a:bodyPr>
          <a:lstStyle/>
          <a:p>
            <a:pPr algn="just"/>
            <a:r>
              <a:rPr lang="en-ZA" sz="6000" b="1" dirty="0"/>
              <a:t>The School</a:t>
            </a:r>
            <a:endParaRPr lang="en-ZA" sz="6000" dirty="0"/>
          </a:p>
        </p:txBody>
      </p:sp>
      <p:sp>
        <p:nvSpPr>
          <p:cNvPr id="3" name="Content Placeholder 2"/>
          <p:cNvSpPr>
            <a:spLocks noGrp="1"/>
          </p:cNvSpPr>
          <p:nvPr>
            <p:ph idx="1"/>
          </p:nvPr>
        </p:nvSpPr>
        <p:spPr>
          <a:xfrm>
            <a:off x="457200" y="1196752"/>
            <a:ext cx="8229600" cy="5400600"/>
          </a:xfrm>
        </p:spPr>
        <p:txBody>
          <a:bodyPr>
            <a:noAutofit/>
          </a:bodyPr>
          <a:lstStyle/>
          <a:p>
            <a:pPr>
              <a:lnSpc>
                <a:spcPct val="150000"/>
              </a:lnSpc>
            </a:pPr>
            <a:r>
              <a:rPr lang="en-US" dirty="0">
                <a:solidFill>
                  <a:prstClr val="black"/>
                </a:solidFill>
                <a:latin typeface="+mj-lt"/>
                <a:cs typeface="Times New Roman" panose="02020603050405020304" pitchFamily="18" charset="0"/>
              </a:rPr>
              <a:t>Plays a major role in socialisation</a:t>
            </a:r>
          </a:p>
          <a:p>
            <a:pPr>
              <a:lnSpc>
                <a:spcPct val="150000"/>
              </a:lnSpc>
            </a:pPr>
            <a:r>
              <a:rPr lang="en-US" dirty="0">
                <a:solidFill>
                  <a:prstClr val="black"/>
                </a:solidFill>
                <a:latin typeface="+mj-lt"/>
                <a:cs typeface="Times New Roman" panose="02020603050405020304" pitchFamily="18" charset="0"/>
              </a:rPr>
              <a:t>Teaches both formal and Informal skills</a:t>
            </a:r>
          </a:p>
          <a:p>
            <a:pPr>
              <a:lnSpc>
                <a:spcPct val="150000"/>
              </a:lnSpc>
            </a:pPr>
            <a:r>
              <a:rPr lang="en-US" dirty="0">
                <a:latin typeface="+mj-lt"/>
              </a:rPr>
              <a:t>Children obey rules</a:t>
            </a:r>
          </a:p>
          <a:p>
            <a:pPr>
              <a:lnSpc>
                <a:spcPct val="150000"/>
              </a:lnSpc>
            </a:pPr>
            <a:r>
              <a:rPr lang="en-US" dirty="0">
                <a:latin typeface="+mj-lt"/>
              </a:rPr>
              <a:t>Must accept authority of teacher</a:t>
            </a:r>
          </a:p>
          <a:p>
            <a:r>
              <a:rPr lang="en-US" dirty="0">
                <a:latin typeface="+mj-lt"/>
              </a:rPr>
              <a:t>Reactions of teachers affect expectations children have of themselves</a:t>
            </a:r>
          </a:p>
          <a:p>
            <a:pPr lvl="0">
              <a:lnSpc>
                <a:spcPct val="150000"/>
              </a:lnSpc>
              <a:buFont typeface="Wingdings" panose="05000000000000000000" pitchFamily="2" charset="2"/>
              <a:buChar char="§"/>
            </a:pPr>
            <a:endParaRPr lang="en-US" sz="3600" dirty="0">
              <a:solidFill>
                <a:prstClr val="black"/>
              </a:solidFill>
              <a:latin typeface="+mj-lt"/>
              <a:cs typeface="Times New Roman" panose="02020603050405020304" pitchFamily="18" charset="0"/>
            </a:endParaRPr>
          </a:p>
          <a:p>
            <a:pPr marL="0" indent="0">
              <a:lnSpc>
                <a:spcPct val="150000"/>
              </a:lnSpc>
              <a:buNone/>
              <a:tabLst>
                <a:tab pos="342900" algn="l"/>
              </a:tabLst>
            </a:pPr>
            <a:r>
              <a:rPr lang="en-GB" sz="3600" dirty="0">
                <a:latin typeface="Times New Roman" panose="02020603050405020304" pitchFamily="18" charset="0"/>
                <a:ea typeface="Times New Roman"/>
                <a:cs typeface="Times New Roman" panose="02020603050405020304" pitchFamily="18" charset="0"/>
              </a:rPr>
              <a:t> </a:t>
            </a:r>
            <a:endParaRPr lang="en-ZA" sz="3600" dirty="0">
              <a:latin typeface="Times New Roman" panose="02020603050405020304" pitchFamily="18" charset="0"/>
              <a:ea typeface="Times New Roman"/>
              <a:cs typeface="Times New Roman" panose="02020603050405020304" pitchFamily="18" charset="0"/>
            </a:endParaRPr>
          </a:p>
          <a:p>
            <a:pPr marL="0" indent="0">
              <a:buNone/>
            </a:pPr>
            <a:endParaRPr lang="en-ZA" sz="36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22343444-351A-4995-9FD8-AE045AE44237}" type="slidenum">
              <a:rPr lang="en-ZA" smtClean="0"/>
              <a:t>45</a:t>
            </a:fld>
            <a:endParaRPr lang="en-ZA"/>
          </a:p>
        </p:txBody>
      </p:sp>
    </p:spTree>
    <p:extLst>
      <p:ext uri="{BB962C8B-B14F-4D97-AF65-F5344CB8AC3E}">
        <p14:creationId xmlns:p14="http://schemas.microsoft.com/office/powerpoint/2010/main" val="22420633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p:cTn id="2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 calcmode="lin" valueType="num">
                                      <p:cBhvr>
                                        <p:cTn id="3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 calcmode="lin" valueType="num">
                                      <p:cBhvr>
                                        <p:cTn id="4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4" end="4"/>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grpId="0" nodeType="clickEffect">
                                  <p:stCondLst>
                                    <p:cond delay="0"/>
                                  </p:stCondLst>
                                  <p:childTnLst>
                                    <p:set>
                                      <p:cBhvr>
                                        <p:cTn id="54" dur="1" fill="hold">
                                          <p:stCondLst>
                                            <p:cond delay="0"/>
                                          </p:stCondLst>
                                        </p:cTn>
                                        <p:tgtEl>
                                          <p:spTgt spid="3">
                                            <p:txEl>
                                              <p:pRg st="6" end="6"/>
                                            </p:txEl>
                                          </p:spTgt>
                                        </p:tgtEl>
                                        <p:attrNameLst>
                                          <p:attrName>style.visibility</p:attrName>
                                        </p:attrNameLst>
                                      </p:cBhvr>
                                      <p:to>
                                        <p:strVal val="visible"/>
                                      </p:to>
                                    </p:set>
                                    <p:anim calcmode="lin" valueType="num">
                                      <p:cBhvr>
                                        <p:cTn id="55"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normAutofit fontScale="90000"/>
          </a:bodyPr>
          <a:lstStyle/>
          <a:p>
            <a:pPr algn="just"/>
            <a:r>
              <a:rPr lang="en-ZA" dirty="0"/>
              <a:t>Cont…</a:t>
            </a:r>
          </a:p>
        </p:txBody>
      </p:sp>
      <p:sp>
        <p:nvSpPr>
          <p:cNvPr id="3" name="Content Placeholder 2"/>
          <p:cNvSpPr>
            <a:spLocks noGrp="1"/>
          </p:cNvSpPr>
          <p:nvPr>
            <p:ph idx="1"/>
          </p:nvPr>
        </p:nvSpPr>
        <p:spPr>
          <a:xfrm>
            <a:off x="457200" y="908720"/>
            <a:ext cx="8229600" cy="5217443"/>
          </a:xfrm>
        </p:spPr>
        <p:txBody>
          <a:bodyPr>
            <a:normAutofit/>
          </a:bodyPr>
          <a:lstStyle/>
          <a:p>
            <a:pPr>
              <a:buSzPts val="2400"/>
              <a:tabLst>
                <a:tab pos="342900" algn="l"/>
              </a:tabLst>
            </a:pPr>
            <a:r>
              <a:rPr lang="en-GB" dirty="0">
                <a:latin typeface="Times New Roman" panose="02020603050405020304" pitchFamily="18" charset="0"/>
                <a:ea typeface="Times New Roman"/>
                <a:cs typeface="Times New Roman" panose="02020603050405020304" pitchFamily="18" charset="0"/>
              </a:rPr>
              <a:t>Some argue that the norms and values being taught in schools will allow the child to be integrated into society</a:t>
            </a:r>
          </a:p>
          <a:p>
            <a:pPr>
              <a:buSzPts val="2400"/>
              <a:tabLst>
                <a:tab pos="342900" algn="l"/>
              </a:tabLst>
            </a:pPr>
            <a:endParaRPr lang="en-GB" dirty="0">
              <a:latin typeface="Times New Roman" panose="02020603050405020304" pitchFamily="18" charset="0"/>
              <a:ea typeface="Times New Roman"/>
              <a:cs typeface="Times New Roman" panose="02020603050405020304" pitchFamily="18" charset="0"/>
            </a:endParaRPr>
          </a:p>
          <a:p>
            <a:pPr>
              <a:buSzPts val="2400"/>
              <a:tabLst>
                <a:tab pos="342900" algn="l"/>
              </a:tabLst>
            </a:pPr>
            <a:r>
              <a:rPr lang="en-GB" dirty="0">
                <a:latin typeface="Times New Roman" panose="02020603050405020304" pitchFamily="18" charset="0"/>
                <a:ea typeface="Times New Roman"/>
                <a:cs typeface="Times New Roman" panose="02020603050405020304" pitchFamily="18" charset="0"/>
              </a:rPr>
              <a:t>Others argue that the norms and values being taught in the education system are more applicable to some groups than others</a:t>
            </a:r>
            <a:endParaRPr lang="en-ZA" dirty="0">
              <a:latin typeface="Times New Roman" panose="02020603050405020304" pitchFamily="18" charset="0"/>
              <a:ea typeface="Times New Roman"/>
              <a:cs typeface="Times New Roman" panose="02020603050405020304" pitchFamily="18" charset="0"/>
            </a:endParaRPr>
          </a:p>
          <a:p>
            <a:endParaRPr lang="en-ZA" sz="36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22343444-351A-4995-9FD8-AE045AE44237}" type="slidenum">
              <a:rPr lang="en-ZA" smtClean="0"/>
              <a:t>46</a:t>
            </a:fld>
            <a:endParaRPr lang="en-ZA"/>
          </a:p>
        </p:txBody>
      </p:sp>
    </p:spTree>
    <p:extLst>
      <p:ext uri="{BB962C8B-B14F-4D97-AF65-F5344CB8AC3E}">
        <p14:creationId xmlns:p14="http://schemas.microsoft.com/office/powerpoint/2010/main" val="5011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n-ZA" b="1" dirty="0">
                <a:solidFill>
                  <a:prstClr val="black"/>
                </a:solidFill>
              </a:rPr>
              <a:t>The Mass Media</a:t>
            </a:r>
            <a:endParaRPr lang="en-ZA" dirty="0"/>
          </a:p>
        </p:txBody>
      </p:sp>
      <p:sp>
        <p:nvSpPr>
          <p:cNvPr id="3" name="Content Placeholder 2"/>
          <p:cNvSpPr>
            <a:spLocks noGrp="1"/>
          </p:cNvSpPr>
          <p:nvPr>
            <p:ph idx="1"/>
          </p:nvPr>
        </p:nvSpPr>
        <p:spPr>
          <a:xfrm>
            <a:off x="323528" y="1600200"/>
            <a:ext cx="8568952" cy="4925144"/>
          </a:xfrm>
        </p:spPr>
        <p:txBody>
          <a:bodyPr/>
          <a:lstStyle/>
          <a:p>
            <a:r>
              <a:rPr lang="en-ZA" sz="3600" dirty="0">
                <a:solidFill>
                  <a:prstClr val="black"/>
                </a:solidFill>
                <a:latin typeface="Times New Roman" panose="02020603050405020304" pitchFamily="18" charset="0"/>
                <a:cs typeface="Times New Roman" panose="02020603050405020304" pitchFamily="18" charset="0"/>
              </a:rPr>
              <a:t>Includes newspapers, magazines, books, TV, radio, films and other forms of communication that reach large audiences</a:t>
            </a:r>
          </a:p>
          <a:p>
            <a:endParaRPr lang="en-ZA" sz="3600" dirty="0">
              <a:solidFill>
                <a:prstClr val="black"/>
              </a:solidFill>
              <a:latin typeface="Times New Roman" panose="02020603050405020304" pitchFamily="18" charset="0"/>
              <a:cs typeface="Times New Roman" panose="02020603050405020304" pitchFamily="18" charset="0"/>
            </a:endParaRPr>
          </a:p>
          <a:p>
            <a:r>
              <a:rPr lang="en-ZA" sz="3600" dirty="0">
                <a:solidFill>
                  <a:prstClr val="black"/>
                </a:solidFill>
                <a:latin typeface="Times New Roman" panose="02020603050405020304" pitchFamily="18" charset="0"/>
                <a:cs typeface="Times New Roman" panose="02020603050405020304" pitchFamily="18" charset="0"/>
              </a:rPr>
              <a:t>TV has the most influence on socialisation of children</a:t>
            </a:r>
          </a:p>
          <a:p>
            <a:endParaRPr lang="en-ZA" dirty="0"/>
          </a:p>
        </p:txBody>
      </p:sp>
      <p:sp>
        <p:nvSpPr>
          <p:cNvPr id="4" name="Slide Number Placeholder 3"/>
          <p:cNvSpPr>
            <a:spLocks noGrp="1"/>
          </p:cNvSpPr>
          <p:nvPr>
            <p:ph type="sldNum" sz="quarter" idx="12"/>
          </p:nvPr>
        </p:nvSpPr>
        <p:spPr/>
        <p:txBody>
          <a:bodyPr/>
          <a:lstStyle/>
          <a:p>
            <a:fld id="{22343444-351A-4995-9FD8-AE045AE44237}" type="slidenum">
              <a:rPr lang="en-ZA" smtClean="0"/>
              <a:t>47</a:t>
            </a:fld>
            <a:endParaRPr lang="en-ZA"/>
          </a:p>
        </p:txBody>
      </p:sp>
    </p:spTree>
    <p:extLst>
      <p:ext uri="{BB962C8B-B14F-4D97-AF65-F5344CB8AC3E}">
        <p14:creationId xmlns:p14="http://schemas.microsoft.com/office/powerpoint/2010/main" val="867262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n-ZA" b="1" dirty="0">
                <a:solidFill>
                  <a:prstClr val="black"/>
                </a:solidFill>
              </a:rPr>
              <a:t>Negative effects of TV</a:t>
            </a:r>
            <a:endParaRPr lang="en-ZA" b="1" dirty="0"/>
          </a:p>
        </p:txBody>
      </p:sp>
      <p:sp>
        <p:nvSpPr>
          <p:cNvPr id="3" name="Content Placeholder 2"/>
          <p:cNvSpPr>
            <a:spLocks noGrp="1"/>
          </p:cNvSpPr>
          <p:nvPr>
            <p:ph idx="1"/>
          </p:nvPr>
        </p:nvSpPr>
        <p:spPr/>
        <p:txBody>
          <a:bodyPr>
            <a:normAutofit/>
          </a:bodyPr>
          <a:lstStyle/>
          <a:p>
            <a:r>
              <a:rPr lang="en-ZA" sz="3600" dirty="0">
                <a:solidFill>
                  <a:prstClr val="black"/>
                </a:solidFill>
                <a:latin typeface="Times New Roman" panose="02020603050405020304" pitchFamily="18" charset="0"/>
                <a:cs typeface="Times New Roman" panose="02020603050405020304" pitchFamily="18" charset="0"/>
              </a:rPr>
              <a:t>Children spend more time watching TV than being in School and this affects their academic performance</a:t>
            </a:r>
          </a:p>
          <a:p>
            <a:endParaRPr lang="en-ZA" sz="3600" dirty="0">
              <a:solidFill>
                <a:prstClr val="black"/>
              </a:solidFill>
              <a:latin typeface="Times New Roman" panose="02020603050405020304" pitchFamily="18" charset="0"/>
              <a:cs typeface="Times New Roman" panose="02020603050405020304" pitchFamily="18" charset="0"/>
            </a:endParaRPr>
          </a:p>
          <a:p>
            <a:r>
              <a:rPr lang="en-ZA" sz="3600" dirty="0">
                <a:solidFill>
                  <a:prstClr val="black"/>
                </a:solidFill>
                <a:latin typeface="Times New Roman" panose="02020603050405020304" pitchFamily="18" charset="0"/>
                <a:cs typeface="Times New Roman" panose="02020603050405020304" pitchFamily="18" charset="0"/>
              </a:rPr>
              <a:t>Expose children to countless fictional acts of violence and crime</a:t>
            </a:r>
          </a:p>
        </p:txBody>
      </p:sp>
      <p:sp>
        <p:nvSpPr>
          <p:cNvPr id="4" name="Slide Number Placeholder 3"/>
          <p:cNvSpPr>
            <a:spLocks noGrp="1"/>
          </p:cNvSpPr>
          <p:nvPr>
            <p:ph type="sldNum" sz="quarter" idx="12"/>
          </p:nvPr>
        </p:nvSpPr>
        <p:spPr/>
        <p:txBody>
          <a:bodyPr/>
          <a:lstStyle/>
          <a:p>
            <a:fld id="{22343444-351A-4995-9FD8-AE045AE44237}" type="slidenum">
              <a:rPr lang="en-ZA" smtClean="0"/>
              <a:t>48</a:t>
            </a:fld>
            <a:endParaRPr lang="en-ZA"/>
          </a:p>
        </p:txBody>
      </p:sp>
    </p:spTree>
    <p:extLst>
      <p:ext uri="{BB962C8B-B14F-4D97-AF65-F5344CB8AC3E}">
        <p14:creationId xmlns:p14="http://schemas.microsoft.com/office/powerpoint/2010/main" val="2692976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n-ZA" b="1" dirty="0">
                <a:solidFill>
                  <a:prstClr val="black"/>
                </a:solidFill>
              </a:rPr>
              <a:t>Positive effects of TV</a:t>
            </a:r>
            <a:endParaRPr lang="en-ZA" b="1" dirty="0"/>
          </a:p>
        </p:txBody>
      </p:sp>
      <p:sp>
        <p:nvSpPr>
          <p:cNvPr id="3" name="Content Placeholder 2"/>
          <p:cNvSpPr>
            <a:spLocks noGrp="1"/>
          </p:cNvSpPr>
          <p:nvPr>
            <p:ph idx="1"/>
          </p:nvPr>
        </p:nvSpPr>
        <p:spPr/>
        <p:txBody>
          <a:bodyPr/>
          <a:lstStyle/>
          <a:p>
            <a:r>
              <a:rPr lang="en-ZA" sz="3600" dirty="0">
                <a:solidFill>
                  <a:prstClr val="black"/>
                </a:solidFill>
                <a:latin typeface="Times New Roman" panose="02020603050405020304" pitchFamily="18" charset="0"/>
                <a:cs typeface="Times New Roman" panose="02020603050405020304" pitchFamily="18" charset="0"/>
              </a:rPr>
              <a:t>Powerful educational tool</a:t>
            </a:r>
          </a:p>
          <a:p>
            <a:endParaRPr lang="en-ZA" sz="3600" dirty="0">
              <a:solidFill>
                <a:prstClr val="black"/>
              </a:solidFill>
              <a:latin typeface="Times New Roman" panose="02020603050405020304" pitchFamily="18" charset="0"/>
              <a:cs typeface="Times New Roman" panose="02020603050405020304" pitchFamily="18" charset="0"/>
            </a:endParaRPr>
          </a:p>
          <a:p>
            <a:r>
              <a:rPr lang="en-ZA" sz="3600" dirty="0">
                <a:solidFill>
                  <a:prstClr val="black"/>
                </a:solidFill>
                <a:latin typeface="Times New Roman" panose="02020603050405020304" pitchFamily="18" charset="0"/>
                <a:cs typeface="Times New Roman" panose="02020603050405020304" pitchFamily="18" charset="0"/>
              </a:rPr>
              <a:t>Brings far off places into our homes, expands our world</a:t>
            </a:r>
          </a:p>
          <a:p>
            <a:pPr marL="0" lvl="0" indent="0">
              <a:buNone/>
            </a:pPr>
            <a:endParaRPr lang="en-ZA" sz="4400" dirty="0">
              <a:solidFill>
                <a:prstClr val="black"/>
              </a:solidFill>
            </a:endParaRPr>
          </a:p>
          <a:p>
            <a:endParaRPr lang="en-ZA" dirty="0"/>
          </a:p>
        </p:txBody>
      </p:sp>
      <p:sp>
        <p:nvSpPr>
          <p:cNvPr id="4" name="Slide Number Placeholder 3"/>
          <p:cNvSpPr>
            <a:spLocks noGrp="1"/>
          </p:cNvSpPr>
          <p:nvPr>
            <p:ph type="sldNum" sz="quarter" idx="12"/>
          </p:nvPr>
        </p:nvSpPr>
        <p:spPr/>
        <p:txBody>
          <a:bodyPr/>
          <a:lstStyle/>
          <a:p>
            <a:fld id="{22343444-351A-4995-9FD8-AE045AE44237}" type="slidenum">
              <a:rPr lang="en-ZA" smtClean="0"/>
              <a:t>49</a:t>
            </a:fld>
            <a:endParaRPr lang="en-ZA"/>
          </a:p>
        </p:txBody>
      </p:sp>
    </p:spTree>
    <p:extLst>
      <p:ext uri="{BB962C8B-B14F-4D97-AF65-F5344CB8AC3E}">
        <p14:creationId xmlns:p14="http://schemas.microsoft.com/office/powerpoint/2010/main" val="1831240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74638"/>
            <a:ext cx="8507288" cy="634082"/>
          </a:xfrm>
        </p:spPr>
        <p:txBody>
          <a:bodyPr>
            <a:noAutofit/>
          </a:bodyPr>
          <a:lstStyle/>
          <a:p>
            <a:pPr algn="l"/>
            <a:r>
              <a:rPr lang="en-ZA" b="1" dirty="0">
                <a:latin typeface="+mn-lt"/>
              </a:rPr>
              <a:t>Personality/self Development</a:t>
            </a:r>
          </a:p>
        </p:txBody>
      </p:sp>
      <p:sp>
        <p:nvSpPr>
          <p:cNvPr id="3" name="Content Placeholder 2"/>
          <p:cNvSpPr>
            <a:spLocks noGrp="1"/>
          </p:cNvSpPr>
          <p:nvPr>
            <p:ph idx="1"/>
          </p:nvPr>
        </p:nvSpPr>
        <p:spPr>
          <a:xfrm>
            <a:off x="179512" y="908721"/>
            <a:ext cx="8784976" cy="5812754"/>
          </a:xfrm>
        </p:spPr>
        <p:txBody>
          <a:bodyPr>
            <a:normAutofit fontScale="92500"/>
          </a:bodyPr>
          <a:lstStyle/>
          <a:p>
            <a:r>
              <a:rPr lang="en-ZA" sz="3500" b="1" dirty="0"/>
              <a:t>Personality</a:t>
            </a:r>
            <a:r>
              <a:rPr lang="en-ZA" sz="3500" dirty="0"/>
              <a:t> is the sum total of behaviours, attitudes, beliefs and values that are characteristic of an individual.</a:t>
            </a:r>
          </a:p>
          <a:p>
            <a:endParaRPr lang="en-ZA" sz="3500" dirty="0"/>
          </a:p>
          <a:p>
            <a:r>
              <a:rPr lang="en-ZA" sz="3500" dirty="0"/>
              <a:t>A person’s </a:t>
            </a:r>
            <a:r>
              <a:rPr lang="en-ZA" sz="3500" b="1" dirty="0"/>
              <a:t>consistent patterns </a:t>
            </a:r>
            <a:r>
              <a:rPr lang="en-ZA" sz="3500" dirty="0"/>
              <a:t>of thinking, feeling and acting.</a:t>
            </a:r>
          </a:p>
          <a:p>
            <a:endParaRPr lang="en-ZA" sz="3500" dirty="0"/>
          </a:p>
          <a:p>
            <a:r>
              <a:rPr lang="en-ZA" sz="3500" dirty="0"/>
              <a:t>Develops throughout ones’ lifetime</a:t>
            </a:r>
          </a:p>
          <a:p>
            <a:endParaRPr lang="en-ZA" sz="3500" dirty="0"/>
          </a:p>
          <a:p>
            <a:r>
              <a:rPr lang="en-ZA" sz="3500" dirty="0"/>
              <a:t>More rapid in childhood and </a:t>
            </a:r>
            <a:r>
              <a:rPr lang="en-ZA" sz="3500" dirty="0" smtClean="0"/>
              <a:t>slower </a:t>
            </a:r>
            <a:r>
              <a:rPr lang="en-ZA" sz="3500" dirty="0"/>
              <a:t>in adulthood</a:t>
            </a:r>
          </a:p>
          <a:p>
            <a:pPr>
              <a:buFont typeface="Wingdings" panose="05000000000000000000" pitchFamily="2" charset="2"/>
              <a:buChar char="§"/>
            </a:pPr>
            <a:endParaRPr lang="en-ZA" sz="3600" dirty="0"/>
          </a:p>
          <a:p>
            <a:pPr marL="0" indent="0">
              <a:buNone/>
            </a:pPr>
            <a:endParaRPr lang="en-ZA" sz="4400" dirty="0"/>
          </a:p>
        </p:txBody>
      </p:sp>
      <p:sp>
        <p:nvSpPr>
          <p:cNvPr id="4" name="Slide Number Placeholder 3"/>
          <p:cNvSpPr>
            <a:spLocks noGrp="1"/>
          </p:cNvSpPr>
          <p:nvPr>
            <p:ph type="sldNum" sz="quarter" idx="12"/>
          </p:nvPr>
        </p:nvSpPr>
        <p:spPr/>
        <p:txBody>
          <a:bodyPr/>
          <a:lstStyle/>
          <a:p>
            <a:fld id="{22343444-351A-4995-9FD8-AE045AE44237}" type="slidenum">
              <a:rPr lang="en-ZA" smtClean="0"/>
              <a:t>5</a:t>
            </a:fld>
            <a:endParaRPr lang="en-ZA"/>
          </a:p>
        </p:txBody>
      </p:sp>
    </p:spTree>
    <p:extLst>
      <p:ext uri="{BB962C8B-B14F-4D97-AF65-F5344CB8AC3E}">
        <p14:creationId xmlns:p14="http://schemas.microsoft.com/office/powerpoint/2010/main" val="3367583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p:cTn id="39"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n-ZA" b="1" dirty="0">
                <a:solidFill>
                  <a:prstClr val="black"/>
                </a:solidFill>
              </a:rPr>
              <a:t>Religion</a:t>
            </a:r>
            <a:endParaRPr lang="en-ZA" dirty="0"/>
          </a:p>
        </p:txBody>
      </p:sp>
      <p:sp>
        <p:nvSpPr>
          <p:cNvPr id="3" name="Content Placeholder 2"/>
          <p:cNvSpPr>
            <a:spLocks noGrp="1"/>
          </p:cNvSpPr>
          <p:nvPr>
            <p:ph idx="1"/>
          </p:nvPr>
        </p:nvSpPr>
        <p:spPr>
          <a:xfrm>
            <a:off x="179512" y="1600200"/>
            <a:ext cx="8784976" cy="4997152"/>
          </a:xfrm>
        </p:spPr>
        <p:txBody>
          <a:bodyPr>
            <a:normAutofit/>
          </a:bodyPr>
          <a:lstStyle/>
          <a:p>
            <a:pPr lvl="0">
              <a:buFont typeface="Wingdings" panose="05000000000000000000" pitchFamily="2" charset="2"/>
              <a:buChar char="§"/>
            </a:pPr>
            <a:r>
              <a:rPr lang="en-US" altLang="en-US" sz="3600" dirty="0">
                <a:solidFill>
                  <a:prstClr val="black"/>
                </a:solidFill>
                <a:latin typeface="Times New Roman" panose="02020603050405020304" pitchFamily="18" charset="0"/>
                <a:cs typeface="Times New Roman" panose="02020603050405020304" pitchFamily="18" charset="0"/>
              </a:rPr>
              <a:t>Children tend to develop the same religious beliefs as their parents.</a:t>
            </a:r>
          </a:p>
          <a:p>
            <a:pPr marL="0" lvl="0" indent="0">
              <a:buNone/>
            </a:pPr>
            <a:r>
              <a:rPr lang="en-US" altLang="en-US" sz="3600" dirty="0">
                <a:solidFill>
                  <a:prstClr val="black"/>
                </a:solidFill>
                <a:latin typeface="Times New Roman" panose="02020603050405020304" pitchFamily="18" charset="0"/>
                <a:cs typeface="Times New Roman" panose="02020603050405020304" pitchFamily="18" charset="0"/>
              </a:rPr>
              <a:t> </a:t>
            </a:r>
          </a:p>
          <a:p>
            <a:pPr lvl="0">
              <a:buFont typeface="Wingdings" panose="05000000000000000000" pitchFamily="2" charset="2"/>
              <a:buChar char="§"/>
            </a:pPr>
            <a:r>
              <a:rPr lang="en-GB" sz="3600" dirty="0">
                <a:solidFill>
                  <a:srgbClr val="000000"/>
                </a:solidFill>
                <a:latin typeface="Times New Roman" panose="02020603050405020304" pitchFamily="18" charset="0"/>
                <a:ea typeface="Times New Roman"/>
                <a:cs typeface="Times New Roman" panose="02020603050405020304" pitchFamily="18" charset="0"/>
              </a:rPr>
              <a:t>keeps society together by encouraging common beliefs and providing guidelines for behaviour</a:t>
            </a:r>
            <a:endParaRPr lang="en-ZA" sz="36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22343444-351A-4995-9FD8-AE045AE44237}" type="slidenum">
              <a:rPr lang="en-ZA" smtClean="0"/>
              <a:t>50</a:t>
            </a:fld>
            <a:endParaRPr lang="en-ZA"/>
          </a:p>
        </p:txBody>
      </p:sp>
    </p:spTree>
    <p:extLst>
      <p:ext uri="{BB962C8B-B14F-4D97-AF65-F5344CB8AC3E}">
        <p14:creationId xmlns:p14="http://schemas.microsoft.com/office/powerpoint/2010/main" val="75477904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n-ZA" dirty="0"/>
              <a:t>Cont…</a:t>
            </a:r>
          </a:p>
        </p:txBody>
      </p:sp>
      <p:sp>
        <p:nvSpPr>
          <p:cNvPr id="3" name="Content Placeholder 2"/>
          <p:cNvSpPr>
            <a:spLocks noGrp="1"/>
          </p:cNvSpPr>
          <p:nvPr>
            <p:ph idx="1"/>
          </p:nvPr>
        </p:nvSpPr>
        <p:spPr/>
        <p:txBody>
          <a:bodyPr>
            <a:normAutofit/>
          </a:bodyPr>
          <a:lstStyle/>
          <a:p>
            <a:pPr lvl="0">
              <a:buFont typeface="Symbol"/>
              <a:buChar char=""/>
              <a:tabLst>
                <a:tab pos="342900" algn="l"/>
              </a:tabLst>
            </a:pPr>
            <a:r>
              <a:rPr lang="en-GB" sz="4000" dirty="0">
                <a:solidFill>
                  <a:srgbClr val="000000"/>
                </a:solidFill>
                <a:latin typeface="Times New Roman" panose="02020603050405020304" pitchFamily="18" charset="0"/>
                <a:ea typeface="Times New Roman"/>
                <a:cs typeface="Times New Roman" panose="02020603050405020304" pitchFamily="18" charset="0"/>
              </a:rPr>
              <a:t>Others argue that religion justifies the existence of inequalities in society, encouraging people to accept them</a:t>
            </a:r>
            <a:endParaRPr lang="en-ZA" sz="4000" dirty="0">
              <a:solidFill>
                <a:srgbClr val="000000"/>
              </a:solidFill>
              <a:latin typeface="Times New Roman" panose="02020603050405020304" pitchFamily="18" charset="0"/>
              <a:ea typeface="Times New Roman"/>
              <a:cs typeface="Times New Roman" panose="02020603050405020304" pitchFamily="18" charset="0"/>
            </a:endParaRPr>
          </a:p>
          <a:p>
            <a:pPr marL="0" indent="0">
              <a:buNone/>
            </a:pPr>
            <a:endParaRPr lang="en-ZA" sz="40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22343444-351A-4995-9FD8-AE045AE44237}" type="slidenum">
              <a:rPr lang="en-ZA" smtClean="0"/>
              <a:t>51</a:t>
            </a:fld>
            <a:endParaRPr lang="en-ZA"/>
          </a:p>
        </p:txBody>
      </p:sp>
    </p:spTree>
    <p:extLst>
      <p:ext uri="{BB962C8B-B14F-4D97-AF65-F5344CB8AC3E}">
        <p14:creationId xmlns:p14="http://schemas.microsoft.com/office/powerpoint/2010/main" val="4250896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954562"/>
          </a:xfrm>
        </p:spPr>
        <p:txBody>
          <a:bodyPr>
            <a:noAutofit/>
          </a:bodyPr>
          <a:lstStyle/>
          <a:p>
            <a:pPr lvl="1" algn="ctr" rtl="0">
              <a:spcBef>
                <a:spcPct val="0"/>
              </a:spcBef>
            </a:pPr>
            <a:r>
              <a:rPr lang="en-US" sz="5400" b="1" dirty="0">
                <a:solidFill>
                  <a:schemeClr val="tx1"/>
                </a:solidFill>
                <a:latin typeface="+mj-lt"/>
              </a:rPr>
              <a:t/>
            </a:r>
            <a:br>
              <a:rPr lang="en-US" sz="5400" b="1" dirty="0">
                <a:solidFill>
                  <a:schemeClr val="tx1"/>
                </a:solidFill>
                <a:latin typeface="+mj-lt"/>
              </a:rPr>
            </a:br>
            <a:r>
              <a:rPr lang="en-US" sz="5400" b="1" dirty="0">
                <a:solidFill>
                  <a:schemeClr val="tx1"/>
                </a:solidFill>
                <a:latin typeface="+mj-lt"/>
              </a:rPr>
              <a:t/>
            </a:r>
            <a:br>
              <a:rPr lang="en-US" sz="5400" b="1" dirty="0">
                <a:solidFill>
                  <a:schemeClr val="tx1"/>
                </a:solidFill>
                <a:latin typeface="+mj-lt"/>
              </a:rPr>
            </a:br>
            <a:r>
              <a:rPr lang="en-US" altLang="en-US" sz="5400" b="1" dirty="0"/>
              <a:t>Socialization and the Life Course</a:t>
            </a:r>
            <a:br>
              <a:rPr lang="en-US" altLang="en-US" sz="5400" b="1" dirty="0"/>
            </a:br>
            <a:r>
              <a:rPr lang="en-US" sz="4400" b="1" dirty="0">
                <a:solidFill>
                  <a:schemeClr val="tx2">
                    <a:lumMod val="60000"/>
                    <a:lumOff val="40000"/>
                  </a:schemeClr>
                </a:solidFill>
                <a:latin typeface="+mj-lt"/>
              </a:rPr>
              <a:t/>
            </a:r>
            <a:br>
              <a:rPr lang="en-US" sz="4400" b="1" dirty="0">
                <a:solidFill>
                  <a:schemeClr val="tx2">
                    <a:lumMod val="60000"/>
                    <a:lumOff val="40000"/>
                  </a:schemeClr>
                </a:solidFill>
                <a:latin typeface="+mj-lt"/>
              </a:rPr>
            </a:br>
            <a:r>
              <a:rPr lang="en-US" sz="4400" b="1" i="1" dirty="0">
                <a:latin typeface="+mj-lt"/>
              </a:rPr>
              <a:t>STAGES of  SOCIALISATION</a:t>
            </a:r>
            <a:r>
              <a:rPr lang="en-ZA" sz="4400" b="1" dirty="0">
                <a:latin typeface="+mj-lt"/>
              </a:rPr>
              <a:t/>
            </a:r>
            <a:br>
              <a:rPr lang="en-ZA" sz="4400" b="1" dirty="0">
                <a:latin typeface="+mj-lt"/>
              </a:rPr>
            </a:br>
            <a:endParaRPr lang="en-ZA" sz="4400" b="1" dirty="0">
              <a:latin typeface="+mj-lt"/>
            </a:endParaRPr>
          </a:p>
        </p:txBody>
      </p:sp>
      <p:sp>
        <p:nvSpPr>
          <p:cNvPr id="3" name="Slide Number Placeholder 2"/>
          <p:cNvSpPr>
            <a:spLocks noGrp="1"/>
          </p:cNvSpPr>
          <p:nvPr>
            <p:ph type="sldNum" sz="quarter" idx="12"/>
          </p:nvPr>
        </p:nvSpPr>
        <p:spPr/>
        <p:txBody>
          <a:bodyPr/>
          <a:lstStyle/>
          <a:p>
            <a:fld id="{22343444-351A-4995-9FD8-AE045AE44237}" type="slidenum">
              <a:rPr lang="en-ZA" smtClean="0"/>
              <a:t>52</a:t>
            </a:fld>
            <a:endParaRPr lang="en-ZA"/>
          </a:p>
        </p:txBody>
      </p:sp>
    </p:spTree>
    <p:extLst>
      <p:ext uri="{BB962C8B-B14F-4D97-AF65-F5344CB8AC3E}">
        <p14:creationId xmlns:p14="http://schemas.microsoft.com/office/powerpoint/2010/main" val="1169483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n-ZA" b="1" dirty="0"/>
              <a:t>Life Course</a:t>
            </a:r>
            <a:endParaRPr lang="en-ZA" dirty="0"/>
          </a:p>
        </p:txBody>
      </p:sp>
      <p:sp>
        <p:nvSpPr>
          <p:cNvPr id="3" name="Content Placeholder 2"/>
          <p:cNvSpPr>
            <a:spLocks noGrp="1"/>
          </p:cNvSpPr>
          <p:nvPr>
            <p:ph idx="1"/>
          </p:nvPr>
        </p:nvSpPr>
        <p:spPr>
          <a:xfrm>
            <a:off x="179512" y="1628800"/>
            <a:ext cx="8784976" cy="5112568"/>
          </a:xfrm>
        </p:spPr>
        <p:txBody>
          <a:bodyPr>
            <a:noAutofit/>
          </a:bodyPr>
          <a:lstStyle/>
          <a:p>
            <a:pPr marL="342900" lvl="1" indent="-342900">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Our society organizes human experience into distinctive stages of life.</a:t>
            </a:r>
          </a:p>
          <a:p>
            <a:pPr marL="0" lvl="1" indent="0">
              <a:buNone/>
            </a:pPr>
            <a:endParaRPr lang="en-ZA" sz="3200" b="1" dirty="0">
              <a:latin typeface="Times New Roman" panose="02020603050405020304" pitchFamily="18" charset="0"/>
              <a:cs typeface="Times New Roman" panose="02020603050405020304" pitchFamily="18" charset="0"/>
            </a:endParaRPr>
          </a:p>
          <a:p>
            <a:r>
              <a:rPr lang="en-ZA" b="1" dirty="0">
                <a:latin typeface="Times New Roman" panose="02020603050405020304" pitchFamily="18" charset="0"/>
                <a:cs typeface="Times New Roman" panose="02020603050405020304" pitchFamily="18" charset="0"/>
              </a:rPr>
              <a:t>Life Course: </a:t>
            </a:r>
            <a:r>
              <a:rPr lang="en-ZA" dirty="0">
                <a:latin typeface="Times New Roman" panose="02020603050405020304" pitchFamily="18" charset="0"/>
                <a:cs typeface="Times New Roman" panose="02020603050405020304" pitchFamily="18" charset="0"/>
              </a:rPr>
              <a:t>series of major events, the stages of our lives from birth to death</a:t>
            </a:r>
          </a:p>
          <a:p>
            <a:pPr marL="0" indent="0">
              <a:buNone/>
            </a:pPr>
            <a:endParaRPr lang="en-ZA" dirty="0">
              <a:latin typeface="Times New Roman" panose="02020603050405020304" pitchFamily="18" charset="0"/>
              <a:cs typeface="Times New Roman" panose="02020603050405020304" pitchFamily="18" charset="0"/>
            </a:endParaRPr>
          </a:p>
          <a:p>
            <a:pPr fontAlgn="t"/>
            <a:r>
              <a:rPr lang="en-ZA" dirty="0">
                <a:latin typeface="Times New Roman" panose="02020603050405020304" pitchFamily="18" charset="0"/>
                <a:cs typeface="Times New Roman" panose="02020603050405020304" pitchFamily="18" charset="0"/>
              </a:rPr>
              <a:t>Movement  through life course is marked by a succession of </a:t>
            </a:r>
            <a:r>
              <a:rPr lang="en-ZA" b="1" dirty="0">
                <a:latin typeface="Times New Roman" panose="02020603050405020304" pitchFamily="18" charset="0"/>
                <a:cs typeface="Times New Roman" panose="02020603050405020304" pitchFamily="18" charset="0"/>
              </a:rPr>
              <a:t>stages by age</a:t>
            </a:r>
          </a:p>
        </p:txBody>
      </p:sp>
      <p:sp>
        <p:nvSpPr>
          <p:cNvPr id="4" name="Slide Number Placeholder 3"/>
          <p:cNvSpPr>
            <a:spLocks noGrp="1"/>
          </p:cNvSpPr>
          <p:nvPr>
            <p:ph type="sldNum" sz="quarter" idx="12"/>
          </p:nvPr>
        </p:nvSpPr>
        <p:spPr/>
        <p:txBody>
          <a:bodyPr/>
          <a:lstStyle/>
          <a:p>
            <a:fld id="{22343444-351A-4995-9FD8-AE045AE44237}" type="slidenum">
              <a:rPr lang="en-ZA" smtClean="0"/>
              <a:t>53</a:t>
            </a:fld>
            <a:endParaRPr lang="en-ZA"/>
          </a:p>
        </p:txBody>
      </p:sp>
    </p:spTree>
    <p:extLst>
      <p:ext uri="{BB962C8B-B14F-4D97-AF65-F5344CB8AC3E}">
        <p14:creationId xmlns:p14="http://schemas.microsoft.com/office/powerpoint/2010/main" val="3586397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Stages of a life course/Socialisation</a:t>
            </a:r>
            <a:endParaRPr lang="en-ZA" b="1"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173106397"/>
              </p:ext>
            </p:extLst>
          </p:nvPr>
        </p:nvGraphicFramePr>
        <p:xfrm>
          <a:off x="457200" y="1600200"/>
          <a:ext cx="8229600" cy="49251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p:txBody>
          <a:bodyPr/>
          <a:lstStyle/>
          <a:p>
            <a:fld id="{22343444-351A-4995-9FD8-AE045AE44237}" type="slidenum">
              <a:rPr lang="en-ZA" smtClean="0"/>
              <a:t>54</a:t>
            </a:fld>
            <a:endParaRPr lang="en-ZA"/>
          </a:p>
        </p:txBody>
      </p:sp>
    </p:spTree>
    <p:extLst>
      <p:ext uri="{BB962C8B-B14F-4D97-AF65-F5344CB8AC3E}">
        <p14:creationId xmlns:p14="http://schemas.microsoft.com/office/powerpoint/2010/main" val="3743760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9" fill="hold" grpId="0" nodeType="clickEffect">
                                  <p:stCondLst>
                                    <p:cond delay="0"/>
                                  </p:stCondLst>
                                  <p:childTnLst>
                                    <p:set>
                                      <p:cBhvr>
                                        <p:cTn id="12" dur="1" fill="hold">
                                          <p:stCondLst>
                                            <p:cond delay="0"/>
                                          </p:stCondLst>
                                        </p:cTn>
                                        <p:tgtEl>
                                          <p:spTgt spid="6">
                                            <p:graphicEl>
                                              <a:dgm id="{6C40929A-66C4-487E-BEC8-5108D4211BB6}"/>
                                            </p:graphicEl>
                                          </p:spTgt>
                                        </p:tgtEl>
                                        <p:attrNameLst>
                                          <p:attrName>style.visibility</p:attrName>
                                        </p:attrNameLst>
                                      </p:cBhvr>
                                      <p:to>
                                        <p:strVal val="visible"/>
                                      </p:to>
                                    </p:set>
                                    <p:anim calcmode="lin" valueType="num">
                                      <p:cBhvr additive="base">
                                        <p:cTn id="13" dur="500" fill="hold"/>
                                        <p:tgtEl>
                                          <p:spTgt spid="6">
                                            <p:graphicEl>
                                              <a:dgm id="{6C40929A-66C4-487E-BEC8-5108D4211BB6}"/>
                                            </p:graphic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
                                            <p:graphicEl>
                                              <a:dgm id="{6C40929A-66C4-487E-BEC8-5108D4211BB6}"/>
                                            </p:graphic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9" fill="hold" grpId="0" nodeType="clickEffect">
                                  <p:stCondLst>
                                    <p:cond delay="0"/>
                                  </p:stCondLst>
                                  <p:childTnLst>
                                    <p:set>
                                      <p:cBhvr>
                                        <p:cTn id="18" dur="1" fill="hold">
                                          <p:stCondLst>
                                            <p:cond delay="0"/>
                                          </p:stCondLst>
                                        </p:cTn>
                                        <p:tgtEl>
                                          <p:spTgt spid="6">
                                            <p:graphicEl>
                                              <a:dgm id="{99541998-3031-4F32-AC75-6021DA30389A}"/>
                                            </p:graphicEl>
                                          </p:spTgt>
                                        </p:tgtEl>
                                        <p:attrNameLst>
                                          <p:attrName>style.visibility</p:attrName>
                                        </p:attrNameLst>
                                      </p:cBhvr>
                                      <p:to>
                                        <p:strVal val="visible"/>
                                      </p:to>
                                    </p:set>
                                    <p:anim calcmode="lin" valueType="num">
                                      <p:cBhvr additive="base">
                                        <p:cTn id="19" dur="500" fill="hold"/>
                                        <p:tgtEl>
                                          <p:spTgt spid="6">
                                            <p:graphicEl>
                                              <a:dgm id="{99541998-3031-4F32-AC75-6021DA30389A}"/>
                                            </p:graphic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
                                            <p:graphicEl>
                                              <a:dgm id="{99541998-3031-4F32-AC75-6021DA30389A}"/>
                                            </p:graphicEl>
                                          </p:spTgt>
                                        </p:tgtEl>
                                        <p:attrNameLst>
                                          <p:attrName>ppt_y</p:attrName>
                                        </p:attrNameLst>
                                      </p:cBhvr>
                                      <p:tavLst>
                                        <p:tav tm="0">
                                          <p:val>
                                            <p:strVal val="0-#ppt_h/2"/>
                                          </p:val>
                                        </p:tav>
                                        <p:tav tm="100000">
                                          <p:val>
                                            <p:strVal val="#ppt_y"/>
                                          </p:val>
                                        </p:tav>
                                      </p:tavLst>
                                    </p:anim>
                                  </p:childTnLst>
                                </p:cTn>
                              </p:par>
                              <p:par>
                                <p:cTn id="21" presetID="2" presetClass="entr" presetSubtype="9" fill="hold" grpId="0" nodeType="withEffect">
                                  <p:stCondLst>
                                    <p:cond delay="0"/>
                                  </p:stCondLst>
                                  <p:childTnLst>
                                    <p:set>
                                      <p:cBhvr>
                                        <p:cTn id="22" dur="1" fill="hold">
                                          <p:stCondLst>
                                            <p:cond delay="0"/>
                                          </p:stCondLst>
                                        </p:cTn>
                                        <p:tgtEl>
                                          <p:spTgt spid="6">
                                            <p:graphicEl>
                                              <a:dgm id="{0F3EA5FF-3A8D-4FC2-8EF1-7DA9409F70E5}"/>
                                            </p:graphicEl>
                                          </p:spTgt>
                                        </p:tgtEl>
                                        <p:attrNameLst>
                                          <p:attrName>style.visibility</p:attrName>
                                        </p:attrNameLst>
                                      </p:cBhvr>
                                      <p:to>
                                        <p:strVal val="visible"/>
                                      </p:to>
                                    </p:set>
                                    <p:anim calcmode="lin" valueType="num">
                                      <p:cBhvr additive="base">
                                        <p:cTn id="23" dur="500" fill="hold"/>
                                        <p:tgtEl>
                                          <p:spTgt spid="6">
                                            <p:graphicEl>
                                              <a:dgm id="{0F3EA5FF-3A8D-4FC2-8EF1-7DA9409F70E5}"/>
                                            </p:graphic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6">
                                            <p:graphicEl>
                                              <a:dgm id="{0F3EA5FF-3A8D-4FC2-8EF1-7DA9409F70E5}"/>
                                            </p:graphicEl>
                                          </p:spTgt>
                                        </p:tgtEl>
                                        <p:attrNameLst>
                                          <p:attrName>ppt_y</p:attrName>
                                        </p:attrNameLst>
                                      </p:cBhvr>
                                      <p:tavLst>
                                        <p:tav tm="0">
                                          <p:val>
                                            <p:strVal val="0-#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9" fill="hold" grpId="0" nodeType="clickEffect">
                                  <p:stCondLst>
                                    <p:cond delay="0"/>
                                  </p:stCondLst>
                                  <p:childTnLst>
                                    <p:set>
                                      <p:cBhvr>
                                        <p:cTn id="28" dur="1" fill="hold">
                                          <p:stCondLst>
                                            <p:cond delay="0"/>
                                          </p:stCondLst>
                                        </p:cTn>
                                        <p:tgtEl>
                                          <p:spTgt spid="6">
                                            <p:graphicEl>
                                              <a:dgm id="{B888CFA9-FA62-46DF-AFE4-B533AE31D584}"/>
                                            </p:graphicEl>
                                          </p:spTgt>
                                        </p:tgtEl>
                                        <p:attrNameLst>
                                          <p:attrName>style.visibility</p:attrName>
                                        </p:attrNameLst>
                                      </p:cBhvr>
                                      <p:to>
                                        <p:strVal val="visible"/>
                                      </p:to>
                                    </p:set>
                                    <p:anim calcmode="lin" valueType="num">
                                      <p:cBhvr additive="base">
                                        <p:cTn id="29" dur="500" fill="hold"/>
                                        <p:tgtEl>
                                          <p:spTgt spid="6">
                                            <p:graphicEl>
                                              <a:dgm id="{B888CFA9-FA62-46DF-AFE4-B533AE31D584}"/>
                                            </p:graphic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6">
                                            <p:graphicEl>
                                              <a:dgm id="{B888CFA9-FA62-46DF-AFE4-B533AE31D584}"/>
                                            </p:graphicEl>
                                          </p:spTgt>
                                        </p:tgtEl>
                                        <p:attrNameLst>
                                          <p:attrName>ppt_y</p:attrName>
                                        </p:attrNameLst>
                                      </p:cBhvr>
                                      <p:tavLst>
                                        <p:tav tm="0">
                                          <p:val>
                                            <p:strVal val="0-#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9" fill="hold" grpId="0" nodeType="clickEffect">
                                  <p:stCondLst>
                                    <p:cond delay="0"/>
                                  </p:stCondLst>
                                  <p:childTnLst>
                                    <p:set>
                                      <p:cBhvr>
                                        <p:cTn id="34" dur="1" fill="hold">
                                          <p:stCondLst>
                                            <p:cond delay="0"/>
                                          </p:stCondLst>
                                        </p:cTn>
                                        <p:tgtEl>
                                          <p:spTgt spid="6">
                                            <p:graphicEl>
                                              <a:dgm id="{7296CDD4-603C-4FF0-AE23-073FA70B64CA}"/>
                                            </p:graphicEl>
                                          </p:spTgt>
                                        </p:tgtEl>
                                        <p:attrNameLst>
                                          <p:attrName>style.visibility</p:attrName>
                                        </p:attrNameLst>
                                      </p:cBhvr>
                                      <p:to>
                                        <p:strVal val="visible"/>
                                      </p:to>
                                    </p:set>
                                    <p:anim calcmode="lin" valueType="num">
                                      <p:cBhvr additive="base">
                                        <p:cTn id="35" dur="500" fill="hold"/>
                                        <p:tgtEl>
                                          <p:spTgt spid="6">
                                            <p:graphicEl>
                                              <a:dgm id="{7296CDD4-603C-4FF0-AE23-073FA70B64CA}"/>
                                            </p:graphic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6">
                                            <p:graphicEl>
                                              <a:dgm id="{7296CDD4-603C-4FF0-AE23-073FA70B64CA}"/>
                                            </p:graphic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6" grpId="0">
        <p:bldSub>
          <a:bldDgm bld="one"/>
        </p:bldSub>
      </p:bldGraphic>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n-US" b="1" dirty="0"/>
              <a:t>Stage 1- Infant</a:t>
            </a:r>
            <a:endParaRPr lang="en-ZA" dirty="0"/>
          </a:p>
        </p:txBody>
      </p:sp>
      <p:sp>
        <p:nvSpPr>
          <p:cNvPr id="4" name="Slide Number Placeholder 3"/>
          <p:cNvSpPr>
            <a:spLocks noGrp="1"/>
          </p:cNvSpPr>
          <p:nvPr>
            <p:ph type="sldNum" sz="quarter" idx="12"/>
          </p:nvPr>
        </p:nvSpPr>
        <p:spPr/>
        <p:txBody>
          <a:bodyPr/>
          <a:lstStyle/>
          <a:p>
            <a:fld id="{22343444-351A-4995-9FD8-AE045AE44237}" type="slidenum">
              <a:rPr lang="en-ZA" smtClean="0"/>
              <a:t>55</a:t>
            </a:fld>
            <a:endParaRPr lang="en-ZA"/>
          </a:p>
        </p:txBody>
      </p:sp>
      <p:graphicFrame>
        <p:nvGraphicFramePr>
          <p:cNvPr id="5" name="Content Placeholder 6"/>
          <p:cNvGraphicFramePr>
            <a:graphicFrameLocks noGrp="1"/>
          </p:cNvGraphicFramePr>
          <p:nvPr>
            <p:ph idx="1"/>
            <p:extLst>
              <p:ext uri="{D42A27DB-BD31-4B8C-83A1-F6EECF244321}">
                <p14:modId xmlns:p14="http://schemas.microsoft.com/office/powerpoint/2010/main" val="1400987772"/>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96097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5">
                                            <p:graphicEl>
                                              <a:dgm id="{4ADD2CBC-0F49-47E8-B824-030BC0DC94A0}"/>
                                            </p:graphicEl>
                                          </p:spTgt>
                                        </p:tgtEl>
                                        <p:attrNameLst>
                                          <p:attrName>style.visibility</p:attrName>
                                        </p:attrNameLst>
                                      </p:cBhvr>
                                      <p:to>
                                        <p:strVal val="visible"/>
                                      </p:to>
                                    </p:set>
                                    <p:anim calcmode="lin" valueType="num">
                                      <p:cBhvr additive="base">
                                        <p:cTn id="13" dur="500" fill="hold"/>
                                        <p:tgtEl>
                                          <p:spTgt spid="5">
                                            <p:graphicEl>
                                              <a:dgm id="{4ADD2CBC-0F49-47E8-B824-030BC0DC94A0}"/>
                                            </p:graphic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5">
                                            <p:graphicEl>
                                              <a:dgm id="{4ADD2CBC-0F49-47E8-B824-030BC0DC94A0}"/>
                                            </p:graphic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5">
                                            <p:graphicEl>
                                              <a:dgm id="{379AAD8A-E832-4203-8005-E1250337FE6C}"/>
                                            </p:graphicEl>
                                          </p:spTgt>
                                        </p:tgtEl>
                                        <p:attrNameLst>
                                          <p:attrName>style.visibility</p:attrName>
                                        </p:attrNameLst>
                                      </p:cBhvr>
                                      <p:to>
                                        <p:strVal val="visible"/>
                                      </p:to>
                                    </p:set>
                                    <p:anim calcmode="lin" valueType="num">
                                      <p:cBhvr additive="base">
                                        <p:cTn id="19" dur="500" fill="hold"/>
                                        <p:tgtEl>
                                          <p:spTgt spid="5">
                                            <p:graphicEl>
                                              <a:dgm id="{379AAD8A-E832-4203-8005-E1250337FE6C}"/>
                                            </p:graphic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5">
                                            <p:graphicEl>
                                              <a:dgm id="{379AAD8A-E832-4203-8005-E1250337FE6C}"/>
                                            </p:graphic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5">
                                            <p:graphicEl>
                                              <a:dgm id="{A96F5AAF-F964-4488-A6FE-87BFDD6B6038}"/>
                                            </p:graphicEl>
                                          </p:spTgt>
                                        </p:tgtEl>
                                        <p:attrNameLst>
                                          <p:attrName>style.visibility</p:attrName>
                                        </p:attrNameLst>
                                      </p:cBhvr>
                                      <p:to>
                                        <p:strVal val="visible"/>
                                      </p:to>
                                    </p:set>
                                    <p:anim calcmode="lin" valueType="num">
                                      <p:cBhvr additive="base">
                                        <p:cTn id="25" dur="500" fill="hold"/>
                                        <p:tgtEl>
                                          <p:spTgt spid="5">
                                            <p:graphicEl>
                                              <a:dgm id="{A96F5AAF-F964-4488-A6FE-87BFDD6B6038}"/>
                                            </p:graphic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5">
                                            <p:graphicEl>
                                              <a:dgm id="{A96F5AAF-F964-4488-A6FE-87BFDD6B6038}"/>
                                            </p:graphic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5">
                                            <p:graphicEl>
                                              <a:dgm id="{2DF21879-910C-4FA9-B310-0B0EA3428B08}"/>
                                            </p:graphicEl>
                                          </p:spTgt>
                                        </p:tgtEl>
                                        <p:attrNameLst>
                                          <p:attrName>style.visibility</p:attrName>
                                        </p:attrNameLst>
                                      </p:cBhvr>
                                      <p:to>
                                        <p:strVal val="visible"/>
                                      </p:to>
                                    </p:set>
                                    <p:anim calcmode="lin" valueType="num">
                                      <p:cBhvr additive="base">
                                        <p:cTn id="31" dur="500" fill="hold"/>
                                        <p:tgtEl>
                                          <p:spTgt spid="5">
                                            <p:graphicEl>
                                              <a:dgm id="{2DF21879-910C-4FA9-B310-0B0EA3428B08}"/>
                                            </p:graphic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5">
                                            <p:graphicEl>
                                              <a:dgm id="{2DF21879-910C-4FA9-B310-0B0EA3428B08}"/>
                                            </p:graphic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5">
                                            <p:graphicEl>
                                              <a:dgm id="{B016188D-812B-4766-8CAB-85E8E28848EB}"/>
                                            </p:graphicEl>
                                          </p:spTgt>
                                        </p:tgtEl>
                                        <p:attrNameLst>
                                          <p:attrName>style.visibility</p:attrName>
                                        </p:attrNameLst>
                                      </p:cBhvr>
                                      <p:to>
                                        <p:strVal val="visible"/>
                                      </p:to>
                                    </p:set>
                                    <p:anim calcmode="lin" valueType="num">
                                      <p:cBhvr additive="base">
                                        <p:cTn id="37" dur="500" fill="hold"/>
                                        <p:tgtEl>
                                          <p:spTgt spid="5">
                                            <p:graphicEl>
                                              <a:dgm id="{B016188D-812B-4766-8CAB-85E8E28848EB}"/>
                                            </p:graphic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5">
                                            <p:graphicEl>
                                              <a:dgm id="{B016188D-812B-4766-8CAB-85E8E28848EB}"/>
                                            </p:graphic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2" fill="hold" grpId="0" nodeType="clickEffect">
                                  <p:stCondLst>
                                    <p:cond delay="0"/>
                                  </p:stCondLst>
                                  <p:childTnLst>
                                    <p:set>
                                      <p:cBhvr>
                                        <p:cTn id="42" dur="1" fill="hold">
                                          <p:stCondLst>
                                            <p:cond delay="0"/>
                                          </p:stCondLst>
                                        </p:cTn>
                                        <p:tgtEl>
                                          <p:spTgt spid="5">
                                            <p:graphicEl>
                                              <a:dgm id="{1E8FAD12-8BDB-454B-9321-6D9CB2343D57}"/>
                                            </p:graphicEl>
                                          </p:spTgt>
                                        </p:tgtEl>
                                        <p:attrNameLst>
                                          <p:attrName>style.visibility</p:attrName>
                                        </p:attrNameLst>
                                      </p:cBhvr>
                                      <p:to>
                                        <p:strVal val="visible"/>
                                      </p:to>
                                    </p:set>
                                    <p:anim calcmode="lin" valueType="num">
                                      <p:cBhvr additive="base">
                                        <p:cTn id="43" dur="500" fill="hold"/>
                                        <p:tgtEl>
                                          <p:spTgt spid="5">
                                            <p:graphicEl>
                                              <a:dgm id="{1E8FAD12-8BDB-454B-9321-6D9CB2343D57}"/>
                                            </p:graphic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5">
                                            <p:graphicEl>
                                              <a:dgm id="{1E8FAD12-8BDB-454B-9321-6D9CB2343D57}"/>
                                            </p:graphic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5" grpId="0">
        <p:bldSub>
          <a:bldDgm bld="one"/>
        </p:bldSub>
      </p:bldGraphic>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n-US" b="1" dirty="0"/>
              <a:t>Stage 2: Childhood</a:t>
            </a:r>
            <a:endParaRPr lang="en-ZA"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172985030"/>
              </p:ext>
            </p:extLst>
          </p:nvPr>
        </p:nvGraphicFramePr>
        <p:xfrm>
          <a:off x="251520" y="1600200"/>
          <a:ext cx="8712968" cy="49971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p:txBody>
          <a:bodyPr/>
          <a:lstStyle/>
          <a:p>
            <a:fld id="{22343444-351A-4995-9FD8-AE045AE44237}" type="slidenum">
              <a:rPr lang="en-ZA" smtClean="0"/>
              <a:t>56</a:t>
            </a:fld>
            <a:endParaRPr lang="en-ZA"/>
          </a:p>
        </p:txBody>
      </p:sp>
    </p:spTree>
    <p:extLst>
      <p:ext uri="{BB962C8B-B14F-4D97-AF65-F5344CB8AC3E}">
        <p14:creationId xmlns:p14="http://schemas.microsoft.com/office/powerpoint/2010/main" val="6805989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5">
                                            <p:graphicEl>
                                              <a:dgm id="{5259401F-76C3-4C22-AA6B-AED0D209EFC0}"/>
                                            </p:graphicEl>
                                          </p:spTgt>
                                        </p:tgtEl>
                                        <p:attrNameLst>
                                          <p:attrName>style.visibility</p:attrName>
                                        </p:attrNameLst>
                                      </p:cBhvr>
                                      <p:to>
                                        <p:strVal val="visible"/>
                                      </p:to>
                                    </p:set>
                                    <p:anim calcmode="lin" valueType="num">
                                      <p:cBhvr additive="base">
                                        <p:cTn id="13" dur="500" fill="hold"/>
                                        <p:tgtEl>
                                          <p:spTgt spid="5">
                                            <p:graphicEl>
                                              <a:dgm id="{5259401F-76C3-4C22-AA6B-AED0D209EFC0}"/>
                                            </p:graphic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5">
                                            <p:graphicEl>
                                              <a:dgm id="{5259401F-76C3-4C22-AA6B-AED0D209EFC0}"/>
                                            </p:graphic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5">
                                            <p:graphicEl>
                                              <a:dgm id="{14C73418-C824-4572-8720-E936A0E5B6D4}"/>
                                            </p:graphicEl>
                                          </p:spTgt>
                                        </p:tgtEl>
                                        <p:attrNameLst>
                                          <p:attrName>style.visibility</p:attrName>
                                        </p:attrNameLst>
                                      </p:cBhvr>
                                      <p:to>
                                        <p:strVal val="visible"/>
                                      </p:to>
                                    </p:set>
                                    <p:anim calcmode="lin" valueType="num">
                                      <p:cBhvr additive="base">
                                        <p:cTn id="19" dur="500" fill="hold"/>
                                        <p:tgtEl>
                                          <p:spTgt spid="5">
                                            <p:graphicEl>
                                              <a:dgm id="{14C73418-C824-4572-8720-E936A0E5B6D4}"/>
                                            </p:graphic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5">
                                            <p:graphicEl>
                                              <a:dgm id="{14C73418-C824-4572-8720-E936A0E5B6D4}"/>
                                            </p:graphic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5">
                                            <p:graphicEl>
                                              <a:dgm id="{4338A17E-50C4-4FE3-9397-D34E2F25DED4}"/>
                                            </p:graphicEl>
                                          </p:spTgt>
                                        </p:tgtEl>
                                        <p:attrNameLst>
                                          <p:attrName>style.visibility</p:attrName>
                                        </p:attrNameLst>
                                      </p:cBhvr>
                                      <p:to>
                                        <p:strVal val="visible"/>
                                      </p:to>
                                    </p:set>
                                    <p:anim calcmode="lin" valueType="num">
                                      <p:cBhvr additive="base">
                                        <p:cTn id="25" dur="500" fill="hold"/>
                                        <p:tgtEl>
                                          <p:spTgt spid="5">
                                            <p:graphicEl>
                                              <a:dgm id="{4338A17E-50C4-4FE3-9397-D34E2F25DED4}"/>
                                            </p:graphic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5">
                                            <p:graphicEl>
                                              <a:dgm id="{4338A17E-50C4-4FE3-9397-D34E2F25DED4}"/>
                                            </p:graphic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5">
                                            <p:graphicEl>
                                              <a:dgm id="{B46CE630-3B5D-49CF-AD36-755CAA3C6F30}"/>
                                            </p:graphicEl>
                                          </p:spTgt>
                                        </p:tgtEl>
                                        <p:attrNameLst>
                                          <p:attrName>style.visibility</p:attrName>
                                        </p:attrNameLst>
                                      </p:cBhvr>
                                      <p:to>
                                        <p:strVal val="visible"/>
                                      </p:to>
                                    </p:set>
                                    <p:anim calcmode="lin" valueType="num">
                                      <p:cBhvr additive="base">
                                        <p:cTn id="31" dur="500" fill="hold"/>
                                        <p:tgtEl>
                                          <p:spTgt spid="5">
                                            <p:graphicEl>
                                              <a:dgm id="{B46CE630-3B5D-49CF-AD36-755CAA3C6F30}"/>
                                            </p:graphic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5">
                                            <p:graphicEl>
                                              <a:dgm id="{B46CE630-3B5D-49CF-AD36-755CAA3C6F30}"/>
                                            </p:graphic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5">
                                            <p:graphicEl>
                                              <a:dgm id="{07F45C73-3087-41D2-8EBE-59940BE3A50E}"/>
                                            </p:graphicEl>
                                          </p:spTgt>
                                        </p:tgtEl>
                                        <p:attrNameLst>
                                          <p:attrName>style.visibility</p:attrName>
                                        </p:attrNameLst>
                                      </p:cBhvr>
                                      <p:to>
                                        <p:strVal val="visible"/>
                                      </p:to>
                                    </p:set>
                                    <p:anim calcmode="lin" valueType="num">
                                      <p:cBhvr additive="base">
                                        <p:cTn id="37" dur="500" fill="hold"/>
                                        <p:tgtEl>
                                          <p:spTgt spid="5">
                                            <p:graphicEl>
                                              <a:dgm id="{07F45C73-3087-41D2-8EBE-59940BE3A50E}"/>
                                            </p:graphic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5">
                                            <p:graphicEl>
                                              <a:dgm id="{07F45C73-3087-41D2-8EBE-59940BE3A50E}"/>
                                            </p:graphic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2" fill="hold" grpId="0" nodeType="clickEffect">
                                  <p:stCondLst>
                                    <p:cond delay="0"/>
                                  </p:stCondLst>
                                  <p:childTnLst>
                                    <p:set>
                                      <p:cBhvr>
                                        <p:cTn id="42" dur="1" fill="hold">
                                          <p:stCondLst>
                                            <p:cond delay="0"/>
                                          </p:stCondLst>
                                        </p:cTn>
                                        <p:tgtEl>
                                          <p:spTgt spid="5">
                                            <p:graphicEl>
                                              <a:dgm id="{5712CE5D-8BE0-4EBC-A6C0-851A5E5D92FB}"/>
                                            </p:graphicEl>
                                          </p:spTgt>
                                        </p:tgtEl>
                                        <p:attrNameLst>
                                          <p:attrName>style.visibility</p:attrName>
                                        </p:attrNameLst>
                                      </p:cBhvr>
                                      <p:to>
                                        <p:strVal val="visible"/>
                                      </p:to>
                                    </p:set>
                                    <p:anim calcmode="lin" valueType="num">
                                      <p:cBhvr additive="base">
                                        <p:cTn id="43" dur="500" fill="hold"/>
                                        <p:tgtEl>
                                          <p:spTgt spid="5">
                                            <p:graphicEl>
                                              <a:dgm id="{5712CE5D-8BE0-4EBC-A6C0-851A5E5D92FB}"/>
                                            </p:graphic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5">
                                            <p:graphicEl>
                                              <a:dgm id="{5712CE5D-8BE0-4EBC-A6C0-851A5E5D92FB}"/>
                                            </p:graphic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5" grpId="0">
        <p:bldSub>
          <a:bldDgm bld="one"/>
        </p:bldSub>
      </p:bldGraphic>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lstStyle/>
          <a:p>
            <a:pPr algn="just"/>
            <a:r>
              <a:rPr lang="en-US" b="1" dirty="0"/>
              <a:t>Stage 3: </a:t>
            </a:r>
            <a:r>
              <a:rPr lang="en-US" b="1" dirty="0" smtClean="0"/>
              <a:t>Adolescence</a:t>
            </a:r>
            <a:endParaRPr lang="en-ZA"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377452302"/>
              </p:ext>
            </p:extLst>
          </p:nvPr>
        </p:nvGraphicFramePr>
        <p:xfrm>
          <a:off x="539552" y="1124744"/>
          <a:ext cx="8435280" cy="54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p:txBody>
          <a:bodyPr/>
          <a:lstStyle/>
          <a:p>
            <a:fld id="{22343444-351A-4995-9FD8-AE045AE44237}" type="slidenum">
              <a:rPr lang="en-ZA" smtClean="0"/>
              <a:t>57</a:t>
            </a:fld>
            <a:endParaRPr lang="en-ZA"/>
          </a:p>
        </p:txBody>
      </p:sp>
    </p:spTree>
    <p:extLst>
      <p:ext uri="{BB962C8B-B14F-4D97-AF65-F5344CB8AC3E}">
        <p14:creationId xmlns:p14="http://schemas.microsoft.com/office/powerpoint/2010/main" val="2020572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5">
                                            <p:graphicEl>
                                              <a:dgm id="{DD177952-E968-4C7C-95EE-0B246157F462}"/>
                                            </p:graphicEl>
                                          </p:spTgt>
                                        </p:tgtEl>
                                        <p:attrNameLst>
                                          <p:attrName>style.visibility</p:attrName>
                                        </p:attrNameLst>
                                      </p:cBhvr>
                                      <p:to>
                                        <p:strVal val="visible"/>
                                      </p:to>
                                    </p:set>
                                    <p:anim calcmode="lin" valueType="num">
                                      <p:cBhvr additive="base">
                                        <p:cTn id="13" dur="500" fill="hold"/>
                                        <p:tgtEl>
                                          <p:spTgt spid="5">
                                            <p:graphicEl>
                                              <a:dgm id="{DD177952-E968-4C7C-95EE-0B246157F462}"/>
                                            </p:graphic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5">
                                            <p:graphicEl>
                                              <a:dgm id="{DD177952-E968-4C7C-95EE-0B246157F462}"/>
                                            </p:graphic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5">
                                            <p:graphicEl>
                                              <a:dgm id="{A3E3777D-EFCD-4D20-8EEC-38CF7A8EA5EC}"/>
                                            </p:graphicEl>
                                          </p:spTgt>
                                        </p:tgtEl>
                                        <p:attrNameLst>
                                          <p:attrName>style.visibility</p:attrName>
                                        </p:attrNameLst>
                                      </p:cBhvr>
                                      <p:to>
                                        <p:strVal val="visible"/>
                                      </p:to>
                                    </p:set>
                                    <p:anim calcmode="lin" valueType="num">
                                      <p:cBhvr additive="base">
                                        <p:cTn id="19" dur="500" fill="hold"/>
                                        <p:tgtEl>
                                          <p:spTgt spid="5">
                                            <p:graphicEl>
                                              <a:dgm id="{A3E3777D-EFCD-4D20-8EEC-38CF7A8EA5EC}"/>
                                            </p:graphic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5">
                                            <p:graphicEl>
                                              <a:dgm id="{A3E3777D-EFCD-4D20-8EEC-38CF7A8EA5EC}"/>
                                            </p:graphic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5">
                                            <p:graphicEl>
                                              <a:dgm id="{A7E041AD-C567-4A00-92DB-A8197247CB8B}"/>
                                            </p:graphicEl>
                                          </p:spTgt>
                                        </p:tgtEl>
                                        <p:attrNameLst>
                                          <p:attrName>style.visibility</p:attrName>
                                        </p:attrNameLst>
                                      </p:cBhvr>
                                      <p:to>
                                        <p:strVal val="visible"/>
                                      </p:to>
                                    </p:set>
                                    <p:anim calcmode="lin" valueType="num">
                                      <p:cBhvr additive="base">
                                        <p:cTn id="25" dur="500" fill="hold"/>
                                        <p:tgtEl>
                                          <p:spTgt spid="5">
                                            <p:graphicEl>
                                              <a:dgm id="{A7E041AD-C567-4A00-92DB-A8197247CB8B}"/>
                                            </p:graphic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5">
                                            <p:graphicEl>
                                              <a:dgm id="{A7E041AD-C567-4A00-92DB-A8197247CB8B}"/>
                                            </p:graphic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5">
                                            <p:graphicEl>
                                              <a:dgm id="{D6141262-793E-43B8-A9F0-8C73C2464083}"/>
                                            </p:graphicEl>
                                          </p:spTgt>
                                        </p:tgtEl>
                                        <p:attrNameLst>
                                          <p:attrName>style.visibility</p:attrName>
                                        </p:attrNameLst>
                                      </p:cBhvr>
                                      <p:to>
                                        <p:strVal val="visible"/>
                                      </p:to>
                                    </p:set>
                                    <p:anim calcmode="lin" valueType="num">
                                      <p:cBhvr additive="base">
                                        <p:cTn id="31" dur="500" fill="hold"/>
                                        <p:tgtEl>
                                          <p:spTgt spid="5">
                                            <p:graphicEl>
                                              <a:dgm id="{D6141262-793E-43B8-A9F0-8C73C2464083}"/>
                                            </p:graphic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5">
                                            <p:graphicEl>
                                              <a:dgm id="{D6141262-793E-43B8-A9F0-8C73C2464083}"/>
                                            </p:graphic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5">
                                            <p:graphicEl>
                                              <a:dgm id="{90E17D57-2B99-444C-9D35-CDFA97C650E8}"/>
                                            </p:graphicEl>
                                          </p:spTgt>
                                        </p:tgtEl>
                                        <p:attrNameLst>
                                          <p:attrName>style.visibility</p:attrName>
                                        </p:attrNameLst>
                                      </p:cBhvr>
                                      <p:to>
                                        <p:strVal val="visible"/>
                                      </p:to>
                                    </p:set>
                                    <p:anim calcmode="lin" valueType="num">
                                      <p:cBhvr additive="base">
                                        <p:cTn id="37" dur="500" fill="hold"/>
                                        <p:tgtEl>
                                          <p:spTgt spid="5">
                                            <p:graphicEl>
                                              <a:dgm id="{90E17D57-2B99-444C-9D35-CDFA97C650E8}"/>
                                            </p:graphic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5">
                                            <p:graphicEl>
                                              <a:dgm id="{90E17D57-2B99-444C-9D35-CDFA97C650E8}"/>
                                            </p:graphic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2" fill="hold" grpId="0" nodeType="clickEffect">
                                  <p:stCondLst>
                                    <p:cond delay="0"/>
                                  </p:stCondLst>
                                  <p:childTnLst>
                                    <p:set>
                                      <p:cBhvr>
                                        <p:cTn id="42" dur="1" fill="hold">
                                          <p:stCondLst>
                                            <p:cond delay="0"/>
                                          </p:stCondLst>
                                        </p:cTn>
                                        <p:tgtEl>
                                          <p:spTgt spid="5">
                                            <p:graphicEl>
                                              <a:dgm id="{E81DF48D-E06C-4645-A3D0-D3B4EB2FAE70}"/>
                                            </p:graphicEl>
                                          </p:spTgt>
                                        </p:tgtEl>
                                        <p:attrNameLst>
                                          <p:attrName>style.visibility</p:attrName>
                                        </p:attrNameLst>
                                      </p:cBhvr>
                                      <p:to>
                                        <p:strVal val="visible"/>
                                      </p:to>
                                    </p:set>
                                    <p:anim calcmode="lin" valueType="num">
                                      <p:cBhvr additive="base">
                                        <p:cTn id="43" dur="500" fill="hold"/>
                                        <p:tgtEl>
                                          <p:spTgt spid="5">
                                            <p:graphicEl>
                                              <a:dgm id="{E81DF48D-E06C-4645-A3D0-D3B4EB2FAE70}"/>
                                            </p:graphic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5">
                                            <p:graphicEl>
                                              <a:dgm id="{E81DF48D-E06C-4645-A3D0-D3B4EB2FAE70}"/>
                                            </p:graphic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5" grpId="0">
        <p:bldSub>
          <a:bldDgm bld="one"/>
        </p:bldSub>
      </p:bldGraphic>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Adolescence</a:t>
            </a:r>
          </a:p>
        </p:txBody>
      </p:sp>
      <p:sp>
        <p:nvSpPr>
          <p:cNvPr id="3" name="Content Placeholder 2"/>
          <p:cNvSpPr>
            <a:spLocks noGrp="1"/>
          </p:cNvSpPr>
          <p:nvPr>
            <p:ph idx="1"/>
          </p:nvPr>
        </p:nvSpPr>
        <p:spPr/>
        <p:txBody>
          <a:bodyPr>
            <a:normAutofit lnSpcReduction="10000"/>
          </a:bodyPr>
          <a:lstStyle/>
          <a:p>
            <a:r>
              <a:rPr lang="en-ZA" dirty="0">
                <a:latin typeface="Times New Roman" panose="02020603050405020304" pitchFamily="18" charset="0"/>
                <a:cs typeface="Times New Roman" panose="02020603050405020304" pitchFamily="18" charset="0"/>
              </a:rPr>
              <a:t>Characterised by rapid body growth and genital maturation</a:t>
            </a:r>
          </a:p>
          <a:p>
            <a:r>
              <a:rPr lang="en-ZA" dirty="0">
                <a:latin typeface="Times New Roman" panose="02020603050405020304" pitchFamily="18" charset="0"/>
                <a:cs typeface="Times New Roman" panose="02020603050405020304" pitchFamily="18" charset="0"/>
              </a:rPr>
              <a:t>Develop ideas about what they will do with their lives</a:t>
            </a:r>
          </a:p>
          <a:p>
            <a:r>
              <a:rPr lang="en-ZA" dirty="0">
                <a:latin typeface="Times New Roman" panose="02020603050405020304" pitchFamily="18" charset="0"/>
                <a:cs typeface="Times New Roman" panose="02020603050405020304" pitchFamily="18" charset="0"/>
              </a:rPr>
              <a:t>Preoccupied with how they appear in the eyes of others</a:t>
            </a:r>
          </a:p>
          <a:p>
            <a:r>
              <a:rPr lang="en-ZA" dirty="0">
                <a:latin typeface="Times New Roman" panose="02020603050405020304" pitchFamily="18" charset="0"/>
                <a:cs typeface="Times New Roman" panose="02020603050405020304" pitchFamily="18" charset="0"/>
              </a:rPr>
              <a:t>As they struggle to establish an identity, they may over identify with unrealistic cultural or group heroes </a:t>
            </a:r>
          </a:p>
        </p:txBody>
      </p:sp>
      <p:sp>
        <p:nvSpPr>
          <p:cNvPr id="4" name="Slide Number Placeholder 3"/>
          <p:cNvSpPr>
            <a:spLocks noGrp="1"/>
          </p:cNvSpPr>
          <p:nvPr>
            <p:ph type="sldNum" sz="quarter" idx="12"/>
          </p:nvPr>
        </p:nvSpPr>
        <p:spPr/>
        <p:txBody>
          <a:bodyPr/>
          <a:lstStyle/>
          <a:p>
            <a:fld id="{22343444-351A-4995-9FD8-AE045AE44237}" type="slidenum">
              <a:rPr lang="en-ZA" smtClean="0"/>
              <a:t>58</a:t>
            </a:fld>
            <a:endParaRPr lang="en-ZA"/>
          </a:p>
        </p:txBody>
      </p:sp>
    </p:spTree>
    <p:extLst>
      <p:ext uri="{BB962C8B-B14F-4D97-AF65-F5344CB8AC3E}">
        <p14:creationId xmlns:p14="http://schemas.microsoft.com/office/powerpoint/2010/main" val="334116065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1143000"/>
          </a:xfrm>
        </p:spPr>
        <p:txBody>
          <a:bodyPr/>
          <a:lstStyle/>
          <a:p>
            <a:pPr algn="just"/>
            <a:r>
              <a:rPr lang="en-US" b="1" dirty="0"/>
              <a:t>Stage 4: Adult Socialization</a:t>
            </a:r>
            <a:endParaRPr lang="en-ZA"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445745525"/>
              </p:ext>
            </p:extLst>
          </p:nvPr>
        </p:nvGraphicFramePr>
        <p:xfrm>
          <a:off x="33908" y="1484784"/>
          <a:ext cx="8712968" cy="49685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22343444-351A-4995-9FD8-AE045AE44237}" type="slidenum">
              <a:rPr lang="en-ZA" smtClean="0"/>
              <a:t>59</a:t>
            </a:fld>
            <a:endParaRPr lang="en-ZA"/>
          </a:p>
        </p:txBody>
      </p:sp>
    </p:spTree>
    <p:extLst>
      <p:ext uri="{BB962C8B-B14F-4D97-AF65-F5344CB8AC3E}">
        <p14:creationId xmlns:p14="http://schemas.microsoft.com/office/powerpoint/2010/main" val="458611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2" fill="hold" grpId="0" nodeType="clickEffect">
                                  <p:stCondLst>
                                    <p:cond delay="0"/>
                                  </p:stCondLst>
                                  <p:childTnLst>
                                    <p:set>
                                      <p:cBhvr>
                                        <p:cTn id="14" dur="1" fill="hold">
                                          <p:stCondLst>
                                            <p:cond delay="0"/>
                                          </p:stCondLst>
                                        </p:cTn>
                                        <p:tgtEl>
                                          <p:spTgt spid="5">
                                            <p:graphicEl>
                                              <a:dgm id="{CBF012CD-ECD1-4123-A302-988A42D8BEB8}"/>
                                            </p:graphicEl>
                                          </p:spTgt>
                                        </p:tgtEl>
                                        <p:attrNameLst>
                                          <p:attrName>style.visibility</p:attrName>
                                        </p:attrNameLst>
                                      </p:cBhvr>
                                      <p:to>
                                        <p:strVal val="visible"/>
                                      </p:to>
                                    </p:set>
                                    <p:anim calcmode="lin" valueType="num">
                                      <p:cBhvr additive="base">
                                        <p:cTn id="15" dur="500" fill="hold"/>
                                        <p:tgtEl>
                                          <p:spTgt spid="5">
                                            <p:graphicEl>
                                              <a:dgm id="{CBF012CD-ECD1-4123-A302-988A42D8BEB8}"/>
                                            </p:graphicEl>
                                          </p:spTgt>
                                        </p:tgtEl>
                                        <p:attrNameLst>
                                          <p:attrName>ppt_x</p:attrName>
                                        </p:attrNameLst>
                                      </p:cBhvr>
                                      <p:tavLst>
                                        <p:tav tm="0">
                                          <p:val>
                                            <p:strVal val="1+#ppt_w/2"/>
                                          </p:val>
                                        </p:tav>
                                        <p:tav tm="100000">
                                          <p:val>
                                            <p:strVal val="#ppt_x"/>
                                          </p:val>
                                        </p:tav>
                                      </p:tavLst>
                                    </p:anim>
                                    <p:anim calcmode="lin" valueType="num">
                                      <p:cBhvr additive="base">
                                        <p:cTn id="16" dur="500" fill="hold"/>
                                        <p:tgtEl>
                                          <p:spTgt spid="5">
                                            <p:graphicEl>
                                              <a:dgm id="{CBF012CD-ECD1-4123-A302-988A42D8BEB8}"/>
                                            </p:graphic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2" fill="hold" grpId="0" nodeType="clickEffect">
                                  <p:stCondLst>
                                    <p:cond delay="0"/>
                                  </p:stCondLst>
                                  <p:childTnLst>
                                    <p:set>
                                      <p:cBhvr>
                                        <p:cTn id="20" dur="1" fill="hold">
                                          <p:stCondLst>
                                            <p:cond delay="0"/>
                                          </p:stCondLst>
                                        </p:cTn>
                                        <p:tgtEl>
                                          <p:spTgt spid="5">
                                            <p:graphicEl>
                                              <a:dgm id="{C97857B7-5651-4268-80BD-CFF26B49019D}"/>
                                            </p:graphicEl>
                                          </p:spTgt>
                                        </p:tgtEl>
                                        <p:attrNameLst>
                                          <p:attrName>style.visibility</p:attrName>
                                        </p:attrNameLst>
                                      </p:cBhvr>
                                      <p:to>
                                        <p:strVal val="visible"/>
                                      </p:to>
                                    </p:set>
                                    <p:anim calcmode="lin" valueType="num">
                                      <p:cBhvr additive="base">
                                        <p:cTn id="21" dur="500" fill="hold"/>
                                        <p:tgtEl>
                                          <p:spTgt spid="5">
                                            <p:graphicEl>
                                              <a:dgm id="{C97857B7-5651-4268-80BD-CFF26B49019D}"/>
                                            </p:graphicEl>
                                          </p:spTgt>
                                        </p:tgtEl>
                                        <p:attrNameLst>
                                          <p:attrName>ppt_x</p:attrName>
                                        </p:attrNameLst>
                                      </p:cBhvr>
                                      <p:tavLst>
                                        <p:tav tm="0">
                                          <p:val>
                                            <p:strVal val="1+#ppt_w/2"/>
                                          </p:val>
                                        </p:tav>
                                        <p:tav tm="100000">
                                          <p:val>
                                            <p:strVal val="#ppt_x"/>
                                          </p:val>
                                        </p:tav>
                                      </p:tavLst>
                                    </p:anim>
                                    <p:anim calcmode="lin" valueType="num">
                                      <p:cBhvr additive="base">
                                        <p:cTn id="22" dur="500" fill="hold"/>
                                        <p:tgtEl>
                                          <p:spTgt spid="5">
                                            <p:graphicEl>
                                              <a:dgm id="{C97857B7-5651-4268-80BD-CFF26B49019D}"/>
                                            </p:graphicEl>
                                          </p:spTgt>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2" fill="hold" grpId="0" nodeType="clickEffect">
                                  <p:stCondLst>
                                    <p:cond delay="0"/>
                                  </p:stCondLst>
                                  <p:childTnLst>
                                    <p:set>
                                      <p:cBhvr>
                                        <p:cTn id="26" dur="1" fill="hold">
                                          <p:stCondLst>
                                            <p:cond delay="0"/>
                                          </p:stCondLst>
                                        </p:cTn>
                                        <p:tgtEl>
                                          <p:spTgt spid="5">
                                            <p:graphicEl>
                                              <a:dgm id="{6842A833-A05B-44BD-8445-4ADBDE071712}"/>
                                            </p:graphicEl>
                                          </p:spTgt>
                                        </p:tgtEl>
                                        <p:attrNameLst>
                                          <p:attrName>style.visibility</p:attrName>
                                        </p:attrNameLst>
                                      </p:cBhvr>
                                      <p:to>
                                        <p:strVal val="visible"/>
                                      </p:to>
                                    </p:set>
                                    <p:anim calcmode="lin" valueType="num">
                                      <p:cBhvr additive="base">
                                        <p:cTn id="27" dur="500" fill="hold"/>
                                        <p:tgtEl>
                                          <p:spTgt spid="5">
                                            <p:graphicEl>
                                              <a:dgm id="{6842A833-A05B-44BD-8445-4ADBDE071712}"/>
                                            </p:graphicEl>
                                          </p:spTgt>
                                        </p:tgtEl>
                                        <p:attrNameLst>
                                          <p:attrName>ppt_x</p:attrName>
                                        </p:attrNameLst>
                                      </p:cBhvr>
                                      <p:tavLst>
                                        <p:tav tm="0">
                                          <p:val>
                                            <p:strVal val="1+#ppt_w/2"/>
                                          </p:val>
                                        </p:tav>
                                        <p:tav tm="100000">
                                          <p:val>
                                            <p:strVal val="#ppt_x"/>
                                          </p:val>
                                        </p:tav>
                                      </p:tavLst>
                                    </p:anim>
                                    <p:anim calcmode="lin" valueType="num">
                                      <p:cBhvr additive="base">
                                        <p:cTn id="28" dur="500" fill="hold"/>
                                        <p:tgtEl>
                                          <p:spTgt spid="5">
                                            <p:graphicEl>
                                              <a:dgm id="{6842A833-A05B-44BD-8445-4ADBDE071712}"/>
                                            </p:graphicEl>
                                          </p:spTgt>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5">
                                            <p:graphicEl>
                                              <a:dgm id="{28C1103D-C38C-42FB-B115-BD765FE6D6A2}"/>
                                            </p:graphicEl>
                                          </p:spTgt>
                                        </p:tgtEl>
                                        <p:attrNameLst>
                                          <p:attrName>style.visibility</p:attrName>
                                        </p:attrNameLst>
                                      </p:cBhvr>
                                      <p:to>
                                        <p:strVal val="visible"/>
                                      </p:to>
                                    </p:set>
                                    <p:anim calcmode="lin" valueType="num">
                                      <p:cBhvr additive="base">
                                        <p:cTn id="31" dur="500" fill="hold"/>
                                        <p:tgtEl>
                                          <p:spTgt spid="5">
                                            <p:graphicEl>
                                              <a:dgm id="{28C1103D-C38C-42FB-B115-BD765FE6D6A2}"/>
                                            </p:graphic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5">
                                            <p:graphicEl>
                                              <a:dgm id="{28C1103D-C38C-42FB-B115-BD765FE6D6A2}"/>
                                            </p:graphic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5">
                                            <p:graphicEl>
                                              <a:dgm id="{54061767-811F-46C7-B4B6-9D425A320111}"/>
                                            </p:graphicEl>
                                          </p:spTgt>
                                        </p:tgtEl>
                                        <p:attrNameLst>
                                          <p:attrName>style.visibility</p:attrName>
                                        </p:attrNameLst>
                                      </p:cBhvr>
                                      <p:to>
                                        <p:strVal val="visible"/>
                                      </p:to>
                                    </p:set>
                                    <p:anim calcmode="lin" valueType="num">
                                      <p:cBhvr additive="base">
                                        <p:cTn id="37" dur="500" fill="hold"/>
                                        <p:tgtEl>
                                          <p:spTgt spid="5">
                                            <p:graphicEl>
                                              <a:dgm id="{54061767-811F-46C7-B4B6-9D425A320111}"/>
                                            </p:graphic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5">
                                            <p:graphicEl>
                                              <a:dgm id="{54061767-811F-46C7-B4B6-9D425A320111}"/>
                                            </p:graphicEl>
                                          </p:spTgt>
                                        </p:tgtEl>
                                        <p:attrNameLst>
                                          <p:attrName>ppt_y</p:attrName>
                                        </p:attrNameLst>
                                      </p:cBhvr>
                                      <p:tavLst>
                                        <p:tav tm="0">
                                          <p:val>
                                            <p:strVal val="#ppt_y"/>
                                          </p:val>
                                        </p:tav>
                                        <p:tav tm="100000">
                                          <p:val>
                                            <p:strVal val="#ppt_y"/>
                                          </p:val>
                                        </p:tav>
                                      </p:tavLst>
                                    </p:anim>
                                  </p:childTnLst>
                                </p:cTn>
                              </p:par>
                              <p:par>
                                <p:cTn id="39" presetID="2" presetClass="entr" presetSubtype="2" fill="hold" grpId="0" nodeType="withEffect">
                                  <p:stCondLst>
                                    <p:cond delay="0"/>
                                  </p:stCondLst>
                                  <p:childTnLst>
                                    <p:set>
                                      <p:cBhvr>
                                        <p:cTn id="40" dur="1" fill="hold">
                                          <p:stCondLst>
                                            <p:cond delay="0"/>
                                          </p:stCondLst>
                                        </p:cTn>
                                        <p:tgtEl>
                                          <p:spTgt spid="5">
                                            <p:graphicEl>
                                              <a:dgm id="{03C225EF-6F98-4985-949B-7A54D2D19BF5}"/>
                                            </p:graphicEl>
                                          </p:spTgt>
                                        </p:tgtEl>
                                        <p:attrNameLst>
                                          <p:attrName>style.visibility</p:attrName>
                                        </p:attrNameLst>
                                      </p:cBhvr>
                                      <p:to>
                                        <p:strVal val="visible"/>
                                      </p:to>
                                    </p:set>
                                    <p:anim calcmode="lin" valueType="num">
                                      <p:cBhvr additive="base">
                                        <p:cTn id="41" dur="500" fill="hold"/>
                                        <p:tgtEl>
                                          <p:spTgt spid="5">
                                            <p:graphicEl>
                                              <a:dgm id="{03C225EF-6F98-4985-949B-7A54D2D19BF5}"/>
                                            </p:graphic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5">
                                            <p:graphicEl>
                                              <a:dgm id="{03C225EF-6F98-4985-949B-7A54D2D19BF5}"/>
                                            </p:graphicEl>
                                          </p:spTgt>
                                        </p:tgtEl>
                                        <p:attrNameLst>
                                          <p:attrName>ppt_y</p:attrName>
                                        </p:attrNameLst>
                                      </p:cBhvr>
                                      <p:tavLst>
                                        <p:tav tm="0">
                                          <p:val>
                                            <p:strVal val="#ppt_y"/>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2" fill="hold" grpId="0" nodeType="clickEffect">
                                  <p:stCondLst>
                                    <p:cond delay="0"/>
                                  </p:stCondLst>
                                  <p:childTnLst>
                                    <p:set>
                                      <p:cBhvr>
                                        <p:cTn id="46" dur="1" fill="hold">
                                          <p:stCondLst>
                                            <p:cond delay="0"/>
                                          </p:stCondLst>
                                        </p:cTn>
                                        <p:tgtEl>
                                          <p:spTgt spid="5">
                                            <p:graphicEl>
                                              <a:dgm id="{3D86DDBD-1F78-4548-B7A9-CC23B0676F5D}"/>
                                            </p:graphicEl>
                                          </p:spTgt>
                                        </p:tgtEl>
                                        <p:attrNameLst>
                                          <p:attrName>style.visibility</p:attrName>
                                        </p:attrNameLst>
                                      </p:cBhvr>
                                      <p:to>
                                        <p:strVal val="visible"/>
                                      </p:to>
                                    </p:set>
                                    <p:anim calcmode="lin" valueType="num">
                                      <p:cBhvr additive="base">
                                        <p:cTn id="47" dur="500" fill="hold"/>
                                        <p:tgtEl>
                                          <p:spTgt spid="5">
                                            <p:graphicEl>
                                              <a:dgm id="{3D86DDBD-1F78-4548-B7A9-CC23B0676F5D}"/>
                                            </p:graphicEl>
                                          </p:spTgt>
                                        </p:tgtEl>
                                        <p:attrNameLst>
                                          <p:attrName>ppt_x</p:attrName>
                                        </p:attrNameLst>
                                      </p:cBhvr>
                                      <p:tavLst>
                                        <p:tav tm="0">
                                          <p:val>
                                            <p:strVal val="1+#ppt_w/2"/>
                                          </p:val>
                                        </p:tav>
                                        <p:tav tm="100000">
                                          <p:val>
                                            <p:strVal val="#ppt_x"/>
                                          </p:val>
                                        </p:tav>
                                      </p:tavLst>
                                    </p:anim>
                                    <p:anim calcmode="lin" valueType="num">
                                      <p:cBhvr additive="base">
                                        <p:cTn id="48" dur="500" fill="hold"/>
                                        <p:tgtEl>
                                          <p:spTgt spid="5">
                                            <p:graphicEl>
                                              <a:dgm id="{3D86DDBD-1F78-4548-B7A9-CC23B0676F5D}"/>
                                            </p:graphicEl>
                                          </p:spTgt>
                                        </p:tgtEl>
                                        <p:attrNameLst>
                                          <p:attrName>ppt_y</p:attrName>
                                        </p:attrNameLst>
                                      </p:cBhvr>
                                      <p:tavLst>
                                        <p:tav tm="0">
                                          <p:val>
                                            <p:strVal val="#ppt_y"/>
                                          </p:val>
                                        </p:tav>
                                        <p:tav tm="100000">
                                          <p:val>
                                            <p:strVal val="#ppt_y"/>
                                          </p:val>
                                        </p:tav>
                                      </p:tavLst>
                                    </p:anim>
                                  </p:childTnLst>
                                </p:cTn>
                              </p:par>
                              <p:par>
                                <p:cTn id="49" presetID="2" presetClass="entr" presetSubtype="2" fill="hold" grpId="0" nodeType="withEffect">
                                  <p:stCondLst>
                                    <p:cond delay="0"/>
                                  </p:stCondLst>
                                  <p:childTnLst>
                                    <p:set>
                                      <p:cBhvr>
                                        <p:cTn id="50" dur="1" fill="hold">
                                          <p:stCondLst>
                                            <p:cond delay="0"/>
                                          </p:stCondLst>
                                        </p:cTn>
                                        <p:tgtEl>
                                          <p:spTgt spid="5">
                                            <p:graphicEl>
                                              <a:dgm id="{13DFA00A-0381-4809-A6A1-03EEB97E2E3F}"/>
                                            </p:graphicEl>
                                          </p:spTgt>
                                        </p:tgtEl>
                                        <p:attrNameLst>
                                          <p:attrName>style.visibility</p:attrName>
                                        </p:attrNameLst>
                                      </p:cBhvr>
                                      <p:to>
                                        <p:strVal val="visible"/>
                                      </p:to>
                                    </p:set>
                                    <p:anim calcmode="lin" valueType="num">
                                      <p:cBhvr additive="base">
                                        <p:cTn id="51" dur="500" fill="hold"/>
                                        <p:tgtEl>
                                          <p:spTgt spid="5">
                                            <p:graphicEl>
                                              <a:dgm id="{13DFA00A-0381-4809-A6A1-03EEB97E2E3F}"/>
                                            </p:graphicEl>
                                          </p:spTgt>
                                        </p:tgtEl>
                                        <p:attrNameLst>
                                          <p:attrName>ppt_x</p:attrName>
                                        </p:attrNameLst>
                                      </p:cBhvr>
                                      <p:tavLst>
                                        <p:tav tm="0">
                                          <p:val>
                                            <p:strVal val="1+#ppt_w/2"/>
                                          </p:val>
                                        </p:tav>
                                        <p:tav tm="100000">
                                          <p:val>
                                            <p:strVal val="#ppt_x"/>
                                          </p:val>
                                        </p:tav>
                                      </p:tavLst>
                                    </p:anim>
                                    <p:anim calcmode="lin" valueType="num">
                                      <p:cBhvr additive="base">
                                        <p:cTn id="52" dur="500" fill="hold"/>
                                        <p:tgtEl>
                                          <p:spTgt spid="5">
                                            <p:graphicEl>
                                              <a:dgm id="{13DFA00A-0381-4809-A6A1-03EEB97E2E3F}"/>
                                            </p:graphicEl>
                                          </p:spTgt>
                                        </p:tgtEl>
                                        <p:attrNameLst>
                                          <p:attrName>ppt_y</p:attrName>
                                        </p:attrNameLst>
                                      </p:cBhvr>
                                      <p:tavLst>
                                        <p:tav tm="0">
                                          <p:val>
                                            <p:strVal val="#ppt_y"/>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2" fill="hold" grpId="0" nodeType="clickEffect">
                                  <p:stCondLst>
                                    <p:cond delay="0"/>
                                  </p:stCondLst>
                                  <p:childTnLst>
                                    <p:set>
                                      <p:cBhvr>
                                        <p:cTn id="56" dur="1" fill="hold">
                                          <p:stCondLst>
                                            <p:cond delay="0"/>
                                          </p:stCondLst>
                                        </p:cTn>
                                        <p:tgtEl>
                                          <p:spTgt spid="5">
                                            <p:graphicEl>
                                              <a:dgm id="{0A48CDF8-22A1-4110-9775-8C745A61A882}"/>
                                            </p:graphicEl>
                                          </p:spTgt>
                                        </p:tgtEl>
                                        <p:attrNameLst>
                                          <p:attrName>style.visibility</p:attrName>
                                        </p:attrNameLst>
                                      </p:cBhvr>
                                      <p:to>
                                        <p:strVal val="visible"/>
                                      </p:to>
                                    </p:set>
                                    <p:anim calcmode="lin" valueType="num">
                                      <p:cBhvr additive="base">
                                        <p:cTn id="57" dur="500" fill="hold"/>
                                        <p:tgtEl>
                                          <p:spTgt spid="5">
                                            <p:graphicEl>
                                              <a:dgm id="{0A48CDF8-22A1-4110-9775-8C745A61A882}"/>
                                            </p:graphicEl>
                                          </p:spTgt>
                                        </p:tgtEl>
                                        <p:attrNameLst>
                                          <p:attrName>ppt_x</p:attrName>
                                        </p:attrNameLst>
                                      </p:cBhvr>
                                      <p:tavLst>
                                        <p:tav tm="0">
                                          <p:val>
                                            <p:strVal val="1+#ppt_w/2"/>
                                          </p:val>
                                        </p:tav>
                                        <p:tav tm="100000">
                                          <p:val>
                                            <p:strVal val="#ppt_x"/>
                                          </p:val>
                                        </p:tav>
                                      </p:tavLst>
                                    </p:anim>
                                    <p:anim calcmode="lin" valueType="num">
                                      <p:cBhvr additive="base">
                                        <p:cTn id="58" dur="500" fill="hold"/>
                                        <p:tgtEl>
                                          <p:spTgt spid="5">
                                            <p:graphicEl>
                                              <a:dgm id="{0A48CDF8-22A1-4110-9775-8C745A61A882}"/>
                                            </p:graphicEl>
                                          </p:spTgt>
                                        </p:tgtEl>
                                        <p:attrNameLst>
                                          <p:attrName>ppt_y</p:attrName>
                                        </p:attrNameLst>
                                      </p:cBhvr>
                                      <p:tavLst>
                                        <p:tav tm="0">
                                          <p:val>
                                            <p:strVal val="#ppt_y"/>
                                          </p:val>
                                        </p:tav>
                                        <p:tav tm="100000">
                                          <p:val>
                                            <p:strVal val="#ppt_y"/>
                                          </p:val>
                                        </p:tav>
                                      </p:tavLst>
                                    </p:anim>
                                  </p:childTnLst>
                                </p:cTn>
                              </p:par>
                              <p:par>
                                <p:cTn id="59" presetID="2" presetClass="entr" presetSubtype="2" fill="hold" grpId="0" nodeType="withEffect">
                                  <p:stCondLst>
                                    <p:cond delay="0"/>
                                  </p:stCondLst>
                                  <p:childTnLst>
                                    <p:set>
                                      <p:cBhvr>
                                        <p:cTn id="60" dur="1" fill="hold">
                                          <p:stCondLst>
                                            <p:cond delay="0"/>
                                          </p:stCondLst>
                                        </p:cTn>
                                        <p:tgtEl>
                                          <p:spTgt spid="5">
                                            <p:graphicEl>
                                              <a:dgm id="{3B6E0C20-4BA3-4C5C-8359-5CC39E825F3E}"/>
                                            </p:graphicEl>
                                          </p:spTgt>
                                        </p:tgtEl>
                                        <p:attrNameLst>
                                          <p:attrName>style.visibility</p:attrName>
                                        </p:attrNameLst>
                                      </p:cBhvr>
                                      <p:to>
                                        <p:strVal val="visible"/>
                                      </p:to>
                                    </p:set>
                                    <p:anim calcmode="lin" valueType="num">
                                      <p:cBhvr additive="base">
                                        <p:cTn id="61" dur="500" fill="hold"/>
                                        <p:tgtEl>
                                          <p:spTgt spid="5">
                                            <p:graphicEl>
                                              <a:dgm id="{3B6E0C20-4BA3-4C5C-8359-5CC39E825F3E}"/>
                                            </p:graphicEl>
                                          </p:spTgt>
                                        </p:tgtEl>
                                        <p:attrNameLst>
                                          <p:attrName>ppt_x</p:attrName>
                                        </p:attrNameLst>
                                      </p:cBhvr>
                                      <p:tavLst>
                                        <p:tav tm="0">
                                          <p:val>
                                            <p:strVal val="1+#ppt_w/2"/>
                                          </p:val>
                                        </p:tav>
                                        <p:tav tm="100000">
                                          <p:val>
                                            <p:strVal val="#ppt_x"/>
                                          </p:val>
                                        </p:tav>
                                      </p:tavLst>
                                    </p:anim>
                                    <p:anim calcmode="lin" valueType="num">
                                      <p:cBhvr additive="base">
                                        <p:cTn id="62" dur="500" fill="hold"/>
                                        <p:tgtEl>
                                          <p:spTgt spid="5">
                                            <p:graphicEl>
                                              <a:dgm id="{3B6E0C20-4BA3-4C5C-8359-5CC39E825F3E}"/>
                                            </p:graphic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5" grpId="0">
        <p:bldSub>
          <a:bldDgm bld="lvlOne"/>
        </p:bldSub>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68760"/>
            <a:ext cx="8229600" cy="2304256"/>
          </a:xfrm>
        </p:spPr>
        <p:txBody>
          <a:bodyPr/>
          <a:lstStyle/>
          <a:p>
            <a:r>
              <a:rPr lang="en-ZA" b="1" dirty="0">
                <a:cs typeface="Arial" panose="020B0604020202020204" pitchFamily="34" charset="0"/>
              </a:rPr>
              <a:t>THEORETICAL PERSPECTIVES ON DEVELOPMENT OF THE ‘SELF’</a:t>
            </a:r>
            <a:br>
              <a:rPr lang="en-ZA" b="1" dirty="0">
                <a:cs typeface="Arial" panose="020B0604020202020204" pitchFamily="34" charset="0"/>
              </a:rPr>
            </a:br>
            <a:endParaRPr lang="en-ZA" b="1" dirty="0"/>
          </a:p>
        </p:txBody>
      </p:sp>
      <p:sp>
        <p:nvSpPr>
          <p:cNvPr id="3" name="Slide Number Placeholder 2"/>
          <p:cNvSpPr>
            <a:spLocks noGrp="1"/>
          </p:cNvSpPr>
          <p:nvPr>
            <p:ph type="sldNum" sz="quarter" idx="12"/>
          </p:nvPr>
        </p:nvSpPr>
        <p:spPr/>
        <p:txBody>
          <a:bodyPr/>
          <a:lstStyle/>
          <a:p>
            <a:fld id="{22343444-351A-4995-9FD8-AE045AE44237}" type="slidenum">
              <a:rPr lang="en-ZA" smtClean="0"/>
              <a:t>6</a:t>
            </a:fld>
            <a:endParaRPr lang="en-ZA"/>
          </a:p>
        </p:txBody>
      </p:sp>
    </p:spTree>
    <p:extLst>
      <p:ext uri="{BB962C8B-B14F-4D97-AF65-F5344CB8AC3E}">
        <p14:creationId xmlns:p14="http://schemas.microsoft.com/office/powerpoint/2010/main" val="346657210"/>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lstStyle/>
          <a:p>
            <a:pPr algn="l"/>
            <a:r>
              <a:rPr lang="en-US" b="1" dirty="0"/>
              <a:t>Midlife Crisis</a:t>
            </a:r>
            <a:endParaRPr lang="en-ZA" dirty="0"/>
          </a:p>
        </p:txBody>
      </p:sp>
      <p:sp>
        <p:nvSpPr>
          <p:cNvPr id="3" name="Content Placeholder 2"/>
          <p:cNvSpPr>
            <a:spLocks noGrp="1"/>
          </p:cNvSpPr>
          <p:nvPr>
            <p:ph idx="1"/>
          </p:nvPr>
        </p:nvSpPr>
        <p:spPr>
          <a:xfrm>
            <a:off x="457200" y="1124744"/>
            <a:ext cx="8229600" cy="5472608"/>
          </a:xfrm>
        </p:spPr>
        <p:txBody>
          <a:bodyPr>
            <a:normAutofit fontScale="77500" lnSpcReduction="20000"/>
          </a:bodyPr>
          <a:lstStyle/>
          <a:p>
            <a:pPr>
              <a:lnSpc>
                <a:spcPct val="120000"/>
              </a:lnSpc>
            </a:pPr>
            <a:r>
              <a:rPr lang="en-US" sz="4100" dirty="0">
                <a:latin typeface="Times New Roman" panose="02020603050405020304" pitchFamily="18" charset="0"/>
                <a:cs typeface="Times New Roman" panose="02020603050405020304" pitchFamily="18" charset="0"/>
              </a:rPr>
              <a:t>a stressful period of self evaluation, where an individual realizes that s/he has not achieved the basic needs of life and one has very little time to do so.</a:t>
            </a:r>
          </a:p>
          <a:p>
            <a:pPr>
              <a:lnSpc>
                <a:spcPct val="120000"/>
              </a:lnSpc>
            </a:pPr>
            <a:endParaRPr lang="en-US" sz="4100" dirty="0">
              <a:latin typeface="Times New Roman" panose="02020603050405020304" pitchFamily="18" charset="0"/>
              <a:cs typeface="Times New Roman" panose="02020603050405020304" pitchFamily="18" charset="0"/>
            </a:endParaRPr>
          </a:p>
          <a:p>
            <a:pPr>
              <a:lnSpc>
                <a:spcPct val="120000"/>
              </a:lnSpc>
            </a:pPr>
            <a:r>
              <a:rPr lang="en-US" sz="4100" dirty="0">
                <a:latin typeface="Times New Roman" panose="02020603050405020304" pitchFamily="18" charset="0"/>
                <a:cs typeface="Times New Roman" panose="02020603050405020304" pitchFamily="18" charset="0"/>
              </a:rPr>
              <a:t>People caught up in such a crisis do things in a hurry.</a:t>
            </a:r>
            <a:endParaRPr lang="en-ZA" sz="4100" dirty="0">
              <a:latin typeface="Times New Roman" panose="02020603050405020304" pitchFamily="18" charset="0"/>
              <a:cs typeface="Times New Roman" panose="02020603050405020304" pitchFamily="18" charset="0"/>
            </a:endParaRPr>
          </a:p>
          <a:p>
            <a:pPr>
              <a:lnSpc>
                <a:spcPct val="120000"/>
              </a:lnSpc>
            </a:pPr>
            <a:endParaRPr lang="en-US" sz="4100" dirty="0">
              <a:latin typeface="Times New Roman" panose="02020603050405020304" pitchFamily="18" charset="0"/>
              <a:cs typeface="Times New Roman" panose="02020603050405020304" pitchFamily="18" charset="0"/>
            </a:endParaRPr>
          </a:p>
          <a:p>
            <a:pPr>
              <a:lnSpc>
                <a:spcPct val="110000"/>
              </a:lnSpc>
            </a:pPr>
            <a:r>
              <a:rPr lang="en-US" sz="4100" dirty="0">
                <a:latin typeface="Times New Roman" panose="02020603050405020304" pitchFamily="18" charset="0"/>
                <a:cs typeface="Times New Roman" panose="02020603050405020304" pitchFamily="18" charset="0"/>
              </a:rPr>
              <a:t>The age of midlife crisis varies from society to society and </a:t>
            </a:r>
            <a:r>
              <a:rPr lang="en-US" sz="4100" dirty="0" smtClean="0">
                <a:latin typeface="Times New Roman" panose="02020603050405020304" pitchFamily="18" charset="0"/>
                <a:cs typeface="Times New Roman" panose="02020603050405020304" pitchFamily="18" charset="0"/>
              </a:rPr>
              <a:t>between  </a:t>
            </a:r>
            <a:r>
              <a:rPr lang="en-US" sz="4100" dirty="0">
                <a:latin typeface="Times New Roman" panose="02020603050405020304" pitchFamily="18" charset="0"/>
                <a:cs typeface="Times New Roman" panose="02020603050405020304" pitchFamily="18" charset="0"/>
              </a:rPr>
              <a:t>males and females</a:t>
            </a:r>
          </a:p>
          <a:p>
            <a:pPr marL="0" indent="0">
              <a:lnSpc>
                <a:spcPct val="110000"/>
              </a:lnSpc>
              <a:buNone/>
            </a:pPr>
            <a:endParaRPr lang="en-US" sz="3600" dirty="0"/>
          </a:p>
          <a:p>
            <a:pPr>
              <a:buFont typeface="Wingdings" panose="05000000000000000000" pitchFamily="2" charset="2"/>
              <a:buChar char="§"/>
            </a:pPr>
            <a:endParaRPr lang="en-US" sz="3600" dirty="0"/>
          </a:p>
          <a:p>
            <a:endParaRPr lang="en-ZA" sz="3600" dirty="0"/>
          </a:p>
        </p:txBody>
      </p:sp>
      <p:sp>
        <p:nvSpPr>
          <p:cNvPr id="4" name="Slide Number Placeholder 3"/>
          <p:cNvSpPr>
            <a:spLocks noGrp="1"/>
          </p:cNvSpPr>
          <p:nvPr>
            <p:ph type="sldNum" sz="quarter" idx="12"/>
          </p:nvPr>
        </p:nvSpPr>
        <p:spPr/>
        <p:txBody>
          <a:bodyPr/>
          <a:lstStyle/>
          <a:p>
            <a:fld id="{22343444-351A-4995-9FD8-AE045AE44237}" type="slidenum">
              <a:rPr lang="en-ZA" smtClean="0"/>
              <a:t>60</a:t>
            </a:fld>
            <a:endParaRPr lang="en-ZA"/>
          </a:p>
        </p:txBody>
      </p:sp>
    </p:spTree>
    <p:extLst>
      <p:ext uri="{BB962C8B-B14F-4D97-AF65-F5344CB8AC3E}">
        <p14:creationId xmlns:p14="http://schemas.microsoft.com/office/powerpoint/2010/main" val="232802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062BF11-8811-BF46-8F44-9B56B708B10A}"/>
              </a:ext>
            </a:extLst>
          </p:cNvPr>
          <p:cNvSpPr>
            <a:spLocks noGrp="1"/>
          </p:cNvSpPr>
          <p:nvPr>
            <p:ph type="title"/>
          </p:nvPr>
        </p:nvSpPr>
        <p:spPr/>
        <p:txBody>
          <a:bodyPr>
            <a:normAutofit fontScale="90000"/>
          </a:bodyPr>
          <a:lstStyle/>
          <a:p>
            <a:r>
              <a:rPr lang="en-GB" b="1" i="0" dirty="0">
                <a:solidFill>
                  <a:srgbClr val="111111"/>
                </a:solidFill>
                <a:effectLst/>
                <a:latin typeface="Times New Roman" panose="02020603050405020304" pitchFamily="18" charset="0"/>
                <a:cs typeface="Times New Roman" panose="02020603050405020304" pitchFamily="18" charset="0"/>
              </a:rPr>
              <a:t>Teacher’s role in the process of socialisation</a:t>
            </a:r>
            <a:endParaRPr lang="en-GB"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CB9309F2-1B2B-6E4C-9E3E-29C510842E5D}"/>
              </a:ext>
            </a:extLst>
          </p:cNvPr>
          <p:cNvSpPr>
            <a:spLocks noGrp="1"/>
          </p:cNvSpPr>
          <p:nvPr>
            <p:ph idx="1"/>
          </p:nvPr>
        </p:nvSpPr>
        <p:spPr/>
        <p:txBody>
          <a:bodyPr/>
          <a:lstStyle/>
          <a:p>
            <a:r>
              <a:rPr lang="en-GB" b="0" i="0" dirty="0">
                <a:solidFill>
                  <a:srgbClr val="111111"/>
                </a:solidFill>
                <a:effectLst/>
                <a:latin typeface="Times New Roman" panose="02020603050405020304" pitchFamily="18" charset="0"/>
                <a:cs typeface="Times New Roman" panose="02020603050405020304" pitchFamily="18" charset="0"/>
              </a:rPr>
              <a:t>The teacher’s role is the most important in the process of socialization of a child after the family or parents. </a:t>
            </a:r>
          </a:p>
          <a:p>
            <a:endParaRPr lang="en-GB" dirty="0">
              <a:solidFill>
                <a:srgbClr val="111111"/>
              </a:solidFill>
              <a:latin typeface="Times New Roman" panose="02020603050405020304" pitchFamily="18" charset="0"/>
              <a:cs typeface="Times New Roman" panose="02020603050405020304" pitchFamily="18" charset="0"/>
            </a:endParaRPr>
          </a:p>
          <a:p>
            <a:r>
              <a:rPr lang="en-GB" b="0" i="0" dirty="0">
                <a:solidFill>
                  <a:srgbClr val="111111"/>
                </a:solidFill>
                <a:effectLst/>
                <a:latin typeface="Times New Roman" panose="02020603050405020304" pitchFamily="18" charset="0"/>
                <a:cs typeface="Times New Roman" panose="02020603050405020304" pitchFamily="18" charset="0"/>
              </a:rPr>
              <a:t>A teacher should familiarize the students with the society’s culture and should encourage a sense of respect for it in them.</a:t>
            </a:r>
            <a:endParaRPr lang="en-GB"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019653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68760"/>
            <a:ext cx="7772400" cy="2331691"/>
          </a:xfrm>
        </p:spPr>
        <p:txBody>
          <a:bodyPr>
            <a:normAutofit/>
          </a:bodyPr>
          <a:lstStyle/>
          <a:p>
            <a:r>
              <a:rPr lang="en-ZA" sz="7200" b="1" dirty="0">
                <a:latin typeface="Times New Roman" panose="02020603050405020304" pitchFamily="18" charset="0"/>
                <a:cs typeface="Times New Roman" panose="02020603050405020304" pitchFamily="18" charset="0"/>
              </a:rPr>
              <a:t>The Tabula Rasa</a:t>
            </a:r>
          </a:p>
        </p:txBody>
      </p:sp>
      <p:sp>
        <p:nvSpPr>
          <p:cNvPr id="3" name="Subtitle 2"/>
          <p:cNvSpPr>
            <a:spLocks noGrp="1"/>
          </p:cNvSpPr>
          <p:nvPr>
            <p:ph type="subTitle" idx="1"/>
          </p:nvPr>
        </p:nvSpPr>
        <p:spPr>
          <a:xfrm>
            <a:off x="1371600" y="3501008"/>
            <a:ext cx="6400800" cy="2137792"/>
          </a:xfrm>
        </p:spPr>
        <p:txBody>
          <a:bodyPr>
            <a:normAutofit lnSpcReduction="10000"/>
          </a:bodyPr>
          <a:lstStyle/>
          <a:p>
            <a:r>
              <a:rPr lang="en-ZA" sz="4400" b="1" dirty="0">
                <a:solidFill>
                  <a:schemeClr val="tx1"/>
                </a:solidFill>
                <a:latin typeface="Times New Roman" panose="02020603050405020304" pitchFamily="18" charset="0"/>
                <a:cs typeface="Times New Roman" panose="02020603050405020304" pitchFamily="18" charset="0"/>
              </a:rPr>
              <a:t>JOHN LOCKE (1632-1704)</a:t>
            </a:r>
          </a:p>
          <a:p>
            <a:r>
              <a:rPr lang="en-ZA" sz="4400" b="1" dirty="0">
                <a:solidFill>
                  <a:schemeClr val="tx1"/>
                </a:solidFill>
                <a:latin typeface="Times New Roman" panose="02020603050405020304" pitchFamily="18" charset="0"/>
                <a:cs typeface="Times New Roman" panose="02020603050405020304" pitchFamily="18" charset="0"/>
              </a:rPr>
              <a:t>English philosopher</a:t>
            </a:r>
          </a:p>
          <a:p>
            <a:endParaRPr lang="en-ZA" sz="4400" b="1" dirty="0"/>
          </a:p>
        </p:txBody>
      </p:sp>
      <p:sp>
        <p:nvSpPr>
          <p:cNvPr id="4" name="Slide Number Placeholder 3"/>
          <p:cNvSpPr>
            <a:spLocks noGrp="1"/>
          </p:cNvSpPr>
          <p:nvPr>
            <p:ph type="sldNum" sz="quarter" idx="12"/>
          </p:nvPr>
        </p:nvSpPr>
        <p:spPr/>
        <p:txBody>
          <a:bodyPr/>
          <a:lstStyle/>
          <a:p>
            <a:fld id="{22343444-351A-4995-9FD8-AE045AE44237}" type="slidenum">
              <a:rPr lang="en-ZA" smtClean="0"/>
              <a:t>7</a:t>
            </a:fld>
            <a:endParaRPr lang="en-ZA"/>
          </a:p>
        </p:txBody>
      </p:sp>
    </p:spTree>
    <p:extLst>
      <p:ext uri="{BB962C8B-B14F-4D97-AF65-F5344CB8AC3E}">
        <p14:creationId xmlns:p14="http://schemas.microsoft.com/office/powerpoint/2010/main" val="1605499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p:cTn id="2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fontScale="90000"/>
          </a:bodyPr>
          <a:lstStyle/>
          <a:p>
            <a:pPr algn="just"/>
            <a:r>
              <a:rPr lang="en-ZA" b="1" dirty="0">
                <a:latin typeface="Times New Roman" panose="02020603050405020304" pitchFamily="18" charset="0"/>
                <a:cs typeface="Times New Roman" panose="02020603050405020304" pitchFamily="18" charset="0"/>
              </a:rPr>
              <a:t>The Tabula Rasa</a:t>
            </a:r>
            <a:endParaRPr lang="en-ZA"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980728"/>
            <a:ext cx="8229600" cy="5688632"/>
          </a:xfrm>
        </p:spPr>
        <p:txBody>
          <a:bodyPr>
            <a:normAutofit fontScale="92500"/>
          </a:bodyPr>
          <a:lstStyle/>
          <a:p>
            <a:pPr>
              <a:lnSpc>
                <a:spcPct val="110000"/>
              </a:lnSpc>
            </a:pPr>
            <a:r>
              <a:rPr lang="en-ZA" sz="3600" dirty="0">
                <a:latin typeface="Times New Roman" panose="02020603050405020304" pitchFamily="18" charset="0"/>
                <a:cs typeface="Times New Roman" panose="02020603050405020304" pitchFamily="18" charset="0"/>
              </a:rPr>
              <a:t>A child is born without personality</a:t>
            </a:r>
          </a:p>
          <a:p>
            <a:pPr>
              <a:lnSpc>
                <a:spcPct val="110000"/>
              </a:lnSpc>
            </a:pPr>
            <a:endParaRPr lang="en-ZA" sz="3600" dirty="0">
              <a:latin typeface="Times New Roman" panose="02020603050405020304" pitchFamily="18" charset="0"/>
              <a:cs typeface="Times New Roman" panose="02020603050405020304" pitchFamily="18" charset="0"/>
            </a:endParaRPr>
          </a:p>
          <a:p>
            <a:pPr>
              <a:lnSpc>
                <a:spcPct val="110000"/>
              </a:lnSpc>
            </a:pPr>
            <a:r>
              <a:rPr lang="en-ZA" sz="3600" dirty="0">
                <a:latin typeface="Times New Roman" panose="02020603050405020304" pitchFamily="18" charset="0"/>
                <a:cs typeface="Times New Roman" panose="02020603050405020304" pitchFamily="18" charset="0"/>
              </a:rPr>
              <a:t>A newly born child is a tabula rasa- clean or blank slate</a:t>
            </a:r>
          </a:p>
          <a:p>
            <a:pPr>
              <a:lnSpc>
                <a:spcPct val="110000"/>
              </a:lnSpc>
            </a:pPr>
            <a:endParaRPr lang="en-ZA" sz="3600" dirty="0">
              <a:latin typeface="Times New Roman" panose="02020603050405020304" pitchFamily="18" charset="0"/>
              <a:cs typeface="Times New Roman" panose="02020603050405020304" pitchFamily="18" charset="0"/>
            </a:endParaRPr>
          </a:p>
          <a:p>
            <a:pPr>
              <a:lnSpc>
                <a:spcPct val="110000"/>
              </a:lnSpc>
            </a:pPr>
            <a:r>
              <a:rPr lang="en-ZA" sz="3600" dirty="0">
                <a:latin typeface="Times New Roman" panose="02020603050405020304" pitchFamily="18" charset="0"/>
                <a:cs typeface="Times New Roman" panose="02020603050405020304" pitchFamily="18" charset="0"/>
              </a:rPr>
              <a:t>Hence, human beings can be moulded into any character</a:t>
            </a:r>
          </a:p>
          <a:p>
            <a:pPr>
              <a:lnSpc>
                <a:spcPct val="110000"/>
              </a:lnSpc>
            </a:pPr>
            <a:endParaRPr lang="en-ZA" sz="3600" dirty="0">
              <a:latin typeface="Times New Roman" panose="02020603050405020304" pitchFamily="18" charset="0"/>
              <a:cs typeface="Times New Roman" panose="02020603050405020304" pitchFamily="18" charset="0"/>
            </a:endParaRPr>
          </a:p>
          <a:p>
            <a:pPr>
              <a:lnSpc>
                <a:spcPct val="110000"/>
              </a:lnSpc>
            </a:pPr>
            <a:r>
              <a:rPr lang="en-ZA" sz="3600" dirty="0">
                <a:latin typeface="Times New Roman" panose="02020603050405020304" pitchFamily="18" charset="0"/>
                <a:cs typeface="Times New Roman" panose="02020603050405020304" pitchFamily="18" charset="0"/>
              </a:rPr>
              <a:t>Personality is a result of </a:t>
            </a:r>
            <a:r>
              <a:rPr lang="en-ZA" sz="3600" b="1" dirty="0">
                <a:latin typeface="Times New Roman" panose="02020603050405020304" pitchFamily="18" charset="0"/>
                <a:cs typeface="Times New Roman" panose="02020603050405020304" pitchFamily="18" charset="0"/>
              </a:rPr>
              <a:t>social experience</a:t>
            </a:r>
          </a:p>
          <a:p>
            <a:pPr>
              <a:lnSpc>
                <a:spcPct val="110000"/>
              </a:lnSpc>
              <a:buFont typeface="Wingdings" panose="05000000000000000000" pitchFamily="2" charset="2"/>
              <a:buChar char="§"/>
            </a:pPr>
            <a:endParaRPr lang="en-ZA" sz="3600" dirty="0"/>
          </a:p>
          <a:p>
            <a:pPr>
              <a:lnSpc>
                <a:spcPct val="110000"/>
              </a:lnSpc>
              <a:buFont typeface="Wingdings" panose="05000000000000000000" pitchFamily="2" charset="2"/>
              <a:buChar char="§"/>
            </a:pPr>
            <a:endParaRPr lang="en-ZA" sz="3600" dirty="0"/>
          </a:p>
          <a:p>
            <a:pPr marL="0" indent="0">
              <a:lnSpc>
                <a:spcPct val="110000"/>
              </a:lnSpc>
              <a:buNone/>
            </a:pPr>
            <a:endParaRPr lang="en-ZA" sz="4400" dirty="0"/>
          </a:p>
        </p:txBody>
      </p:sp>
      <p:sp>
        <p:nvSpPr>
          <p:cNvPr id="4" name="Slide Number Placeholder 3"/>
          <p:cNvSpPr>
            <a:spLocks noGrp="1"/>
          </p:cNvSpPr>
          <p:nvPr>
            <p:ph type="sldNum" sz="quarter" idx="12"/>
          </p:nvPr>
        </p:nvSpPr>
        <p:spPr/>
        <p:txBody>
          <a:bodyPr/>
          <a:lstStyle/>
          <a:p>
            <a:fld id="{22343444-351A-4995-9FD8-AE045AE44237}" type="slidenum">
              <a:rPr lang="en-ZA" smtClean="0"/>
              <a:t>8</a:t>
            </a:fld>
            <a:endParaRPr lang="en-ZA"/>
          </a:p>
        </p:txBody>
      </p:sp>
    </p:spTree>
    <p:extLst>
      <p:ext uri="{BB962C8B-B14F-4D97-AF65-F5344CB8AC3E}">
        <p14:creationId xmlns:p14="http://schemas.microsoft.com/office/powerpoint/2010/main" val="10034912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p:cTn id="39"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F4F9213-0AC3-5E48-B912-3E1D002B1DEF}"/>
              </a:ext>
            </a:extLst>
          </p:cNvPr>
          <p:cNvSpPr>
            <a:spLocks noGrp="1"/>
          </p:cNvSpPr>
          <p:nvPr>
            <p:ph type="title"/>
          </p:nvPr>
        </p:nvSpPr>
        <p:spPr/>
        <p:txBody>
          <a:bodyPr/>
          <a:lstStyle/>
          <a:p>
            <a:r>
              <a:rPr lang="en-ZA" sz="4400" b="1" dirty="0" smtClean="0">
                <a:latin typeface="Times New Roman" panose="02020603050405020304" pitchFamily="18" charset="0"/>
                <a:cs typeface="Times New Roman" panose="02020603050405020304" pitchFamily="18" charset="0"/>
              </a:rPr>
              <a:t>THE LOOKING GLASS SELF</a:t>
            </a:r>
            <a:endParaRPr lang="en-GB"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28E2777F-7287-9842-9490-F3CBC5C2876F}"/>
              </a:ext>
            </a:extLst>
          </p:cNvPr>
          <p:cNvSpPr>
            <a:spLocks noGrp="1"/>
          </p:cNvSpPr>
          <p:nvPr>
            <p:ph idx="1"/>
          </p:nvPr>
        </p:nvSpPr>
        <p:spPr/>
        <p:txBody>
          <a:bodyPr>
            <a:normAutofit/>
          </a:bodyPr>
          <a:lstStyle/>
          <a:p>
            <a:pPr marL="0" indent="0">
              <a:buNone/>
            </a:pPr>
            <a:r>
              <a:rPr lang="en-ZA" sz="3500" b="1" dirty="0" smtClean="0">
                <a:solidFill>
                  <a:schemeClr val="tx1"/>
                </a:solidFill>
                <a:latin typeface="Times New Roman" panose="02020603050405020304" pitchFamily="18" charset="0"/>
                <a:cs typeface="Times New Roman" panose="02020603050405020304" pitchFamily="18" charset="0"/>
              </a:rPr>
              <a:t>CHARLES HORTON COOLEY (</a:t>
            </a:r>
            <a:r>
              <a:rPr lang="en-ZA" sz="3500" b="1" dirty="0">
                <a:solidFill>
                  <a:schemeClr val="tx1"/>
                </a:solidFill>
                <a:latin typeface="Times New Roman" panose="02020603050405020304" pitchFamily="18" charset="0"/>
                <a:cs typeface="Times New Roman" panose="02020603050405020304" pitchFamily="18" charset="0"/>
              </a:rPr>
              <a:t>1864-1929)</a:t>
            </a:r>
          </a:p>
          <a:p>
            <a:pPr marL="0" indent="0">
              <a:buNone/>
            </a:pPr>
            <a:endParaRPr lang="en-ZA" sz="3500" dirty="0">
              <a:solidFill>
                <a:schemeClr val="tx1"/>
              </a:solidFill>
              <a:latin typeface="Times New Roman" panose="02020603050405020304" pitchFamily="18" charset="0"/>
              <a:cs typeface="Times New Roman" panose="02020603050405020304" pitchFamily="18" charset="0"/>
            </a:endParaRPr>
          </a:p>
          <a:p>
            <a:pPr marL="0" indent="0" algn="ctr">
              <a:buNone/>
            </a:pPr>
            <a:r>
              <a:rPr lang="en-ZA" b="1" dirty="0">
                <a:latin typeface="Times New Roman" panose="02020603050405020304" pitchFamily="18" charset="0"/>
                <a:cs typeface="Times New Roman" panose="02020603050405020304" pitchFamily="18" charset="0"/>
              </a:rPr>
              <a:t>American Social Psychologist </a:t>
            </a:r>
            <a:endParaRPr lang="en-GB" b="1" dirty="0"/>
          </a:p>
        </p:txBody>
      </p:sp>
    </p:spTree>
    <p:extLst>
      <p:ext uri="{BB962C8B-B14F-4D97-AF65-F5344CB8AC3E}">
        <p14:creationId xmlns:p14="http://schemas.microsoft.com/office/powerpoint/2010/main" val="254101903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3431</TotalTime>
  <Words>2760</Words>
  <Application>Microsoft Office PowerPoint</Application>
  <PresentationFormat>On-screen Show (4:3)</PresentationFormat>
  <Paragraphs>433</Paragraphs>
  <Slides>61</Slides>
  <Notes>24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61</vt:i4>
      </vt:variant>
    </vt:vector>
  </HeadingPairs>
  <TitlesOfParts>
    <vt:vector size="69" baseType="lpstr">
      <vt:lpstr>Arial</vt:lpstr>
      <vt:lpstr>Calibri</vt:lpstr>
      <vt:lpstr>LiberationSans,Bold</vt:lpstr>
      <vt:lpstr>LiberationSerif</vt:lpstr>
      <vt:lpstr>Symbol</vt:lpstr>
      <vt:lpstr>Times New Roman</vt:lpstr>
      <vt:lpstr>Wingdings</vt:lpstr>
      <vt:lpstr>Office Theme</vt:lpstr>
      <vt:lpstr>EDU 2011 TOPIC 4 SOCIALISATION</vt:lpstr>
      <vt:lpstr>PowerPoint Presentation</vt:lpstr>
      <vt:lpstr>WHAT IS SOCIALISATION?</vt:lpstr>
      <vt:lpstr>WHAT IS SOCIALISATION?</vt:lpstr>
      <vt:lpstr>Personality/self Development</vt:lpstr>
      <vt:lpstr>THEORETICAL PERSPECTIVES ON DEVELOPMENT OF THE ‘SELF’ </vt:lpstr>
      <vt:lpstr>The Tabula Rasa</vt:lpstr>
      <vt:lpstr>The Tabula Rasa</vt:lpstr>
      <vt:lpstr>THE LOOKING GLASS SELF</vt:lpstr>
      <vt:lpstr>The Looking Glass Self</vt:lpstr>
      <vt:lpstr>The Looking Glass Self</vt:lpstr>
      <vt:lpstr>Three step process</vt:lpstr>
      <vt:lpstr>ROLE-TAKING THEORY</vt:lpstr>
      <vt:lpstr>Role-Taking Theory</vt:lpstr>
      <vt:lpstr>Role Taking</vt:lpstr>
      <vt:lpstr>Role-Taking: A 3 step process</vt:lpstr>
      <vt:lpstr>2. Play</vt:lpstr>
      <vt:lpstr>3. Organised Games</vt:lpstr>
      <vt:lpstr>PowerPoint Presentation</vt:lpstr>
      <vt:lpstr>Generalised other</vt:lpstr>
      <vt:lpstr>PowerPoint Presentation</vt:lpstr>
      <vt:lpstr>Two parts of the Self</vt:lpstr>
      <vt:lpstr>PowerPoint Presentation</vt:lpstr>
      <vt:lpstr>Nature versus Nurture Debate</vt:lpstr>
      <vt:lpstr>PowerPoint Presentation</vt:lpstr>
      <vt:lpstr>Isolated/feral children</vt:lpstr>
      <vt:lpstr>Anna</vt:lpstr>
      <vt:lpstr>Isabelle</vt:lpstr>
      <vt:lpstr>Genie</vt:lpstr>
      <vt:lpstr>Conclusion on isolated children</vt:lpstr>
      <vt:lpstr>Importance of Socialisation</vt:lpstr>
      <vt:lpstr>PowerPoint Presentation</vt:lpstr>
      <vt:lpstr>Primary socialisation</vt:lpstr>
      <vt:lpstr>Secondary Socialisation</vt:lpstr>
      <vt:lpstr>Adult Socialisation</vt:lpstr>
      <vt:lpstr>Anticipatory Socialisation </vt:lpstr>
      <vt:lpstr>Gender socialisation</vt:lpstr>
      <vt:lpstr>Re-socialisation</vt:lpstr>
      <vt:lpstr>Total Institutions</vt:lpstr>
      <vt:lpstr>AGENTS OF SOCIALISATION</vt:lpstr>
      <vt:lpstr>Definition</vt:lpstr>
      <vt:lpstr>The Family</vt:lpstr>
      <vt:lpstr>Peer Group</vt:lpstr>
      <vt:lpstr>Cont..</vt:lpstr>
      <vt:lpstr>The School</vt:lpstr>
      <vt:lpstr>Cont…</vt:lpstr>
      <vt:lpstr>The Mass Media</vt:lpstr>
      <vt:lpstr>Negative effects of TV</vt:lpstr>
      <vt:lpstr>Positive effects of TV</vt:lpstr>
      <vt:lpstr>Religion</vt:lpstr>
      <vt:lpstr>Cont…</vt:lpstr>
      <vt:lpstr>  Socialization and the Life Course  STAGES of  SOCIALISATION </vt:lpstr>
      <vt:lpstr>Life Course</vt:lpstr>
      <vt:lpstr>Stages of a life course/Socialisation</vt:lpstr>
      <vt:lpstr>Stage 1- Infant</vt:lpstr>
      <vt:lpstr>Stage 2: Childhood</vt:lpstr>
      <vt:lpstr>Stage 3: Adolescence</vt:lpstr>
      <vt:lpstr>Adolescence</vt:lpstr>
      <vt:lpstr>Stage 4: Adult Socialization</vt:lpstr>
      <vt:lpstr>Midlife Crisis</vt:lpstr>
      <vt:lpstr>Teacher’s role in the process of socialisation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SOCIALISATION</dc:title>
  <dc:creator>Janet Serenje</dc:creator>
  <cp:lastModifiedBy>Mubanga Mofu</cp:lastModifiedBy>
  <cp:revision>82</cp:revision>
  <dcterms:created xsi:type="dcterms:W3CDTF">2018-05-15T13:09:34Z</dcterms:created>
  <dcterms:modified xsi:type="dcterms:W3CDTF">2023-04-12T21:11:27Z</dcterms:modified>
</cp:coreProperties>
</file>