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Lst>
  <p:notesMasterIdLst>
    <p:notesMasterId r:id="rId70"/>
  </p:notesMasterIdLst>
  <p:handoutMasterIdLst>
    <p:handoutMasterId r:id="rId71"/>
  </p:handoutMasterIdLst>
  <p:sldIdLst>
    <p:sldId id="322" r:id="rId2"/>
    <p:sldId id="323" r:id="rId3"/>
    <p:sldId id="324" r:id="rId4"/>
    <p:sldId id="325" r:id="rId5"/>
    <p:sldId id="326" r:id="rId6"/>
    <p:sldId id="328" r:id="rId7"/>
    <p:sldId id="327" r:id="rId8"/>
    <p:sldId id="319" r:id="rId9"/>
    <p:sldId id="280" r:id="rId10"/>
    <p:sldId id="300" r:id="rId11"/>
    <p:sldId id="317" r:id="rId12"/>
    <p:sldId id="282" r:id="rId13"/>
    <p:sldId id="329" r:id="rId14"/>
    <p:sldId id="308" r:id="rId15"/>
    <p:sldId id="285" r:id="rId16"/>
    <p:sldId id="296" r:id="rId17"/>
    <p:sldId id="302" r:id="rId18"/>
    <p:sldId id="297" r:id="rId19"/>
    <p:sldId id="298" r:id="rId20"/>
    <p:sldId id="284" r:id="rId21"/>
    <p:sldId id="287" r:id="rId22"/>
    <p:sldId id="293" r:id="rId23"/>
    <p:sldId id="288" r:id="rId24"/>
    <p:sldId id="310" r:id="rId25"/>
    <p:sldId id="289" r:id="rId26"/>
    <p:sldId id="294" r:id="rId27"/>
    <p:sldId id="371" r:id="rId28"/>
    <p:sldId id="367" r:id="rId29"/>
    <p:sldId id="368" r:id="rId30"/>
    <p:sldId id="369" r:id="rId31"/>
    <p:sldId id="366" r:id="rId32"/>
    <p:sldId id="290" r:id="rId33"/>
    <p:sldId id="304" r:id="rId34"/>
    <p:sldId id="330" r:id="rId35"/>
    <p:sldId id="305" r:id="rId36"/>
    <p:sldId id="331" r:id="rId37"/>
    <p:sldId id="332" r:id="rId38"/>
    <p:sldId id="355" r:id="rId39"/>
    <p:sldId id="333" r:id="rId40"/>
    <p:sldId id="341" r:id="rId41"/>
    <p:sldId id="351" r:id="rId42"/>
    <p:sldId id="343" r:id="rId43"/>
    <p:sldId id="344" r:id="rId44"/>
    <p:sldId id="364" r:id="rId45"/>
    <p:sldId id="346" r:id="rId46"/>
    <p:sldId id="345" r:id="rId47"/>
    <p:sldId id="348" r:id="rId48"/>
    <p:sldId id="349" r:id="rId49"/>
    <p:sldId id="350" r:id="rId50"/>
    <p:sldId id="340" r:id="rId51"/>
    <p:sldId id="352" r:id="rId52"/>
    <p:sldId id="353" r:id="rId53"/>
    <p:sldId id="354" r:id="rId54"/>
    <p:sldId id="386" r:id="rId55"/>
    <p:sldId id="388" r:id="rId56"/>
    <p:sldId id="335" r:id="rId57"/>
    <p:sldId id="372" r:id="rId58"/>
    <p:sldId id="375" r:id="rId59"/>
    <p:sldId id="385" r:id="rId60"/>
    <p:sldId id="374" r:id="rId61"/>
    <p:sldId id="382" r:id="rId62"/>
    <p:sldId id="373" r:id="rId63"/>
    <p:sldId id="383" r:id="rId64"/>
    <p:sldId id="384" r:id="rId65"/>
    <p:sldId id="376" r:id="rId66"/>
    <p:sldId id="377" r:id="rId67"/>
    <p:sldId id="378" r:id="rId68"/>
    <p:sldId id="380" r:id="rId69"/>
  </p:sldIdLst>
  <p:sldSz cx="9540875" cy="5761038"/>
  <p:notesSz cx="6743700" cy="9906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15">
          <p15:clr>
            <a:srgbClr val="A4A3A4"/>
          </p15:clr>
        </p15:guide>
        <p15:guide id="2" pos="300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rdinand M Chipindi" initials="FMC" lastIdx="7" clrIdx="0">
    <p:extLst>
      <p:ext uri="{19B8F6BF-5375-455C-9EA6-DF929625EA0E}">
        <p15:presenceInfo xmlns:p15="http://schemas.microsoft.com/office/powerpoint/2012/main" userId="cab46704-92fd-431d-bc7e-77dce28e635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5768" autoAdjust="0"/>
  </p:normalViewPr>
  <p:slideViewPr>
    <p:cSldViewPr>
      <p:cViewPr varScale="1">
        <p:scale>
          <a:sx n="73" d="100"/>
          <a:sy n="73" d="100"/>
        </p:scale>
        <p:origin x="1230" y="54"/>
      </p:cViewPr>
      <p:guideLst>
        <p:guide orient="horz" pos="1815"/>
        <p:guide pos="3005"/>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ltLang="en-US"/>
          </a:p>
        </p:txBody>
      </p:sp>
      <p:sp>
        <p:nvSpPr>
          <p:cNvPr id="9219" name="Rectangle 3"/>
          <p:cNvSpPr>
            <a:spLocks noGrp="1" noChangeArrowheads="1"/>
          </p:cNvSpPr>
          <p:nvPr>
            <p:ph type="dt" sz="quarter" idx="1"/>
          </p:nvPr>
        </p:nvSpPr>
        <p:spPr bwMode="auto">
          <a:xfrm>
            <a:off x="3821113" y="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ltLang="en-US"/>
          </a:p>
        </p:txBody>
      </p:sp>
      <p:sp>
        <p:nvSpPr>
          <p:cNvPr id="9220" name="Rectangle 4"/>
          <p:cNvSpPr>
            <a:spLocks noGrp="1" noChangeArrowheads="1"/>
          </p:cNvSpPr>
          <p:nvPr>
            <p:ph type="ftr" sz="quarter" idx="2"/>
          </p:nvPr>
        </p:nvSpPr>
        <p:spPr bwMode="auto">
          <a:xfrm>
            <a:off x="0" y="941070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ltLang="en-US"/>
          </a:p>
        </p:txBody>
      </p:sp>
      <p:sp>
        <p:nvSpPr>
          <p:cNvPr id="9221" name="Rectangle 5"/>
          <p:cNvSpPr>
            <a:spLocks noGrp="1" noChangeArrowheads="1"/>
          </p:cNvSpPr>
          <p:nvPr>
            <p:ph type="sldNum" sz="quarter" idx="3"/>
          </p:nvPr>
        </p:nvSpPr>
        <p:spPr bwMode="auto">
          <a:xfrm>
            <a:off x="3821113" y="941070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4E3ED70-853C-4844-84B5-D389876F3D8C}" type="slidenum">
              <a:rPr lang="en-GB" altLang="en-US"/>
              <a:pPr>
                <a:defRPr/>
              </a:pPr>
              <a:t>‹#›</a:t>
            </a:fld>
            <a:endParaRPr lang="en-GB" altLang="en-US"/>
          </a:p>
        </p:txBody>
      </p:sp>
    </p:spTree>
    <p:extLst>
      <p:ext uri="{BB962C8B-B14F-4D97-AF65-F5344CB8AC3E}">
        <p14:creationId xmlns:p14="http://schemas.microsoft.com/office/powerpoint/2010/main" val="18647341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GB" altLang="en-US"/>
          </a:p>
        </p:txBody>
      </p:sp>
      <p:sp>
        <p:nvSpPr>
          <p:cNvPr id="7171" name="Rectangle 3"/>
          <p:cNvSpPr>
            <a:spLocks noGrp="1" noChangeArrowheads="1"/>
          </p:cNvSpPr>
          <p:nvPr>
            <p:ph type="dt" idx="1"/>
          </p:nvPr>
        </p:nvSpPr>
        <p:spPr bwMode="auto">
          <a:xfrm>
            <a:off x="3821113" y="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ltLang="en-US"/>
          </a:p>
        </p:txBody>
      </p:sp>
      <p:sp>
        <p:nvSpPr>
          <p:cNvPr id="32772" name="Rectangle 4"/>
          <p:cNvSpPr>
            <a:spLocks noGrp="1" noRot="1" noChangeAspect="1" noChangeArrowheads="1" noTextEdit="1"/>
          </p:cNvSpPr>
          <p:nvPr>
            <p:ph type="sldImg" idx="2"/>
          </p:nvPr>
        </p:nvSpPr>
        <p:spPr bwMode="auto">
          <a:xfrm>
            <a:off x="296863" y="742950"/>
            <a:ext cx="6149975"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898525" y="4705350"/>
            <a:ext cx="494665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7174" name="Rectangle 6"/>
          <p:cNvSpPr>
            <a:spLocks noGrp="1" noChangeArrowheads="1"/>
          </p:cNvSpPr>
          <p:nvPr>
            <p:ph type="ftr" sz="quarter" idx="4"/>
          </p:nvPr>
        </p:nvSpPr>
        <p:spPr bwMode="auto">
          <a:xfrm>
            <a:off x="0" y="9410700"/>
            <a:ext cx="2922588"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GB" altLang="en-US"/>
          </a:p>
        </p:txBody>
      </p:sp>
      <p:sp>
        <p:nvSpPr>
          <p:cNvPr id="7175" name="Rectangle 7"/>
          <p:cNvSpPr>
            <a:spLocks noGrp="1" noChangeArrowheads="1"/>
          </p:cNvSpPr>
          <p:nvPr>
            <p:ph type="sldNum" sz="quarter" idx="5"/>
          </p:nvPr>
        </p:nvSpPr>
        <p:spPr bwMode="auto">
          <a:xfrm>
            <a:off x="3821113" y="9410700"/>
            <a:ext cx="29225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1D1C8A6A-24DB-4450-9096-EFAEA097DDDC}" type="slidenum">
              <a:rPr lang="en-GB" altLang="en-US"/>
              <a:pPr>
                <a:defRPr/>
              </a:pPr>
              <a:t>‹#›</a:t>
            </a:fld>
            <a:endParaRPr lang="en-GB" altLang="en-US"/>
          </a:p>
        </p:txBody>
      </p:sp>
    </p:spTree>
    <p:extLst>
      <p:ext uri="{BB962C8B-B14F-4D97-AF65-F5344CB8AC3E}">
        <p14:creationId xmlns:p14="http://schemas.microsoft.com/office/powerpoint/2010/main" val="557058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4000" b="0" i="0" u="none" strike="noStrike" kern="1200" baseline="0" dirty="0">
                <a:solidFill>
                  <a:schemeClr val="tx1"/>
                </a:solidFill>
                <a:effectLst/>
                <a:latin typeface="Times New Roman" pitchFamily="18" charset="0"/>
                <a:ea typeface="+mn-ea"/>
                <a:cs typeface="+mn-cs"/>
              </a:rPr>
              <a:t>Sociologists study social events, interactions, and patterns. They then develop theories to explain why these occur and what can result from them.</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GB" sz="4000" kern="1200" dirty="0">
              <a:solidFill>
                <a:schemeClr val="tx1"/>
              </a:solidFill>
              <a:effectLst/>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sz="4800" b="1" kern="1200" dirty="0">
                <a:solidFill>
                  <a:schemeClr val="tx1"/>
                </a:solidFill>
                <a:effectLst/>
                <a:latin typeface="Times New Roman" pitchFamily="18" charset="0"/>
                <a:ea typeface="+mn-ea"/>
                <a:cs typeface="+mn-cs"/>
              </a:rPr>
              <a:t>Objective</a:t>
            </a:r>
            <a:r>
              <a:rPr lang="en-GB" sz="4800" kern="1200" dirty="0">
                <a:solidFill>
                  <a:schemeClr val="tx1"/>
                </a:solidFill>
                <a:effectLst/>
                <a:latin typeface="Times New Roman" pitchFamily="18" charset="0"/>
                <a:ea typeface="+mn-ea"/>
                <a:cs typeface="+mn-cs"/>
              </a:rPr>
              <a:t> is to expose you to different macro and micro theories in education of sociology of education</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endParaRPr lang="en-ZA" sz="4800" kern="1200" dirty="0">
              <a:solidFill>
                <a:schemeClr val="tx1"/>
              </a:solidFill>
              <a:effectLst/>
              <a:latin typeface="Times New Roman" pitchFamily="18" charset="0"/>
              <a:ea typeface="+mn-ea"/>
              <a:cs typeface="+mn-cs"/>
            </a:endParaRPr>
          </a:p>
          <a:p>
            <a:pPr marL="228600" indent="-228600">
              <a:buFont typeface="+mj-lt"/>
              <a:buAutoNum type="arabicPeriod"/>
            </a:pPr>
            <a:r>
              <a:rPr lang="en-GB" sz="4800" b="0" i="0" u="none" strike="noStrike" kern="1200" dirty="0">
                <a:solidFill>
                  <a:schemeClr val="tx1"/>
                </a:solidFill>
                <a:effectLst/>
                <a:latin typeface="Times New Roman" pitchFamily="18" charset="0"/>
                <a:ea typeface="+mn-ea"/>
                <a:cs typeface="+mn-cs"/>
              </a:rPr>
              <a:t>Explain what sociological theories are and how they are used</a:t>
            </a:r>
          </a:p>
          <a:p>
            <a:pPr marL="228600" indent="-228600">
              <a:buFont typeface="+mj-lt"/>
              <a:buAutoNum type="arabicPeriod"/>
            </a:pPr>
            <a:endParaRPr lang="en-GB" sz="4000" b="0" i="0" u="none" strike="noStrike" kern="1200" dirty="0">
              <a:solidFill>
                <a:schemeClr val="tx1"/>
              </a:solidFill>
              <a:effectLst/>
              <a:latin typeface="Times New Roman" pitchFamily="18" charset="0"/>
              <a:ea typeface="+mn-ea"/>
              <a:cs typeface="+mn-cs"/>
            </a:endParaRPr>
          </a:p>
          <a:p>
            <a:pPr marL="228600" indent="-228600">
              <a:buFont typeface="+mj-lt"/>
              <a:buAutoNum type="arabicPeriod"/>
            </a:pPr>
            <a:r>
              <a:rPr lang="en-GB" sz="4000" b="0" i="0" u="none" strike="noStrike" kern="1200" dirty="0">
                <a:solidFill>
                  <a:schemeClr val="tx1"/>
                </a:solidFill>
                <a:effectLst/>
                <a:latin typeface="Times New Roman" pitchFamily="18" charset="0"/>
                <a:ea typeface="+mn-ea"/>
                <a:cs typeface="+mn-cs"/>
              </a:rPr>
              <a:t>Understand the similarities and differences between structural functionalism, conflict theory, and symbolic interactionism</a:t>
            </a:r>
          </a:p>
          <a:p>
            <a:br>
              <a:rPr lang="en-GB" dirty="0"/>
            </a:br>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1</a:t>
            </a:fld>
            <a:endParaRPr lang="en-GB" altLang="en-US"/>
          </a:p>
        </p:txBody>
      </p:sp>
    </p:spTree>
    <p:extLst>
      <p:ext uri="{BB962C8B-B14F-4D97-AF65-F5344CB8AC3E}">
        <p14:creationId xmlns:p14="http://schemas.microsoft.com/office/powerpoint/2010/main" val="328213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742950"/>
            <a:ext cx="6149975" cy="371475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sz="1200" kern="1200" dirty="0">
                <a:solidFill>
                  <a:schemeClr val="tx1"/>
                </a:solidFill>
                <a:effectLst/>
                <a:latin typeface="Times New Roman" pitchFamily="18" charset="0"/>
                <a:ea typeface="+mn-ea"/>
                <a:cs typeface="+mn-cs"/>
              </a:rPr>
              <a:t>Elements of society are functional if they contribute to social stability and</a:t>
            </a:r>
            <a:r>
              <a:rPr lang="en-ZA" sz="1200" kern="1200" baseline="0" dirty="0">
                <a:solidFill>
                  <a:schemeClr val="tx1"/>
                </a:solidFill>
                <a:effectLst/>
                <a:latin typeface="Times New Roman" pitchFamily="18" charset="0"/>
                <a:ea typeface="+mn-ea"/>
                <a:cs typeface="+mn-cs"/>
              </a:rPr>
              <a:t> </a:t>
            </a:r>
            <a:r>
              <a:rPr lang="en-ZA" sz="1200" kern="1200" dirty="0">
                <a:solidFill>
                  <a:schemeClr val="tx1"/>
                </a:solidFill>
                <a:effectLst/>
                <a:latin typeface="Times New Roman" pitchFamily="18" charset="0"/>
                <a:ea typeface="+mn-ea"/>
                <a:cs typeface="+mn-cs"/>
              </a:rPr>
              <a:t>dysfunctional if they disrupt social stability. </a:t>
            </a:r>
          </a:p>
          <a:p>
            <a:pPr marL="171450" indent="-171450">
              <a:buFont typeface="Arial" panose="020B0604020202020204" pitchFamily="34" charset="0"/>
              <a:buChar char="•"/>
            </a:pPr>
            <a:endParaRPr lang="en-US" sz="1200" kern="1200" dirty="0">
              <a:solidFill>
                <a:schemeClr val="tx1"/>
              </a:solidFill>
              <a:effectLst/>
              <a:latin typeface="Times New Roman" pitchFamily="18" charset="0"/>
              <a:ea typeface="+mn-ea"/>
              <a:cs typeface="+mn-cs"/>
            </a:endParaRPr>
          </a:p>
          <a:p>
            <a:pPr marL="171450" indent="-171450">
              <a:buFont typeface="Arial" panose="020B0604020202020204" pitchFamily="34" charset="0"/>
              <a:buChar char="•"/>
            </a:pPr>
            <a:r>
              <a:rPr lang="en-US" sz="1200" kern="1200" dirty="0">
                <a:solidFill>
                  <a:schemeClr val="tx1"/>
                </a:solidFill>
                <a:effectLst/>
                <a:latin typeface="Times New Roman" pitchFamily="18" charset="0"/>
                <a:ea typeface="+mn-ea"/>
                <a:cs typeface="+mn-cs"/>
              </a:rPr>
              <a:t>an examination of the relationship between the different parts of the structure and their relationship to society as a whole.</a:t>
            </a:r>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14</a:t>
            </a:fld>
            <a:endParaRPr lang="en-GB" altLang="en-US"/>
          </a:p>
        </p:txBody>
      </p:sp>
    </p:spTree>
    <p:extLst>
      <p:ext uri="{BB962C8B-B14F-4D97-AF65-F5344CB8AC3E}">
        <p14:creationId xmlns:p14="http://schemas.microsoft.com/office/powerpoint/2010/main" val="230654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xfrm>
            <a:off x="296863" y="742950"/>
            <a:ext cx="6149975" cy="3714750"/>
          </a:xfrm>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GB" dirty="0"/>
              <a:t>What do functionalists tell us about education and differences in educational attainment?</a:t>
            </a:r>
          </a:p>
          <a:p>
            <a:pPr>
              <a:defRPr/>
            </a:pPr>
            <a:endParaRPr lang="en-ZA" dirty="0"/>
          </a:p>
        </p:txBody>
      </p:sp>
      <p:sp>
        <p:nvSpPr>
          <p:cNvPr id="3686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C342496-DC03-4FC2-A1D1-757A57CD7518}" type="slidenum">
              <a:rPr lang="en-GB" altLang="en-US" smtClean="0">
                <a:latin typeface="Times New Roman" pitchFamily="18" charset="0"/>
              </a:rPr>
              <a:pPr eaLnBrk="1" hangingPunct="1"/>
              <a:t>15</a:t>
            </a:fld>
            <a:endParaRPr lang="en-GB" altLang="en-US">
              <a:latin typeface="Times New Roman" pitchFamily="18" charset="0"/>
            </a:endParaRPr>
          </a:p>
        </p:txBody>
      </p:sp>
    </p:spTree>
    <p:extLst>
      <p:ext uri="{BB962C8B-B14F-4D97-AF65-F5344CB8AC3E}">
        <p14:creationId xmlns:p14="http://schemas.microsoft.com/office/powerpoint/2010/main" val="654242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296863" y="742950"/>
            <a:ext cx="6149975" cy="3714750"/>
          </a:xfrm>
          <a:ln/>
        </p:spPr>
      </p:sp>
      <p:sp>
        <p:nvSpPr>
          <p:cNvPr id="38915" name="Notes Placeholder 2"/>
          <p:cNvSpPr>
            <a:spLocks noGrp="1"/>
          </p:cNvSpPr>
          <p:nvPr>
            <p:ph type="body" idx="1"/>
          </p:nvPr>
        </p:nvSpPr>
        <p:spPr>
          <a:noFill/>
        </p:spPr>
        <p:txBody>
          <a:bodyPr/>
          <a:lstStyle/>
          <a:p>
            <a:pPr marL="171450" indent="-171450">
              <a:buFontTx/>
              <a:buChar char="•"/>
            </a:pPr>
            <a:r>
              <a:rPr lang="en-ZA" altLang="en-US" dirty="0"/>
              <a:t>Talcott Parsons is a well-known American theorist.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ZA" dirty="0"/>
              <a:t>Parsons suggests that schools are an agency of secondary socialisation. </a:t>
            </a:r>
            <a:endParaRPr lang="en-ZA" altLang="en-US" dirty="0"/>
          </a:p>
          <a:p>
            <a:pPr marL="171450" indent="-171450">
              <a:buFontTx/>
              <a:buChar char="•"/>
            </a:pPr>
            <a:r>
              <a:rPr lang="en-ZA" altLang="en-US" dirty="0"/>
              <a:t>Parsons developed Structural-Functionalist theory. </a:t>
            </a:r>
          </a:p>
        </p:txBody>
      </p:sp>
      <p:sp>
        <p:nvSpPr>
          <p:cNvPr id="3891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AFC5CA3-B195-449C-813A-FD5F9076F66A}" type="slidenum">
              <a:rPr lang="en-GB" altLang="en-US" smtClean="0">
                <a:latin typeface="Times New Roman" pitchFamily="18" charset="0"/>
              </a:rPr>
              <a:pPr eaLnBrk="1" hangingPunct="1"/>
              <a:t>16</a:t>
            </a:fld>
            <a:endParaRPr lang="en-GB" altLang="en-US">
              <a:latin typeface="Times New Roman" pitchFamily="18" charset="0"/>
            </a:endParaRPr>
          </a:p>
        </p:txBody>
      </p:sp>
    </p:spTree>
    <p:extLst>
      <p:ext uri="{BB962C8B-B14F-4D97-AF65-F5344CB8AC3E}">
        <p14:creationId xmlns:p14="http://schemas.microsoft.com/office/powerpoint/2010/main" val="2107039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296863" y="742950"/>
            <a:ext cx="6149975" cy="3714750"/>
          </a:xfrm>
          <a:ln/>
        </p:spPr>
      </p:sp>
      <p:sp>
        <p:nvSpPr>
          <p:cNvPr id="39939" name="Notes Placeholder 2"/>
          <p:cNvSpPr>
            <a:spLocks noGrp="1"/>
          </p:cNvSpPr>
          <p:nvPr>
            <p:ph type="body" idx="1"/>
          </p:nvPr>
        </p:nvSpPr>
        <p:spPr>
          <a:noFill/>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800" dirty="0"/>
              <a:t>Examined role allocation.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800" dirty="0"/>
              <a:t>Education sifts and sorts according to ability. </a:t>
            </a:r>
          </a:p>
          <a:p>
            <a:pPr marL="171450" indent="-171450">
              <a:buFont typeface="Arial" panose="020B0604020202020204" pitchFamily="34" charset="0"/>
              <a:buChar char="•"/>
            </a:pPr>
            <a:endParaRPr lang="en-ZA" altLang="en-US" sz="800" dirty="0">
              <a:solidFill>
                <a:srgbClr val="000000"/>
              </a:solidFill>
            </a:endParaRPr>
          </a:p>
          <a:p>
            <a:pPr marL="171450" indent="-171450">
              <a:buFont typeface="Arial" panose="020B0604020202020204" pitchFamily="34" charset="0"/>
              <a:buChar char="•"/>
            </a:pPr>
            <a:r>
              <a:rPr lang="en-ZA" altLang="en-US" sz="800" dirty="0">
                <a:solidFill>
                  <a:srgbClr val="000000"/>
                </a:solidFill>
              </a:rPr>
              <a:t>Justifies the high pay and status of the richest people in society</a:t>
            </a:r>
            <a:endParaRPr lang="en-ZA" altLang="en-US" dirty="0"/>
          </a:p>
          <a:p>
            <a:endParaRPr lang="en-ZA" altLang="en-US" dirty="0"/>
          </a:p>
        </p:txBody>
      </p:sp>
      <p:sp>
        <p:nvSpPr>
          <p:cNvPr id="39940"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F97075B-10E1-4861-B614-1E5D922A89AE}" type="slidenum">
              <a:rPr lang="en-GB" altLang="en-US" smtClean="0">
                <a:latin typeface="Times New Roman" pitchFamily="18" charset="0"/>
              </a:rPr>
              <a:pPr eaLnBrk="1" hangingPunct="1"/>
              <a:t>18</a:t>
            </a:fld>
            <a:endParaRPr lang="en-GB" altLang="en-US">
              <a:latin typeface="Times New Roman" pitchFamily="18" charset="0"/>
            </a:endParaRPr>
          </a:p>
        </p:txBody>
      </p:sp>
    </p:spTree>
    <p:extLst>
      <p:ext uri="{BB962C8B-B14F-4D97-AF65-F5344CB8AC3E}">
        <p14:creationId xmlns:p14="http://schemas.microsoft.com/office/powerpoint/2010/main" val="1871549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4000" b="0" i="0" u="none" strike="noStrike" kern="1200" dirty="0">
                <a:solidFill>
                  <a:schemeClr val="tx1"/>
                </a:solidFill>
                <a:effectLst/>
                <a:latin typeface="Times New Roman" pitchFamily="18" charset="0"/>
                <a:ea typeface="+mn-ea"/>
                <a:cs typeface="+mn-cs"/>
              </a:rPr>
              <a:t>Structural-functionalism was the sociological paradigm that prevailed between World War II and the Vietnam War. Its influence declined in the 1960s and 1970s because many sociologists believed that it could not adequately explain the many rapid social changes taking place at the time. Many sociologists now believe that structural functionalism is no longer useful as a macro-level theory, but that it does serve as useful purpose in many mid-range analyses.</a:t>
            </a:r>
            <a:endParaRPr lang="en-GB" sz="4000"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20</a:t>
            </a:fld>
            <a:endParaRPr lang="en-GB" altLang="en-US"/>
          </a:p>
        </p:txBody>
      </p:sp>
    </p:spTree>
    <p:extLst>
      <p:ext uri="{BB962C8B-B14F-4D97-AF65-F5344CB8AC3E}">
        <p14:creationId xmlns:p14="http://schemas.microsoft.com/office/powerpoint/2010/main" val="1289848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296863" y="742950"/>
            <a:ext cx="6149975" cy="3714750"/>
          </a:xfrm>
          <a:ln/>
        </p:spPr>
      </p:sp>
      <p:sp>
        <p:nvSpPr>
          <p:cNvPr id="40963" name="Notes Placeholder 2"/>
          <p:cNvSpPr>
            <a:spLocks noGrp="1"/>
          </p:cNvSpPr>
          <p:nvPr>
            <p:ph type="body" idx="1"/>
          </p:nvPr>
        </p:nvSpPr>
        <p:spPr>
          <a:noFill/>
        </p:spPr>
        <p:txBody>
          <a:bodyPr/>
          <a:lstStyle/>
          <a:p>
            <a:pPr eaLnBrk="1" hangingPunct="1"/>
            <a:r>
              <a:rPr lang="en-GB" altLang="en-US" dirty="0"/>
              <a:t>Karl Marx (1818-1883)</a:t>
            </a:r>
            <a:r>
              <a:rPr lang="en-GB" altLang="en-US" baseline="0" dirty="0"/>
              <a:t>-</a:t>
            </a:r>
            <a:r>
              <a:rPr lang="en-GB" altLang="en-US" dirty="0"/>
              <a:t>German revolutionist philosopher, sociologist and economist is the founder of conflict theory</a:t>
            </a:r>
          </a:p>
          <a:p>
            <a:pPr eaLnBrk="1" hangingPunct="1"/>
            <a:endParaRPr lang="en-GB" altLang="en-US" dirty="0"/>
          </a:p>
          <a:p>
            <a:endParaRPr lang="en-ZA" altLang="en-US" dirty="0"/>
          </a:p>
        </p:txBody>
      </p:sp>
      <p:sp>
        <p:nvSpPr>
          <p:cNvPr id="40964"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291A9A61-6F31-4645-ADA7-0A19590B6490}" type="slidenum">
              <a:rPr lang="en-GB" altLang="en-US" smtClean="0"/>
              <a:pPr eaLnBrk="1" hangingPunct="1">
                <a:spcBef>
                  <a:spcPct val="0"/>
                </a:spcBef>
              </a:pPr>
              <a:t>21</a:t>
            </a:fld>
            <a:endParaRPr lang="en-GB" altLang="en-US"/>
          </a:p>
        </p:txBody>
      </p:sp>
    </p:spTree>
    <p:extLst>
      <p:ext uri="{BB962C8B-B14F-4D97-AF65-F5344CB8AC3E}">
        <p14:creationId xmlns:p14="http://schemas.microsoft.com/office/powerpoint/2010/main" val="36829814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xfrm>
            <a:off x="296863" y="742950"/>
            <a:ext cx="6149975" cy="3714750"/>
          </a:xfrm>
          <a:ln/>
        </p:spPr>
      </p:sp>
      <p:sp>
        <p:nvSpPr>
          <p:cNvPr id="41987" name="Notes Placeholder 2"/>
          <p:cNvSpPr>
            <a:spLocks noGrp="1"/>
          </p:cNvSpPr>
          <p:nvPr>
            <p:ph type="body" idx="1"/>
          </p:nvPr>
        </p:nvSpPr>
        <p:spPr>
          <a:noFill/>
        </p:spPr>
        <p:txBody>
          <a:bodyPr/>
          <a:lstStyle/>
          <a:p>
            <a:endParaRPr lang="en-US" altLang="en-US" dirty="0"/>
          </a:p>
          <a:p>
            <a:pPr marL="171450" indent="-171450">
              <a:buFont typeface="Arial" panose="020B0604020202020204" pitchFamily="34" charset="0"/>
              <a:buChar char="•"/>
            </a:pPr>
            <a:r>
              <a:rPr lang="en-ZA" altLang="en-US" dirty="0"/>
              <a:t>Conflict theory is a theoretical framework that views society being in a struggle for scarce resources.</a:t>
            </a:r>
          </a:p>
          <a:p>
            <a:endParaRPr lang="en-ZA" altLang="en-US" dirty="0"/>
          </a:p>
          <a:p>
            <a:pPr marL="171450" indent="-171450">
              <a:buFont typeface="Arial" panose="020B0604020202020204" pitchFamily="34" charset="0"/>
              <a:buChar char="•"/>
            </a:pPr>
            <a:r>
              <a:rPr lang="en-ZA" altLang="en-US" dirty="0"/>
              <a:t>Conflict Theory sees social conflict as the basis of society and social change.</a:t>
            </a:r>
          </a:p>
          <a:p>
            <a:pPr marL="171450" indent="-171450">
              <a:buFont typeface="Arial" panose="020B0604020202020204" pitchFamily="34" charset="0"/>
              <a:buChar char="•"/>
            </a:pPr>
            <a:r>
              <a:rPr lang="en-GB" sz="1200" b="0" i="0" u="none" strike="noStrike" kern="1200" dirty="0">
                <a:solidFill>
                  <a:schemeClr val="tx1"/>
                </a:solidFill>
                <a:effectLst/>
                <a:latin typeface="Times New Roman" pitchFamily="18" charset="0"/>
                <a:ea typeface="+mn-ea"/>
                <a:cs typeface="+mn-cs"/>
              </a:rPr>
              <a:t> he and Fredrick Engels famously described in their </a:t>
            </a:r>
            <a:r>
              <a:rPr lang="en-GB" sz="1200" b="0" i="1" u="none" strike="noStrike" kern="1200" dirty="0">
                <a:solidFill>
                  <a:schemeClr val="tx1"/>
                </a:solidFill>
                <a:effectLst/>
                <a:latin typeface="Times New Roman" pitchFamily="18" charset="0"/>
                <a:ea typeface="+mn-ea"/>
                <a:cs typeface="+mn-cs"/>
              </a:rPr>
              <a:t>Communist Manifesto</a:t>
            </a:r>
            <a:r>
              <a:rPr lang="en-GB" sz="1200" b="0" i="0" u="none" strike="noStrike" kern="1200" dirty="0">
                <a:solidFill>
                  <a:schemeClr val="tx1"/>
                </a:solidFill>
                <a:effectLst/>
                <a:latin typeface="Times New Roman" pitchFamily="18" charset="0"/>
                <a:ea typeface="+mn-ea"/>
                <a:cs typeface="+mn-cs"/>
              </a:rPr>
              <a:t>, “the history of all hitherto existing society is the history of class struggles.</a:t>
            </a:r>
            <a:endParaRPr lang="en-ZA" altLang="en-US" dirty="0"/>
          </a:p>
          <a:p>
            <a:endParaRPr lang="en-ZA" altLang="en-US" dirty="0"/>
          </a:p>
          <a:p>
            <a:endParaRPr lang="en-US" altLang="en-US" dirty="0"/>
          </a:p>
          <a:p>
            <a:endParaRPr lang="en-US" altLang="en-US" dirty="0"/>
          </a:p>
          <a:p>
            <a:r>
              <a:rPr lang="en-US" altLang="en-US" dirty="0"/>
              <a:t>Two main concerns for conflict theorists are </a:t>
            </a:r>
            <a:r>
              <a:rPr lang="en-US" altLang="en-US" b="1" u="sng" dirty="0"/>
              <a:t>economic wealth </a:t>
            </a:r>
            <a:r>
              <a:rPr lang="en-US" altLang="en-US" dirty="0"/>
              <a:t>and </a:t>
            </a:r>
            <a:r>
              <a:rPr lang="en-US" altLang="en-US" b="1" u="sng" dirty="0"/>
              <a:t>power</a:t>
            </a:r>
            <a:r>
              <a:rPr lang="en-US" altLang="en-US" dirty="0"/>
              <a:t>.</a:t>
            </a:r>
          </a:p>
          <a:p>
            <a:endParaRPr lang="en-US" altLang="en-US" dirty="0"/>
          </a:p>
          <a:p>
            <a:r>
              <a:rPr lang="en-US" altLang="en-US" dirty="0"/>
              <a:t>Conflict theory suggests that we’re all struggling for more “</a:t>
            </a:r>
            <a:r>
              <a:rPr lang="en-US" altLang="en-US" b="1" u="sng" dirty="0"/>
              <a:t>stuff</a:t>
            </a:r>
            <a:r>
              <a:rPr lang="en-US" altLang="en-US" dirty="0"/>
              <a:t>”, whether that “</a:t>
            </a:r>
            <a:r>
              <a:rPr lang="en-US" altLang="en-US" b="1" u="sng" dirty="0"/>
              <a:t>stuff</a:t>
            </a:r>
            <a:r>
              <a:rPr lang="en-US" altLang="en-US" dirty="0"/>
              <a:t>” is power in a marriage or wealth in the world.</a:t>
            </a:r>
          </a:p>
          <a:p>
            <a:r>
              <a:rPr lang="en-US" altLang="en-US" dirty="0"/>
              <a:t>In general, the essence of conflict theory suggests that a </a:t>
            </a:r>
            <a:r>
              <a:rPr lang="en-US" altLang="en-US" b="1" u="sng" dirty="0"/>
              <a:t>pyramid structure </a:t>
            </a:r>
            <a:r>
              <a:rPr lang="en-US" altLang="en-US" dirty="0"/>
              <a:t>of power an wealth exists in society.  </a:t>
            </a:r>
          </a:p>
          <a:p>
            <a:r>
              <a:rPr lang="en-US" altLang="en-US" dirty="0"/>
              <a:t>The </a:t>
            </a:r>
            <a:r>
              <a:rPr lang="en-US" altLang="en-US" b="1" u="sng" dirty="0"/>
              <a:t>elite</a:t>
            </a:r>
            <a:r>
              <a:rPr lang="en-US" altLang="en-US" dirty="0"/>
              <a:t> at the top of the pyramid determine the rules for those below.</a:t>
            </a:r>
          </a:p>
          <a:p>
            <a:r>
              <a:rPr lang="en-GB" dirty="0"/>
              <a:t>traced to the classic works of Karl Marx. </a:t>
            </a:r>
          </a:p>
          <a:p>
            <a:r>
              <a:rPr lang="en-GB" dirty="0"/>
              <a:t>Marx suggested that all societies go through stages of economic development. As societies evolve from agricultural to industrial, concern over meeting survival needs is replaced by concern over making a profit, the hallmark of a capitalist system. </a:t>
            </a:r>
          </a:p>
          <a:p>
            <a:r>
              <a:rPr lang="en-GB" dirty="0"/>
              <a:t>Industrialization leads to the development of two classes of people: the bourgeoisie, or the owners of the means of production (e.g., factories, farms, businesses); and the proletariat, or the workers who earn wages. </a:t>
            </a:r>
          </a:p>
          <a:p>
            <a:r>
              <a:rPr lang="en-GB" dirty="0"/>
              <a:t>Marx, the bourgeoisie use their power to control the institutions of society to their advantage. For example, Marx suggested that religion serves as an “opiate of the masses” in that it soothes the distress and suffering associated with the working-class lifestyle and focuses the workers’ attention on spirituality, God, and the afterlife rather than on such worldly concerns as living conditions. In essence, religion diverts the workers so that they concentrate on being rewarded in heaven for living a moral life rather than on questioning their exploitation. </a:t>
            </a:r>
          </a:p>
          <a:p>
            <a:endParaRPr lang="en-US" altLang="en-US" dirty="0"/>
          </a:p>
          <a:p>
            <a:endParaRPr lang="en-US" altLang="en-US" dirty="0"/>
          </a:p>
          <a:p>
            <a:endParaRPr lang="en-ZA" altLang="en-US" dirty="0"/>
          </a:p>
        </p:txBody>
      </p:sp>
      <p:sp>
        <p:nvSpPr>
          <p:cNvPr id="41988"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8ED8674-ACB8-41A8-A608-AB1503512543}" type="slidenum">
              <a:rPr lang="en-GB" altLang="en-US" smtClean="0"/>
              <a:pPr eaLnBrk="1" hangingPunct="1">
                <a:spcBef>
                  <a:spcPct val="0"/>
                </a:spcBef>
              </a:pPr>
              <a:t>22</a:t>
            </a:fld>
            <a:endParaRPr lang="en-GB" altLang="en-US"/>
          </a:p>
        </p:txBody>
      </p:sp>
    </p:spTree>
    <p:extLst>
      <p:ext uri="{BB962C8B-B14F-4D97-AF65-F5344CB8AC3E}">
        <p14:creationId xmlns:p14="http://schemas.microsoft.com/office/powerpoint/2010/main" val="400927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296863" y="742950"/>
            <a:ext cx="6149975" cy="3714750"/>
          </a:xfrm>
          <a:ln/>
        </p:spPr>
      </p:sp>
      <p:sp>
        <p:nvSpPr>
          <p:cNvPr id="43011" name="Notes Placeholder 2"/>
          <p:cNvSpPr>
            <a:spLocks noGrp="1"/>
          </p:cNvSpPr>
          <p:nvPr>
            <p:ph type="body" idx="1"/>
          </p:nvPr>
        </p:nvSpPr>
        <p:spPr>
          <a:noFill/>
        </p:spPr>
        <p:txBody>
          <a:bodyPr/>
          <a:lstStyle/>
          <a:p>
            <a:pPr marL="171450" indent="-171450">
              <a:buFont typeface="Arial" panose="020B0604020202020204" pitchFamily="34" charset="0"/>
              <a:buChar char="•"/>
            </a:pPr>
            <a:r>
              <a:rPr lang="en-ZA" altLang="en-US" dirty="0"/>
              <a:t>Marx suggested that in a capitalist system, the bourgeoisie own most of the wealth because they control the businesses.</a:t>
            </a:r>
          </a:p>
          <a:p>
            <a:endParaRPr lang="en-ZA" altLang="en-US" dirty="0"/>
          </a:p>
          <a:p>
            <a:pPr marL="171450" indent="-171450">
              <a:buFont typeface="Arial" panose="020B0604020202020204" pitchFamily="34" charset="0"/>
              <a:buChar char="•"/>
            </a:pPr>
            <a:r>
              <a:rPr lang="en-ZA" altLang="en-US" dirty="0"/>
              <a:t>Marx called the workers in a capitalist system the proletariat.</a:t>
            </a:r>
          </a:p>
          <a:p>
            <a:endParaRPr lang="en-ZA" altLang="en-US" dirty="0"/>
          </a:p>
          <a:p>
            <a:endParaRPr lang="en-US" altLang="en-US" dirty="0"/>
          </a:p>
          <a:p>
            <a:r>
              <a:rPr lang="en-US" altLang="en-US" dirty="0"/>
              <a:t>Marx suggested that in a </a:t>
            </a:r>
            <a:r>
              <a:rPr lang="en-US" altLang="en-US" b="1" u="sng" dirty="0"/>
              <a:t>capitalist</a:t>
            </a:r>
            <a:r>
              <a:rPr lang="en-US" altLang="en-US" dirty="0"/>
              <a:t> system, the </a:t>
            </a:r>
            <a:r>
              <a:rPr lang="en-US" altLang="en-US" b="1" u="sng" dirty="0"/>
              <a:t>bourgeoisie</a:t>
            </a:r>
            <a:r>
              <a:rPr lang="en-US" altLang="en-US" dirty="0"/>
              <a:t> or members of the capitalist class, own most of the wealth because they control the businesses.</a:t>
            </a:r>
          </a:p>
          <a:p>
            <a:endParaRPr lang="en-ZA" altLang="en-US" dirty="0"/>
          </a:p>
        </p:txBody>
      </p:sp>
      <p:sp>
        <p:nvSpPr>
          <p:cNvPr id="43012"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BD989F5-089E-4CDF-9964-02FF696C8D41}" type="slidenum">
              <a:rPr lang="en-GB" altLang="en-US" smtClean="0"/>
              <a:pPr eaLnBrk="1" hangingPunct="1">
                <a:spcBef>
                  <a:spcPct val="0"/>
                </a:spcBef>
              </a:pPr>
              <a:t>23</a:t>
            </a:fld>
            <a:endParaRPr lang="en-GB" altLang="en-US"/>
          </a:p>
        </p:txBody>
      </p:sp>
    </p:spTree>
    <p:extLst>
      <p:ext uri="{BB962C8B-B14F-4D97-AF65-F5344CB8AC3E}">
        <p14:creationId xmlns:p14="http://schemas.microsoft.com/office/powerpoint/2010/main" val="38905078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bourgeoisie use their power to control the institutions of society to their advantage</a:t>
            </a:r>
          </a:p>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24</a:t>
            </a:fld>
            <a:endParaRPr lang="en-GB" altLang="en-US"/>
          </a:p>
        </p:txBody>
      </p:sp>
    </p:spTree>
    <p:extLst>
      <p:ext uri="{BB962C8B-B14F-4D97-AF65-F5344CB8AC3E}">
        <p14:creationId xmlns:p14="http://schemas.microsoft.com/office/powerpoint/2010/main" val="3243476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Times New Roman" pitchFamily="18" charset="0"/>
                <a:ea typeface="+mn-ea"/>
                <a:cs typeface="+mn-cs"/>
              </a:rPr>
              <a:t>Max Weber agreed with Marx that the economic inequalities of the capitalist system were a source of widespread conflict. However, he disagreed that the conflict must lead to revolution and the collapse of capitalism. Weber theorized that there was more than one cause for conflict: besides economics, inequalities could exist over political power and social status. </a:t>
            </a:r>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25</a:t>
            </a:fld>
            <a:endParaRPr lang="en-GB" altLang="en-US"/>
          </a:p>
        </p:txBody>
      </p:sp>
    </p:spTree>
    <p:extLst>
      <p:ext uri="{BB962C8B-B14F-4D97-AF65-F5344CB8AC3E}">
        <p14:creationId xmlns:p14="http://schemas.microsoft.com/office/powerpoint/2010/main" val="2357069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mj-lt"/>
              <a:buAutoNum type="arabicPeriod"/>
            </a:pPr>
            <a:r>
              <a:rPr lang="en-US" sz="4000" b="1" kern="1200" baseline="0" dirty="0">
                <a:solidFill>
                  <a:schemeClr val="tx1"/>
                </a:solidFill>
                <a:effectLst/>
                <a:latin typeface="+mj-lt"/>
                <a:ea typeface="+mn-ea"/>
                <a:cs typeface="+mn-cs"/>
              </a:rPr>
              <a:t>Theories, like songs are a product of Social context. Explain</a:t>
            </a:r>
          </a:p>
          <a:p>
            <a:pPr marL="342900" indent="-342900">
              <a:buFont typeface="+mj-lt"/>
              <a:buAutoNum type="arabicPeriod"/>
            </a:pPr>
            <a:endParaRPr lang="en-US" sz="2000" b="1" kern="1200" baseline="0" dirty="0">
              <a:solidFill>
                <a:schemeClr val="tx1"/>
              </a:solidFill>
              <a:effectLst/>
              <a:latin typeface="+mj-lt"/>
              <a:ea typeface="+mn-ea"/>
              <a:cs typeface="+mn-cs"/>
            </a:endParaRPr>
          </a:p>
          <a:p>
            <a:pPr marL="342900" indent="-342900">
              <a:buFont typeface="+mj-lt"/>
              <a:buAutoNum type="arabicPeriod"/>
            </a:pPr>
            <a:r>
              <a:rPr lang="en-US" sz="4000" b="1" kern="1200" baseline="0" dirty="0">
                <a:solidFill>
                  <a:schemeClr val="tx1"/>
                </a:solidFill>
                <a:effectLst/>
                <a:latin typeface="+mj-lt"/>
                <a:ea typeface="+mn-ea"/>
                <a:cs typeface="+mn-cs"/>
              </a:rPr>
              <a:t>E</a:t>
            </a:r>
            <a:r>
              <a:rPr lang="en-US" sz="4000" kern="1200" baseline="0" dirty="0">
                <a:solidFill>
                  <a:schemeClr val="tx1"/>
                </a:solidFill>
                <a:effectLst/>
                <a:latin typeface="+mj-lt"/>
                <a:ea typeface="+mn-ea"/>
                <a:cs typeface="+mn-cs"/>
              </a:rPr>
              <a:t>veryone of us has a theory, that is, every one of us has a way of looking at the world, or how social issues are related, or how we think things occur. </a:t>
            </a:r>
          </a:p>
          <a:p>
            <a:pPr marL="342900" indent="-342900">
              <a:buFont typeface="+mj-lt"/>
              <a:buAutoNum type="arabicPeriod"/>
            </a:pPr>
            <a:endParaRPr lang="en-US" sz="4000" kern="1200" baseline="0" dirty="0">
              <a:solidFill>
                <a:schemeClr val="tx1"/>
              </a:solidFill>
              <a:effectLst/>
              <a:latin typeface="+mj-lt"/>
              <a:ea typeface="+mn-ea"/>
              <a:cs typeface="+mn-cs"/>
            </a:endParaRPr>
          </a:p>
          <a:p>
            <a:pPr marL="342900" indent="-342900">
              <a:buFont typeface="+mj-lt"/>
              <a:buAutoNum type="arabicPeriod"/>
            </a:pPr>
            <a:r>
              <a:rPr lang="en-GB" sz="4000" baseline="0" dirty="0">
                <a:latin typeface="+mj-lt"/>
              </a:rPr>
              <a:t>a set of interrelated propositions or principles designed to answer a question or explain a particular phenomenon</a:t>
            </a:r>
          </a:p>
          <a:p>
            <a:pPr marL="342900" indent="-342900">
              <a:buFont typeface="+mj-lt"/>
              <a:buAutoNum type="arabicPeriod"/>
            </a:pPr>
            <a:endParaRPr lang="en-GB" sz="4000" baseline="0" dirty="0">
              <a:latin typeface="+mj-lt"/>
            </a:endParaRPr>
          </a:p>
          <a:p>
            <a:pPr marL="342900" indent="-342900">
              <a:buFont typeface="+mj-lt"/>
              <a:buAutoNum type="arabicPeriod"/>
            </a:pPr>
            <a:endParaRPr lang="en-GB" sz="4000" baseline="0" dirty="0">
              <a:latin typeface="+mj-lt"/>
            </a:endParaRPr>
          </a:p>
          <a:p>
            <a:pPr marL="342900" indent="-342900">
              <a:buFont typeface="+mj-lt"/>
              <a:buAutoNum type="arabicPeriod"/>
            </a:pPr>
            <a:r>
              <a:rPr lang="en-GB" sz="4000" baseline="0" dirty="0">
                <a:latin typeface="+mj-lt"/>
              </a:rPr>
              <a:t>Each perspective offers a variety of explanations about the social world and human behaviour. </a:t>
            </a:r>
          </a:p>
          <a:p>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2</a:t>
            </a:fld>
            <a:endParaRPr lang="en-GB" altLang="en-US"/>
          </a:p>
        </p:txBody>
      </p:sp>
    </p:spTree>
    <p:extLst>
      <p:ext uri="{BB962C8B-B14F-4D97-AF65-F5344CB8AC3E}">
        <p14:creationId xmlns:p14="http://schemas.microsoft.com/office/powerpoint/2010/main" val="20205956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96863" y="742950"/>
            <a:ext cx="6149975" cy="3714750"/>
          </a:xfrm>
          <a:ln/>
        </p:spPr>
      </p:sp>
      <p:sp>
        <p:nvSpPr>
          <p:cNvPr id="44035" name="Notes Placeholder 2"/>
          <p:cNvSpPr>
            <a:spLocks noGrp="1"/>
          </p:cNvSpPr>
          <p:nvPr>
            <p:ph type="body" idx="1"/>
          </p:nvPr>
        </p:nvSpPr>
        <p:spPr>
          <a:noFill/>
        </p:spPr>
        <p:txBody>
          <a:bodyPr/>
          <a:lstStyle/>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dirty="0"/>
              <a:t>Examine the same functions of education as functionalists.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ZA"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ZA" sz="1200" dirty="0"/>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ZA" sz="1200" dirty="0"/>
              <a:t>Sees the purpose of education as maintaining </a:t>
            </a:r>
            <a:r>
              <a:rPr lang="en-ZA" sz="1200" u="sng" dirty="0"/>
              <a:t>social inequality </a:t>
            </a:r>
            <a:r>
              <a:rPr lang="en-ZA" sz="1200" dirty="0"/>
              <a:t>and preserving the power of those who dominate society.</a:t>
            </a:r>
          </a:p>
          <a:p>
            <a:pPr marL="171450" indent="-171450">
              <a:buFont typeface="Arial" panose="020B0604020202020204" pitchFamily="34" charset="0"/>
              <a:buChar char="•"/>
            </a:pPr>
            <a:endParaRPr lang="en-ZA" altLang="en-US" dirty="0"/>
          </a:p>
          <a:p>
            <a:pPr marL="171450" indent="-171450">
              <a:buFont typeface="Arial" panose="020B0604020202020204" pitchFamily="34" charset="0"/>
              <a:buChar char="•"/>
            </a:pPr>
            <a:r>
              <a:rPr lang="en-ZA" altLang="en-US" dirty="0"/>
              <a:t>It maintains the classes of the ruling class and the working class.</a:t>
            </a:r>
          </a:p>
          <a:p>
            <a:pPr marL="171450" indent="-171450">
              <a:buFont typeface="Arial" panose="020B0604020202020204" pitchFamily="34" charset="0"/>
              <a:buChar char="•"/>
            </a:pPr>
            <a:r>
              <a:rPr lang="en-ZA" altLang="en-US" dirty="0"/>
              <a:t>Education in this case is found important in order to produce behaviour that makes it possible for the majority of the subject class to fit into the lowest levels of the division of labour</a:t>
            </a:r>
          </a:p>
          <a:p>
            <a:endParaRPr lang="en-ZA" altLang="en-US" dirty="0"/>
          </a:p>
        </p:txBody>
      </p:sp>
      <p:sp>
        <p:nvSpPr>
          <p:cNvPr id="44036"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A4A7007-B40C-4E2C-A023-9FC3B6FF7AEB}" type="slidenum">
              <a:rPr lang="en-GB" altLang="en-US" smtClean="0">
                <a:latin typeface="Times New Roman" pitchFamily="18" charset="0"/>
              </a:rPr>
              <a:pPr eaLnBrk="1" hangingPunct="1"/>
              <a:t>26</a:t>
            </a:fld>
            <a:endParaRPr lang="en-GB" altLang="en-US">
              <a:latin typeface="Times New Roman" pitchFamily="18" charset="0"/>
            </a:endParaRPr>
          </a:p>
        </p:txBody>
      </p:sp>
    </p:spTree>
    <p:extLst>
      <p:ext uri="{BB962C8B-B14F-4D97-AF65-F5344CB8AC3E}">
        <p14:creationId xmlns:p14="http://schemas.microsoft.com/office/powerpoint/2010/main" val="40049467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Times New Roman" pitchFamily="18" charset="0"/>
                <a:ea typeface="+mn-ea"/>
                <a:cs typeface="+mn-cs"/>
              </a:rPr>
              <a:t>Max Weber agreed with Marx that the economic inequalities of the capitalist system were a source of widespread conflict. However, he disagreed that the conflict must lead to revolution and the collapse of capitalism. Weber theorized that there was more than one cause for conflict: besides economics, inequalities could exist over political power and social status. </a:t>
            </a:r>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32</a:t>
            </a:fld>
            <a:endParaRPr lang="en-GB" altLang="en-US"/>
          </a:p>
        </p:txBody>
      </p:sp>
    </p:spTree>
    <p:extLst>
      <p:ext uri="{BB962C8B-B14F-4D97-AF65-F5344CB8AC3E}">
        <p14:creationId xmlns:p14="http://schemas.microsoft.com/office/powerpoint/2010/main" val="22951505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742950"/>
            <a:ext cx="6149975" cy="371475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People are the most important resource a nation can ever have. Even if infrastructure and capital is provided, without the development of human resource no meaningful development can take place. </a:t>
            </a:r>
            <a:endParaRPr lang="en-ZA" dirty="0">
              <a:effectLst/>
            </a:endParaRPr>
          </a:p>
          <a:p>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35</a:t>
            </a:fld>
            <a:endParaRPr lang="en-GB" altLang="en-US"/>
          </a:p>
        </p:txBody>
      </p:sp>
    </p:spTree>
    <p:extLst>
      <p:ext uri="{BB962C8B-B14F-4D97-AF65-F5344CB8AC3E}">
        <p14:creationId xmlns:p14="http://schemas.microsoft.com/office/powerpoint/2010/main" val="204930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Times New Roman" pitchFamily="18" charset="0"/>
                <a:ea typeface="+mn-ea"/>
                <a:cs typeface="+mn-cs"/>
              </a:rPr>
              <a:t>As pointed out by Herman and Reynolds (1994), this viewpoint sees people as active in shaping their world, rather than as entities who are acted upon by society (Herman and Reynolds 1994). This approach looks at society and people from a micro-level perspective.</a:t>
            </a:r>
          </a:p>
          <a:p>
            <a:r>
              <a:rPr lang="en-GB" sz="1200" b="0" i="0" u="none" strike="noStrike" kern="1200" dirty="0">
                <a:solidFill>
                  <a:schemeClr val="tx1"/>
                </a:solidFill>
                <a:effectLst/>
                <a:latin typeface="Times New Roman" pitchFamily="18" charset="0"/>
                <a:ea typeface="+mn-ea"/>
                <a:cs typeface="+mn-cs"/>
              </a:rPr>
              <a:t>George Herbert Mead (1863–1931) is considered one of the founders of symbolic interactionism, though he never published his work on it (</a:t>
            </a:r>
            <a:r>
              <a:rPr lang="en-GB" sz="1200" b="0" i="0" u="none" strike="noStrike" kern="1200" dirty="0" err="1">
                <a:solidFill>
                  <a:schemeClr val="tx1"/>
                </a:solidFill>
                <a:effectLst/>
                <a:latin typeface="Times New Roman" pitchFamily="18" charset="0"/>
                <a:ea typeface="+mn-ea"/>
                <a:cs typeface="+mn-cs"/>
              </a:rPr>
              <a:t>LaRossa</a:t>
            </a:r>
            <a:r>
              <a:rPr lang="en-GB" sz="1200" b="0" i="0" u="none" strike="noStrike" kern="1200" dirty="0">
                <a:solidFill>
                  <a:schemeClr val="tx1"/>
                </a:solidFill>
                <a:effectLst/>
                <a:latin typeface="Times New Roman" pitchFamily="18" charset="0"/>
                <a:ea typeface="+mn-ea"/>
                <a:cs typeface="+mn-cs"/>
              </a:rPr>
              <a:t> &amp; </a:t>
            </a:r>
            <a:r>
              <a:rPr lang="en-GB" sz="1200" b="0" i="0" u="none" strike="noStrike" kern="1200" dirty="0" err="1">
                <a:solidFill>
                  <a:schemeClr val="tx1"/>
                </a:solidFill>
                <a:effectLst/>
                <a:latin typeface="Times New Roman" pitchFamily="18" charset="0"/>
                <a:ea typeface="+mn-ea"/>
                <a:cs typeface="+mn-cs"/>
              </a:rPr>
              <a:t>Reitzes</a:t>
            </a:r>
            <a:r>
              <a:rPr lang="en-GB" sz="1200" b="0" i="0" u="none" strike="noStrike" kern="1200" dirty="0">
                <a:solidFill>
                  <a:schemeClr val="tx1"/>
                </a:solidFill>
                <a:effectLst/>
                <a:latin typeface="Times New Roman" pitchFamily="18" charset="0"/>
                <a:ea typeface="+mn-ea"/>
                <a:cs typeface="+mn-cs"/>
              </a:rPr>
              <a:t> 1993). It was up to his student Herbert Blumer (1900–1987) to interpret Mead's work and popularize the theory. Blumer coined the term “symbolic interactionism” and identified its three basic premises:</a:t>
            </a:r>
          </a:p>
          <a:p>
            <a:br>
              <a:rPr lang="en-GB" sz="1200" b="0" i="0" u="none" strike="noStrike" kern="1200" dirty="0">
                <a:solidFill>
                  <a:schemeClr val="tx1"/>
                </a:solidFill>
                <a:effectLst/>
                <a:latin typeface="Times New Roman" pitchFamily="18" charset="0"/>
                <a:ea typeface="+mn-ea"/>
                <a:cs typeface="+mn-cs"/>
              </a:rPr>
            </a:br>
            <a:endParaRPr lang="en-GB" sz="1200" b="0" i="0" u="none" strike="noStrike" kern="1200" dirty="0">
              <a:solidFill>
                <a:schemeClr val="tx1"/>
              </a:solidFill>
              <a:effectLst/>
              <a:latin typeface="Times New Roman" pitchFamily="18" charset="0"/>
              <a:ea typeface="+mn-ea"/>
              <a:cs typeface="+mn-cs"/>
            </a:endParaRPr>
          </a:p>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36</a:t>
            </a:fld>
            <a:endParaRPr lang="en-GB" altLang="en-US"/>
          </a:p>
        </p:txBody>
      </p:sp>
    </p:spTree>
    <p:extLst>
      <p:ext uri="{BB962C8B-B14F-4D97-AF65-F5344CB8AC3E}">
        <p14:creationId xmlns:p14="http://schemas.microsoft.com/office/powerpoint/2010/main" val="1251211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largely influenced by the work of early sociologists and philosophers, such as George Simmel, Charles Cooley, George Herbert Mead, and Erving Goffman. </a:t>
            </a:r>
          </a:p>
          <a:p>
            <a:r>
              <a:rPr lang="en-GB" dirty="0"/>
              <a:t>emphasizes that human </a:t>
            </a:r>
            <a:r>
              <a:rPr lang="en-GB" dirty="0" err="1"/>
              <a:t>behavior</a:t>
            </a:r>
            <a:r>
              <a:rPr lang="en-GB" dirty="0"/>
              <a:t> is influenced by definitions and meanings that are created and maintained through symbolic interaction with others. </a:t>
            </a:r>
          </a:p>
          <a:p>
            <a:r>
              <a:rPr lang="en-GB" dirty="0" err="1"/>
              <a:t>uggested</a:t>
            </a:r>
            <a:r>
              <a:rPr lang="en-GB" dirty="0"/>
              <a:t> that humans respond to their definition of a situation rather than to the objective situation itself. </a:t>
            </a:r>
          </a:p>
          <a:p>
            <a:endParaRPr lang="en-GB" dirty="0"/>
          </a:p>
          <a:p>
            <a:r>
              <a:rPr lang="en-GB" dirty="0"/>
              <a:t>suggests that our identity or sense of self is shaped by social interaction. </a:t>
            </a:r>
          </a:p>
          <a:p>
            <a:endParaRPr lang="en-GB" dirty="0"/>
          </a:p>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37</a:t>
            </a:fld>
            <a:endParaRPr lang="en-GB" altLang="en-US"/>
          </a:p>
        </p:txBody>
      </p:sp>
    </p:spTree>
    <p:extLst>
      <p:ext uri="{BB962C8B-B14F-4D97-AF65-F5344CB8AC3E}">
        <p14:creationId xmlns:p14="http://schemas.microsoft.com/office/powerpoint/2010/main" val="42171698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dirty="0"/>
              <a:t>One of the </a:t>
            </a:r>
            <a:r>
              <a:rPr lang="en-ZA" sz="1200" u="sng" dirty="0"/>
              <a:t>interactionist theory </a:t>
            </a:r>
            <a:r>
              <a:rPr lang="en-ZA" sz="1200" dirty="0"/>
              <a:t>which seeks to understand human  action by looking at </a:t>
            </a:r>
            <a:r>
              <a:rPr lang="en-ZA" sz="1200" u="sng" dirty="0"/>
              <a:t>micro-level </a:t>
            </a:r>
            <a:r>
              <a:rPr lang="en-ZA" sz="1200" dirty="0"/>
              <a:t>processes.</a:t>
            </a:r>
          </a:p>
          <a:p>
            <a:endParaRPr lang="en-ZA"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ZA" sz="1200" b="0" i="1" kern="1200" dirty="0">
                <a:solidFill>
                  <a:schemeClr val="tx1"/>
                </a:solidFill>
                <a:effectLst/>
                <a:latin typeface="Times New Roman" pitchFamily="18" charset="0"/>
                <a:ea typeface="+mn-ea"/>
                <a:cs typeface="+mn-cs"/>
              </a:rPr>
              <a:t>Outsiders</a:t>
            </a:r>
            <a:r>
              <a:rPr lang="en-ZA" sz="1200" b="0" i="0" kern="1200" dirty="0">
                <a:solidFill>
                  <a:schemeClr val="tx1"/>
                </a:solidFill>
                <a:effectLst/>
                <a:latin typeface="Times New Roman" pitchFamily="18" charset="0"/>
                <a:ea typeface="+mn-ea"/>
                <a:cs typeface="+mn-cs"/>
              </a:rPr>
              <a:t> by Howard Becker (1963)</a:t>
            </a:r>
          </a:p>
          <a:p>
            <a:endParaRPr lang="en-ZA" sz="1200" dirty="0"/>
          </a:p>
          <a:p>
            <a:endParaRPr lang="en-ZA" sz="1200" dirty="0"/>
          </a:p>
          <a:p>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39</a:t>
            </a:fld>
            <a:endParaRPr lang="en-GB" altLang="en-US"/>
          </a:p>
        </p:txBody>
      </p:sp>
    </p:spTree>
    <p:extLst>
      <p:ext uri="{BB962C8B-B14F-4D97-AF65-F5344CB8AC3E}">
        <p14:creationId xmlns:p14="http://schemas.microsoft.com/office/powerpoint/2010/main" val="174123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T</a:t>
            </a:r>
            <a:r>
              <a:rPr lang="en-US" sz="1200" dirty="0"/>
              <a:t>he major concern of the labelling theory is </a:t>
            </a:r>
            <a:r>
              <a:rPr lang="en-US" sz="1200" b="1" dirty="0"/>
              <a:t>the process</a:t>
            </a:r>
            <a:r>
              <a:rPr lang="en-US" sz="1200" dirty="0"/>
              <a:t> by which individuals in the society are labelled as deviants, not the individuals themselves or the act per se.</a:t>
            </a:r>
          </a:p>
          <a:p>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t>"sees deviance . . . as a process and interaction between two kinds of people - those who are said to have committed an act of deviance and the rest of the society . . .” (Becker, 1964:2).</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Times New Roman" pitchFamily="18" charset="0"/>
                <a:ea typeface="+mn-ea"/>
                <a:cs typeface="+mn-cs"/>
              </a:rPr>
              <a:t>It is the society which gives labels to certain individuals, and which makes these labels permanent, making those individuals deviants. </a:t>
            </a:r>
            <a:endParaRPr lang="en-US" sz="1200" dirty="0"/>
          </a:p>
          <a:p>
            <a:endParaRPr lang="en-ZA" sz="1200" dirty="0"/>
          </a:p>
          <a:p>
            <a:endParaRPr lang="en-ZA" sz="1200" dirty="0"/>
          </a:p>
          <a:p>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40</a:t>
            </a:fld>
            <a:endParaRPr lang="en-GB" altLang="en-US"/>
          </a:p>
        </p:txBody>
      </p:sp>
    </p:spTree>
    <p:extLst>
      <p:ext uri="{BB962C8B-B14F-4D97-AF65-F5344CB8AC3E}">
        <p14:creationId xmlns:p14="http://schemas.microsoft.com/office/powerpoint/2010/main" val="31325335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ZA" dirty="0"/>
          </a:p>
          <a:p>
            <a:pPr marL="171450" indent="-171450">
              <a:buFont typeface="Arial" pitchFamily="34" charset="0"/>
              <a:buChar char="•"/>
            </a:pPr>
            <a:r>
              <a:rPr lang="en-GB" sz="1200" b="0" i="0" u="none" strike="noStrike" kern="1200" dirty="0">
                <a:solidFill>
                  <a:schemeClr val="tx1"/>
                </a:solidFill>
                <a:effectLst/>
                <a:latin typeface="Times New Roman" pitchFamily="18" charset="0"/>
                <a:ea typeface="+mn-ea"/>
                <a:cs typeface="+mn-cs"/>
              </a:rPr>
              <a:t>When teachers think students are smart, they tend to spend more time with them, to call on them, and to praise them when they give the right answer. Not surprisingly these students learn more because of their teachers’ </a:t>
            </a:r>
            <a:r>
              <a:rPr lang="en-GB" sz="1200" b="0" i="0" u="none" strike="noStrike" kern="1200" dirty="0" err="1">
                <a:solidFill>
                  <a:schemeClr val="tx1"/>
                </a:solidFill>
                <a:effectLst/>
                <a:latin typeface="Times New Roman" pitchFamily="18" charset="0"/>
                <a:ea typeface="+mn-ea"/>
                <a:cs typeface="+mn-cs"/>
              </a:rPr>
              <a:t>behavior</a:t>
            </a:r>
            <a:r>
              <a:rPr lang="en-GB" sz="1200" b="0" i="0" u="none" strike="noStrike" kern="1200" dirty="0">
                <a:solidFill>
                  <a:schemeClr val="tx1"/>
                </a:solidFill>
                <a:effectLst/>
                <a:latin typeface="Times New Roman" pitchFamily="18" charset="0"/>
                <a:ea typeface="+mn-ea"/>
                <a:cs typeface="+mn-cs"/>
              </a:rPr>
              <a:t>. But when teachers think students are less bright, they tend to spend less time with them and act in a way that leads the students to learn less. </a:t>
            </a:r>
            <a:endParaRPr lang="en-ZA" dirty="0"/>
          </a:p>
          <a:p>
            <a:pPr marL="171450" indent="-171450">
              <a:buFont typeface="Arial" pitchFamily="34" charset="0"/>
              <a:buChar char="•"/>
            </a:pPr>
            <a:endParaRPr lang="en-ZA" dirty="0"/>
          </a:p>
          <a:p>
            <a:pPr marL="171450" indent="-171450">
              <a:buFont typeface="Arial" pitchFamily="34" charset="0"/>
              <a:buChar char="•"/>
            </a:pPr>
            <a:endParaRPr lang="en-ZA" dirty="0"/>
          </a:p>
          <a:p>
            <a:pPr marL="171450" indent="-171450">
              <a:buFont typeface="Arial" pitchFamily="34" charset="0"/>
              <a:buChar char="•"/>
            </a:pPr>
            <a:r>
              <a:rPr lang="en-ZA" dirty="0"/>
              <a:t>Pupils</a:t>
            </a:r>
            <a:r>
              <a:rPr lang="en-ZA" baseline="0" dirty="0"/>
              <a:t> also label their teachers: boring, data less, Napoleon, </a:t>
            </a:r>
          </a:p>
          <a:p>
            <a:pPr marL="171450" indent="-171450">
              <a:buFont typeface="Arial" pitchFamily="34" charset="0"/>
              <a:buChar char="•"/>
            </a:pPr>
            <a:r>
              <a:rPr lang="en-ZA" baseline="0" dirty="0"/>
              <a:t>Pupil-pupil labelling</a:t>
            </a:r>
          </a:p>
          <a:p>
            <a:pPr marL="171450" indent="-171450">
              <a:buFont typeface="Arial" pitchFamily="34" charset="0"/>
              <a:buChar char="•"/>
            </a:pPr>
            <a:r>
              <a:rPr lang="en-US" sz="1200" kern="1200" dirty="0">
                <a:solidFill>
                  <a:schemeClr val="tx1"/>
                </a:solidFill>
                <a:effectLst/>
                <a:latin typeface="Times New Roman" pitchFamily="18" charset="0"/>
                <a:ea typeface="+mn-ea"/>
                <a:cs typeface="+mn-cs"/>
              </a:rPr>
              <a:t>teacher's attitudes towards their students/pupils are more crucial in determining the performance of a student than are students/pupils’ attitudes toward a teacher or a fellow student/pupil</a:t>
            </a:r>
            <a:endParaRPr lang="en-ZA" baseline="0" dirty="0"/>
          </a:p>
          <a:p>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47</a:t>
            </a:fld>
            <a:endParaRPr lang="en-GB" altLang="en-US"/>
          </a:p>
        </p:txBody>
      </p:sp>
    </p:spTree>
    <p:extLst>
      <p:ext uri="{BB962C8B-B14F-4D97-AF65-F5344CB8AC3E}">
        <p14:creationId xmlns:p14="http://schemas.microsoft.com/office/powerpoint/2010/main" val="2853188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Times New Roman" pitchFamily="18" charset="0"/>
                <a:ea typeface="+mn-ea"/>
                <a:cs typeface="+mn-cs"/>
              </a:rPr>
              <a:t>When teachers think students are smart, they tend to spend more time with them, to call on them, and to praise them when they give the right answer. Not surprisingly these students learn more because of their teachers’ </a:t>
            </a:r>
            <a:r>
              <a:rPr lang="en-GB" sz="1200" b="0" i="0" u="none" strike="noStrike" kern="1200" dirty="0" err="1">
                <a:solidFill>
                  <a:schemeClr val="tx1"/>
                </a:solidFill>
                <a:effectLst/>
                <a:latin typeface="Times New Roman" pitchFamily="18" charset="0"/>
                <a:ea typeface="+mn-ea"/>
                <a:cs typeface="+mn-cs"/>
              </a:rPr>
              <a:t>behavior</a:t>
            </a:r>
            <a:r>
              <a:rPr lang="en-GB" sz="1200" b="0" i="0" u="none" strike="noStrike" kern="1200" dirty="0">
                <a:solidFill>
                  <a:schemeClr val="tx1"/>
                </a:solidFill>
                <a:effectLst/>
                <a:latin typeface="Times New Roman" pitchFamily="18" charset="0"/>
                <a:ea typeface="+mn-ea"/>
                <a:cs typeface="+mn-cs"/>
              </a:rPr>
              <a:t>. But when teachers think students are less bright, they tend to spend less time with them and act in a way that leads the students to learn less. </a:t>
            </a:r>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50</a:t>
            </a:fld>
            <a:endParaRPr lang="en-GB" altLang="en-US"/>
          </a:p>
        </p:txBody>
      </p:sp>
    </p:spTree>
    <p:extLst>
      <p:ext uri="{BB962C8B-B14F-4D97-AF65-F5344CB8AC3E}">
        <p14:creationId xmlns:p14="http://schemas.microsoft.com/office/powerpoint/2010/main" val="2194767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52</a:t>
            </a:fld>
            <a:endParaRPr lang="en-GB" altLang="en-US"/>
          </a:p>
        </p:txBody>
      </p:sp>
    </p:spTree>
    <p:extLst>
      <p:ext uri="{BB962C8B-B14F-4D97-AF65-F5344CB8AC3E}">
        <p14:creationId xmlns:p14="http://schemas.microsoft.com/office/powerpoint/2010/main" val="397457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Sociological theories help us to explain and predict the social world in which we live. </a:t>
            </a:r>
          </a:p>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3</a:t>
            </a:fld>
            <a:endParaRPr lang="en-GB" altLang="en-US"/>
          </a:p>
        </p:txBody>
      </p:sp>
    </p:spTree>
    <p:extLst>
      <p:ext uri="{BB962C8B-B14F-4D97-AF65-F5344CB8AC3E}">
        <p14:creationId xmlns:p14="http://schemas.microsoft.com/office/powerpoint/2010/main" val="9704035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indent="-685800">
              <a:buFont typeface="Arial" panose="020B0604020202020204" pitchFamily="34" charset="0"/>
              <a:buChar char="•"/>
            </a:pPr>
            <a:r>
              <a:rPr lang="en-GB" sz="4800" dirty="0"/>
              <a:t>Tested a group of students at the beginning of the school year and told their teachers which students were bright and which were not.</a:t>
            </a:r>
          </a:p>
          <a:p>
            <a:pPr marL="685800" indent="-685800">
              <a:buFont typeface="Arial" panose="020B0604020202020204" pitchFamily="34" charset="0"/>
              <a:buChar char="•"/>
            </a:pPr>
            <a:r>
              <a:rPr lang="en-GB" sz="4800" dirty="0"/>
              <a:t>Tested the students again at the end of the school year</a:t>
            </a:r>
          </a:p>
          <a:p>
            <a:pPr marL="685800" indent="-685800">
              <a:buFont typeface="Arial" panose="020B0604020202020204" pitchFamily="34" charset="0"/>
              <a:buChar char="•"/>
            </a:pPr>
            <a:r>
              <a:rPr lang="en-GB" sz="4800" b="1" dirty="0"/>
              <a:t>Results: </a:t>
            </a:r>
            <a:r>
              <a:rPr lang="en-GB" sz="4800" dirty="0"/>
              <a:t>Bright students had learned more during the year than the less bright ones</a:t>
            </a:r>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endParaRPr lang="en-GB" sz="4800" dirty="0"/>
          </a:p>
          <a:p>
            <a:pPr marL="685800" indent="-685800">
              <a:buFont typeface="Arial" panose="020B0604020202020204" pitchFamily="34" charset="0"/>
              <a:buChar char="•"/>
            </a:pPr>
            <a:r>
              <a:rPr lang="en-GB" sz="1200" b="0" i="0" u="none" strike="noStrike" kern="1200" dirty="0">
                <a:solidFill>
                  <a:schemeClr val="tx1"/>
                </a:solidFill>
                <a:effectLst/>
                <a:latin typeface="Times New Roman" pitchFamily="18" charset="0"/>
                <a:ea typeface="+mn-ea"/>
                <a:cs typeface="+mn-cs"/>
              </a:rPr>
              <a:t>One of the first studies to find this example of a self-fulfilling prophecy was conducted by Robert Rosenthal and Lenore Jacobson (1968).Rosenthal, R., &amp; Jacobson, L. (1968). </a:t>
            </a:r>
            <a:r>
              <a:rPr lang="en-GB" sz="1200" b="0" i="1" u="none" strike="noStrike" kern="1200" dirty="0">
                <a:solidFill>
                  <a:schemeClr val="tx1"/>
                </a:solidFill>
                <a:effectLst/>
                <a:latin typeface="Times New Roman" pitchFamily="18" charset="0"/>
                <a:ea typeface="+mn-ea"/>
                <a:cs typeface="+mn-cs"/>
              </a:rPr>
              <a:t>Pygmalion in the classroom</a:t>
            </a:r>
            <a:r>
              <a:rPr lang="en-GB" sz="1200" b="0" i="0" u="none" strike="noStrike" kern="1200" dirty="0">
                <a:solidFill>
                  <a:schemeClr val="tx1"/>
                </a:solidFill>
                <a:effectLst/>
                <a:latin typeface="Times New Roman" pitchFamily="18" charset="0"/>
                <a:ea typeface="+mn-ea"/>
                <a:cs typeface="+mn-cs"/>
              </a:rPr>
              <a:t>. New York, NY: Holt. They tested a group of students at the beginning of the school year and told their teachers which students were bright and which were not. They tested the students again at the end of the school year; not surprisingly the bright students had learned more during the year than the less bright ones. But it turned out that the researchers had randomly decided which students would be designated bright and less bright. Because the “bright” students learned more during the school year without actually being brighter at the beginning, their teachers’ </a:t>
            </a:r>
            <a:r>
              <a:rPr lang="en-GB" sz="1200" b="0" i="0" u="none" strike="noStrike" kern="1200" dirty="0" err="1">
                <a:solidFill>
                  <a:schemeClr val="tx1"/>
                </a:solidFill>
                <a:effectLst/>
                <a:latin typeface="Times New Roman" pitchFamily="18" charset="0"/>
                <a:ea typeface="+mn-ea"/>
                <a:cs typeface="+mn-cs"/>
              </a:rPr>
              <a:t>behavior</a:t>
            </a:r>
            <a:r>
              <a:rPr lang="en-GB" sz="1200" b="0" i="0" u="none" strike="noStrike" kern="1200" dirty="0">
                <a:solidFill>
                  <a:schemeClr val="tx1"/>
                </a:solidFill>
                <a:effectLst/>
                <a:latin typeface="Times New Roman" pitchFamily="18" charset="0"/>
                <a:ea typeface="+mn-ea"/>
                <a:cs typeface="+mn-cs"/>
              </a:rPr>
              <a:t> must have been the reason. In fact, their teachers did spend more time with them and praised them more often than was true for the “less bright” students. To the extent this type of self-fulfilling prophecy occurs, it helps us understand why tracking is bad for the students tracked down.</a:t>
            </a:r>
            <a:endParaRPr lang="en-GB" sz="4800"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54</a:t>
            </a:fld>
            <a:endParaRPr lang="en-GB" altLang="en-US"/>
          </a:p>
        </p:txBody>
      </p:sp>
    </p:spTree>
    <p:extLst>
      <p:ext uri="{BB962C8B-B14F-4D97-AF65-F5344CB8AC3E}">
        <p14:creationId xmlns:p14="http://schemas.microsoft.com/office/powerpoint/2010/main" val="37878888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Times New Roman" pitchFamily="18" charset="0"/>
                <a:ea typeface="+mn-ea"/>
                <a:cs typeface="+mn-cs"/>
              </a:rPr>
              <a:t>Other research focuses on how teachers treat girls and boys. Several studies from the 1970s through the 1990s found that teachers call on boys more often and praise them more often (American Association of University Women Educational Foundation, 1998; Jones &amp; </a:t>
            </a:r>
            <a:r>
              <a:rPr lang="en-GB" sz="1200" b="0" i="0" u="none" strike="noStrike" kern="1200" dirty="0" err="1">
                <a:solidFill>
                  <a:schemeClr val="tx1"/>
                </a:solidFill>
                <a:effectLst/>
                <a:latin typeface="Times New Roman" pitchFamily="18" charset="0"/>
                <a:ea typeface="+mn-ea"/>
                <a:cs typeface="+mn-cs"/>
              </a:rPr>
              <a:t>Dindia</a:t>
            </a:r>
            <a:r>
              <a:rPr lang="en-GB" sz="1200" b="0" i="0" u="none" strike="noStrike" kern="1200" dirty="0">
                <a:solidFill>
                  <a:schemeClr val="tx1"/>
                </a:solidFill>
                <a:effectLst/>
                <a:latin typeface="Times New Roman" pitchFamily="18" charset="0"/>
                <a:ea typeface="+mn-ea"/>
                <a:cs typeface="+mn-cs"/>
              </a:rPr>
              <a:t>, 2004).American Association of University Women Educational Foundation. (1998). </a:t>
            </a:r>
            <a:r>
              <a:rPr lang="en-GB" sz="1200" b="0" i="1" u="none" strike="noStrike" kern="1200" dirty="0">
                <a:solidFill>
                  <a:schemeClr val="tx1"/>
                </a:solidFill>
                <a:effectLst/>
                <a:latin typeface="Times New Roman" pitchFamily="18" charset="0"/>
                <a:ea typeface="+mn-ea"/>
                <a:cs typeface="+mn-cs"/>
              </a:rPr>
              <a:t>Gender gaps: Where schools still fail our children</a:t>
            </a:r>
            <a:r>
              <a:rPr lang="en-GB" sz="1200" b="0" i="0" u="none" strike="noStrike" kern="1200" dirty="0">
                <a:solidFill>
                  <a:schemeClr val="tx1"/>
                </a:solidFill>
                <a:effectLst/>
                <a:latin typeface="Times New Roman" pitchFamily="18" charset="0"/>
                <a:ea typeface="+mn-ea"/>
                <a:cs typeface="+mn-cs"/>
              </a:rPr>
              <a:t>. Washington, DC: American Association of University Women Educational Foundation; Jones, S. M., &amp; </a:t>
            </a:r>
            <a:r>
              <a:rPr lang="en-GB" sz="1200" b="0" i="0" u="none" strike="noStrike" kern="1200" dirty="0" err="1">
                <a:solidFill>
                  <a:schemeClr val="tx1"/>
                </a:solidFill>
                <a:effectLst/>
                <a:latin typeface="Times New Roman" pitchFamily="18" charset="0"/>
                <a:ea typeface="+mn-ea"/>
                <a:cs typeface="+mn-cs"/>
              </a:rPr>
              <a:t>Dindia</a:t>
            </a:r>
            <a:r>
              <a:rPr lang="en-GB" sz="1200" b="0" i="0" u="none" strike="noStrike" kern="1200" dirty="0">
                <a:solidFill>
                  <a:schemeClr val="tx1"/>
                </a:solidFill>
                <a:effectLst/>
                <a:latin typeface="Times New Roman" pitchFamily="18" charset="0"/>
                <a:ea typeface="+mn-ea"/>
                <a:cs typeface="+mn-cs"/>
              </a:rPr>
              <a:t>, K. (2004). A meta-</a:t>
            </a:r>
            <a:r>
              <a:rPr lang="en-GB" sz="1200" b="0" i="0" u="none" strike="noStrike" kern="1200" dirty="0" err="1">
                <a:solidFill>
                  <a:schemeClr val="tx1"/>
                </a:solidFill>
                <a:effectLst/>
                <a:latin typeface="Times New Roman" pitchFamily="18" charset="0"/>
                <a:ea typeface="+mn-ea"/>
                <a:cs typeface="+mn-cs"/>
              </a:rPr>
              <a:t>analystic</a:t>
            </a:r>
            <a:r>
              <a:rPr lang="en-GB" sz="1200" b="0" i="0" u="none" strike="noStrike" kern="1200" dirty="0">
                <a:solidFill>
                  <a:schemeClr val="tx1"/>
                </a:solidFill>
                <a:effectLst/>
                <a:latin typeface="Times New Roman" pitchFamily="18" charset="0"/>
                <a:ea typeface="+mn-ea"/>
                <a:cs typeface="+mn-cs"/>
              </a:rPr>
              <a:t> perspective on sex equity in the classroom. </a:t>
            </a:r>
            <a:r>
              <a:rPr lang="en-GB" sz="1200" b="0" i="1" u="none" strike="noStrike" kern="1200" dirty="0">
                <a:solidFill>
                  <a:schemeClr val="tx1"/>
                </a:solidFill>
                <a:effectLst/>
                <a:latin typeface="Times New Roman" pitchFamily="18" charset="0"/>
                <a:ea typeface="+mn-ea"/>
                <a:cs typeface="+mn-cs"/>
              </a:rPr>
              <a:t>Review of Educational Research, 74</a:t>
            </a:r>
            <a:r>
              <a:rPr lang="en-GB" sz="1200" b="0" i="0" u="none" strike="noStrike" kern="1200" dirty="0">
                <a:solidFill>
                  <a:schemeClr val="tx1"/>
                </a:solidFill>
                <a:effectLst/>
                <a:latin typeface="Times New Roman" pitchFamily="18" charset="0"/>
                <a:ea typeface="+mn-ea"/>
                <a:cs typeface="+mn-cs"/>
              </a:rPr>
              <a:t>, 443–471. Teachers did not do this consciously, but their </a:t>
            </a:r>
            <a:r>
              <a:rPr lang="en-GB" sz="1200" b="0" i="0" u="none" strike="noStrike" kern="1200" dirty="0" err="1">
                <a:solidFill>
                  <a:schemeClr val="tx1"/>
                </a:solidFill>
                <a:effectLst/>
                <a:latin typeface="Times New Roman" pitchFamily="18" charset="0"/>
                <a:ea typeface="+mn-ea"/>
                <a:cs typeface="+mn-cs"/>
              </a:rPr>
              <a:t>behavior</a:t>
            </a:r>
            <a:r>
              <a:rPr lang="en-GB" sz="1200" b="0" i="0" u="none" strike="noStrike" kern="1200" dirty="0">
                <a:solidFill>
                  <a:schemeClr val="tx1"/>
                </a:solidFill>
                <a:effectLst/>
                <a:latin typeface="Times New Roman" pitchFamily="18" charset="0"/>
                <a:ea typeface="+mn-ea"/>
                <a:cs typeface="+mn-cs"/>
              </a:rPr>
              <a:t> nonetheless sent an implicit message to girls that math and science are not for girls and that they are not suited to do well in these subjects. This body of research stimulated efforts to educate teachers about the ways in which they may unwittingly send these messages and about strategies they could use to promote greater interest and achievement by girls in math and science (</a:t>
            </a:r>
            <a:r>
              <a:rPr lang="en-GB" sz="1200" b="0" i="0" u="none" strike="noStrike" kern="1200" dirty="0" err="1">
                <a:solidFill>
                  <a:schemeClr val="tx1"/>
                </a:solidFill>
                <a:effectLst/>
                <a:latin typeface="Times New Roman" pitchFamily="18" charset="0"/>
                <a:ea typeface="+mn-ea"/>
                <a:cs typeface="+mn-cs"/>
              </a:rPr>
              <a:t>Battey</a:t>
            </a:r>
            <a:r>
              <a:rPr lang="en-GB" sz="1200" b="0" i="0" u="none" strike="noStrike" kern="1200" dirty="0">
                <a:solidFill>
                  <a:schemeClr val="tx1"/>
                </a:solidFill>
                <a:effectLst/>
                <a:latin typeface="Times New Roman" pitchFamily="18" charset="0"/>
                <a:ea typeface="+mn-ea"/>
                <a:cs typeface="+mn-cs"/>
              </a:rPr>
              <a:t>, Kafai, Nixon, &amp; Kao, 2007).</a:t>
            </a:r>
            <a:r>
              <a:rPr lang="en-GB" sz="1200" b="0" i="0" u="none" strike="noStrike" kern="1200" dirty="0" err="1">
                <a:solidFill>
                  <a:schemeClr val="tx1"/>
                </a:solidFill>
                <a:effectLst/>
                <a:latin typeface="Times New Roman" pitchFamily="18" charset="0"/>
                <a:ea typeface="+mn-ea"/>
                <a:cs typeface="+mn-cs"/>
              </a:rPr>
              <a:t>Battey</a:t>
            </a:r>
            <a:r>
              <a:rPr lang="en-GB" sz="1200" b="0" i="0" u="none" strike="noStrike" kern="1200" dirty="0">
                <a:solidFill>
                  <a:schemeClr val="tx1"/>
                </a:solidFill>
                <a:effectLst/>
                <a:latin typeface="Times New Roman" pitchFamily="18" charset="0"/>
                <a:ea typeface="+mn-ea"/>
                <a:cs typeface="+mn-cs"/>
              </a:rPr>
              <a:t>, D., Kafai, Y., Nixon, A. S., &amp; Kao, L. L. (2007). Professional development for teachers on gender equity in the sciences: Initiating the conversation. </a:t>
            </a:r>
            <a:r>
              <a:rPr lang="en-GB" sz="1200" b="0" i="1" u="none" strike="noStrike" kern="1200" dirty="0">
                <a:solidFill>
                  <a:schemeClr val="tx1"/>
                </a:solidFill>
                <a:effectLst/>
                <a:latin typeface="Times New Roman" pitchFamily="18" charset="0"/>
                <a:ea typeface="+mn-ea"/>
                <a:cs typeface="+mn-cs"/>
              </a:rPr>
              <a:t>Teachers College Record, 109</a:t>
            </a:r>
            <a:r>
              <a:rPr lang="en-GB" sz="1200" b="0" i="0" u="none" strike="noStrike" kern="1200" dirty="0">
                <a:solidFill>
                  <a:schemeClr val="tx1"/>
                </a:solidFill>
                <a:effectLst/>
                <a:latin typeface="Times New Roman" pitchFamily="18" charset="0"/>
                <a:ea typeface="+mn-ea"/>
                <a:cs typeface="+mn-cs"/>
              </a:rPr>
              <a:t>(1), 221–243.</a:t>
            </a:r>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55</a:t>
            </a:fld>
            <a:endParaRPr lang="en-GB" altLang="en-US"/>
          </a:p>
        </p:txBody>
      </p:sp>
    </p:spTree>
    <p:extLst>
      <p:ext uri="{BB962C8B-B14F-4D97-AF65-F5344CB8AC3E}">
        <p14:creationId xmlns:p14="http://schemas.microsoft.com/office/powerpoint/2010/main" val="1494334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0" fontAlgn="base" latinLnBrk="0" hangingPunct="0">
              <a:lnSpc>
                <a:spcPct val="100000"/>
              </a:lnSpc>
              <a:spcBef>
                <a:spcPct val="30000"/>
              </a:spcBef>
              <a:spcAft>
                <a:spcPct val="0"/>
              </a:spcAft>
              <a:buClrTx/>
              <a:buSzTx/>
              <a:buFont typeface="Arial" pitchFamily="34" charset="0"/>
              <a:buAutoNum type="arabicPeriod"/>
              <a:tabLst/>
              <a:defRPr/>
            </a:pPr>
            <a:r>
              <a:rPr lang="en-ZA" sz="1200" dirty="0">
                <a:latin typeface="Times New Roman" pitchFamily="18" charset="0"/>
              </a:rPr>
              <a:t>Rosenthal and Jacobson research has been proved unreliable </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AutoNum type="arabicPeriod"/>
              <a:tabLst/>
              <a:defRPr/>
            </a:pPr>
            <a:endParaRPr lang="en-ZA" sz="1200" b="0" i="0" kern="1200" dirty="0">
              <a:solidFill>
                <a:schemeClr val="tx1"/>
              </a:solidFill>
              <a:effectLst/>
              <a:latin typeface="Times New Roman" pitchFamily="18" charset="0"/>
              <a:ea typeface="+mn-ea"/>
              <a:cs typeface="+mn-cs"/>
            </a:endParaRPr>
          </a:p>
          <a:p>
            <a:pPr marL="228600" marR="0" indent="-228600" algn="l" defTabSz="914400" rtl="0" eaLnBrk="0" fontAlgn="base" latinLnBrk="0" hangingPunct="0">
              <a:lnSpc>
                <a:spcPct val="100000"/>
              </a:lnSpc>
              <a:spcBef>
                <a:spcPct val="30000"/>
              </a:spcBef>
              <a:spcAft>
                <a:spcPct val="0"/>
              </a:spcAft>
              <a:buClrTx/>
              <a:buSzTx/>
              <a:buFont typeface="Arial" pitchFamily="34" charset="0"/>
              <a:buAutoNum type="arabicPeriod"/>
              <a:tabLst/>
              <a:defRPr/>
            </a:pPr>
            <a:r>
              <a:rPr lang="en-ZA" sz="1200" b="0" i="0" kern="1200" dirty="0">
                <a:solidFill>
                  <a:schemeClr val="tx1"/>
                </a:solidFill>
                <a:effectLst/>
                <a:latin typeface="Times New Roman" pitchFamily="18" charset="0"/>
                <a:ea typeface="+mn-ea"/>
                <a:cs typeface="+mn-cs"/>
              </a:rPr>
              <a:t>Negative labelling can sometimes have the opposite effect – Margaret Fuller’s (1984) research on black girls in a London comprehensive school found that the black girls she researched were labelled as low-achievers, but their response to this negative labelling was to knuckle down and study hard to prove their teachers and the school wrong.</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AutoNum type="arabicPeriod"/>
              <a:tabLst/>
              <a:defRPr/>
            </a:pPr>
            <a:r>
              <a:rPr lang="en-ZA" sz="1200" b="0" i="0" kern="1200" dirty="0">
                <a:solidFill>
                  <a:schemeClr val="tx1"/>
                </a:solidFill>
                <a:effectLst/>
                <a:latin typeface="Times New Roman" pitchFamily="18" charset="0"/>
                <a:ea typeface="+mn-ea"/>
                <a:cs typeface="+mn-cs"/>
              </a:rPr>
              <a:t>Given the above findings it should be no surprise that the Rosenthal and Jacobson research has been proved unreliable – other similar experimental studies reveal no significant effects.</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AutoNum type="arabicPeriod"/>
              <a:tabLst/>
              <a:defRPr/>
            </a:pPr>
            <a:r>
              <a:rPr lang="en-ZA" sz="1200" b="0" i="0" kern="1200" dirty="0">
                <a:solidFill>
                  <a:schemeClr val="tx1"/>
                </a:solidFill>
                <a:effectLst/>
                <a:latin typeface="Times New Roman" pitchFamily="18" charset="0"/>
                <a:ea typeface="+mn-ea"/>
                <a:cs typeface="+mn-cs"/>
              </a:rPr>
              <a:t>Labelling theory attributes too much importance to ‘teacher agency’ (the autonomous power of teachers to influence and affect pupils) – structural sociologists might point out that schools themselves encourage teachers to label students – in some cases entry tests, over which teachers have no control, pre-label students into ability groups anyway, and the school will require the teacher to demonstrate that they are providing ‘extra support’ for the ‘low ability’ students as judged by the entry </a:t>
            </a:r>
            <a:r>
              <a:rPr lang="en-ZA" sz="1200" b="0" i="0" kern="1200" dirty="0" err="1">
                <a:solidFill>
                  <a:schemeClr val="tx1"/>
                </a:solidFill>
                <a:effectLst/>
                <a:latin typeface="Times New Roman" pitchFamily="18" charset="0"/>
                <a:ea typeface="+mn-ea"/>
                <a:cs typeface="+mn-cs"/>
              </a:rPr>
              <a:t>tes</a:t>
            </a:r>
            <a:r>
              <a:rPr lang="en-ZA" sz="1200" b="0" i="0" kern="1200" dirty="0">
                <a:solidFill>
                  <a:schemeClr val="tx1"/>
                </a:solidFill>
                <a:effectLst/>
                <a:latin typeface="Times New Roman" pitchFamily="18" charset="0"/>
                <a:ea typeface="+mn-ea"/>
                <a:cs typeface="+mn-cs"/>
              </a:rPr>
              <a:t>.</a:t>
            </a:r>
          </a:p>
          <a:p>
            <a:pPr marL="228600" marR="0" indent="-228600" algn="l" defTabSz="914400" rtl="0" eaLnBrk="0" fontAlgn="base" latinLnBrk="0" hangingPunct="0">
              <a:lnSpc>
                <a:spcPct val="100000"/>
              </a:lnSpc>
              <a:spcBef>
                <a:spcPct val="30000"/>
              </a:spcBef>
              <a:spcAft>
                <a:spcPct val="0"/>
              </a:spcAft>
              <a:buClrTx/>
              <a:buSzTx/>
              <a:buFont typeface="Arial" pitchFamily="34" charset="0"/>
              <a:buAutoNum type="arabicPeriod"/>
              <a:tabLst/>
              <a:defRPr/>
            </a:pPr>
            <a:endParaRPr lang="en-ZA" sz="1200" b="0" i="0" kern="1200" dirty="0">
              <a:solidFill>
                <a:schemeClr val="tx1"/>
              </a:solidFill>
              <a:effectLst/>
              <a:latin typeface="Times New Roman" pitchFamily="18" charset="0"/>
              <a:ea typeface="+mn-ea"/>
              <a:cs typeface="+mn-cs"/>
            </a:endParaRPr>
          </a:p>
          <a:p>
            <a:r>
              <a:rPr lang="en-US" sz="1200" kern="1200" dirty="0">
                <a:solidFill>
                  <a:schemeClr val="tx1"/>
                </a:solidFill>
                <a:effectLst/>
                <a:latin typeface="Times New Roman" pitchFamily="18" charset="0"/>
                <a:ea typeface="+mn-ea"/>
                <a:cs typeface="+mn-cs"/>
              </a:rPr>
              <a:t>. There are a lot of things involved in the performance and behaviour of students/pupils. For example, the home background, the cultural values, and personal characteristics of students/pupils, social and physical surroundings of the school and the type of the school administration are just as important, </a:t>
            </a:r>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56</a:t>
            </a:fld>
            <a:endParaRPr lang="en-GB" altLang="en-US"/>
          </a:p>
        </p:txBody>
      </p:sp>
    </p:spTree>
    <p:extLst>
      <p:ext uri="{BB962C8B-B14F-4D97-AF65-F5344CB8AC3E}">
        <p14:creationId xmlns:p14="http://schemas.microsoft.com/office/powerpoint/2010/main" val="1958273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68</a:t>
            </a:fld>
            <a:endParaRPr lang="en-GB" altLang="en-US"/>
          </a:p>
        </p:txBody>
      </p:sp>
    </p:spTree>
    <p:extLst>
      <p:ext uri="{BB962C8B-B14F-4D97-AF65-F5344CB8AC3E}">
        <p14:creationId xmlns:p14="http://schemas.microsoft.com/office/powerpoint/2010/main" val="427436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MACRO are concerned with how broad aspects of society, such as institutions and large social groups, influence the social world.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It looks at the big picture of society and suggests how social problems are affected at the institutional level. </a:t>
            </a:r>
          </a:p>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6</a:t>
            </a:fld>
            <a:endParaRPr lang="en-GB" altLang="en-US"/>
          </a:p>
        </p:txBody>
      </p:sp>
    </p:spTree>
    <p:extLst>
      <p:ext uri="{BB962C8B-B14F-4D97-AF65-F5344CB8AC3E}">
        <p14:creationId xmlns:p14="http://schemas.microsoft.com/office/powerpoint/2010/main" val="33249501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ZA" dirty="0"/>
              <a:t>These theories are borrowed from sociology except for the New Sociology of Education theory.</a:t>
            </a:r>
          </a:p>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8</a:t>
            </a:fld>
            <a:endParaRPr lang="en-GB" altLang="en-US"/>
          </a:p>
        </p:txBody>
      </p:sp>
    </p:spTree>
    <p:extLst>
      <p:ext uri="{BB962C8B-B14F-4D97-AF65-F5344CB8AC3E}">
        <p14:creationId xmlns:p14="http://schemas.microsoft.com/office/powerpoint/2010/main" val="9261506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6863" y="742950"/>
            <a:ext cx="6149975" cy="3714750"/>
          </a:xfrm>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a:defRPr/>
            </a:pPr>
            <a:fld id="{1D1C8A6A-24DB-4450-9096-EFAEA097DDDC}" type="slidenum">
              <a:rPr lang="en-GB" altLang="en-US" smtClean="0"/>
              <a:pPr>
                <a:defRPr/>
              </a:pPr>
              <a:t>10</a:t>
            </a:fld>
            <a:endParaRPr lang="en-GB" altLang="en-US"/>
          </a:p>
        </p:txBody>
      </p:sp>
    </p:spTree>
    <p:extLst>
      <p:ext uri="{BB962C8B-B14F-4D97-AF65-F5344CB8AC3E}">
        <p14:creationId xmlns:p14="http://schemas.microsoft.com/office/powerpoint/2010/main" val="2505271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11</a:t>
            </a:fld>
            <a:endParaRPr lang="en-GB" altLang="en-US"/>
          </a:p>
        </p:txBody>
      </p:sp>
    </p:spTree>
    <p:extLst>
      <p:ext uri="{BB962C8B-B14F-4D97-AF65-F5344CB8AC3E}">
        <p14:creationId xmlns:p14="http://schemas.microsoft.com/office/powerpoint/2010/main" val="2349600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296863" y="742950"/>
            <a:ext cx="6149975" cy="3714750"/>
          </a:xfrm>
          <a:ln/>
        </p:spPr>
      </p:sp>
      <p:sp>
        <p:nvSpPr>
          <p:cNvPr id="34819" name="Notes Placeholder 2"/>
          <p:cNvSpPr>
            <a:spLocks noGrp="1"/>
          </p:cNvSpPr>
          <p:nvPr>
            <p:ph type="body" idx="1"/>
          </p:nvPr>
        </p:nvSpPr>
        <p:spPr>
          <a:noFill/>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dirty="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ZA" dirty="0"/>
              <a:t>He argued that just as the various organs in the body work together to keep the entire system functioning and regulated, the various parts of society work together to keep the entire society functioning and regulated (Spencer 1898). </a:t>
            </a:r>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ZA" dirty="0"/>
              <a:t>By parts of society, Spencer was referring to such social institutions as the economy, political systems, healthcare, education, media, and religion. Spencer continued the analogy by pointing out that societies evolve just as the bodies of humans and other animals do (</a:t>
            </a:r>
            <a:r>
              <a:rPr lang="en-ZA" dirty="0" err="1"/>
              <a:t>Maryanski</a:t>
            </a:r>
            <a:r>
              <a:rPr lang="en-ZA" dirty="0"/>
              <a:t> and Turner 1992).</a:t>
            </a:r>
            <a:endParaRPr lang="en-GB" dirty="0"/>
          </a:p>
          <a:p>
            <a:pPr marL="228600" marR="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en-GB" dirty="0"/>
              <a:t>Functionalists believe that society is like an organism (</a:t>
            </a:r>
            <a:r>
              <a:rPr lang="en-GB" b="1" dirty="0">
                <a:solidFill>
                  <a:schemeClr val="bg2">
                    <a:lumMod val="20000"/>
                    <a:lumOff val="80000"/>
                  </a:schemeClr>
                </a:solidFill>
              </a:rPr>
              <a:t>organic analogy</a:t>
            </a:r>
            <a:r>
              <a:rPr lang="en-GB" dirty="0"/>
              <a:t>), with different parts fulfilling different roles to ensure survival of the whole. </a:t>
            </a:r>
          </a:p>
          <a:p>
            <a:endParaRPr lang="en-US" altLang="en-US" dirty="0"/>
          </a:p>
        </p:txBody>
      </p:sp>
      <p:sp>
        <p:nvSpPr>
          <p:cNvPr id="34820" name="Slide Number Placeholder 3"/>
          <p:cNvSpPr>
            <a:spLocks noGrp="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FE90064-9CDF-4D16-8FF2-C330F62D597E}" type="slidenum">
              <a:rPr lang="en-GB" altLang="en-US" smtClean="0"/>
              <a:pPr eaLnBrk="1" hangingPunct="1">
                <a:spcBef>
                  <a:spcPct val="0"/>
                </a:spcBef>
              </a:pPr>
              <a:t>12</a:t>
            </a:fld>
            <a:endParaRPr lang="en-GB" altLang="en-US"/>
          </a:p>
        </p:txBody>
      </p:sp>
    </p:spTree>
    <p:extLst>
      <p:ext uri="{BB962C8B-B14F-4D97-AF65-F5344CB8AC3E}">
        <p14:creationId xmlns:p14="http://schemas.microsoft.com/office/powerpoint/2010/main" val="23712124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dirty="0">
                <a:solidFill>
                  <a:schemeClr val="tx1"/>
                </a:solidFill>
                <a:effectLst/>
                <a:latin typeface="Times New Roman" pitchFamily="18" charset="0"/>
                <a:ea typeface="+mn-ea"/>
                <a:cs typeface="+mn-cs"/>
              </a:rPr>
              <a:t>the parts of society are </a:t>
            </a:r>
            <a:r>
              <a:rPr lang="en-GB" sz="1200" b="1" i="0" u="none" strike="noStrike" kern="1200" dirty="0">
                <a:solidFill>
                  <a:schemeClr val="tx1"/>
                </a:solidFill>
                <a:effectLst/>
                <a:latin typeface="Times New Roman" pitchFamily="18" charset="0"/>
                <a:ea typeface="+mn-ea"/>
                <a:cs typeface="+mn-cs"/>
              </a:rPr>
              <a:t>interdependent</a:t>
            </a:r>
            <a:r>
              <a:rPr lang="en-GB" sz="1200" b="0" i="0" u="none" strike="noStrike" kern="1200" dirty="0">
                <a:solidFill>
                  <a:schemeClr val="tx1"/>
                </a:solidFill>
                <a:effectLst/>
                <a:latin typeface="Times New Roman" pitchFamily="18" charset="0"/>
                <a:ea typeface="+mn-ea"/>
                <a:cs typeface="+mn-cs"/>
              </a:rPr>
              <a:t>. This means each part influences the others. In a healthy society, all of these parts work together to produce a stable state called </a:t>
            </a:r>
            <a:r>
              <a:rPr lang="en-GB" sz="1200" b="1" i="0" u="none" strike="noStrike" kern="1200" dirty="0">
                <a:solidFill>
                  <a:schemeClr val="tx1"/>
                </a:solidFill>
                <a:effectLst/>
                <a:latin typeface="Times New Roman" pitchFamily="18" charset="0"/>
                <a:ea typeface="+mn-ea"/>
                <a:cs typeface="+mn-cs"/>
              </a:rPr>
              <a:t>dynamic equilibrium</a:t>
            </a:r>
            <a:r>
              <a:rPr lang="en-GB" sz="1200" b="0" i="0" u="none" strike="noStrike" kern="1200" dirty="0">
                <a:solidFill>
                  <a:schemeClr val="tx1"/>
                </a:solidFill>
                <a:effectLst/>
                <a:latin typeface="Times New Roman" pitchFamily="18" charset="0"/>
                <a:ea typeface="+mn-ea"/>
                <a:cs typeface="+mn-cs"/>
              </a:rPr>
              <a:t> (Parsons 1961).</a:t>
            </a:r>
          </a:p>
          <a:p>
            <a:endParaRPr lang="en-GB" sz="1200" b="0" i="0" u="none" strike="noStrike" kern="1200" dirty="0">
              <a:solidFill>
                <a:schemeClr val="tx1"/>
              </a:solidFill>
              <a:effectLst/>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ZA" altLang="en-US" sz="1200" i="1" dirty="0"/>
              <a:t>Key terms: </a:t>
            </a:r>
            <a:r>
              <a:rPr lang="en-ZA" altLang="en-US" sz="1200" b="1" i="1" dirty="0"/>
              <a:t>consensus</a:t>
            </a:r>
            <a:r>
              <a:rPr lang="en-ZA" altLang="en-US" sz="1200" i="1" dirty="0"/>
              <a:t> and </a:t>
            </a:r>
            <a:r>
              <a:rPr lang="en-ZA" altLang="en-US" sz="1200" b="1" i="1" dirty="0"/>
              <a:t>interdependence</a:t>
            </a:r>
          </a:p>
          <a:p>
            <a:endParaRPr lang="en-GB" dirty="0"/>
          </a:p>
        </p:txBody>
      </p:sp>
      <p:sp>
        <p:nvSpPr>
          <p:cNvPr id="4" name="Slide Number Placeholder 3"/>
          <p:cNvSpPr>
            <a:spLocks noGrp="1"/>
          </p:cNvSpPr>
          <p:nvPr>
            <p:ph type="sldNum" sz="quarter" idx="5"/>
          </p:nvPr>
        </p:nvSpPr>
        <p:spPr/>
        <p:txBody>
          <a:bodyPr/>
          <a:lstStyle/>
          <a:p>
            <a:pPr>
              <a:defRPr/>
            </a:pPr>
            <a:fld id="{1D1C8A6A-24DB-4450-9096-EFAEA097DDDC}" type="slidenum">
              <a:rPr lang="en-GB" altLang="en-US" smtClean="0"/>
              <a:pPr>
                <a:defRPr/>
              </a:pPr>
              <a:t>13</a:t>
            </a:fld>
            <a:endParaRPr lang="en-GB" altLang="en-US"/>
          </a:p>
        </p:txBody>
      </p:sp>
    </p:spTree>
    <p:extLst>
      <p:ext uri="{BB962C8B-B14F-4D97-AF65-F5344CB8AC3E}">
        <p14:creationId xmlns:p14="http://schemas.microsoft.com/office/powerpoint/2010/main" val="3316787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92610" y="942837"/>
            <a:ext cx="7155656" cy="2005695"/>
          </a:xfrm>
        </p:spPr>
        <p:txBody>
          <a:bodyPr anchor="b"/>
          <a:lstStyle>
            <a:lvl1pPr algn="ctr">
              <a:defRPr sz="4696"/>
            </a:lvl1pPr>
          </a:lstStyle>
          <a:p>
            <a:r>
              <a:rPr lang="en-US"/>
              <a:t>Click to edit Master title style</a:t>
            </a:r>
            <a:endParaRPr lang="en-GB"/>
          </a:p>
        </p:txBody>
      </p:sp>
      <p:sp>
        <p:nvSpPr>
          <p:cNvPr id="3" name="Subtitle 2"/>
          <p:cNvSpPr>
            <a:spLocks noGrp="1"/>
          </p:cNvSpPr>
          <p:nvPr>
            <p:ph type="subTitle" idx="1"/>
          </p:nvPr>
        </p:nvSpPr>
        <p:spPr>
          <a:xfrm>
            <a:off x="1192610" y="3025879"/>
            <a:ext cx="7155656" cy="1390917"/>
          </a:xfrm>
        </p:spPr>
        <p:txBody>
          <a:bodyPr/>
          <a:lstStyle>
            <a:lvl1pPr marL="0" indent="0" algn="ctr">
              <a:buNone/>
              <a:defRPr sz="1878"/>
            </a:lvl1pPr>
            <a:lvl2pPr marL="357805" indent="0" algn="ctr">
              <a:buNone/>
              <a:defRPr sz="1565"/>
            </a:lvl2pPr>
            <a:lvl3pPr marL="715609" indent="0" algn="ctr">
              <a:buNone/>
              <a:defRPr sz="1409"/>
            </a:lvl3pPr>
            <a:lvl4pPr marL="1073414" indent="0" algn="ctr">
              <a:buNone/>
              <a:defRPr sz="1252"/>
            </a:lvl4pPr>
            <a:lvl5pPr marL="1431219" indent="0" algn="ctr">
              <a:buNone/>
              <a:defRPr sz="1252"/>
            </a:lvl5pPr>
            <a:lvl6pPr marL="1789024" indent="0" algn="ctr">
              <a:buNone/>
              <a:defRPr sz="1252"/>
            </a:lvl6pPr>
            <a:lvl7pPr marL="2146828" indent="0" algn="ctr">
              <a:buNone/>
              <a:defRPr sz="1252"/>
            </a:lvl7pPr>
            <a:lvl8pPr marL="2504633" indent="0" algn="ctr">
              <a:buNone/>
              <a:defRPr sz="1252"/>
            </a:lvl8pPr>
            <a:lvl9pPr marL="2862438" indent="0" algn="ctr">
              <a:buNone/>
              <a:defRPr sz="1252"/>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a:defRPr/>
            </a:pPr>
            <a:endParaRPr lang="is-IS" altLang="en-US"/>
          </a:p>
        </p:txBody>
      </p:sp>
      <p:sp>
        <p:nvSpPr>
          <p:cNvPr id="5" name="Footer Placeholder 4"/>
          <p:cNvSpPr>
            <a:spLocks noGrp="1"/>
          </p:cNvSpPr>
          <p:nvPr>
            <p:ph type="ftr" sz="quarter" idx="11"/>
          </p:nvPr>
        </p:nvSpPr>
        <p:spPr/>
        <p:txBody>
          <a:bodyPr/>
          <a:lstStyle/>
          <a:p>
            <a:pPr>
              <a:defRPr/>
            </a:pPr>
            <a:r>
              <a:rPr lang="is-IS" altLang="en-US"/>
              <a:t>TOK202</a:t>
            </a:r>
          </a:p>
        </p:txBody>
      </p:sp>
      <p:sp>
        <p:nvSpPr>
          <p:cNvPr id="6" name="Slide Number Placeholder 5"/>
          <p:cNvSpPr>
            <a:spLocks noGrp="1"/>
          </p:cNvSpPr>
          <p:nvPr>
            <p:ph type="sldNum" sz="quarter" idx="12"/>
          </p:nvPr>
        </p:nvSpPr>
        <p:spPr/>
        <p:txBody>
          <a:bodyPr/>
          <a:lstStyle/>
          <a:p>
            <a:pPr>
              <a:defRPr/>
            </a:pPr>
            <a:fld id="{9B5C505C-8BB3-49B0-933E-4B0E07DAB68C}" type="slidenum">
              <a:rPr lang="is-IS" altLang="en-US" smtClean="0"/>
              <a:pPr>
                <a:defRPr/>
              </a:pPr>
              <a:t>‹#›</a:t>
            </a:fld>
            <a:endParaRPr lang="is-IS" altLang="en-US"/>
          </a:p>
        </p:txBody>
      </p:sp>
    </p:spTree>
    <p:extLst>
      <p:ext uri="{BB962C8B-B14F-4D97-AF65-F5344CB8AC3E}">
        <p14:creationId xmlns:p14="http://schemas.microsoft.com/office/powerpoint/2010/main" val="303052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is-IS" altLang="en-US"/>
          </a:p>
        </p:txBody>
      </p:sp>
      <p:sp>
        <p:nvSpPr>
          <p:cNvPr id="5" name="Footer Placeholder 4"/>
          <p:cNvSpPr>
            <a:spLocks noGrp="1"/>
          </p:cNvSpPr>
          <p:nvPr>
            <p:ph type="ftr" sz="quarter" idx="11"/>
          </p:nvPr>
        </p:nvSpPr>
        <p:spPr/>
        <p:txBody>
          <a:bodyPr/>
          <a:lstStyle/>
          <a:p>
            <a:pPr>
              <a:defRPr/>
            </a:pPr>
            <a:r>
              <a:rPr lang="is-IS" altLang="en-US"/>
              <a:t>TOK202</a:t>
            </a:r>
          </a:p>
        </p:txBody>
      </p:sp>
      <p:sp>
        <p:nvSpPr>
          <p:cNvPr id="6" name="Slide Number Placeholder 5"/>
          <p:cNvSpPr>
            <a:spLocks noGrp="1"/>
          </p:cNvSpPr>
          <p:nvPr>
            <p:ph type="sldNum" sz="quarter" idx="12"/>
          </p:nvPr>
        </p:nvSpPr>
        <p:spPr/>
        <p:txBody>
          <a:bodyPr/>
          <a:lstStyle/>
          <a:p>
            <a:pPr>
              <a:defRPr/>
            </a:pPr>
            <a:fld id="{68E4148E-E01B-4081-ABF9-9B7F11C877EA}" type="slidenum">
              <a:rPr lang="is-IS" altLang="en-US" smtClean="0"/>
              <a:pPr>
                <a:defRPr/>
              </a:pPr>
              <a:t>‹#›</a:t>
            </a:fld>
            <a:endParaRPr lang="is-IS" altLang="en-US"/>
          </a:p>
        </p:txBody>
      </p:sp>
    </p:spTree>
    <p:extLst>
      <p:ext uri="{BB962C8B-B14F-4D97-AF65-F5344CB8AC3E}">
        <p14:creationId xmlns:p14="http://schemas.microsoft.com/office/powerpoint/2010/main" val="137043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689" y="306722"/>
            <a:ext cx="2057251" cy="48822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55935" y="306722"/>
            <a:ext cx="6052493" cy="48822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is-IS" altLang="en-US"/>
          </a:p>
        </p:txBody>
      </p:sp>
      <p:sp>
        <p:nvSpPr>
          <p:cNvPr id="5" name="Footer Placeholder 4"/>
          <p:cNvSpPr>
            <a:spLocks noGrp="1"/>
          </p:cNvSpPr>
          <p:nvPr>
            <p:ph type="ftr" sz="quarter" idx="11"/>
          </p:nvPr>
        </p:nvSpPr>
        <p:spPr/>
        <p:txBody>
          <a:bodyPr/>
          <a:lstStyle/>
          <a:p>
            <a:pPr>
              <a:defRPr/>
            </a:pPr>
            <a:r>
              <a:rPr lang="is-IS" altLang="en-US"/>
              <a:t>TOK202</a:t>
            </a:r>
          </a:p>
        </p:txBody>
      </p:sp>
      <p:sp>
        <p:nvSpPr>
          <p:cNvPr id="6" name="Slide Number Placeholder 5"/>
          <p:cNvSpPr>
            <a:spLocks noGrp="1"/>
          </p:cNvSpPr>
          <p:nvPr>
            <p:ph type="sldNum" sz="quarter" idx="12"/>
          </p:nvPr>
        </p:nvSpPr>
        <p:spPr/>
        <p:txBody>
          <a:bodyPr/>
          <a:lstStyle/>
          <a:p>
            <a:pPr>
              <a:defRPr/>
            </a:pPr>
            <a:fld id="{87398D7A-A6B6-4407-B433-E0BB72A2A2B8}" type="slidenum">
              <a:rPr lang="is-IS" altLang="en-US" smtClean="0"/>
              <a:pPr>
                <a:defRPr/>
              </a:pPr>
              <a:t>‹#›</a:t>
            </a:fld>
            <a:endParaRPr lang="is-IS" altLang="en-US"/>
          </a:p>
        </p:txBody>
      </p:sp>
    </p:spTree>
    <p:extLst>
      <p:ext uri="{BB962C8B-B14F-4D97-AF65-F5344CB8AC3E}">
        <p14:creationId xmlns:p14="http://schemas.microsoft.com/office/powerpoint/2010/main" val="355615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a:defRPr/>
            </a:pPr>
            <a:endParaRPr lang="is-IS" altLang="en-US"/>
          </a:p>
        </p:txBody>
      </p:sp>
      <p:sp>
        <p:nvSpPr>
          <p:cNvPr id="5" name="Footer Placeholder 4"/>
          <p:cNvSpPr>
            <a:spLocks noGrp="1"/>
          </p:cNvSpPr>
          <p:nvPr>
            <p:ph type="ftr" sz="quarter" idx="11"/>
          </p:nvPr>
        </p:nvSpPr>
        <p:spPr/>
        <p:txBody>
          <a:bodyPr/>
          <a:lstStyle/>
          <a:p>
            <a:pPr>
              <a:defRPr/>
            </a:pPr>
            <a:r>
              <a:rPr lang="is-IS" altLang="en-US"/>
              <a:t>TOK202</a:t>
            </a:r>
          </a:p>
        </p:txBody>
      </p:sp>
      <p:sp>
        <p:nvSpPr>
          <p:cNvPr id="6" name="Slide Number Placeholder 5"/>
          <p:cNvSpPr>
            <a:spLocks noGrp="1"/>
          </p:cNvSpPr>
          <p:nvPr>
            <p:ph type="sldNum" sz="quarter" idx="12"/>
          </p:nvPr>
        </p:nvSpPr>
        <p:spPr/>
        <p:txBody>
          <a:bodyPr/>
          <a:lstStyle/>
          <a:p>
            <a:pPr>
              <a:defRPr/>
            </a:pPr>
            <a:fld id="{2EE48FCD-F806-4AA6-8009-DF9D656D2717}" type="slidenum">
              <a:rPr lang="is-IS" altLang="en-US" smtClean="0"/>
              <a:pPr>
                <a:defRPr/>
              </a:pPr>
              <a:t>‹#›</a:t>
            </a:fld>
            <a:endParaRPr lang="is-IS" altLang="en-US"/>
          </a:p>
        </p:txBody>
      </p:sp>
    </p:spTree>
    <p:extLst>
      <p:ext uri="{BB962C8B-B14F-4D97-AF65-F5344CB8AC3E}">
        <p14:creationId xmlns:p14="http://schemas.microsoft.com/office/powerpoint/2010/main" val="1669924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966" y="1436260"/>
            <a:ext cx="8229005" cy="2396431"/>
          </a:xfrm>
        </p:spPr>
        <p:txBody>
          <a:bodyPr anchor="b"/>
          <a:lstStyle>
            <a:lvl1pPr>
              <a:defRPr sz="4696"/>
            </a:lvl1pPr>
          </a:lstStyle>
          <a:p>
            <a:r>
              <a:rPr lang="en-US"/>
              <a:t>Click to edit Master title style</a:t>
            </a:r>
            <a:endParaRPr lang="en-GB"/>
          </a:p>
        </p:txBody>
      </p:sp>
      <p:sp>
        <p:nvSpPr>
          <p:cNvPr id="3" name="Text Placeholder 2"/>
          <p:cNvSpPr>
            <a:spLocks noGrp="1"/>
          </p:cNvSpPr>
          <p:nvPr>
            <p:ph type="body" idx="1"/>
          </p:nvPr>
        </p:nvSpPr>
        <p:spPr>
          <a:xfrm>
            <a:off x="650966" y="3855362"/>
            <a:ext cx="8229005" cy="1260227"/>
          </a:xfrm>
        </p:spPr>
        <p:txBody>
          <a:bodyPr/>
          <a:lstStyle>
            <a:lvl1pPr marL="0" indent="0">
              <a:buNone/>
              <a:defRPr sz="1878">
                <a:solidFill>
                  <a:schemeClr val="tx1">
                    <a:tint val="75000"/>
                  </a:schemeClr>
                </a:solidFill>
              </a:defRPr>
            </a:lvl1pPr>
            <a:lvl2pPr marL="357805" indent="0">
              <a:buNone/>
              <a:defRPr sz="1565">
                <a:solidFill>
                  <a:schemeClr val="tx1">
                    <a:tint val="75000"/>
                  </a:schemeClr>
                </a:solidFill>
              </a:defRPr>
            </a:lvl2pPr>
            <a:lvl3pPr marL="715609" indent="0">
              <a:buNone/>
              <a:defRPr sz="1409">
                <a:solidFill>
                  <a:schemeClr val="tx1">
                    <a:tint val="75000"/>
                  </a:schemeClr>
                </a:solidFill>
              </a:defRPr>
            </a:lvl3pPr>
            <a:lvl4pPr marL="1073414" indent="0">
              <a:buNone/>
              <a:defRPr sz="1252">
                <a:solidFill>
                  <a:schemeClr val="tx1">
                    <a:tint val="75000"/>
                  </a:schemeClr>
                </a:solidFill>
              </a:defRPr>
            </a:lvl4pPr>
            <a:lvl5pPr marL="1431219" indent="0">
              <a:buNone/>
              <a:defRPr sz="1252">
                <a:solidFill>
                  <a:schemeClr val="tx1">
                    <a:tint val="75000"/>
                  </a:schemeClr>
                </a:solidFill>
              </a:defRPr>
            </a:lvl5pPr>
            <a:lvl6pPr marL="1789024" indent="0">
              <a:buNone/>
              <a:defRPr sz="1252">
                <a:solidFill>
                  <a:schemeClr val="tx1">
                    <a:tint val="75000"/>
                  </a:schemeClr>
                </a:solidFill>
              </a:defRPr>
            </a:lvl6pPr>
            <a:lvl7pPr marL="2146828" indent="0">
              <a:buNone/>
              <a:defRPr sz="1252">
                <a:solidFill>
                  <a:schemeClr val="tx1">
                    <a:tint val="75000"/>
                  </a:schemeClr>
                </a:solidFill>
              </a:defRPr>
            </a:lvl7pPr>
            <a:lvl8pPr marL="2504633" indent="0">
              <a:buNone/>
              <a:defRPr sz="1252">
                <a:solidFill>
                  <a:schemeClr val="tx1">
                    <a:tint val="75000"/>
                  </a:schemeClr>
                </a:solidFill>
              </a:defRPr>
            </a:lvl8pPr>
            <a:lvl9pPr marL="2862438" indent="0">
              <a:buNone/>
              <a:defRPr sz="125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is-IS" altLang="en-US"/>
          </a:p>
        </p:txBody>
      </p:sp>
      <p:sp>
        <p:nvSpPr>
          <p:cNvPr id="5" name="Footer Placeholder 4"/>
          <p:cNvSpPr>
            <a:spLocks noGrp="1"/>
          </p:cNvSpPr>
          <p:nvPr>
            <p:ph type="ftr" sz="quarter" idx="11"/>
          </p:nvPr>
        </p:nvSpPr>
        <p:spPr/>
        <p:txBody>
          <a:bodyPr/>
          <a:lstStyle/>
          <a:p>
            <a:pPr>
              <a:defRPr/>
            </a:pPr>
            <a:r>
              <a:rPr lang="is-IS" altLang="en-US"/>
              <a:t>TOK202</a:t>
            </a:r>
          </a:p>
        </p:txBody>
      </p:sp>
      <p:sp>
        <p:nvSpPr>
          <p:cNvPr id="6" name="Slide Number Placeholder 5"/>
          <p:cNvSpPr>
            <a:spLocks noGrp="1"/>
          </p:cNvSpPr>
          <p:nvPr>
            <p:ph type="sldNum" sz="quarter" idx="12"/>
          </p:nvPr>
        </p:nvSpPr>
        <p:spPr/>
        <p:txBody>
          <a:bodyPr/>
          <a:lstStyle/>
          <a:p>
            <a:pPr>
              <a:defRPr/>
            </a:pPr>
            <a:fld id="{6305772E-66D1-41AD-AA20-F320BE079286}" type="slidenum">
              <a:rPr lang="is-IS" altLang="en-US" smtClean="0"/>
              <a:pPr>
                <a:defRPr/>
              </a:pPr>
              <a:t>‹#›</a:t>
            </a:fld>
            <a:endParaRPr lang="is-IS" altLang="en-US"/>
          </a:p>
        </p:txBody>
      </p:sp>
    </p:spTree>
    <p:extLst>
      <p:ext uri="{BB962C8B-B14F-4D97-AF65-F5344CB8AC3E}">
        <p14:creationId xmlns:p14="http://schemas.microsoft.com/office/powerpoint/2010/main" val="4092680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55935" y="1533609"/>
            <a:ext cx="4054872" cy="3655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30068" y="1533609"/>
            <a:ext cx="4054872" cy="365532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a:defRPr/>
            </a:pPr>
            <a:endParaRPr lang="is-IS" altLang="en-US"/>
          </a:p>
        </p:txBody>
      </p:sp>
      <p:sp>
        <p:nvSpPr>
          <p:cNvPr id="6" name="Footer Placeholder 5"/>
          <p:cNvSpPr>
            <a:spLocks noGrp="1"/>
          </p:cNvSpPr>
          <p:nvPr>
            <p:ph type="ftr" sz="quarter" idx="11"/>
          </p:nvPr>
        </p:nvSpPr>
        <p:spPr/>
        <p:txBody>
          <a:bodyPr/>
          <a:lstStyle/>
          <a:p>
            <a:pPr>
              <a:defRPr/>
            </a:pPr>
            <a:r>
              <a:rPr lang="is-IS" altLang="en-US"/>
              <a:t>TOK202</a:t>
            </a:r>
          </a:p>
        </p:txBody>
      </p:sp>
      <p:sp>
        <p:nvSpPr>
          <p:cNvPr id="7" name="Slide Number Placeholder 6"/>
          <p:cNvSpPr>
            <a:spLocks noGrp="1"/>
          </p:cNvSpPr>
          <p:nvPr>
            <p:ph type="sldNum" sz="quarter" idx="12"/>
          </p:nvPr>
        </p:nvSpPr>
        <p:spPr/>
        <p:txBody>
          <a:bodyPr/>
          <a:lstStyle/>
          <a:p>
            <a:pPr>
              <a:defRPr/>
            </a:pPr>
            <a:fld id="{5F21828B-4628-4669-96C0-73C2CEEFA58F}" type="slidenum">
              <a:rPr lang="is-IS" altLang="en-US" smtClean="0"/>
              <a:pPr>
                <a:defRPr/>
              </a:pPr>
              <a:t>‹#›</a:t>
            </a:fld>
            <a:endParaRPr lang="is-IS" altLang="en-US"/>
          </a:p>
        </p:txBody>
      </p:sp>
    </p:spTree>
    <p:extLst>
      <p:ext uri="{BB962C8B-B14F-4D97-AF65-F5344CB8AC3E}">
        <p14:creationId xmlns:p14="http://schemas.microsoft.com/office/powerpoint/2010/main" val="3299904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7178" y="306723"/>
            <a:ext cx="8229005" cy="1113534"/>
          </a:xfrm>
        </p:spPr>
        <p:txBody>
          <a:bodyPr/>
          <a:lstStyle/>
          <a:p>
            <a:r>
              <a:rPr lang="en-US"/>
              <a:t>Click to edit Master title style</a:t>
            </a:r>
            <a:endParaRPr lang="en-GB"/>
          </a:p>
        </p:txBody>
      </p:sp>
      <p:sp>
        <p:nvSpPr>
          <p:cNvPr id="3" name="Text Placeholder 2"/>
          <p:cNvSpPr>
            <a:spLocks noGrp="1"/>
          </p:cNvSpPr>
          <p:nvPr>
            <p:ph type="body" idx="1"/>
          </p:nvPr>
        </p:nvSpPr>
        <p:spPr>
          <a:xfrm>
            <a:off x="657178" y="1412255"/>
            <a:ext cx="4036237" cy="692124"/>
          </a:xfrm>
        </p:spPr>
        <p:txBody>
          <a:bodyPr anchor="b"/>
          <a:lstStyle>
            <a:lvl1pPr marL="0" indent="0">
              <a:buNone/>
              <a:defRPr sz="1878" b="1"/>
            </a:lvl1pPr>
            <a:lvl2pPr marL="357805" indent="0">
              <a:buNone/>
              <a:defRPr sz="1565" b="1"/>
            </a:lvl2pPr>
            <a:lvl3pPr marL="715609" indent="0">
              <a:buNone/>
              <a:defRPr sz="1409" b="1"/>
            </a:lvl3pPr>
            <a:lvl4pPr marL="1073414" indent="0">
              <a:buNone/>
              <a:defRPr sz="1252" b="1"/>
            </a:lvl4pPr>
            <a:lvl5pPr marL="1431219" indent="0">
              <a:buNone/>
              <a:defRPr sz="1252" b="1"/>
            </a:lvl5pPr>
            <a:lvl6pPr marL="1789024" indent="0">
              <a:buNone/>
              <a:defRPr sz="1252" b="1"/>
            </a:lvl6pPr>
            <a:lvl7pPr marL="2146828" indent="0">
              <a:buNone/>
              <a:defRPr sz="1252" b="1"/>
            </a:lvl7pPr>
            <a:lvl8pPr marL="2504633" indent="0">
              <a:buNone/>
              <a:defRPr sz="1252" b="1"/>
            </a:lvl8pPr>
            <a:lvl9pPr marL="2862438" indent="0">
              <a:buNone/>
              <a:defRPr sz="1252" b="1"/>
            </a:lvl9pPr>
          </a:lstStyle>
          <a:p>
            <a:pPr lvl="0"/>
            <a:r>
              <a:rPr lang="en-US"/>
              <a:t>Click to edit Master text styles</a:t>
            </a:r>
          </a:p>
        </p:txBody>
      </p:sp>
      <p:sp>
        <p:nvSpPr>
          <p:cNvPr id="4" name="Content Placeholder 3"/>
          <p:cNvSpPr>
            <a:spLocks noGrp="1"/>
          </p:cNvSpPr>
          <p:nvPr>
            <p:ph sz="half" idx="2"/>
          </p:nvPr>
        </p:nvSpPr>
        <p:spPr>
          <a:xfrm>
            <a:off x="657178" y="2104379"/>
            <a:ext cx="4036237" cy="309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830068" y="1412255"/>
            <a:ext cx="4056115" cy="692124"/>
          </a:xfrm>
        </p:spPr>
        <p:txBody>
          <a:bodyPr anchor="b"/>
          <a:lstStyle>
            <a:lvl1pPr marL="0" indent="0">
              <a:buNone/>
              <a:defRPr sz="1878" b="1"/>
            </a:lvl1pPr>
            <a:lvl2pPr marL="357805" indent="0">
              <a:buNone/>
              <a:defRPr sz="1565" b="1"/>
            </a:lvl2pPr>
            <a:lvl3pPr marL="715609" indent="0">
              <a:buNone/>
              <a:defRPr sz="1409" b="1"/>
            </a:lvl3pPr>
            <a:lvl4pPr marL="1073414" indent="0">
              <a:buNone/>
              <a:defRPr sz="1252" b="1"/>
            </a:lvl4pPr>
            <a:lvl5pPr marL="1431219" indent="0">
              <a:buNone/>
              <a:defRPr sz="1252" b="1"/>
            </a:lvl5pPr>
            <a:lvl6pPr marL="1789024" indent="0">
              <a:buNone/>
              <a:defRPr sz="1252" b="1"/>
            </a:lvl6pPr>
            <a:lvl7pPr marL="2146828" indent="0">
              <a:buNone/>
              <a:defRPr sz="1252" b="1"/>
            </a:lvl7pPr>
            <a:lvl8pPr marL="2504633" indent="0">
              <a:buNone/>
              <a:defRPr sz="1252" b="1"/>
            </a:lvl8pPr>
            <a:lvl9pPr marL="2862438" indent="0">
              <a:buNone/>
              <a:defRPr sz="1252" b="1"/>
            </a:lvl9pPr>
          </a:lstStyle>
          <a:p>
            <a:pPr lvl="0"/>
            <a:r>
              <a:rPr lang="en-US"/>
              <a:t>Click to edit Master text styles</a:t>
            </a:r>
          </a:p>
        </p:txBody>
      </p:sp>
      <p:sp>
        <p:nvSpPr>
          <p:cNvPr id="6" name="Content Placeholder 5"/>
          <p:cNvSpPr>
            <a:spLocks noGrp="1"/>
          </p:cNvSpPr>
          <p:nvPr>
            <p:ph sz="quarter" idx="4"/>
          </p:nvPr>
        </p:nvSpPr>
        <p:spPr>
          <a:xfrm>
            <a:off x="4830068" y="2104379"/>
            <a:ext cx="4056115" cy="3095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a:defRPr/>
            </a:pPr>
            <a:endParaRPr lang="is-IS" altLang="en-US"/>
          </a:p>
        </p:txBody>
      </p:sp>
      <p:sp>
        <p:nvSpPr>
          <p:cNvPr id="8" name="Footer Placeholder 7"/>
          <p:cNvSpPr>
            <a:spLocks noGrp="1"/>
          </p:cNvSpPr>
          <p:nvPr>
            <p:ph type="ftr" sz="quarter" idx="11"/>
          </p:nvPr>
        </p:nvSpPr>
        <p:spPr/>
        <p:txBody>
          <a:bodyPr/>
          <a:lstStyle/>
          <a:p>
            <a:pPr>
              <a:defRPr/>
            </a:pPr>
            <a:r>
              <a:rPr lang="is-IS" altLang="en-US"/>
              <a:t>TOK202</a:t>
            </a:r>
          </a:p>
        </p:txBody>
      </p:sp>
      <p:sp>
        <p:nvSpPr>
          <p:cNvPr id="9" name="Slide Number Placeholder 8"/>
          <p:cNvSpPr>
            <a:spLocks noGrp="1"/>
          </p:cNvSpPr>
          <p:nvPr>
            <p:ph type="sldNum" sz="quarter" idx="12"/>
          </p:nvPr>
        </p:nvSpPr>
        <p:spPr/>
        <p:txBody>
          <a:bodyPr/>
          <a:lstStyle/>
          <a:p>
            <a:pPr>
              <a:defRPr/>
            </a:pPr>
            <a:fld id="{7677D3D1-4AA9-4E60-AC8E-97D34FF64763}" type="slidenum">
              <a:rPr lang="is-IS" altLang="en-US" smtClean="0"/>
              <a:pPr>
                <a:defRPr/>
              </a:pPr>
              <a:t>‹#›</a:t>
            </a:fld>
            <a:endParaRPr lang="is-IS" altLang="en-US"/>
          </a:p>
        </p:txBody>
      </p:sp>
    </p:spTree>
    <p:extLst>
      <p:ext uri="{BB962C8B-B14F-4D97-AF65-F5344CB8AC3E}">
        <p14:creationId xmlns:p14="http://schemas.microsoft.com/office/powerpoint/2010/main" val="3891077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endParaRPr lang="is-IS" altLang="en-US"/>
          </a:p>
        </p:txBody>
      </p:sp>
      <p:sp>
        <p:nvSpPr>
          <p:cNvPr id="4" name="Footer Placeholder 3"/>
          <p:cNvSpPr>
            <a:spLocks noGrp="1"/>
          </p:cNvSpPr>
          <p:nvPr>
            <p:ph type="ftr" sz="quarter" idx="11"/>
          </p:nvPr>
        </p:nvSpPr>
        <p:spPr/>
        <p:txBody>
          <a:bodyPr/>
          <a:lstStyle/>
          <a:p>
            <a:pPr>
              <a:defRPr/>
            </a:pPr>
            <a:r>
              <a:rPr lang="is-IS" altLang="en-US"/>
              <a:t>TOK202</a:t>
            </a:r>
          </a:p>
        </p:txBody>
      </p:sp>
      <p:sp>
        <p:nvSpPr>
          <p:cNvPr id="5" name="Slide Number Placeholder 4"/>
          <p:cNvSpPr>
            <a:spLocks noGrp="1"/>
          </p:cNvSpPr>
          <p:nvPr>
            <p:ph type="sldNum" sz="quarter" idx="12"/>
          </p:nvPr>
        </p:nvSpPr>
        <p:spPr/>
        <p:txBody>
          <a:bodyPr/>
          <a:lstStyle/>
          <a:p>
            <a:pPr>
              <a:defRPr/>
            </a:pPr>
            <a:fld id="{41544F96-C8B6-4AAA-B8AB-9BD223B03ECD}" type="slidenum">
              <a:rPr lang="is-IS" altLang="en-US" smtClean="0"/>
              <a:pPr>
                <a:defRPr/>
              </a:pPr>
              <a:t>‹#›</a:t>
            </a:fld>
            <a:endParaRPr lang="is-IS" altLang="en-US"/>
          </a:p>
        </p:txBody>
      </p:sp>
    </p:spTree>
    <p:extLst>
      <p:ext uri="{BB962C8B-B14F-4D97-AF65-F5344CB8AC3E}">
        <p14:creationId xmlns:p14="http://schemas.microsoft.com/office/powerpoint/2010/main" val="1460268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is-IS" altLang="en-US"/>
          </a:p>
        </p:txBody>
      </p:sp>
      <p:sp>
        <p:nvSpPr>
          <p:cNvPr id="3" name="Footer Placeholder 2"/>
          <p:cNvSpPr>
            <a:spLocks noGrp="1"/>
          </p:cNvSpPr>
          <p:nvPr>
            <p:ph type="ftr" sz="quarter" idx="11"/>
          </p:nvPr>
        </p:nvSpPr>
        <p:spPr/>
        <p:txBody>
          <a:bodyPr/>
          <a:lstStyle/>
          <a:p>
            <a:pPr>
              <a:defRPr/>
            </a:pPr>
            <a:r>
              <a:rPr lang="is-IS" altLang="en-US"/>
              <a:t>TOK202</a:t>
            </a:r>
          </a:p>
        </p:txBody>
      </p:sp>
      <p:sp>
        <p:nvSpPr>
          <p:cNvPr id="4" name="Slide Number Placeholder 3"/>
          <p:cNvSpPr>
            <a:spLocks noGrp="1"/>
          </p:cNvSpPr>
          <p:nvPr>
            <p:ph type="sldNum" sz="quarter" idx="12"/>
          </p:nvPr>
        </p:nvSpPr>
        <p:spPr/>
        <p:txBody>
          <a:bodyPr/>
          <a:lstStyle/>
          <a:p>
            <a:pPr>
              <a:defRPr/>
            </a:pPr>
            <a:fld id="{3FEFF3E3-A659-49E4-9F3E-F228AB66A3E2}" type="slidenum">
              <a:rPr lang="is-IS" altLang="en-US" smtClean="0"/>
              <a:pPr>
                <a:defRPr/>
              </a:pPr>
              <a:t>‹#›</a:t>
            </a:fld>
            <a:endParaRPr lang="is-IS" altLang="en-US"/>
          </a:p>
        </p:txBody>
      </p:sp>
    </p:spTree>
    <p:extLst>
      <p:ext uri="{BB962C8B-B14F-4D97-AF65-F5344CB8AC3E}">
        <p14:creationId xmlns:p14="http://schemas.microsoft.com/office/powerpoint/2010/main" val="6144625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7178" y="384069"/>
            <a:ext cx="3077180" cy="1344242"/>
          </a:xfrm>
        </p:spPr>
        <p:txBody>
          <a:bodyPr anchor="b"/>
          <a:lstStyle>
            <a:lvl1pPr>
              <a:defRPr sz="2504"/>
            </a:lvl1pPr>
          </a:lstStyle>
          <a:p>
            <a:r>
              <a:rPr lang="en-US"/>
              <a:t>Click to edit Master title style</a:t>
            </a:r>
            <a:endParaRPr lang="en-GB"/>
          </a:p>
        </p:txBody>
      </p:sp>
      <p:sp>
        <p:nvSpPr>
          <p:cNvPr id="3" name="Content Placeholder 2"/>
          <p:cNvSpPr>
            <a:spLocks noGrp="1"/>
          </p:cNvSpPr>
          <p:nvPr>
            <p:ph idx="1"/>
          </p:nvPr>
        </p:nvSpPr>
        <p:spPr>
          <a:xfrm>
            <a:off x="4056115" y="829483"/>
            <a:ext cx="4830068" cy="4094071"/>
          </a:xfrm>
        </p:spPr>
        <p:txBody>
          <a:bodyPr/>
          <a:lstStyle>
            <a:lvl1pPr>
              <a:defRPr sz="2504"/>
            </a:lvl1pPr>
            <a:lvl2pPr>
              <a:defRPr sz="2191"/>
            </a:lvl2pPr>
            <a:lvl3pPr>
              <a:defRPr sz="1878"/>
            </a:lvl3pPr>
            <a:lvl4pPr>
              <a:defRPr sz="1565"/>
            </a:lvl4pPr>
            <a:lvl5pPr>
              <a:defRPr sz="1565"/>
            </a:lvl5pPr>
            <a:lvl6pPr>
              <a:defRPr sz="1565"/>
            </a:lvl6pPr>
            <a:lvl7pPr>
              <a:defRPr sz="1565"/>
            </a:lvl7pPr>
            <a:lvl8pPr>
              <a:defRPr sz="1565"/>
            </a:lvl8pPr>
            <a:lvl9pPr>
              <a:defRPr sz="15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57178" y="1728311"/>
            <a:ext cx="3077180" cy="3201911"/>
          </a:xfrm>
        </p:spPr>
        <p:txBody>
          <a:bodyPr/>
          <a:lstStyle>
            <a:lvl1pPr marL="0" indent="0">
              <a:buNone/>
              <a:defRPr sz="1252"/>
            </a:lvl1pPr>
            <a:lvl2pPr marL="357805" indent="0">
              <a:buNone/>
              <a:defRPr sz="1096"/>
            </a:lvl2pPr>
            <a:lvl3pPr marL="715609" indent="0">
              <a:buNone/>
              <a:defRPr sz="939"/>
            </a:lvl3pPr>
            <a:lvl4pPr marL="1073414" indent="0">
              <a:buNone/>
              <a:defRPr sz="783"/>
            </a:lvl4pPr>
            <a:lvl5pPr marL="1431219" indent="0">
              <a:buNone/>
              <a:defRPr sz="783"/>
            </a:lvl5pPr>
            <a:lvl6pPr marL="1789024" indent="0">
              <a:buNone/>
              <a:defRPr sz="783"/>
            </a:lvl6pPr>
            <a:lvl7pPr marL="2146828" indent="0">
              <a:buNone/>
              <a:defRPr sz="783"/>
            </a:lvl7pPr>
            <a:lvl8pPr marL="2504633" indent="0">
              <a:buNone/>
              <a:defRPr sz="783"/>
            </a:lvl8pPr>
            <a:lvl9pPr marL="2862438" indent="0">
              <a:buNone/>
              <a:defRPr sz="78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is-IS" altLang="en-US"/>
          </a:p>
        </p:txBody>
      </p:sp>
      <p:sp>
        <p:nvSpPr>
          <p:cNvPr id="6" name="Footer Placeholder 5"/>
          <p:cNvSpPr>
            <a:spLocks noGrp="1"/>
          </p:cNvSpPr>
          <p:nvPr>
            <p:ph type="ftr" sz="quarter" idx="11"/>
          </p:nvPr>
        </p:nvSpPr>
        <p:spPr/>
        <p:txBody>
          <a:bodyPr/>
          <a:lstStyle/>
          <a:p>
            <a:pPr>
              <a:defRPr/>
            </a:pPr>
            <a:r>
              <a:rPr lang="is-IS" altLang="en-US"/>
              <a:t>TOK202</a:t>
            </a:r>
          </a:p>
        </p:txBody>
      </p:sp>
      <p:sp>
        <p:nvSpPr>
          <p:cNvPr id="7" name="Slide Number Placeholder 6"/>
          <p:cNvSpPr>
            <a:spLocks noGrp="1"/>
          </p:cNvSpPr>
          <p:nvPr>
            <p:ph type="sldNum" sz="quarter" idx="12"/>
          </p:nvPr>
        </p:nvSpPr>
        <p:spPr/>
        <p:txBody>
          <a:bodyPr/>
          <a:lstStyle/>
          <a:p>
            <a:pPr>
              <a:defRPr/>
            </a:pPr>
            <a:fld id="{71DA924C-7FC8-4903-8293-EC1DEE7465A0}" type="slidenum">
              <a:rPr lang="is-IS" altLang="en-US" smtClean="0"/>
              <a:pPr>
                <a:defRPr/>
              </a:pPr>
              <a:t>‹#›</a:t>
            </a:fld>
            <a:endParaRPr lang="is-IS" altLang="en-US"/>
          </a:p>
        </p:txBody>
      </p:sp>
    </p:spTree>
    <p:extLst>
      <p:ext uri="{BB962C8B-B14F-4D97-AF65-F5344CB8AC3E}">
        <p14:creationId xmlns:p14="http://schemas.microsoft.com/office/powerpoint/2010/main" val="1969580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7178" y="384069"/>
            <a:ext cx="3077180" cy="1344242"/>
          </a:xfrm>
        </p:spPr>
        <p:txBody>
          <a:bodyPr anchor="b"/>
          <a:lstStyle>
            <a:lvl1pPr>
              <a:defRPr sz="2504"/>
            </a:lvl1pPr>
          </a:lstStyle>
          <a:p>
            <a:r>
              <a:rPr lang="en-US"/>
              <a:t>Click to edit Master title style</a:t>
            </a:r>
            <a:endParaRPr lang="en-GB"/>
          </a:p>
        </p:txBody>
      </p:sp>
      <p:sp>
        <p:nvSpPr>
          <p:cNvPr id="3" name="Picture Placeholder 2"/>
          <p:cNvSpPr>
            <a:spLocks noGrp="1"/>
          </p:cNvSpPr>
          <p:nvPr>
            <p:ph type="pic" idx="1"/>
          </p:nvPr>
        </p:nvSpPr>
        <p:spPr>
          <a:xfrm>
            <a:off x="4056115" y="829483"/>
            <a:ext cx="4830068" cy="4094071"/>
          </a:xfrm>
        </p:spPr>
        <p:txBody>
          <a:bodyPr/>
          <a:lstStyle>
            <a:lvl1pPr marL="0" indent="0">
              <a:buNone/>
              <a:defRPr sz="2504"/>
            </a:lvl1pPr>
            <a:lvl2pPr marL="357805" indent="0">
              <a:buNone/>
              <a:defRPr sz="2191"/>
            </a:lvl2pPr>
            <a:lvl3pPr marL="715609" indent="0">
              <a:buNone/>
              <a:defRPr sz="1878"/>
            </a:lvl3pPr>
            <a:lvl4pPr marL="1073414" indent="0">
              <a:buNone/>
              <a:defRPr sz="1565"/>
            </a:lvl4pPr>
            <a:lvl5pPr marL="1431219" indent="0">
              <a:buNone/>
              <a:defRPr sz="1565"/>
            </a:lvl5pPr>
            <a:lvl6pPr marL="1789024" indent="0">
              <a:buNone/>
              <a:defRPr sz="1565"/>
            </a:lvl6pPr>
            <a:lvl7pPr marL="2146828" indent="0">
              <a:buNone/>
              <a:defRPr sz="1565"/>
            </a:lvl7pPr>
            <a:lvl8pPr marL="2504633" indent="0">
              <a:buNone/>
              <a:defRPr sz="1565"/>
            </a:lvl8pPr>
            <a:lvl9pPr marL="2862438" indent="0">
              <a:buNone/>
              <a:defRPr sz="1565"/>
            </a:lvl9pPr>
          </a:lstStyle>
          <a:p>
            <a:endParaRPr lang="en-GB"/>
          </a:p>
        </p:txBody>
      </p:sp>
      <p:sp>
        <p:nvSpPr>
          <p:cNvPr id="4" name="Text Placeholder 3"/>
          <p:cNvSpPr>
            <a:spLocks noGrp="1"/>
          </p:cNvSpPr>
          <p:nvPr>
            <p:ph type="body" sz="half" idx="2"/>
          </p:nvPr>
        </p:nvSpPr>
        <p:spPr>
          <a:xfrm>
            <a:off x="657178" y="1728311"/>
            <a:ext cx="3077180" cy="3201911"/>
          </a:xfrm>
        </p:spPr>
        <p:txBody>
          <a:bodyPr/>
          <a:lstStyle>
            <a:lvl1pPr marL="0" indent="0">
              <a:buNone/>
              <a:defRPr sz="1252"/>
            </a:lvl1pPr>
            <a:lvl2pPr marL="357805" indent="0">
              <a:buNone/>
              <a:defRPr sz="1096"/>
            </a:lvl2pPr>
            <a:lvl3pPr marL="715609" indent="0">
              <a:buNone/>
              <a:defRPr sz="939"/>
            </a:lvl3pPr>
            <a:lvl4pPr marL="1073414" indent="0">
              <a:buNone/>
              <a:defRPr sz="783"/>
            </a:lvl4pPr>
            <a:lvl5pPr marL="1431219" indent="0">
              <a:buNone/>
              <a:defRPr sz="783"/>
            </a:lvl5pPr>
            <a:lvl6pPr marL="1789024" indent="0">
              <a:buNone/>
              <a:defRPr sz="783"/>
            </a:lvl6pPr>
            <a:lvl7pPr marL="2146828" indent="0">
              <a:buNone/>
              <a:defRPr sz="783"/>
            </a:lvl7pPr>
            <a:lvl8pPr marL="2504633" indent="0">
              <a:buNone/>
              <a:defRPr sz="783"/>
            </a:lvl8pPr>
            <a:lvl9pPr marL="2862438" indent="0">
              <a:buNone/>
              <a:defRPr sz="783"/>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is-IS" altLang="en-US"/>
          </a:p>
        </p:txBody>
      </p:sp>
      <p:sp>
        <p:nvSpPr>
          <p:cNvPr id="6" name="Footer Placeholder 5"/>
          <p:cNvSpPr>
            <a:spLocks noGrp="1"/>
          </p:cNvSpPr>
          <p:nvPr>
            <p:ph type="ftr" sz="quarter" idx="11"/>
          </p:nvPr>
        </p:nvSpPr>
        <p:spPr/>
        <p:txBody>
          <a:bodyPr/>
          <a:lstStyle/>
          <a:p>
            <a:pPr>
              <a:defRPr/>
            </a:pPr>
            <a:r>
              <a:rPr lang="is-IS" altLang="en-US"/>
              <a:t>TOK202</a:t>
            </a:r>
          </a:p>
        </p:txBody>
      </p:sp>
      <p:sp>
        <p:nvSpPr>
          <p:cNvPr id="7" name="Slide Number Placeholder 6"/>
          <p:cNvSpPr>
            <a:spLocks noGrp="1"/>
          </p:cNvSpPr>
          <p:nvPr>
            <p:ph type="sldNum" sz="quarter" idx="12"/>
          </p:nvPr>
        </p:nvSpPr>
        <p:spPr/>
        <p:txBody>
          <a:bodyPr/>
          <a:lstStyle/>
          <a:p>
            <a:pPr>
              <a:defRPr/>
            </a:pPr>
            <a:fld id="{86AF78AA-4395-4266-989F-9B353996E6D7}" type="slidenum">
              <a:rPr lang="is-IS" altLang="en-US" smtClean="0"/>
              <a:pPr>
                <a:defRPr/>
              </a:pPr>
              <a:t>‹#›</a:t>
            </a:fld>
            <a:endParaRPr lang="is-IS" altLang="en-US"/>
          </a:p>
        </p:txBody>
      </p:sp>
    </p:spTree>
    <p:extLst>
      <p:ext uri="{BB962C8B-B14F-4D97-AF65-F5344CB8AC3E}">
        <p14:creationId xmlns:p14="http://schemas.microsoft.com/office/powerpoint/2010/main" val="198255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5935" y="306723"/>
            <a:ext cx="8229005" cy="1113534"/>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55935" y="1533609"/>
            <a:ext cx="8229005" cy="3655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55935" y="5339629"/>
            <a:ext cx="2146697" cy="306722"/>
          </a:xfrm>
          <a:prstGeom prst="rect">
            <a:avLst/>
          </a:prstGeom>
        </p:spPr>
        <p:txBody>
          <a:bodyPr vert="horz" lIns="91440" tIns="45720" rIns="91440" bIns="45720" rtlCol="0" anchor="ctr"/>
          <a:lstStyle>
            <a:lvl1pPr algn="l">
              <a:defRPr sz="939">
                <a:solidFill>
                  <a:schemeClr val="tx1">
                    <a:tint val="75000"/>
                  </a:schemeClr>
                </a:solidFill>
              </a:defRPr>
            </a:lvl1pPr>
          </a:lstStyle>
          <a:p>
            <a:pPr>
              <a:defRPr/>
            </a:pPr>
            <a:endParaRPr lang="is-IS" altLang="en-US"/>
          </a:p>
        </p:txBody>
      </p:sp>
      <p:sp>
        <p:nvSpPr>
          <p:cNvPr id="5" name="Footer Placeholder 4"/>
          <p:cNvSpPr>
            <a:spLocks noGrp="1"/>
          </p:cNvSpPr>
          <p:nvPr>
            <p:ph type="ftr" sz="quarter" idx="3"/>
          </p:nvPr>
        </p:nvSpPr>
        <p:spPr>
          <a:xfrm>
            <a:off x="3160415" y="5339629"/>
            <a:ext cx="3220045" cy="306722"/>
          </a:xfrm>
          <a:prstGeom prst="rect">
            <a:avLst/>
          </a:prstGeom>
        </p:spPr>
        <p:txBody>
          <a:bodyPr vert="horz" lIns="91440" tIns="45720" rIns="91440" bIns="45720" rtlCol="0" anchor="ctr"/>
          <a:lstStyle>
            <a:lvl1pPr algn="ctr">
              <a:defRPr sz="939">
                <a:solidFill>
                  <a:schemeClr val="tx1">
                    <a:tint val="75000"/>
                  </a:schemeClr>
                </a:solidFill>
              </a:defRPr>
            </a:lvl1pPr>
          </a:lstStyle>
          <a:p>
            <a:pPr>
              <a:defRPr/>
            </a:pPr>
            <a:r>
              <a:rPr lang="is-IS" altLang="en-US"/>
              <a:t>TOK202</a:t>
            </a:r>
          </a:p>
        </p:txBody>
      </p:sp>
      <p:sp>
        <p:nvSpPr>
          <p:cNvPr id="6" name="Slide Number Placeholder 5"/>
          <p:cNvSpPr>
            <a:spLocks noGrp="1"/>
          </p:cNvSpPr>
          <p:nvPr>
            <p:ph type="sldNum" sz="quarter" idx="4"/>
          </p:nvPr>
        </p:nvSpPr>
        <p:spPr>
          <a:xfrm>
            <a:off x="6738243" y="5339629"/>
            <a:ext cx="2146697" cy="306722"/>
          </a:xfrm>
          <a:prstGeom prst="rect">
            <a:avLst/>
          </a:prstGeom>
        </p:spPr>
        <p:txBody>
          <a:bodyPr vert="horz" lIns="91440" tIns="45720" rIns="91440" bIns="45720" rtlCol="0" anchor="ctr"/>
          <a:lstStyle>
            <a:lvl1pPr algn="r">
              <a:defRPr sz="939">
                <a:solidFill>
                  <a:schemeClr val="tx1">
                    <a:tint val="75000"/>
                  </a:schemeClr>
                </a:solidFill>
              </a:defRPr>
            </a:lvl1pPr>
          </a:lstStyle>
          <a:p>
            <a:pPr>
              <a:defRPr/>
            </a:pPr>
            <a:fld id="{13857313-EE77-4A5A-A2FF-25267F1EDB92}" type="slidenum">
              <a:rPr lang="is-IS" altLang="en-US" smtClean="0"/>
              <a:pPr>
                <a:defRPr/>
              </a:pPr>
              <a:t>‹#›</a:t>
            </a:fld>
            <a:endParaRPr lang="is-IS" altLang="en-US"/>
          </a:p>
        </p:txBody>
      </p:sp>
    </p:spTree>
    <p:extLst>
      <p:ext uri="{BB962C8B-B14F-4D97-AF65-F5344CB8AC3E}">
        <p14:creationId xmlns:p14="http://schemas.microsoft.com/office/powerpoint/2010/main" val="143712026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dt="0"/>
  <p:txStyles>
    <p:titleStyle>
      <a:lvl1pPr algn="l" defTabSz="715609" rtl="0" eaLnBrk="1" latinLnBrk="0" hangingPunct="1">
        <a:lnSpc>
          <a:spcPct val="90000"/>
        </a:lnSpc>
        <a:spcBef>
          <a:spcPct val="0"/>
        </a:spcBef>
        <a:buNone/>
        <a:defRPr sz="3443" kern="1200">
          <a:solidFill>
            <a:schemeClr val="tx1"/>
          </a:solidFill>
          <a:latin typeface="+mj-lt"/>
          <a:ea typeface="+mj-ea"/>
          <a:cs typeface="+mj-cs"/>
        </a:defRPr>
      </a:lvl1pPr>
    </p:titleStyle>
    <p:bodyStyle>
      <a:lvl1pPr marL="178902" indent="-178902" algn="l" defTabSz="715609" rtl="0" eaLnBrk="1" latinLnBrk="0" hangingPunct="1">
        <a:lnSpc>
          <a:spcPct val="90000"/>
        </a:lnSpc>
        <a:spcBef>
          <a:spcPts val="783"/>
        </a:spcBef>
        <a:buFont typeface="Arial" panose="020B0604020202020204" pitchFamily="34" charset="0"/>
        <a:buChar char="•"/>
        <a:defRPr sz="2191" kern="1200">
          <a:solidFill>
            <a:schemeClr val="tx1"/>
          </a:solidFill>
          <a:latin typeface="+mn-lt"/>
          <a:ea typeface="+mn-ea"/>
          <a:cs typeface="+mn-cs"/>
        </a:defRPr>
      </a:lvl1pPr>
      <a:lvl2pPr marL="536707" indent="-178902" algn="l" defTabSz="715609" rtl="0" eaLnBrk="1" latinLnBrk="0" hangingPunct="1">
        <a:lnSpc>
          <a:spcPct val="90000"/>
        </a:lnSpc>
        <a:spcBef>
          <a:spcPts val="391"/>
        </a:spcBef>
        <a:buFont typeface="Arial" panose="020B0604020202020204" pitchFamily="34" charset="0"/>
        <a:buChar char="•"/>
        <a:defRPr sz="1878" kern="1200">
          <a:solidFill>
            <a:schemeClr val="tx1"/>
          </a:solidFill>
          <a:latin typeface="+mn-lt"/>
          <a:ea typeface="+mn-ea"/>
          <a:cs typeface="+mn-cs"/>
        </a:defRPr>
      </a:lvl2pPr>
      <a:lvl3pPr marL="894512" indent="-178902" algn="l" defTabSz="715609" rtl="0" eaLnBrk="1" latinLnBrk="0" hangingPunct="1">
        <a:lnSpc>
          <a:spcPct val="90000"/>
        </a:lnSpc>
        <a:spcBef>
          <a:spcPts val="391"/>
        </a:spcBef>
        <a:buFont typeface="Arial" panose="020B0604020202020204" pitchFamily="34" charset="0"/>
        <a:buChar char="•"/>
        <a:defRPr sz="1565" kern="1200">
          <a:solidFill>
            <a:schemeClr val="tx1"/>
          </a:solidFill>
          <a:latin typeface="+mn-lt"/>
          <a:ea typeface="+mn-ea"/>
          <a:cs typeface="+mn-cs"/>
        </a:defRPr>
      </a:lvl3pPr>
      <a:lvl4pPr marL="1252317" indent="-178902" algn="l" defTabSz="715609" rtl="0" eaLnBrk="1" latinLnBrk="0" hangingPunct="1">
        <a:lnSpc>
          <a:spcPct val="90000"/>
        </a:lnSpc>
        <a:spcBef>
          <a:spcPts val="391"/>
        </a:spcBef>
        <a:buFont typeface="Arial" panose="020B0604020202020204" pitchFamily="34" charset="0"/>
        <a:buChar char="•"/>
        <a:defRPr sz="1409" kern="1200">
          <a:solidFill>
            <a:schemeClr val="tx1"/>
          </a:solidFill>
          <a:latin typeface="+mn-lt"/>
          <a:ea typeface="+mn-ea"/>
          <a:cs typeface="+mn-cs"/>
        </a:defRPr>
      </a:lvl4pPr>
      <a:lvl5pPr marL="1610121" indent="-178902" algn="l" defTabSz="715609" rtl="0" eaLnBrk="1" latinLnBrk="0" hangingPunct="1">
        <a:lnSpc>
          <a:spcPct val="90000"/>
        </a:lnSpc>
        <a:spcBef>
          <a:spcPts val="391"/>
        </a:spcBef>
        <a:buFont typeface="Arial" panose="020B0604020202020204" pitchFamily="34" charset="0"/>
        <a:buChar char="•"/>
        <a:defRPr sz="1409" kern="1200">
          <a:solidFill>
            <a:schemeClr val="tx1"/>
          </a:solidFill>
          <a:latin typeface="+mn-lt"/>
          <a:ea typeface="+mn-ea"/>
          <a:cs typeface="+mn-cs"/>
        </a:defRPr>
      </a:lvl5pPr>
      <a:lvl6pPr marL="1967926" indent="-178902" algn="l" defTabSz="715609" rtl="0" eaLnBrk="1" latinLnBrk="0" hangingPunct="1">
        <a:lnSpc>
          <a:spcPct val="90000"/>
        </a:lnSpc>
        <a:spcBef>
          <a:spcPts val="391"/>
        </a:spcBef>
        <a:buFont typeface="Arial" panose="020B0604020202020204" pitchFamily="34" charset="0"/>
        <a:buChar char="•"/>
        <a:defRPr sz="1409" kern="1200">
          <a:solidFill>
            <a:schemeClr val="tx1"/>
          </a:solidFill>
          <a:latin typeface="+mn-lt"/>
          <a:ea typeface="+mn-ea"/>
          <a:cs typeface="+mn-cs"/>
        </a:defRPr>
      </a:lvl6pPr>
      <a:lvl7pPr marL="2325731" indent="-178902" algn="l" defTabSz="715609" rtl="0" eaLnBrk="1" latinLnBrk="0" hangingPunct="1">
        <a:lnSpc>
          <a:spcPct val="90000"/>
        </a:lnSpc>
        <a:spcBef>
          <a:spcPts val="391"/>
        </a:spcBef>
        <a:buFont typeface="Arial" panose="020B0604020202020204" pitchFamily="34" charset="0"/>
        <a:buChar char="•"/>
        <a:defRPr sz="1409" kern="1200">
          <a:solidFill>
            <a:schemeClr val="tx1"/>
          </a:solidFill>
          <a:latin typeface="+mn-lt"/>
          <a:ea typeface="+mn-ea"/>
          <a:cs typeface="+mn-cs"/>
        </a:defRPr>
      </a:lvl7pPr>
      <a:lvl8pPr marL="2683535" indent="-178902" algn="l" defTabSz="715609" rtl="0" eaLnBrk="1" latinLnBrk="0" hangingPunct="1">
        <a:lnSpc>
          <a:spcPct val="90000"/>
        </a:lnSpc>
        <a:spcBef>
          <a:spcPts val="391"/>
        </a:spcBef>
        <a:buFont typeface="Arial" panose="020B0604020202020204" pitchFamily="34" charset="0"/>
        <a:buChar char="•"/>
        <a:defRPr sz="1409" kern="1200">
          <a:solidFill>
            <a:schemeClr val="tx1"/>
          </a:solidFill>
          <a:latin typeface="+mn-lt"/>
          <a:ea typeface="+mn-ea"/>
          <a:cs typeface="+mn-cs"/>
        </a:defRPr>
      </a:lvl8pPr>
      <a:lvl9pPr marL="3041340" indent="-178902" algn="l" defTabSz="715609" rtl="0" eaLnBrk="1" latinLnBrk="0" hangingPunct="1">
        <a:lnSpc>
          <a:spcPct val="90000"/>
        </a:lnSpc>
        <a:spcBef>
          <a:spcPts val="391"/>
        </a:spcBef>
        <a:buFont typeface="Arial" panose="020B0604020202020204" pitchFamily="34" charset="0"/>
        <a:buChar char="•"/>
        <a:defRPr sz="1409" kern="1200">
          <a:solidFill>
            <a:schemeClr val="tx1"/>
          </a:solidFill>
          <a:latin typeface="+mn-lt"/>
          <a:ea typeface="+mn-ea"/>
          <a:cs typeface="+mn-cs"/>
        </a:defRPr>
      </a:lvl9pPr>
    </p:bodyStyle>
    <p:otherStyle>
      <a:defPPr>
        <a:defRPr lang="en-US"/>
      </a:defPPr>
      <a:lvl1pPr marL="0" algn="l" defTabSz="715609" rtl="0" eaLnBrk="1" latinLnBrk="0" hangingPunct="1">
        <a:defRPr sz="1409" kern="1200">
          <a:solidFill>
            <a:schemeClr val="tx1"/>
          </a:solidFill>
          <a:latin typeface="+mn-lt"/>
          <a:ea typeface="+mn-ea"/>
          <a:cs typeface="+mn-cs"/>
        </a:defRPr>
      </a:lvl1pPr>
      <a:lvl2pPr marL="357805" algn="l" defTabSz="715609" rtl="0" eaLnBrk="1" latinLnBrk="0" hangingPunct="1">
        <a:defRPr sz="1409" kern="1200">
          <a:solidFill>
            <a:schemeClr val="tx1"/>
          </a:solidFill>
          <a:latin typeface="+mn-lt"/>
          <a:ea typeface="+mn-ea"/>
          <a:cs typeface="+mn-cs"/>
        </a:defRPr>
      </a:lvl2pPr>
      <a:lvl3pPr marL="715609" algn="l" defTabSz="715609" rtl="0" eaLnBrk="1" latinLnBrk="0" hangingPunct="1">
        <a:defRPr sz="1409" kern="1200">
          <a:solidFill>
            <a:schemeClr val="tx1"/>
          </a:solidFill>
          <a:latin typeface="+mn-lt"/>
          <a:ea typeface="+mn-ea"/>
          <a:cs typeface="+mn-cs"/>
        </a:defRPr>
      </a:lvl3pPr>
      <a:lvl4pPr marL="1073414" algn="l" defTabSz="715609" rtl="0" eaLnBrk="1" latinLnBrk="0" hangingPunct="1">
        <a:defRPr sz="1409" kern="1200">
          <a:solidFill>
            <a:schemeClr val="tx1"/>
          </a:solidFill>
          <a:latin typeface="+mn-lt"/>
          <a:ea typeface="+mn-ea"/>
          <a:cs typeface="+mn-cs"/>
        </a:defRPr>
      </a:lvl4pPr>
      <a:lvl5pPr marL="1431219" algn="l" defTabSz="715609" rtl="0" eaLnBrk="1" latinLnBrk="0" hangingPunct="1">
        <a:defRPr sz="1409" kern="1200">
          <a:solidFill>
            <a:schemeClr val="tx1"/>
          </a:solidFill>
          <a:latin typeface="+mn-lt"/>
          <a:ea typeface="+mn-ea"/>
          <a:cs typeface="+mn-cs"/>
        </a:defRPr>
      </a:lvl5pPr>
      <a:lvl6pPr marL="1789024" algn="l" defTabSz="715609" rtl="0" eaLnBrk="1" latinLnBrk="0" hangingPunct="1">
        <a:defRPr sz="1409" kern="1200">
          <a:solidFill>
            <a:schemeClr val="tx1"/>
          </a:solidFill>
          <a:latin typeface="+mn-lt"/>
          <a:ea typeface="+mn-ea"/>
          <a:cs typeface="+mn-cs"/>
        </a:defRPr>
      </a:lvl6pPr>
      <a:lvl7pPr marL="2146828" algn="l" defTabSz="715609" rtl="0" eaLnBrk="1" latinLnBrk="0" hangingPunct="1">
        <a:defRPr sz="1409" kern="1200">
          <a:solidFill>
            <a:schemeClr val="tx1"/>
          </a:solidFill>
          <a:latin typeface="+mn-lt"/>
          <a:ea typeface="+mn-ea"/>
          <a:cs typeface="+mn-cs"/>
        </a:defRPr>
      </a:lvl7pPr>
      <a:lvl8pPr marL="2504633" algn="l" defTabSz="715609" rtl="0" eaLnBrk="1" latinLnBrk="0" hangingPunct="1">
        <a:defRPr sz="1409" kern="1200">
          <a:solidFill>
            <a:schemeClr val="tx1"/>
          </a:solidFill>
          <a:latin typeface="+mn-lt"/>
          <a:ea typeface="+mn-ea"/>
          <a:cs typeface="+mn-cs"/>
        </a:defRPr>
      </a:lvl8pPr>
      <a:lvl9pPr marL="2862438" algn="l" defTabSz="715609" rtl="0" eaLnBrk="1" latinLnBrk="0" hangingPunct="1">
        <a:defRPr sz="14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9917" y="1080319"/>
            <a:ext cx="9217024" cy="2592288"/>
          </a:xfrm>
        </p:spPr>
        <p:txBody>
          <a:bodyPr>
            <a:normAutofit/>
          </a:bodyPr>
          <a:lstStyle/>
          <a:p>
            <a:pPr algn="ctr"/>
            <a:r>
              <a:rPr lang="en-GB" altLang="en-US" sz="4400" b="1" dirty="0">
                <a:effectLst/>
                <a:latin typeface="+mn-lt"/>
                <a:cs typeface="Times New Roman" panose="02020603050405020304" pitchFamily="18" charset="0"/>
              </a:rPr>
              <a:t>TOPIC 2: Theories in Sociology of Education</a:t>
            </a:r>
            <a:endParaRPr lang="en-ZA" sz="4400" b="1" dirty="0">
              <a:effectLst/>
              <a:latin typeface="+mn-lt"/>
              <a:cs typeface="Times New Roman" panose="02020603050405020304" pitchFamily="18" charset="0"/>
            </a:endParaRPr>
          </a:p>
        </p:txBody>
      </p:sp>
      <p:sp>
        <p:nvSpPr>
          <p:cNvPr id="5" name="Slide Number Placeholder 4"/>
          <p:cNvSpPr>
            <a:spLocks noGrp="1"/>
          </p:cNvSpPr>
          <p:nvPr>
            <p:ph type="sldNum" sz="quarter" idx="12"/>
          </p:nvPr>
        </p:nvSpPr>
        <p:spPr/>
        <p:txBody>
          <a:bodyPr/>
          <a:lstStyle/>
          <a:p>
            <a:pPr>
              <a:defRPr/>
            </a:pPr>
            <a:fld id="{9B5C505C-8BB3-49B0-933E-4B0E07DAB68C}" type="slidenum">
              <a:rPr lang="is-IS" altLang="en-US" smtClean="0"/>
              <a:pPr>
                <a:defRPr/>
              </a:pPr>
              <a:t>1</a:t>
            </a:fld>
            <a:endParaRPr lang="is-IS" altLang="en-US"/>
          </a:p>
        </p:txBody>
      </p:sp>
    </p:spTree>
    <p:extLst>
      <p:ext uri="{BB962C8B-B14F-4D97-AF65-F5344CB8AC3E}">
        <p14:creationId xmlns:p14="http://schemas.microsoft.com/office/powerpoint/2010/main" val="194316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1"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0800000" flipV="1">
            <a:off x="127277" y="186698"/>
            <a:ext cx="9278438" cy="648070"/>
          </a:xfrm>
        </p:spPr>
        <p:txBody>
          <a:bodyPr>
            <a:normAutofit fontScale="90000"/>
          </a:bodyPr>
          <a:lstStyle/>
          <a:p>
            <a:pPr marL="342900" indent="-342900">
              <a:lnSpc>
                <a:spcPct val="100000"/>
              </a:lnSpc>
              <a:spcBef>
                <a:spcPct val="20000"/>
              </a:spcBef>
              <a:defRPr/>
            </a:pP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r>
              <a:rPr lang="en-GB" altLang="en-US" b="1" dirty="0">
                <a:solidFill>
                  <a:srgbClr val="003366"/>
                </a:solidFill>
                <a:ea typeface="+mn-ea"/>
                <a:cs typeface="+mn-cs"/>
              </a:rPr>
              <a:t>Founders of the Structural Functionalist Theory</a:t>
            </a: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br>
              <a:rPr lang="en-GB" altLang="en-US" dirty="0">
                <a:solidFill>
                  <a:srgbClr val="003366"/>
                </a:solidFill>
                <a:ea typeface="+mn-ea"/>
                <a:cs typeface="+mn-cs"/>
              </a:rPr>
            </a:br>
            <a:endParaRPr lang="en-ZA" sz="3200" b="1" dirty="0"/>
          </a:p>
        </p:txBody>
      </p:sp>
      <p:sp>
        <p:nvSpPr>
          <p:cNvPr id="3" name="Content Placeholder 2"/>
          <p:cNvSpPr>
            <a:spLocks noGrp="1"/>
          </p:cNvSpPr>
          <p:nvPr>
            <p:ph idx="1"/>
          </p:nvPr>
        </p:nvSpPr>
        <p:spPr>
          <a:xfrm>
            <a:off x="262437" y="936303"/>
            <a:ext cx="9116511" cy="4608513"/>
          </a:xfrm>
        </p:spPr>
        <p:txBody>
          <a:bodyPr>
            <a:normAutofit fontScale="40000" lnSpcReduction="20000"/>
          </a:bodyPr>
          <a:lstStyle/>
          <a:p>
            <a:pPr marL="0" indent="0" eaLnBrk="1" hangingPunct="1">
              <a:buNone/>
              <a:defRPr/>
            </a:pPr>
            <a:r>
              <a:rPr lang="en-GB" altLang="en-US" sz="7600" b="1" dirty="0"/>
              <a:t>Founders</a:t>
            </a:r>
          </a:p>
          <a:p>
            <a:pPr eaLnBrk="1" hangingPunct="1">
              <a:defRPr/>
            </a:pPr>
            <a:r>
              <a:rPr lang="en-GB" altLang="en-US" sz="7600" dirty="0"/>
              <a:t>Émile Durkheim (1858-1917)</a:t>
            </a:r>
          </a:p>
          <a:p>
            <a:pPr eaLnBrk="1" hangingPunct="1">
              <a:defRPr/>
            </a:pPr>
            <a:r>
              <a:rPr lang="en-GB" altLang="en-US" sz="7600" dirty="0"/>
              <a:t>Herbert Spencer (1820-1903)</a:t>
            </a:r>
          </a:p>
          <a:p>
            <a:pPr marL="0" indent="0">
              <a:buNone/>
              <a:defRPr/>
            </a:pPr>
            <a:endParaRPr lang="en-ZA" altLang="en-US" sz="7600" dirty="0"/>
          </a:p>
          <a:p>
            <a:pPr marL="0" indent="0">
              <a:buNone/>
              <a:defRPr/>
            </a:pPr>
            <a:r>
              <a:rPr lang="en-ZA" sz="7600" b="1" dirty="0"/>
              <a:t>Other functionalists</a:t>
            </a:r>
          </a:p>
          <a:p>
            <a:pPr>
              <a:lnSpc>
                <a:spcPct val="110000"/>
              </a:lnSpc>
              <a:buClr>
                <a:srgbClr val="003366"/>
              </a:buClr>
              <a:defRPr/>
            </a:pPr>
            <a:r>
              <a:rPr lang="en-US" altLang="en-US" sz="7600" dirty="0"/>
              <a:t>Talcott Parsons</a:t>
            </a:r>
          </a:p>
          <a:p>
            <a:pPr>
              <a:lnSpc>
                <a:spcPct val="110000"/>
              </a:lnSpc>
              <a:buClr>
                <a:srgbClr val="003366"/>
              </a:buClr>
              <a:defRPr/>
            </a:pPr>
            <a:r>
              <a:rPr lang="en-US" altLang="en-US" sz="7600" dirty="0"/>
              <a:t>Robert Merton </a:t>
            </a:r>
          </a:p>
          <a:p>
            <a:pPr>
              <a:lnSpc>
                <a:spcPct val="110000"/>
              </a:lnSpc>
              <a:buClr>
                <a:srgbClr val="003366"/>
              </a:buClr>
              <a:defRPr/>
            </a:pPr>
            <a:r>
              <a:rPr lang="en-ZA" altLang="en-US" sz="7600" dirty="0"/>
              <a:t>Kingsley Davis </a:t>
            </a:r>
          </a:p>
          <a:p>
            <a:pPr>
              <a:lnSpc>
                <a:spcPct val="110000"/>
              </a:lnSpc>
              <a:buClr>
                <a:srgbClr val="003366"/>
              </a:buClr>
              <a:defRPr/>
            </a:pPr>
            <a:r>
              <a:rPr lang="en-ZA" altLang="en-US" sz="7600" dirty="0"/>
              <a:t>Wilber Moore</a:t>
            </a:r>
            <a:endParaRPr lang="en-US" altLang="en-US" sz="7600" dirty="0"/>
          </a:p>
          <a:p>
            <a:pPr marL="0" indent="0">
              <a:buFont typeface="Wingdings" pitchFamily="2" charset="2"/>
              <a:buNone/>
              <a:defRPr/>
            </a:pPr>
            <a:br>
              <a:rPr lang="en-ZA" dirty="0"/>
            </a:br>
            <a:endParaRPr lang="en-ZA" dirty="0"/>
          </a:p>
        </p:txBody>
      </p:sp>
      <p:sp>
        <p:nvSpPr>
          <p:cNvPr id="5124"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6E984B2-6EC0-4F05-AC98-359624B0E6F7}" type="slidenum">
              <a:rPr lang="is-IS" altLang="en-US" smtClean="0">
                <a:solidFill>
                  <a:schemeClr val="bg1"/>
                </a:solidFill>
              </a:rPr>
              <a:pPr eaLnBrk="1" hangingPunct="1"/>
              <a:t>10</a:t>
            </a:fld>
            <a:endParaRPr lang="is-I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4" y="432248"/>
            <a:ext cx="8586788" cy="864096"/>
          </a:xfrm>
        </p:spPr>
        <p:txBody>
          <a:bodyPr>
            <a:normAutofit/>
          </a:bodyPr>
          <a:lstStyle/>
          <a:p>
            <a:r>
              <a:rPr lang="en-ZA" sz="4400" b="1" dirty="0"/>
              <a:t>Origins of the Functionalist theory</a:t>
            </a:r>
          </a:p>
        </p:txBody>
      </p:sp>
      <p:sp>
        <p:nvSpPr>
          <p:cNvPr id="3" name="Content Placeholder 2"/>
          <p:cNvSpPr>
            <a:spLocks noGrp="1"/>
          </p:cNvSpPr>
          <p:nvPr>
            <p:ph idx="1"/>
          </p:nvPr>
        </p:nvSpPr>
        <p:spPr>
          <a:xfrm>
            <a:off x="161925" y="1296344"/>
            <a:ext cx="9217023" cy="4248471"/>
          </a:xfrm>
        </p:spPr>
        <p:txBody>
          <a:bodyPr>
            <a:noAutofit/>
          </a:bodyPr>
          <a:lstStyle/>
          <a:p>
            <a:pPr>
              <a:lnSpc>
                <a:spcPct val="110000"/>
              </a:lnSpc>
              <a:spcAft>
                <a:spcPts val="600"/>
              </a:spcAft>
            </a:pPr>
            <a:r>
              <a:rPr lang="en-ZA" sz="3200" dirty="0"/>
              <a:t>It is the oldest of the main theories of sociology</a:t>
            </a:r>
            <a:endParaRPr lang="en-US" altLang="en-US" sz="3200" dirty="0"/>
          </a:p>
          <a:p>
            <a:pPr>
              <a:lnSpc>
                <a:spcPct val="110000"/>
              </a:lnSpc>
              <a:spcAft>
                <a:spcPts val="1200"/>
              </a:spcAft>
            </a:pPr>
            <a:r>
              <a:rPr lang="en-ZA" sz="3200" dirty="0"/>
              <a:t>its origins began before sociology emerged as a formal discipline.</a:t>
            </a:r>
          </a:p>
          <a:p>
            <a:pPr>
              <a:lnSpc>
                <a:spcPct val="110000"/>
              </a:lnSpc>
              <a:spcAft>
                <a:spcPts val="600"/>
              </a:spcAft>
            </a:pPr>
            <a:r>
              <a:rPr lang="en-ZA" sz="3200" dirty="0"/>
              <a:t>It grew out of the writings of English philosopher and biologist Herbert Spencer (1820–1903) who likened society to a human body. </a:t>
            </a:r>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11</a:t>
            </a:fld>
            <a:endParaRPr lang="is-IS" altLang="en-US"/>
          </a:p>
        </p:txBody>
      </p:sp>
    </p:spTree>
    <p:extLst>
      <p:ext uri="{BB962C8B-B14F-4D97-AF65-F5344CB8AC3E}">
        <p14:creationId xmlns:p14="http://schemas.microsoft.com/office/powerpoint/2010/main" val="221823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62439" y="229376"/>
            <a:ext cx="9116510" cy="1138975"/>
          </a:xfrm>
        </p:spPr>
        <p:txBody>
          <a:bodyPr>
            <a:normAutofit fontScale="90000"/>
          </a:bodyPr>
          <a:lstStyle/>
          <a:p>
            <a:r>
              <a:rPr lang="en-ZA" altLang="en-US" sz="4000" b="1" dirty="0">
                <a:solidFill>
                  <a:schemeClr val="accent2"/>
                </a:solidFill>
              </a:rPr>
              <a:t>Society is like a human body (organic analogy)</a:t>
            </a:r>
          </a:p>
        </p:txBody>
      </p:sp>
      <p:pic>
        <p:nvPicPr>
          <p:cNvPr id="7173" name="Content Placeholder 6"/>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4056063" y="2025613"/>
            <a:ext cx="4830762" cy="1701874"/>
          </a:xfrm>
        </p:spPr>
      </p:pic>
      <p:sp>
        <p:nvSpPr>
          <p:cNvPr id="7171" name="Text Placeholder 3"/>
          <p:cNvSpPr>
            <a:spLocks noGrp="1"/>
          </p:cNvSpPr>
          <p:nvPr>
            <p:ph type="body" sz="half" idx="2"/>
          </p:nvPr>
        </p:nvSpPr>
        <p:spPr>
          <a:xfrm>
            <a:off x="262438" y="1656383"/>
            <a:ext cx="4363983" cy="3989968"/>
          </a:xfrm>
        </p:spPr>
        <p:txBody>
          <a:bodyPr>
            <a:noAutofit/>
          </a:bodyPr>
          <a:lstStyle/>
          <a:p>
            <a:r>
              <a:rPr lang="en-US" altLang="en-US" sz="2400" dirty="0"/>
              <a:t>Social institutions such as the: </a:t>
            </a:r>
          </a:p>
          <a:p>
            <a:pPr marL="1097280" lvl="1" indent="-457200">
              <a:buFont typeface="Arial" pitchFamily="34" charset="0"/>
              <a:buChar char="•"/>
            </a:pPr>
            <a:r>
              <a:rPr lang="en-US" altLang="en-US" sz="2400" dirty="0"/>
              <a:t>family, </a:t>
            </a:r>
          </a:p>
          <a:p>
            <a:pPr marL="1097280" lvl="1" indent="-457200">
              <a:buFont typeface="Arial" pitchFamily="34" charset="0"/>
              <a:buChar char="•"/>
            </a:pPr>
            <a:r>
              <a:rPr lang="en-US" altLang="en-US" sz="2400" dirty="0"/>
              <a:t>economy, </a:t>
            </a:r>
          </a:p>
          <a:p>
            <a:pPr marL="1097280" lvl="1" indent="-457200">
              <a:buFont typeface="Arial" pitchFamily="34" charset="0"/>
              <a:buChar char="•"/>
            </a:pPr>
            <a:r>
              <a:rPr lang="en-US" altLang="en-US" sz="2400" dirty="0"/>
              <a:t> health,</a:t>
            </a:r>
          </a:p>
          <a:p>
            <a:pPr marL="1097280" lvl="1" indent="-457200">
              <a:buFont typeface="Arial" pitchFamily="34" charset="0"/>
              <a:buChar char="•"/>
            </a:pPr>
            <a:r>
              <a:rPr lang="en-US" altLang="en-US" sz="2400" dirty="0"/>
              <a:t>religion</a:t>
            </a:r>
          </a:p>
          <a:p>
            <a:pPr marL="1097280" lvl="1" indent="-457200">
              <a:buFont typeface="Arial" pitchFamily="34" charset="0"/>
              <a:buChar char="•"/>
            </a:pPr>
            <a:r>
              <a:rPr lang="en-US" altLang="en-US" sz="2400" dirty="0"/>
              <a:t> educational , </a:t>
            </a:r>
          </a:p>
          <a:p>
            <a:pPr marL="1097280" lvl="1" indent="-457200">
              <a:buFont typeface="Arial" pitchFamily="34" charset="0"/>
              <a:buChar char="•"/>
            </a:pPr>
            <a:r>
              <a:rPr lang="en-US" altLang="en-US" sz="2400" dirty="0"/>
              <a:t>political system </a:t>
            </a:r>
          </a:p>
          <a:p>
            <a:r>
              <a:rPr lang="en-US" altLang="en-US" sz="2400" dirty="0"/>
              <a:t>are critical for society to function properly.</a:t>
            </a:r>
          </a:p>
        </p:txBody>
      </p:sp>
      <p:sp>
        <p:nvSpPr>
          <p:cNvPr id="7172" name="Slide Number Placeholder 5"/>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DE10B21E-3292-4F17-9E85-27CF26785390}" type="slidenum">
              <a:rPr lang="is-IS" altLang="en-US" sz="2600" smtClean="0">
                <a:solidFill>
                  <a:schemeClr val="bg1"/>
                </a:solidFill>
              </a:rPr>
              <a:pPr eaLnBrk="1" hangingPunct="1">
                <a:spcBef>
                  <a:spcPct val="0"/>
                </a:spcBef>
                <a:buClrTx/>
                <a:buSzTx/>
                <a:buFontTx/>
                <a:buNone/>
              </a:pPr>
              <a:t>12</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additive="base">
                                        <p:cTn id="13" dur="500" fill="hold"/>
                                        <p:tgtEl>
                                          <p:spTgt spid="7173"/>
                                        </p:tgtEl>
                                        <p:attrNameLst>
                                          <p:attrName>ppt_x</p:attrName>
                                        </p:attrNameLst>
                                      </p:cBhvr>
                                      <p:tavLst>
                                        <p:tav tm="0">
                                          <p:val>
                                            <p:strVal val="#ppt_x"/>
                                          </p:val>
                                        </p:tav>
                                        <p:tav tm="100000">
                                          <p:val>
                                            <p:strVal val="#ppt_x"/>
                                          </p:val>
                                        </p:tav>
                                      </p:tavLst>
                                    </p:anim>
                                    <p:anim calcmode="lin" valueType="num">
                                      <p:cBhvr additive="base">
                                        <p:cTn id="14"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0" end="0"/>
                                            </p:txEl>
                                          </p:spTgt>
                                        </p:tgtEl>
                                        <p:attrNameLst>
                                          <p:attrName>style.visibility</p:attrName>
                                        </p:attrNameLst>
                                      </p:cBhvr>
                                      <p:to>
                                        <p:strVal val="visible"/>
                                      </p:to>
                                    </p:set>
                                    <p:anim calcmode="lin" valueType="num">
                                      <p:cBhvr additive="base">
                                        <p:cTn id="19"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71">
                                            <p:txEl>
                                              <p:pRg st="1" end="1"/>
                                            </p:txEl>
                                          </p:spTgt>
                                        </p:tgtEl>
                                        <p:attrNameLst>
                                          <p:attrName>style.visibility</p:attrName>
                                        </p:attrNameLst>
                                      </p:cBhvr>
                                      <p:to>
                                        <p:strVal val="visible"/>
                                      </p:to>
                                    </p:set>
                                    <p:anim calcmode="lin" valueType="num">
                                      <p:cBhvr additive="base">
                                        <p:cTn id="2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171">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171">
                                            <p:txEl>
                                              <p:pRg st="2" end="2"/>
                                            </p:txEl>
                                          </p:spTgt>
                                        </p:tgtEl>
                                        <p:attrNameLst>
                                          <p:attrName>style.visibility</p:attrName>
                                        </p:attrNameLst>
                                      </p:cBhvr>
                                      <p:to>
                                        <p:strVal val="visible"/>
                                      </p:to>
                                    </p:set>
                                    <p:anim calcmode="lin" valueType="num">
                                      <p:cBhvr additive="base">
                                        <p:cTn id="2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171">
                                            <p:txEl>
                                              <p:pRg st="3" end="3"/>
                                            </p:txEl>
                                          </p:spTgt>
                                        </p:tgtEl>
                                        <p:attrNameLst>
                                          <p:attrName>style.visibility</p:attrName>
                                        </p:attrNameLst>
                                      </p:cBhvr>
                                      <p:to>
                                        <p:strVal val="visible"/>
                                      </p:to>
                                    </p:set>
                                    <p:anim calcmode="lin" valueType="num">
                                      <p:cBhvr additive="base">
                                        <p:cTn id="31"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3" end="3"/>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 calcmode="lin" valueType="num">
                                      <p:cBhvr additive="base">
                                        <p:cTn id="35"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171">
                                            <p:txEl>
                                              <p:pRg st="5" end="5"/>
                                            </p:txEl>
                                          </p:spTgt>
                                        </p:tgtEl>
                                        <p:attrNameLst>
                                          <p:attrName>style.visibility</p:attrName>
                                        </p:attrNameLst>
                                      </p:cBhvr>
                                      <p:to>
                                        <p:strVal val="visible"/>
                                      </p:to>
                                    </p:set>
                                    <p:anim calcmode="lin" valueType="num">
                                      <p:cBhvr additive="base">
                                        <p:cTn id="39"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7171">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4" y="591468"/>
            <a:ext cx="8586788" cy="560860"/>
          </a:xfrm>
        </p:spPr>
        <p:txBody>
          <a:bodyPr>
            <a:normAutofit fontScale="90000"/>
          </a:bodyPr>
          <a:lstStyle/>
          <a:p>
            <a:r>
              <a:rPr lang="en-ZA" altLang="en-US" b="1" dirty="0">
                <a:solidFill>
                  <a:schemeClr val="accent2"/>
                </a:solidFill>
              </a:rPr>
              <a:t>Functionalism’s view of the world</a:t>
            </a:r>
            <a:endParaRPr lang="en-ZA" dirty="0"/>
          </a:p>
        </p:txBody>
      </p:sp>
      <p:sp>
        <p:nvSpPr>
          <p:cNvPr id="3" name="Content Placeholder 2"/>
          <p:cNvSpPr>
            <a:spLocks noGrp="1"/>
          </p:cNvSpPr>
          <p:nvPr>
            <p:ph idx="1"/>
          </p:nvPr>
        </p:nvSpPr>
        <p:spPr>
          <a:xfrm>
            <a:off x="161925" y="1152327"/>
            <a:ext cx="9145016" cy="4392487"/>
          </a:xfrm>
        </p:spPr>
        <p:txBody>
          <a:bodyPr>
            <a:normAutofit fontScale="62500" lnSpcReduction="20000"/>
          </a:bodyPr>
          <a:lstStyle/>
          <a:p>
            <a:pPr>
              <a:lnSpc>
                <a:spcPct val="120000"/>
              </a:lnSpc>
              <a:spcBef>
                <a:spcPts val="1200"/>
              </a:spcBef>
              <a:defRPr/>
            </a:pPr>
            <a:r>
              <a:rPr lang="en-ZA" altLang="en-US" sz="5100" dirty="0"/>
              <a:t>Society is a system of </a:t>
            </a:r>
            <a:r>
              <a:rPr lang="en-ZA" altLang="en-US" sz="5100" u="sng" dirty="0"/>
              <a:t>interconnected</a:t>
            </a:r>
            <a:r>
              <a:rPr lang="en-ZA" altLang="en-US" sz="5100" dirty="0"/>
              <a:t> parts that </a:t>
            </a:r>
            <a:r>
              <a:rPr lang="en-ZA" altLang="en-US" sz="5100" u="sng" dirty="0"/>
              <a:t>work together </a:t>
            </a:r>
            <a:r>
              <a:rPr lang="en-ZA" altLang="en-US" sz="5100" dirty="0"/>
              <a:t>in harmony to maintain a state of balance and social equilibrium for the whole.</a:t>
            </a:r>
          </a:p>
          <a:p>
            <a:pPr marL="0" indent="0">
              <a:lnSpc>
                <a:spcPct val="120000"/>
              </a:lnSpc>
              <a:spcBef>
                <a:spcPts val="1200"/>
              </a:spcBef>
              <a:buNone/>
              <a:defRPr/>
            </a:pPr>
            <a:endParaRPr lang="en-ZA" altLang="en-US" sz="5100" dirty="0"/>
          </a:p>
          <a:p>
            <a:pPr>
              <a:lnSpc>
                <a:spcPct val="120000"/>
              </a:lnSpc>
              <a:spcBef>
                <a:spcPts val="1200"/>
              </a:spcBef>
            </a:pPr>
            <a:r>
              <a:rPr lang="en-US" sz="5100" dirty="0"/>
              <a:t>if society is to exist, its members should share the same norms, values and beliefs  in order to promote social integration or social solidarity.</a:t>
            </a:r>
          </a:p>
          <a:p>
            <a:pPr>
              <a:lnSpc>
                <a:spcPct val="120000"/>
              </a:lnSpc>
              <a:spcBef>
                <a:spcPts val="1200"/>
              </a:spcBef>
            </a:pPr>
            <a:endParaRPr lang="en-ZA" sz="5100" dirty="0"/>
          </a:p>
          <a:p>
            <a:endParaRPr lang="en-ZA"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13</a:t>
            </a:fld>
            <a:endParaRPr lang="is-IS" altLang="en-US"/>
          </a:p>
        </p:txBody>
      </p:sp>
    </p:spTree>
    <p:extLst>
      <p:ext uri="{BB962C8B-B14F-4D97-AF65-F5344CB8AC3E}">
        <p14:creationId xmlns:p14="http://schemas.microsoft.com/office/powerpoint/2010/main" val="2434559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 calcmode="lin" valueType="num">
                                      <p:cBhvr additive="base">
                                        <p:cTn id="2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705" y="640116"/>
            <a:ext cx="8940868" cy="584219"/>
          </a:xfrm>
        </p:spPr>
        <p:txBody>
          <a:bodyPr>
            <a:normAutofit fontScale="90000"/>
          </a:bodyPr>
          <a:lstStyle/>
          <a:p>
            <a:r>
              <a:rPr lang="en-US" sz="4000" b="1" dirty="0">
                <a:solidFill>
                  <a:schemeClr val="accent2"/>
                </a:solidFill>
              </a:rPr>
              <a:t>Functionalists attempt to do two things</a:t>
            </a:r>
            <a:endParaRPr lang="en-ZA" sz="4000" b="1" dirty="0">
              <a:solidFill>
                <a:schemeClr val="accent2"/>
              </a:solidFill>
            </a:endParaRPr>
          </a:p>
        </p:txBody>
      </p:sp>
      <p:sp>
        <p:nvSpPr>
          <p:cNvPr id="3" name="Content Placeholder 2"/>
          <p:cNvSpPr>
            <a:spLocks noGrp="1"/>
          </p:cNvSpPr>
          <p:nvPr>
            <p:ph idx="1"/>
          </p:nvPr>
        </p:nvSpPr>
        <p:spPr>
          <a:xfrm>
            <a:off x="305941" y="1984358"/>
            <a:ext cx="9122765" cy="3618215"/>
          </a:xfrm>
        </p:spPr>
        <p:txBody>
          <a:bodyPr>
            <a:normAutofit/>
          </a:bodyPr>
          <a:lstStyle/>
          <a:p>
            <a:r>
              <a:rPr lang="en-US" sz="3200" dirty="0"/>
              <a:t>(1) relate the parts of the society to the whole.</a:t>
            </a:r>
          </a:p>
          <a:p>
            <a:pPr marL="0" indent="0">
              <a:buNone/>
            </a:pPr>
            <a:endParaRPr lang="en-US" sz="3200" dirty="0"/>
          </a:p>
          <a:p>
            <a:r>
              <a:rPr lang="en-US" sz="3200" dirty="0"/>
              <a:t>(2) relate one part to another.</a:t>
            </a:r>
          </a:p>
          <a:p>
            <a:pPr marL="0" indent="0">
              <a:buNone/>
            </a:pPr>
            <a:endParaRPr lang="en-US" sz="3200" dirty="0"/>
          </a:p>
          <a:p>
            <a:r>
              <a:rPr lang="en-ZA" sz="3200" dirty="0"/>
              <a:t>use the terms </a:t>
            </a:r>
            <a:r>
              <a:rPr lang="en-ZA" sz="3200" b="1" u="sng" dirty="0"/>
              <a:t>functional</a:t>
            </a:r>
            <a:r>
              <a:rPr lang="en-ZA" sz="3200" dirty="0"/>
              <a:t> and </a:t>
            </a:r>
            <a:r>
              <a:rPr lang="en-ZA" sz="3200" b="1" u="sng" dirty="0"/>
              <a:t>dysfunctional</a:t>
            </a:r>
            <a:r>
              <a:rPr lang="en-ZA" sz="3200" dirty="0"/>
              <a:t> to describe the effects of social elements on society. </a:t>
            </a:r>
            <a:endParaRPr lang="en-ZA" sz="36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14</a:t>
            </a:fld>
            <a:endParaRPr lang="is-IS" altLang="en-US"/>
          </a:p>
        </p:txBody>
      </p:sp>
    </p:spTree>
    <p:extLst>
      <p:ext uri="{BB962C8B-B14F-4D97-AF65-F5344CB8AC3E}">
        <p14:creationId xmlns:p14="http://schemas.microsoft.com/office/powerpoint/2010/main" val="383102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77044" y="288232"/>
            <a:ext cx="8586788" cy="720080"/>
          </a:xfrm>
        </p:spPr>
        <p:txBody>
          <a:bodyPr>
            <a:normAutofit/>
          </a:bodyPr>
          <a:lstStyle/>
          <a:p>
            <a:r>
              <a:rPr lang="en-ZA" altLang="en-US" sz="4000" b="1" dirty="0">
                <a:solidFill>
                  <a:schemeClr val="accent2"/>
                </a:solidFill>
              </a:rPr>
              <a:t>Functionalism on Education</a:t>
            </a:r>
          </a:p>
        </p:txBody>
      </p:sp>
      <p:sp>
        <p:nvSpPr>
          <p:cNvPr id="8195" name="Content Placeholder 2"/>
          <p:cNvSpPr>
            <a:spLocks noGrp="1"/>
          </p:cNvSpPr>
          <p:nvPr>
            <p:ph idx="1"/>
          </p:nvPr>
        </p:nvSpPr>
        <p:spPr>
          <a:xfrm>
            <a:off x="161926" y="1440360"/>
            <a:ext cx="9266316" cy="4161986"/>
          </a:xfrm>
        </p:spPr>
        <p:txBody>
          <a:bodyPr>
            <a:normAutofit/>
          </a:bodyPr>
          <a:lstStyle/>
          <a:p>
            <a:pPr>
              <a:defRPr/>
            </a:pPr>
            <a:r>
              <a:rPr lang="en-ZA" sz="3600" dirty="0"/>
              <a:t>Puts emphasis on positive aspects of schools.</a:t>
            </a:r>
          </a:p>
          <a:p>
            <a:pPr marL="0" indent="0">
              <a:buFont typeface="Wingdings" pitchFamily="2" charset="2"/>
              <a:buNone/>
              <a:defRPr/>
            </a:pPr>
            <a:endParaRPr lang="en-ZA" sz="3600" dirty="0"/>
          </a:p>
          <a:p>
            <a:pPr>
              <a:defRPr/>
            </a:pPr>
            <a:r>
              <a:rPr lang="en-ZA" sz="3600" dirty="0"/>
              <a:t>Education helps maintain society by socialising young people into values of achievement, competition and equality of opportunity.</a:t>
            </a:r>
          </a:p>
          <a:p>
            <a:pPr marL="0" indent="0">
              <a:buFont typeface="Wingdings" pitchFamily="2" charset="2"/>
              <a:buNone/>
              <a:defRPr/>
            </a:pPr>
            <a:endParaRPr lang="en-ZA" sz="3200" dirty="0"/>
          </a:p>
          <a:p>
            <a:pPr>
              <a:defRPr/>
            </a:pPr>
            <a:endParaRPr lang="en-ZA" altLang="en-US" sz="4000" dirty="0"/>
          </a:p>
        </p:txBody>
      </p:sp>
      <p:sp>
        <p:nvSpPr>
          <p:cNvPr id="9220" name="Slide Number Placeholder 4"/>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588D6163-20F8-421D-A8B3-5EA97FD45302}" type="slidenum">
              <a:rPr lang="is-IS" altLang="en-US" sz="2600" smtClean="0">
                <a:solidFill>
                  <a:schemeClr val="bg1"/>
                </a:solidFill>
              </a:rPr>
              <a:pPr eaLnBrk="1" hangingPunct="1">
                <a:spcBef>
                  <a:spcPct val="0"/>
                </a:spcBef>
                <a:buClrTx/>
                <a:buSzTx/>
                <a:buFontTx/>
                <a:buNone/>
              </a:pPr>
              <a:t>15</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additive="base">
                                        <p:cTn id="7" dur="500" fill="hold"/>
                                        <p:tgtEl>
                                          <p:spTgt spid="9218"/>
                                        </p:tgtEl>
                                        <p:attrNameLst>
                                          <p:attrName>ppt_x</p:attrName>
                                        </p:attrNameLst>
                                      </p:cBhvr>
                                      <p:tavLst>
                                        <p:tav tm="0">
                                          <p:val>
                                            <p:strVal val="#ppt_x"/>
                                          </p:val>
                                        </p:tav>
                                        <p:tav tm="100000">
                                          <p:val>
                                            <p:strVal val="#ppt_x"/>
                                          </p:val>
                                        </p:tav>
                                      </p:tavLst>
                                    </p:anim>
                                    <p:anim calcmode="lin" valueType="num">
                                      <p:cBhvr additive="base">
                                        <p:cTn id="8" dur="500" fill="hold"/>
                                        <p:tgtEl>
                                          <p:spTgt spid="9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0" end="0"/>
                                            </p:txEl>
                                          </p:spTgt>
                                        </p:tgtEl>
                                        <p:attrNameLst>
                                          <p:attrName>style.visibility</p:attrName>
                                        </p:attrNameLst>
                                      </p:cBhvr>
                                      <p:to>
                                        <p:strVal val="visible"/>
                                      </p:to>
                                    </p:set>
                                    <p:anim calcmode="lin" valueType="num">
                                      <p:cBhvr additive="base">
                                        <p:cTn id="13"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8195"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77044" y="591468"/>
            <a:ext cx="8586788" cy="776884"/>
          </a:xfrm>
        </p:spPr>
        <p:txBody>
          <a:bodyPr>
            <a:normAutofit/>
          </a:bodyPr>
          <a:lstStyle/>
          <a:p>
            <a:r>
              <a:rPr lang="en-ZA" altLang="en-US" sz="4000" b="1" dirty="0">
                <a:solidFill>
                  <a:schemeClr val="accent1"/>
                </a:solidFill>
              </a:rPr>
              <a:t>Talcott Parsons on Education</a:t>
            </a:r>
          </a:p>
        </p:txBody>
      </p:sp>
      <p:sp>
        <p:nvSpPr>
          <p:cNvPr id="3" name="Content Placeholder 2"/>
          <p:cNvSpPr>
            <a:spLocks noGrp="1"/>
          </p:cNvSpPr>
          <p:nvPr>
            <p:ph idx="1"/>
          </p:nvPr>
        </p:nvSpPr>
        <p:spPr>
          <a:xfrm>
            <a:off x="305942" y="1584375"/>
            <a:ext cx="9122300" cy="4080646"/>
          </a:xfrm>
        </p:spPr>
        <p:txBody>
          <a:bodyPr>
            <a:normAutofit/>
          </a:bodyPr>
          <a:lstStyle/>
          <a:p>
            <a:pPr>
              <a:defRPr/>
            </a:pPr>
            <a:r>
              <a:rPr lang="en-ZA" sz="3900" dirty="0"/>
              <a:t>Parson views education as being part of a </a:t>
            </a:r>
            <a:r>
              <a:rPr lang="en-ZA" sz="3900" b="1" dirty="0"/>
              <a:t>meritocracy</a:t>
            </a:r>
          </a:p>
          <a:p>
            <a:pPr marL="0" indent="0">
              <a:buNone/>
              <a:defRPr/>
            </a:pPr>
            <a:endParaRPr lang="en-ZA" sz="3900" b="1" dirty="0"/>
          </a:p>
          <a:p>
            <a:pPr>
              <a:defRPr/>
            </a:pPr>
            <a:r>
              <a:rPr lang="en-ZA" sz="3900" dirty="0"/>
              <a:t>In a meritocracy everyone is given equality of opportunity. Achievements and rewards are based on effort and ability – achieved status.</a:t>
            </a:r>
          </a:p>
          <a:p>
            <a:pPr marL="0" indent="0">
              <a:buFont typeface="Wingdings" pitchFamily="2" charset="2"/>
              <a:buNone/>
              <a:defRPr/>
            </a:pPr>
            <a:endParaRPr lang="en-ZA" b="1" dirty="0"/>
          </a:p>
          <a:p>
            <a:pPr marL="0" indent="0">
              <a:buNone/>
              <a:defRPr/>
            </a:pPr>
            <a:endParaRPr lang="en-ZA" dirty="0"/>
          </a:p>
        </p:txBody>
      </p:sp>
      <p:sp>
        <p:nvSpPr>
          <p:cNvPr id="12292"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CAFD91-7F76-409A-BAC6-E8DB2DE77861}" type="slidenum">
              <a:rPr lang="is-IS" altLang="en-US" smtClean="0">
                <a:solidFill>
                  <a:schemeClr val="bg1"/>
                </a:solidFill>
              </a:rPr>
              <a:pPr eaLnBrk="1" hangingPunct="1"/>
              <a:t>16</a:t>
            </a:fld>
            <a:endParaRPr lang="is-I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0"/>
                                        </p:tgtEl>
                                        <p:attrNameLst>
                                          <p:attrName>style.visibility</p:attrName>
                                        </p:attrNameLst>
                                      </p:cBhvr>
                                      <p:to>
                                        <p:strVal val="visible"/>
                                      </p:to>
                                    </p:set>
                                    <p:anim calcmode="lin" valueType="num">
                                      <p:cBhvr additive="base">
                                        <p:cTn id="7" dur="500" fill="hold"/>
                                        <p:tgtEl>
                                          <p:spTgt spid="12290"/>
                                        </p:tgtEl>
                                        <p:attrNameLst>
                                          <p:attrName>ppt_x</p:attrName>
                                        </p:attrNameLst>
                                      </p:cBhvr>
                                      <p:tavLst>
                                        <p:tav tm="0">
                                          <p:val>
                                            <p:strVal val="#ppt_x"/>
                                          </p:val>
                                        </p:tav>
                                        <p:tav tm="100000">
                                          <p:val>
                                            <p:strVal val="#ppt_x"/>
                                          </p:val>
                                        </p:tav>
                                      </p:tavLst>
                                    </p:anim>
                                    <p:anim calcmode="lin" valueType="num">
                                      <p:cBhvr additive="base">
                                        <p:cTn id="8" dur="500" fill="hold"/>
                                        <p:tgtEl>
                                          <p:spTgt spid="122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161925" y="432247"/>
            <a:ext cx="9191647" cy="5230816"/>
          </a:xfrm>
        </p:spPr>
        <p:txBody>
          <a:bodyPr>
            <a:normAutofit lnSpcReduction="10000"/>
          </a:bodyPr>
          <a:lstStyle/>
          <a:p>
            <a:pPr marL="0" indent="0">
              <a:buNone/>
            </a:pPr>
            <a:r>
              <a:rPr lang="en-ZA" altLang="en-US" sz="3900" b="1" i="1" dirty="0"/>
              <a:t>Schools:</a:t>
            </a:r>
          </a:p>
          <a:p>
            <a:r>
              <a:rPr lang="en-ZA" altLang="en-US" sz="3900" dirty="0"/>
              <a:t>train children to accept the norms and values of wider society.</a:t>
            </a:r>
          </a:p>
          <a:p>
            <a:pPr marL="0" indent="0">
              <a:buNone/>
            </a:pPr>
            <a:endParaRPr lang="en-ZA" altLang="en-US" sz="3900" dirty="0"/>
          </a:p>
          <a:p>
            <a:r>
              <a:rPr lang="en-ZA" altLang="en-US" sz="3900" dirty="0"/>
              <a:t>select which children will be trained for the top jobs in society. </a:t>
            </a:r>
          </a:p>
          <a:p>
            <a:pPr marL="0" indent="0">
              <a:buNone/>
            </a:pPr>
            <a:endParaRPr lang="en-ZA" altLang="en-US" sz="3900" dirty="0"/>
          </a:p>
          <a:p>
            <a:r>
              <a:rPr lang="en-ZA" altLang="en-US" sz="3900" dirty="0"/>
              <a:t>teach children that the system is fair and equal to all.</a:t>
            </a:r>
          </a:p>
          <a:p>
            <a:endParaRPr lang="en-ZA" altLang="en-US" dirty="0"/>
          </a:p>
        </p:txBody>
      </p:sp>
      <p:sp>
        <p:nvSpPr>
          <p:cNvPr id="13317"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A434487-3A60-4890-BC1B-2E03021EE9B3}" type="slidenum">
              <a:rPr lang="is-IS" altLang="en-US" smtClean="0">
                <a:solidFill>
                  <a:schemeClr val="bg1"/>
                </a:solidFill>
              </a:rPr>
              <a:pPr eaLnBrk="1" hangingPunct="1"/>
              <a:t>17</a:t>
            </a:fld>
            <a:endParaRPr lang="is-I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3" end="3"/>
                                            </p:txEl>
                                          </p:spTgt>
                                        </p:tgtEl>
                                        <p:attrNameLst>
                                          <p:attrName>style.visibility</p:attrName>
                                        </p:attrNameLst>
                                      </p:cBhvr>
                                      <p:to>
                                        <p:strVal val="visible"/>
                                      </p:to>
                                    </p:set>
                                    <p:anim calcmode="lin" valueType="num">
                                      <p:cBhvr additive="base">
                                        <p:cTn id="19"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5" end="5"/>
                                            </p:txEl>
                                          </p:spTgt>
                                        </p:tgtEl>
                                        <p:attrNameLst>
                                          <p:attrName>style.visibility</p:attrName>
                                        </p:attrNameLst>
                                      </p:cBhvr>
                                      <p:to>
                                        <p:strVal val="visible"/>
                                      </p:to>
                                    </p:set>
                                    <p:anim calcmode="lin" valueType="num">
                                      <p:cBhvr additive="base">
                                        <p:cTn id="25"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61926" y="216224"/>
            <a:ext cx="9289032" cy="1080120"/>
          </a:xfrm>
        </p:spPr>
        <p:txBody>
          <a:bodyPr>
            <a:noAutofit/>
          </a:bodyPr>
          <a:lstStyle/>
          <a:p>
            <a:r>
              <a:rPr lang="en-ZA" altLang="en-US" sz="4400" b="1" dirty="0">
                <a:solidFill>
                  <a:schemeClr val="accent1"/>
                </a:solidFill>
              </a:rPr>
              <a:t>Kingsley Davis and Wilber Moore (1945)</a:t>
            </a:r>
          </a:p>
        </p:txBody>
      </p:sp>
      <p:sp>
        <p:nvSpPr>
          <p:cNvPr id="3" name="Content Placeholder 2"/>
          <p:cNvSpPr>
            <a:spLocks noGrp="1"/>
          </p:cNvSpPr>
          <p:nvPr>
            <p:ph idx="1"/>
          </p:nvPr>
        </p:nvSpPr>
        <p:spPr>
          <a:xfrm>
            <a:off x="161926" y="1440359"/>
            <a:ext cx="9266316" cy="4223330"/>
          </a:xfrm>
        </p:spPr>
        <p:txBody>
          <a:bodyPr>
            <a:noAutofit/>
          </a:bodyPr>
          <a:lstStyle/>
          <a:p>
            <a:pPr>
              <a:defRPr/>
            </a:pPr>
            <a:r>
              <a:rPr lang="en-ZA" sz="3600" dirty="0"/>
              <a:t>Education selects talented individuals and </a:t>
            </a:r>
            <a:r>
              <a:rPr lang="en-ZA" sz="3600" b="1" i="1" dirty="0"/>
              <a:t>allocates </a:t>
            </a:r>
            <a:r>
              <a:rPr lang="en-ZA" sz="3600" dirty="0"/>
              <a:t>them to the most important roles in society. </a:t>
            </a:r>
          </a:p>
          <a:p>
            <a:pPr marL="0" indent="0">
              <a:buNone/>
              <a:defRPr/>
            </a:pPr>
            <a:endParaRPr lang="en-ZA" sz="3600" dirty="0"/>
          </a:p>
          <a:p>
            <a:pPr>
              <a:defRPr/>
            </a:pPr>
            <a:r>
              <a:rPr lang="en-ZA" sz="3600" dirty="0"/>
              <a:t>Higher rewards for  certain jobs encourages competition. </a:t>
            </a:r>
          </a:p>
        </p:txBody>
      </p:sp>
      <p:sp>
        <p:nvSpPr>
          <p:cNvPr id="14340"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4C53317-EA35-4D04-AE54-480C92C2334E}" type="slidenum">
              <a:rPr lang="is-IS" altLang="en-US" smtClean="0">
                <a:solidFill>
                  <a:schemeClr val="bg1"/>
                </a:solidFill>
              </a:rPr>
              <a:pPr eaLnBrk="1" hangingPunct="1"/>
              <a:t>18</a:t>
            </a:fld>
            <a:endParaRPr lang="is-I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8"/>
                                        </p:tgtEl>
                                        <p:attrNameLst>
                                          <p:attrName>style.visibility</p:attrName>
                                        </p:attrNameLst>
                                      </p:cBhvr>
                                      <p:to>
                                        <p:strVal val="visible"/>
                                      </p:to>
                                    </p:set>
                                    <p:anim calcmode="lin" valueType="num">
                                      <p:cBhvr additive="base">
                                        <p:cTn id="7" dur="500" fill="hold"/>
                                        <p:tgtEl>
                                          <p:spTgt spid="14338"/>
                                        </p:tgtEl>
                                        <p:attrNameLst>
                                          <p:attrName>ppt_x</p:attrName>
                                        </p:attrNameLst>
                                      </p:cBhvr>
                                      <p:tavLst>
                                        <p:tav tm="0">
                                          <p:val>
                                            <p:strVal val="#ppt_x"/>
                                          </p:val>
                                        </p:tav>
                                        <p:tav tm="100000">
                                          <p:val>
                                            <p:strVal val="#ppt_x"/>
                                          </p:val>
                                        </p:tav>
                                      </p:tavLst>
                                    </p:anim>
                                    <p:anim calcmode="lin" valueType="num">
                                      <p:cBhvr additive="base">
                                        <p:cTn id="8" dur="500" fill="hold"/>
                                        <p:tgtEl>
                                          <p:spTgt spid="143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12446" y="288232"/>
            <a:ext cx="9015795" cy="936104"/>
          </a:xfrm>
        </p:spPr>
        <p:txBody>
          <a:bodyPr>
            <a:normAutofit/>
          </a:bodyPr>
          <a:lstStyle/>
          <a:p>
            <a:r>
              <a:rPr lang="en-ZA" altLang="en-US" sz="4800" b="1" dirty="0">
                <a:solidFill>
                  <a:schemeClr val="accent1"/>
                </a:solidFill>
              </a:rPr>
              <a:t>Strengths of functionalism</a:t>
            </a:r>
          </a:p>
        </p:txBody>
      </p:sp>
      <p:sp>
        <p:nvSpPr>
          <p:cNvPr id="15363" name="Content Placeholder 2"/>
          <p:cNvSpPr>
            <a:spLocks noGrp="1"/>
          </p:cNvSpPr>
          <p:nvPr>
            <p:ph idx="1"/>
          </p:nvPr>
        </p:nvSpPr>
        <p:spPr>
          <a:xfrm>
            <a:off x="446573" y="1080319"/>
            <a:ext cx="9073008" cy="4104455"/>
          </a:xfrm>
        </p:spPr>
        <p:txBody>
          <a:bodyPr>
            <a:normAutofit/>
          </a:bodyPr>
          <a:lstStyle/>
          <a:p>
            <a:r>
              <a:rPr lang="en-ZA" altLang="en-US" sz="4000" dirty="0"/>
              <a:t>It points to links between and within social institutions in society</a:t>
            </a:r>
          </a:p>
          <a:p>
            <a:pPr marL="0" indent="0">
              <a:buNone/>
            </a:pPr>
            <a:endParaRPr lang="en-ZA" altLang="en-US" sz="4000" dirty="0"/>
          </a:p>
          <a:p>
            <a:r>
              <a:rPr lang="en-ZA" altLang="en-US" sz="4000" dirty="0"/>
              <a:t>It emphasises the importance of socialisation within schools</a:t>
            </a:r>
          </a:p>
          <a:p>
            <a:endParaRPr lang="en-ZA" altLang="en-US" dirty="0"/>
          </a:p>
        </p:txBody>
      </p:sp>
      <p:sp>
        <p:nvSpPr>
          <p:cNvPr id="15364"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9C999F1-2F57-4C9B-9640-B198370A9136}" type="slidenum">
              <a:rPr lang="is-IS" altLang="en-US" smtClean="0">
                <a:solidFill>
                  <a:schemeClr val="bg1"/>
                </a:solidFill>
              </a:rPr>
              <a:pPr eaLnBrk="1" hangingPunct="1"/>
              <a:t>19</a:t>
            </a:fld>
            <a:endParaRPr lang="is-I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ppt_x"/>
                                          </p:val>
                                        </p:tav>
                                        <p:tav tm="100000">
                                          <p:val>
                                            <p:strVal val="#ppt_x"/>
                                          </p:val>
                                        </p:tav>
                                      </p:tavLst>
                                    </p:anim>
                                    <p:anim calcmode="lin" valueType="num">
                                      <p:cBhvr additive="base">
                                        <p:cTn id="8" dur="500" fill="hold"/>
                                        <p:tgtEl>
                                          <p:spTgt spid="1536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What is a theory?</a:t>
            </a:r>
          </a:p>
        </p:txBody>
      </p:sp>
      <p:sp>
        <p:nvSpPr>
          <p:cNvPr id="3" name="Content Placeholder 2"/>
          <p:cNvSpPr>
            <a:spLocks noGrp="1"/>
          </p:cNvSpPr>
          <p:nvPr>
            <p:ph idx="1"/>
          </p:nvPr>
        </p:nvSpPr>
        <p:spPr/>
        <p:txBody>
          <a:bodyPr>
            <a:normAutofit/>
          </a:bodyPr>
          <a:lstStyle/>
          <a:p>
            <a:r>
              <a:rPr lang="x-none" sz="3200">
                <a:cs typeface="Arial" pitchFamily="34" charset="0"/>
              </a:rPr>
              <a:t>a theory is the way we look at how things or variables are related.</a:t>
            </a:r>
            <a:endParaRPr lang="en-ZA" sz="3200" dirty="0">
              <a:cs typeface="Arial" pitchFamily="34" charset="0"/>
            </a:endParaRPr>
          </a:p>
          <a:p>
            <a:pPr marL="0" indent="0">
              <a:buNone/>
            </a:pPr>
            <a:endParaRPr lang="en-ZA" sz="3200" dirty="0">
              <a:cs typeface="Arial" pitchFamily="34" charset="0"/>
            </a:endParaRPr>
          </a:p>
          <a:p>
            <a:r>
              <a:rPr lang="x-none" sz="3200">
                <a:cs typeface="Arial" pitchFamily="34" charset="0"/>
              </a:rPr>
              <a:t>a generalisation based on observation and analysis, intended to explain the relationship between or among events (variables).</a:t>
            </a:r>
            <a:endParaRPr lang="en-ZA" sz="3200" dirty="0">
              <a:cs typeface="Arial" pitchFamily="34" charset="0"/>
            </a:endParaRPr>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2</a:t>
            </a:fld>
            <a:endParaRPr lang="is-IS" altLang="en-US"/>
          </a:p>
        </p:txBody>
      </p:sp>
    </p:spTree>
    <p:extLst>
      <p:ext uri="{BB962C8B-B14F-4D97-AF65-F5344CB8AC3E}">
        <p14:creationId xmlns:p14="http://schemas.microsoft.com/office/powerpoint/2010/main" val="2959492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77044" y="288231"/>
            <a:ext cx="8586788" cy="936105"/>
          </a:xfrm>
        </p:spPr>
        <p:txBody>
          <a:bodyPr>
            <a:normAutofit/>
          </a:bodyPr>
          <a:lstStyle/>
          <a:p>
            <a:r>
              <a:rPr lang="en-US" altLang="en-US" b="1" dirty="0">
                <a:solidFill>
                  <a:schemeClr val="accent1"/>
                </a:solidFill>
              </a:rPr>
              <a:t>Criticisms of Functionalism</a:t>
            </a:r>
            <a:endParaRPr lang="en-ZA" altLang="en-US" b="1" dirty="0">
              <a:solidFill>
                <a:schemeClr val="accent1"/>
              </a:solidFill>
            </a:endParaRPr>
          </a:p>
        </p:txBody>
      </p:sp>
      <p:sp>
        <p:nvSpPr>
          <p:cNvPr id="9219" name="Content Placeholder 2"/>
          <p:cNvSpPr>
            <a:spLocks noGrp="1"/>
          </p:cNvSpPr>
          <p:nvPr>
            <p:ph idx="1"/>
          </p:nvPr>
        </p:nvSpPr>
        <p:spPr>
          <a:xfrm>
            <a:off x="487838" y="1224337"/>
            <a:ext cx="8865865" cy="4378008"/>
          </a:xfrm>
        </p:spPr>
        <p:txBody>
          <a:bodyPr>
            <a:normAutofit/>
          </a:bodyPr>
          <a:lstStyle/>
          <a:p>
            <a:pPr>
              <a:defRPr/>
            </a:pPr>
            <a:r>
              <a:rPr lang="en-US" altLang="en-US" sz="3200" dirty="0"/>
              <a:t>Functionalists are accused of supporting the </a:t>
            </a:r>
            <a:r>
              <a:rPr lang="en-US" altLang="en-US" sz="3200" b="1" u="sng" dirty="0"/>
              <a:t>status quo</a:t>
            </a:r>
          </a:p>
          <a:p>
            <a:pPr marL="0" indent="0">
              <a:buNone/>
              <a:defRPr/>
            </a:pPr>
            <a:endParaRPr lang="en-US" altLang="en-US" sz="3200" dirty="0"/>
          </a:p>
          <a:p>
            <a:pPr>
              <a:defRPr/>
            </a:pPr>
            <a:r>
              <a:rPr lang="en-ZA" altLang="en-US" sz="3200" dirty="0"/>
              <a:t>It justifies inequality</a:t>
            </a:r>
          </a:p>
          <a:p>
            <a:pPr marL="0" indent="0">
              <a:buNone/>
              <a:defRPr/>
            </a:pPr>
            <a:endParaRPr lang="en-ZA" altLang="en-US" sz="3200" dirty="0"/>
          </a:p>
          <a:p>
            <a:pPr>
              <a:defRPr/>
            </a:pPr>
            <a:r>
              <a:rPr lang="en-ZA" altLang="en-US" sz="3200" dirty="0"/>
              <a:t>There is little supporting evidence to their claims (People do not all share norms and values)</a:t>
            </a:r>
          </a:p>
        </p:txBody>
      </p:sp>
      <p:sp>
        <p:nvSpPr>
          <p:cNvPr id="16388" name="Slide Number Placeholder 4"/>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8E65B636-9A83-4E65-BE3A-0A4130C68362}" type="slidenum">
              <a:rPr lang="is-IS" altLang="en-US" sz="2600" smtClean="0">
                <a:solidFill>
                  <a:schemeClr val="bg1"/>
                </a:solidFill>
              </a:rPr>
              <a:pPr eaLnBrk="1" hangingPunct="1">
                <a:spcBef>
                  <a:spcPct val="0"/>
                </a:spcBef>
                <a:buClrTx/>
                <a:buSzTx/>
                <a:buFontTx/>
                <a:buNone/>
              </a:pPr>
              <a:t>20</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additive="base">
                                        <p:cTn id="7" dur="500" fill="hold"/>
                                        <p:tgtEl>
                                          <p:spTgt spid="16386"/>
                                        </p:tgtEl>
                                        <p:attrNameLst>
                                          <p:attrName>ppt_x</p:attrName>
                                        </p:attrNameLst>
                                      </p:cBhvr>
                                      <p:tavLst>
                                        <p:tav tm="0">
                                          <p:val>
                                            <p:strVal val="#ppt_x"/>
                                          </p:val>
                                        </p:tav>
                                        <p:tav tm="100000">
                                          <p:val>
                                            <p:strVal val="#ppt_x"/>
                                          </p:val>
                                        </p:tav>
                                      </p:tavLst>
                                    </p:anim>
                                    <p:anim calcmode="lin" valueType="num">
                                      <p:cBhvr additive="base">
                                        <p:cTn id="8" dur="500" fill="hold"/>
                                        <p:tgtEl>
                                          <p:spTgt spid="163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 calcmode="lin" valueType="num">
                                      <p:cBhvr additive="base">
                                        <p:cTn id="13"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219">
                                            <p:txEl>
                                              <p:pRg st="4" end="4"/>
                                            </p:txEl>
                                          </p:spTgt>
                                        </p:tgtEl>
                                        <p:attrNameLst>
                                          <p:attrName>style.visibility</p:attrName>
                                        </p:attrNameLst>
                                      </p:cBhvr>
                                      <p:to>
                                        <p:strVal val="visible"/>
                                      </p:to>
                                    </p:set>
                                    <p:anim calcmode="lin" valueType="num">
                                      <p:cBhvr additive="base">
                                        <p:cTn id="25"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921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5"/>
          <p:cNvSpPr>
            <a:spLocks noGrp="1"/>
          </p:cNvSpPr>
          <p:nvPr>
            <p:ph type="title"/>
          </p:nvPr>
        </p:nvSpPr>
        <p:spPr>
          <a:xfrm>
            <a:off x="89918" y="229376"/>
            <a:ext cx="4455252" cy="634919"/>
          </a:xfrm>
        </p:spPr>
        <p:txBody>
          <a:bodyPr>
            <a:normAutofit fontScale="90000"/>
          </a:bodyPr>
          <a:lstStyle/>
          <a:p>
            <a:r>
              <a:rPr lang="en-ZA" altLang="en-US" sz="4800" b="1" dirty="0">
                <a:solidFill>
                  <a:schemeClr val="accent1"/>
                </a:solidFill>
              </a:rPr>
              <a:t>Conflict Theory</a:t>
            </a:r>
          </a:p>
        </p:txBody>
      </p:sp>
      <p:sp>
        <p:nvSpPr>
          <p:cNvPr id="7" name="Content Placeholder 6"/>
          <p:cNvSpPr>
            <a:spLocks noGrp="1"/>
          </p:cNvSpPr>
          <p:nvPr>
            <p:ph idx="1"/>
          </p:nvPr>
        </p:nvSpPr>
        <p:spPr>
          <a:xfrm>
            <a:off x="4470631" y="144215"/>
            <a:ext cx="4593202" cy="5398117"/>
          </a:xfrm>
        </p:spPr>
        <p:txBody>
          <a:bodyPr/>
          <a:lstStyle/>
          <a:p>
            <a:pPr>
              <a:defRPr/>
            </a:pPr>
            <a:r>
              <a:rPr lang="en-ZA" b="1" dirty="0">
                <a:solidFill>
                  <a:srgbClr val="000000"/>
                </a:solidFill>
              </a:rPr>
              <a:t>‘</a:t>
            </a:r>
            <a:r>
              <a:rPr lang="en-GB" b="1" dirty="0"/>
              <a:t>society as a competition for limited resources</a:t>
            </a:r>
            <a:r>
              <a:rPr lang="en-ZA" sz="3600" b="1" dirty="0">
                <a:solidFill>
                  <a:srgbClr val="000000"/>
                </a:solidFill>
              </a:rPr>
              <a:t>’</a:t>
            </a:r>
          </a:p>
          <a:p>
            <a:pPr>
              <a:defRPr/>
            </a:pPr>
            <a:endParaRPr lang="en-ZA" sz="3600" b="1" dirty="0">
              <a:solidFill>
                <a:srgbClr val="000000"/>
              </a:solidFill>
            </a:endParaRPr>
          </a:p>
          <a:p>
            <a:pPr>
              <a:defRPr/>
            </a:pPr>
            <a:endParaRPr lang="en-ZA" sz="3600" b="1" dirty="0">
              <a:solidFill>
                <a:srgbClr val="000000"/>
              </a:solidFill>
            </a:endParaRPr>
          </a:p>
          <a:p>
            <a:pPr marL="0" indent="0">
              <a:buFont typeface="Wingdings" pitchFamily="2" charset="2"/>
              <a:buNone/>
              <a:defRPr/>
            </a:pPr>
            <a:endParaRPr lang="en-ZA" sz="3600" dirty="0"/>
          </a:p>
        </p:txBody>
      </p:sp>
      <p:sp>
        <p:nvSpPr>
          <p:cNvPr id="8" name="Text Placeholder 7"/>
          <p:cNvSpPr>
            <a:spLocks noGrp="1"/>
          </p:cNvSpPr>
          <p:nvPr>
            <p:ph type="body" sz="half" idx="2"/>
          </p:nvPr>
        </p:nvSpPr>
        <p:spPr>
          <a:xfrm>
            <a:off x="89917" y="949456"/>
            <a:ext cx="4680520" cy="4696895"/>
          </a:xfrm>
        </p:spPr>
        <p:txBody>
          <a:bodyPr>
            <a:normAutofit fontScale="92500"/>
          </a:bodyPr>
          <a:lstStyle/>
          <a:p>
            <a:pPr>
              <a:defRPr/>
            </a:pPr>
            <a:r>
              <a:rPr lang="en-US" altLang="en-US" sz="3600" b="1" dirty="0"/>
              <a:t>Founder</a:t>
            </a:r>
          </a:p>
          <a:p>
            <a:pPr marL="342900" indent="-342900">
              <a:buFont typeface="Arial" panose="020B0604020202020204" pitchFamily="34" charset="0"/>
              <a:buChar char="•"/>
              <a:defRPr/>
            </a:pPr>
            <a:r>
              <a:rPr lang="en-US" altLang="en-US" sz="3600" b="1" i="1" dirty="0"/>
              <a:t>Karl Marx </a:t>
            </a:r>
            <a:r>
              <a:rPr lang="en-US" altLang="en-US" sz="3600" b="1" i="1"/>
              <a:t>(1818-1983</a:t>
            </a:r>
            <a:r>
              <a:rPr lang="en-US" altLang="en-US" sz="3600" b="1" i="1" dirty="0"/>
              <a:t>)</a:t>
            </a:r>
          </a:p>
          <a:p>
            <a:pPr>
              <a:defRPr/>
            </a:pPr>
            <a:endParaRPr lang="en-GB" altLang="en-US" sz="3600" dirty="0"/>
          </a:p>
          <a:p>
            <a:pPr>
              <a:defRPr/>
            </a:pPr>
            <a:r>
              <a:rPr lang="en-GB" altLang="en-US" sz="3600" b="1" dirty="0"/>
              <a:t>Other Conflict theorists:</a:t>
            </a:r>
          </a:p>
          <a:p>
            <a:pPr marL="342900" indent="-342900">
              <a:buFont typeface="Arial" panose="020B0604020202020204" pitchFamily="34" charset="0"/>
              <a:buChar char="•"/>
              <a:defRPr/>
            </a:pPr>
            <a:r>
              <a:rPr lang="en-GB" altLang="en-US" sz="3600" dirty="0"/>
              <a:t>Friedrich Engels</a:t>
            </a:r>
            <a:endParaRPr lang="en-US" altLang="en-US" sz="3600" dirty="0"/>
          </a:p>
          <a:p>
            <a:pPr marL="342900" indent="-342900">
              <a:buFont typeface="Arial" panose="020B0604020202020204" pitchFamily="34" charset="0"/>
              <a:buChar char="•"/>
              <a:defRPr/>
            </a:pPr>
            <a:r>
              <a:rPr lang="en-US" altLang="en-US" sz="3600" dirty="0"/>
              <a:t>Harriet Martineau</a:t>
            </a:r>
          </a:p>
          <a:p>
            <a:pPr marL="342900" indent="-342900">
              <a:buFont typeface="Arial" panose="020B0604020202020204" pitchFamily="34" charset="0"/>
              <a:buChar char="•"/>
              <a:defRPr/>
            </a:pPr>
            <a:r>
              <a:rPr lang="en-US" altLang="en-US" sz="3600" dirty="0"/>
              <a:t>W.E.B. du </a:t>
            </a:r>
            <a:r>
              <a:rPr lang="en-US" altLang="en-US" sz="3600" dirty="0" err="1"/>
              <a:t>Bois</a:t>
            </a:r>
            <a:endParaRPr lang="en-US" altLang="en-US" sz="3600" dirty="0"/>
          </a:p>
          <a:p>
            <a:pPr marL="342900" indent="-342900">
              <a:buFont typeface="Arial" panose="020B0604020202020204" pitchFamily="34" charset="0"/>
              <a:buChar char="•"/>
              <a:defRPr/>
            </a:pPr>
            <a:r>
              <a:rPr lang="en-US" altLang="en-US" sz="3600" dirty="0"/>
              <a:t>Jane Addams</a:t>
            </a:r>
          </a:p>
          <a:p>
            <a:pPr marL="342900" indent="-342900">
              <a:buFont typeface="Arial" panose="020B0604020202020204" pitchFamily="34" charset="0"/>
              <a:buChar char="•"/>
              <a:defRPr/>
            </a:pPr>
            <a:endParaRPr lang="en-US" altLang="en-US" sz="2800" i="1" dirty="0"/>
          </a:p>
        </p:txBody>
      </p:sp>
      <p:sp>
        <p:nvSpPr>
          <p:cNvPr id="19461" name="Slide Number Placeholder 4"/>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3410A65D-7995-4448-8AF6-7E2101AE5B43}" type="slidenum">
              <a:rPr lang="is-IS" altLang="en-US" sz="2600" smtClean="0">
                <a:solidFill>
                  <a:schemeClr val="bg1"/>
                </a:solidFill>
              </a:rPr>
              <a:pPr eaLnBrk="1" hangingPunct="1">
                <a:spcBef>
                  <a:spcPct val="0"/>
                </a:spcBef>
                <a:buClrTx/>
                <a:buSzTx/>
                <a:buFontTx/>
                <a:buNone/>
              </a:pPr>
              <a:t>21</a:t>
            </a:fld>
            <a:endParaRPr lang="is-IS" altLang="en-US" sz="2600">
              <a:solidFill>
                <a:schemeClr val="bg1"/>
              </a:solidFill>
            </a:endParaRPr>
          </a:p>
        </p:txBody>
      </p:sp>
      <p:pic>
        <p:nvPicPr>
          <p:cNvPr id="194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579" y="1065527"/>
            <a:ext cx="4068125" cy="447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 calcmode="lin" valueType="num">
                                      <p:cBhvr additive="base">
                                        <p:cTn id="19"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462"/>
                                        </p:tgtEl>
                                        <p:attrNameLst>
                                          <p:attrName>style.visibility</p:attrName>
                                        </p:attrNameLst>
                                      </p:cBhvr>
                                      <p:to>
                                        <p:strVal val="visible"/>
                                      </p:to>
                                    </p:set>
                                    <p:anim calcmode="lin" valueType="num">
                                      <p:cBhvr additive="base">
                                        <p:cTn id="61" dur="500" fill="hold"/>
                                        <p:tgtEl>
                                          <p:spTgt spid="19462"/>
                                        </p:tgtEl>
                                        <p:attrNameLst>
                                          <p:attrName>ppt_x</p:attrName>
                                        </p:attrNameLst>
                                      </p:cBhvr>
                                      <p:tavLst>
                                        <p:tav tm="0">
                                          <p:val>
                                            <p:strVal val="#ppt_x"/>
                                          </p:val>
                                        </p:tav>
                                        <p:tav tm="100000">
                                          <p:val>
                                            <p:strVal val="#ppt_x"/>
                                          </p:val>
                                        </p:tav>
                                      </p:tavLst>
                                    </p:anim>
                                    <p:anim calcmode="lin" valueType="num">
                                      <p:cBhvr additive="base">
                                        <p:cTn id="62" dur="500" fill="hold"/>
                                        <p:tgtEl>
                                          <p:spTgt spid="194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7" grpId="0" build="p"/>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6"/>
          <p:cNvSpPr>
            <a:spLocks noGrp="1"/>
          </p:cNvSpPr>
          <p:nvPr>
            <p:ph type="title"/>
          </p:nvPr>
        </p:nvSpPr>
        <p:spPr>
          <a:xfrm>
            <a:off x="261711" y="640117"/>
            <a:ext cx="8802120" cy="788142"/>
          </a:xfrm>
        </p:spPr>
        <p:txBody>
          <a:bodyPr>
            <a:normAutofit/>
          </a:bodyPr>
          <a:lstStyle/>
          <a:p>
            <a:r>
              <a:rPr lang="en-ZA" altLang="en-US" b="1" dirty="0">
                <a:solidFill>
                  <a:schemeClr val="accent1"/>
                </a:solidFill>
              </a:rPr>
              <a:t>Conflict theory’s view of the world</a:t>
            </a:r>
          </a:p>
        </p:txBody>
      </p:sp>
      <p:sp>
        <p:nvSpPr>
          <p:cNvPr id="8" name="Content Placeholder 7"/>
          <p:cNvSpPr>
            <a:spLocks noGrp="1"/>
          </p:cNvSpPr>
          <p:nvPr>
            <p:ph idx="1"/>
          </p:nvPr>
        </p:nvSpPr>
        <p:spPr>
          <a:xfrm>
            <a:off x="261711" y="1584376"/>
            <a:ext cx="9091991" cy="4077980"/>
          </a:xfrm>
        </p:spPr>
        <p:txBody>
          <a:bodyPr>
            <a:normAutofit/>
          </a:bodyPr>
          <a:lstStyle/>
          <a:p>
            <a:pPr>
              <a:defRPr/>
            </a:pPr>
            <a:r>
              <a:rPr lang="en-ZA" altLang="en-US" sz="3600" dirty="0"/>
              <a:t>Society is composed of </a:t>
            </a:r>
            <a:r>
              <a:rPr lang="en-ZA" altLang="en-US" sz="3600" b="1" dirty="0"/>
              <a:t>different groups </a:t>
            </a:r>
            <a:r>
              <a:rPr lang="en-ZA" altLang="en-US" sz="3600" dirty="0"/>
              <a:t>competing for power and limited resources</a:t>
            </a:r>
          </a:p>
          <a:p>
            <a:pPr marL="0" indent="0">
              <a:buNone/>
              <a:defRPr/>
            </a:pPr>
            <a:endParaRPr lang="en-ZA" altLang="en-US" sz="3600" dirty="0"/>
          </a:p>
          <a:p>
            <a:pPr>
              <a:defRPr/>
            </a:pPr>
            <a:r>
              <a:rPr lang="en-ZA" altLang="en-US" sz="3600" dirty="0"/>
              <a:t>What holds society together is economic, political, cultural and military power, and not shared values alone.</a:t>
            </a:r>
          </a:p>
          <a:p>
            <a:pPr>
              <a:defRPr/>
            </a:pPr>
            <a:endParaRPr lang="en-ZA" altLang="en-US" sz="3200" dirty="0"/>
          </a:p>
          <a:p>
            <a:pPr marL="0" indent="0">
              <a:buNone/>
              <a:defRPr/>
            </a:pPr>
            <a:endParaRPr lang="en-US" altLang="en-US" sz="3200" dirty="0"/>
          </a:p>
          <a:p>
            <a:pPr marL="0" indent="0">
              <a:buFont typeface="Wingdings" pitchFamily="2" charset="2"/>
              <a:buNone/>
              <a:defRPr/>
            </a:pPr>
            <a:endParaRPr lang="en-ZA" sz="3200" dirty="0"/>
          </a:p>
        </p:txBody>
      </p:sp>
      <p:sp>
        <p:nvSpPr>
          <p:cNvPr id="20484" name="Slide Number Placeholder 5"/>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50EE87DF-7BA7-4245-ABC8-B5EE404622B1}" type="slidenum">
              <a:rPr lang="is-IS" altLang="en-US" sz="2600" smtClean="0">
                <a:solidFill>
                  <a:schemeClr val="bg1"/>
                </a:solidFill>
              </a:rPr>
              <a:pPr eaLnBrk="1" hangingPunct="1">
                <a:spcBef>
                  <a:spcPct val="0"/>
                </a:spcBef>
                <a:buClrTx/>
                <a:buSzTx/>
                <a:buFontTx/>
                <a:buNone/>
              </a:pPr>
              <a:t>22</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ppt_x"/>
                                          </p:val>
                                        </p:tav>
                                        <p:tav tm="100000">
                                          <p:val>
                                            <p:strVal val="#ppt_x"/>
                                          </p:val>
                                        </p:tav>
                                      </p:tavLst>
                                    </p:anim>
                                    <p:anim calcmode="lin" valueType="num">
                                      <p:cBhvr additive="base">
                                        <p:cTn id="8" dur="500" fill="hold"/>
                                        <p:tgtEl>
                                          <p:spTgt spid="204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p:txBody>
          <a:bodyPr>
            <a:normAutofit/>
          </a:bodyPr>
          <a:lstStyle/>
          <a:p>
            <a:r>
              <a:rPr lang="en-US" altLang="en-US" sz="4800" b="1" dirty="0"/>
              <a:t>Karl Marx and the Conflict theory</a:t>
            </a:r>
            <a:endParaRPr lang="en-ZA" altLang="en-US" sz="4800" b="1" dirty="0"/>
          </a:p>
        </p:txBody>
      </p:sp>
      <p:sp>
        <p:nvSpPr>
          <p:cNvPr id="8" name="Content Placeholder 7"/>
          <p:cNvSpPr>
            <a:spLocks noGrp="1"/>
          </p:cNvSpPr>
          <p:nvPr>
            <p:ph idx="1"/>
          </p:nvPr>
        </p:nvSpPr>
        <p:spPr>
          <a:xfrm>
            <a:off x="337570" y="1656383"/>
            <a:ext cx="9203305" cy="3683246"/>
          </a:xfrm>
        </p:spPr>
        <p:txBody>
          <a:bodyPr>
            <a:normAutofit/>
          </a:bodyPr>
          <a:lstStyle/>
          <a:p>
            <a:pPr eaLnBrk="1" hangingPunct="1">
              <a:defRPr/>
            </a:pPr>
            <a:r>
              <a:rPr lang="en-ZA" sz="3600" dirty="0"/>
              <a:t>All societies go through stages of economic development.</a:t>
            </a:r>
          </a:p>
          <a:p>
            <a:pPr marL="0" indent="0" eaLnBrk="1" hangingPunct="1">
              <a:buNone/>
              <a:defRPr/>
            </a:pPr>
            <a:endParaRPr lang="en-ZA" sz="3600" dirty="0"/>
          </a:p>
          <a:p>
            <a:pPr eaLnBrk="1" hangingPunct="1">
              <a:defRPr/>
            </a:pPr>
            <a:r>
              <a:rPr lang="en-GB" altLang="en-US" sz="3600" dirty="0"/>
              <a:t>Societies evolve from agricultural to industrial</a:t>
            </a:r>
          </a:p>
        </p:txBody>
      </p:sp>
      <p:sp>
        <p:nvSpPr>
          <p:cNvPr id="21508" name="Slide Number Placeholder 5"/>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972AE4F9-874E-4057-BBF3-1F0628AE4D46}" type="slidenum">
              <a:rPr lang="is-IS" altLang="en-US" sz="2600" smtClean="0">
                <a:solidFill>
                  <a:schemeClr val="bg1"/>
                </a:solidFill>
              </a:rPr>
              <a:pPr eaLnBrk="1" hangingPunct="1">
                <a:spcBef>
                  <a:spcPct val="0"/>
                </a:spcBef>
                <a:buClrTx/>
                <a:buSzTx/>
                <a:buFontTx/>
                <a:buNone/>
              </a:pPr>
              <a:t>23</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additive="base">
                                        <p:cTn id="14"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 calcmode="lin" valueType="num">
                                      <p:cBhvr additive="base">
                                        <p:cTn id="20"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33" y="432247"/>
            <a:ext cx="9119640" cy="5170327"/>
          </a:xfrm>
        </p:spPr>
        <p:txBody>
          <a:bodyPr>
            <a:normAutofit/>
          </a:bodyPr>
          <a:lstStyle/>
          <a:p>
            <a:r>
              <a:rPr lang="en-ZA" sz="3600" dirty="0"/>
              <a:t>Industrialization led to the development of two classes of people: </a:t>
            </a:r>
          </a:p>
          <a:p>
            <a:pPr lvl="1">
              <a:buFont typeface="Wingdings" panose="05000000000000000000" pitchFamily="2" charset="2"/>
              <a:buChar char="Ø"/>
            </a:pPr>
            <a:r>
              <a:rPr lang="en-ZA" sz="3200" dirty="0"/>
              <a:t>the </a:t>
            </a:r>
            <a:r>
              <a:rPr lang="en-ZA" sz="3200" b="1" dirty="0"/>
              <a:t>bourgeoisie</a:t>
            </a:r>
            <a:r>
              <a:rPr lang="en-ZA" sz="3200" dirty="0"/>
              <a:t> (the owners of the means of production) and </a:t>
            </a:r>
          </a:p>
          <a:p>
            <a:pPr lvl="1">
              <a:buFont typeface="Wingdings" panose="05000000000000000000" pitchFamily="2" charset="2"/>
              <a:buChar char="Ø"/>
            </a:pPr>
            <a:r>
              <a:rPr lang="en-ZA" sz="3200" dirty="0"/>
              <a:t>the </a:t>
            </a:r>
            <a:r>
              <a:rPr lang="en-ZA" sz="3200" b="1" dirty="0"/>
              <a:t>proletariat</a:t>
            </a:r>
            <a:r>
              <a:rPr lang="en-ZA" sz="3200" dirty="0"/>
              <a:t> (the workers who earn wages).</a:t>
            </a:r>
          </a:p>
          <a:p>
            <a:endParaRPr lang="en-ZA" sz="3600" dirty="0"/>
          </a:p>
          <a:p>
            <a:r>
              <a:rPr lang="en-ZA" sz="3600" dirty="0"/>
              <a:t> </a:t>
            </a:r>
            <a:r>
              <a:rPr lang="en-ZA" altLang="en-US" sz="3600" dirty="0"/>
              <a:t>In Industrialised societies  meeting survival needs is replaced by concern over making a profit</a:t>
            </a:r>
            <a:endParaRPr lang="en-GB" altLang="en-US" sz="3600" dirty="0"/>
          </a:p>
          <a:p>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24</a:t>
            </a:fld>
            <a:endParaRPr lang="is-IS" altLang="en-US" dirty="0"/>
          </a:p>
        </p:txBody>
      </p:sp>
    </p:spTree>
    <p:extLst>
      <p:ext uri="{BB962C8B-B14F-4D97-AF65-F5344CB8AC3E}">
        <p14:creationId xmlns:p14="http://schemas.microsoft.com/office/powerpoint/2010/main" val="375002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6" y="792288"/>
            <a:ext cx="9191778" cy="4871400"/>
          </a:xfrm>
        </p:spPr>
        <p:txBody>
          <a:bodyPr/>
          <a:lstStyle/>
          <a:p>
            <a:pPr>
              <a:lnSpc>
                <a:spcPct val="90000"/>
              </a:lnSpc>
              <a:defRPr/>
            </a:pPr>
            <a:r>
              <a:rPr lang="en-US" altLang="en-US" sz="3600" dirty="0"/>
              <a:t>Marx believed that once workers recognized their positions, they would unite to end the </a:t>
            </a:r>
            <a:r>
              <a:rPr lang="en-US" altLang="en-US" sz="3600" b="1" u="sng" dirty="0"/>
              <a:t>tyranny</a:t>
            </a:r>
            <a:r>
              <a:rPr lang="en-US" altLang="en-US" sz="3600" dirty="0"/>
              <a:t> and </a:t>
            </a:r>
            <a:r>
              <a:rPr lang="en-US" altLang="en-US" sz="3600" b="1" u="sng" dirty="0"/>
              <a:t>oppression</a:t>
            </a:r>
            <a:r>
              <a:rPr lang="en-US" altLang="en-US" sz="3600" dirty="0"/>
              <a:t>.</a:t>
            </a:r>
          </a:p>
          <a:p>
            <a:pPr marL="0" indent="0">
              <a:lnSpc>
                <a:spcPct val="90000"/>
              </a:lnSpc>
              <a:buFont typeface="Wingdings" pitchFamily="2" charset="2"/>
              <a:buNone/>
              <a:defRPr/>
            </a:pPr>
            <a:endParaRPr lang="en-US" altLang="en-US" sz="3600" dirty="0"/>
          </a:p>
          <a:p>
            <a:pPr>
              <a:lnSpc>
                <a:spcPct val="90000"/>
              </a:lnSpc>
              <a:defRPr/>
            </a:pPr>
            <a:r>
              <a:rPr lang="en-US" altLang="en-US" sz="3600" dirty="0"/>
              <a:t>He proposed an overthrow of the private ownership of business, and instead suggested </a:t>
            </a:r>
            <a:r>
              <a:rPr lang="en-US" altLang="en-US" sz="3600" b="1" u="sng" dirty="0"/>
              <a:t>socialism</a:t>
            </a:r>
            <a:r>
              <a:rPr lang="en-US" altLang="en-US" sz="3600" dirty="0"/>
              <a:t>.</a:t>
            </a:r>
          </a:p>
          <a:p>
            <a:pPr>
              <a:lnSpc>
                <a:spcPct val="90000"/>
              </a:lnSpc>
              <a:defRPr/>
            </a:pPr>
            <a:endParaRPr lang="en-US" altLang="en-US" sz="3200" dirty="0"/>
          </a:p>
          <a:p>
            <a:pPr marL="0" indent="0">
              <a:buNone/>
              <a:defRPr/>
            </a:pPr>
            <a:endParaRPr lang="en-US" altLang="en-US" sz="3200" b="1" u="sng" dirty="0"/>
          </a:p>
          <a:p>
            <a:pPr>
              <a:lnSpc>
                <a:spcPct val="90000"/>
              </a:lnSpc>
              <a:defRPr/>
            </a:pPr>
            <a:endParaRPr lang="en-US" altLang="en-US" sz="3200" dirty="0"/>
          </a:p>
          <a:p>
            <a:pPr marL="0" indent="0">
              <a:lnSpc>
                <a:spcPct val="90000"/>
              </a:lnSpc>
              <a:buFont typeface="Wingdings" pitchFamily="2" charset="2"/>
              <a:buNone/>
              <a:defRPr/>
            </a:pPr>
            <a:endParaRPr lang="en-US" altLang="en-US" sz="3200" dirty="0"/>
          </a:p>
          <a:p>
            <a:pPr marL="0" indent="0">
              <a:buNone/>
              <a:defRPr/>
            </a:pPr>
            <a:endParaRPr lang="en-ZA" sz="3200" dirty="0"/>
          </a:p>
        </p:txBody>
      </p:sp>
      <p:sp>
        <p:nvSpPr>
          <p:cNvPr id="22532" name="Slide Number Placeholder 4"/>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EF22FFBF-2238-4223-9C79-97C26EA7D537}" type="slidenum">
              <a:rPr lang="is-IS" altLang="en-US" sz="2600" smtClean="0">
                <a:solidFill>
                  <a:schemeClr val="bg1"/>
                </a:solidFill>
              </a:rPr>
              <a:pPr eaLnBrk="1" hangingPunct="1">
                <a:spcBef>
                  <a:spcPct val="0"/>
                </a:spcBef>
                <a:buClrTx/>
                <a:buSzTx/>
                <a:buFontTx/>
                <a:buNone/>
              </a:pPr>
              <a:t>25</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61925" y="591467"/>
            <a:ext cx="8901907" cy="960173"/>
          </a:xfrm>
        </p:spPr>
        <p:txBody>
          <a:bodyPr>
            <a:normAutofit/>
          </a:bodyPr>
          <a:lstStyle/>
          <a:p>
            <a:r>
              <a:rPr lang="en-ZA" altLang="en-US" b="1" dirty="0">
                <a:solidFill>
                  <a:schemeClr val="accent1"/>
                </a:solidFill>
              </a:rPr>
              <a:t>Conflict theory on Education</a:t>
            </a:r>
          </a:p>
        </p:txBody>
      </p:sp>
      <p:sp>
        <p:nvSpPr>
          <p:cNvPr id="15363" name="Content Placeholder 2"/>
          <p:cNvSpPr>
            <a:spLocks noGrp="1"/>
          </p:cNvSpPr>
          <p:nvPr>
            <p:ph idx="1"/>
          </p:nvPr>
        </p:nvSpPr>
        <p:spPr>
          <a:xfrm>
            <a:off x="161925" y="1584375"/>
            <a:ext cx="9191779" cy="4079313"/>
          </a:xfrm>
        </p:spPr>
        <p:txBody>
          <a:bodyPr>
            <a:normAutofit/>
          </a:bodyPr>
          <a:lstStyle/>
          <a:p>
            <a:pPr marL="0" indent="0">
              <a:buNone/>
              <a:defRPr/>
            </a:pPr>
            <a:r>
              <a:rPr lang="en-US" altLang="en-US" sz="4000" b="1" dirty="0">
                <a:solidFill>
                  <a:srgbClr val="FF0000"/>
                </a:solidFill>
                <a:cs typeface="Times New Roman" panose="02020603050405020304" pitchFamily="18" charset="0"/>
              </a:rPr>
              <a:t>E</a:t>
            </a:r>
            <a:r>
              <a:rPr lang="en-US" altLang="en-US" sz="4000" dirty="0">
                <a:solidFill>
                  <a:srgbClr val="FF0000"/>
                </a:solidFill>
                <a:cs typeface="Times New Roman" panose="02020603050405020304" pitchFamily="18" charset="0"/>
              </a:rPr>
              <a:t>ducation  as a </a:t>
            </a:r>
            <a:r>
              <a:rPr lang="en-US" altLang="en-US" sz="4000" b="1" dirty="0">
                <a:solidFill>
                  <a:srgbClr val="FF0000"/>
                </a:solidFill>
                <a:cs typeface="Times New Roman" panose="02020603050405020304" pitchFamily="18" charset="0"/>
              </a:rPr>
              <a:t>capitalist tool:</a:t>
            </a:r>
            <a:endParaRPr lang="en-ZA" altLang="en-US" sz="3600" dirty="0"/>
          </a:p>
          <a:p>
            <a:pPr>
              <a:defRPr/>
            </a:pPr>
            <a:r>
              <a:rPr lang="en-ZA" altLang="en-US" sz="3600" dirty="0"/>
              <a:t>sees education not as a </a:t>
            </a:r>
            <a:r>
              <a:rPr lang="en-ZA" altLang="en-US" sz="3600" b="1" dirty="0"/>
              <a:t>social benefit </a:t>
            </a:r>
            <a:r>
              <a:rPr lang="en-ZA" altLang="en-US" sz="3600" dirty="0"/>
              <a:t>or opportunity, but as a powerful means of </a:t>
            </a:r>
            <a:r>
              <a:rPr lang="en-ZA" altLang="en-US" sz="3600" b="1" dirty="0"/>
              <a:t>maintaining power structures and creating a docile </a:t>
            </a:r>
            <a:r>
              <a:rPr lang="en-ZA" altLang="en-US" sz="3600" dirty="0"/>
              <a:t>work force for capitalism.</a:t>
            </a:r>
          </a:p>
          <a:p>
            <a:pPr>
              <a:defRPr/>
            </a:pPr>
            <a:endParaRPr lang="en-ZA" sz="3600" dirty="0"/>
          </a:p>
          <a:p>
            <a:pPr>
              <a:defRPr/>
            </a:pPr>
            <a:endParaRPr lang="en-ZA" sz="3600" dirty="0"/>
          </a:p>
          <a:p>
            <a:pPr marL="0" indent="0">
              <a:buNone/>
              <a:defRPr/>
            </a:pPr>
            <a:endParaRPr lang="en-ZA" sz="3600" dirty="0"/>
          </a:p>
          <a:p>
            <a:pPr marL="0" indent="0">
              <a:buFont typeface="Wingdings" pitchFamily="2" charset="2"/>
              <a:buNone/>
              <a:defRPr/>
            </a:pPr>
            <a:endParaRPr lang="en-ZA" dirty="0"/>
          </a:p>
        </p:txBody>
      </p:sp>
      <p:sp>
        <p:nvSpPr>
          <p:cNvPr id="23556" name="Slide Number Placeholder 4"/>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48DEAF48-AC11-49D1-8454-2A490207C274}" type="slidenum">
              <a:rPr lang="is-IS" altLang="en-US" sz="2600" smtClean="0">
                <a:solidFill>
                  <a:schemeClr val="bg1"/>
                </a:solidFill>
              </a:rPr>
              <a:pPr eaLnBrk="1" hangingPunct="1">
                <a:spcBef>
                  <a:spcPct val="0"/>
                </a:spcBef>
                <a:buClrTx/>
                <a:buSzTx/>
                <a:buFontTx/>
                <a:buNone/>
              </a:pPr>
              <a:t>26</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0" end="0"/>
                                            </p:txEl>
                                          </p:spTgt>
                                        </p:tgtEl>
                                        <p:attrNameLst>
                                          <p:attrName>style.visibility</p:attrName>
                                        </p:attrNameLst>
                                      </p:cBhvr>
                                      <p:to>
                                        <p:strVal val="visible"/>
                                      </p:to>
                                    </p:set>
                                    <p:anim calcmode="lin" valueType="num">
                                      <p:cBhvr additive="base">
                                        <p:cTn id="13"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1" end="1"/>
                                            </p:txEl>
                                          </p:spTgt>
                                        </p:tgtEl>
                                        <p:attrNameLst>
                                          <p:attrName>style.visibility</p:attrName>
                                        </p:attrNameLst>
                                      </p:cBhvr>
                                      <p:to>
                                        <p:strVal val="visible"/>
                                      </p:to>
                                    </p:set>
                                    <p:anim calcmode="lin" valueType="num">
                                      <p:cBhvr additive="base">
                                        <p:cTn id="19"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1536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F22C20-C975-6240-93D2-400542DBE423}"/>
              </a:ext>
            </a:extLst>
          </p:cNvPr>
          <p:cNvSpPr>
            <a:spLocks noGrp="1"/>
          </p:cNvSpPr>
          <p:nvPr>
            <p:ph idx="1"/>
          </p:nvPr>
        </p:nvSpPr>
        <p:spPr>
          <a:xfrm>
            <a:off x="161925" y="288231"/>
            <a:ext cx="8901907" cy="5024726"/>
          </a:xfrm>
        </p:spPr>
        <p:txBody>
          <a:bodyPr/>
          <a:lstStyle/>
          <a:p>
            <a:pPr marL="0" indent="0">
              <a:buNone/>
            </a:pPr>
            <a:endParaRPr lang="en-US" altLang="en-US" sz="3600" dirty="0">
              <a:solidFill>
                <a:srgbClr val="FF0000"/>
              </a:solidFill>
              <a:cs typeface="Times New Roman" panose="02020603050405020304" pitchFamily="18" charset="0"/>
            </a:endParaRPr>
          </a:p>
          <a:p>
            <a:pPr marL="0" indent="0">
              <a:buNone/>
            </a:pPr>
            <a:r>
              <a:rPr lang="en-US" altLang="en-US" sz="3600" dirty="0">
                <a:solidFill>
                  <a:srgbClr val="FF0000"/>
                </a:solidFill>
                <a:cs typeface="Times New Roman" panose="02020603050405020304" pitchFamily="18" charset="0"/>
              </a:rPr>
              <a:t>Education </a:t>
            </a:r>
            <a:r>
              <a:rPr lang="en-US" altLang="en-US" sz="3600" b="1" u="sng" dirty="0">
                <a:solidFill>
                  <a:srgbClr val="FF0000"/>
                </a:solidFill>
                <a:cs typeface="Times New Roman" panose="02020603050405020304" pitchFamily="18" charset="0"/>
              </a:rPr>
              <a:t>encourages social acceptance</a:t>
            </a:r>
            <a:r>
              <a:rPr lang="en-US" altLang="en-US" sz="3600" dirty="0">
                <a:solidFill>
                  <a:srgbClr val="FF0000"/>
                </a:solidFill>
                <a:cs typeface="Times New Roman" panose="02020603050405020304" pitchFamily="18" charset="0"/>
              </a:rPr>
              <a:t> and conformity</a:t>
            </a:r>
          </a:p>
          <a:p>
            <a:r>
              <a:rPr lang="en-ZA" sz="3600" dirty="0"/>
              <a:t>maintains  and promotes </a:t>
            </a:r>
            <a:r>
              <a:rPr lang="en-ZA" sz="3600" u="sng" dirty="0"/>
              <a:t>social inequality </a:t>
            </a:r>
            <a:r>
              <a:rPr lang="en-GB" sz="3600" dirty="0"/>
              <a:t>through the use of </a:t>
            </a:r>
          </a:p>
          <a:p>
            <a:pPr lvl="1"/>
            <a:r>
              <a:rPr lang="en-GB" sz="3400" dirty="0"/>
              <a:t>sorting/tracking </a:t>
            </a:r>
          </a:p>
          <a:p>
            <a:pPr lvl="1"/>
            <a:r>
              <a:rPr lang="en-GB" sz="3400" dirty="0"/>
              <a:t>standardized testing</a:t>
            </a:r>
            <a:endParaRPr lang="en-US" altLang="en-US" sz="3400" dirty="0">
              <a:cs typeface="Times New Roman" panose="02020603050405020304" pitchFamily="18" charset="0"/>
            </a:endParaRPr>
          </a:p>
          <a:p>
            <a:endParaRPr lang="en-GB" dirty="0"/>
          </a:p>
        </p:txBody>
      </p:sp>
      <p:sp>
        <p:nvSpPr>
          <p:cNvPr id="4" name="Footer Placeholder 3">
            <a:extLst>
              <a:ext uri="{FF2B5EF4-FFF2-40B4-BE49-F238E27FC236}">
                <a16:creationId xmlns:a16="http://schemas.microsoft.com/office/drawing/2014/main" id="{B6FC534E-5032-3144-8370-E2984C69373D}"/>
              </a:ext>
            </a:extLst>
          </p:cNvPr>
          <p:cNvSpPr>
            <a:spLocks noGrp="1"/>
          </p:cNvSpPr>
          <p:nvPr>
            <p:ph type="ftr" sz="quarter" idx="11"/>
          </p:nvPr>
        </p:nvSpPr>
        <p:spPr/>
        <p:txBody>
          <a:bodyPr/>
          <a:lstStyle/>
          <a:p>
            <a:pPr>
              <a:defRPr/>
            </a:pPr>
            <a:r>
              <a:rPr lang="is-IS" altLang="en-US"/>
              <a:t>TOK202</a:t>
            </a:r>
          </a:p>
        </p:txBody>
      </p:sp>
      <p:sp>
        <p:nvSpPr>
          <p:cNvPr id="5" name="Slide Number Placeholder 4">
            <a:extLst>
              <a:ext uri="{FF2B5EF4-FFF2-40B4-BE49-F238E27FC236}">
                <a16:creationId xmlns:a16="http://schemas.microsoft.com/office/drawing/2014/main" id="{C5BAC3D7-10CC-E242-BBAC-2EE4E8EA0CF0}"/>
              </a:ext>
            </a:extLst>
          </p:cNvPr>
          <p:cNvSpPr>
            <a:spLocks noGrp="1"/>
          </p:cNvSpPr>
          <p:nvPr>
            <p:ph type="sldNum" sz="quarter" idx="12"/>
          </p:nvPr>
        </p:nvSpPr>
        <p:spPr/>
        <p:txBody>
          <a:bodyPr/>
          <a:lstStyle/>
          <a:p>
            <a:pPr>
              <a:defRPr/>
            </a:pPr>
            <a:fld id="{2EE48FCD-F806-4AA6-8009-DF9D656D2717}" type="slidenum">
              <a:rPr lang="is-IS" altLang="en-US" smtClean="0"/>
              <a:pPr>
                <a:defRPr/>
              </a:pPr>
              <a:t>27</a:t>
            </a:fld>
            <a:endParaRPr lang="is-IS" altLang="en-US"/>
          </a:p>
        </p:txBody>
      </p:sp>
    </p:spTree>
    <p:extLst>
      <p:ext uri="{BB962C8B-B14F-4D97-AF65-F5344CB8AC3E}">
        <p14:creationId xmlns:p14="http://schemas.microsoft.com/office/powerpoint/2010/main" val="10159995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7631E-AE92-5C49-8CD8-6D5660460188}"/>
              </a:ext>
            </a:extLst>
          </p:cNvPr>
          <p:cNvSpPr>
            <a:spLocks noGrp="1"/>
          </p:cNvSpPr>
          <p:nvPr>
            <p:ph type="title"/>
          </p:nvPr>
        </p:nvSpPr>
        <p:spPr/>
        <p:txBody>
          <a:bodyPr/>
          <a:lstStyle/>
          <a:p>
            <a:r>
              <a:rPr lang="en-ZA" b="1" dirty="0">
                <a:solidFill>
                  <a:srgbClr val="FF0000"/>
                </a:solidFill>
              </a:rPr>
              <a:t>Sorting/tracking</a:t>
            </a:r>
            <a:endParaRPr lang="en-GB" b="1" dirty="0">
              <a:solidFill>
                <a:srgbClr val="FF0000"/>
              </a:solidFill>
            </a:endParaRPr>
          </a:p>
        </p:txBody>
      </p:sp>
      <p:sp>
        <p:nvSpPr>
          <p:cNvPr id="3" name="Content Placeholder 2">
            <a:extLst>
              <a:ext uri="{FF2B5EF4-FFF2-40B4-BE49-F238E27FC236}">
                <a16:creationId xmlns:a16="http://schemas.microsoft.com/office/drawing/2014/main" id="{7F3BA06D-C6E5-604E-B18B-46A27DEAFEEF}"/>
              </a:ext>
            </a:extLst>
          </p:cNvPr>
          <p:cNvSpPr>
            <a:spLocks noGrp="1"/>
          </p:cNvSpPr>
          <p:nvPr>
            <p:ph idx="1"/>
          </p:nvPr>
        </p:nvSpPr>
        <p:spPr/>
        <p:txBody>
          <a:bodyPr/>
          <a:lstStyle/>
          <a:p>
            <a:r>
              <a:rPr lang="en-ZA" sz="3600" dirty="0"/>
              <a:t>Schools sort along distinct class and ethnic lines</a:t>
            </a:r>
          </a:p>
          <a:p>
            <a:pPr marL="0" indent="0">
              <a:buNone/>
            </a:pPr>
            <a:endParaRPr lang="en-ZA" sz="3600" dirty="0"/>
          </a:p>
          <a:p>
            <a:r>
              <a:rPr lang="en-ZA" sz="3600" dirty="0"/>
              <a:t>Schools train those in the working classes to accept their position as a lower‐class member of society</a:t>
            </a:r>
          </a:p>
          <a:p>
            <a:pPr marL="0" indent="0">
              <a:buNone/>
            </a:pPr>
            <a:endParaRPr lang="en-ZA" sz="3600" dirty="0"/>
          </a:p>
          <a:p>
            <a:endParaRPr lang="en-GB" dirty="0"/>
          </a:p>
        </p:txBody>
      </p:sp>
      <p:sp>
        <p:nvSpPr>
          <p:cNvPr id="5" name="Slide Number Placeholder 4">
            <a:extLst>
              <a:ext uri="{FF2B5EF4-FFF2-40B4-BE49-F238E27FC236}">
                <a16:creationId xmlns:a16="http://schemas.microsoft.com/office/drawing/2014/main" id="{9EFA4BD7-A8C9-C140-9DE6-9ABB2B89C222}"/>
              </a:ext>
            </a:extLst>
          </p:cNvPr>
          <p:cNvSpPr>
            <a:spLocks noGrp="1"/>
          </p:cNvSpPr>
          <p:nvPr>
            <p:ph type="sldNum" sz="quarter" idx="12"/>
          </p:nvPr>
        </p:nvSpPr>
        <p:spPr/>
        <p:txBody>
          <a:bodyPr/>
          <a:lstStyle/>
          <a:p>
            <a:pPr>
              <a:defRPr/>
            </a:pPr>
            <a:fld id="{2EE48FCD-F806-4AA6-8009-DF9D656D2717}" type="slidenum">
              <a:rPr lang="is-IS" altLang="en-US" smtClean="0"/>
              <a:pPr>
                <a:defRPr/>
              </a:pPr>
              <a:t>28</a:t>
            </a:fld>
            <a:endParaRPr lang="is-IS" altLang="en-US"/>
          </a:p>
        </p:txBody>
      </p:sp>
    </p:spTree>
    <p:extLst>
      <p:ext uri="{BB962C8B-B14F-4D97-AF65-F5344CB8AC3E}">
        <p14:creationId xmlns:p14="http://schemas.microsoft.com/office/powerpoint/2010/main" val="3267830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6901A-6E03-9643-89F0-8374F4F21F70}"/>
              </a:ext>
            </a:extLst>
          </p:cNvPr>
          <p:cNvSpPr>
            <a:spLocks noGrp="1"/>
          </p:cNvSpPr>
          <p:nvPr>
            <p:ph type="title"/>
          </p:nvPr>
        </p:nvSpPr>
        <p:spPr/>
        <p:txBody>
          <a:bodyPr/>
          <a:lstStyle/>
          <a:p>
            <a:r>
              <a:rPr lang="en-GB" b="1" dirty="0">
                <a:solidFill>
                  <a:srgbClr val="FF0000"/>
                </a:solidFill>
              </a:rPr>
              <a:t>Standardised Test</a:t>
            </a:r>
          </a:p>
        </p:txBody>
      </p:sp>
      <p:sp>
        <p:nvSpPr>
          <p:cNvPr id="3" name="Content Placeholder 2">
            <a:extLst>
              <a:ext uri="{FF2B5EF4-FFF2-40B4-BE49-F238E27FC236}">
                <a16:creationId xmlns:a16="http://schemas.microsoft.com/office/drawing/2014/main" id="{410A55D4-35F9-354A-AB37-9117D4E8A65F}"/>
              </a:ext>
            </a:extLst>
          </p:cNvPr>
          <p:cNvSpPr>
            <a:spLocks noGrp="1"/>
          </p:cNvSpPr>
          <p:nvPr>
            <p:ph idx="1"/>
          </p:nvPr>
        </p:nvSpPr>
        <p:spPr/>
        <p:txBody>
          <a:bodyPr/>
          <a:lstStyle/>
          <a:p>
            <a:r>
              <a:rPr lang="en-ZA" sz="3600" dirty="0"/>
              <a:t>Standardised Tests, which claim to test intelligence, actually test cultural knowledge and therefore exhibit a cultural bias</a:t>
            </a:r>
          </a:p>
          <a:p>
            <a:endParaRPr lang="en-GB" dirty="0"/>
          </a:p>
        </p:txBody>
      </p:sp>
      <p:sp>
        <p:nvSpPr>
          <p:cNvPr id="4" name="Footer Placeholder 3">
            <a:extLst>
              <a:ext uri="{FF2B5EF4-FFF2-40B4-BE49-F238E27FC236}">
                <a16:creationId xmlns:a16="http://schemas.microsoft.com/office/drawing/2014/main" id="{2CA2014C-4A54-8F4A-9078-15CA5247AC6E}"/>
              </a:ext>
            </a:extLst>
          </p:cNvPr>
          <p:cNvSpPr>
            <a:spLocks noGrp="1"/>
          </p:cNvSpPr>
          <p:nvPr>
            <p:ph type="ftr" sz="quarter" idx="11"/>
          </p:nvPr>
        </p:nvSpPr>
        <p:spPr/>
        <p:txBody>
          <a:bodyPr/>
          <a:lstStyle/>
          <a:p>
            <a:pPr>
              <a:defRPr/>
            </a:pPr>
            <a:r>
              <a:rPr lang="is-IS" altLang="en-US"/>
              <a:t>TOK202</a:t>
            </a:r>
          </a:p>
        </p:txBody>
      </p:sp>
      <p:sp>
        <p:nvSpPr>
          <p:cNvPr id="5" name="Slide Number Placeholder 4">
            <a:extLst>
              <a:ext uri="{FF2B5EF4-FFF2-40B4-BE49-F238E27FC236}">
                <a16:creationId xmlns:a16="http://schemas.microsoft.com/office/drawing/2014/main" id="{519AB8B6-2A73-2141-B575-EF0D28D5B41C}"/>
              </a:ext>
            </a:extLst>
          </p:cNvPr>
          <p:cNvSpPr>
            <a:spLocks noGrp="1"/>
          </p:cNvSpPr>
          <p:nvPr>
            <p:ph type="sldNum" sz="quarter" idx="12"/>
          </p:nvPr>
        </p:nvSpPr>
        <p:spPr/>
        <p:txBody>
          <a:bodyPr/>
          <a:lstStyle/>
          <a:p>
            <a:pPr>
              <a:defRPr/>
            </a:pPr>
            <a:fld id="{2EE48FCD-F806-4AA6-8009-DF9D656D2717}" type="slidenum">
              <a:rPr lang="is-IS" altLang="en-US" smtClean="0"/>
              <a:pPr>
                <a:defRPr/>
              </a:pPr>
              <a:t>29</a:t>
            </a:fld>
            <a:endParaRPr lang="is-IS" altLang="en-US"/>
          </a:p>
        </p:txBody>
      </p:sp>
    </p:spTree>
    <p:extLst>
      <p:ext uri="{BB962C8B-B14F-4D97-AF65-F5344CB8AC3E}">
        <p14:creationId xmlns:p14="http://schemas.microsoft.com/office/powerpoint/2010/main" val="12748598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4" y="591467"/>
            <a:ext cx="8586788" cy="848892"/>
          </a:xfrm>
        </p:spPr>
        <p:txBody>
          <a:bodyPr/>
          <a:lstStyle/>
          <a:p>
            <a:r>
              <a:rPr lang="en-US" sz="4000" b="1" dirty="0">
                <a:latin typeface="Arial" pitchFamily="34" charset="0"/>
                <a:cs typeface="Arial" pitchFamily="34" charset="0"/>
              </a:rPr>
              <a:t>Why do we need theories?</a:t>
            </a:r>
            <a:endParaRPr lang="en-ZA" sz="4000" b="1" dirty="0">
              <a:latin typeface="Arial" pitchFamily="34" charset="0"/>
              <a:cs typeface="Arial" pitchFamily="34" charset="0"/>
            </a:endParaRPr>
          </a:p>
        </p:txBody>
      </p:sp>
      <p:sp>
        <p:nvSpPr>
          <p:cNvPr id="3" name="Content Placeholder 2"/>
          <p:cNvSpPr>
            <a:spLocks noGrp="1"/>
          </p:cNvSpPr>
          <p:nvPr>
            <p:ph idx="1"/>
          </p:nvPr>
        </p:nvSpPr>
        <p:spPr>
          <a:xfrm>
            <a:off x="477044" y="1872407"/>
            <a:ext cx="8586788" cy="3744416"/>
          </a:xfrm>
        </p:spPr>
        <p:txBody>
          <a:bodyPr>
            <a:noAutofit/>
          </a:bodyPr>
          <a:lstStyle/>
          <a:p>
            <a:pPr marL="0" indent="0">
              <a:buNone/>
            </a:pPr>
            <a:r>
              <a:rPr lang="en-US" sz="3200" dirty="0"/>
              <a:t>(I) </a:t>
            </a:r>
            <a:r>
              <a:rPr lang="en-US" sz="3200" dirty="0">
                <a:cs typeface="Arial" pitchFamily="34" charset="0"/>
              </a:rPr>
              <a:t>to help us understand how events or issues are related</a:t>
            </a:r>
          </a:p>
          <a:p>
            <a:pPr marL="0" indent="0">
              <a:buNone/>
            </a:pPr>
            <a:endParaRPr lang="en-US" sz="3200" dirty="0">
              <a:cs typeface="Arial" pitchFamily="34" charset="0"/>
            </a:endParaRPr>
          </a:p>
          <a:p>
            <a:pPr marL="0" indent="0">
              <a:buNone/>
            </a:pPr>
            <a:r>
              <a:rPr lang="en-US" sz="3200" dirty="0">
                <a:cs typeface="Arial" pitchFamily="34" charset="0"/>
              </a:rPr>
              <a:t>(II) to help us understand human interaction as they attempt to formulate the principles of behaviour or how actions repeat themselves</a:t>
            </a:r>
            <a:endParaRPr lang="en-ZA" sz="3200" dirty="0">
              <a:cs typeface="Arial" pitchFamily="34" charset="0"/>
            </a:endParaRPr>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3</a:t>
            </a:fld>
            <a:endParaRPr lang="is-IS" altLang="en-US"/>
          </a:p>
        </p:txBody>
      </p:sp>
    </p:spTree>
    <p:extLst>
      <p:ext uri="{BB962C8B-B14F-4D97-AF65-F5344CB8AC3E}">
        <p14:creationId xmlns:p14="http://schemas.microsoft.com/office/powerpoint/2010/main" val="3306507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066795-012D-BC42-81DE-7E3A6A34609D}"/>
              </a:ext>
            </a:extLst>
          </p:cNvPr>
          <p:cNvSpPr>
            <a:spLocks noGrp="1"/>
          </p:cNvSpPr>
          <p:nvPr>
            <p:ph idx="1"/>
          </p:nvPr>
        </p:nvSpPr>
        <p:spPr>
          <a:xfrm>
            <a:off x="79505" y="314903"/>
            <a:ext cx="9155427" cy="5024726"/>
          </a:xfrm>
        </p:spPr>
        <p:txBody>
          <a:bodyPr/>
          <a:lstStyle/>
          <a:p>
            <a:endParaRPr lang="en-US" altLang="en-US" sz="2800" dirty="0">
              <a:cs typeface="Times New Roman" panose="02020603050405020304" pitchFamily="18" charset="0"/>
            </a:endParaRPr>
          </a:p>
          <a:p>
            <a:pPr marL="0" indent="0">
              <a:buNone/>
            </a:pPr>
            <a:r>
              <a:rPr lang="en-US" altLang="en-US" sz="4000" dirty="0">
                <a:solidFill>
                  <a:srgbClr val="FF0000"/>
                </a:solidFill>
                <a:cs typeface="Times New Roman" panose="02020603050405020304" pitchFamily="18" charset="0"/>
              </a:rPr>
              <a:t>Education has a </a:t>
            </a:r>
            <a:r>
              <a:rPr lang="en-US" altLang="en-US" sz="4000" b="1" u="sng" dirty="0">
                <a:solidFill>
                  <a:srgbClr val="FF0000"/>
                </a:solidFill>
                <a:cs typeface="Times New Roman" panose="02020603050405020304" pitchFamily="18" charset="0"/>
              </a:rPr>
              <a:t>hidden </a:t>
            </a:r>
            <a:r>
              <a:rPr lang="en-US" altLang="en-US" sz="4000" b="1" u="sng" dirty="0" err="1">
                <a:solidFill>
                  <a:srgbClr val="FF0000"/>
                </a:solidFill>
                <a:cs typeface="Times New Roman" panose="02020603050405020304" pitchFamily="18" charset="0"/>
              </a:rPr>
              <a:t>cirriculum</a:t>
            </a:r>
            <a:r>
              <a:rPr lang="en-US" altLang="en-US" sz="4000" dirty="0">
                <a:solidFill>
                  <a:srgbClr val="FF0000"/>
                </a:solidFill>
                <a:cs typeface="Times New Roman" panose="02020603050405020304" pitchFamily="18" charset="0"/>
              </a:rPr>
              <a:t> </a:t>
            </a:r>
          </a:p>
          <a:p>
            <a:pPr marL="0" indent="0">
              <a:buNone/>
            </a:pPr>
            <a:endParaRPr lang="en-US" sz="2800" dirty="0">
              <a:cs typeface="Times New Roman" panose="02020603050405020304" pitchFamily="18" charset="0"/>
            </a:endParaRPr>
          </a:p>
          <a:p>
            <a:pPr marL="0" indent="0">
              <a:buNone/>
            </a:pPr>
            <a:r>
              <a:rPr lang="en-GB" dirty="0"/>
              <a:t>Conflict theorist schooling teaches a </a:t>
            </a:r>
            <a:r>
              <a:rPr lang="en-GB" b="1" dirty="0"/>
              <a:t>hidden curriculum</a:t>
            </a:r>
            <a:r>
              <a:rPr lang="en-GB" dirty="0"/>
              <a:t>, by which they mean a set of values and beliefs that support the status quo, including the existing social hierarchy</a:t>
            </a:r>
            <a:endParaRPr lang="en-ZA" sz="2800" dirty="0"/>
          </a:p>
          <a:p>
            <a:pPr marL="0" indent="0">
              <a:buNone/>
            </a:pPr>
            <a:r>
              <a:rPr lang="en-ZA" sz="2800" dirty="0"/>
              <a:t>The curriculum and the education system focus on the values that favour the ruling class.</a:t>
            </a:r>
          </a:p>
          <a:p>
            <a:pPr marL="0" indent="0">
              <a:buNone/>
            </a:pPr>
            <a:endParaRPr lang="en-ZA" sz="2800" dirty="0"/>
          </a:p>
          <a:p>
            <a:endParaRPr lang="en-GB" dirty="0"/>
          </a:p>
        </p:txBody>
      </p:sp>
      <p:sp>
        <p:nvSpPr>
          <p:cNvPr id="5" name="Slide Number Placeholder 4">
            <a:extLst>
              <a:ext uri="{FF2B5EF4-FFF2-40B4-BE49-F238E27FC236}">
                <a16:creationId xmlns:a16="http://schemas.microsoft.com/office/drawing/2014/main" id="{70BB41DC-25C4-F64A-9384-9C179E26F3EA}"/>
              </a:ext>
            </a:extLst>
          </p:cNvPr>
          <p:cNvSpPr>
            <a:spLocks noGrp="1"/>
          </p:cNvSpPr>
          <p:nvPr>
            <p:ph type="sldNum" sz="quarter" idx="12"/>
          </p:nvPr>
        </p:nvSpPr>
        <p:spPr/>
        <p:txBody>
          <a:bodyPr/>
          <a:lstStyle/>
          <a:p>
            <a:pPr>
              <a:defRPr/>
            </a:pPr>
            <a:fld id="{2EE48FCD-F806-4AA6-8009-DF9D656D2717}" type="slidenum">
              <a:rPr lang="is-IS" altLang="en-US" smtClean="0"/>
              <a:pPr>
                <a:defRPr/>
              </a:pPr>
              <a:t>30</a:t>
            </a:fld>
            <a:endParaRPr lang="is-IS" altLang="en-US"/>
          </a:p>
        </p:txBody>
      </p:sp>
    </p:spTree>
    <p:extLst>
      <p:ext uri="{BB962C8B-B14F-4D97-AF65-F5344CB8AC3E}">
        <p14:creationId xmlns:p14="http://schemas.microsoft.com/office/powerpoint/2010/main" val="29696865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882491-5F79-1B4F-8A09-A55FDD4C19E7}"/>
              </a:ext>
            </a:extLst>
          </p:cNvPr>
          <p:cNvSpPr>
            <a:spLocks noGrp="1"/>
          </p:cNvSpPr>
          <p:nvPr>
            <p:ph idx="1"/>
          </p:nvPr>
        </p:nvSpPr>
        <p:spPr>
          <a:xfrm>
            <a:off x="89917" y="504255"/>
            <a:ext cx="8973915" cy="5040560"/>
          </a:xfrm>
        </p:spPr>
        <p:txBody>
          <a:bodyPr>
            <a:normAutofit/>
          </a:bodyPr>
          <a:lstStyle/>
          <a:p>
            <a:r>
              <a:rPr lang="en-GB" sz="3600" dirty="0"/>
              <a:t>Schools differ widely in;</a:t>
            </a:r>
          </a:p>
          <a:p>
            <a:r>
              <a:rPr lang="en-GB" sz="3600" dirty="0"/>
              <a:t> their funding</a:t>
            </a:r>
          </a:p>
          <a:p>
            <a:r>
              <a:rPr lang="en-GB" sz="3600" dirty="0"/>
              <a:t>learning conditions, and </a:t>
            </a:r>
          </a:p>
          <a:p>
            <a:pPr lvl="1"/>
            <a:r>
              <a:rPr lang="en-GB" sz="3400" dirty="0"/>
              <a:t>this type of inequality leads to learning disparities that reinforce social inequality.</a:t>
            </a:r>
          </a:p>
          <a:p>
            <a:endParaRPr lang="en-GB" sz="3600" dirty="0"/>
          </a:p>
          <a:p>
            <a:r>
              <a:rPr lang="en-GB" sz="3600" dirty="0"/>
              <a:t>Children come families with different SES which affects their learning</a:t>
            </a:r>
          </a:p>
          <a:p>
            <a:pPr marL="0" indent="0">
              <a:buNone/>
            </a:pPr>
            <a:endParaRPr lang="en-GB" sz="3600" dirty="0"/>
          </a:p>
          <a:p>
            <a:endParaRPr lang="en-GB" dirty="0"/>
          </a:p>
          <a:p>
            <a:endParaRPr lang="en-GB" dirty="0"/>
          </a:p>
        </p:txBody>
      </p:sp>
      <p:sp>
        <p:nvSpPr>
          <p:cNvPr id="5" name="Slide Number Placeholder 4">
            <a:extLst>
              <a:ext uri="{FF2B5EF4-FFF2-40B4-BE49-F238E27FC236}">
                <a16:creationId xmlns:a16="http://schemas.microsoft.com/office/drawing/2014/main" id="{D28C5061-C358-C943-BE5B-0A0C0AA75A8B}"/>
              </a:ext>
            </a:extLst>
          </p:cNvPr>
          <p:cNvSpPr>
            <a:spLocks noGrp="1"/>
          </p:cNvSpPr>
          <p:nvPr>
            <p:ph type="sldNum" sz="quarter" idx="12"/>
          </p:nvPr>
        </p:nvSpPr>
        <p:spPr/>
        <p:txBody>
          <a:bodyPr/>
          <a:lstStyle/>
          <a:p>
            <a:pPr>
              <a:defRPr/>
            </a:pPr>
            <a:fld id="{2EE48FCD-F806-4AA6-8009-DF9D656D2717}" type="slidenum">
              <a:rPr lang="is-IS" altLang="en-US" smtClean="0"/>
              <a:pPr>
                <a:defRPr/>
              </a:pPr>
              <a:t>31</a:t>
            </a:fld>
            <a:endParaRPr lang="is-IS" altLang="en-US"/>
          </a:p>
        </p:txBody>
      </p:sp>
    </p:spTree>
    <p:extLst>
      <p:ext uri="{BB962C8B-B14F-4D97-AF65-F5344CB8AC3E}">
        <p14:creationId xmlns:p14="http://schemas.microsoft.com/office/powerpoint/2010/main" val="31811307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77044" y="432248"/>
            <a:ext cx="8586788" cy="720080"/>
          </a:xfrm>
        </p:spPr>
        <p:txBody>
          <a:bodyPr>
            <a:normAutofit/>
          </a:bodyPr>
          <a:lstStyle/>
          <a:p>
            <a:r>
              <a:rPr lang="en-US" altLang="en-US" b="1" dirty="0">
                <a:solidFill>
                  <a:schemeClr val="accent1"/>
                </a:solidFill>
              </a:rPr>
              <a:t>Criticism of Conflict Theory</a:t>
            </a:r>
            <a:endParaRPr lang="en-ZA" altLang="en-US" b="1" dirty="0">
              <a:solidFill>
                <a:schemeClr val="accent1"/>
              </a:solidFill>
            </a:endParaRPr>
          </a:p>
        </p:txBody>
      </p:sp>
      <p:sp>
        <p:nvSpPr>
          <p:cNvPr id="3" name="Content Placeholder 2"/>
          <p:cNvSpPr>
            <a:spLocks noGrp="1"/>
          </p:cNvSpPr>
          <p:nvPr>
            <p:ph idx="1"/>
          </p:nvPr>
        </p:nvSpPr>
        <p:spPr>
          <a:xfrm>
            <a:off x="137280" y="1512367"/>
            <a:ext cx="9266316" cy="4133984"/>
          </a:xfrm>
        </p:spPr>
        <p:txBody>
          <a:bodyPr>
            <a:noAutofit/>
          </a:bodyPr>
          <a:lstStyle/>
          <a:p>
            <a:pPr>
              <a:lnSpc>
                <a:spcPct val="90000"/>
              </a:lnSpc>
              <a:defRPr/>
            </a:pPr>
            <a:r>
              <a:rPr lang="en-US" altLang="en-US" sz="3600" dirty="0"/>
              <a:t>Accused of being </a:t>
            </a:r>
            <a:r>
              <a:rPr lang="en-US" altLang="en-US" sz="3600" b="1" u="sng" dirty="0"/>
              <a:t>too radical</a:t>
            </a:r>
            <a:r>
              <a:rPr lang="en-US" altLang="en-US" sz="3600" dirty="0"/>
              <a:t>.</a:t>
            </a:r>
          </a:p>
          <a:p>
            <a:pPr marL="0" indent="0">
              <a:lnSpc>
                <a:spcPct val="90000"/>
              </a:lnSpc>
              <a:buFont typeface="Wingdings" pitchFamily="2" charset="2"/>
              <a:buNone/>
              <a:defRPr/>
            </a:pPr>
            <a:endParaRPr lang="en-US" altLang="en-US" sz="3600" dirty="0"/>
          </a:p>
          <a:p>
            <a:pPr>
              <a:lnSpc>
                <a:spcPct val="90000"/>
              </a:lnSpc>
              <a:defRPr/>
            </a:pPr>
            <a:r>
              <a:rPr lang="en-US" altLang="en-US" sz="3200" dirty="0"/>
              <a:t>Seem to suggest that all conflict is a bad thing but doesn’t </a:t>
            </a:r>
            <a:r>
              <a:rPr lang="en-US" altLang="en-US" sz="3200" b="1" u="sng" dirty="0"/>
              <a:t>competition </a:t>
            </a:r>
            <a:r>
              <a:rPr lang="en-US" altLang="en-US" sz="3200" dirty="0"/>
              <a:t>breed excellence?</a:t>
            </a:r>
          </a:p>
          <a:p>
            <a:pPr marL="0" indent="0">
              <a:lnSpc>
                <a:spcPct val="90000"/>
              </a:lnSpc>
              <a:buNone/>
              <a:defRPr/>
            </a:pPr>
            <a:endParaRPr lang="en-US" altLang="en-US" sz="3200" dirty="0"/>
          </a:p>
          <a:p>
            <a:pPr>
              <a:lnSpc>
                <a:spcPct val="90000"/>
              </a:lnSpc>
              <a:defRPr/>
            </a:pPr>
            <a:r>
              <a:rPr lang="en-GB" sz="3200" dirty="0"/>
              <a:t>Marx Weber theorized that there was more than one cause for conflict besides economics.</a:t>
            </a:r>
            <a:endParaRPr lang="en-ZA" sz="3200" dirty="0"/>
          </a:p>
        </p:txBody>
      </p:sp>
      <p:sp>
        <p:nvSpPr>
          <p:cNvPr id="25604" name="Slide Number Placeholder 4"/>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55C650F7-7371-42E6-B99D-57030AA2125E}" type="slidenum">
              <a:rPr lang="is-IS" altLang="en-US" sz="2600" smtClean="0">
                <a:solidFill>
                  <a:schemeClr val="bg1"/>
                </a:solidFill>
              </a:rPr>
              <a:pPr eaLnBrk="1" hangingPunct="1">
                <a:spcBef>
                  <a:spcPct val="0"/>
                </a:spcBef>
                <a:buClrTx/>
                <a:buSzTx/>
                <a:buFontTx/>
                <a:buNone/>
              </a:pPr>
              <a:t>32</a:t>
            </a:fld>
            <a:endParaRPr lang="is-IS" altLang="en-US" sz="26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additive="base">
                                        <p:cTn id="7" dur="500" fill="hold"/>
                                        <p:tgtEl>
                                          <p:spTgt spid="25602"/>
                                        </p:tgtEl>
                                        <p:attrNameLst>
                                          <p:attrName>ppt_x</p:attrName>
                                        </p:attrNameLst>
                                      </p:cBhvr>
                                      <p:tavLst>
                                        <p:tav tm="0">
                                          <p:val>
                                            <p:strVal val="#ppt_x"/>
                                          </p:val>
                                        </p:tav>
                                        <p:tav tm="100000">
                                          <p:val>
                                            <p:strVal val="#ppt_x"/>
                                          </p:val>
                                        </p:tav>
                                      </p:tavLst>
                                    </p:anim>
                                    <p:anim calcmode="lin" valueType="num">
                                      <p:cBhvr additive="base">
                                        <p:cTn id="8" dur="500" fill="hold"/>
                                        <p:tgtEl>
                                          <p:spTgt spid="256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b="1" dirty="0">
                <a:solidFill>
                  <a:srgbClr val="003366"/>
                </a:solidFill>
              </a:rPr>
              <a:t>The Human Capital Theory</a:t>
            </a:r>
            <a:endParaRPr lang="en-ZA" altLang="en-US" b="1" dirty="0"/>
          </a:p>
        </p:txBody>
      </p:sp>
      <p:sp>
        <p:nvSpPr>
          <p:cNvPr id="3" name="Content Placeholder 2"/>
          <p:cNvSpPr>
            <a:spLocks noGrp="1"/>
          </p:cNvSpPr>
          <p:nvPr>
            <p:ph idx="1"/>
          </p:nvPr>
        </p:nvSpPr>
        <p:spPr>
          <a:xfrm>
            <a:off x="233933" y="1728391"/>
            <a:ext cx="8667573" cy="3873952"/>
          </a:xfrm>
        </p:spPr>
        <p:txBody>
          <a:bodyPr>
            <a:normAutofit/>
          </a:bodyPr>
          <a:lstStyle/>
          <a:p>
            <a:pPr>
              <a:defRPr/>
            </a:pPr>
            <a:r>
              <a:rPr lang="en-ZA" sz="3200" b="1" dirty="0"/>
              <a:t>Theodore William "Ted" Schultz</a:t>
            </a:r>
            <a:r>
              <a:rPr lang="en-ZA" sz="3200" dirty="0"/>
              <a:t> (30 April 1902 – 26 February 1998).</a:t>
            </a:r>
          </a:p>
          <a:p>
            <a:pPr marL="0" indent="0">
              <a:buNone/>
              <a:defRPr/>
            </a:pPr>
            <a:endParaRPr lang="en-ZA" sz="3200" dirty="0"/>
          </a:p>
          <a:p>
            <a:pPr>
              <a:defRPr/>
            </a:pPr>
            <a:r>
              <a:rPr lang="en-ZA" altLang="en-US" sz="3200" dirty="0"/>
              <a:t>The theory promotes investment in education</a:t>
            </a:r>
          </a:p>
          <a:p>
            <a:pPr marL="0" indent="0">
              <a:buNone/>
              <a:defRPr/>
            </a:pPr>
            <a:endParaRPr lang="en-ZA" altLang="en-US" sz="3200" dirty="0"/>
          </a:p>
        </p:txBody>
      </p:sp>
      <p:sp>
        <p:nvSpPr>
          <p:cNvPr id="29700"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1DF6050-C0CE-4240-805D-CFAC5A519595}" type="slidenum">
              <a:rPr lang="is-IS" altLang="en-US" smtClean="0">
                <a:solidFill>
                  <a:schemeClr val="bg1"/>
                </a:solidFill>
              </a:rPr>
              <a:pPr eaLnBrk="1" hangingPunct="1"/>
              <a:t>33</a:t>
            </a:fld>
            <a:endParaRPr lang="is-I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500" fill="hold"/>
                                        <p:tgtEl>
                                          <p:spTgt spid="29698"/>
                                        </p:tgtEl>
                                        <p:attrNameLst>
                                          <p:attrName>ppt_x</p:attrName>
                                        </p:attrNameLst>
                                      </p:cBhvr>
                                      <p:tavLst>
                                        <p:tav tm="0">
                                          <p:val>
                                            <p:strVal val="#ppt_x"/>
                                          </p:val>
                                        </p:tav>
                                        <p:tav tm="100000">
                                          <p:val>
                                            <p:strVal val="#ppt_x"/>
                                          </p:val>
                                        </p:tav>
                                      </p:tavLst>
                                    </p:anim>
                                    <p:anim calcmode="lin" valueType="num">
                                      <p:cBhvr additive="base">
                                        <p:cTn id="8"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9917" y="720279"/>
            <a:ext cx="8973915" cy="4592678"/>
          </a:xfrm>
        </p:spPr>
        <p:txBody>
          <a:bodyPr>
            <a:normAutofit/>
          </a:bodyPr>
          <a:lstStyle/>
          <a:p>
            <a:r>
              <a:rPr lang="en-ZA" altLang="en-US" sz="3200" dirty="0"/>
              <a:t>Education is regarded as a </a:t>
            </a:r>
            <a:r>
              <a:rPr lang="en-ZA" altLang="en-US" sz="3200" dirty="0">
                <a:solidFill>
                  <a:srgbClr val="FF0000"/>
                </a:solidFill>
              </a:rPr>
              <a:t>form of productive investment </a:t>
            </a:r>
            <a:r>
              <a:rPr lang="en-ZA" altLang="en-US" sz="3200" dirty="0"/>
              <a:t>and not a form of consumption as it yields individual and state returns.</a:t>
            </a:r>
          </a:p>
          <a:p>
            <a:endParaRPr lang="en-ZA" altLang="en-US" sz="3200" dirty="0"/>
          </a:p>
          <a:p>
            <a:r>
              <a:rPr lang="en-US" sz="3200" dirty="0"/>
              <a:t>An educated population provides the type of </a:t>
            </a:r>
            <a:r>
              <a:rPr lang="en-US" sz="3200" dirty="0" err="1"/>
              <a:t>labour</a:t>
            </a:r>
            <a:r>
              <a:rPr lang="en-US" sz="3200" dirty="0"/>
              <a:t> force (human resource) necessary for </a:t>
            </a:r>
            <a:r>
              <a:rPr lang="en-US" sz="3200" b="1" dirty="0"/>
              <a:t>industrial development and economic growth</a:t>
            </a:r>
            <a:r>
              <a:rPr lang="en-US" sz="3200" dirty="0"/>
              <a:t>. </a:t>
            </a:r>
          </a:p>
          <a:p>
            <a:pPr marL="0" indent="0">
              <a:buNone/>
            </a:pPr>
            <a:endParaRPr lang="en-ZA" altLang="en-US" sz="3200" dirty="0"/>
          </a:p>
          <a:p>
            <a:pPr marL="0" indent="0">
              <a:buNone/>
            </a:pPr>
            <a:endParaRPr lang="en-ZA" altLang="en-US" sz="3200" dirty="0"/>
          </a:p>
          <a:p>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34</a:t>
            </a:fld>
            <a:endParaRPr lang="is-IS" altLang="en-US"/>
          </a:p>
        </p:txBody>
      </p:sp>
    </p:spTree>
    <p:extLst>
      <p:ext uri="{BB962C8B-B14F-4D97-AF65-F5344CB8AC3E}">
        <p14:creationId xmlns:p14="http://schemas.microsoft.com/office/powerpoint/2010/main" val="246184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a:xfrm>
            <a:off x="377950" y="792288"/>
            <a:ext cx="8975622" cy="4810286"/>
          </a:xfrm>
        </p:spPr>
        <p:txBody>
          <a:bodyPr>
            <a:normAutofit/>
          </a:bodyPr>
          <a:lstStyle/>
          <a:p>
            <a:pPr marL="0" indent="0">
              <a:buNone/>
            </a:pPr>
            <a:endParaRPr lang="en-ZA" altLang="en-US" sz="3200" dirty="0"/>
          </a:p>
          <a:p>
            <a:r>
              <a:rPr lang="en-ZA" altLang="en-US" sz="3200" dirty="0"/>
              <a:t>Education gives knowledge and skills to humans which affect their productivity.</a:t>
            </a:r>
          </a:p>
          <a:p>
            <a:pPr lvl="2"/>
            <a:r>
              <a:rPr lang="en-ZA" altLang="en-US" sz="2700" dirty="0"/>
              <a:t>The knowledge and skills are the human capital.</a:t>
            </a:r>
          </a:p>
          <a:p>
            <a:endParaRPr lang="en-US" sz="3200" dirty="0"/>
          </a:p>
          <a:p>
            <a:r>
              <a:rPr lang="en-US" sz="3200" i="1" dirty="0">
                <a:solidFill>
                  <a:schemeClr val="accent1"/>
                </a:solidFill>
              </a:rPr>
              <a:t>Study Time; What are the weaknesses and strengths of the Human Capital Theory</a:t>
            </a:r>
          </a:p>
          <a:p>
            <a:endParaRPr lang="en-US" altLang="en-US" sz="3200" dirty="0"/>
          </a:p>
          <a:p>
            <a:pPr marL="0" indent="0">
              <a:buNone/>
            </a:pPr>
            <a:endParaRPr lang="en-ZA" sz="3200" dirty="0"/>
          </a:p>
          <a:p>
            <a:endParaRPr lang="en-ZA" altLang="en-US" sz="3600" dirty="0"/>
          </a:p>
          <a:p>
            <a:endParaRPr lang="nb-NO" altLang="en-US" sz="3600" dirty="0"/>
          </a:p>
        </p:txBody>
      </p:sp>
      <p:sp>
        <p:nvSpPr>
          <p:cNvPr id="30725" name="Slide Number Placeholder 4"/>
          <p:cNvSpPr>
            <a:spLocks noGrp="1"/>
          </p:cNvSpPr>
          <p:nvPr>
            <p:ph type="sldNum" sz="quarter" idx="12"/>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201F51D-B3BB-44A6-B819-C30B661EFA68}" type="slidenum">
              <a:rPr lang="is-IS" altLang="en-US" smtClean="0">
                <a:solidFill>
                  <a:schemeClr val="bg1"/>
                </a:solidFill>
              </a:rPr>
              <a:pPr eaLnBrk="1" hangingPunct="1"/>
              <a:t>35</a:t>
            </a:fld>
            <a:endParaRPr lang="is-IS" altLang="en-US">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additive="base">
                                        <p:cTn id="7" dur="500" fill="hold"/>
                                        <p:tgtEl>
                                          <p:spTgt spid="3072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2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23">
                                            <p:txEl>
                                              <p:pRg st="2" end="2"/>
                                            </p:txEl>
                                          </p:spTgt>
                                        </p:tgtEl>
                                        <p:attrNameLst>
                                          <p:attrName>style.visibility</p:attrName>
                                        </p:attrNameLst>
                                      </p:cBhvr>
                                      <p:to>
                                        <p:strVal val="visible"/>
                                      </p:to>
                                    </p:set>
                                    <p:anim calcmode="lin" valueType="num">
                                      <p:cBhvr additive="base">
                                        <p:cTn id="11" dur="500" fill="hold"/>
                                        <p:tgtEl>
                                          <p:spTgt spid="3072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0723">
                                            <p:txEl>
                                              <p:pRg st="4" end="4"/>
                                            </p:txEl>
                                          </p:spTgt>
                                        </p:tgtEl>
                                        <p:attrNameLst>
                                          <p:attrName>style.visibility</p:attrName>
                                        </p:attrNameLst>
                                      </p:cBhvr>
                                      <p:to>
                                        <p:strVal val="visible"/>
                                      </p:to>
                                    </p:set>
                                    <p:anim calcmode="lin" valueType="num">
                                      <p:cBhvr additive="base">
                                        <p:cTn id="17" dur="500" fill="hold"/>
                                        <p:tgtEl>
                                          <p:spTgt spid="3072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000" b="1" dirty="0"/>
              <a:t>Micro Sociological Theories</a:t>
            </a:r>
          </a:p>
        </p:txBody>
      </p:sp>
      <p:sp>
        <p:nvSpPr>
          <p:cNvPr id="3" name="Content Placeholder 2"/>
          <p:cNvSpPr>
            <a:spLocks noGrp="1"/>
          </p:cNvSpPr>
          <p:nvPr>
            <p:ph idx="1"/>
          </p:nvPr>
        </p:nvSpPr>
        <p:spPr/>
        <p:txBody>
          <a:bodyPr>
            <a:normAutofit/>
          </a:bodyPr>
          <a:lstStyle/>
          <a:p>
            <a:r>
              <a:rPr lang="en-ZA" sz="3600" dirty="0"/>
              <a:t>Interactionist theories;</a:t>
            </a:r>
          </a:p>
          <a:p>
            <a:endParaRPr lang="en-ZA" sz="3600" dirty="0"/>
          </a:p>
          <a:p>
            <a:pPr lvl="1">
              <a:buFont typeface="Wingdings" panose="05000000000000000000" pitchFamily="2" charset="2"/>
              <a:buChar char="Ø"/>
            </a:pPr>
            <a:r>
              <a:rPr lang="en-ZA" sz="3200" dirty="0"/>
              <a:t>Labelling theory</a:t>
            </a:r>
          </a:p>
          <a:p>
            <a:pPr lvl="1">
              <a:buFont typeface="Wingdings" panose="05000000000000000000" pitchFamily="2" charset="2"/>
              <a:buChar char="Ø"/>
            </a:pPr>
            <a:endParaRPr lang="en-ZA" sz="3200" dirty="0"/>
          </a:p>
          <a:p>
            <a:pPr lvl="1">
              <a:buFont typeface="Wingdings" panose="05000000000000000000" pitchFamily="2" charset="2"/>
              <a:buChar char="Ø"/>
            </a:pPr>
            <a:r>
              <a:rPr lang="en-ZA" sz="3200" dirty="0"/>
              <a:t>The New Sociology of Education theory</a:t>
            </a:r>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36</a:t>
            </a:fld>
            <a:endParaRPr lang="is-IS" altLang="en-US"/>
          </a:p>
        </p:txBody>
      </p:sp>
    </p:spTree>
    <p:extLst>
      <p:ext uri="{BB962C8B-B14F-4D97-AF65-F5344CB8AC3E}">
        <p14:creationId xmlns:p14="http://schemas.microsoft.com/office/powerpoint/2010/main" val="1748762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917" y="591467"/>
            <a:ext cx="8973915" cy="960173"/>
          </a:xfrm>
        </p:spPr>
        <p:txBody>
          <a:bodyPr/>
          <a:lstStyle/>
          <a:p>
            <a:r>
              <a:rPr lang="en-ZA" b="1" dirty="0"/>
              <a:t>Interactionist theories</a:t>
            </a:r>
          </a:p>
        </p:txBody>
      </p:sp>
      <p:sp>
        <p:nvSpPr>
          <p:cNvPr id="3" name="Content Placeholder 2"/>
          <p:cNvSpPr>
            <a:spLocks noGrp="1"/>
          </p:cNvSpPr>
          <p:nvPr>
            <p:ph idx="1"/>
          </p:nvPr>
        </p:nvSpPr>
        <p:spPr>
          <a:xfrm>
            <a:off x="89917" y="1872407"/>
            <a:ext cx="9361040" cy="3773944"/>
          </a:xfrm>
        </p:spPr>
        <p:txBody>
          <a:bodyPr>
            <a:normAutofit/>
          </a:bodyPr>
          <a:lstStyle/>
          <a:p>
            <a:pPr marL="0" indent="0">
              <a:buNone/>
            </a:pPr>
            <a:r>
              <a:rPr lang="en-GB" sz="3600" dirty="0"/>
              <a:t>Help us understand:</a:t>
            </a:r>
          </a:p>
          <a:p>
            <a:r>
              <a:rPr lang="en-GB" sz="3600" dirty="0"/>
              <a:t> How what happens in the schools/classroom affects pupils' performance and behaviour.</a:t>
            </a:r>
          </a:p>
          <a:p>
            <a:pPr marL="0" indent="0">
              <a:buNone/>
            </a:pPr>
            <a:endParaRPr lang="en-GB" sz="3600" dirty="0"/>
          </a:p>
          <a:p>
            <a:r>
              <a:rPr lang="en-GB" sz="3600" dirty="0"/>
              <a:t>How what occurs in school is relevant for the larger society.</a:t>
            </a:r>
            <a:endParaRPr lang="en-ZA" sz="36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37</a:t>
            </a:fld>
            <a:endParaRPr lang="is-IS" altLang="en-US"/>
          </a:p>
        </p:txBody>
      </p:sp>
    </p:spTree>
    <p:extLst>
      <p:ext uri="{BB962C8B-B14F-4D97-AF65-F5344CB8AC3E}">
        <p14:creationId xmlns:p14="http://schemas.microsoft.com/office/powerpoint/2010/main" val="238855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8C21F-F483-084F-B666-C6B46FF17001}"/>
              </a:ext>
            </a:extLst>
          </p:cNvPr>
          <p:cNvSpPr>
            <a:spLocks noGrp="1"/>
          </p:cNvSpPr>
          <p:nvPr>
            <p:ph type="title"/>
          </p:nvPr>
        </p:nvSpPr>
        <p:spPr>
          <a:xfrm>
            <a:off x="477044" y="591468"/>
            <a:ext cx="8586788" cy="848892"/>
          </a:xfrm>
        </p:spPr>
        <p:txBody>
          <a:bodyPr/>
          <a:lstStyle/>
          <a:p>
            <a:r>
              <a:rPr lang="en-GB" b="1" dirty="0"/>
              <a:t>its three basic premises:</a:t>
            </a:r>
          </a:p>
        </p:txBody>
      </p:sp>
      <p:sp>
        <p:nvSpPr>
          <p:cNvPr id="3" name="Content Placeholder 2">
            <a:extLst>
              <a:ext uri="{FF2B5EF4-FFF2-40B4-BE49-F238E27FC236}">
                <a16:creationId xmlns:a16="http://schemas.microsoft.com/office/drawing/2014/main" id="{BAE05D26-D524-2449-9535-5B84CBCC5C71}"/>
              </a:ext>
            </a:extLst>
          </p:cNvPr>
          <p:cNvSpPr>
            <a:spLocks noGrp="1"/>
          </p:cNvSpPr>
          <p:nvPr>
            <p:ph idx="1"/>
          </p:nvPr>
        </p:nvSpPr>
        <p:spPr>
          <a:xfrm>
            <a:off x="305941" y="1584375"/>
            <a:ext cx="9145016" cy="4061976"/>
          </a:xfrm>
        </p:spPr>
        <p:txBody>
          <a:bodyPr>
            <a:normAutofit fontScale="92500"/>
          </a:bodyPr>
          <a:lstStyle/>
          <a:p>
            <a:r>
              <a:rPr lang="en-ZA" sz="3900" dirty="0">
                <a:solidFill>
                  <a:srgbClr val="000000"/>
                </a:solidFill>
              </a:rPr>
              <a:t>Human beings act based on the meanings that things have for them. </a:t>
            </a:r>
          </a:p>
          <a:p>
            <a:pPr marL="0" indent="0">
              <a:buNone/>
            </a:pPr>
            <a:endParaRPr lang="en-ZA" sz="3900" dirty="0">
              <a:solidFill>
                <a:srgbClr val="000000"/>
              </a:solidFill>
            </a:endParaRPr>
          </a:p>
          <a:p>
            <a:r>
              <a:rPr lang="en-ZA" sz="3900" dirty="0">
                <a:solidFill>
                  <a:srgbClr val="000000"/>
                </a:solidFill>
              </a:rPr>
              <a:t>Things have different meanings for  different people</a:t>
            </a:r>
          </a:p>
          <a:p>
            <a:endParaRPr lang="en-ZA" sz="3900" dirty="0">
              <a:solidFill>
                <a:srgbClr val="000000"/>
              </a:solidFill>
            </a:endParaRPr>
          </a:p>
          <a:p>
            <a:r>
              <a:rPr lang="en-ZA" sz="3900" dirty="0">
                <a:solidFill>
                  <a:srgbClr val="000000"/>
                </a:solidFill>
              </a:rPr>
              <a:t>Meanings assigned to things change over time</a:t>
            </a:r>
          </a:p>
          <a:p>
            <a:pPr marL="0" indent="0">
              <a:buNone/>
            </a:pPr>
            <a:endParaRPr lang="en-GB" dirty="0"/>
          </a:p>
        </p:txBody>
      </p:sp>
      <p:sp>
        <p:nvSpPr>
          <p:cNvPr id="5" name="Slide Number Placeholder 4">
            <a:extLst>
              <a:ext uri="{FF2B5EF4-FFF2-40B4-BE49-F238E27FC236}">
                <a16:creationId xmlns:a16="http://schemas.microsoft.com/office/drawing/2014/main" id="{963DD25A-494C-1E4E-88E5-2122CE362D47}"/>
              </a:ext>
            </a:extLst>
          </p:cNvPr>
          <p:cNvSpPr>
            <a:spLocks noGrp="1"/>
          </p:cNvSpPr>
          <p:nvPr>
            <p:ph type="sldNum" sz="quarter" idx="12"/>
          </p:nvPr>
        </p:nvSpPr>
        <p:spPr/>
        <p:txBody>
          <a:bodyPr/>
          <a:lstStyle/>
          <a:p>
            <a:pPr>
              <a:defRPr/>
            </a:pPr>
            <a:fld id="{2EE48FCD-F806-4AA6-8009-DF9D656D2717}" type="slidenum">
              <a:rPr lang="is-IS" altLang="en-US" smtClean="0"/>
              <a:pPr>
                <a:defRPr/>
              </a:pPr>
              <a:t>38</a:t>
            </a:fld>
            <a:endParaRPr lang="is-IS" altLang="en-US"/>
          </a:p>
        </p:txBody>
      </p:sp>
    </p:spTree>
    <p:extLst>
      <p:ext uri="{BB962C8B-B14F-4D97-AF65-F5344CB8AC3E}">
        <p14:creationId xmlns:p14="http://schemas.microsoft.com/office/powerpoint/2010/main" val="890933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591467"/>
            <a:ext cx="9145016" cy="960173"/>
          </a:xfrm>
        </p:spPr>
        <p:txBody>
          <a:bodyPr>
            <a:normAutofit/>
          </a:bodyPr>
          <a:lstStyle/>
          <a:p>
            <a:r>
              <a:rPr lang="en-ZA" sz="3600" b="1" dirty="0">
                <a:solidFill>
                  <a:srgbClr val="FF0000"/>
                </a:solidFill>
              </a:rPr>
              <a:t>Labelling Theory</a:t>
            </a:r>
          </a:p>
        </p:txBody>
      </p:sp>
      <p:sp>
        <p:nvSpPr>
          <p:cNvPr id="3" name="Content Placeholder 2"/>
          <p:cNvSpPr>
            <a:spLocks noGrp="1"/>
          </p:cNvSpPr>
          <p:nvPr>
            <p:ph idx="1"/>
          </p:nvPr>
        </p:nvSpPr>
        <p:spPr>
          <a:xfrm>
            <a:off x="161925" y="1625893"/>
            <a:ext cx="9145016" cy="3918922"/>
          </a:xfrm>
        </p:spPr>
        <p:txBody>
          <a:bodyPr>
            <a:normAutofit/>
          </a:bodyPr>
          <a:lstStyle/>
          <a:p>
            <a:pPr>
              <a:spcBef>
                <a:spcPts val="1800"/>
              </a:spcBef>
            </a:pPr>
            <a:r>
              <a:rPr lang="en-ZA" sz="3200" dirty="0"/>
              <a:t>Created by  American sociologist Howard Becker in 1963</a:t>
            </a:r>
          </a:p>
          <a:p>
            <a:pPr>
              <a:spcBef>
                <a:spcPts val="1800"/>
              </a:spcBef>
            </a:pPr>
            <a:r>
              <a:rPr lang="en-ZA" sz="3200" dirty="0"/>
              <a:t>Helps us to understand deviant and criminal behaviour  in society</a:t>
            </a:r>
          </a:p>
          <a:p>
            <a:pPr>
              <a:spcBef>
                <a:spcPts val="1800"/>
              </a:spcBef>
            </a:pPr>
            <a:r>
              <a:rPr lang="en-GB" sz="3200" dirty="0"/>
              <a:t>shows that teachers’ views about students can affect how much the students learn.</a:t>
            </a:r>
            <a:endParaRPr lang="en-ZA" sz="2000" dirty="0"/>
          </a:p>
          <a:p>
            <a:pPr marL="0" indent="0">
              <a:buNone/>
            </a:pPr>
            <a:endParaRPr lang="en-ZA" sz="3200" dirty="0"/>
          </a:p>
          <a:p>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39</a:t>
            </a:fld>
            <a:endParaRPr lang="is-IS" altLang="en-US"/>
          </a:p>
        </p:txBody>
      </p:sp>
    </p:spTree>
    <p:extLst>
      <p:ext uri="{BB962C8B-B14F-4D97-AF65-F5344CB8AC3E}">
        <p14:creationId xmlns:p14="http://schemas.microsoft.com/office/powerpoint/2010/main" val="152420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4" y="591468"/>
            <a:ext cx="8586788" cy="560860"/>
          </a:xfrm>
        </p:spPr>
        <p:txBody>
          <a:bodyPr>
            <a:normAutofit fontScale="90000"/>
          </a:bodyPr>
          <a:lstStyle/>
          <a:p>
            <a:r>
              <a:rPr lang="en-ZA" dirty="0"/>
              <a:t>Cont…</a:t>
            </a:r>
          </a:p>
        </p:txBody>
      </p:sp>
      <p:sp>
        <p:nvSpPr>
          <p:cNvPr id="3" name="Content Placeholder 2"/>
          <p:cNvSpPr>
            <a:spLocks noGrp="1"/>
          </p:cNvSpPr>
          <p:nvPr>
            <p:ph idx="1"/>
          </p:nvPr>
        </p:nvSpPr>
        <p:spPr>
          <a:xfrm>
            <a:off x="874581" y="1152327"/>
            <a:ext cx="8026924" cy="4248471"/>
          </a:xfrm>
        </p:spPr>
        <p:txBody>
          <a:bodyPr>
            <a:normAutofit/>
          </a:bodyPr>
          <a:lstStyle/>
          <a:p>
            <a:pPr marL="0" indent="0">
              <a:buNone/>
            </a:pPr>
            <a:r>
              <a:rPr lang="en-US" sz="3200" dirty="0">
                <a:cs typeface="Arial" pitchFamily="34" charset="0"/>
              </a:rPr>
              <a:t>(III) to help us focus our attention on important issues</a:t>
            </a:r>
          </a:p>
          <a:p>
            <a:endParaRPr lang="en-US" sz="3200" dirty="0">
              <a:cs typeface="Arial" pitchFamily="34" charset="0"/>
            </a:endParaRPr>
          </a:p>
          <a:p>
            <a:pPr marL="0" indent="0">
              <a:buNone/>
            </a:pPr>
            <a:r>
              <a:rPr lang="en-US" sz="3200" dirty="0">
                <a:cs typeface="Arial" pitchFamily="34" charset="0"/>
              </a:rPr>
              <a:t>(IV) We need a theory to help us in the collection of data </a:t>
            </a:r>
          </a:p>
          <a:p>
            <a:pPr marL="0" indent="0">
              <a:buNone/>
            </a:pPr>
            <a:endParaRPr lang="en-US" sz="3200" dirty="0">
              <a:cs typeface="Arial" pitchFamily="34" charset="0"/>
            </a:endParaRPr>
          </a:p>
          <a:p>
            <a:pPr marL="0" indent="0">
              <a:buNone/>
            </a:pPr>
            <a:r>
              <a:rPr lang="en-US" sz="3200" dirty="0">
                <a:cs typeface="Arial" pitchFamily="34" charset="0"/>
              </a:rPr>
              <a:t>(V) in analysing the collected data, as it guides us in our focus on variables</a:t>
            </a:r>
          </a:p>
          <a:p>
            <a:pPr marL="0" indent="0">
              <a:buNone/>
            </a:pPr>
            <a:endParaRPr lang="en-ZA" dirty="0">
              <a:cs typeface="Arial" pitchFamily="34" charset="0"/>
            </a:endParaRPr>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a:t>
            </a:fld>
            <a:endParaRPr lang="is-IS" altLang="en-US"/>
          </a:p>
        </p:txBody>
      </p:sp>
    </p:spTree>
    <p:extLst>
      <p:ext uri="{BB962C8B-B14F-4D97-AF65-F5344CB8AC3E}">
        <p14:creationId xmlns:p14="http://schemas.microsoft.com/office/powerpoint/2010/main" val="3955339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FF0000"/>
                </a:solidFill>
              </a:rPr>
              <a:t>Major concerns of the Labelling Theory</a:t>
            </a:r>
            <a:endParaRPr lang="en-ZA" sz="2000" b="1" dirty="0">
              <a:solidFill>
                <a:srgbClr val="FF0000"/>
              </a:solidFill>
            </a:endParaRPr>
          </a:p>
        </p:txBody>
      </p:sp>
      <p:sp>
        <p:nvSpPr>
          <p:cNvPr id="3" name="Content Placeholder 2"/>
          <p:cNvSpPr>
            <a:spLocks noGrp="1"/>
          </p:cNvSpPr>
          <p:nvPr>
            <p:ph idx="1"/>
          </p:nvPr>
        </p:nvSpPr>
        <p:spPr>
          <a:xfrm>
            <a:off x="305941" y="1625893"/>
            <a:ext cx="9073007" cy="3918922"/>
          </a:xfrm>
        </p:spPr>
        <p:txBody>
          <a:bodyPr>
            <a:normAutofit/>
          </a:bodyPr>
          <a:lstStyle/>
          <a:p>
            <a:pPr>
              <a:spcBef>
                <a:spcPts val="1800"/>
              </a:spcBef>
            </a:pPr>
            <a:r>
              <a:rPr lang="en-US" sz="3200" b="1" dirty="0"/>
              <a:t>The process</a:t>
            </a:r>
            <a:r>
              <a:rPr lang="en-US" sz="3200" dirty="0"/>
              <a:t> by which individuals in the society are labelled as deviants</a:t>
            </a:r>
          </a:p>
          <a:p>
            <a:pPr>
              <a:spcBef>
                <a:spcPts val="1800"/>
              </a:spcBef>
            </a:pPr>
            <a:r>
              <a:rPr lang="en-US" sz="3200" b="1" dirty="0"/>
              <a:t>T</a:t>
            </a:r>
            <a:r>
              <a:rPr lang="en-US" sz="3200" dirty="0"/>
              <a:t>he </a:t>
            </a:r>
            <a:r>
              <a:rPr lang="en-US" sz="3200" b="1" dirty="0"/>
              <a:t>central argument</a:t>
            </a:r>
            <a:r>
              <a:rPr lang="en-US" sz="3200" dirty="0"/>
              <a:t> of the LT is that  society creates deviants.</a:t>
            </a:r>
          </a:p>
          <a:p>
            <a:pPr>
              <a:spcBef>
                <a:spcPts val="1800"/>
              </a:spcBef>
            </a:pPr>
            <a:r>
              <a:rPr lang="en-US" sz="3200" dirty="0"/>
              <a:t>The reaction of the society to one who has committed a crime reinforces criminal behaviour, or makes a person a die-hard deviant.</a:t>
            </a:r>
            <a:endParaRPr lang="en-ZA" sz="3200" dirty="0"/>
          </a:p>
          <a:p>
            <a:pPr>
              <a:spcBef>
                <a:spcPts val="1800"/>
              </a:spcBef>
            </a:pPr>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40</a:t>
            </a:fld>
            <a:endParaRPr lang="is-IS" altLang="en-US"/>
          </a:p>
        </p:txBody>
      </p:sp>
    </p:spTree>
    <p:extLst>
      <p:ext uri="{BB962C8B-B14F-4D97-AF65-F5344CB8AC3E}">
        <p14:creationId xmlns:p14="http://schemas.microsoft.com/office/powerpoint/2010/main" val="3990481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Primary Vs. Secondary Deviant</a:t>
            </a:r>
          </a:p>
        </p:txBody>
      </p:sp>
      <p:sp>
        <p:nvSpPr>
          <p:cNvPr id="3" name="Content Placeholder 2"/>
          <p:cNvSpPr>
            <a:spLocks noGrp="1"/>
          </p:cNvSpPr>
          <p:nvPr>
            <p:ph idx="1"/>
          </p:nvPr>
        </p:nvSpPr>
        <p:spPr/>
        <p:txBody>
          <a:bodyPr/>
          <a:lstStyle/>
          <a:p>
            <a:r>
              <a:rPr lang="en-ZA" sz="3600" dirty="0"/>
              <a:t>Primary deviant : (First or second offender) </a:t>
            </a:r>
          </a:p>
          <a:p>
            <a:pPr marL="0" indent="0">
              <a:buNone/>
            </a:pPr>
            <a:endParaRPr lang="en-ZA" sz="3600" dirty="0"/>
          </a:p>
          <a:p>
            <a:pPr lvl="0"/>
            <a:r>
              <a:rPr lang="en-ZA" sz="3600" dirty="0"/>
              <a:t>Secondary deviant : is a person whose life and identity are organised around the acts of deviance.</a:t>
            </a:r>
          </a:p>
          <a:p>
            <a:endParaRPr lang="en-ZA"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41</a:t>
            </a:fld>
            <a:endParaRPr lang="is-IS" altLang="en-US"/>
          </a:p>
        </p:txBody>
      </p:sp>
    </p:spTree>
    <p:extLst>
      <p:ext uri="{BB962C8B-B14F-4D97-AF65-F5344CB8AC3E}">
        <p14:creationId xmlns:p14="http://schemas.microsoft.com/office/powerpoint/2010/main" val="730833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49" y="591467"/>
            <a:ext cx="9000999" cy="848892"/>
          </a:xfrm>
        </p:spPr>
        <p:txBody>
          <a:bodyPr>
            <a:normAutofit/>
          </a:bodyPr>
          <a:lstStyle/>
          <a:p>
            <a:r>
              <a:rPr lang="en-US" b="1" dirty="0"/>
              <a:t>From primary to secondary Deviant </a:t>
            </a:r>
            <a:endParaRPr lang="en-ZA" b="1" dirty="0"/>
          </a:p>
        </p:txBody>
      </p:sp>
      <p:sp>
        <p:nvSpPr>
          <p:cNvPr id="3" name="Content Placeholder 2"/>
          <p:cNvSpPr>
            <a:spLocks noGrp="1"/>
          </p:cNvSpPr>
          <p:nvPr>
            <p:ph idx="1"/>
          </p:nvPr>
        </p:nvSpPr>
        <p:spPr>
          <a:xfrm>
            <a:off x="161925" y="1584375"/>
            <a:ext cx="9289032" cy="3960440"/>
          </a:xfrm>
        </p:spPr>
        <p:txBody>
          <a:bodyPr>
            <a:normAutofit/>
          </a:bodyPr>
          <a:lstStyle/>
          <a:p>
            <a:pPr marL="0" indent="0">
              <a:spcBef>
                <a:spcPts val="1800"/>
              </a:spcBef>
              <a:buNone/>
            </a:pPr>
            <a:r>
              <a:rPr lang="en-US" sz="3200" dirty="0"/>
              <a:t>1</a:t>
            </a:r>
            <a:r>
              <a:rPr lang="en-US" dirty="0"/>
              <a:t>. </a:t>
            </a:r>
            <a:r>
              <a:rPr lang="en-US" sz="3600" dirty="0"/>
              <a:t>First act of deviance (primary deviation). </a:t>
            </a:r>
          </a:p>
          <a:p>
            <a:pPr marL="0" indent="0">
              <a:spcBef>
                <a:spcPts val="1800"/>
              </a:spcBef>
              <a:buNone/>
            </a:pPr>
            <a:r>
              <a:rPr lang="en-US" sz="3600" dirty="0"/>
              <a:t>2. Society punishes the person for the first    act.</a:t>
            </a:r>
          </a:p>
          <a:p>
            <a:pPr marL="0" indent="0">
              <a:spcBef>
                <a:spcPts val="1800"/>
              </a:spcBef>
              <a:buNone/>
            </a:pPr>
            <a:r>
              <a:rPr lang="en-US" sz="3600" dirty="0"/>
              <a:t>3. The punished reacts to the punishment by committing another act, (further primary deviation). </a:t>
            </a:r>
            <a:endParaRPr lang="en-ZA" sz="36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42</a:t>
            </a:fld>
            <a:endParaRPr lang="is-IS" altLang="en-US"/>
          </a:p>
        </p:txBody>
      </p:sp>
    </p:spTree>
    <p:extLst>
      <p:ext uri="{BB962C8B-B14F-4D97-AF65-F5344CB8AC3E}">
        <p14:creationId xmlns:p14="http://schemas.microsoft.com/office/powerpoint/2010/main" val="148868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432247"/>
            <a:ext cx="9145015" cy="5112568"/>
          </a:xfrm>
        </p:spPr>
        <p:txBody>
          <a:bodyPr>
            <a:noAutofit/>
          </a:bodyPr>
          <a:lstStyle/>
          <a:p>
            <a:pPr marL="0" indent="0">
              <a:spcBef>
                <a:spcPts val="2400"/>
              </a:spcBef>
              <a:buNone/>
            </a:pPr>
            <a:r>
              <a:rPr lang="en-US" sz="3600" dirty="0"/>
              <a:t>4</a:t>
            </a:r>
            <a:r>
              <a:rPr lang="en-US" sz="2800" dirty="0"/>
              <a:t>. </a:t>
            </a:r>
            <a:r>
              <a:rPr lang="en-US" sz="4000" dirty="0"/>
              <a:t>Society applies stronger punishment and shows rejection.</a:t>
            </a:r>
          </a:p>
          <a:p>
            <a:pPr marL="0" indent="0">
              <a:spcBef>
                <a:spcPts val="2400"/>
              </a:spcBef>
              <a:buNone/>
            </a:pPr>
            <a:r>
              <a:rPr lang="en-US" sz="4000" dirty="0"/>
              <a:t>5. The punished commits another act </a:t>
            </a:r>
          </a:p>
          <a:p>
            <a:pPr marL="0" indent="0">
              <a:spcBef>
                <a:spcPts val="2400"/>
              </a:spcBef>
              <a:buNone/>
            </a:pPr>
            <a:r>
              <a:rPr lang="en-US" sz="4000" dirty="0"/>
              <a:t>6. Society shows no tolerance of such an individual now.</a:t>
            </a:r>
          </a:p>
          <a:p>
            <a:pPr marL="0" indent="0">
              <a:spcBef>
                <a:spcPts val="2400"/>
              </a:spcBef>
              <a:buNone/>
            </a:pPr>
            <a:endParaRPr lang="en-ZA" sz="28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43</a:t>
            </a:fld>
            <a:endParaRPr lang="is-IS" altLang="en-US"/>
          </a:p>
        </p:txBody>
      </p:sp>
    </p:spTree>
    <p:extLst>
      <p:ext uri="{BB962C8B-B14F-4D97-AF65-F5344CB8AC3E}">
        <p14:creationId xmlns:p14="http://schemas.microsoft.com/office/powerpoint/2010/main" val="3566794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08EFA5-28A2-1043-8FDC-131FD116FC36}"/>
              </a:ext>
            </a:extLst>
          </p:cNvPr>
          <p:cNvSpPr>
            <a:spLocks noGrp="1"/>
          </p:cNvSpPr>
          <p:nvPr>
            <p:ph idx="1"/>
          </p:nvPr>
        </p:nvSpPr>
        <p:spPr>
          <a:xfrm>
            <a:off x="161925" y="648271"/>
            <a:ext cx="9145016" cy="4896544"/>
          </a:xfrm>
        </p:spPr>
        <p:txBody>
          <a:bodyPr>
            <a:normAutofit/>
          </a:bodyPr>
          <a:lstStyle/>
          <a:p>
            <a:pPr marL="0" indent="0">
              <a:spcBef>
                <a:spcPts val="2400"/>
              </a:spcBef>
              <a:buNone/>
            </a:pPr>
            <a:r>
              <a:rPr lang="en-US" sz="4000" dirty="0"/>
              <a:t>7. Such individual now shows stronger deviant </a:t>
            </a:r>
            <a:r>
              <a:rPr lang="en-US" sz="4000" dirty="0" err="1"/>
              <a:t>behaviour</a:t>
            </a:r>
            <a:r>
              <a:rPr lang="en-US" sz="4000" dirty="0"/>
              <a:t> because of the penalties or punishments. </a:t>
            </a:r>
          </a:p>
          <a:p>
            <a:pPr marL="0" indent="0">
              <a:spcBef>
                <a:spcPts val="2400"/>
              </a:spcBef>
              <a:buNone/>
            </a:pPr>
            <a:r>
              <a:rPr lang="en-US" sz="4000" dirty="0"/>
              <a:t>8. Finally the person accepts the status, agrees that he/she is a deviant (criminal).  This is now </a:t>
            </a:r>
            <a:r>
              <a:rPr lang="en-US" sz="4000" b="1" dirty="0"/>
              <a:t>secondary deviation.</a:t>
            </a:r>
            <a:endParaRPr lang="en-ZA" sz="4000" dirty="0"/>
          </a:p>
          <a:p>
            <a:endParaRPr lang="en-GB" dirty="0"/>
          </a:p>
        </p:txBody>
      </p:sp>
      <p:sp>
        <p:nvSpPr>
          <p:cNvPr id="5" name="Slide Number Placeholder 4">
            <a:extLst>
              <a:ext uri="{FF2B5EF4-FFF2-40B4-BE49-F238E27FC236}">
                <a16:creationId xmlns:a16="http://schemas.microsoft.com/office/drawing/2014/main" id="{D702DF57-BC0E-964A-B279-0C86903288E3}"/>
              </a:ext>
            </a:extLst>
          </p:cNvPr>
          <p:cNvSpPr>
            <a:spLocks noGrp="1"/>
          </p:cNvSpPr>
          <p:nvPr>
            <p:ph type="sldNum" sz="quarter" idx="12"/>
          </p:nvPr>
        </p:nvSpPr>
        <p:spPr/>
        <p:txBody>
          <a:bodyPr/>
          <a:lstStyle/>
          <a:p>
            <a:pPr>
              <a:defRPr/>
            </a:pPr>
            <a:fld id="{2EE48FCD-F806-4AA6-8009-DF9D656D2717}" type="slidenum">
              <a:rPr lang="is-IS" altLang="en-US" smtClean="0"/>
              <a:pPr>
                <a:defRPr/>
              </a:pPr>
              <a:t>44</a:t>
            </a:fld>
            <a:endParaRPr lang="is-IS" altLang="en-US"/>
          </a:p>
        </p:txBody>
      </p:sp>
    </p:spTree>
    <p:extLst>
      <p:ext uri="{BB962C8B-B14F-4D97-AF65-F5344CB8AC3E}">
        <p14:creationId xmlns:p14="http://schemas.microsoft.com/office/powerpoint/2010/main" val="583648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4" y="591467"/>
            <a:ext cx="8586788" cy="1857004"/>
          </a:xfrm>
        </p:spPr>
        <p:txBody>
          <a:bodyPr>
            <a:normAutofit/>
          </a:bodyPr>
          <a:lstStyle/>
          <a:p>
            <a:pPr algn="ctr"/>
            <a:r>
              <a:rPr lang="en-US" sz="4400" b="1" dirty="0">
                <a:solidFill>
                  <a:srgbClr val="04617B"/>
                </a:solidFill>
              </a:rPr>
              <a:t>Application of the Labelling Theory to a classroom situation</a:t>
            </a:r>
            <a:endParaRPr lang="en-ZA" sz="4400" dirty="0"/>
          </a:p>
        </p:txBody>
      </p:sp>
      <p:sp>
        <p:nvSpPr>
          <p:cNvPr id="3" name="Content Placeholder 2"/>
          <p:cNvSpPr>
            <a:spLocks noGrp="1"/>
          </p:cNvSpPr>
          <p:nvPr>
            <p:ph idx="1"/>
          </p:nvPr>
        </p:nvSpPr>
        <p:spPr>
          <a:xfrm>
            <a:off x="161925" y="2376463"/>
            <a:ext cx="9289032" cy="2936494"/>
          </a:xfrm>
        </p:spPr>
        <p:txBody>
          <a:bodyPr>
            <a:normAutofit/>
          </a:bodyPr>
          <a:lstStyle/>
          <a:p>
            <a:pPr marL="0" indent="0">
              <a:buNone/>
            </a:pPr>
            <a:endParaRPr lang="en-ZA" sz="3600" dirty="0"/>
          </a:p>
          <a:p>
            <a:pPr marL="0" indent="0">
              <a:buNone/>
            </a:pPr>
            <a:r>
              <a:rPr lang="en-GB" sz="4000" dirty="0"/>
              <a:t>shows that teachers’ views about students can affect how much the students learn.</a:t>
            </a:r>
            <a:endParaRPr lang="en-ZA" sz="40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45</a:t>
            </a:fld>
            <a:endParaRPr lang="is-IS" altLang="en-US"/>
          </a:p>
        </p:txBody>
      </p:sp>
    </p:spTree>
    <p:extLst>
      <p:ext uri="{BB962C8B-B14F-4D97-AF65-F5344CB8AC3E}">
        <p14:creationId xmlns:p14="http://schemas.microsoft.com/office/powerpoint/2010/main" val="2613671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591467"/>
            <a:ext cx="9217024" cy="632868"/>
          </a:xfrm>
        </p:spPr>
        <p:txBody>
          <a:bodyPr>
            <a:normAutofit fontScale="90000"/>
          </a:bodyPr>
          <a:lstStyle/>
          <a:p>
            <a:r>
              <a:rPr lang="en-US" dirty="0"/>
              <a:t>- </a:t>
            </a:r>
            <a:br>
              <a:rPr lang="en-US" dirty="0"/>
            </a:br>
            <a:r>
              <a:rPr lang="en-US" b="1" dirty="0"/>
              <a:t>Cont…</a:t>
            </a:r>
            <a:endParaRPr lang="en-ZA" sz="4400" b="1" dirty="0"/>
          </a:p>
        </p:txBody>
      </p:sp>
      <p:sp>
        <p:nvSpPr>
          <p:cNvPr id="3" name="Content Placeholder 2"/>
          <p:cNvSpPr>
            <a:spLocks noGrp="1"/>
          </p:cNvSpPr>
          <p:nvPr>
            <p:ph idx="1"/>
          </p:nvPr>
        </p:nvSpPr>
        <p:spPr>
          <a:xfrm>
            <a:off x="161925" y="1440359"/>
            <a:ext cx="9145016" cy="4176464"/>
          </a:xfrm>
        </p:spPr>
        <p:txBody>
          <a:bodyPr>
            <a:noAutofit/>
          </a:bodyPr>
          <a:lstStyle/>
          <a:p>
            <a:pPr marL="514350" indent="-514350">
              <a:spcBef>
                <a:spcPts val="2400"/>
              </a:spcBef>
              <a:buFont typeface="+mj-lt"/>
              <a:buAutoNum type="arabicPeriod"/>
            </a:pPr>
            <a:r>
              <a:rPr lang="en-US" sz="3200" dirty="0"/>
              <a:t>Who labels whom? </a:t>
            </a:r>
          </a:p>
          <a:p>
            <a:pPr marL="514350" indent="-514350">
              <a:spcBef>
                <a:spcPts val="2400"/>
              </a:spcBef>
              <a:buFont typeface="+mj-lt"/>
              <a:buAutoNum type="arabicPeriod"/>
            </a:pPr>
            <a:r>
              <a:rPr lang="en-US" sz="3200" dirty="0"/>
              <a:t>What are the sources of information used in the labelling process?</a:t>
            </a:r>
          </a:p>
          <a:p>
            <a:pPr marL="514350" indent="-514350">
              <a:spcBef>
                <a:spcPts val="2400"/>
              </a:spcBef>
              <a:buFont typeface="+mj-lt"/>
              <a:buAutoNum type="arabicPeriod"/>
            </a:pPr>
            <a:r>
              <a:rPr lang="en-US" sz="3200" dirty="0"/>
              <a:t>What are the outcomes of labelling?</a:t>
            </a:r>
          </a:p>
          <a:p>
            <a:pPr marL="514350" indent="-514350">
              <a:spcBef>
                <a:spcPts val="2400"/>
              </a:spcBef>
              <a:buFont typeface="+mj-lt"/>
              <a:buAutoNum type="arabicPeriod"/>
            </a:pPr>
            <a:r>
              <a:rPr lang="en-US" sz="3200" dirty="0"/>
              <a:t>What are the strengths and weaknesses of the LT?</a:t>
            </a:r>
            <a:endParaRPr lang="en-ZA" sz="3200" dirty="0"/>
          </a:p>
          <a:p>
            <a:pPr>
              <a:spcBef>
                <a:spcPts val="2400"/>
              </a:spcBef>
            </a:pPr>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46</a:t>
            </a:fld>
            <a:endParaRPr lang="is-IS" altLang="en-US"/>
          </a:p>
        </p:txBody>
      </p:sp>
    </p:spTree>
    <p:extLst>
      <p:ext uri="{BB962C8B-B14F-4D97-AF65-F5344CB8AC3E}">
        <p14:creationId xmlns:p14="http://schemas.microsoft.com/office/powerpoint/2010/main" val="106002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935" y="306723"/>
            <a:ext cx="8229005" cy="413556"/>
          </a:xfrm>
        </p:spPr>
        <p:txBody>
          <a:bodyPr>
            <a:noAutofit/>
          </a:bodyPr>
          <a:lstStyle/>
          <a:p>
            <a:br>
              <a:rPr lang="en-ZA" dirty="0"/>
            </a:br>
            <a:br>
              <a:rPr lang="en-ZA" dirty="0"/>
            </a:br>
            <a:br>
              <a:rPr lang="en-ZA" dirty="0"/>
            </a:br>
            <a:br>
              <a:rPr lang="en-ZA" dirty="0"/>
            </a:br>
            <a:br>
              <a:rPr lang="en-ZA" dirty="0"/>
            </a:br>
            <a:r>
              <a:rPr lang="en-ZA" b="1" dirty="0">
                <a:solidFill>
                  <a:srgbClr val="FF0000"/>
                </a:solidFill>
              </a:rPr>
              <a:t>Who labels whom?</a:t>
            </a:r>
            <a:br>
              <a:rPr lang="en-ZA" dirty="0"/>
            </a:br>
            <a:br>
              <a:rPr lang="en-ZA" dirty="0"/>
            </a:br>
            <a:br>
              <a:rPr lang="en-ZA" dirty="0"/>
            </a:br>
            <a:br>
              <a:rPr lang="en-ZA" dirty="0"/>
            </a:br>
            <a:br>
              <a:rPr lang="en-ZA" dirty="0"/>
            </a:br>
            <a:endParaRPr lang="en-ZA" b="1" dirty="0"/>
          </a:p>
        </p:txBody>
      </p:sp>
      <p:sp>
        <p:nvSpPr>
          <p:cNvPr id="3" name="Content Placeholder 2"/>
          <p:cNvSpPr>
            <a:spLocks noGrp="1"/>
          </p:cNvSpPr>
          <p:nvPr>
            <p:ph idx="1"/>
          </p:nvPr>
        </p:nvSpPr>
        <p:spPr>
          <a:xfrm>
            <a:off x="521965" y="1309679"/>
            <a:ext cx="9145015" cy="3440550"/>
          </a:xfrm>
        </p:spPr>
        <p:txBody>
          <a:bodyPr>
            <a:normAutofit/>
          </a:bodyPr>
          <a:lstStyle/>
          <a:p>
            <a:r>
              <a:rPr lang="en-US" sz="3200" dirty="0"/>
              <a:t>Teachers  label their students/pupils.</a:t>
            </a:r>
          </a:p>
          <a:p>
            <a:r>
              <a:rPr lang="en-US" sz="3200" dirty="0"/>
              <a:t>Common labels include:</a:t>
            </a:r>
          </a:p>
          <a:p>
            <a:pPr lvl="1"/>
            <a:endParaRPr lang="en-US" sz="3000" dirty="0"/>
          </a:p>
          <a:p>
            <a:pPr lvl="1">
              <a:buFont typeface="Wingdings" panose="05000000000000000000" pitchFamily="2" charset="2"/>
              <a:buChar char="Ø"/>
            </a:pPr>
            <a:r>
              <a:rPr lang="en-US" sz="3000" i="1" dirty="0"/>
              <a:t>dull, stupid, clever, teachers' helper, troublemaker</a:t>
            </a:r>
          </a:p>
          <a:p>
            <a:pPr lvl="1"/>
            <a:endParaRPr lang="en-US" sz="3000" dirty="0"/>
          </a:p>
          <a:p>
            <a:r>
              <a:rPr lang="en-US" sz="3200" dirty="0"/>
              <a:t>Pupils tend to conform to the teacher’s label</a:t>
            </a:r>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47</a:t>
            </a:fld>
            <a:endParaRPr lang="is-IS" altLang="en-US"/>
          </a:p>
        </p:txBody>
      </p:sp>
    </p:spTree>
    <p:extLst>
      <p:ext uri="{BB962C8B-B14F-4D97-AF65-F5344CB8AC3E}">
        <p14:creationId xmlns:p14="http://schemas.microsoft.com/office/powerpoint/2010/main" val="12330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33" y="432247"/>
            <a:ext cx="9145016" cy="1119393"/>
          </a:xfrm>
        </p:spPr>
        <p:txBody>
          <a:bodyPr>
            <a:noAutofit/>
          </a:bodyPr>
          <a:lstStyle/>
          <a:p>
            <a:r>
              <a:rPr lang="en-US" sz="4000" b="1" dirty="0">
                <a:solidFill>
                  <a:srgbClr val="FF0000"/>
                </a:solidFill>
              </a:rPr>
              <a:t>Sources of information used in the labelling process of Pupils</a:t>
            </a:r>
            <a:endParaRPr lang="en-ZA" sz="4000" b="1" dirty="0">
              <a:solidFill>
                <a:srgbClr val="FF0000"/>
              </a:solidFill>
            </a:endParaRPr>
          </a:p>
        </p:txBody>
      </p:sp>
      <p:sp>
        <p:nvSpPr>
          <p:cNvPr id="3" name="Content Placeholder 2"/>
          <p:cNvSpPr>
            <a:spLocks noGrp="1"/>
          </p:cNvSpPr>
          <p:nvPr>
            <p:ph idx="1"/>
          </p:nvPr>
        </p:nvSpPr>
        <p:spPr>
          <a:xfrm>
            <a:off x="161925" y="1625893"/>
            <a:ext cx="8901907" cy="3990930"/>
          </a:xfrm>
        </p:spPr>
        <p:txBody>
          <a:bodyPr>
            <a:normAutofit fontScale="85000" lnSpcReduction="20000"/>
          </a:bodyPr>
          <a:lstStyle/>
          <a:p>
            <a:pPr marL="0" indent="0">
              <a:buNone/>
            </a:pPr>
            <a:r>
              <a:rPr lang="en-US" sz="4100" b="1" dirty="0">
                <a:solidFill>
                  <a:srgbClr val="0070C0"/>
                </a:solidFill>
              </a:rPr>
              <a:t>First hand source and types of information</a:t>
            </a:r>
          </a:p>
          <a:p>
            <a:pPr>
              <a:spcBef>
                <a:spcPts val="1200"/>
              </a:spcBef>
            </a:pPr>
            <a:r>
              <a:rPr lang="en-US" sz="3600" dirty="0"/>
              <a:t>Face-to-face interaction </a:t>
            </a:r>
          </a:p>
          <a:p>
            <a:pPr>
              <a:spcBef>
                <a:spcPts val="1200"/>
              </a:spcBef>
            </a:pPr>
            <a:r>
              <a:rPr lang="en-US" sz="3600" dirty="0"/>
              <a:t>Handwriting</a:t>
            </a:r>
          </a:p>
          <a:p>
            <a:pPr>
              <a:spcBef>
                <a:spcPts val="1200"/>
              </a:spcBef>
            </a:pPr>
            <a:r>
              <a:rPr lang="en-US" sz="3600" dirty="0"/>
              <a:t>Accent</a:t>
            </a:r>
          </a:p>
          <a:p>
            <a:pPr>
              <a:spcBef>
                <a:spcPts val="1200"/>
              </a:spcBef>
            </a:pPr>
            <a:r>
              <a:rPr lang="en-US" sz="3600" dirty="0"/>
              <a:t>Physical appearances</a:t>
            </a:r>
          </a:p>
          <a:p>
            <a:pPr>
              <a:spcBef>
                <a:spcPts val="1200"/>
              </a:spcBef>
            </a:pPr>
            <a:r>
              <a:rPr lang="en-US" sz="3600" dirty="0"/>
              <a:t>Current academic performance </a:t>
            </a:r>
          </a:p>
          <a:p>
            <a:pPr>
              <a:spcBef>
                <a:spcPts val="1200"/>
              </a:spcBef>
            </a:pPr>
            <a:r>
              <a:rPr lang="en-US" sz="3600" dirty="0"/>
              <a:t>Dressing</a:t>
            </a:r>
          </a:p>
          <a:p>
            <a:pPr>
              <a:spcBef>
                <a:spcPts val="1200"/>
              </a:spcBef>
            </a:pPr>
            <a:r>
              <a:rPr lang="en-US" sz="3600" dirty="0"/>
              <a:t>Sex   </a:t>
            </a:r>
            <a:endParaRPr lang="en-ZA" sz="3600" dirty="0"/>
          </a:p>
          <a:p>
            <a:endParaRPr lang="en-ZA" sz="3200" b="1" dirty="0">
              <a:solidFill>
                <a:schemeClr val="bg2">
                  <a:lumMod val="50000"/>
                </a:schemeClr>
              </a:solidFill>
            </a:endParaRPr>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48</a:t>
            </a:fld>
            <a:endParaRPr lang="is-IS" altLang="en-US"/>
          </a:p>
        </p:txBody>
      </p:sp>
    </p:spTree>
    <p:extLst>
      <p:ext uri="{BB962C8B-B14F-4D97-AF65-F5344CB8AC3E}">
        <p14:creationId xmlns:p14="http://schemas.microsoft.com/office/powerpoint/2010/main" val="4195437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fade">
                                      <p:cBhvr>
                                        <p:cTn id="49" dur="1000"/>
                                        <p:tgtEl>
                                          <p:spTgt spid="3">
                                            <p:txEl>
                                              <p:pRg st="5" end="5"/>
                                            </p:txEl>
                                          </p:spTgt>
                                        </p:tgtEl>
                                      </p:cBhvr>
                                    </p:animEffect>
                                    <p:anim calcmode="lin" valueType="num">
                                      <p:cBhvr>
                                        <p:cTn id="5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6" end="6"/>
                                            </p:txEl>
                                          </p:spTgt>
                                        </p:tgtEl>
                                        <p:attrNameLst>
                                          <p:attrName>style.visibility</p:attrName>
                                        </p:attrNameLst>
                                      </p:cBhvr>
                                      <p:to>
                                        <p:strVal val="visible"/>
                                      </p:to>
                                    </p:set>
                                    <p:animEffect transition="in" filter="fade">
                                      <p:cBhvr>
                                        <p:cTn id="56" dur="1000"/>
                                        <p:tgtEl>
                                          <p:spTgt spid="3">
                                            <p:txEl>
                                              <p:pRg st="6" end="6"/>
                                            </p:txEl>
                                          </p:spTgt>
                                        </p:tgtEl>
                                      </p:cBhvr>
                                    </p:animEffect>
                                    <p:anim calcmode="lin" valueType="num">
                                      <p:cBhvr>
                                        <p:cTn id="5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7" end="7"/>
                                            </p:txEl>
                                          </p:spTgt>
                                        </p:tgtEl>
                                        <p:attrNameLst>
                                          <p:attrName>style.visibility</p:attrName>
                                        </p:attrNameLst>
                                      </p:cBhvr>
                                      <p:to>
                                        <p:strVal val="visible"/>
                                      </p:to>
                                    </p:set>
                                    <p:animEffect transition="in" filter="fade">
                                      <p:cBhvr>
                                        <p:cTn id="63" dur="1000"/>
                                        <p:tgtEl>
                                          <p:spTgt spid="3">
                                            <p:txEl>
                                              <p:pRg st="7" end="7"/>
                                            </p:txEl>
                                          </p:spTgt>
                                        </p:tgtEl>
                                      </p:cBhvr>
                                    </p:animEffect>
                                    <p:anim calcmode="lin" valueType="num">
                                      <p:cBhvr>
                                        <p:cTn id="6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44" y="591467"/>
            <a:ext cx="8586788" cy="1424956"/>
          </a:xfrm>
        </p:spPr>
        <p:txBody>
          <a:bodyPr>
            <a:noAutofit/>
          </a:bodyPr>
          <a:lstStyle/>
          <a:p>
            <a:pPr algn="ctr"/>
            <a:r>
              <a:rPr lang="en-US" sz="4000" b="1" dirty="0">
                <a:solidFill>
                  <a:srgbClr val="FF0000"/>
                </a:solidFill>
              </a:rPr>
              <a:t>Sources of information used in the labelling process of Pupils</a:t>
            </a:r>
            <a:endParaRPr lang="en-ZA" sz="4800" b="1" dirty="0"/>
          </a:p>
        </p:txBody>
      </p:sp>
      <p:sp>
        <p:nvSpPr>
          <p:cNvPr id="3" name="Content Placeholder 2"/>
          <p:cNvSpPr>
            <a:spLocks noGrp="1"/>
          </p:cNvSpPr>
          <p:nvPr>
            <p:ph idx="1"/>
          </p:nvPr>
        </p:nvSpPr>
        <p:spPr>
          <a:xfrm>
            <a:off x="161925" y="2088431"/>
            <a:ext cx="9145016" cy="3456384"/>
          </a:xfrm>
        </p:spPr>
        <p:txBody>
          <a:bodyPr>
            <a:normAutofit/>
          </a:bodyPr>
          <a:lstStyle/>
          <a:p>
            <a:pPr marL="0" indent="0">
              <a:spcBef>
                <a:spcPts val="2400"/>
              </a:spcBef>
              <a:buNone/>
            </a:pPr>
            <a:r>
              <a:rPr lang="en-ZA" sz="3600" b="1" dirty="0">
                <a:solidFill>
                  <a:srgbClr val="0070C0"/>
                </a:solidFill>
              </a:rPr>
              <a:t>Second-hand source and types </a:t>
            </a:r>
          </a:p>
          <a:p>
            <a:pPr>
              <a:spcBef>
                <a:spcPts val="2400"/>
              </a:spcBef>
            </a:pPr>
            <a:r>
              <a:rPr lang="en-US" sz="3600" dirty="0"/>
              <a:t>Teacher Gossip</a:t>
            </a:r>
          </a:p>
          <a:p>
            <a:pPr>
              <a:spcBef>
                <a:spcPts val="2400"/>
              </a:spcBef>
            </a:pPr>
            <a:r>
              <a:rPr lang="en-US" sz="3600" dirty="0"/>
              <a:t>Pupils' past performance or work records</a:t>
            </a:r>
          </a:p>
          <a:p>
            <a:pPr>
              <a:spcBef>
                <a:spcPts val="2400"/>
              </a:spcBef>
            </a:pPr>
            <a:r>
              <a:rPr lang="en-US" sz="3600" dirty="0"/>
              <a:t>Information from pupils’ guardians </a:t>
            </a:r>
            <a:endParaRPr lang="en-ZA" sz="36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49</a:t>
            </a:fld>
            <a:endParaRPr lang="is-IS" altLang="en-US"/>
          </a:p>
        </p:txBody>
      </p:sp>
    </p:spTree>
    <p:extLst>
      <p:ext uri="{BB962C8B-B14F-4D97-AF65-F5344CB8AC3E}">
        <p14:creationId xmlns:p14="http://schemas.microsoft.com/office/powerpoint/2010/main" val="169328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400" b="1" dirty="0"/>
              <a:t>2 major categories of theories</a:t>
            </a:r>
          </a:p>
        </p:txBody>
      </p:sp>
      <p:sp>
        <p:nvSpPr>
          <p:cNvPr id="3" name="Content Placeholder 2"/>
          <p:cNvSpPr>
            <a:spLocks noGrp="1"/>
          </p:cNvSpPr>
          <p:nvPr>
            <p:ph idx="1"/>
          </p:nvPr>
        </p:nvSpPr>
        <p:spPr>
          <a:xfrm>
            <a:off x="305941" y="1584375"/>
            <a:ext cx="9001000" cy="3960440"/>
          </a:xfrm>
        </p:spPr>
        <p:txBody>
          <a:bodyPr>
            <a:noAutofit/>
          </a:bodyPr>
          <a:lstStyle/>
          <a:p>
            <a:pPr marL="0" indent="0">
              <a:buNone/>
            </a:pPr>
            <a:r>
              <a:rPr lang="en-ZA" sz="3200" b="1" dirty="0"/>
              <a:t>Macro Theories</a:t>
            </a:r>
          </a:p>
          <a:p>
            <a:r>
              <a:rPr lang="en-ZA" sz="3200" dirty="0"/>
              <a:t>Large scale theories (take a holistic perspective of society)</a:t>
            </a:r>
          </a:p>
          <a:p>
            <a:pPr marL="0" indent="0">
              <a:buNone/>
            </a:pPr>
            <a:endParaRPr lang="en-ZA" sz="3200" dirty="0"/>
          </a:p>
          <a:p>
            <a:r>
              <a:rPr lang="en-ZA" sz="3200" dirty="0"/>
              <a:t>explain how society is organised as a whole and how </a:t>
            </a:r>
            <a:r>
              <a:rPr lang="en-US" altLang="en-US" sz="3200" dirty="0"/>
              <a:t>social structures affect how a society works.</a:t>
            </a:r>
          </a:p>
          <a:p>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5</a:t>
            </a:fld>
            <a:endParaRPr lang="is-IS" altLang="en-US"/>
          </a:p>
        </p:txBody>
      </p:sp>
    </p:spTree>
    <p:extLst>
      <p:ext uri="{BB962C8B-B14F-4D97-AF65-F5344CB8AC3E}">
        <p14:creationId xmlns:p14="http://schemas.microsoft.com/office/powerpoint/2010/main" val="366236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591468"/>
            <a:ext cx="9217024" cy="776884"/>
          </a:xfrm>
        </p:spPr>
        <p:txBody>
          <a:bodyPr>
            <a:noAutofit/>
          </a:bodyPr>
          <a:lstStyle/>
          <a:p>
            <a:pPr algn="ctr"/>
            <a:r>
              <a:rPr lang="en-ZA" sz="4400" b="1" dirty="0">
                <a:solidFill>
                  <a:srgbClr val="FF0000"/>
                </a:solidFill>
              </a:rPr>
              <a:t>Outcome of labelling</a:t>
            </a:r>
          </a:p>
        </p:txBody>
      </p:sp>
      <p:sp>
        <p:nvSpPr>
          <p:cNvPr id="3" name="Content Placeholder 2"/>
          <p:cNvSpPr>
            <a:spLocks noGrp="1"/>
          </p:cNvSpPr>
          <p:nvPr>
            <p:ph idx="1"/>
          </p:nvPr>
        </p:nvSpPr>
        <p:spPr>
          <a:xfrm>
            <a:off x="497117" y="1584375"/>
            <a:ext cx="8586788" cy="3755254"/>
          </a:xfrm>
        </p:spPr>
        <p:txBody>
          <a:bodyPr>
            <a:normAutofit fontScale="92500"/>
          </a:bodyPr>
          <a:lstStyle/>
          <a:p>
            <a:pPr marL="0" indent="0">
              <a:buNone/>
            </a:pPr>
            <a:r>
              <a:rPr lang="en-ZA" sz="3200" b="1" dirty="0">
                <a:solidFill>
                  <a:srgbClr val="0070C0"/>
                </a:solidFill>
              </a:rPr>
              <a:t>The self-fulfilling prophecy of the teacher</a:t>
            </a:r>
          </a:p>
          <a:p>
            <a:pPr marL="0" indent="0">
              <a:buNone/>
            </a:pPr>
            <a:endParaRPr lang="en-ZA" sz="3200" b="1" dirty="0"/>
          </a:p>
          <a:p>
            <a:pPr marL="0" indent="0">
              <a:buNone/>
            </a:pPr>
            <a:r>
              <a:rPr lang="en-US" sz="3200" dirty="0"/>
              <a:t>“The self-fulfilling prophecy is, </a:t>
            </a:r>
          </a:p>
          <a:p>
            <a:pPr lvl="1">
              <a:buFont typeface="Wingdings" panose="05000000000000000000" pitchFamily="2" charset="2"/>
              <a:buChar char="Ø"/>
            </a:pPr>
            <a:r>
              <a:rPr lang="en-US" sz="3000" dirty="0"/>
              <a:t>in the beginning, a false definition of the situation, </a:t>
            </a:r>
          </a:p>
          <a:p>
            <a:pPr lvl="1">
              <a:buFont typeface="Wingdings" panose="05000000000000000000" pitchFamily="2" charset="2"/>
              <a:buChar char="Ø"/>
            </a:pPr>
            <a:r>
              <a:rPr lang="en-US" sz="3000" dirty="0"/>
              <a:t>evoking a new behaviour, </a:t>
            </a:r>
          </a:p>
          <a:p>
            <a:pPr lvl="1">
              <a:buFont typeface="Wingdings" panose="05000000000000000000" pitchFamily="2" charset="2"/>
              <a:buChar char="Ø"/>
            </a:pPr>
            <a:r>
              <a:rPr lang="en-US" sz="3000" dirty="0"/>
              <a:t>which makes the originally false conception come true”</a:t>
            </a:r>
          </a:p>
          <a:p>
            <a:pPr marL="393192" lvl="1" indent="0">
              <a:buNone/>
            </a:pPr>
            <a:r>
              <a:rPr lang="en-US" sz="3000" dirty="0"/>
              <a:t>					(Robert  Merton, 1968) </a:t>
            </a:r>
            <a:endParaRPr lang="en-ZA" sz="3000" dirty="0"/>
          </a:p>
          <a:p>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50</a:t>
            </a:fld>
            <a:endParaRPr lang="is-IS" altLang="en-US"/>
          </a:p>
        </p:txBody>
      </p:sp>
    </p:spTree>
    <p:extLst>
      <p:ext uri="{BB962C8B-B14F-4D97-AF65-F5344CB8AC3E}">
        <p14:creationId xmlns:p14="http://schemas.microsoft.com/office/powerpoint/2010/main" val="317827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41" y="591468"/>
            <a:ext cx="9073009" cy="848891"/>
          </a:xfrm>
        </p:spPr>
        <p:txBody>
          <a:bodyPr>
            <a:normAutofit/>
          </a:bodyPr>
          <a:lstStyle/>
          <a:p>
            <a:pPr algn="ctr"/>
            <a:r>
              <a:rPr lang="en-ZA" sz="4000" b="1" dirty="0"/>
              <a:t>Five stages of the self-fulfilling prophecy</a:t>
            </a:r>
          </a:p>
        </p:txBody>
      </p:sp>
      <p:sp>
        <p:nvSpPr>
          <p:cNvPr id="3" name="Content Placeholder 2"/>
          <p:cNvSpPr>
            <a:spLocks noGrp="1"/>
          </p:cNvSpPr>
          <p:nvPr>
            <p:ph idx="1"/>
          </p:nvPr>
        </p:nvSpPr>
        <p:spPr>
          <a:xfrm>
            <a:off x="233933" y="1728391"/>
            <a:ext cx="9073007" cy="3816424"/>
          </a:xfrm>
        </p:spPr>
        <p:txBody>
          <a:bodyPr/>
          <a:lstStyle/>
          <a:p>
            <a:r>
              <a:rPr lang="en-ZA" sz="2800" b="1" dirty="0"/>
              <a:t>Good and Brophy (1973)</a:t>
            </a:r>
          </a:p>
          <a:p>
            <a:endParaRPr lang="en-ZA" sz="2800" b="1" dirty="0"/>
          </a:p>
          <a:p>
            <a:pPr marL="514350" indent="-514350">
              <a:buFont typeface="+mj-lt"/>
              <a:buAutoNum type="arabicPeriod"/>
            </a:pPr>
            <a:r>
              <a:rPr lang="en-ZA" sz="2800" dirty="0"/>
              <a:t>The teacher expects specific behaviour and achievement from particular students.</a:t>
            </a:r>
          </a:p>
          <a:p>
            <a:pPr marL="514350" indent="-514350">
              <a:buFont typeface="+mj-lt"/>
              <a:buAutoNum type="arabicPeriod"/>
            </a:pPr>
            <a:endParaRPr lang="en-ZA" sz="2800" dirty="0"/>
          </a:p>
          <a:p>
            <a:pPr marL="514350" indent="-514350">
              <a:buFont typeface="+mj-lt"/>
              <a:buAutoNum type="arabicPeriod"/>
            </a:pPr>
            <a:r>
              <a:rPr lang="en-ZA" sz="2800" dirty="0"/>
              <a:t>Because of these different expectations, the teacher behaves differently toward different students/pupils.</a:t>
            </a:r>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51</a:t>
            </a:fld>
            <a:endParaRPr lang="is-IS" altLang="en-US"/>
          </a:p>
        </p:txBody>
      </p:sp>
    </p:spTree>
    <p:extLst>
      <p:ext uri="{BB962C8B-B14F-4D97-AF65-F5344CB8AC3E}">
        <p14:creationId xmlns:p14="http://schemas.microsoft.com/office/powerpoint/2010/main" val="61328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792287"/>
            <a:ext cx="8901907" cy="4680520"/>
          </a:xfrm>
        </p:spPr>
        <p:txBody>
          <a:bodyPr>
            <a:normAutofit/>
          </a:bodyPr>
          <a:lstStyle/>
          <a:p>
            <a:pPr marL="0" indent="0">
              <a:buNone/>
            </a:pPr>
            <a:r>
              <a:rPr lang="en-ZA" sz="3200" dirty="0"/>
              <a:t>3. This kind of treatment (in stage 2) will tell the student/pupil what kind of achievement and behaviour the teacher expects from him/her.</a:t>
            </a:r>
          </a:p>
          <a:p>
            <a:endParaRPr lang="en-ZA" sz="3200" dirty="0"/>
          </a:p>
          <a:p>
            <a:pPr marL="0" indent="0">
              <a:buNone/>
            </a:pPr>
            <a:r>
              <a:rPr lang="en-ZA" sz="3200" dirty="0"/>
              <a:t>4. Negotiation stage- If this treatment by the teacher persists over a long time, and if the student/pupil does not reject this treatment or label, it will tend to shape his/her achievement or behaviour.</a:t>
            </a:r>
          </a:p>
          <a:p>
            <a:endParaRPr lang="en-ZA" sz="3200" dirty="0"/>
          </a:p>
          <a:p>
            <a:pPr marL="0" indent="0">
              <a:buNone/>
            </a:pPr>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52</a:t>
            </a:fld>
            <a:endParaRPr lang="is-IS" altLang="en-US"/>
          </a:p>
        </p:txBody>
      </p:sp>
    </p:spTree>
    <p:extLst>
      <p:ext uri="{BB962C8B-B14F-4D97-AF65-F5344CB8AC3E}">
        <p14:creationId xmlns:p14="http://schemas.microsoft.com/office/powerpoint/2010/main" val="365955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3933" y="792287"/>
            <a:ext cx="9145015" cy="4520670"/>
          </a:xfrm>
        </p:spPr>
        <p:txBody>
          <a:bodyPr/>
          <a:lstStyle/>
          <a:p>
            <a:pPr marL="0" indent="0">
              <a:buNone/>
            </a:pPr>
            <a:r>
              <a:rPr lang="en-US" sz="3200" dirty="0"/>
              <a:t>5</a:t>
            </a:r>
            <a:r>
              <a:rPr lang="en-US" dirty="0"/>
              <a:t>. </a:t>
            </a:r>
            <a:r>
              <a:rPr lang="en-US" sz="3200" dirty="0"/>
              <a:t>With the passing of time, the students/pupil’s achievement and behaviour will be very much like that which the teacher expected of him/her at the beginning of the programme or interaction (self-fulfilling prophecy). </a:t>
            </a:r>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53</a:t>
            </a:fld>
            <a:endParaRPr lang="is-IS" altLang="en-US"/>
          </a:p>
        </p:txBody>
      </p:sp>
    </p:spTree>
    <p:extLst>
      <p:ext uri="{BB962C8B-B14F-4D97-AF65-F5344CB8AC3E}">
        <p14:creationId xmlns:p14="http://schemas.microsoft.com/office/powerpoint/2010/main" val="11504633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2BFC-7AA0-5C49-A330-F40051738DD5}"/>
              </a:ext>
            </a:extLst>
          </p:cNvPr>
          <p:cNvSpPr>
            <a:spLocks noGrp="1"/>
          </p:cNvSpPr>
          <p:nvPr>
            <p:ph type="title"/>
          </p:nvPr>
        </p:nvSpPr>
        <p:spPr>
          <a:xfrm>
            <a:off x="161925" y="288231"/>
            <a:ext cx="9378950" cy="1263409"/>
          </a:xfrm>
        </p:spPr>
        <p:txBody>
          <a:bodyPr>
            <a:noAutofit/>
          </a:bodyPr>
          <a:lstStyle/>
          <a:p>
            <a:pPr algn="ctr"/>
            <a:r>
              <a:rPr lang="en-GB" sz="4400" dirty="0"/>
              <a:t>Robert Rosenthal and Lenore Jacobson (1968)</a:t>
            </a:r>
          </a:p>
        </p:txBody>
      </p:sp>
      <p:sp>
        <p:nvSpPr>
          <p:cNvPr id="3" name="Content Placeholder 2">
            <a:extLst>
              <a:ext uri="{FF2B5EF4-FFF2-40B4-BE49-F238E27FC236}">
                <a16:creationId xmlns:a16="http://schemas.microsoft.com/office/drawing/2014/main" id="{709454D8-2B1C-E74C-BE68-B6EDD1E9F37A}"/>
              </a:ext>
            </a:extLst>
          </p:cNvPr>
          <p:cNvSpPr>
            <a:spLocks noGrp="1"/>
          </p:cNvSpPr>
          <p:nvPr>
            <p:ph idx="1"/>
          </p:nvPr>
        </p:nvSpPr>
        <p:spPr>
          <a:xfrm>
            <a:off x="161925" y="1625893"/>
            <a:ext cx="9217024" cy="4020458"/>
          </a:xfrm>
        </p:spPr>
        <p:txBody>
          <a:bodyPr>
            <a:normAutofit/>
          </a:bodyPr>
          <a:lstStyle/>
          <a:p>
            <a:pPr marL="0" indent="0">
              <a:buNone/>
            </a:pPr>
            <a:r>
              <a:rPr lang="en-GB" sz="2800" dirty="0">
                <a:solidFill>
                  <a:srgbClr val="FF0000"/>
                </a:solidFill>
              </a:rPr>
              <a:t>Among the first to apply self fulfilling prophecy to the classroom</a:t>
            </a:r>
          </a:p>
          <a:p>
            <a:r>
              <a:rPr lang="en-GB" dirty="0"/>
              <a:t>Concluded that </a:t>
            </a:r>
            <a:r>
              <a:rPr lang="en-GB" sz="2800" dirty="0"/>
              <a:t>because the “bright” students learned more during the school year without actually being brighter at the beginning, </a:t>
            </a:r>
            <a:r>
              <a:rPr lang="en-GB" sz="2800" u="sng" dirty="0"/>
              <a:t>their teachers’ behaviour must have been the reason.</a:t>
            </a:r>
          </a:p>
          <a:p>
            <a:endParaRPr lang="en-GB" sz="2800" dirty="0"/>
          </a:p>
          <a:p>
            <a:r>
              <a:rPr lang="en-GB" sz="2800" dirty="0"/>
              <a:t>Help us understand why tracking is bad for the students tracked down.</a:t>
            </a:r>
          </a:p>
          <a:p>
            <a:endParaRPr lang="en-GB" dirty="0"/>
          </a:p>
        </p:txBody>
      </p:sp>
      <p:sp>
        <p:nvSpPr>
          <p:cNvPr id="5" name="Slide Number Placeholder 4">
            <a:extLst>
              <a:ext uri="{FF2B5EF4-FFF2-40B4-BE49-F238E27FC236}">
                <a16:creationId xmlns:a16="http://schemas.microsoft.com/office/drawing/2014/main" id="{536722C5-C239-664A-BF2A-7A08F2A33CAB}"/>
              </a:ext>
            </a:extLst>
          </p:cNvPr>
          <p:cNvSpPr>
            <a:spLocks noGrp="1"/>
          </p:cNvSpPr>
          <p:nvPr>
            <p:ph type="sldNum" sz="quarter" idx="12"/>
          </p:nvPr>
        </p:nvSpPr>
        <p:spPr/>
        <p:txBody>
          <a:bodyPr/>
          <a:lstStyle/>
          <a:p>
            <a:pPr>
              <a:defRPr/>
            </a:pPr>
            <a:fld id="{2EE48FCD-F806-4AA6-8009-DF9D656D2717}" type="slidenum">
              <a:rPr lang="is-IS" altLang="en-US" smtClean="0"/>
              <a:pPr>
                <a:defRPr/>
              </a:pPr>
              <a:t>54</a:t>
            </a:fld>
            <a:endParaRPr lang="is-IS" altLang="en-US"/>
          </a:p>
        </p:txBody>
      </p:sp>
    </p:spTree>
    <p:extLst>
      <p:ext uri="{BB962C8B-B14F-4D97-AF65-F5344CB8AC3E}">
        <p14:creationId xmlns:p14="http://schemas.microsoft.com/office/powerpoint/2010/main" val="879967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5C0A-D815-2A4F-BAC6-50A9E786B227}"/>
              </a:ext>
            </a:extLst>
          </p:cNvPr>
          <p:cNvSpPr>
            <a:spLocks noGrp="1"/>
          </p:cNvSpPr>
          <p:nvPr>
            <p:ph type="title"/>
          </p:nvPr>
        </p:nvSpPr>
        <p:spPr>
          <a:xfrm>
            <a:off x="89917" y="114688"/>
            <a:ext cx="9361040" cy="1037640"/>
          </a:xfrm>
        </p:spPr>
        <p:txBody>
          <a:bodyPr>
            <a:noAutofit/>
          </a:bodyPr>
          <a:lstStyle/>
          <a:p>
            <a:r>
              <a:rPr lang="en-GB" sz="4400" b="1" dirty="0"/>
              <a:t>How teachers treat girls and boys</a:t>
            </a:r>
          </a:p>
        </p:txBody>
      </p:sp>
      <p:sp>
        <p:nvSpPr>
          <p:cNvPr id="3" name="Content Placeholder 2">
            <a:extLst>
              <a:ext uri="{FF2B5EF4-FFF2-40B4-BE49-F238E27FC236}">
                <a16:creationId xmlns:a16="http://schemas.microsoft.com/office/drawing/2014/main" id="{08C8C4DF-5A58-BB40-A0DB-1D4DF8444841}"/>
              </a:ext>
            </a:extLst>
          </p:cNvPr>
          <p:cNvSpPr>
            <a:spLocks noGrp="1"/>
          </p:cNvSpPr>
          <p:nvPr>
            <p:ph idx="1"/>
          </p:nvPr>
        </p:nvSpPr>
        <p:spPr>
          <a:xfrm>
            <a:off x="233933" y="1440359"/>
            <a:ext cx="9145016" cy="3872598"/>
          </a:xfrm>
        </p:spPr>
        <p:txBody>
          <a:bodyPr>
            <a:normAutofit/>
          </a:bodyPr>
          <a:lstStyle/>
          <a:p>
            <a:r>
              <a:rPr lang="en-GB" sz="3200" dirty="0"/>
              <a:t>Several studies from the 1970s through the 1990s found that teachers call on boys more often and praise them more often.</a:t>
            </a:r>
          </a:p>
          <a:p>
            <a:pPr marL="0" indent="0">
              <a:buNone/>
            </a:pPr>
            <a:endParaRPr lang="en-GB" sz="3200" dirty="0"/>
          </a:p>
          <a:p>
            <a:r>
              <a:rPr lang="en-GB" sz="3200" dirty="0"/>
              <a:t>Teacher behaviour sent a message to girls that math and science are not for girls and that they are not suited to do well in these subjects. </a:t>
            </a:r>
          </a:p>
        </p:txBody>
      </p:sp>
      <p:sp>
        <p:nvSpPr>
          <p:cNvPr id="5" name="Slide Number Placeholder 4">
            <a:extLst>
              <a:ext uri="{FF2B5EF4-FFF2-40B4-BE49-F238E27FC236}">
                <a16:creationId xmlns:a16="http://schemas.microsoft.com/office/drawing/2014/main" id="{2D347FDA-AE1D-ED4D-B5DF-977307E9CF33}"/>
              </a:ext>
            </a:extLst>
          </p:cNvPr>
          <p:cNvSpPr>
            <a:spLocks noGrp="1"/>
          </p:cNvSpPr>
          <p:nvPr>
            <p:ph type="sldNum" sz="quarter" idx="12"/>
          </p:nvPr>
        </p:nvSpPr>
        <p:spPr/>
        <p:txBody>
          <a:bodyPr/>
          <a:lstStyle/>
          <a:p>
            <a:pPr>
              <a:defRPr/>
            </a:pPr>
            <a:fld id="{2EE48FCD-F806-4AA6-8009-DF9D656D2717}" type="slidenum">
              <a:rPr lang="is-IS" altLang="en-US" smtClean="0"/>
              <a:pPr>
                <a:defRPr/>
              </a:pPr>
              <a:t>55</a:t>
            </a:fld>
            <a:endParaRPr lang="is-IS" altLang="en-US"/>
          </a:p>
        </p:txBody>
      </p:sp>
    </p:spTree>
    <p:extLst>
      <p:ext uri="{BB962C8B-B14F-4D97-AF65-F5344CB8AC3E}">
        <p14:creationId xmlns:p14="http://schemas.microsoft.com/office/powerpoint/2010/main" val="130388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941" y="216223"/>
            <a:ext cx="9145016" cy="1335417"/>
          </a:xfrm>
        </p:spPr>
        <p:txBody>
          <a:bodyPr>
            <a:normAutofit/>
          </a:bodyPr>
          <a:lstStyle/>
          <a:p>
            <a:br>
              <a:rPr lang="en-ZA" dirty="0"/>
            </a:br>
            <a:r>
              <a:rPr lang="en-ZA" b="1" dirty="0"/>
              <a:t>Criticisms of the Labelling theory of education</a:t>
            </a:r>
          </a:p>
        </p:txBody>
      </p:sp>
      <p:sp>
        <p:nvSpPr>
          <p:cNvPr id="3" name="Content Placeholder 2"/>
          <p:cNvSpPr>
            <a:spLocks noGrp="1"/>
          </p:cNvSpPr>
          <p:nvPr>
            <p:ph idx="1"/>
          </p:nvPr>
        </p:nvSpPr>
        <p:spPr>
          <a:xfrm>
            <a:off x="233933" y="1584375"/>
            <a:ext cx="9145016" cy="4032448"/>
          </a:xfrm>
        </p:spPr>
        <p:txBody>
          <a:bodyPr>
            <a:noAutofit/>
          </a:bodyPr>
          <a:lstStyle/>
          <a:p>
            <a:pPr>
              <a:spcBef>
                <a:spcPts val="1800"/>
              </a:spcBef>
            </a:pPr>
            <a:r>
              <a:rPr lang="en-ZA" sz="3200" dirty="0"/>
              <a:t>Negative labelling can sometimes have the opposite effect </a:t>
            </a:r>
          </a:p>
          <a:p>
            <a:pPr>
              <a:spcBef>
                <a:spcPts val="1800"/>
              </a:spcBef>
            </a:pPr>
            <a:r>
              <a:rPr lang="en-ZA" sz="3200" dirty="0"/>
              <a:t>Labelling theory attributes too much importance to ‘teacher agency’ (the autonomous power of teachers to influence and affect pupils)</a:t>
            </a:r>
          </a:p>
          <a:p>
            <a:pPr>
              <a:spcBef>
                <a:spcPts val="1800"/>
              </a:spcBef>
            </a:pPr>
            <a:r>
              <a:rPr lang="en-ZA" sz="3200" dirty="0"/>
              <a:t>Rosenthal and Jacobson research has been proved unreliable </a:t>
            </a:r>
          </a:p>
          <a:p>
            <a:pPr>
              <a:spcBef>
                <a:spcPts val="1800"/>
              </a:spcBef>
            </a:pPr>
            <a:endParaRPr lang="en-ZA" sz="3200" dirty="0">
              <a:latin typeface="Times New Roman" pitchFamily="18" charset="0"/>
            </a:endParaRPr>
          </a:p>
          <a:p>
            <a:pPr>
              <a:spcBef>
                <a:spcPts val="1800"/>
              </a:spcBef>
            </a:pPr>
            <a:endParaRPr lang="en-ZA" sz="3200" dirty="0">
              <a:latin typeface="Times New Roman" pitchFamily="18" charset="0"/>
            </a:endParaRPr>
          </a:p>
          <a:p>
            <a:pPr marL="0" indent="0">
              <a:spcBef>
                <a:spcPts val="1800"/>
              </a:spcBef>
              <a:buNone/>
            </a:pPr>
            <a:r>
              <a:rPr lang="en-ZA" sz="3200" dirty="0">
                <a:latin typeface="Times New Roman" pitchFamily="18" charset="0"/>
              </a:rPr>
              <a:t> </a:t>
            </a:r>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56</a:t>
            </a:fld>
            <a:endParaRPr lang="is-IS" altLang="en-US"/>
          </a:p>
        </p:txBody>
      </p:sp>
    </p:spTree>
    <p:extLst>
      <p:ext uri="{BB962C8B-B14F-4D97-AF65-F5344CB8AC3E}">
        <p14:creationId xmlns:p14="http://schemas.microsoft.com/office/powerpoint/2010/main" val="295618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p:cTn id="2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p:cTn id="3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E7D7BC-6B68-2642-940F-458E418BB35B}"/>
              </a:ext>
            </a:extLst>
          </p:cNvPr>
          <p:cNvSpPr>
            <a:spLocks noGrp="1"/>
          </p:cNvSpPr>
          <p:nvPr>
            <p:ph idx="1"/>
          </p:nvPr>
        </p:nvSpPr>
        <p:spPr>
          <a:xfrm>
            <a:off x="377949" y="1625893"/>
            <a:ext cx="8928991" cy="3687064"/>
          </a:xfrm>
        </p:spPr>
        <p:txBody>
          <a:bodyPr/>
          <a:lstStyle/>
          <a:p>
            <a:endParaRPr lang="en-GB" dirty="0"/>
          </a:p>
          <a:p>
            <a:pPr marL="0" indent="0">
              <a:buNone/>
            </a:pPr>
            <a:r>
              <a:rPr lang="en-GB" sz="5400" b="1" dirty="0"/>
              <a:t>THE ‘NEW’ SOCIOLOGY OF EDUCATION THEORY</a:t>
            </a:r>
            <a:endParaRPr lang="en-GB" sz="5400" dirty="0"/>
          </a:p>
          <a:p>
            <a:endParaRPr lang="en-GB" dirty="0"/>
          </a:p>
        </p:txBody>
      </p:sp>
      <p:sp>
        <p:nvSpPr>
          <p:cNvPr id="4" name="Footer Placeholder 3">
            <a:extLst>
              <a:ext uri="{FF2B5EF4-FFF2-40B4-BE49-F238E27FC236}">
                <a16:creationId xmlns:a16="http://schemas.microsoft.com/office/drawing/2014/main" id="{BA150C24-7C95-DA4D-A397-39183AA17E02}"/>
              </a:ext>
            </a:extLst>
          </p:cNvPr>
          <p:cNvSpPr>
            <a:spLocks noGrp="1"/>
          </p:cNvSpPr>
          <p:nvPr>
            <p:ph type="ftr" sz="quarter" idx="11"/>
          </p:nvPr>
        </p:nvSpPr>
        <p:spPr/>
        <p:txBody>
          <a:bodyPr/>
          <a:lstStyle/>
          <a:p>
            <a:pPr>
              <a:defRPr/>
            </a:pPr>
            <a:r>
              <a:rPr lang="is-IS" altLang="en-US"/>
              <a:t>TOK202</a:t>
            </a:r>
          </a:p>
        </p:txBody>
      </p:sp>
      <p:sp>
        <p:nvSpPr>
          <p:cNvPr id="5" name="Slide Number Placeholder 4">
            <a:extLst>
              <a:ext uri="{FF2B5EF4-FFF2-40B4-BE49-F238E27FC236}">
                <a16:creationId xmlns:a16="http://schemas.microsoft.com/office/drawing/2014/main" id="{3A05B1BB-FA81-FE40-9568-C24C6C5A6DDE}"/>
              </a:ext>
            </a:extLst>
          </p:cNvPr>
          <p:cNvSpPr>
            <a:spLocks noGrp="1"/>
          </p:cNvSpPr>
          <p:nvPr>
            <p:ph type="sldNum" sz="quarter" idx="12"/>
          </p:nvPr>
        </p:nvSpPr>
        <p:spPr/>
        <p:txBody>
          <a:bodyPr/>
          <a:lstStyle/>
          <a:p>
            <a:pPr>
              <a:defRPr/>
            </a:pPr>
            <a:fld id="{2EE48FCD-F806-4AA6-8009-DF9D656D2717}" type="slidenum">
              <a:rPr lang="is-IS" altLang="en-US" smtClean="0"/>
              <a:pPr>
                <a:defRPr/>
              </a:pPr>
              <a:t>57</a:t>
            </a:fld>
            <a:endParaRPr lang="is-IS" altLang="en-US"/>
          </a:p>
        </p:txBody>
      </p:sp>
    </p:spTree>
    <p:extLst>
      <p:ext uri="{BB962C8B-B14F-4D97-AF65-F5344CB8AC3E}">
        <p14:creationId xmlns:p14="http://schemas.microsoft.com/office/powerpoint/2010/main" val="27877846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FB6853-5A5B-704E-8B96-8FCC7ADC421A}"/>
              </a:ext>
            </a:extLst>
          </p:cNvPr>
          <p:cNvSpPr>
            <a:spLocks noGrp="1"/>
          </p:cNvSpPr>
          <p:nvPr>
            <p:ph idx="1"/>
          </p:nvPr>
        </p:nvSpPr>
        <p:spPr>
          <a:xfrm>
            <a:off x="161925" y="576263"/>
            <a:ext cx="9289032" cy="4736694"/>
          </a:xfrm>
        </p:spPr>
        <p:txBody>
          <a:bodyPr>
            <a:normAutofit/>
          </a:bodyPr>
          <a:lstStyle/>
          <a:p>
            <a:pPr lvl="0"/>
            <a:r>
              <a:rPr lang="en-GB" sz="3500" dirty="0"/>
              <a:t>Also called the teacher’s theory</a:t>
            </a:r>
          </a:p>
          <a:p>
            <a:pPr marL="0" lvl="0" indent="0">
              <a:buNone/>
            </a:pPr>
            <a:endParaRPr lang="en-GB" sz="3500" dirty="0"/>
          </a:p>
          <a:p>
            <a:pPr lvl="0"/>
            <a:r>
              <a:rPr lang="en-GB" sz="3500" dirty="0"/>
              <a:t>Developed in the 1970s by Basil Bernstein (UK) and Pierre Bourdieu (France)</a:t>
            </a:r>
          </a:p>
          <a:p>
            <a:pPr marL="0" lvl="0" indent="0">
              <a:buNone/>
            </a:pPr>
            <a:r>
              <a:rPr lang="en-GB" sz="3500" dirty="0"/>
              <a:t> </a:t>
            </a:r>
          </a:p>
          <a:p>
            <a:pPr lvl="0"/>
            <a:r>
              <a:rPr lang="en-GB" sz="3500" dirty="0"/>
              <a:t>Came from the faculty of education</a:t>
            </a:r>
          </a:p>
          <a:p>
            <a:endParaRPr lang="en-GB" dirty="0"/>
          </a:p>
        </p:txBody>
      </p:sp>
      <p:sp>
        <p:nvSpPr>
          <p:cNvPr id="4" name="Footer Placeholder 3">
            <a:extLst>
              <a:ext uri="{FF2B5EF4-FFF2-40B4-BE49-F238E27FC236}">
                <a16:creationId xmlns:a16="http://schemas.microsoft.com/office/drawing/2014/main" id="{601CAC1D-0AA4-0844-95B8-DDCA5E69B336}"/>
              </a:ext>
            </a:extLst>
          </p:cNvPr>
          <p:cNvSpPr>
            <a:spLocks noGrp="1"/>
          </p:cNvSpPr>
          <p:nvPr>
            <p:ph type="ftr" sz="quarter" idx="11"/>
          </p:nvPr>
        </p:nvSpPr>
        <p:spPr/>
        <p:txBody>
          <a:bodyPr/>
          <a:lstStyle/>
          <a:p>
            <a:pPr>
              <a:defRPr/>
            </a:pPr>
            <a:r>
              <a:rPr lang="is-IS" altLang="en-US"/>
              <a:t>TOK202</a:t>
            </a:r>
          </a:p>
        </p:txBody>
      </p:sp>
      <p:sp>
        <p:nvSpPr>
          <p:cNvPr id="5" name="Slide Number Placeholder 4">
            <a:extLst>
              <a:ext uri="{FF2B5EF4-FFF2-40B4-BE49-F238E27FC236}">
                <a16:creationId xmlns:a16="http://schemas.microsoft.com/office/drawing/2014/main" id="{D40BBEF8-93A9-7942-950B-B29202315299}"/>
              </a:ext>
            </a:extLst>
          </p:cNvPr>
          <p:cNvSpPr>
            <a:spLocks noGrp="1"/>
          </p:cNvSpPr>
          <p:nvPr>
            <p:ph type="sldNum" sz="quarter" idx="12"/>
          </p:nvPr>
        </p:nvSpPr>
        <p:spPr/>
        <p:txBody>
          <a:bodyPr/>
          <a:lstStyle/>
          <a:p>
            <a:pPr>
              <a:defRPr/>
            </a:pPr>
            <a:fld id="{2EE48FCD-F806-4AA6-8009-DF9D656D2717}" type="slidenum">
              <a:rPr lang="is-IS" altLang="en-US" smtClean="0"/>
              <a:pPr>
                <a:defRPr/>
              </a:pPr>
              <a:t>58</a:t>
            </a:fld>
            <a:endParaRPr lang="is-IS" altLang="en-US"/>
          </a:p>
        </p:txBody>
      </p:sp>
    </p:spTree>
    <p:extLst>
      <p:ext uri="{BB962C8B-B14F-4D97-AF65-F5344CB8AC3E}">
        <p14:creationId xmlns:p14="http://schemas.microsoft.com/office/powerpoint/2010/main" val="41921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9573D-2F4A-4543-9E58-C4053B8CC7ED}"/>
              </a:ext>
            </a:extLst>
          </p:cNvPr>
          <p:cNvSpPr>
            <a:spLocks noGrp="1"/>
          </p:cNvSpPr>
          <p:nvPr>
            <p:ph idx="1"/>
          </p:nvPr>
        </p:nvSpPr>
        <p:spPr>
          <a:xfrm>
            <a:off x="89917" y="504255"/>
            <a:ext cx="8973915" cy="4808702"/>
          </a:xfrm>
        </p:spPr>
        <p:txBody>
          <a:bodyPr>
            <a:normAutofit/>
          </a:bodyPr>
          <a:lstStyle/>
          <a:p>
            <a:pPr marL="0" lvl="0" indent="0">
              <a:buNone/>
            </a:pPr>
            <a:r>
              <a:rPr lang="en-GB" sz="3500" dirty="0"/>
              <a:t>This theory is very important to a teacher because;</a:t>
            </a:r>
          </a:p>
          <a:p>
            <a:pPr marL="0" lvl="0" indent="0">
              <a:buNone/>
            </a:pPr>
            <a:endParaRPr lang="en-GB" sz="3500" dirty="0"/>
          </a:p>
          <a:p>
            <a:r>
              <a:rPr lang="en-GB" sz="3700" dirty="0"/>
              <a:t>It helps us to understand differential academic performance of students. </a:t>
            </a:r>
          </a:p>
          <a:p>
            <a:pPr marL="0" indent="0">
              <a:buNone/>
            </a:pPr>
            <a:endParaRPr lang="en-GB" sz="3500" dirty="0"/>
          </a:p>
          <a:p>
            <a:pPr marL="0" indent="0">
              <a:buNone/>
            </a:pPr>
            <a:endParaRPr lang="en-GB" dirty="0"/>
          </a:p>
        </p:txBody>
      </p:sp>
      <p:sp>
        <p:nvSpPr>
          <p:cNvPr id="5" name="Slide Number Placeholder 4">
            <a:extLst>
              <a:ext uri="{FF2B5EF4-FFF2-40B4-BE49-F238E27FC236}">
                <a16:creationId xmlns:a16="http://schemas.microsoft.com/office/drawing/2014/main" id="{6884EBB4-260E-1740-8709-681C04FB4A04}"/>
              </a:ext>
            </a:extLst>
          </p:cNvPr>
          <p:cNvSpPr>
            <a:spLocks noGrp="1"/>
          </p:cNvSpPr>
          <p:nvPr>
            <p:ph type="sldNum" sz="quarter" idx="12"/>
          </p:nvPr>
        </p:nvSpPr>
        <p:spPr/>
        <p:txBody>
          <a:bodyPr/>
          <a:lstStyle/>
          <a:p>
            <a:pPr>
              <a:defRPr/>
            </a:pPr>
            <a:fld id="{2EE48FCD-F806-4AA6-8009-DF9D656D2717}" type="slidenum">
              <a:rPr lang="is-IS" altLang="en-US" smtClean="0"/>
              <a:pPr>
                <a:defRPr/>
              </a:pPr>
              <a:t>59</a:t>
            </a:fld>
            <a:endParaRPr lang="is-IS" altLang="en-US"/>
          </a:p>
        </p:txBody>
      </p:sp>
    </p:spTree>
    <p:extLst>
      <p:ext uri="{BB962C8B-B14F-4D97-AF65-F5344CB8AC3E}">
        <p14:creationId xmlns:p14="http://schemas.microsoft.com/office/powerpoint/2010/main" val="29362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t>Macro theories</a:t>
            </a:r>
          </a:p>
        </p:txBody>
      </p:sp>
      <p:sp>
        <p:nvSpPr>
          <p:cNvPr id="3" name="Content Placeholder 2"/>
          <p:cNvSpPr>
            <a:spLocks noGrp="1"/>
          </p:cNvSpPr>
          <p:nvPr>
            <p:ph idx="1"/>
          </p:nvPr>
        </p:nvSpPr>
        <p:spPr>
          <a:xfrm>
            <a:off x="233933" y="1656383"/>
            <a:ext cx="9001000" cy="3888431"/>
          </a:xfrm>
        </p:spPr>
        <p:txBody>
          <a:bodyPr/>
          <a:lstStyle/>
          <a:p>
            <a:pPr marL="0" indent="0">
              <a:spcBef>
                <a:spcPts val="0"/>
              </a:spcBef>
              <a:buNone/>
            </a:pPr>
            <a:r>
              <a:rPr lang="en-GB" sz="3200" dirty="0">
                <a:solidFill>
                  <a:prstClr val="black"/>
                </a:solidFill>
              </a:rPr>
              <a:t>When applied to education they have a ‘</a:t>
            </a:r>
            <a:r>
              <a:rPr lang="en-GB" sz="3200" b="1" i="1" dirty="0">
                <a:solidFill>
                  <a:prstClr val="black"/>
                </a:solidFill>
              </a:rPr>
              <a:t>black box of education’ </a:t>
            </a:r>
            <a:r>
              <a:rPr lang="en-GB" sz="3200" i="1" dirty="0">
                <a:solidFill>
                  <a:prstClr val="black"/>
                </a:solidFill>
              </a:rPr>
              <a:t>problem.</a:t>
            </a:r>
          </a:p>
          <a:p>
            <a:pPr>
              <a:spcBef>
                <a:spcPts val="0"/>
              </a:spcBef>
            </a:pPr>
            <a:endParaRPr lang="en-GB" sz="3200" dirty="0">
              <a:solidFill>
                <a:prstClr val="black"/>
              </a:solidFill>
            </a:endParaRPr>
          </a:p>
          <a:p>
            <a:pPr>
              <a:spcBef>
                <a:spcPts val="0"/>
              </a:spcBef>
            </a:pPr>
            <a:r>
              <a:rPr lang="en-GB" sz="3200" dirty="0">
                <a:solidFill>
                  <a:prstClr val="black"/>
                </a:solidFill>
              </a:rPr>
              <a:t>they do not know what happens within the classroom setting. </a:t>
            </a:r>
          </a:p>
          <a:p>
            <a:pPr marL="0" indent="0">
              <a:spcBef>
                <a:spcPts val="0"/>
              </a:spcBef>
              <a:buNone/>
            </a:pPr>
            <a:endParaRPr lang="en-GB" sz="3200" dirty="0">
              <a:solidFill>
                <a:prstClr val="black"/>
              </a:solidFill>
            </a:endParaRPr>
          </a:p>
          <a:p>
            <a:pPr>
              <a:spcBef>
                <a:spcPts val="0"/>
              </a:spcBef>
            </a:pPr>
            <a:r>
              <a:rPr lang="en-GB" sz="3200" dirty="0">
                <a:solidFill>
                  <a:prstClr val="black"/>
                </a:solidFill>
              </a:rPr>
              <a:t>their explanations of these issues are speculative.</a:t>
            </a:r>
          </a:p>
          <a:p>
            <a:endParaRPr lang="en-ZA" sz="32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6</a:t>
            </a:fld>
            <a:endParaRPr lang="is-IS" altLang="en-US"/>
          </a:p>
        </p:txBody>
      </p:sp>
    </p:spTree>
    <p:extLst>
      <p:ext uri="{BB962C8B-B14F-4D97-AF65-F5344CB8AC3E}">
        <p14:creationId xmlns:p14="http://schemas.microsoft.com/office/powerpoint/2010/main" val="658276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9FCA4-7223-6042-AFFC-4141BD98733A}"/>
              </a:ext>
            </a:extLst>
          </p:cNvPr>
          <p:cNvSpPr>
            <a:spLocks noGrp="1"/>
          </p:cNvSpPr>
          <p:nvPr>
            <p:ph type="title"/>
          </p:nvPr>
        </p:nvSpPr>
        <p:spPr>
          <a:xfrm>
            <a:off x="0" y="114688"/>
            <a:ext cx="9540875" cy="1181656"/>
          </a:xfrm>
        </p:spPr>
        <p:txBody>
          <a:bodyPr>
            <a:normAutofit fontScale="90000"/>
          </a:bodyPr>
          <a:lstStyle/>
          <a:p>
            <a:r>
              <a:rPr lang="en-GB" sz="4000" b="1" i="1" dirty="0"/>
              <a:t>Factors that affect academic performance according to the New Sociology of Education theory </a:t>
            </a:r>
            <a:endParaRPr lang="en-GB" sz="4000" dirty="0"/>
          </a:p>
        </p:txBody>
      </p:sp>
      <p:sp>
        <p:nvSpPr>
          <p:cNvPr id="3" name="Content Placeholder 2">
            <a:extLst>
              <a:ext uri="{FF2B5EF4-FFF2-40B4-BE49-F238E27FC236}">
                <a16:creationId xmlns:a16="http://schemas.microsoft.com/office/drawing/2014/main" id="{C60DCFC2-3B60-A648-A026-E4F0D2174078}"/>
              </a:ext>
            </a:extLst>
          </p:cNvPr>
          <p:cNvSpPr>
            <a:spLocks noGrp="1"/>
          </p:cNvSpPr>
          <p:nvPr>
            <p:ph idx="1"/>
          </p:nvPr>
        </p:nvSpPr>
        <p:spPr>
          <a:xfrm>
            <a:off x="233933" y="1625893"/>
            <a:ext cx="9145015" cy="3918922"/>
          </a:xfrm>
        </p:spPr>
        <p:txBody>
          <a:bodyPr>
            <a:normAutofit fontScale="85000" lnSpcReduction="20000"/>
          </a:bodyPr>
          <a:lstStyle/>
          <a:p>
            <a:pPr marL="0" indent="0">
              <a:buNone/>
            </a:pPr>
            <a:r>
              <a:rPr lang="en-GB" sz="3500" b="1" i="1" dirty="0"/>
              <a:t>1. Curriculum content</a:t>
            </a:r>
            <a:br>
              <a:rPr lang="en-GB" sz="3500" i="1" dirty="0"/>
            </a:br>
            <a:r>
              <a:rPr lang="en-GB" sz="3500" dirty="0"/>
              <a:t>What content is taught and how the content is taught will affect how students are going to perform. </a:t>
            </a:r>
          </a:p>
          <a:p>
            <a:endParaRPr lang="en-GB" sz="3500" dirty="0"/>
          </a:p>
          <a:p>
            <a:r>
              <a:rPr lang="en-GB" sz="3500" dirty="0"/>
              <a:t>There are two types of curricular that are followed;</a:t>
            </a:r>
          </a:p>
          <a:p>
            <a:endParaRPr lang="en-GB" sz="3500" dirty="0"/>
          </a:p>
          <a:p>
            <a:pPr lvl="1">
              <a:buFont typeface="Wingdings" panose="05000000000000000000" pitchFamily="2" charset="2"/>
              <a:buChar char="Ø"/>
            </a:pPr>
            <a:r>
              <a:rPr lang="en-GB" sz="3187" dirty="0"/>
              <a:t>(a)</a:t>
            </a:r>
            <a:r>
              <a:rPr lang="en-GB" sz="3187" b="1" dirty="0"/>
              <a:t>Official curriculum- </a:t>
            </a:r>
            <a:r>
              <a:rPr lang="en-GB" sz="3187" dirty="0"/>
              <a:t>entire curriculum that has been prepared for a certain period.</a:t>
            </a:r>
          </a:p>
          <a:p>
            <a:pPr marL="357805" lvl="1" indent="0">
              <a:buNone/>
            </a:pPr>
            <a:endParaRPr lang="en-GB" sz="3187" dirty="0"/>
          </a:p>
          <a:p>
            <a:pPr lvl="1">
              <a:buFont typeface="Wingdings" panose="05000000000000000000" pitchFamily="2" charset="2"/>
              <a:buChar char="Ø"/>
            </a:pPr>
            <a:r>
              <a:rPr lang="en-GB" sz="3187" dirty="0">
                <a:solidFill>
                  <a:prstClr val="black"/>
                </a:solidFill>
              </a:rPr>
              <a:t>(b) </a:t>
            </a:r>
            <a:r>
              <a:rPr lang="en-GB" sz="3187" b="1" dirty="0">
                <a:solidFill>
                  <a:prstClr val="black"/>
                </a:solidFill>
              </a:rPr>
              <a:t>The actual curriculum- </a:t>
            </a:r>
            <a:r>
              <a:rPr lang="en-GB" sz="3187" dirty="0">
                <a:solidFill>
                  <a:prstClr val="black"/>
                </a:solidFill>
              </a:rPr>
              <a:t>that curriculum that a teacher actually teachers (problem when there is national exam).</a:t>
            </a:r>
          </a:p>
          <a:p>
            <a:endParaRPr lang="en-GB" sz="3200" dirty="0"/>
          </a:p>
          <a:p>
            <a:pPr marL="0" indent="0">
              <a:buNone/>
            </a:pPr>
            <a:endParaRPr lang="en-GB" sz="3600" dirty="0"/>
          </a:p>
          <a:p>
            <a:endParaRPr lang="en-GB" dirty="0"/>
          </a:p>
        </p:txBody>
      </p:sp>
      <p:sp>
        <p:nvSpPr>
          <p:cNvPr id="5" name="Slide Number Placeholder 4">
            <a:extLst>
              <a:ext uri="{FF2B5EF4-FFF2-40B4-BE49-F238E27FC236}">
                <a16:creationId xmlns:a16="http://schemas.microsoft.com/office/drawing/2014/main" id="{09A3C63E-03C6-0744-905E-C0F5B7703F02}"/>
              </a:ext>
            </a:extLst>
          </p:cNvPr>
          <p:cNvSpPr>
            <a:spLocks noGrp="1"/>
          </p:cNvSpPr>
          <p:nvPr>
            <p:ph type="sldNum" sz="quarter" idx="12"/>
          </p:nvPr>
        </p:nvSpPr>
        <p:spPr/>
        <p:txBody>
          <a:bodyPr/>
          <a:lstStyle/>
          <a:p>
            <a:pPr>
              <a:defRPr/>
            </a:pPr>
            <a:fld id="{2EE48FCD-F806-4AA6-8009-DF9D656D2717}" type="slidenum">
              <a:rPr lang="is-IS" altLang="en-US" smtClean="0"/>
              <a:pPr>
                <a:defRPr/>
              </a:pPr>
              <a:t>60</a:t>
            </a:fld>
            <a:endParaRPr lang="is-IS" altLang="en-US"/>
          </a:p>
        </p:txBody>
      </p:sp>
    </p:spTree>
    <p:extLst>
      <p:ext uri="{BB962C8B-B14F-4D97-AF65-F5344CB8AC3E}">
        <p14:creationId xmlns:p14="http://schemas.microsoft.com/office/powerpoint/2010/main" val="41175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4" end="4"/>
                                            </p:txEl>
                                          </p:spTgt>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p:cTn id="35"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A28250-7FE4-7842-A5B0-0BDDD2922FE2}"/>
              </a:ext>
            </a:extLst>
          </p:cNvPr>
          <p:cNvSpPr>
            <a:spLocks noGrp="1"/>
          </p:cNvSpPr>
          <p:nvPr>
            <p:ph idx="1"/>
          </p:nvPr>
        </p:nvSpPr>
        <p:spPr>
          <a:xfrm>
            <a:off x="161925" y="720279"/>
            <a:ext cx="9217024" cy="4824536"/>
          </a:xfrm>
        </p:spPr>
        <p:txBody>
          <a:bodyPr>
            <a:normAutofit/>
          </a:bodyPr>
          <a:lstStyle/>
          <a:p>
            <a:pPr marL="0" indent="0">
              <a:buNone/>
            </a:pPr>
            <a:r>
              <a:rPr lang="en-GB" sz="4000" dirty="0"/>
              <a:t> </a:t>
            </a:r>
          </a:p>
          <a:p>
            <a:r>
              <a:rPr lang="en-GB" sz="4000" dirty="0"/>
              <a:t>Why some teach actual curriculum?</a:t>
            </a:r>
          </a:p>
          <a:p>
            <a:pPr lvl="1"/>
            <a:r>
              <a:rPr lang="en-GB" sz="3800" dirty="0"/>
              <a:t>failure of intention (competence)</a:t>
            </a:r>
          </a:p>
          <a:p>
            <a:pPr lvl="1"/>
            <a:r>
              <a:rPr lang="en-GB" sz="3800" dirty="0"/>
              <a:t>lack of intention (finds topic/s irrelevant)</a:t>
            </a:r>
          </a:p>
          <a:p>
            <a:endParaRPr lang="en-GB" dirty="0"/>
          </a:p>
        </p:txBody>
      </p:sp>
      <p:sp>
        <p:nvSpPr>
          <p:cNvPr id="5" name="Slide Number Placeholder 4">
            <a:extLst>
              <a:ext uri="{FF2B5EF4-FFF2-40B4-BE49-F238E27FC236}">
                <a16:creationId xmlns:a16="http://schemas.microsoft.com/office/drawing/2014/main" id="{6EC69529-A0BC-3249-A50B-4BA96A160DC9}"/>
              </a:ext>
            </a:extLst>
          </p:cNvPr>
          <p:cNvSpPr>
            <a:spLocks noGrp="1"/>
          </p:cNvSpPr>
          <p:nvPr>
            <p:ph type="sldNum" sz="quarter" idx="12"/>
          </p:nvPr>
        </p:nvSpPr>
        <p:spPr/>
        <p:txBody>
          <a:bodyPr/>
          <a:lstStyle/>
          <a:p>
            <a:pPr>
              <a:defRPr/>
            </a:pPr>
            <a:fld id="{2EE48FCD-F806-4AA6-8009-DF9D656D2717}" type="slidenum">
              <a:rPr lang="is-IS" altLang="en-US" smtClean="0"/>
              <a:pPr>
                <a:defRPr/>
              </a:pPr>
              <a:t>61</a:t>
            </a:fld>
            <a:endParaRPr lang="is-IS" altLang="en-US"/>
          </a:p>
        </p:txBody>
      </p:sp>
    </p:spTree>
    <p:extLst>
      <p:ext uri="{BB962C8B-B14F-4D97-AF65-F5344CB8AC3E}">
        <p14:creationId xmlns:p14="http://schemas.microsoft.com/office/powerpoint/2010/main" val="90853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2" end="2"/>
                                            </p:tx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p:cTn id="2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8DA317-8EE1-BC4F-956C-50394A4EDB3E}"/>
              </a:ext>
            </a:extLst>
          </p:cNvPr>
          <p:cNvSpPr>
            <a:spLocks noGrp="1"/>
          </p:cNvSpPr>
          <p:nvPr>
            <p:ph idx="1"/>
          </p:nvPr>
        </p:nvSpPr>
        <p:spPr>
          <a:xfrm>
            <a:off x="161925" y="432247"/>
            <a:ext cx="9217024" cy="4880710"/>
          </a:xfrm>
        </p:spPr>
        <p:txBody>
          <a:bodyPr>
            <a:noAutofit/>
          </a:bodyPr>
          <a:lstStyle/>
          <a:p>
            <a:pPr marL="0" lvl="0" indent="0">
              <a:buNone/>
            </a:pPr>
            <a:r>
              <a:rPr lang="en-GB" sz="4000" b="1" dirty="0"/>
              <a:t>The contents of the tests also matter</a:t>
            </a:r>
            <a:r>
              <a:rPr lang="en-GB" sz="4000" dirty="0"/>
              <a:t>:</a:t>
            </a:r>
          </a:p>
          <a:p>
            <a:pPr lvl="0"/>
            <a:r>
              <a:rPr lang="en-GB" sz="4000" dirty="0"/>
              <a:t>if content is not known by students from a certain background.</a:t>
            </a:r>
          </a:p>
          <a:p>
            <a:pPr marL="0" lvl="0" indent="0">
              <a:buNone/>
            </a:pPr>
            <a:endParaRPr lang="en-GB" sz="4000" dirty="0"/>
          </a:p>
          <a:p>
            <a:pPr lvl="0"/>
            <a:r>
              <a:rPr lang="en-GB" sz="4000" dirty="0"/>
              <a:t>the maturity of pupils (you give abstract test but pupils at concrete stage)</a:t>
            </a:r>
          </a:p>
        </p:txBody>
      </p:sp>
      <p:sp>
        <p:nvSpPr>
          <p:cNvPr id="5" name="Slide Number Placeholder 4">
            <a:extLst>
              <a:ext uri="{FF2B5EF4-FFF2-40B4-BE49-F238E27FC236}">
                <a16:creationId xmlns:a16="http://schemas.microsoft.com/office/drawing/2014/main" id="{F77D80E2-5E36-EA4F-A3A2-3920EF27DD86}"/>
              </a:ext>
            </a:extLst>
          </p:cNvPr>
          <p:cNvSpPr>
            <a:spLocks noGrp="1"/>
          </p:cNvSpPr>
          <p:nvPr>
            <p:ph type="sldNum" sz="quarter" idx="12"/>
          </p:nvPr>
        </p:nvSpPr>
        <p:spPr/>
        <p:txBody>
          <a:bodyPr/>
          <a:lstStyle/>
          <a:p>
            <a:pPr>
              <a:defRPr/>
            </a:pPr>
            <a:fld id="{2EE48FCD-F806-4AA6-8009-DF9D656D2717}" type="slidenum">
              <a:rPr lang="is-IS" altLang="en-US" smtClean="0"/>
              <a:pPr>
                <a:defRPr/>
              </a:pPr>
              <a:t>62</a:t>
            </a:fld>
            <a:endParaRPr lang="is-IS" altLang="en-US"/>
          </a:p>
        </p:txBody>
      </p:sp>
    </p:spTree>
    <p:extLst>
      <p:ext uri="{BB962C8B-B14F-4D97-AF65-F5344CB8AC3E}">
        <p14:creationId xmlns:p14="http://schemas.microsoft.com/office/powerpoint/2010/main" val="1137355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p:cTn id="23"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7591DD2-CE13-DA4B-836A-E330475BE5A2}"/>
              </a:ext>
            </a:extLst>
          </p:cNvPr>
          <p:cNvSpPr>
            <a:spLocks noGrp="1"/>
          </p:cNvSpPr>
          <p:nvPr>
            <p:ph idx="1"/>
          </p:nvPr>
        </p:nvSpPr>
        <p:spPr>
          <a:xfrm>
            <a:off x="161925" y="1152327"/>
            <a:ext cx="9217023" cy="4160630"/>
          </a:xfrm>
        </p:spPr>
        <p:txBody>
          <a:bodyPr/>
          <a:lstStyle/>
          <a:p>
            <a:pPr marL="0" indent="0">
              <a:buNone/>
            </a:pPr>
            <a:endParaRPr lang="en-GB" sz="2800" dirty="0"/>
          </a:p>
          <a:p>
            <a:r>
              <a:rPr lang="en-GB" sz="3600" dirty="0"/>
              <a:t>The </a:t>
            </a:r>
            <a:r>
              <a:rPr lang="en-GB" sz="3600" b="1" dirty="0"/>
              <a:t>methods that teachers use </a:t>
            </a:r>
            <a:r>
              <a:rPr lang="en-GB" sz="3600" dirty="0"/>
              <a:t>to deliver the curriculum also affects the performance. Teachers should use appropriate methods.</a:t>
            </a:r>
            <a:br>
              <a:rPr lang="en-GB" sz="2800" dirty="0"/>
            </a:br>
            <a:endParaRPr lang="en-GB" sz="2800" dirty="0"/>
          </a:p>
          <a:p>
            <a:endParaRPr lang="en-GB" dirty="0"/>
          </a:p>
        </p:txBody>
      </p:sp>
      <p:sp>
        <p:nvSpPr>
          <p:cNvPr id="4" name="Footer Placeholder 3">
            <a:extLst>
              <a:ext uri="{FF2B5EF4-FFF2-40B4-BE49-F238E27FC236}">
                <a16:creationId xmlns:a16="http://schemas.microsoft.com/office/drawing/2014/main" id="{1018502A-1844-7148-9E14-03C3AF0AB225}"/>
              </a:ext>
            </a:extLst>
          </p:cNvPr>
          <p:cNvSpPr>
            <a:spLocks noGrp="1"/>
          </p:cNvSpPr>
          <p:nvPr>
            <p:ph type="ftr" sz="quarter" idx="11"/>
          </p:nvPr>
        </p:nvSpPr>
        <p:spPr/>
        <p:txBody>
          <a:bodyPr/>
          <a:lstStyle/>
          <a:p>
            <a:pPr>
              <a:defRPr/>
            </a:pPr>
            <a:r>
              <a:rPr lang="is-IS" altLang="en-US"/>
              <a:t>TOK202</a:t>
            </a:r>
          </a:p>
        </p:txBody>
      </p:sp>
      <p:sp>
        <p:nvSpPr>
          <p:cNvPr id="5" name="Slide Number Placeholder 4">
            <a:extLst>
              <a:ext uri="{FF2B5EF4-FFF2-40B4-BE49-F238E27FC236}">
                <a16:creationId xmlns:a16="http://schemas.microsoft.com/office/drawing/2014/main" id="{C5EC5333-25DB-B346-B454-2604725B3939}"/>
              </a:ext>
            </a:extLst>
          </p:cNvPr>
          <p:cNvSpPr>
            <a:spLocks noGrp="1"/>
          </p:cNvSpPr>
          <p:nvPr>
            <p:ph type="sldNum" sz="quarter" idx="12"/>
          </p:nvPr>
        </p:nvSpPr>
        <p:spPr/>
        <p:txBody>
          <a:bodyPr/>
          <a:lstStyle/>
          <a:p>
            <a:pPr>
              <a:defRPr/>
            </a:pPr>
            <a:fld id="{2EE48FCD-F806-4AA6-8009-DF9D656D2717}" type="slidenum">
              <a:rPr lang="is-IS" altLang="en-US" smtClean="0"/>
              <a:pPr>
                <a:defRPr/>
              </a:pPr>
              <a:t>63</a:t>
            </a:fld>
            <a:endParaRPr lang="is-IS" altLang="en-US"/>
          </a:p>
        </p:txBody>
      </p:sp>
    </p:spTree>
    <p:extLst>
      <p:ext uri="{BB962C8B-B14F-4D97-AF65-F5344CB8AC3E}">
        <p14:creationId xmlns:p14="http://schemas.microsoft.com/office/powerpoint/2010/main" val="17110884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3DA5C-3CCB-194C-8E5A-BCB795810985}"/>
              </a:ext>
            </a:extLst>
          </p:cNvPr>
          <p:cNvSpPr>
            <a:spLocks noGrp="1"/>
          </p:cNvSpPr>
          <p:nvPr>
            <p:ph type="title"/>
          </p:nvPr>
        </p:nvSpPr>
        <p:spPr>
          <a:xfrm>
            <a:off x="377949" y="306723"/>
            <a:ext cx="9162926" cy="1113534"/>
          </a:xfrm>
        </p:spPr>
        <p:txBody>
          <a:bodyPr>
            <a:normAutofit/>
          </a:bodyPr>
          <a:lstStyle/>
          <a:p>
            <a:r>
              <a:rPr lang="en-GB" sz="3600" b="1" dirty="0"/>
              <a:t>2. Teacher –pupils interactions</a:t>
            </a:r>
            <a:br>
              <a:rPr lang="en-GB" sz="3600" b="1" dirty="0"/>
            </a:br>
            <a:endParaRPr lang="en-GB" dirty="0"/>
          </a:p>
        </p:txBody>
      </p:sp>
      <p:sp>
        <p:nvSpPr>
          <p:cNvPr id="3" name="Content Placeholder 2">
            <a:extLst>
              <a:ext uri="{FF2B5EF4-FFF2-40B4-BE49-F238E27FC236}">
                <a16:creationId xmlns:a16="http://schemas.microsoft.com/office/drawing/2014/main" id="{2A0429A4-7007-7B4B-A6F9-1B8823551628}"/>
              </a:ext>
            </a:extLst>
          </p:cNvPr>
          <p:cNvSpPr>
            <a:spLocks noGrp="1"/>
          </p:cNvSpPr>
          <p:nvPr>
            <p:ph idx="1"/>
          </p:nvPr>
        </p:nvSpPr>
        <p:spPr/>
        <p:txBody>
          <a:bodyPr>
            <a:normAutofit/>
          </a:bodyPr>
          <a:lstStyle/>
          <a:p>
            <a:pPr marL="0" indent="0">
              <a:buNone/>
            </a:pPr>
            <a:r>
              <a:rPr lang="en-GB" sz="3200" dirty="0"/>
              <a:t>Teacher-pupil interactions affect students’ performance</a:t>
            </a:r>
          </a:p>
          <a:p>
            <a:pPr marL="0" lvl="0" indent="0">
              <a:buNone/>
            </a:pPr>
            <a:endParaRPr lang="en-GB" sz="3200" dirty="0"/>
          </a:p>
          <a:p>
            <a:pPr lvl="0"/>
            <a:r>
              <a:rPr lang="en-GB" sz="3200" dirty="0"/>
              <a:t>Teachers should always develop a good relationship with their students.</a:t>
            </a:r>
          </a:p>
          <a:p>
            <a:pPr marL="0" indent="0">
              <a:buNone/>
            </a:pPr>
            <a:endParaRPr lang="en-GB" dirty="0"/>
          </a:p>
        </p:txBody>
      </p:sp>
      <p:sp>
        <p:nvSpPr>
          <p:cNvPr id="5" name="Slide Number Placeholder 4">
            <a:extLst>
              <a:ext uri="{FF2B5EF4-FFF2-40B4-BE49-F238E27FC236}">
                <a16:creationId xmlns:a16="http://schemas.microsoft.com/office/drawing/2014/main" id="{1786BB25-1205-E341-AE7B-8B45780A2153}"/>
              </a:ext>
            </a:extLst>
          </p:cNvPr>
          <p:cNvSpPr>
            <a:spLocks noGrp="1"/>
          </p:cNvSpPr>
          <p:nvPr>
            <p:ph type="sldNum" sz="quarter" idx="12"/>
          </p:nvPr>
        </p:nvSpPr>
        <p:spPr/>
        <p:txBody>
          <a:bodyPr/>
          <a:lstStyle/>
          <a:p>
            <a:pPr>
              <a:defRPr/>
            </a:pPr>
            <a:fld id="{2EE48FCD-F806-4AA6-8009-DF9D656D2717}" type="slidenum">
              <a:rPr lang="is-IS" altLang="en-US" smtClean="0"/>
              <a:pPr>
                <a:defRPr/>
              </a:pPr>
              <a:t>64</a:t>
            </a:fld>
            <a:endParaRPr lang="is-IS" altLang="en-US"/>
          </a:p>
        </p:txBody>
      </p:sp>
    </p:spTree>
    <p:extLst>
      <p:ext uri="{BB962C8B-B14F-4D97-AF65-F5344CB8AC3E}">
        <p14:creationId xmlns:p14="http://schemas.microsoft.com/office/powerpoint/2010/main" val="3362902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57EEC-CBC4-B14D-BD0D-B38D959D85CF}"/>
              </a:ext>
            </a:extLst>
          </p:cNvPr>
          <p:cNvSpPr>
            <a:spLocks noGrp="1"/>
          </p:cNvSpPr>
          <p:nvPr>
            <p:ph type="title"/>
          </p:nvPr>
        </p:nvSpPr>
        <p:spPr>
          <a:xfrm>
            <a:off x="477044" y="288231"/>
            <a:ext cx="8586788" cy="1263409"/>
          </a:xfrm>
        </p:spPr>
        <p:txBody>
          <a:bodyPr>
            <a:noAutofit/>
          </a:bodyPr>
          <a:lstStyle/>
          <a:p>
            <a:r>
              <a:rPr lang="en-GB" sz="4000" b="1" i="1" dirty="0"/>
              <a:t>3. Concepts which teachers use to define their pupils</a:t>
            </a:r>
            <a:r>
              <a:rPr lang="en-GB" sz="4000" b="1" dirty="0"/>
              <a:t> </a:t>
            </a:r>
          </a:p>
        </p:txBody>
      </p:sp>
      <p:sp>
        <p:nvSpPr>
          <p:cNvPr id="3" name="Content Placeholder 2">
            <a:extLst>
              <a:ext uri="{FF2B5EF4-FFF2-40B4-BE49-F238E27FC236}">
                <a16:creationId xmlns:a16="http://schemas.microsoft.com/office/drawing/2014/main" id="{36AD4431-BF1E-154F-89E3-FFEFFF6BDE64}"/>
              </a:ext>
            </a:extLst>
          </p:cNvPr>
          <p:cNvSpPr>
            <a:spLocks noGrp="1"/>
          </p:cNvSpPr>
          <p:nvPr>
            <p:ph idx="1"/>
          </p:nvPr>
        </p:nvSpPr>
        <p:spPr>
          <a:xfrm>
            <a:off x="89917" y="1625893"/>
            <a:ext cx="9217023" cy="3687064"/>
          </a:xfrm>
        </p:spPr>
        <p:txBody>
          <a:bodyPr>
            <a:normAutofit/>
          </a:bodyPr>
          <a:lstStyle/>
          <a:p>
            <a:pPr lvl="0"/>
            <a:r>
              <a:rPr lang="en-GB" sz="3200" dirty="0"/>
              <a:t>Teachers have certain concepts which they use to define their pupils such as; dull, slow learner, Un-teachable, bright etc.</a:t>
            </a:r>
          </a:p>
          <a:p>
            <a:pPr lvl="0"/>
            <a:endParaRPr lang="en-GB" sz="3200" dirty="0"/>
          </a:p>
          <a:p>
            <a:pPr lvl="0"/>
            <a:r>
              <a:rPr lang="en-GB" sz="3200" dirty="0"/>
              <a:t>Some teachers reinforce these concepts by grouping students according to their abilities (sitting arrangement)</a:t>
            </a:r>
          </a:p>
          <a:p>
            <a:pPr marL="0" indent="0">
              <a:buNone/>
            </a:pPr>
            <a:endParaRPr lang="en-GB" sz="3600" dirty="0"/>
          </a:p>
          <a:p>
            <a:endParaRPr lang="en-GB" dirty="0"/>
          </a:p>
        </p:txBody>
      </p:sp>
      <p:sp>
        <p:nvSpPr>
          <p:cNvPr id="5" name="Slide Number Placeholder 4">
            <a:extLst>
              <a:ext uri="{FF2B5EF4-FFF2-40B4-BE49-F238E27FC236}">
                <a16:creationId xmlns:a16="http://schemas.microsoft.com/office/drawing/2014/main" id="{57A6C868-CEBB-094D-BECD-A18CBE49984B}"/>
              </a:ext>
            </a:extLst>
          </p:cNvPr>
          <p:cNvSpPr>
            <a:spLocks noGrp="1"/>
          </p:cNvSpPr>
          <p:nvPr>
            <p:ph type="sldNum" sz="quarter" idx="12"/>
          </p:nvPr>
        </p:nvSpPr>
        <p:spPr/>
        <p:txBody>
          <a:bodyPr/>
          <a:lstStyle/>
          <a:p>
            <a:pPr>
              <a:defRPr/>
            </a:pPr>
            <a:fld id="{2EE48FCD-F806-4AA6-8009-DF9D656D2717}" type="slidenum">
              <a:rPr lang="is-IS" altLang="en-US" smtClean="0"/>
              <a:pPr>
                <a:defRPr/>
              </a:pPr>
              <a:t>65</a:t>
            </a:fld>
            <a:endParaRPr lang="is-IS" altLang="en-US"/>
          </a:p>
        </p:txBody>
      </p:sp>
    </p:spTree>
    <p:extLst>
      <p:ext uri="{BB962C8B-B14F-4D97-AF65-F5344CB8AC3E}">
        <p14:creationId xmlns:p14="http://schemas.microsoft.com/office/powerpoint/2010/main" val="107540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F5C7-B5EB-C540-87B4-1900E69B23C7}"/>
              </a:ext>
            </a:extLst>
          </p:cNvPr>
          <p:cNvSpPr>
            <a:spLocks noGrp="1"/>
          </p:cNvSpPr>
          <p:nvPr>
            <p:ph type="title"/>
          </p:nvPr>
        </p:nvSpPr>
        <p:spPr/>
        <p:txBody>
          <a:bodyPr>
            <a:normAutofit/>
          </a:bodyPr>
          <a:lstStyle/>
          <a:p>
            <a:r>
              <a:rPr lang="en-GB" i="1" dirty="0"/>
              <a:t>Weakness of the NSE theory</a:t>
            </a:r>
            <a:br>
              <a:rPr lang="en-GB" dirty="0"/>
            </a:br>
            <a:endParaRPr lang="en-GB" dirty="0"/>
          </a:p>
        </p:txBody>
      </p:sp>
      <p:sp>
        <p:nvSpPr>
          <p:cNvPr id="3" name="Content Placeholder 2">
            <a:extLst>
              <a:ext uri="{FF2B5EF4-FFF2-40B4-BE49-F238E27FC236}">
                <a16:creationId xmlns:a16="http://schemas.microsoft.com/office/drawing/2014/main" id="{705A4B36-B948-1E4A-8E9D-59343D11AA56}"/>
              </a:ext>
            </a:extLst>
          </p:cNvPr>
          <p:cNvSpPr>
            <a:spLocks noGrp="1"/>
          </p:cNvSpPr>
          <p:nvPr>
            <p:ph idx="1"/>
          </p:nvPr>
        </p:nvSpPr>
        <p:spPr>
          <a:xfrm>
            <a:off x="89917" y="1080319"/>
            <a:ext cx="9289031" cy="4566032"/>
          </a:xfrm>
        </p:spPr>
        <p:txBody>
          <a:bodyPr>
            <a:normAutofit/>
          </a:bodyPr>
          <a:lstStyle/>
          <a:p>
            <a:pPr lvl="0"/>
            <a:r>
              <a:rPr lang="en-GB" sz="3200" dirty="0"/>
              <a:t>Narrow in its perspective because it explains differential academic performance of pupils based on what happens in the classroom only.</a:t>
            </a:r>
          </a:p>
          <a:p>
            <a:pPr lvl="0"/>
            <a:endParaRPr lang="en-GB" sz="3200" dirty="0"/>
          </a:p>
          <a:p>
            <a:pPr lvl="0"/>
            <a:r>
              <a:rPr lang="en-GB" sz="3200" dirty="0"/>
              <a:t>Nothing ‘New’ about the theory as it borrows a lot from the labelling theory.</a:t>
            </a:r>
          </a:p>
          <a:p>
            <a:pPr lvl="0"/>
            <a:endParaRPr lang="en-GB" sz="3200" dirty="0"/>
          </a:p>
          <a:p>
            <a:pPr lvl="0"/>
            <a:r>
              <a:rPr lang="en-GB" sz="3200" dirty="0"/>
              <a:t>Did not impress the majority because it’s a theory of teachers (from school of education).</a:t>
            </a:r>
          </a:p>
          <a:p>
            <a:endParaRPr lang="en-GB" dirty="0"/>
          </a:p>
          <a:p>
            <a:endParaRPr lang="en-GB" dirty="0"/>
          </a:p>
        </p:txBody>
      </p:sp>
      <p:sp>
        <p:nvSpPr>
          <p:cNvPr id="5" name="Slide Number Placeholder 4">
            <a:extLst>
              <a:ext uri="{FF2B5EF4-FFF2-40B4-BE49-F238E27FC236}">
                <a16:creationId xmlns:a16="http://schemas.microsoft.com/office/drawing/2014/main" id="{327768A0-7319-3E4E-89D3-48CD4B8D56B5}"/>
              </a:ext>
            </a:extLst>
          </p:cNvPr>
          <p:cNvSpPr>
            <a:spLocks noGrp="1"/>
          </p:cNvSpPr>
          <p:nvPr>
            <p:ph type="sldNum" sz="quarter" idx="12"/>
          </p:nvPr>
        </p:nvSpPr>
        <p:spPr/>
        <p:txBody>
          <a:bodyPr/>
          <a:lstStyle/>
          <a:p>
            <a:pPr>
              <a:defRPr/>
            </a:pPr>
            <a:fld id="{2EE48FCD-F806-4AA6-8009-DF9D656D2717}" type="slidenum">
              <a:rPr lang="is-IS" altLang="en-US" smtClean="0"/>
              <a:pPr>
                <a:defRPr/>
              </a:pPr>
              <a:t>66</a:t>
            </a:fld>
            <a:endParaRPr lang="is-IS" altLang="en-US"/>
          </a:p>
        </p:txBody>
      </p:sp>
    </p:spTree>
    <p:extLst>
      <p:ext uri="{BB962C8B-B14F-4D97-AF65-F5344CB8AC3E}">
        <p14:creationId xmlns:p14="http://schemas.microsoft.com/office/powerpoint/2010/main" val="422074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BCB5C96-1BE6-9040-BC1F-2AF29A7200DB}"/>
              </a:ext>
            </a:extLst>
          </p:cNvPr>
          <p:cNvSpPr>
            <a:spLocks noGrp="1"/>
          </p:cNvSpPr>
          <p:nvPr>
            <p:ph type="title"/>
          </p:nvPr>
        </p:nvSpPr>
        <p:spPr>
          <a:xfrm>
            <a:off x="161926" y="114687"/>
            <a:ext cx="8902700" cy="1181656"/>
          </a:xfrm>
        </p:spPr>
        <p:txBody>
          <a:bodyPr>
            <a:normAutofit fontScale="90000"/>
          </a:bodyPr>
          <a:lstStyle/>
          <a:p>
            <a:br>
              <a:rPr lang="en-GB" i="1" dirty="0"/>
            </a:br>
            <a:r>
              <a:rPr lang="en-GB" b="1" i="1" dirty="0"/>
              <a:t>Similarities between Labelling Theory and NSE Theory</a:t>
            </a:r>
            <a:endParaRPr lang="en-GB" b="1" dirty="0"/>
          </a:p>
        </p:txBody>
      </p:sp>
      <p:sp>
        <p:nvSpPr>
          <p:cNvPr id="3" name="Content Placeholder 2">
            <a:extLst>
              <a:ext uri="{FF2B5EF4-FFF2-40B4-BE49-F238E27FC236}">
                <a16:creationId xmlns:a16="http://schemas.microsoft.com/office/drawing/2014/main" id="{32749113-875B-8446-83AD-1102DA5B628B}"/>
              </a:ext>
            </a:extLst>
          </p:cNvPr>
          <p:cNvSpPr>
            <a:spLocks noGrp="1"/>
          </p:cNvSpPr>
          <p:nvPr>
            <p:ph idx="1"/>
          </p:nvPr>
        </p:nvSpPr>
        <p:spPr>
          <a:xfrm>
            <a:off x="161925" y="1944415"/>
            <a:ext cx="9217023" cy="3368542"/>
          </a:xfrm>
        </p:spPr>
        <p:txBody>
          <a:bodyPr>
            <a:normAutofit/>
          </a:bodyPr>
          <a:lstStyle/>
          <a:p>
            <a:pPr lvl="0"/>
            <a:r>
              <a:rPr lang="en-GB" sz="3200" dirty="0"/>
              <a:t>Both are micro theories-small scale theories or interactional theories.</a:t>
            </a:r>
          </a:p>
          <a:p>
            <a:pPr marL="0" lvl="0" indent="0">
              <a:buNone/>
            </a:pPr>
            <a:endParaRPr lang="en-GB" sz="3200" dirty="0"/>
          </a:p>
          <a:p>
            <a:pPr lvl="0"/>
            <a:r>
              <a:rPr lang="en-GB" sz="3200" dirty="0"/>
              <a:t>Both deal with the internal operations of the classroom (teacher-pupil interactions).</a:t>
            </a:r>
          </a:p>
          <a:p>
            <a:endParaRPr lang="en-GB" dirty="0"/>
          </a:p>
          <a:p>
            <a:pPr marL="0" indent="0">
              <a:buNone/>
            </a:pPr>
            <a:endParaRPr lang="en-GB" dirty="0"/>
          </a:p>
        </p:txBody>
      </p:sp>
      <p:sp>
        <p:nvSpPr>
          <p:cNvPr id="4" name="Footer Placeholder 3">
            <a:extLst>
              <a:ext uri="{FF2B5EF4-FFF2-40B4-BE49-F238E27FC236}">
                <a16:creationId xmlns:a16="http://schemas.microsoft.com/office/drawing/2014/main" id="{243BF8BB-3091-0343-9E0C-3D3213B0AA0A}"/>
              </a:ext>
            </a:extLst>
          </p:cNvPr>
          <p:cNvSpPr>
            <a:spLocks noGrp="1"/>
          </p:cNvSpPr>
          <p:nvPr>
            <p:ph type="ftr" sz="quarter" idx="11"/>
          </p:nvPr>
        </p:nvSpPr>
        <p:spPr/>
        <p:txBody>
          <a:bodyPr/>
          <a:lstStyle/>
          <a:p>
            <a:pPr>
              <a:defRPr/>
            </a:pPr>
            <a:r>
              <a:rPr lang="is-IS" altLang="en-US"/>
              <a:t>TOK202</a:t>
            </a:r>
          </a:p>
        </p:txBody>
      </p:sp>
      <p:sp>
        <p:nvSpPr>
          <p:cNvPr id="5" name="Slide Number Placeholder 4">
            <a:extLst>
              <a:ext uri="{FF2B5EF4-FFF2-40B4-BE49-F238E27FC236}">
                <a16:creationId xmlns:a16="http://schemas.microsoft.com/office/drawing/2014/main" id="{27F90671-5A00-3946-B2B2-89BCD1FE56B1}"/>
              </a:ext>
            </a:extLst>
          </p:cNvPr>
          <p:cNvSpPr>
            <a:spLocks noGrp="1"/>
          </p:cNvSpPr>
          <p:nvPr>
            <p:ph type="sldNum" sz="quarter" idx="12"/>
          </p:nvPr>
        </p:nvSpPr>
        <p:spPr/>
        <p:txBody>
          <a:bodyPr/>
          <a:lstStyle/>
          <a:p>
            <a:pPr>
              <a:defRPr/>
            </a:pPr>
            <a:fld id="{2EE48FCD-F806-4AA6-8009-DF9D656D2717}" type="slidenum">
              <a:rPr lang="is-IS" altLang="en-US" smtClean="0"/>
              <a:pPr>
                <a:defRPr/>
              </a:pPr>
              <a:t>67</a:t>
            </a:fld>
            <a:endParaRPr lang="is-IS" altLang="en-US"/>
          </a:p>
        </p:txBody>
      </p:sp>
    </p:spTree>
    <p:extLst>
      <p:ext uri="{BB962C8B-B14F-4D97-AF65-F5344CB8AC3E}">
        <p14:creationId xmlns:p14="http://schemas.microsoft.com/office/powerpoint/2010/main" val="72809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DFEDD-D6B8-CB43-90BF-AC58E3BAA98A}"/>
              </a:ext>
            </a:extLst>
          </p:cNvPr>
          <p:cNvSpPr>
            <a:spLocks noGrp="1"/>
          </p:cNvSpPr>
          <p:nvPr>
            <p:ph type="title"/>
          </p:nvPr>
        </p:nvSpPr>
        <p:spPr>
          <a:xfrm>
            <a:off x="449956" y="461850"/>
            <a:ext cx="8613875" cy="859658"/>
          </a:xfrm>
        </p:spPr>
        <p:txBody>
          <a:bodyPr>
            <a:normAutofit fontScale="90000"/>
          </a:bodyPr>
          <a:lstStyle/>
          <a:p>
            <a:r>
              <a:rPr lang="en-GB" sz="4400" b="1" dirty="0"/>
              <a:t>Differences </a:t>
            </a:r>
            <a:r>
              <a:rPr lang="en-GB" sz="4400" b="1" i="1" dirty="0"/>
              <a:t>between LT and NSE Theory</a:t>
            </a:r>
            <a:endParaRPr lang="en-GB" sz="3100" b="1" dirty="0"/>
          </a:p>
        </p:txBody>
      </p:sp>
      <p:graphicFrame>
        <p:nvGraphicFramePr>
          <p:cNvPr id="6" name="Content Placeholder 5">
            <a:extLst>
              <a:ext uri="{FF2B5EF4-FFF2-40B4-BE49-F238E27FC236}">
                <a16:creationId xmlns:a16="http://schemas.microsoft.com/office/drawing/2014/main" id="{181A4898-8854-7C45-9D38-9D3726751D36}"/>
              </a:ext>
            </a:extLst>
          </p:cNvPr>
          <p:cNvGraphicFramePr>
            <a:graphicFrameLocks noGrp="1"/>
          </p:cNvGraphicFramePr>
          <p:nvPr>
            <p:ph idx="1"/>
            <p:extLst>
              <p:ext uri="{D42A27DB-BD31-4B8C-83A1-F6EECF244321}">
                <p14:modId xmlns:p14="http://schemas.microsoft.com/office/powerpoint/2010/main" val="2464619491"/>
              </p:ext>
            </p:extLst>
          </p:nvPr>
        </p:nvGraphicFramePr>
        <p:xfrm>
          <a:off x="233933" y="1512367"/>
          <a:ext cx="9073008" cy="4922201"/>
        </p:xfrm>
        <a:graphic>
          <a:graphicData uri="http://schemas.openxmlformats.org/drawingml/2006/table">
            <a:tbl>
              <a:tblPr firstRow="1" firstCol="1" bandRow="1">
                <a:tableStyleId>{5C22544A-7EE6-4342-B048-85BDC9FD1C3A}</a:tableStyleId>
              </a:tblPr>
              <a:tblGrid>
                <a:gridCol w="4463118">
                  <a:extLst>
                    <a:ext uri="{9D8B030D-6E8A-4147-A177-3AD203B41FA5}">
                      <a16:colId xmlns:a16="http://schemas.microsoft.com/office/drawing/2014/main" val="1945251637"/>
                    </a:ext>
                  </a:extLst>
                </a:gridCol>
                <a:gridCol w="4609890">
                  <a:extLst>
                    <a:ext uri="{9D8B030D-6E8A-4147-A177-3AD203B41FA5}">
                      <a16:colId xmlns:a16="http://schemas.microsoft.com/office/drawing/2014/main" val="941985306"/>
                    </a:ext>
                  </a:extLst>
                </a:gridCol>
              </a:tblGrid>
              <a:tr h="459331">
                <a:tc>
                  <a:txBody>
                    <a:bodyPr/>
                    <a:lstStyle/>
                    <a:p>
                      <a:pPr>
                        <a:spcAft>
                          <a:spcPts val="0"/>
                        </a:spcAft>
                      </a:pPr>
                      <a:r>
                        <a:rPr lang="en-GB" sz="2800" dirty="0">
                          <a:effectLst/>
                          <a:latin typeface="Calibri" panose="020F0502020204030204" pitchFamily="34" charset="0"/>
                          <a:ea typeface="Calibri" panose="020F0502020204030204" pitchFamily="34" charset="0"/>
                          <a:cs typeface="Times New Roman" panose="02020603050405020304" pitchFamily="18" charset="0"/>
                        </a:rPr>
                        <a:t>LT</a:t>
                      </a:r>
                    </a:p>
                  </a:txBody>
                  <a:tcPr marL="68580" marR="68580" marT="0" marB="0"/>
                </a:tc>
                <a:tc>
                  <a:txBody>
                    <a:bodyPr/>
                    <a:lstStyle/>
                    <a:p>
                      <a:pPr>
                        <a:spcAft>
                          <a:spcPts val="0"/>
                        </a:spcAft>
                      </a:pPr>
                      <a:r>
                        <a:rPr lang="en-ZA" sz="2800" dirty="0">
                          <a:effectLst/>
                        </a:rPr>
                        <a:t>NSE theory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260749"/>
                  </a:ext>
                </a:extLst>
              </a:tr>
              <a:tr h="459331">
                <a:tc>
                  <a:txBody>
                    <a:bodyPr/>
                    <a:lstStyle/>
                    <a:p>
                      <a:pPr>
                        <a:spcAft>
                          <a:spcPts val="0"/>
                        </a:spcAft>
                      </a:pPr>
                      <a:r>
                        <a:rPr lang="en-ZA" sz="2800" dirty="0">
                          <a:effectLst/>
                        </a:rPr>
                        <a:t>Originated from the USA in the 1960s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2800" dirty="0">
                          <a:effectLst/>
                        </a:rPr>
                        <a:t>Originated from the UK in the 1970s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10618192"/>
                  </a:ext>
                </a:extLst>
              </a:tr>
              <a:tr h="459331">
                <a:tc>
                  <a:txBody>
                    <a:bodyPr/>
                    <a:lstStyle/>
                    <a:p>
                      <a:pPr>
                        <a:spcAft>
                          <a:spcPts val="0"/>
                        </a:spcAft>
                      </a:pPr>
                      <a:r>
                        <a:rPr lang="en-ZA" sz="2800" dirty="0">
                          <a:effectLst/>
                        </a:rPr>
                        <a:t>Both Macro and Micro theory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2800" dirty="0">
                          <a:effectLst/>
                        </a:rPr>
                        <a:t>Micro only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0421710"/>
                  </a:ext>
                </a:extLst>
              </a:tr>
              <a:tr h="918664">
                <a:tc>
                  <a:txBody>
                    <a:bodyPr/>
                    <a:lstStyle/>
                    <a:p>
                      <a:pPr>
                        <a:spcAft>
                          <a:spcPts val="0"/>
                        </a:spcAft>
                      </a:pPr>
                      <a:r>
                        <a:rPr lang="en-ZA" sz="2800" dirty="0">
                          <a:effectLst/>
                        </a:rPr>
                        <a:t>Came from the field of Sociology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2800" dirty="0">
                          <a:effectLst/>
                        </a:rPr>
                        <a:t>Came from the field of education ( teacher’s theory)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0962343"/>
                  </a:ext>
                </a:extLst>
              </a:tr>
              <a:tr h="918664">
                <a:tc>
                  <a:txBody>
                    <a:bodyPr/>
                    <a:lstStyle/>
                    <a:p>
                      <a:pPr>
                        <a:spcAft>
                          <a:spcPts val="0"/>
                        </a:spcAft>
                      </a:pPr>
                      <a:r>
                        <a:rPr lang="en-ZA" sz="2800" dirty="0">
                          <a:effectLst/>
                        </a:rPr>
                        <a:t>Focuses on performance and behaviour of pupils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2800" dirty="0">
                          <a:effectLst/>
                        </a:rPr>
                        <a:t>Focuses on performance pupils only</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7128969"/>
                  </a:ext>
                </a:extLst>
              </a:tr>
              <a:tr h="459331">
                <a:tc>
                  <a:txBody>
                    <a:bodyPr/>
                    <a:lstStyle/>
                    <a:p>
                      <a:pPr>
                        <a:spcAft>
                          <a:spcPts val="0"/>
                        </a:spcAft>
                      </a:pPr>
                      <a:r>
                        <a:rPr lang="en-ZA" sz="2800" dirty="0">
                          <a:effectLst/>
                        </a:rPr>
                        <a:t>Uses labels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2800" dirty="0">
                          <a:effectLst/>
                        </a:rPr>
                        <a:t>Uses concepts</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0627767"/>
                  </a:ext>
                </a:extLst>
              </a:tr>
              <a:tr h="459331">
                <a:tc>
                  <a:txBody>
                    <a:bodyPr/>
                    <a:lstStyle/>
                    <a:p>
                      <a:pPr>
                        <a:spcAft>
                          <a:spcPts val="0"/>
                        </a:spcAft>
                      </a:pPr>
                      <a:r>
                        <a:rPr lang="en-ZA" sz="2800" dirty="0">
                          <a:effectLst/>
                        </a:rPr>
                        <a:t>It is widely accepted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ZA" sz="2800" dirty="0">
                          <a:effectLst/>
                        </a:rPr>
                        <a:t>Not widely accepted.</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23813821"/>
                  </a:ext>
                </a:extLst>
              </a:tr>
            </a:tbl>
          </a:graphicData>
        </a:graphic>
      </p:graphicFrame>
      <p:sp>
        <p:nvSpPr>
          <p:cNvPr id="5" name="Slide Number Placeholder 4">
            <a:extLst>
              <a:ext uri="{FF2B5EF4-FFF2-40B4-BE49-F238E27FC236}">
                <a16:creationId xmlns:a16="http://schemas.microsoft.com/office/drawing/2014/main" id="{FAA01F94-9AFC-EA4A-9126-F211194FD9C3}"/>
              </a:ext>
            </a:extLst>
          </p:cNvPr>
          <p:cNvSpPr>
            <a:spLocks noGrp="1"/>
          </p:cNvSpPr>
          <p:nvPr>
            <p:ph type="sldNum" sz="quarter" idx="12"/>
          </p:nvPr>
        </p:nvSpPr>
        <p:spPr/>
        <p:txBody>
          <a:bodyPr/>
          <a:lstStyle/>
          <a:p>
            <a:pPr>
              <a:defRPr/>
            </a:pPr>
            <a:fld id="{2EE48FCD-F806-4AA6-8009-DF9D656D2717}" type="slidenum">
              <a:rPr lang="is-IS" altLang="en-US" smtClean="0"/>
              <a:pPr>
                <a:defRPr/>
              </a:pPr>
              <a:t>68</a:t>
            </a:fld>
            <a:endParaRPr lang="is-IS" altLang="en-US"/>
          </a:p>
        </p:txBody>
      </p:sp>
      <p:sp>
        <p:nvSpPr>
          <p:cNvPr id="7" name="Rectangle 1">
            <a:extLst>
              <a:ext uri="{FF2B5EF4-FFF2-40B4-BE49-F238E27FC236}">
                <a16:creationId xmlns:a16="http://schemas.microsoft.com/office/drawing/2014/main" id="{F3177569-E2E2-0346-8B9A-D148BFA22786}"/>
              </a:ext>
            </a:extLst>
          </p:cNvPr>
          <p:cNvSpPr>
            <a:spLocks noChangeArrowheads="1"/>
          </p:cNvSpPr>
          <p:nvPr/>
        </p:nvSpPr>
        <p:spPr bwMode="auto">
          <a:xfrm>
            <a:off x="0" y="0"/>
            <a:ext cx="9540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75912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4800" b="1" dirty="0"/>
              <a:t>Micro theories</a:t>
            </a:r>
          </a:p>
        </p:txBody>
      </p:sp>
      <p:sp>
        <p:nvSpPr>
          <p:cNvPr id="3" name="Content Placeholder 2"/>
          <p:cNvSpPr>
            <a:spLocks noGrp="1"/>
          </p:cNvSpPr>
          <p:nvPr>
            <p:ph idx="1"/>
          </p:nvPr>
        </p:nvSpPr>
        <p:spPr>
          <a:xfrm>
            <a:off x="233933" y="1800399"/>
            <a:ext cx="9001000" cy="3816424"/>
          </a:xfrm>
        </p:spPr>
        <p:txBody>
          <a:bodyPr>
            <a:noAutofit/>
          </a:bodyPr>
          <a:lstStyle/>
          <a:p>
            <a:r>
              <a:rPr lang="en-ZA" sz="3600" dirty="0"/>
              <a:t>small scale</a:t>
            </a:r>
          </a:p>
          <a:p>
            <a:pPr marL="0" indent="0">
              <a:buNone/>
            </a:pPr>
            <a:endParaRPr lang="en-ZA" sz="3600" dirty="0"/>
          </a:p>
          <a:p>
            <a:r>
              <a:rPr lang="en-ZA" sz="3600" dirty="0"/>
              <a:t>focus on specific structures/units</a:t>
            </a:r>
          </a:p>
          <a:p>
            <a:pPr marL="0" indent="0">
              <a:buNone/>
            </a:pPr>
            <a:r>
              <a:rPr lang="en-ZA" sz="3600" dirty="0"/>
              <a:t> </a:t>
            </a:r>
          </a:p>
          <a:p>
            <a:r>
              <a:rPr lang="en-ZA" sz="3600" dirty="0"/>
              <a:t>Do not have the </a:t>
            </a:r>
            <a:r>
              <a:rPr lang="en-ZA" sz="3600" b="1" i="1" dirty="0"/>
              <a:t>‘black box of education’ </a:t>
            </a:r>
            <a:r>
              <a:rPr lang="en-ZA" sz="3600" dirty="0"/>
              <a:t>problem</a:t>
            </a:r>
          </a:p>
          <a:p>
            <a:endParaRPr lang="en-ZA" sz="36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7</a:t>
            </a:fld>
            <a:endParaRPr lang="is-IS" altLang="en-US"/>
          </a:p>
        </p:txBody>
      </p:sp>
    </p:spTree>
    <p:extLst>
      <p:ext uri="{BB962C8B-B14F-4D97-AF65-F5344CB8AC3E}">
        <p14:creationId xmlns:p14="http://schemas.microsoft.com/office/powerpoint/2010/main" val="69104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5073" y="640115"/>
            <a:ext cx="8268758" cy="1304300"/>
          </a:xfrm>
        </p:spPr>
        <p:txBody>
          <a:bodyPr>
            <a:noAutofit/>
          </a:bodyPr>
          <a:lstStyle/>
          <a:p>
            <a:r>
              <a:rPr lang="en-GB" altLang="en-US" sz="4400" b="1" dirty="0"/>
              <a:t>Macro Sociological theories</a:t>
            </a:r>
            <a:br>
              <a:rPr lang="en-GB" altLang="en-US" sz="4400" b="1" dirty="0"/>
            </a:br>
            <a:endParaRPr lang="en-ZA" sz="4400" b="1" dirty="0"/>
          </a:p>
        </p:txBody>
      </p:sp>
      <p:sp>
        <p:nvSpPr>
          <p:cNvPr id="3" name="Content Placeholder 2"/>
          <p:cNvSpPr>
            <a:spLocks noGrp="1"/>
          </p:cNvSpPr>
          <p:nvPr>
            <p:ph idx="1"/>
          </p:nvPr>
        </p:nvSpPr>
        <p:spPr>
          <a:xfrm>
            <a:off x="477044" y="1728392"/>
            <a:ext cx="8757889" cy="3384530"/>
          </a:xfrm>
        </p:spPr>
        <p:txBody>
          <a:bodyPr/>
          <a:lstStyle/>
          <a:p>
            <a:pPr eaLnBrk="1" hangingPunct="1">
              <a:lnSpc>
                <a:spcPct val="150000"/>
              </a:lnSpc>
            </a:pPr>
            <a:r>
              <a:rPr lang="en-GB" altLang="en-US" sz="3600" dirty="0"/>
              <a:t>Structural Functionalism</a:t>
            </a:r>
          </a:p>
          <a:p>
            <a:pPr eaLnBrk="1" hangingPunct="1">
              <a:lnSpc>
                <a:spcPct val="150000"/>
              </a:lnSpc>
            </a:pPr>
            <a:r>
              <a:rPr lang="en-GB" altLang="en-US" sz="3600" dirty="0"/>
              <a:t>Conflict </a:t>
            </a:r>
          </a:p>
          <a:p>
            <a:pPr eaLnBrk="1" hangingPunct="1">
              <a:lnSpc>
                <a:spcPct val="150000"/>
              </a:lnSpc>
            </a:pPr>
            <a:r>
              <a:rPr lang="en-GB" altLang="en-US" sz="3600" dirty="0"/>
              <a:t>Human Capital </a:t>
            </a:r>
          </a:p>
          <a:p>
            <a:pPr marL="0" indent="0">
              <a:buNone/>
            </a:pPr>
            <a:endParaRPr lang="en-ZA" sz="3600" dirty="0"/>
          </a:p>
        </p:txBody>
      </p:sp>
      <p:sp>
        <p:nvSpPr>
          <p:cNvPr id="5" name="Slide Number Placeholder 4"/>
          <p:cNvSpPr>
            <a:spLocks noGrp="1"/>
          </p:cNvSpPr>
          <p:nvPr>
            <p:ph type="sldNum" sz="quarter" idx="12"/>
          </p:nvPr>
        </p:nvSpPr>
        <p:spPr/>
        <p:txBody>
          <a:bodyPr/>
          <a:lstStyle/>
          <a:p>
            <a:pPr>
              <a:defRPr/>
            </a:pPr>
            <a:fld id="{2EE48FCD-F806-4AA6-8009-DF9D656D2717}" type="slidenum">
              <a:rPr lang="is-IS" altLang="en-US" smtClean="0"/>
              <a:pPr>
                <a:defRPr/>
              </a:pPr>
              <a:t>8</a:t>
            </a:fld>
            <a:endParaRPr lang="is-IS" altLang="en-US"/>
          </a:p>
        </p:txBody>
      </p:sp>
    </p:spTree>
    <p:extLst>
      <p:ext uri="{BB962C8B-B14F-4D97-AF65-F5344CB8AC3E}">
        <p14:creationId xmlns:p14="http://schemas.microsoft.com/office/powerpoint/2010/main" val="60786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77949" y="288231"/>
            <a:ext cx="9015795" cy="792087"/>
          </a:xfrm>
        </p:spPr>
        <p:txBody>
          <a:bodyPr>
            <a:normAutofit fontScale="90000"/>
          </a:bodyPr>
          <a:lstStyle/>
          <a:p>
            <a:br>
              <a:rPr lang="en-US" altLang="en-US" i="1" dirty="0"/>
            </a:br>
            <a:br>
              <a:rPr lang="en-US" altLang="en-US" i="1" dirty="0"/>
            </a:br>
            <a:br>
              <a:rPr lang="en-US" altLang="en-US" i="1" dirty="0"/>
            </a:br>
            <a:r>
              <a:rPr lang="en-US" altLang="en-US" sz="4400" b="1" dirty="0">
                <a:solidFill>
                  <a:prstClr val="black"/>
                </a:solidFill>
              </a:rPr>
              <a:t>Structural Functionalism</a:t>
            </a:r>
            <a:br>
              <a:rPr lang="en-US" altLang="en-US" i="1" dirty="0"/>
            </a:br>
            <a:br>
              <a:rPr lang="en-US" altLang="en-US" i="1" dirty="0"/>
            </a:br>
            <a:br>
              <a:rPr lang="en-US" altLang="en-US" i="1" dirty="0"/>
            </a:br>
            <a:endParaRPr lang="en-ZA" altLang="en-US" sz="3200" dirty="0"/>
          </a:p>
        </p:txBody>
      </p:sp>
      <p:sp>
        <p:nvSpPr>
          <p:cNvPr id="4099" name="Content Placeholder 2"/>
          <p:cNvSpPr>
            <a:spLocks noGrp="1"/>
          </p:cNvSpPr>
          <p:nvPr>
            <p:ph idx="1"/>
          </p:nvPr>
        </p:nvSpPr>
        <p:spPr>
          <a:xfrm>
            <a:off x="305942" y="1872408"/>
            <a:ext cx="9001000" cy="3669674"/>
          </a:xfrm>
        </p:spPr>
        <p:txBody>
          <a:bodyPr/>
          <a:lstStyle/>
          <a:p>
            <a:r>
              <a:rPr lang="en-US" altLang="en-US" sz="3600" dirty="0"/>
              <a:t>Also know as :</a:t>
            </a:r>
          </a:p>
          <a:p>
            <a:pPr lvl="2">
              <a:buFont typeface="Wingdings" panose="05000000000000000000" pitchFamily="2" charset="2"/>
              <a:buChar char="Ø"/>
            </a:pPr>
            <a:r>
              <a:rPr lang="en-ZA" altLang="en-US" sz="3087" dirty="0"/>
              <a:t>Functionalist </a:t>
            </a:r>
          </a:p>
          <a:p>
            <a:pPr lvl="2">
              <a:buFont typeface="Wingdings" panose="05000000000000000000" pitchFamily="2" charset="2"/>
              <a:buChar char="Ø"/>
            </a:pPr>
            <a:r>
              <a:rPr lang="en-ZA" altLang="en-US" sz="3087" dirty="0"/>
              <a:t>Functionalism </a:t>
            </a:r>
          </a:p>
          <a:p>
            <a:pPr lvl="2">
              <a:buFont typeface="Wingdings" panose="05000000000000000000" pitchFamily="2" charset="2"/>
              <a:buChar char="Ø"/>
            </a:pPr>
            <a:r>
              <a:rPr lang="en-ZA" altLang="en-US" sz="3087" b="1" dirty="0"/>
              <a:t> </a:t>
            </a:r>
            <a:r>
              <a:rPr lang="en-US" altLang="en-US" sz="3087" dirty="0"/>
              <a:t>Equilibrium </a:t>
            </a:r>
          </a:p>
          <a:p>
            <a:pPr lvl="2">
              <a:buFont typeface="Wingdings" panose="05000000000000000000" pitchFamily="2" charset="2"/>
              <a:buChar char="Ø"/>
            </a:pPr>
            <a:r>
              <a:rPr lang="en-US" altLang="en-US" sz="3087" dirty="0"/>
              <a:t>Consensus  theory</a:t>
            </a:r>
          </a:p>
          <a:p>
            <a:pPr marL="0" indent="0">
              <a:buNone/>
            </a:pPr>
            <a:endParaRPr lang="en-US" altLang="en-US" sz="3200" dirty="0"/>
          </a:p>
        </p:txBody>
      </p:sp>
      <p:sp>
        <p:nvSpPr>
          <p:cNvPr id="4100" name="Slide Number Placeholder 4"/>
          <p:cNvSpPr>
            <a:spLocks noGrp="1"/>
          </p:cNvSpPr>
          <p:nvPr>
            <p:ph type="sldNum" sz="quarter" idx="12"/>
          </p:nvPr>
        </p:nvSpPr>
        <p:spPr>
          <a:noFill/>
        </p:spPr>
        <p:txBody>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fld id="{309F8CD2-D224-4F41-AEEA-7CD03EEB9EBB}" type="slidenum">
              <a:rPr lang="is-IS" altLang="en-US" sz="2600" smtClean="0">
                <a:solidFill>
                  <a:schemeClr val="bg1"/>
                </a:solidFill>
              </a:rPr>
              <a:pPr eaLnBrk="1" hangingPunct="1">
                <a:spcBef>
                  <a:spcPct val="0"/>
                </a:spcBef>
                <a:buClrTx/>
                <a:buSzTx/>
                <a:buFontTx/>
                <a:buNone/>
              </a:pPr>
              <a:t>9</a:t>
            </a:fld>
            <a:endParaRPr lang="is-IS" altLang="en-US" sz="26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099">
                                            <p:txEl>
                                              <p:pRg st="0" end="0"/>
                                            </p:txEl>
                                          </p:spTgt>
                                        </p:tgtEl>
                                        <p:attrNameLst>
                                          <p:attrName>style.visibility</p:attrName>
                                        </p:attrNameLst>
                                      </p:cBhvr>
                                      <p:to>
                                        <p:strVal val="visible"/>
                                      </p:to>
                                    </p:set>
                                    <p:anim calcmode="lin" valueType="num">
                                      <p:cBhvr additive="base">
                                        <p:cTn id="13"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099">
                                            <p:txEl>
                                              <p:pRg st="1" end="1"/>
                                            </p:txEl>
                                          </p:spTgt>
                                        </p:tgtEl>
                                        <p:attrNameLst>
                                          <p:attrName>style.visibility</p:attrName>
                                        </p:attrNameLst>
                                      </p:cBhvr>
                                      <p:to>
                                        <p:strVal val="visible"/>
                                      </p:to>
                                    </p:set>
                                    <p:anim calcmode="lin" valueType="num">
                                      <p:cBhvr additive="base">
                                        <p:cTn id="17"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4099">
                                            <p:txEl>
                                              <p:pRg st="2" end="2"/>
                                            </p:txEl>
                                          </p:spTgt>
                                        </p:tgtEl>
                                        <p:attrNameLst>
                                          <p:attrName>style.visibility</p:attrName>
                                        </p:attrNameLst>
                                      </p:cBhvr>
                                      <p:to>
                                        <p:strVal val="visible"/>
                                      </p:to>
                                    </p:set>
                                    <p:anim calcmode="lin" valueType="num">
                                      <p:cBhvr additive="base">
                                        <p:cTn id="21"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09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4099">
                                            <p:txEl>
                                              <p:pRg st="3" end="3"/>
                                            </p:txEl>
                                          </p:spTgt>
                                        </p:tgtEl>
                                        <p:attrNameLst>
                                          <p:attrName>style.visibility</p:attrName>
                                        </p:attrNameLst>
                                      </p:cBhvr>
                                      <p:to>
                                        <p:strVal val="visible"/>
                                      </p:to>
                                    </p:set>
                                    <p:anim calcmode="lin" valueType="num">
                                      <p:cBhvr additive="base">
                                        <p:cTn id="25" dur="500" fill="hold"/>
                                        <p:tgtEl>
                                          <p:spTgt spid="409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09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099">
                                            <p:txEl>
                                              <p:pRg st="4" end="4"/>
                                            </p:txEl>
                                          </p:spTgt>
                                        </p:tgtEl>
                                        <p:attrNameLst>
                                          <p:attrName>style.visibility</p:attrName>
                                        </p:attrNameLst>
                                      </p:cBhvr>
                                      <p:to>
                                        <p:strVal val="visible"/>
                                      </p:to>
                                    </p:set>
                                    <p:anim calcmode="lin" valueType="num">
                                      <p:cBhvr additive="base">
                                        <p:cTn id="29" dur="500" fill="hold"/>
                                        <p:tgtEl>
                                          <p:spTgt spid="409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09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4452</TotalTime>
  <Words>5081</Words>
  <Application>Microsoft Office PowerPoint</Application>
  <PresentationFormat>Custom</PresentationFormat>
  <Paragraphs>574</Paragraphs>
  <Slides>68</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68</vt:i4>
      </vt:variant>
    </vt:vector>
  </HeadingPairs>
  <TitlesOfParts>
    <vt:vector size="74" baseType="lpstr">
      <vt:lpstr>Arial</vt:lpstr>
      <vt:lpstr>Calibri</vt:lpstr>
      <vt:lpstr>Calibri Light</vt:lpstr>
      <vt:lpstr>Times New Roman</vt:lpstr>
      <vt:lpstr>Wingdings</vt:lpstr>
      <vt:lpstr>Office Theme</vt:lpstr>
      <vt:lpstr>TOPIC 2: Theories in Sociology of Education</vt:lpstr>
      <vt:lpstr>What is a theory?</vt:lpstr>
      <vt:lpstr>Why do we need theories?</vt:lpstr>
      <vt:lpstr>Cont…</vt:lpstr>
      <vt:lpstr>2 major categories of theories</vt:lpstr>
      <vt:lpstr>Macro theories</vt:lpstr>
      <vt:lpstr>Micro theories</vt:lpstr>
      <vt:lpstr>Macro Sociological theories </vt:lpstr>
      <vt:lpstr>   Structural Functionalism   </vt:lpstr>
      <vt:lpstr>         Founders of the Structural Functionalist Theory         </vt:lpstr>
      <vt:lpstr>Origins of the Functionalist theory</vt:lpstr>
      <vt:lpstr>Society is like a human body (organic analogy)</vt:lpstr>
      <vt:lpstr>Functionalism’s view of the world</vt:lpstr>
      <vt:lpstr>Functionalists attempt to do two things</vt:lpstr>
      <vt:lpstr>Functionalism on Education</vt:lpstr>
      <vt:lpstr>Talcott Parsons on Education</vt:lpstr>
      <vt:lpstr>PowerPoint Presentation</vt:lpstr>
      <vt:lpstr>Kingsley Davis and Wilber Moore (1945)</vt:lpstr>
      <vt:lpstr>Strengths of functionalism</vt:lpstr>
      <vt:lpstr>Criticisms of Functionalism</vt:lpstr>
      <vt:lpstr>Conflict Theory</vt:lpstr>
      <vt:lpstr>Conflict theory’s view of the world</vt:lpstr>
      <vt:lpstr>Karl Marx and the Conflict theory</vt:lpstr>
      <vt:lpstr>PowerPoint Presentation</vt:lpstr>
      <vt:lpstr>PowerPoint Presentation</vt:lpstr>
      <vt:lpstr>Conflict theory on Education</vt:lpstr>
      <vt:lpstr>PowerPoint Presentation</vt:lpstr>
      <vt:lpstr>Sorting/tracking</vt:lpstr>
      <vt:lpstr>Standardised Test</vt:lpstr>
      <vt:lpstr>PowerPoint Presentation</vt:lpstr>
      <vt:lpstr>PowerPoint Presentation</vt:lpstr>
      <vt:lpstr>Criticism of Conflict Theory</vt:lpstr>
      <vt:lpstr>The Human Capital Theory</vt:lpstr>
      <vt:lpstr>PowerPoint Presentation</vt:lpstr>
      <vt:lpstr>PowerPoint Presentation</vt:lpstr>
      <vt:lpstr>Micro Sociological Theories</vt:lpstr>
      <vt:lpstr>Interactionist theories</vt:lpstr>
      <vt:lpstr>its three basic premises:</vt:lpstr>
      <vt:lpstr>Labelling Theory</vt:lpstr>
      <vt:lpstr>Major concerns of the Labelling Theory</vt:lpstr>
      <vt:lpstr>Primary Vs. Secondary Deviant</vt:lpstr>
      <vt:lpstr>From primary to secondary Deviant </vt:lpstr>
      <vt:lpstr>PowerPoint Presentation</vt:lpstr>
      <vt:lpstr>PowerPoint Presentation</vt:lpstr>
      <vt:lpstr>Application of the Labelling Theory to a classroom situation</vt:lpstr>
      <vt:lpstr>-  Cont…</vt:lpstr>
      <vt:lpstr>     Who labels whom?     </vt:lpstr>
      <vt:lpstr>Sources of information used in the labelling process of Pupils</vt:lpstr>
      <vt:lpstr>Sources of information used in the labelling process of Pupils</vt:lpstr>
      <vt:lpstr>Outcome of labelling</vt:lpstr>
      <vt:lpstr>Five stages of the self-fulfilling prophecy</vt:lpstr>
      <vt:lpstr>PowerPoint Presentation</vt:lpstr>
      <vt:lpstr>PowerPoint Presentation</vt:lpstr>
      <vt:lpstr>Robert Rosenthal and Lenore Jacobson (1968)</vt:lpstr>
      <vt:lpstr>How teachers treat girls and boys</vt:lpstr>
      <vt:lpstr> Criticisms of the Labelling theory of education</vt:lpstr>
      <vt:lpstr>PowerPoint Presentation</vt:lpstr>
      <vt:lpstr>PowerPoint Presentation</vt:lpstr>
      <vt:lpstr>PowerPoint Presentation</vt:lpstr>
      <vt:lpstr>Factors that affect academic performance according to the New Sociology of Education theory </vt:lpstr>
      <vt:lpstr>PowerPoint Presentation</vt:lpstr>
      <vt:lpstr>PowerPoint Presentation</vt:lpstr>
      <vt:lpstr>PowerPoint Presentation</vt:lpstr>
      <vt:lpstr>2. Teacher –pupils interactions </vt:lpstr>
      <vt:lpstr>3. Concepts which teachers use to define their pupils </vt:lpstr>
      <vt:lpstr>Weakness of the NSE theory </vt:lpstr>
      <vt:lpstr> Similarities between Labelling Theory and NSE Theory</vt:lpstr>
      <vt:lpstr>Differences between LT and NSE Theory</vt:lpstr>
    </vt:vector>
  </TitlesOfParts>
  <Company>MH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Sociological theories</dc:title>
  <dc:creator>Pálmi Magnússon</dc:creator>
  <cp:lastModifiedBy>Administrator</cp:lastModifiedBy>
  <cp:revision>317</cp:revision>
  <dcterms:created xsi:type="dcterms:W3CDTF">2002-02-04T22:43:18Z</dcterms:created>
  <dcterms:modified xsi:type="dcterms:W3CDTF">2024-04-28T18:48:40Z</dcterms:modified>
</cp:coreProperties>
</file>