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Lst>
  <p:sldIdLst>
    <p:sldId id="256" r:id="rId2"/>
    <p:sldId id="257" r:id="rId3"/>
    <p:sldId id="258" r:id="rId4"/>
    <p:sldId id="259" r:id="rId5"/>
    <p:sldId id="261" r:id="rId6"/>
    <p:sldId id="260" r:id="rId7"/>
    <p:sldId id="279" r:id="rId8"/>
    <p:sldId id="263" r:id="rId9"/>
    <p:sldId id="264" r:id="rId10"/>
    <p:sldId id="265" r:id="rId11"/>
    <p:sldId id="266" r:id="rId12"/>
    <p:sldId id="267" r:id="rId13"/>
    <p:sldId id="280" r:id="rId14"/>
    <p:sldId id="281" r:id="rId15"/>
    <p:sldId id="305" r:id="rId16"/>
    <p:sldId id="292" r:id="rId17"/>
    <p:sldId id="293" r:id="rId18"/>
    <p:sldId id="282" r:id="rId19"/>
    <p:sldId id="283" r:id="rId20"/>
    <p:sldId id="284" r:id="rId21"/>
    <p:sldId id="295" r:id="rId22"/>
    <p:sldId id="285" r:id="rId23"/>
    <p:sldId id="296" r:id="rId24"/>
    <p:sldId id="297" r:id="rId25"/>
    <p:sldId id="298" r:id="rId26"/>
    <p:sldId id="299" r:id="rId27"/>
    <p:sldId id="300" r:id="rId28"/>
    <p:sldId id="301" r:id="rId29"/>
    <p:sldId id="302" r:id="rId30"/>
    <p:sldId id="303" r:id="rId31"/>
    <p:sldId id="304" r:id="rId32"/>
    <p:sldId id="27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75" d="100"/>
          <a:sy n="75" d="100"/>
        </p:scale>
        <p:origin x="893" y="4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00944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76981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066301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9452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935430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70675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21330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13027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52622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39790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3/20/24</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50343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3/20/24</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132769341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84" r:id="rId6"/>
    <p:sldLayoutId id="2147483880" r:id="rId7"/>
    <p:sldLayoutId id="2147483881" r:id="rId8"/>
    <p:sldLayoutId id="2147483882" r:id="rId9"/>
    <p:sldLayoutId id="2147483883" r:id="rId10"/>
    <p:sldLayoutId id="2147483885"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openoregon.pressbooks.pub/wrd/chapter/crediting-your-source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lassace.io/answers/define-logical-presentation#:~:text=Logical%20presentation%20refers%20to%20the,follow%20and%20understand%20the%20topic"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5D8E37F-B926-4EDC-B832-034AD1BBD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2ADE9CCF-DF51-D4AF-1550-0A7323697DAC}"/>
              </a:ext>
            </a:extLst>
          </p:cNvPr>
          <p:cNvSpPr>
            <a:spLocks noGrp="1"/>
          </p:cNvSpPr>
          <p:nvPr>
            <p:ph type="ctrTitle"/>
          </p:nvPr>
        </p:nvSpPr>
        <p:spPr>
          <a:xfrm>
            <a:off x="1066804" y="661187"/>
            <a:ext cx="8696176" cy="1739112"/>
          </a:xfrm>
        </p:spPr>
        <p:txBody>
          <a:bodyPr vert="horz" lIns="91440" tIns="45720" rIns="91440" bIns="45720" rtlCol="0" anchor="ctr">
            <a:normAutofit/>
          </a:bodyPr>
          <a:lstStyle/>
          <a:p>
            <a:pPr>
              <a:lnSpc>
                <a:spcPct val="90000"/>
              </a:lnSpc>
            </a:pPr>
            <a:r>
              <a:rPr sz="3200">
                <a:latin typeface="Arial"/>
                <a:cs typeface="Arial"/>
              </a:rPr>
              <a:t>Introduction to Academic Writing and Study Skills</a:t>
            </a:r>
            <a:endParaRPr sz="3200">
              <a:latin typeface="Arial"/>
              <a:cs typeface="Arial"/>
            </a:endParaRPr>
          </a:p>
        </p:txBody>
      </p:sp>
      <p:sp>
        <p:nvSpPr>
          <p:cNvPr id="3" name="Subtitle 2">
            <a:extLst>
              <a:ext uri="{FF2B5EF4-FFF2-40B4-BE49-F238E27FC236}">
                <a16:creationId xmlns:a16="http://schemas.microsoft.com/office/drawing/2014/main" id="{F1FD4B19-EA70-ABF2-DC64-8E26F86D67BE}"/>
              </a:ext>
            </a:extLst>
          </p:cNvPr>
          <p:cNvSpPr>
            <a:spLocks noGrp="1"/>
          </p:cNvSpPr>
          <p:nvPr>
            <p:ph type="subTitle" idx="1"/>
          </p:nvPr>
        </p:nvSpPr>
        <p:spPr>
          <a:xfrm>
            <a:off x="1066790" y="2736851"/>
            <a:ext cx="8354294" cy="2978148"/>
          </a:xfrm>
        </p:spPr>
        <p:txBody>
          <a:bodyPr vert="horz" lIns="91445" tIns="45722" rIns="91445" bIns="45722" rtlCol="0">
            <a:normAutofit/>
          </a:bodyPr>
          <a:lstStyle/>
          <a:p>
            <a:pPr indent="-228600"/>
            <a:r>
              <a:rPr sz="2800"/>
              <a:t>Dr. S. B. </a:t>
            </a:r>
            <a:r>
              <a:rPr sz="2800"/>
              <a:t>Mkandawire</a:t>
            </a:r>
            <a:r>
              <a:rPr sz="2800"/>
              <a:t>; Ms. M. Olson; </a:t>
            </a:r>
            <a:r>
              <a:rPr sz="2800"/>
              <a:t>Ms</a:t>
            </a:r>
            <a:r>
              <a:rPr sz="2800"/>
              <a:t> B. Ahmed</a:t>
            </a:r>
            <a:endParaRPr sz="2800"/>
          </a:p>
          <a:p>
            <a:pPr indent="-228600"/>
            <a:r>
              <a:rPr sz="2800"/>
              <a:t>LTC 1100: Lecture week 1 &amp; 2</a:t>
            </a:r>
            <a:endParaRPr sz="2800"/>
          </a:p>
          <a:p>
            <a:pPr indent="-228600"/>
            <a:r>
              <a:rPr sz="2800"/>
              <a:t>The University of Zambia, 2024</a:t>
            </a:r>
            <a:endParaRPr sz="2800"/>
          </a:p>
        </p:txBody>
      </p:sp>
      <p:pic>
        <p:nvPicPr>
          <p:cNvPr id="4" name="Picture 3" descr="Cloudy oil paint art">
            <a:extLst>
              <a:ext uri="{FF2B5EF4-FFF2-40B4-BE49-F238E27FC236}">
                <a16:creationId xmlns:a16="http://schemas.microsoft.com/office/drawing/2014/main" id="{2053BDA0-361F-4010-4E51-8B5A527EE2E9}"/>
              </a:ext>
            </a:extLst>
          </p:cNvPr>
          <p:cNvPicPr>
            <a:picLocks noChangeAspect="1"/>
          </p:cNvPicPr>
          <p:nvPr/>
        </p:nvPicPr>
        <p:blipFill rotWithShape="1">
          <a:blip r:embed="rId2"/>
          <a:srcRect t="15214" r="-2" b="225"/>
          <a:stretch/>
        </p:blipFill>
        <p:spPr>
          <a:xfrm>
            <a:off x="4609323" y="2561355"/>
            <a:ext cx="7707366" cy="4350320"/>
          </a:xfrm>
          <a:custGeom>
            <a:avLst/>
            <a:gdLst/>
            <a:ahLst/>
            <a:cxnLst/>
            <a:rect l="l" t="t" r="r" b="b"/>
            <a:pathLst>
              <a:path w="8329331" h="4701384">
                <a:moveTo>
                  <a:pt x="7047184" y="406"/>
                </a:moveTo>
                <a:cubicBezTo>
                  <a:pt x="7473044" y="7480"/>
                  <a:pt x="7895572" y="106955"/>
                  <a:pt x="8282506" y="294946"/>
                </a:cubicBezTo>
                <a:lnTo>
                  <a:pt x="8329331" y="319324"/>
                </a:lnTo>
                <a:lnTo>
                  <a:pt x="8329331" y="4701384"/>
                </a:lnTo>
                <a:lnTo>
                  <a:pt x="0" y="4701384"/>
                </a:lnTo>
                <a:lnTo>
                  <a:pt x="5251843" y="580406"/>
                </a:lnTo>
                <a:lnTo>
                  <a:pt x="5312648" y="535110"/>
                </a:lnTo>
                <a:cubicBezTo>
                  <a:pt x="5787318" y="199904"/>
                  <a:pt x="6331234" y="25089"/>
                  <a:pt x="6876738" y="2514"/>
                </a:cubicBezTo>
                <a:cubicBezTo>
                  <a:pt x="6933561" y="163"/>
                  <a:pt x="6990402" y="-537"/>
                  <a:pt x="7047184" y="406"/>
                </a:cubicBezTo>
                <a:close/>
              </a:path>
            </a:pathLst>
          </a:custGeom>
        </p:spPr>
      </p:pic>
    </p:spTree>
    <p:extLst>
      <p:ext uri="{BB962C8B-B14F-4D97-AF65-F5344CB8AC3E}">
        <p14:creationId xmlns:p14="http://schemas.microsoft.com/office/powerpoint/2010/main" val="209184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765D1D-0B35-CBB7-E320-3A7BC29C3260}"/>
              </a:ext>
            </a:extLst>
          </p:cNvPr>
          <p:cNvSpPr/>
          <p:nvPr/>
        </p:nvSpPr>
        <p:spPr>
          <a:xfrm>
            <a:off x="4114800" y="1777998"/>
            <a:ext cx="8077195" cy="5080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2" name="Title 1"/>
          <p:cNvSpPr>
            <a:spLocks noGrp="1"/>
          </p:cNvSpPr>
          <p:nvPr>
            <p:ph type="title"/>
          </p:nvPr>
        </p:nvSpPr>
        <p:spPr>
          <a:xfrm>
            <a:off x="2404876" y="724672"/>
            <a:ext cx="6635915" cy="477877"/>
          </a:xfrm>
        </p:spPr>
        <p:txBody>
          <a:bodyPr>
            <a:normAutofit fontScale="90000"/>
          </a:bodyPr>
          <a:lstStyle/>
          <a:p>
            <a:pPr/>
            <a:r>
              <a:rPr sz="4000"/>
              <a:t>(g) </a:t>
            </a:r>
            <a:r>
              <a:rPr sz="3600"/>
              <a:t>Avoid</a:t>
            </a:r>
            <a:r>
              <a:rPr sz="4000"/>
              <a:t> generalization</a:t>
            </a:r>
            <a:endParaRPr sz="4000"/>
          </a:p>
        </p:txBody>
      </p:sp>
      <p:sp>
        <p:nvSpPr>
          <p:cNvPr id="3" name="Text Placeholder 2"/>
          <p:cNvSpPr>
            <a:spLocks noGrp="1"/>
          </p:cNvSpPr>
          <p:nvPr>
            <p:ph type="body" idx="1"/>
          </p:nvPr>
        </p:nvSpPr>
        <p:spPr>
          <a:xfrm>
            <a:off x="325570" y="1706560"/>
            <a:ext cx="5397256" cy="955741"/>
          </a:xfrm>
        </p:spPr>
        <p:txBody>
          <a:bodyPr>
            <a:normAutofit/>
          </a:bodyPr>
          <a:lstStyle/>
          <a:p>
            <a:pPr/>
            <a:r>
              <a:rPr u="sng" sz="2400"/>
              <a:t>Avoid saying…</a:t>
            </a:r>
            <a:endParaRPr u="sng" sz="2400"/>
          </a:p>
        </p:txBody>
      </p:sp>
      <p:sp>
        <p:nvSpPr>
          <p:cNvPr id="4" name="Content Placeholder 3"/>
          <p:cNvSpPr>
            <a:spLocks noGrp="1"/>
          </p:cNvSpPr>
          <p:nvPr>
            <p:ph sz="half" idx="4294967295"/>
          </p:nvPr>
        </p:nvSpPr>
        <p:spPr>
          <a:xfrm>
            <a:off x="270388" y="2289181"/>
            <a:ext cx="5588003" cy="3949070"/>
          </a:xfrm>
        </p:spPr>
        <p:txBody>
          <a:bodyPr>
            <a:noAutofit/>
          </a:bodyPr>
          <a:lstStyle/>
          <a:p>
            <a:pPr>
              <a:buFont typeface="Wingdings"/>
              <a:buChar char="Ø"/>
            </a:pPr>
            <a:r>
              <a:rPr sz="2800"/>
              <a:t>All men are cheaters.</a:t>
            </a:r>
            <a:endParaRPr sz="2800"/>
          </a:p>
          <a:p>
            <a:pPr>
              <a:buFont typeface="Wingdings"/>
              <a:buChar char="Ø"/>
            </a:pPr>
            <a:r>
              <a:rPr sz="2800"/>
              <a:t>Zambian are good people.</a:t>
            </a:r>
            <a:endParaRPr sz="2800"/>
          </a:p>
          <a:p>
            <a:pPr>
              <a:buFont typeface="Wingdings"/>
              <a:buChar char="Ø"/>
            </a:pPr>
            <a:r>
              <a:rPr sz="2800"/>
              <a:t>Criminals are dangerous. </a:t>
            </a:r>
            <a:endParaRPr sz="2800"/>
          </a:p>
          <a:p>
            <a:pPr>
              <a:buFont typeface="Wingdings"/>
              <a:buChar char="Ø"/>
            </a:pPr>
            <a:r>
              <a:rPr sz="2800"/>
              <a:t>President </a:t>
            </a:r>
            <a:r>
              <a:rPr sz="2800"/>
              <a:t>Mulyokela</a:t>
            </a:r>
            <a:r>
              <a:rPr sz="2800"/>
              <a:t> must go. Zambians have spoken.</a:t>
            </a:r>
            <a:endParaRPr sz="2800"/>
          </a:p>
        </p:txBody>
      </p:sp>
      <p:sp>
        <p:nvSpPr>
          <p:cNvPr id="5" name="Text Placeholder 4"/>
          <p:cNvSpPr>
            <a:spLocks noGrp="1"/>
          </p:cNvSpPr>
          <p:nvPr>
            <p:ph type="body" sz="quarter" idx="4294967295"/>
          </p:nvPr>
        </p:nvSpPr>
        <p:spPr>
          <a:xfrm>
            <a:off x="5987257" y="1706560"/>
            <a:ext cx="4762495" cy="582606"/>
          </a:xfrm>
        </p:spPr>
        <p:txBody>
          <a:bodyPr>
            <a:normAutofit/>
          </a:bodyPr>
          <a:lstStyle/>
          <a:p>
            <a:pPr marL="0" indent="0">
              <a:buNone/>
            </a:pPr>
            <a:r>
              <a:rPr u="sng" sz="2400"/>
              <a:t>Instead say…</a:t>
            </a:r>
            <a:endParaRPr u="sng" sz="2400"/>
          </a:p>
        </p:txBody>
      </p:sp>
      <p:sp>
        <p:nvSpPr>
          <p:cNvPr id="6" name="Content Placeholder 5"/>
          <p:cNvSpPr>
            <a:spLocks noGrp="1"/>
          </p:cNvSpPr>
          <p:nvPr>
            <p:ph sz="quarter" idx="4294967295"/>
          </p:nvPr>
        </p:nvSpPr>
        <p:spPr>
          <a:xfrm>
            <a:off x="5778024" y="2289181"/>
            <a:ext cx="6413971" cy="3605207"/>
          </a:xfrm>
        </p:spPr>
        <p:txBody>
          <a:bodyPr>
            <a:noAutofit/>
          </a:bodyPr>
          <a:lstStyle/>
          <a:p>
            <a:pPr>
              <a:buFont typeface="Wingdings"/>
              <a:buChar char="Ø"/>
            </a:pPr>
            <a:r>
              <a:rPr sz="2800"/>
              <a:t>John and Andrew are cheaters.</a:t>
            </a:r>
            <a:endParaRPr sz="2800"/>
          </a:p>
          <a:p>
            <a:pPr>
              <a:buFont typeface="Wingdings"/>
              <a:buChar char="Ø"/>
            </a:pPr>
            <a:r>
              <a:rPr sz="2800"/>
              <a:t>Several Zambians are kind and helpful.</a:t>
            </a:r>
            <a:endParaRPr sz="2800"/>
          </a:p>
          <a:p>
            <a:pPr>
              <a:buFont typeface="Wingdings"/>
              <a:buChar char="Ø"/>
            </a:pPr>
            <a:r>
              <a:rPr sz="2800"/>
              <a:t>Violent criminals can be dangerous. </a:t>
            </a:r>
            <a:endParaRPr sz="2800"/>
          </a:p>
          <a:p>
            <a:pPr>
              <a:buFont typeface="Wingdings"/>
              <a:buChar char="Ø"/>
            </a:pPr>
            <a:r>
              <a:rPr sz="2800"/>
              <a:t>A faction of Zambian wants </a:t>
            </a:r>
            <a:r>
              <a:rPr sz="2800"/>
              <a:t>Mulyokela</a:t>
            </a:r>
            <a:r>
              <a:rPr sz="2800"/>
              <a:t> to stop politics. </a:t>
            </a:r>
            <a:endParaRPr sz="2800"/>
          </a:p>
        </p:txBody>
      </p:sp>
    </p:spTree>
    <p:extLst>
      <p:ext uri="{BB962C8B-B14F-4D97-AF65-F5344CB8AC3E}">
        <p14:creationId xmlns:p14="http://schemas.microsoft.com/office/powerpoint/2010/main" val="321119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989B04-1201-06D7-13C9-A25AB2F62D89}"/>
              </a:ext>
            </a:extLst>
          </p:cNvPr>
          <p:cNvSpPr/>
          <p:nvPr/>
        </p:nvSpPr>
        <p:spPr>
          <a:xfrm>
            <a:off x="4114800" y="1777998"/>
            <a:ext cx="8077195" cy="5080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2" name="Title 1"/>
          <p:cNvSpPr>
            <a:spLocks noGrp="1"/>
          </p:cNvSpPr>
          <p:nvPr>
            <p:ph type="title"/>
          </p:nvPr>
        </p:nvSpPr>
        <p:spPr>
          <a:xfrm>
            <a:off x="1619370" y="711193"/>
            <a:ext cx="9184644" cy="1066804"/>
          </a:xfrm>
        </p:spPr>
        <p:txBody>
          <a:bodyPr>
            <a:noAutofit/>
          </a:bodyPr>
          <a:lstStyle/>
          <a:p>
            <a:pPr marL="457200" indent="-457200"/>
            <a:r>
              <a:rPr sz="2800"/>
              <a:t>(h) Avoid Hedging (Doubtful) language but provide factual information</a:t>
            </a:r>
            <a:endParaRPr sz="2800"/>
          </a:p>
        </p:txBody>
      </p:sp>
      <p:sp>
        <p:nvSpPr>
          <p:cNvPr id="3" name="Content Placeholder 2"/>
          <p:cNvSpPr>
            <a:spLocks noGrp="1"/>
          </p:cNvSpPr>
          <p:nvPr>
            <p:ph type="body" idx="1"/>
          </p:nvPr>
        </p:nvSpPr>
        <p:spPr>
          <a:xfrm>
            <a:off x="871453" y="1856384"/>
            <a:ext cx="10680464" cy="4923229"/>
          </a:xfrm>
        </p:spPr>
        <p:txBody>
          <a:bodyPr>
            <a:noAutofit/>
          </a:bodyPr>
          <a:lstStyle/>
          <a:p>
            <a:pPr/>
            <a:r>
              <a:rPr b="1" sz="2400">
                <a:latin typeface="Arial"/>
                <a:cs typeface="Arial"/>
              </a:rPr>
              <a:t>Avoid saying: </a:t>
            </a:r>
            <a:r>
              <a:rPr sz="2400">
                <a:latin typeface="Arial"/>
                <a:cs typeface="Arial"/>
              </a:rPr>
              <a:t>I believe that I will pass the exam. </a:t>
            </a:r>
            <a:endParaRPr sz="2400">
              <a:latin typeface="Arial"/>
              <a:cs typeface="Arial"/>
            </a:endParaRPr>
          </a:p>
          <a:p>
            <a:pPr/>
            <a:r>
              <a:rPr b="1" sz="2400">
                <a:latin typeface="Arial"/>
                <a:cs typeface="Arial"/>
              </a:rPr>
              <a:t>Say: </a:t>
            </a:r>
            <a:r>
              <a:rPr sz="2400">
                <a:latin typeface="Arial"/>
                <a:cs typeface="Arial"/>
              </a:rPr>
              <a:t>I will pass the exam.  </a:t>
            </a:r>
            <a:endParaRPr sz="2400">
              <a:latin typeface="Arial"/>
              <a:cs typeface="Arial"/>
            </a:endParaRPr>
          </a:p>
          <a:p>
            <a:pPr/>
            <a:endParaRPr sz="2400">
              <a:latin typeface="Arial"/>
              <a:cs typeface="Arial"/>
            </a:endParaRPr>
          </a:p>
          <a:p>
            <a:pPr/>
            <a:r>
              <a:rPr b="1" sz="2400">
                <a:latin typeface="Arial"/>
                <a:cs typeface="Arial"/>
              </a:rPr>
              <a:t>Avoid saying: </a:t>
            </a:r>
            <a:r>
              <a:rPr sz="2400">
                <a:latin typeface="Arial"/>
                <a:cs typeface="Arial"/>
              </a:rPr>
              <a:t>Let’s keep dating. We could get married someday.</a:t>
            </a:r>
            <a:endParaRPr sz="2400">
              <a:latin typeface="Arial"/>
              <a:cs typeface="Arial"/>
            </a:endParaRPr>
          </a:p>
          <a:p>
            <a:pPr/>
            <a:r>
              <a:rPr b="1" sz="2400">
                <a:latin typeface="Arial"/>
                <a:cs typeface="Arial"/>
              </a:rPr>
              <a:t>Say: </a:t>
            </a:r>
            <a:r>
              <a:rPr sz="2400">
                <a:latin typeface="Arial"/>
                <a:cs typeface="Arial"/>
              </a:rPr>
              <a:t>Let’s keep dating. We will get married on June 14, 2025. </a:t>
            </a:r>
            <a:endParaRPr sz="2400">
              <a:latin typeface="Arial"/>
              <a:cs typeface="Arial"/>
            </a:endParaRPr>
          </a:p>
          <a:p>
            <a:pPr marL="0" indent="0">
              <a:buNone/>
            </a:pPr>
            <a:endParaRPr sz="2400">
              <a:latin typeface="Arial"/>
              <a:cs typeface="Arial"/>
            </a:endParaRPr>
          </a:p>
          <a:p>
            <a:pPr/>
            <a:r>
              <a:rPr b="1" sz="2400">
                <a:latin typeface="Arial"/>
                <a:cs typeface="Arial"/>
              </a:rPr>
              <a:t>Avoid saying: </a:t>
            </a:r>
            <a:r>
              <a:rPr sz="2400">
                <a:latin typeface="Arial"/>
                <a:cs typeface="Arial"/>
              </a:rPr>
              <a:t>Lend me K400 and I might pay you back next month.</a:t>
            </a:r>
            <a:endParaRPr sz="2400">
              <a:latin typeface="Arial"/>
              <a:cs typeface="Arial"/>
            </a:endParaRPr>
          </a:p>
          <a:p>
            <a:pPr/>
            <a:r>
              <a:rPr b="1" sz="2400">
                <a:latin typeface="Arial"/>
                <a:cs typeface="Arial"/>
              </a:rPr>
              <a:t>Say: </a:t>
            </a:r>
            <a:r>
              <a:rPr sz="2400">
                <a:latin typeface="Arial"/>
                <a:cs typeface="Arial"/>
              </a:rPr>
              <a:t>Lend me K400 and I will repay you on the 30</a:t>
            </a:r>
            <a:r>
              <a:rPr sz="2400" baseline="30000">
                <a:latin typeface="Arial"/>
                <a:cs typeface="Arial"/>
              </a:rPr>
              <a:t>th</a:t>
            </a:r>
            <a:r>
              <a:rPr sz="2400">
                <a:latin typeface="Arial"/>
                <a:cs typeface="Arial"/>
              </a:rPr>
              <a:t> of next month.  </a:t>
            </a:r>
            <a:endParaRPr sz="2400">
              <a:latin typeface="Arial"/>
              <a:cs typeface="Arial"/>
            </a:endParaRPr>
          </a:p>
          <a:p>
            <a:pPr/>
            <a:endParaRPr sz="2400">
              <a:latin typeface="Arial"/>
              <a:cs typeface="Arial"/>
            </a:endParaRPr>
          </a:p>
        </p:txBody>
      </p:sp>
    </p:spTree>
    <p:extLst>
      <p:ext uri="{BB962C8B-B14F-4D97-AF65-F5344CB8AC3E}">
        <p14:creationId xmlns:p14="http://schemas.microsoft.com/office/powerpoint/2010/main" val="3490177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00000">
              <a:schemeClr val="bg2"/>
            </a:gs>
            <a:gs pos="80000">
              <a:srgbClr val="CFF2E6"/>
            </a:gs>
            <a:gs pos="19000">
              <a:srgbClr val="D5F1E5"/>
            </a:gs>
            <a:gs pos="5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r>
              <a:rPr/>
              <a:t>Activity 2: Quiz</a:t>
            </a:r>
            <a:endParaRPr/>
          </a:p>
        </p:txBody>
      </p:sp>
      <p:sp>
        <p:nvSpPr>
          <p:cNvPr id="3" name="Content Placeholder 2"/>
          <p:cNvSpPr>
            <a:spLocks noGrp="1"/>
          </p:cNvSpPr>
          <p:nvPr>
            <p:ph idx="1"/>
          </p:nvPr>
        </p:nvSpPr>
        <p:spPr>
          <a:xfrm>
            <a:off x="1069846" y="2022769"/>
            <a:ext cx="8883839" cy="3794614"/>
          </a:xfrm>
        </p:spPr>
        <p:txBody>
          <a:bodyPr>
            <a:normAutofit/>
          </a:bodyPr>
          <a:lstStyle/>
          <a:p>
            <a:pPr marL="0" indent="0">
              <a:buNone/>
            </a:pPr>
            <a:r>
              <a:rPr b="1" sz="2800">
                <a:latin typeface="Arial"/>
                <a:cs typeface="Arial"/>
              </a:rPr>
              <a:t>Phase 1: </a:t>
            </a:r>
            <a:r>
              <a:rPr sz="2800">
                <a:latin typeface="Arial"/>
                <a:cs typeface="Arial"/>
              </a:rPr>
              <a:t>Each student should prepare five questions based on what was taught in this session.</a:t>
            </a:r>
            <a:endParaRPr sz="2800">
              <a:latin typeface="Arial"/>
              <a:cs typeface="Arial"/>
            </a:endParaRPr>
          </a:p>
          <a:p>
            <a:pPr marL="0" indent="0">
              <a:buNone/>
            </a:pPr>
            <a:r>
              <a:rPr b="1" sz="2800">
                <a:latin typeface="Arial"/>
                <a:cs typeface="Arial"/>
              </a:rPr>
              <a:t>Phase 2: </a:t>
            </a:r>
            <a:r>
              <a:rPr sz="2800">
                <a:latin typeface="Arial"/>
                <a:cs typeface="Arial"/>
              </a:rPr>
              <a:t>Find a partner and ask them your questions for them to answer. When you are through with your questions, you must answer their questions.  </a:t>
            </a:r>
            <a:endParaRPr sz="2800">
              <a:latin typeface="Arial"/>
              <a:cs typeface="Arial"/>
            </a:endParaRPr>
          </a:p>
          <a:p>
            <a:pPr marL="0" indent="0">
              <a:buNone/>
            </a:pPr>
            <a:r>
              <a:rPr b="1" sz="2800">
                <a:latin typeface="Arial"/>
                <a:cs typeface="Arial"/>
              </a:rPr>
              <a:t>Phase 3: </a:t>
            </a:r>
            <a:r>
              <a:rPr sz="2800">
                <a:latin typeface="Arial"/>
                <a:cs typeface="Arial"/>
              </a:rPr>
              <a:t>Swap partners at least three times. </a:t>
            </a:r>
            <a:endParaRPr sz="2800">
              <a:latin typeface="Arial"/>
              <a:cs typeface="Arial"/>
            </a:endParaRPr>
          </a:p>
        </p:txBody>
      </p:sp>
    </p:spTree>
    <p:extLst>
      <p:ext uri="{BB962C8B-B14F-4D97-AF65-F5344CB8AC3E}">
        <p14:creationId xmlns:p14="http://schemas.microsoft.com/office/powerpoint/2010/main" val="65602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D7DA8-586D-18DC-DAE9-8A7D7CF5809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9D2D73E-B42D-0B39-8136-4A25DAFD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8FD1719E-56BE-F1A3-8985-6DAB76E6FB3D}"/>
              </a:ext>
            </a:extLst>
          </p:cNvPr>
          <p:cNvPicPr>
            <a:picLocks noChangeAspect="1"/>
          </p:cNvPicPr>
          <p:nvPr/>
        </p:nvPicPr>
        <p:blipFill rotWithShape="1">
          <a:blip r:embed="rId2"/>
          <a:srcRect t="27459" r="-3" b="-3"/>
          <a:stretch/>
        </p:blipFill>
        <p:spPr>
          <a:xfrm>
            <a:off x="-2385" y="-17761"/>
            <a:ext cx="5956143" cy="3240513"/>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2" name="Title 1">
            <a:extLst>
              <a:ext uri="{FF2B5EF4-FFF2-40B4-BE49-F238E27FC236}">
                <a16:creationId xmlns:a16="http://schemas.microsoft.com/office/drawing/2014/main" id="{DE51FF01-3A10-ED5F-6476-DDDCC1C40DD6}"/>
              </a:ext>
            </a:extLst>
          </p:cNvPr>
          <p:cNvSpPr>
            <a:spLocks noGrp="1"/>
          </p:cNvSpPr>
          <p:nvPr>
            <p:ph type="title"/>
          </p:nvPr>
        </p:nvSpPr>
        <p:spPr>
          <a:xfrm>
            <a:off x="853719" y="558803"/>
            <a:ext cx="3393155" cy="1515116"/>
          </a:xfrm>
        </p:spPr>
        <p:txBody>
          <a:bodyPr anchor="ctr">
            <a:normAutofit fontScale="90000"/>
          </a:bodyPr>
          <a:lstStyle/>
          <a:p>
            <a:pPr/>
            <a:r>
              <a:rPr sz="4400"/>
              <a:t>Features of Academic Writing</a:t>
            </a:r>
            <a:endParaRPr sz="4400"/>
          </a:p>
        </p:txBody>
      </p:sp>
      <p:sp>
        <p:nvSpPr>
          <p:cNvPr id="9" name="Content Placeholder 2">
            <a:extLst>
              <a:ext uri="{FF2B5EF4-FFF2-40B4-BE49-F238E27FC236}">
                <a16:creationId xmlns:a16="http://schemas.microsoft.com/office/drawing/2014/main" id="{F1308CA5-79D6-D4B7-B6EB-069720AC4DF3}"/>
              </a:ext>
            </a:extLst>
          </p:cNvPr>
          <p:cNvSpPr>
            <a:spLocks noGrp="1"/>
          </p:cNvSpPr>
          <p:nvPr>
            <p:ph idx="1"/>
          </p:nvPr>
        </p:nvSpPr>
        <p:spPr>
          <a:xfrm>
            <a:off x="3302003" y="1821753"/>
            <a:ext cx="8890006" cy="5054007"/>
          </a:xfrm>
        </p:spPr>
        <p:txBody>
          <a:bodyPr>
            <a:normAutofit fontScale="92500" lnSpcReduction="20000"/>
          </a:bodyPr>
          <a:lstStyle/>
          <a:p>
            <a:pPr/>
            <a:r>
              <a:rPr sz="2800">
                <a:latin typeface="Arial"/>
                <a:cs typeface="Arial"/>
              </a:rPr>
              <a:t>Academic writing is not about what you know but what evidence you have presented to convince your readers (jury) – law principle</a:t>
            </a:r>
            <a:endParaRPr sz="2800">
              <a:latin typeface="Arial"/>
              <a:cs typeface="Arial"/>
            </a:endParaRPr>
          </a:p>
          <a:p>
            <a:pPr/>
            <a:r>
              <a:rPr sz="2800">
                <a:latin typeface="Arial"/>
                <a:cs typeface="Arial"/>
              </a:rPr>
              <a:t>Evidential support in essays are citations showing source of data, information or ideas. </a:t>
            </a:r>
            <a:endParaRPr sz="2800">
              <a:latin typeface="Arial"/>
              <a:cs typeface="Arial"/>
            </a:endParaRPr>
          </a:p>
          <a:p>
            <a:pPr/>
            <a:endParaRPr sz="2800">
              <a:latin typeface="Arial"/>
              <a:cs typeface="Arial"/>
            </a:endParaRPr>
          </a:p>
          <a:p>
            <a:pPr/>
            <a:endParaRPr sz="2800">
              <a:latin typeface="Arial"/>
              <a:cs typeface="Arial"/>
            </a:endParaRPr>
          </a:p>
          <a:p>
            <a:pPr/>
            <a:endParaRPr sz="2800">
              <a:latin typeface="Arial"/>
              <a:cs typeface="Arial"/>
            </a:endParaRPr>
          </a:p>
          <a:p>
            <a:pPr/>
            <a:endParaRPr sz="2800">
              <a:latin typeface="Arial"/>
              <a:cs typeface="Arial"/>
            </a:endParaRPr>
          </a:p>
          <a:p>
            <a:pPr/>
            <a:r>
              <a:rPr sz="2800">
                <a:latin typeface="Arial"/>
                <a:cs typeface="Arial"/>
              </a:rPr>
              <a:t>Which of the two texts would you believe and why?</a:t>
            </a:r>
            <a:endParaRPr sz="2800">
              <a:latin typeface="Arial"/>
              <a:cs typeface="Arial"/>
            </a:endParaRPr>
          </a:p>
        </p:txBody>
      </p:sp>
      <p:sp>
        <p:nvSpPr>
          <p:cNvPr id="10" name="Title 1">
            <a:extLst>
              <a:ext uri="{FF2B5EF4-FFF2-40B4-BE49-F238E27FC236}">
                <a16:creationId xmlns:a16="http://schemas.microsoft.com/office/drawing/2014/main" id="{E325E3B5-5D8F-F1CC-E9EB-B5ECB46BCC55}"/>
              </a:ext>
            </a:extLst>
          </p:cNvPr>
          <p:cNvSpPr txBox="1">
            <a:spLocks/>
          </p:cNvSpPr>
          <p:nvPr/>
        </p:nvSpPr>
        <p:spPr>
          <a:xfrm>
            <a:off x="4135115" y="1251063"/>
            <a:ext cx="7945119" cy="570690"/>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r>
              <a:rPr u="sng"/>
              <a:t>2. Responsibility and Giving Credit in Essays</a:t>
            </a:r>
            <a:endParaRPr u="sng"/>
          </a:p>
        </p:txBody>
      </p:sp>
      <p:pic>
        <p:nvPicPr>
          <p:cNvPr id="11" name="Picture 10">
            <a:extLst>
              <a:ext uri="{FF2B5EF4-FFF2-40B4-BE49-F238E27FC236}">
                <a16:creationId xmlns:a16="http://schemas.microsoft.com/office/drawing/2014/main" id="{764E8D1C-873D-516C-2DA5-319F50AE7109}"/>
              </a:ext>
            </a:extLst>
          </p:cNvPr>
          <p:cNvPicPr>
            <a:picLocks noChangeAspect="1"/>
          </p:cNvPicPr>
          <p:nvPr/>
        </p:nvPicPr>
        <p:blipFill rotWithShape="1">
          <a:blip r:embed="rId3"/>
          <a:srcRect/>
          <a:stretch/>
        </p:blipFill>
        <p:spPr>
          <a:xfrm>
            <a:off x="568960" y="3915012"/>
            <a:ext cx="5546438" cy="2239844"/>
          </a:xfrm>
          <a:prstGeom prst="rect">
            <a:avLst/>
          </a:prstGeom>
        </p:spPr>
      </p:pic>
      <p:pic>
        <p:nvPicPr>
          <p:cNvPr id="13" name="Picture 12">
            <a:extLst>
              <a:ext uri="{FF2B5EF4-FFF2-40B4-BE49-F238E27FC236}">
                <a16:creationId xmlns:a16="http://schemas.microsoft.com/office/drawing/2014/main" id="{E8505379-E090-EA41-F69E-9BADA18B6ED1}"/>
              </a:ext>
            </a:extLst>
          </p:cNvPr>
          <p:cNvPicPr>
            <a:picLocks noChangeAspect="1"/>
          </p:cNvPicPr>
          <p:nvPr/>
        </p:nvPicPr>
        <p:blipFill>
          <a:blip r:embed="rId4"/>
          <a:stretch>
            <a:fillRect/>
          </a:stretch>
        </p:blipFill>
        <p:spPr>
          <a:xfrm>
            <a:off x="6309354" y="3915012"/>
            <a:ext cx="5464633" cy="2373190"/>
          </a:xfrm>
          <a:prstGeom prst="rect">
            <a:avLst/>
          </a:prstGeom>
        </p:spPr>
      </p:pic>
    </p:spTree>
    <p:extLst>
      <p:ext uri="{BB962C8B-B14F-4D97-AF65-F5344CB8AC3E}">
        <p14:creationId xmlns:p14="http://schemas.microsoft.com/office/powerpoint/2010/main" val="219114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0A7A13-FEC6-A8B9-1241-FA06CE9A1BE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DFB3DA-4CF0-D09B-2BF1-2C04EE867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FC2F859C-4EF1-6AA6-05F0-7BF15D0C0AB0}"/>
              </a:ext>
            </a:extLst>
          </p:cNvPr>
          <p:cNvPicPr>
            <a:picLocks noChangeAspect="1"/>
          </p:cNvPicPr>
          <p:nvPr/>
        </p:nvPicPr>
        <p:blipFill rotWithShape="1">
          <a:blip r:embed="rId2"/>
          <a:srcRect t="27459" r="-3" b="-3"/>
          <a:stretch/>
        </p:blipFill>
        <p:spPr>
          <a:xfrm>
            <a:off x="-2371" y="-17761"/>
            <a:ext cx="3842207" cy="209041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7" name="TextBox 6">
            <a:extLst>
              <a:ext uri="{FF2B5EF4-FFF2-40B4-BE49-F238E27FC236}">
                <a16:creationId xmlns:a16="http://schemas.microsoft.com/office/drawing/2014/main" id="{F3F0CEB2-61B9-51AD-6B85-D87194C8F9A9}"/>
              </a:ext>
            </a:extLst>
          </p:cNvPr>
          <p:cNvSpPr txBox="1"/>
          <p:nvPr/>
        </p:nvSpPr>
        <p:spPr>
          <a:xfrm>
            <a:off x="2467035" y="603019"/>
            <a:ext cx="9074725" cy="1133707"/>
          </a:xfrm>
          <a:prstGeom prst="rect">
            <a:avLst/>
          </a:prstGeom>
          <a:noFill/>
        </p:spPr>
        <p:txBody>
          <a:bodyPr wrap="square">
            <a:spAutoFit/>
          </a:bodyPr>
          <a:lstStyle/>
          <a:p>
            <a:pPr marL="0" indent="0">
              <a:lnSpc>
                <a:spcPct val="110000"/>
              </a:lnSpc>
              <a:buNone/>
            </a:pPr>
            <a:endParaRPr sz="3200">
              <a:latin typeface="Arial"/>
              <a:cs typeface="Arial"/>
            </a:endParaRPr>
          </a:p>
          <a:p>
            <a:pPr marL="0" indent="0">
              <a:lnSpc>
                <a:spcPct val="110000"/>
              </a:lnSpc>
              <a:buNone/>
            </a:pPr>
            <a:r>
              <a:rPr sz="3200">
                <a:latin typeface="Arial"/>
                <a:cs typeface="Arial"/>
              </a:rPr>
              <a:t>2. </a:t>
            </a:r>
            <a:r>
              <a:rPr u="sng" sz="3200">
                <a:latin typeface="Arial"/>
                <a:cs typeface="Arial"/>
              </a:rPr>
              <a:t>Responsibility and Giving Credit in Essays</a:t>
            </a:r>
            <a:endParaRPr sz="3200">
              <a:latin typeface="Arial"/>
              <a:cs typeface="Arial"/>
            </a:endParaRPr>
          </a:p>
        </p:txBody>
      </p:sp>
      <p:sp>
        <p:nvSpPr>
          <p:cNvPr id="2" name="Content Placeholder 2">
            <a:extLst>
              <a:ext uri="{FF2B5EF4-FFF2-40B4-BE49-F238E27FC236}">
                <a16:creationId xmlns:a16="http://schemas.microsoft.com/office/drawing/2014/main" id="{33726261-D627-C623-ADAA-0DE2908441FF}"/>
              </a:ext>
            </a:extLst>
          </p:cNvPr>
          <p:cNvSpPr txBox="1">
            <a:spLocks/>
          </p:cNvSpPr>
          <p:nvPr/>
        </p:nvSpPr>
        <p:spPr>
          <a:xfrm>
            <a:off x="1670591" y="1917092"/>
            <a:ext cx="9072883" cy="4784094"/>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7581" indent="-457200">
              <a:lnSpc>
                <a:spcPct val="110000"/>
              </a:lnSpc>
              <a:buFont typeface="Wingdings"/>
              <a:buChar char="Ø"/>
            </a:pPr>
            <a:r>
              <a:rPr sz="3200">
                <a:solidFill>
                  <a:srgbClr val="373D3F"/>
                </a:solidFill>
                <a:latin typeface="Encode Sans"/>
                <a:cs typeface="Arial"/>
              </a:rPr>
              <a:t>You have the responsibility to l</a:t>
            </a:r>
            <a:r>
              <a:rPr sz="3200">
                <a:solidFill>
                  <a:srgbClr val="373D3F"/>
                </a:solidFill>
                <a:latin typeface="Encode Sans"/>
              </a:rPr>
              <a:t>et your readers know this material is from other texts rather than original ideas from yourself</a:t>
            </a:r>
            <a:endParaRPr sz="3200">
              <a:solidFill>
                <a:srgbClr val="373D3F"/>
              </a:solidFill>
              <a:latin typeface="Encode Sans"/>
            </a:endParaRPr>
          </a:p>
          <a:p>
            <a:pPr marL="974731" indent="-514350">
              <a:lnSpc>
                <a:spcPct val="110000"/>
              </a:lnSpc>
              <a:buFont typeface="Wingdings"/>
              <a:buChar char="Ø"/>
            </a:pPr>
            <a:r>
              <a:rPr sz="3200">
                <a:solidFill>
                  <a:srgbClr val="373D3F"/>
                </a:solidFill>
                <a:latin typeface="Encode Sans"/>
                <a:cs typeface="Arial"/>
              </a:rPr>
              <a:t> Giving credit adds to your own credibility as well as the original author</a:t>
            </a:r>
            <a:endParaRPr sz="3200">
              <a:solidFill>
                <a:srgbClr val="373D3F"/>
              </a:solidFill>
              <a:latin typeface="Encode Sans"/>
              <a:cs typeface="Arial"/>
            </a:endParaRPr>
          </a:p>
          <a:p>
            <a:pPr marL="974731" indent="-514350">
              <a:lnSpc>
                <a:spcPct val="110000"/>
              </a:lnSpc>
              <a:buFont typeface="Wingdings"/>
              <a:buChar char="Ø"/>
            </a:pPr>
            <a:r>
              <a:rPr sz="3200">
                <a:solidFill>
                  <a:srgbClr val="373D3F"/>
                </a:solidFill>
                <a:latin typeface="Encode Sans"/>
                <a:cs typeface="Arial"/>
              </a:rPr>
              <a:t> Giving credit helps trace the facts back to the main source</a:t>
            </a:r>
            <a:endParaRPr sz="3200">
              <a:latin typeface="Arial"/>
              <a:cs typeface="Arial"/>
            </a:endParaRPr>
          </a:p>
        </p:txBody>
      </p:sp>
      <p:sp>
        <p:nvSpPr>
          <p:cNvPr id="6" name="TextBox 5">
            <a:extLst>
              <a:ext uri="{FF2B5EF4-FFF2-40B4-BE49-F238E27FC236}">
                <a16:creationId xmlns:a16="http://schemas.microsoft.com/office/drawing/2014/main" id="{DE4A6268-62B9-9B85-8652-00FA2A8273F2}"/>
              </a:ext>
            </a:extLst>
          </p:cNvPr>
          <p:cNvSpPr txBox="1"/>
          <p:nvPr/>
        </p:nvSpPr>
        <p:spPr>
          <a:xfrm>
            <a:off x="6309354" y="6501"/>
            <a:ext cx="6096004" cy="292391"/>
          </a:xfrm>
          <a:prstGeom prst="rect">
            <a:avLst/>
          </a:prstGeom>
          <a:noFill/>
        </p:spPr>
        <p:txBody>
          <a:bodyPr wrap="square">
            <a:spAutoFit/>
          </a:bodyPr>
          <a:lstStyle/>
          <a:p>
            <a:pPr/>
            <a:r>
              <a:rPr sz="1300">
                <a:hlinkClick r:id="rId3"/>
              </a:rPr>
              <a:t>https://openoregon.pressbooks.pub/wrd/chapter/crediting-your-sources/</a:t>
            </a:r>
            <a:r>
              <a:rPr sz="1300"/>
              <a:t> </a:t>
            </a:r>
            <a:endParaRPr sz="1300"/>
          </a:p>
        </p:txBody>
      </p:sp>
    </p:spTree>
    <p:extLst>
      <p:ext uri="{BB962C8B-B14F-4D97-AF65-F5344CB8AC3E}">
        <p14:creationId xmlns:p14="http://schemas.microsoft.com/office/powerpoint/2010/main" val="188541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F16235-C4D6-7B5F-8488-715246FD023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9720D3-C4D9-3170-94F2-9148276F0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7B85DB8E-5408-6931-6AF4-78357069A1E5}"/>
              </a:ext>
            </a:extLst>
          </p:cNvPr>
          <p:cNvPicPr>
            <a:picLocks noChangeAspect="1"/>
          </p:cNvPicPr>
          <p:nvPr/>
        </p:nvPicPr>
        <p:blipFill rotWithShape="1">
          <a:blip r:embed="rId2"/>
          <a:srcRect t="27459" r="-3" b="-3"/>
          <a:stretch/>
        </p:blipFill>
        <p:spPr>
          <a:xfrm>
            <a:off x="-2371" y="-17761"/>
            <a:ext cx="3842207" cy="209041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2644C41C-9033-7431-25BC-1848BC970B4C}"/>
              </a:ext>
            </a:extLst>
          </p:cNvPr>
          <p:cNvSpPr>
            <a:spLocks noGrp="1"/>
          </p:cNvSpPr>
          <p:nvPr>
            <p:ph idx="1"/>
          </p:nvPr>
        </p:nvSpPr>
        <p:spPr>
          <a:xfrm>
            <a:off x="1537859" y="1412244"/>
            <a:ext cx="10654149" cy="5445755"/>
          </a:xfrm>
        </p:spPr>
        <p:txBody>
          <a:bodyPr anchor="t">
            <a:noAutofit/>
          </a:bodyPr>
          <a:lstStyle/>
          <a:p>
            <a:pPr marL="974731" indent="-514350">
              <a:lnSpc>
                <a:spcPct val="110000"/>
              </a:lnSpc>
              <a:buFont typeface="Arial"/>
              <a:buAutoNum type="alphaLcParenBoth"/>
            </a:pPr>
            <a:r>
              <a:rPr u="sng" sz="2800">
                <a:solidFill>
                  <a:srgbClr val="373D3F"/>
                </a:solidFill>
                <a:latin typeface="Encode Sans"/>
              </a:rPr>
              <a:t>Throughout</a:t>
            </a:r>
            <a:r>
              <a:rPr sz="2800">
                <a:solidFill>
                  <a:srgbClr val="373D3F"/>
                </a:solidFill>
                <a:latin typeface="Encode Sans"/>
              </a:rPr>
              <a:t> your essay, use an in-text citation to identify accredited text (quotation, summary, or paraphrase) that are not yours.</a:t>
            </a:r>
            <a:endParaRPr sz="2800">
              <a:solidFill>
                <a:srgbClr val="373D3F"/>
              </a:solidFill>
              <a:latin typeface="Encode Sans"/>
            </a:endParaRPr>
          </a:p>
          <a:p>
            <a:pPr lvl="3" marL="1660531" indent="-514350">
              <a:lnSpc>
                <a:spcPct val="110000"/>
              </a:lnSpc>
              <a:buFont typeface="Wingdings"/>
              <a:buChar char="Ø"/>
            </a:pPr>
            <a:r>
              <a:rPr sz="2800">
                <a:solidFill>
                  <a:srgbClr val="373D3F"/>
                </a:solidFill>
                <a:latin typeface="Encode Sans"/>
              </a:rPr>
              <a:t>Narrative</a:t>
            </a:r>
            <a:r>
              <a:rPr sz="2800">
                <a:solidFill>
                  <a:srgbClr val="373D3F"/>
                </a:solidFill>
                <a:latin typeface="Encode Sans"/>
              </a:rPr>
              <a:t>: I</a:t>
            </a:r>
            <a:r>
              <a:rPr sz="2800">
                <a:solidFill>
                  <a:srgbClr val="373D3F"/>
                </a:solidFill>
                <a:latin typeface="Encode Sans"/>
              </a:rPr>
              <a:t>ntroducing the autho</a:t>
            </a:r>
            <a:r>
              <a:rPr sz="2800">
                <a:solidFill>
                  <a:srgbClr val="373D3F"/>
                </a:solidFill>
                <a:latin typeface="Encode Sans"/>
              </a:rPr>
              <a:t>r/</a:t>
            </a:r>
            <a:r>
              <a:rPr sz="2800">
                <a:solidFill>
                  <a:srgbClr val="373D3F"/>
                </a:solidFill>
                <a:latin typeface="Encode Sans"/>
              </a:rPr>
              <a:t>the material prior the accredited text</a:t>
            </a:r>
            <a:endParaRPr sz="2800">
              <a:solidFill>
                <a:srgbClr val="373D3F"/>
              </a:solidFill>
              <a:latin typeface="Encode Sans"/>
            </a:endParaRPr>
          </a:p>
          <a:p>
            <a:pPr lvl="3" marL="1660531" indent="-514350">
              <a:lnSpc>
                <a:spcPct val="110000"/>
              </a:lnSpc>
              <a:buFont typeface="Wingdings"/>
              <a:buChar char="Ø"/>
            </a:pPr>
            <a:r>
              <a:rPr sz="2800">
                <a:solidFill>
                  <a:srgbClr val="373D3F"/>
                </a:solidFill>
                <a:latin typeface="Encode Sans"/>
              </a:rPr>
              <a:t>Parenthetical: The author’s last name and the page number in parenthesis at the end of the sentence</a:t>
            </a:r>
            <a:endParaRPr sz="2800">
              <a:solidFill>
                <a:srgbClr val="373D3F"/>
              </a:solidFill>
              <a:latin typeface="Encode Sans"/>
            </a:endParaRPr>
          </a:p>
          <a:p>
            <a:pPr lvl="3" marL="1660531" indent="-514350">
              <a:lnSpc>
                <a:spcPct val="110000"/>
              </a:lnSpc>
              <a:buFont typeface="Wingdings"/>
              <a:buChar char="Ø"/>
            </a:pPr>
            <a:r>
              <a:rPr sz="2800">
                <a:solidFill>
                  <a:srgbClr val="373D3F"/>
                </a:solidFill>
                <a:latin typeface="Encode Sans"/>
              </a:rPr>
              <a:t>Citation marker: Adding a superscript/footnote</a:t>
            </a:r>
            <a:endParaRPr sz="2800">
              <a:solidFill>
                <a:srgbClr val="373D3F"/>
              </a:solidFill>
              <a:latin typeface="Encode Sans"/>
            </a:endParaRPr>
          </a:p>
          <a:p>
            <a:pPr lvl="3" marL="1660531" indent="-514350">
              <a:lnSpc>
                <a:spcPct val="110000"/>
              </a:lnSpc>
              <a:buFont typeface="Wingdings"/>
              <a:buChar char="Ø"/>
            </a:pPr>
            <a:r>
              <a:rPr sz="2800">
                <a:solidFill>
                  <a:srgbClr val="373D3F"/>
                </a:solidFill>
                <a:latin typeface="Encode Sans"/>
              </a:rPr>
              <a:t>Use l</a:t>
            </a:r>
            <a:r>
              <a:rPr sz="2800">
                <a:solidFill>
                  <a:srgbClr val="373D3F"/>
                </a:solidFill>
                <a:latin typeface="Encode Sans"/>
              </a:rPr>
              <a:t>inking or attributive language to continue talking about the source</a:t>
            </a:r>
            <a:endParaRPr sz="2800">
              <a:solidFill>
                <a:srgbClr val="373D3F"/>
              </a:solidFill>
              <a:latin typeface="Encode Sans"/>
            </a:endParaRPr>
          </a:p>
        </p:txBody>
      </p:sp>
      <p:sp>
        <p:nvSpPr>
          <p:cNvPr id="7" name="TextBox 6">
            <a:extLst>
              <a:ext uri="{FF2B5EF4-FFF2-40B4-BE49-F238E27FC236}">
                <a16:creationId xmlns:a16="http://schemas.microsoft.com/office/drawing/2014/main" id="{7B6BC292-E69D-067E-F7FB-000993AA8B92}"/>
              </a:ext>
            </a:extLst>
          </p:cNvPr>
          <p:cNvSpPr txBox="1"/>
          <p:nvPr/>
        </p:nvSpPr>
        <p:spPr>
          <a:xfrm>
            <a:off x="3117270" y="23886"/>
            <a:ext cx="9074725" cy="1133707"/>
          </a:xfrm>
          <a:prstGeom prst="rect">
            <a:avLst/>
          </a:prstGeom>
          <a:noFill/>
        </p:spPr>
        <p:txBody>
          <a:bodyPr wrap="square">
            <a:spAutoFit/>
          </a:bodyPr>
          <a:lstStyle/>
          <a:p>
            <a:pPr marL="0" indent="0">
              <a:lnSpc>
                <a:spcPct val="110000"/>
              </a:lnSpc>
              <a:buNone/>
            </a:pPr>
            <a:endParaRPr sz="3200">
              <a:latin typeface="Arial"/>
              <a:cs typeface="Arial"/>
            </a:endParaRPr>
          </a:p>
          <a:p>
            <a:pPr marL="0" indent="0">
              <a:lnSpc>
                <a:spcPct val="110000"/>
              </a:lnSpc>
              <a:buNone/>
            </a:pPr>
            <a:r>
              <a:rPr sz="3200">
                <a:latin typeface="Arial"/>
                <a:cs typeface="Arial"/>
              </a:rPr>
              <a:t>2. </a:t>
            </a:r>
            <a:r>
              <a:rPr u="sng" sz="3200">
                <a:latin typeface="Arial"/>
                <a:cs typeface="Arial"/>
              </a:rPr>
              <a:t>Responsibility and Giving Credit in Essays</a:t>
            </a:r>
            <a:endParaRPr sz="3200">
              <a:latin typeface="Arial"/>
              <a:cs typeface="Arial"/>
            </a:endParaRPr>
          </a:p>
        </p:txBody>
      </p:sp>
    </p:spTree>
    <p:extLst>
      <p:ext uri="{BB962C8B-B14F-4D97-AF65-F5344CB8AC3E}">
        <p14:creationId xmlns:p14="http://schemas.microsoft.com/office/powerpoint/2010/main" val="344035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593CB5-E797-1AA8-3758-E0941A0129B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34CF673-5BFF-5D30-C462-A5A89B653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774E061C-BD85-6392-708F-978331283168}"/>
              </a:ext>
            </a:extLst>
          </p:cNvPr>
          <p:cNvPicPr>
            <a:picLocks noChangeAspect="1"/>
          </p:cNvPicPr>
          <p:nvPr/>
        </p:nvPicPr>
        <p:blipFill rotWithShape="1">
          <a:blip r:embed="rId2"/>
          <a:srcRect t="27459" r="-3" b="-3"/>
          <a:stretch/>
        </p:blipFill>
        <p:spPr>
          <a:xfrm>
            <a:off x="-2371" y="-17761"/>
            <a:ext cx="3842207" cy="209041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66ACA0A0-0903-4880-F0D2-C6C59FFF9FE7}"/>
              </a:ext>
            </a:extLst>
          </p:cNvPr>
          <p:cNvSpPr>
            <a:spLocks noGrp="1"/>
          </p:cNvSpPr>
          <p:nvPr>
            <p:ph idx="1"/>
          </p:nvPr>
        </p:nvSpPr>
        <p:spPr>
          <a:xfrm>
            <a:off x="1537859" y="1635765"/>
            <a:ext cx="10654149" cy="5222234"/>
          </a:xfrm>
        </p:spPr>
        <p:txBody>
          <a:bodyPr anchor="t">
            <a:noAutofit/>
          </a:bodyPr>
          <a:lstStyle/>
          <a:p>
            <a:pPr lvl="3" marL="517531" indent="-514350">
              <a:lnSpc>
                <a:spcPct val="110000"/>
              </a:lnSpc>
              <a:buFont typeface="Wingdings"/>
              <a:buChar char="Ø"/>
            </a:pPr>
            <a:r>
              <a:rPr sz="3200">
                <a:solidFill>
                  <a:srgbClr val="373D3F"/>
                </a:solidFill>
                <a:latin typeface="Encode Sans"/>
              </a:rPr>
              <a:t>Banda (2014) explains the importance of academic writing for students. (</a:t>
            </a:r>
            <a:r>
              <a:rPr sz="3200">
                <a:solidFill>
                  <a:srgbClr val="373D3F"/>
                </a:solidFill>
                <a:latin typeface="Encode Sans"/>
              </a:rPr>
              <a:t>This is a n</a:t>
            </a:r>
            <a:r>
              <a:rPr sz="3200">
                <a:solidFill>
                  <a:srgbClr val="373D3F"/>
                </a:solidFill>
                <a:latin typeface="Encode Sans"/>
              </a:rPr>
              <a:t>arrative citation.)</a:t>
            </a:r>
            <a:endParaRPr sz="3200">
              <a:solidFill>
                <a:srgbClr val="373D3F"/>
              </a:solidFill>
              <a:latin typeface="Encode Sans"/>
            </a:endParaRPr>
          </a:p>
          <a:p>
            <a:pPr lvl="3" marL="517531" indent="-514350">
              <a:lnSpc>
                <a:spcPct val="110000"/>
              </a:lnSpc>
              <a:buFont typeface="Wingdings"/>
              <a:buChar char="Ø"/>
            </a:pPr>
            <a:r>
              <a:rPr sz="3200">
                <a:solidFill>
                  <a:srgbClr val="373D3F"/>
                </a:solidFill>
                <a:latin typeface="Encode Sans"/>
              </a:rPr>
              <a:t>The legal system in Zambia needs exceptional improvements (</a:t>
            </a:r>
            <a:r>
              <a:rPr sz="3200">
                <a:solidFill>
                  <a:srgbClr val="373D3F"/>
                </a:solidFill>
                <a:latin typeface="Encode Sans"/>
              </a:rPr>
              <a:t>Muzata</a:t>
            </a:r>
            <a:r>
              <a:rPr sz="3200">
                <a:solidFill>
                  <a:srgbClr val="373D3F"/>
                </a:solidFill>
                <a:latin typeface="Encode Sans"/>
              </a:rPr>
              <a:t>, 2023). (This is a parenthetical citation.)</a:t>
            </a:r>
            <a:endParaRPr sz="3200">
              <a:solidFill>
                <a:srgbClr val="373D3F"/>
              </a:solidFill>
              <a:latin typeface="Encode Sans"/>
            </a:endParaRPr>
          </a:p>
          <a:p>
            <a:pPr lvl="3" marL="517531" indent="-514350">
              <a:lnSpc>
                <a:spcPct val="110000"/>
              </a:lnSpc>
              <a:buFont typeface="Wingdings"/>
              <a:buChar char="Ø"/>
            </a:pPr>
            <a:r>
              <a:rPr sz="3200">
                <a:solidFill>
                  <a:srgbClr val="373D3F"/>
                </a:solidFill>
                <a:latin typeface="Encode Sans"/>
              </a:rPr>
              <a:t>There is a conundrum between customary law and statutory law on marriage</a:t>
            </a:r>
            <a:r>
              <a:rPr sz="3200" baseline="30000">
                <a:solidFill>
                  <a:srgbClr val="333333"/>
                </a:solidFill>
                <a:latin typeface="Arial"/>
                <a:cs typeface="Arial"/>
              </a:rPr>
              <a:t>1</a:t>
            </a:r>
            <a:r>
              <a:rPr sz="3200">
                <a:solidFill>
                  <a:srgbClr val="333333"/>
                </a:solidFill>
                <a:latin typeface="Arial"/>
                <a:cs typeface="Arial"/>
              </a:rPr>
              <a:t>. (This is a citation marker.)</a:t>
            </a:r>
            <a:endParaRPr sz="3200">
              <a:solidFill>
                <a:srgbClr val="373D3F"/>
              </a:solidFill>
              <a:latin typeface="Encode Sans"/>
            </a:endParaRPr>
          </a:p>
          <a:p>
            <a:pPr lvl="3" marL="517531" indent="-514350">
              <a:lnSpc>
                <a:spcPct val="110000"/>
              </a:lnSpc>
              <a:buFont typeface="Wingdings"/>
              <a:buChar char="Ø"/>
            </a:pPr>
            <a:endParaRPr sz="3200">
              <a:solidFill>
                <a:srgbClr val="373D3F"/>
              </a:solidFill>
              <a:latin typeface="Encode Sans"/>
            </a:endParaRPr>
          </a:p>
        </p:txBody>
      </p:sp>
      <p:sp>
        <p:nvSpPr>
          <p:cNvPr id="11" name="TextBox 10">
            <a:extLst>
              <a:ext uri="{FF2B5EF4-FFF2-40B4-BE49-F238E27FC236}">
                <a16:creationId xmlns:a16="http://schemas.microsoft.com/office/drawing/2014/main" id="{4CA85481-61A5-6416-288A-937A3BCC00CC}"/>
              </a:ext>
            </a:extLst>
          </p:cNvPr>
          <p:cNvSpPr txBox="1"/>
          <p:nvPr/>
        </p:nvSpPr>
        <p:spPr>
          <a:xfrm>
            <a:off x="-2371" y="6540437"/>
            <a:ext cx="9144000" cy="277001"/>
          </a:xfrm>
          <a:prstGeom prst="rect">
            <a:avLst/>
          </a:prstGeom>
          <a:noFill/>
        </p:spPr>
        <p:txBody>
          <a:bodyPr wrap="square">
            <a:spAutoFit/>
          </a:bodyPr>
          <a:lstStyle/>
          <a:p>
            <a:pPr/>
            <a:r>
              <a:rPr sz="1200"/>
              <a:t>https://openoregon.pressbooks.pub/wrd/chapter/crediting-your-sources/</a:t>
            </a:r>
            <a:endParaRPr sz="1200"/>
          </a:p>
        </p:txBody>
      </p:sp>
      <p:sp>
        <p:nvSpPr>
          <p:cNvPr id="13" name="TextBox 12">
            <a:extLst>
              <a:ext uri="{FF2B5EF4-FFF2-40B4-BE49-F238E27FC236}">
                <a16:creationId xmlns:a16="http://schemas.microsoft.com/office/drawing/2014/main" id="{B34EFCC2-EC24-9E9C-1812-5CF161619957}"/>
              </a:ext>
            </a:extLst>
          </p:cNvPr>
          <p:cNvSpPr txBox="1"/>
          <p:nvPr/>
        </p:nvSpPr>
        <p:spPr>
          <a:xfrm>
            <a:off x="3679700" y="673493"/>
            <a:ext cx="7625799" cy="707887"/>
          </a:xfrm>
          <a:prstGeom prst="rect">
            <a:avLst/>
          </a:prstGeom>
          <a:noFill/>
        </p:spPr>
        <p:txBody>
          <a:bodyPr wrap="none" rtlCol="0">
            <a:spAutoFit/>
          </a:bodyPr>
          <a:lstStyle/>
          <a:p>
            <a:pPr/>
            <a:r>
              <a:rPr sz="4000"/>
              <a:t>Examples of In-Text Citations…</a:t>
            </a:r>
            <a:endParaRPr sz="4000"/>
          </a:p>
        </p:txBody>
      </p:sp>
    </p:spTree>
    <p:extLst>
      <p:ext uri="{BB962C8B-B14F-4D97-AF65-F5344CB8AC3E}">
        <p14:creationId xmlns:p14="http://schemas.microsoft.com/office/powerpoint/2010/main" val="225708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FF8030-337F-013D-56B2-5B6CE981BE2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C0F28FF-3A36-00C9-197D-A04748142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7C941D3C-6F33-7189-7532-CD3F82258E50}"/>
              </a:ext>
            </a:extLst>
          </p:cNvPr>
          <p:cNvPicPr>
            <a:picLocks noChangeAspect="1"/>
          </p:cNvPicPr>
          <p:nvPr/>
        </p:nvPicPr>
        <p:blipFill rotWithShape="1">
          <a:blip r:embed="rId2"/>
          <a:srcRect t="27459" r="-3" b="-3"/>
          <a:stretch/>
        </p:blipFill>
        <p:spPr>
          <a:xfrm>
            <a:off x="-2371" y="-17761"/>
            <a:ext cx="3842207" cy="209041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34D05B3B-FADB-F99B-0116-DB83B716FAFC}"/>
              </a:ext>
            </a:extLst>
          </p:cNvPr>
          <p:cNvSpPr>
            <a:spLocks noGrp="1"/>
          </p:cNvSpPr>
          <p:nvPr>
            <p:ph idx="1"/>
          </p:nvPr>
        </p:nvSpPr>
        <p:spPr>
          <a:xfrm>
            <a:off x="1537859" y="1412244"/>
            <a:ext cx="10654149" cy="5445755"/>
          </a:xfrm>
        </p:spPr>
        <p:txBody>
          <a:bodyPr anchor="t">
            <a:noAutofit/>
          </a:bodyPr>
          <a:lstStyle/>
          <a:p>
            <a:pPr lvl="3" marL="517531" indent="-514350">
              <a:lnSpc>
                <a:spcPct val="110000"/>
              </a:lnSpc>
              <a:buFont typeface="Wingdings"/>
              <a:buChar char="Ø"/>
            </a:pPr>
            <a:r>
              <a:rPr sz="3200">
                <a:solidFill>
                  <a:srgbClr val="373D3F"/>
                </a:solidFill>
                <a:latin typeface="Encode Sans"/>
              </a:rPr>
              <a:t>Use l</a:t>
            </a:r>
            <a:r>
              <a:rPr sz="3200">
                <a:solidFill>
                  <a:srgbClr val="373D3F"/>
                </a:solidFill>
                <a:latin typeface="Encode Sans"/>
              </a:rPr>
              <a:t>inking or attributive language to continue talking about the source</a:t>
            </a:r>
            <a:endParaRPr sz="3200">
              <a:solidFill>
                <a:srgbClr val="373D3F"/>
              </a:solidFill>
              <a:latin typeface="Encode Sans"/>
            </a:endParaRPr>
          </a:p>
        </p:txBody>
      </p:sp>
      <p:pic>
        <p:nvPicPr>
          <p:cNvPr id="4" name="Picture 3">
            <a:extLst>
              <a:ext uri="{FF2B5EF4-FFF2-40B4-BE49-F238E27FC236}">
                <a16:creationId xmlns:a16="http://schemas.microsoft.com/office/drawing/2014/main" id="{C100495A-43AF-6DDB-B490-FF58E58C89A9}"/>
              </a:ext>
            </a:extLst>
          </p:cNvPr>
          <p:cNvPicPr>
            <a:picLocks noChangeAspect="1"/>
          </p:cNvPicPr>
          <p:nvPr/>
        </p:nvPicPr>
        <p:blipFill>
          <a:blip r:embed="rId3"/>
          <a:stretch>
            <a:fillRect/>
          </a:stretch>
        </p:blipFill>
        <p:spPr>
          <a:xfrm>
            <a:off x="2111815" y="2479020"/>
            <a:ext cx="4492176" cy="1656108"/>
          </a:xfrm>
          <a:prstGeom prst="rect">
            <a:avLst/>
          </a:prstGeom>
        </p:spPr>
      </p:pic>
      <p:pic>
        <p:nvPicPr>
          <p:cNvPr id="6" name="Picture 5">
            <a:extLst>
              <a:ext uri="{FF2B5EF4-FFF2-40B4-BE49-F238E27FC236}">
                <a16:creationId xmlns:a16="http://schemas.microsoft.com/office/drawing/2014/main" id="{675FBDED-3C53-4C11-86B7-71E43993F83A}"/>
              </a:ext>
            </a:extLst>
          </p:cNvPr>
          <p:cNvPicPr>
            <a:picLocks noChangeAspect="1"/>
          </p:cNvPicPr>
          <p:nvPr/>
        </p:nvPicPr>
        <p:blipFill>
          <a:blip r:embed="rId4"/>
          <a:stretch>
            <a:fillRect/>
          </a:stretch>
        </p:blipFill>
        <p:spPr>
          <a:xfrm>
            <a:off x="605223" y="4054692"/>
            <a:ext cx="10981548" cy="2437553"/>
          </a:xfrm>
          <a:prstGeom prst="rect">
            <a:avLst/>
          </a:prstGeom>
        </p:spPr>
      </p:pic>
    </p:spTree>
    <p:extLst>
      <p:ext uri="{BB962C8B-B14F-4D97-AF65-F5344CB8AC3E}">
        <p14:creationId xmlns:p14="http://schemas.microsoft.com/office/powerpoint/2010/main" val="3856663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3CFBF6-B1FF-2C0D-8EEC-A972F368DD7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9823D3E-D768-A69E-4EA9-4FC771AA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2B4C753A-D7F5-35C8-7460-CCDF883CFC6B}"/>
              </a:ext>
            </a:extLst>
          </p:cNvPr>
          <p:cNvPicPr>
            <a:picLocks noChangeAspect="1"/>
          </p:cNvPicPr>
          <p:nvPr/>
        </p:nvPicPr>
        <p:blipFill rotWithShape="1">
          <a:blip r:embed="rId2"/>
          <a:srcRect t="27459" r="-3" b="-3"/>
          <a:stretch/>
        </p:blipFill>
        <p:spPr>
          <a:xfrm>
            <a:off x="-2371" y="-17761"/>
            <a:ext cx="3842207" cy="209041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2850E7C5-3839-EE4F-9C3A-2D8E0F8DE548}"/>
              </a:ext>
            </a:extLst>
          </p:cNvPr>
          <p:cNvSpPr>
            <a:spLocks noGrp="1"/>
          </p:cNvSpPr>
          <p:nvPr>
            <p:ph idx="1"/>
          </p:nvPr>
        </p:nvSpPr>
        <p:spPr>
          <a:xfrm>
            <a:off x="1960875" y="1412244"/>
            <a:ext cx="10231119" cy="5445755"/>
          </a:xfrm>
        </p:spPr>
        <p:txBody>
          <a:bodyPr anchor="t">
            <a:noAutofit/>
          </a:bodyPr>
          <a:lstStyle/>
          <a:p>
            <a:pPr marL="457200" indent="-457200">
              <a:lnSpc>
                <a:spcPct val="110000"/>
              </a:lnSpc>
              <a:buNone/>
            </a:pPr>
            <a:r>
              <a:rPr sz="3200">
                <a:solidFill>
                  <a:srgbClr val="373D3F"/>
                </a:solidFill>
                <a:latin typeface="Encode Sans"/>
              </a:rPr>
              <a:t>(b) Y</a:t>
            </a:r>
            <a:r>
              <a:rPr sz="3200">
                <a:solidFill>
                  <a:srgbClr val="373D3F"/>
                </a:solidFill>
                <a:latin typeface="Encode Sans"/>
              </a:rPr>
              <a:t>our essay will </a:t>
            </a:r>
            <a:r>
              <a:rPr sz="3200">
                <a:solidFill>
                  <a:srgbClr val="373D3F"/>
                </a:solidFill>
                <a:latin typeface="Encode Sans"/>
              </a:rPr>
              <a:t>end with </a:t>
            </a:r>
            <a:r>
              <a:rPr sz="3200">
                <a:solidFill>
                  <a:srgbClr val="373D3F"/>
                </a:solidFill>
                <a:latin typeface="Encode Sans"/>
              </a:rPr>
              <a:t>a list of </a:t>
            </a:r>
            <a:r>
              <a:rPr sz="3200">
                <a:solidFill>
                  <a:srgbClr val="373D3F"/>
                </a:solidFill>
                <a:latin typeface="Encode Sans"/>
              </a:rPr>
              <a:t>cited w</a:t>
            </a:r>
            <a:r>
              <a:rPr sz="3200">
                <a:solidFill>
                  <a:srgbClr val="373D3F"/>
                </a:solidFill>
                <a:latin typeface="Encode Sans"/>
              </a:rPr>
              <a:t>orks or a “References” page or Bibliography</a:t>
            </a:r>
            <a:endParaRPr sz="3200">
              <a:solidFill>
                <a:srgbClr val="373D3F"/>
              </a:solidFill>
              <a:latin typeface="Encode Sans"/>
            </a:endParaRPr>
          </a:p>
          <a:p>
            <a:pPr marL="914400">
              <a:lnSpc>
                <a:spcPct val="110000"/>
              </a:lnSpc>
              <a:buFont typeface="Wingdings"/>
              <a:buChar char="Ø"/>
            </a:pPr>
            <a:r>
              <a:rPr sz="3200">
                <a:solidFill>
                  <a:srgbClr val="373D3F"/>
                </a:solidFill>
                <a:latin typeface="Encode Sans"/>
                <a:cs typeface="Arial"/>
              </a:rPr>
              <a:t> Sources in the reference list should have complete details about each publication</a:t>
            </a:r>
            <a:endParaRPr sz="3200">
              <a:solidFill>
                <a:srgbClr val="373D3F"/>
              </a:solidFill>
              <a:latin typeface="Encode Sans"/>
              <a:cs typeface="Arial"/>
            </a:endParaRPr>
          </a:p>
          <a:p>
            <a:pPr marL="914400">
              <a:lnSpc>
                <a:spcPct val="110000"/>
              </a:lnSpc>
              <a:buFont typeface="Wingdings"/>
              <a:buChar char="Ø"/>
            </a:pPr>
            <a:r>
              <a:rPr sz="3200">
                <a:solidFill>
                  <a:srgbClr val="373D3F"/>
                </a:solidFill>
                <a:latin typeface="Encode Sans"/>
                <a:cs typeface="Arial"/>
              </a:rPr>
              <a:t> Each entry follows a specific and consistent format</a:t>
            </a:r>
            <a:endParaRPr sz="3200">
              <a:solidFill>
                <a:srgbClr val="373D3F"/>
              </a:solidFill>
              <a:latin typeface="Encode Sans"/>
              <a:cs typeface="Arial"/>
            </a:endParaRPr>
          </a:p>
          <a:p>
            <a:pPr marL="914400">
              <a:lnSpc>
                <a:spcPct val="110000"/>
              </a:lnSpc>
              <a:buFont typeface="Wingdings"/>
              <a:buChar char="Ø"/>
            </a:pPr>
            <a:r>
              <a:rPr sz="3200">
                <a:solidFill>
                  <a:srgbClr val="373D3F"/>
                </a:solidFill>
                <a:latin typeface="Encode Sans"/>
                <a:cs typeface="Arial"/>
              </a:rPr>
              <a:t> Sources must be listed alphabetically</a:t>
            </a:r>
            <a:endParaRPr sz="3200">
              <a:solidFill>
                <a:srgbClr val="373D3F"/>
              </a:solidFill>
              <a:latin typeface="Encode Sans"/>
              <a:cs typeface="Arial"/>
            </a:endParaRPr>
          </a:p>
        </p:txBody>
      </p:sp>
    </p:spTree>
    <p:extLst>
      <p:ext uri="{BB962C8B-B14F-4D97-AF65-F5344CB8AC3E}">
        <p14:creationId xmlns:p14="http://schemas.microsoft.com/office/powerpoint/2010/main" val="187649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BD56C-F270-F944-9DCB-320176EA363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DA00850-52C4-CDB1-7DFF-28C5953D8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Close up of pages of an open book in a bright studio">
            <a:extLst>
              <a:ext uri="{FF2B5EF4-FFF2-40B4-BE49-F238E27FC236}">
                <a16:creationId xmlns:a16="http://schemas.microsoft.com/office/drawing/2014/main" id="{03A6B29C-5DF1-9959-986C-57CC79675734}"/>
              </a:ext>
            </a:extLst>
          </p:cNvPr>
          <p:cNvPicPr>
            <a:picLocks noChangeAspect="1"/>
          </p:cNvPicPr>
          <p:nvPr/>
        </p:nvPicPr>
        <p:blipFill>
          <a:blip r:embed="rId2" cstate="hqprint">
            <a:extLst>
              <a:ext uri="{28A0092B-C50C-407E-A947-70E740481C1C}">
                <a14:useLocalDpi xmlns:a14="http://schemas.microsoft.com/office/drawing/2010/main" val="0"/>
              </a:ext>
            </a:extLst>
          </a:blip>
          <a:srcRect t="9146" b="9146"/>
          <a:stretch/>
        </p:blipFill>
        <p:spPr>
          <a:xfrm>
            <a:off x="-2385" y="-17761"/>
            <a:ext cx="5956143" cy="3240513"/>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2" name="Title 1">
            <a:extLst>
              <a:ext uri="{FF2B5EF4-FFF2-40B4-BE49-F238E27FC236}">
                <a16:creationId xmlns:a16="http://schemas.microsoft.com/office/drawing/2014/main" id="{1C48D604-1D40-7A57-9176-4C786FD8CCDD}"/>
              </a:ext>
            </a:extLst>
          </p:cNvPr>
          <p:cNvSpPr>
            <a:spLocks noGrp="1"/>
          </p:cNvSpPr>
          <p:nvPr>
            <p:ph type="title"/>
          </p:nvPr>
        </p:nvSpPr>
        <p:spPr>
          <a:xfrm>
            <a:off x="853719" y="558803"/>
            <a:ext cx="3393155" cy="1515116"/>
          </a:xfrm>
        </p:spPr>
        <p:txBody>
          <a:bodyPr anchor="ctr">
            <a:normAutofit fontScale="90000"/>
          </a:bodyPr>
          <a:lstStyle/>
          <a:p>
            <a:pPr/>
            <a:r>
              <a:rPr sz="4400"/>
              <a:t>Features of Academic Writing</a:t>
            </a:r>
            <a:endParaRPr sz="4400"/>
          </a:p>
        </p:txBody>
      </p:sp>
      <p:sp>
        <p:nvSpPr>
          <p:cNvPr id="3" name="Content Placeholder 2">
            <a:extLst>
              <a:ext uri="{FF2B5EF4-FFF2-40B4-BE49-F238E27FC236}">
                <a16:creationId xmlns:a16="http://schemas.microsoft.com/office/drawing/2014/main" id="{9E6AFE92-553E-6C76-F7BD-3FA39AA5C170}"/>
              </a:ext>
            </a:extLst>
          </p:cNvPr>
          <p:cNvSpPr>
            <a:spLocks noGrp="1"/>
          </p:cNvSpPr>
          <p:nvPr>
            <p:ph idx="1"/>
          </p:nvPr>
        </p:nvSpPr>
        <p:spPr>
          <a:xfrm>
            <a:off x="3810004" y="1620975"/>
            <a:ext cx="8382004" cy="5237024"/>
          </a:xfrm>
        </p:spPr>
        <p:txBody>
          <a:bodyPr anchor="t">
            <a:noAutofit/>
          </a:bodyPr>
          <a:lstStyle/>
          <a:p>
            <a:pPr marL="0" indent="0">
              <a:lnSpc>
                <a:spcPct val="110000"/>
              </a:lnSpc>
              <a:buNone/>
            </a:pPr>
            <a:r>
              <a:rPr sz="3200">
                <a:latin typeface="Arial"/>
                <a:cs typeface="Arial"/>
              </a:rPr>
              <a:t>3. </a:t>
            </a:r>
            <a:r>
              <a:rPr u="sng" sz="3200">
                <a:latin typeface="Arial"/>
                <a:cs typeface="Arial"/>
              </a:rPr>
              <a:t>Logical presentation</a:t>
            </a:r>
            <a:endParaRPr u="sng" sz="3200">
              <a:latin typeface="Arial"/>
              <a:cs typeface="Arial"/>
            </a:endParaRPr>
          </a:p>
          <a:p>
            <a:pPr marL="457200" indent="0">
              <a:lnSpc>
                <a:spcPct val="110000"/>
              </a:lnSpc>
              <a:buNone/>
            </a:pPr>
            <a:r>
              <a:rPr sz="3200">
                <a:latin typeface="Arial"/>
                <a:cs typeface="Arial"/>
              </a:rPr>
              <a:t>“Delivery of information and ideas in a clear, structured, and reasoned manner.”</a:t>
            </a:r>
            <a:endParaRPr sz="3200">
              <a:latin typeface="Arial"/>
              <a:cs typeface="Arial"/>
            </a:endParaRPr>
          </a:p>
          <a:p>
            <a:pPr marL="971550" indent="-514350">
              <a:lnSpc>
                <a:spcPct val="110000"/>
              </a:lnSpc>
              <a:buAutoNum type="alphaLcParenBoth"/>
            </a:pPr>
            <a:r>
              <a:rPr sz="3200">
                <a:latin typeface="Arial"/>
                <a:cs typeface="Arial"/>
              </a:rPr>
              <a:t> Consider these components:</a:t>
            </a:r>
            <a:endParaRPr sz="3200">
              <a:latin typeface="Arial"/>
              <a:cs typeface="Arial"/>
            </a:endParaRPr>
          </a:p>
          <a:p>
            <a:pPr lvl="2" marL="1463045" indent="-457200">
              <a:lnSpc>
                <a:spcPct val="110000"/>
              </a:lnSpc>
              <a:buFont typeface="Wingdings"/>
              <a:buChar char="Ø"/>
            </a:pPr>
            <a:r>
              <a:rPr sz="2800">
                <a:latin typeface="Arial"/>
                <a:cs typeface="Arial"/>
              </a:rPr>
              <a:t>Audience</a:t>
            </a:r>
            <a:endParaRPr sz="2800">
              <a:latin typeface="Arial"/>
              <a:cs typeface="Arial"/>
            </a:endParaRPr>
          </a:p>
          <a:p>
            <a:pPr lvl="2" marL="1463045" indent="-457200">
              <a:lnSpc>
                <a:spcPct val="110000"/>
              </a:lnSpc>
              <a:buFont typeface="Wingdings"/>
              <a:buChar char="Ø"/>
            </a:pPr>
            <a:r>
              <a:rPr sz="2800">
                <a:latin typeface="Arial"/>
                <a:cs typeface="Arial"/>
              </a:rPr>
              <a:t>Presentation purpose</a:t>
            </a:r>
            <a:endParaRPr sz="2800">
              <a:latin typeface="Arial"/>
              <a:cs typeface="Arial"/>
            </a:endParaRPr>
          </a:p>
          <a:p>
            <a:pPr lvl="2" marL="1463045" indent="-457200">
              <a:lnSpc>
                <a:spcPct val="110000"/>
              </a:lnSpc>
              <a:buFont typeface="Wingdings"/>
              <a:buChar char="Ø"/>
            </a:pPr>
            <a:r>
              <a:rPr sz="2800">
                <a:latin typeface="Arial"/>
                <a:cs typeface="Arial"/>
              </a:rPr>
              <a:t>Direction/stance</a:t>
            </a:r>
            <a:endParaRPr sz="2800">
              <a:latin typeface="Arial"/>
              <a:cs typeface="Arial"/>
            </a:endParaRPr>
          </a:p>
          <a:p>
            <a:pPr lvl="2" marL="1463045" indent="-457200">
              <a:lnSpc>
                <a:spcPct val="110000"/>
              </a:lnSpc>
              <a:buFont typeface="Wingdings"/>
              <a:buChar char="Ø"/>
            </a:pPr>
            <a:r>
              <a:rPr sz="2800">
                <a:latin typeface="Arial"/>
                <a:cs typeface="Arial"/>
              </a:rPr>
              <a:t>Necessary supporting information</a:t>
            </a:r>
            <a:endParaRPr sz="2800">
              <a:latin typeface="Arial"/>
              <a:cs typeface="Arial"/>
            </a:endParaRPr>
          </a:p>
        </p:txBody>
      </p:sp>
      <p:sp>
        <p:nvSpPr>
          <p:cNvPr id="5" name="TextBox 4">
            <a:extLst>
              <a:ext uri="{FF2B5EF4-FFF2-40B4-BE49-F238E27FC236}">
                <a16:creationId xmlns:a16="http://schemas.microsoft.com/office/drawing/2014/main" id="{2A03FCA5-9A25-B13B-96A5-380187FD05DB}"/>
              </a:ext>
            </a:extLst>
          </p:cNvPr>
          <p:cNvSpPr txBox="1"/>
          <p:nvPr/>
        </p:nvSpPr>
        <p:spPr>
          <a:xfrm>
            <a:off x="5805050" y="67460"/>
            <a:ext cx="6244711" cy="600158"/>
          </a:xfrm>
          <a:prstGeom prst="rect">
            <a:avLst/>
          </a:prstGeom>
          <a:noFill/>
        </p:spPr>
        <p:txBody>
          <a:bodyPr wrap="square">
            <a:spAutoFit/>
          </a:bodyPr>
          <a:lstStyle/>
          <a:p>
            <a:pPr/>
            <a:r>
              <a:rPr sz="1100">
                <a:hlinkClick r:id="rId3"/>
              </a:rPr>
              <a:t>https://www.classace.io/answers/define-logical-presentation#:~:text=Logical%20presentation%20refers%20to%20the,follow%20and%20understand%20the%20topic</a:t>
            </a:r>
            <a:r>
              <a:rPr sz="1100"/>
              <a:t>. </a:t>
            </a:r>
            <a:endParaRPr sz="1100"/>
          </a:p>
        </p:txBody>
      </p:sp>
    </p:spTree>
    <p:extLst>
      <p:ext uri="{BB962C8B-B14F-4D97-AF65-F5344CB8AC3E}">
        <p14:creationId xmlns:p14="http://schemas.microsoft.com/office/powerpoint/2010/main" val="3367162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8019EE29-BC28-EB3B-5B99-1C51EE09DA1D}"/>
              </a:ext>
            </a:extLst>
          </p:cNvPr>
          <p:cNvSpPr>
            <a:spLocks noGrp="1"/>
          </p:cNvSpPr>
          <p:nvPr>
            <p:ph type="title"/>
          </p:nvPr>
        </p:nvSpPr>
        <p:spPr>
          <a:xfrm>
            <a:off x="1145176" y="626012"/>
            <a:ext cx="7608079" cy="631287"/>
          </a:xfrm>
        </p:spPr>
        <p:txBody>
          <a:bodyPr anchor="ctr">
            <a:normAutofit/>
          </a:bodyPr>
          <a:lstStyle/>
          <a:p>
            <a:pPr/>
            <a:r>
              <a:rPr>
                <a:latin typeface="Arial"/>
                <a:cs typeface="Arial"/>
              </a:rPr>
              <a:t>What is academic writing?</a:t>
            </a:r>
            <a:endParaRPr>
              <a:latin typeface="Arial"/>
              <a:cs typeface="Arial"/>
            </a:endParaRPr>
          </a:p>
        </p:txBody>
      </p:sp>
      <p:sp>
        <p:nvSpPr>
          <p:cNvPr id="10" name="Freeform: Shape 9">
            <a:extLst>
              <a:ext uri="{FF2B5EF4-FFF2-40B4-BE49-F238E27FC236}">
                <a16:creationId xmlns:a16="http://schemas.microsoft.com/office/drawing/2014/main" id="{4625E526-838B-DBE7-6600-D159BFBCE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5827304" y="3434595"/>
            <a:ext cx="6407232" cy="3479257"/>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3" name="Content Placeholder 2">
            <a:extLst>
              <a:ext uri="{FF2B5EF4-FFF2-40B4-BE49-F238E27FC236}">
                <a16:creationId xmlns:a16="http://schemas.microsoft.com/office/drawing/2014/main" id="{729C80DC-BE51-C1C4-96F9-35D83C2D4DF3}"/>
              </a:ext>
            </a:extLst>
          </p:cNvPr>
          <p:cNvSpPr>
            <a:spLocks noGrp="1"/>
          </p:cNvSpPr>
          <p:nvPr>
            <p:ph idx="1"/>
          </p:nvPr>
        </p:nvSpPr>
        <p:spPr>
          <a:xfrm>
            <a:off x="576774" y="1397719"/>
            <a:ext cx="9285675" cy="5264329"/>
          </a:xfrm>
        </p:spPr>
        <p:txBody>
          <a:bodyPr>
            <a:noAutofit/>
          </a:bodyPr>
          <a:lstStyle/>
          <a:p>
            <a:pPr>
              <a:buFont typeface="Wingdings"/>
              <a:buChar char="Ø"/>
            </a:pPr>
            <a:r>
              <a:rPr sz="2800">
                <a:latin typeface="Arial"/>
                <a:cs typeface="Arial"/>
              </a:rPr>
              <a:t>A kind of writing that students, researchers and  scholars use (Hutton &amp; Gibson, 2019). </a:t>
            </a:r>
            <a:endParaRPr sz="2800">
              <a:latin typeface="Arial"/>
              <a:cs typeface="Arial"/>
            </a:endParaRPr>
          </a:p>
          <a:p>
            <a:pPr>
              <a:buFont typeface="Wingdings"/>
              <a:buChar char="Ø"/>
            </a:pPr>
            <a:r>
              <a:rPr sz="2800">
                <a:latin typeface="Arial"/>
                <a:cs typeface="Arial"/>
              </a:rPr>
              <a:t>Academic writing is a formal style of writing used in colleges, universities and scholarly publications. </a:t>
            </a:r>
            <a:endParaRPr sz="2800">
              <a:latin typeface="Arial"/>
              <a:cs typeface="Arial"/>
            </a:endParaRPr>
          </a:p>
          <a:p>
            <a:pPr>
              <a:buFont typeface="Wingdings"/>
              <a:buChar char="Ø"/>
            </a:pPr>
            <a:r>
              <a:rPr sz="2800">
                <a:latin typeface="Arial"/>
                <a:cs typeface="Arial"/>
              </a:rPr>
              <a:t>You will be expected to write your essays, research papers, and dissertations in academic style </a:t>
            </a:r>
            <a:r>
              <a:rPr sz="1400">
                <a:latin typeface="Arial"/>
                <a:cs typeface="Arial"/>
              </a:rPr>
              <a:t>(https://www.scribbr.com/category/academic-writing/#:~:text=Academic%20writing%20is%20a%20formal,and%20dissertation%20in%20academic%20style.)</a:t>
            </a:r>
            <a:endParaRPr sz="1400">
              <a:latin typeface="Arial"/>
              <a:cs typeface="Arial"/>
            </a:endParaRPr>
          </a:p>
          <a:p>
            <a:pPr/>
            <a:endParaRPr sz="2800">
              <a:latin typeface="Arial"/>
              <a:cs typeface="Arial"/>
            </a:endParaRPr>
          </a:p>
        </p:txBody>
      </p:sp>
    </p:spTree>
    <p:extLst>
      <p:ext uri="{BB962C8B-B14F-4D97-AF65-F5344CB8AC3E}">
        <p14:creationId xmlns:p14="http://schemas.microsoft.com/office/powerpoint/2010/main" val="3104969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ABD97B-2285-D989-491A-6F41BC109DF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B705A70-A978-C3F6-F776-793D72F43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Close up of pages of an open book in a bright studio">
            <a:extLst>
              <a:ext uri="{FF2B5EF4-FFF2-40B4-BE49-F238E27FC236}">
                <a16:creationId xmlns:a16="http://schemas.microsoft.com/office/drawing/2014/main" id="{C4014DDB-7E11-4446-1B8F-C92974C03FAE}"/>
              </a:ext>
            </a:extLst>
          </p:cNvPr>
          <p:cNvPicPr>
            <a:picLocks noChangeAspect="1"/>
          </p:cNvPicPr>
          <p:nvPr/>
        </p:nvPicPr>
        <p:blipFill>
          <a:blip r:embed="rId2" cstate="hqprint">
            <a:extLst>
              <a:ext uri="{28A0092B-C50C-407E-A947-70E740481C1C}">
                <a14:useLocalDpi xmlns:a14="http://schemas.microsoft.com/office/drawing/2010/main" val="0"/>
              </a:ext>
            </a:extLst>
          </a:blip>
          <a:srcRect t="9146" b="9146"/>
          <a:stretch/>
        </p:blipFill>
        <p:spPr>
          <a:xfrm>
            <a:off x="-2385" y="-17761"/>
            <a:ext cx="4234374" cy="230376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786F78D2-4F5A-268D-2981-4CD134F1389D}"/>
              </a:ext>
            </a:extLst>
          </p:cNvPr>
          <p:cNvSpPr>
            <a:spLocks noGrp="1"/>
          </p:cNvSpPr>
          <p:nvPr>
            <p:ph idx="1"/>
          </p:nvPr>
        </p:nvSpPr>
        <p:spPr>
          <a:xfrm>
            <a:off x="2507679" y="1233050"/>
            <a:ext cx="9684329" cy="5624949"/>
          </a:xfrm>
        </p:spPr>
        <p:txBody>
          <a:bodyPr anchor="t">
            <a:noAutofit/>
          </a:bodyPr>
          <a:lstStyle/>
          <a:p>
            <a:pPr marL="457200" indent="0">
              <a:lnSpc>
                <a:spcPct val="110000"/>
              </a:lnSpc>
              <a:buNone/>
            </a:pPr>
            <a:r>
              <a:rPr sz="4800">
                <a:latin typeface="Arial"/>
                <a:cs typeface="Arial"/>
              </a:rPr>
              <a:t>(b) Types of logical order</a:t>
            </a:r>
            <a:endParaRPr sz="4800">
              <a:latin typeface="Arial"/>
              <a:cs typeface="Arial"/>
            </a:endParaRPr>
          </a:p>
          <a:p>
            <a:pPr lvl="2" marL="1463045" indent="-457200">
              <a:lnSpc>
                <a:spcPct val="110000"/>
              </a:lnSpc>
              <a:buFont typeface="Wingdings"/>
              <a:buChar char="Ø"/>
            </a:pPr>
            <a:r>
              <a:rPr sz="4400">
                <a:latin typeface="Arial"/>
                <a:cs typeface="Arial"/>
              </a:rPr>
              <a:t>Chronological order</a:t>
            </a:r>
            <a:endParaRPr sz="4400">
              <a:latin typeface="Arial"/>
              <a:cs typeface="Arial"/>
            </a:endParaRPr>
          </a:p>
          <a:p>
            <a:pPr lvl="2" marL="1463045" indent="-457200">
              <a:lnSpc>
                <a:spcPct val="110000"/>
              </a:lnSpc>
              <a:buFont typeface="Wingdings"/>
              <a:buChar char="Ø"/>
            </a:pPr>
            <a:r>
              <a:rPr sz="4400">
                <a:latin typeface="Arial"/>
                <a:cs typeface="Arial"/>
              </a:rPr>
              <a:t>Compare/contrast</a:t>
            </a:r>
            <a:endParaRPr sz="4400">
              <a:latin typeface="Arial"/>
              <a:cs typeface="Arial"/>
            </a:endParaRPr>
          </a:p>
          <a:p>
            <a:pPr lvl="2" marL="1463045" indent="-457200">
              <a:lnSpc>
                <a:spcPct val="110000"/>
              </a:lnSpc>
              <a:buFont typeface="Wingdings"/>
              <a:buChar char="Ø"/>
            </a:pPr>
            <a:r>
              <a:rPr sz="4400">
                <a:latin typeface="Arial"/>
                <a:cs typeface="Arial"/>
              </a:rPr>
              <a:t>Division of ideas</a:t>
            </a:r>
            <a:endParaRPr sz="4400">
              <a:latin typeface="Arial"/>
              <a:cs typeface="Arial"/>
            </a:endParaRPr>
          </a:p>
          <a:p>
            <a:pPr lvl="2" marL="1463045" indent="-457200">
              <a:lnSpc>
                <a:spcPct val="110000"/>
              </a:lnSpc>
              <a:buFont typeface="Wingdings"/>
              <a:buChar char="Ø"/>
            </a:pPr>
            <a:r>
              <a:rPr sz="4400">
                <a:latin typeface="Arial"/>
                <a:cs typeface="Arial"/>
              </a:rPr>
              <a:t>Order of importance</a:t>
            </a:r>
            <a:endParaRPr sz="4400">
              <a:latin typeface="Arial"/>
              <a:cs typeface="Arial"/>
            </a:endParaRPr>
          </a:p>
          <a:p>
            <a:pPr lvl="2" marL="1463045" indent="-457200">
              <a:lnSpc>
                <a:spcPct val="110000"/>
              </a:lnSpc>
              <a:buFont typeface="Wingdings"/>
              <a:buChar char="Ø"/>
            </a:pPr>
            <a:r>
              <a:rPr sz="4400">
                <a:latin typeface="Arial"/>
                <a:cs typeface="Arial"/>
              </a:rPr>
              <a:t>Cause/effect</a:t>
            </a:r>
            <a:endParaRPr sz="4400">
              <a:latin typeface="Arial"/>
              <a:cs typeface="Arial"/>
            </a:endParaRPr>
          </a:p>
        </p:txBody>
      </p:sp>
    </p:spTree>
    <p:extLst>
      <p:ext uri="{BB962C8B-B14F-4D97-AF65-F5344CB8AC3E}">
        <p14:creationId xmlns:p14="http://schemas.microsoft.com/office/powerpoint/2010/main" val="121779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53767C-719E-8043-D2CB-26767268177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BB8D50B-976E-41ED-183C-BD6B86E1B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Close up of pages of an open book in a bright studio">
            <a:extLst>
              <a:ext uri="{FF2B5EF4-FFF2-40B4-BE49-F238E27FC236}">
                <a16:creationId xmlns:a16="http://schemas.microsoft.com/office/drawing/2014/main" id="{AB9CA719-4851-6649-69CA-44CF25F46925}"/>
              </a:ext>
            </a:extLst>
          </p:cNvPr>
          <p:cNvPicPr>
            <a:picLocks noChangeAspect="1"/>
          </p:cNvPicPr>
          <p:nvPr/>
        </p:nvPicPr>
        <p:blipFill>
          <a:blip r:embed="rId2" cstate="hqprint">
            <a:extLst>
              <a:ext uri="{28A0092B-C50C-407E-A947-70E740481C1C}">
                <a14:useLocalDpi xmlns:a14="http://schemas.microsoft.com/office/drawing/2010/main" val="0"/>
              </a:ext>
            </a:extLst>
          </a:blip>
          <a:srcRect t="9146" b="9146"/>
          <a:stretch/>
        </p:blipFill>
        <p:spPr>
          <a:xfrm>
            <a:off x="-2385" y="-17761"/>
            <a:ext cx="4234374" cy="230376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DD6A6ABB-A55B-A513-C6EA-C38969E046D3}"/>
              </a:ext>
            </a:extLst>
          </p:cNvPr>
          <p:cNvSpPr>
            <a:spLocks noGrp="1"/>
          </p:cNvSpPr>
          <p:nvPr>
            <p:ph idx="1"/>
          </p:nvPr>
        </p:nvSpPr>
        <p:spPr>
          <a:xfrm>
            <a:off x="2507679" y="1233050"/>
            <a:ext cx="9684329" cy="5624949"/>
          </a:xfrm>
        </p:spPr>
        <p:txBody>
          <a:bodyPr anchor="t">
            <a:noAutofit/>
          </a:bodyPr>
          <a:lstStyle/>
          <a:p>
            <a:pPr marL="457200" indent="0">
              <a:lnSpc>
                <a:spcPct val="110000"/>
              </a:lnSpc>
              <a:buNone/>
            </a:pPr>
            <a:r>
              <a:rPr sz="3200">
                <a:latin typeface="Arial"/>
                <a:cs typeface="Arial"/>
              </a:rPr>
              <a:t>Pair each essay topic with the logical order type that best fits.</a:t>
            </a:r>
            <a:endParaRPr sz="3200">
              <a:latin typeface="Arial"/>
              <a:cs typeface="Arial"/>
            </a:endParaRPr>
          </a:p>
          <a:p>
            <a:pPr marL="457200" indent="0">
              <a:lnSpc>
                <a:spcPct val="110000"/>
              </a:lnSpc>
              <a:buNone/>
            </a:pPr>
            <a:endParaRPr sz="3200">
              <a:latin typeface="Arial"/>
              <a:cs typeface="Arial"/>
            </a:endParaRPr>
          </a:p>
          <a:p>
            <a:pPr marL="1885950" indent="-514350">
              <a:lnSpc>
                <a:spcPct val="110000"/>
              </a:lnSpc>
              <a:buFont typeface="+mj-lt"/>
              <a:buAutoNum type="arabicPeriod"/>
            </a:pPr>
            <a:r>
              <a:rPr sz="3200">
                <a:latin typeface="Arial"/>
                <a:cs typeface="Arial"/>
              </a:rPr>
              <a:t>The History of the Roman Empire</a:t>
            </a:r>
            <a:endParaRPr sz="3200">
              <a:latin typeface="Arial"/>
              <a:cs typeface="Arial"/>
            </a:endParaRPr>
          </a:p>
          <a:p>
            <a:pPr marL="1885950" indent="-514350">
              <a:lnSpc>
                <a:spcPct val="110000"/>
              </a:lnSpc>
              <a:buFont typeface="+mj-lt"/>
              <a:buAutoNum type="arabicPeriod"/>
            </a:pPr>
            <a:r>
              <a:rPr sz="3200">
                <a:latin typeface="Arial"/>
                <a:cs typeface="Arial"/>
              </a:rPr>
              <a:t>The Downfall of New York’s Twin Towers</a:t>
            </a:r>
            <a:endParaRPr sz="3200">
              <a:latin typeface="Arial"/>
              <a:cs typeface="Arial"/>
            </a:endParaRPr>
          </a:p>
          <a:p>
            <a:pPr marL="1885950" indent="-514350">
              <a:lnSpc>
                <a:spcPct val="110000"/>
              </a:lnSpc>
              <a:buFont typeface="+mj-lt"/>
              <a:buAutoNum type="arabicPeriod"/>
            </a:pPr>
            <a:r>
              <a:rPr sz="3200">
                <a:latin typeface="Arial"/>
                <a:cs typeface="Arial"/>
              </a:rPr>
              <a:t>The Tribes of Eastern &amp; Western Zambia</a:t>
            </a:r>
            <a:endParaRPr sz="3200">
              <a:latin typeface="Arial"/>
              <a:cs typeface="Arial"/>
            </a:endParaRPr>
          </a:p>
        </p:txBody>
      </p:sp>
      <p:sp>
        <p:nvSpPr>
          <p:cNvPr id="4" name="TextBox 3">
            <a:extLst>
              <a:ext uri="{FF2B5EF4-FFF2-40B4-BE49-F238E27FC236}">
                <a16:creationId xmlns:a16="http://schemas.microsoft.com/office/drawing/2014/main" id="{D55917AC-1B43-5679-C5FE-68EE36979964}"/>
              </a:ext>
            </a:extLst>
          </p:cNvPr>
          <p:cNvSpPr txBox="1"/>
          <p:nvPr/>
        </p:nvSpPr>
        <p:spPr>
          <a:xfrm>
            <a:off x="182877" y="2762482"/>
            <a:ext cx="3596640" cy="2566085"/>
          </a:xfrm>
          <a:prstGeom prst="rect">
            <a:avLst/>
          </a:prstGeom>
          <a:noFill/>
          <a:ln w="19050">
            <a:solidFill>
              <a:schemeClr val="tx1"/>
            </a:solidFill>
          </a:ln>
        </p:spPr>
        <p:txBody>
          <a:bodyPr wrap="square">
            <a:spAutoFit/>
          </a:bodyPr>
          <a:lstStyle/>
          <a:p>
            <a:pPr>
              <a:lnSpc>
                <a:spcPct val="110000"/>
              </a:lnSpc>
              <a:buNone/>
            </a:pPr>
            <a:r>
              <a:rPr sz="2800">
                <a:latin typeface="Arial"/>
                <a:cs typeface="Arial"/>
              </a:rPr>
              <a:t>Types of logical order</a:t>
            </a:r>
            <a:endParaRPr sz="2800">
              <a:latin typeface="Arial"/>
              <a:cs typeface="Arial"/>
            </a:endParaRPr>
          </a:p>
          <a:p>
            <a:pPr lvl="2" marL="396868" indent="-223842">
              <a:lnSpc>
                <a:spcPct val="110000"/>
              </a:lnSpc>
              <a:buFont typeface="Wingdings"/>
              <a:buChar char="Ø"/>
            </a:pPr>
            <a:r>
              <a:rPr sz="2400">
                <a:latin typeface="Arial"/>
                <a:cs typeface="Arial"/>
              </a:rPr>
              <a:t>Chronological order</a:t>
            </a:r>
            <a:endParaRPr sz="2400">
              <a:latin typeface="Arial"/>
              <a:cs typeface="Arial"/>
            </a:endParaRPr>
          </a:p>
          <a:p>
            <a:pPr lvl="2" marL="396868" indent="-223842">
              <a:lnSpc>
                <a:spcPct val="110000"/>
              </a:lnSpc>
              <a:buFont typeface="Wingdings"/>
              <a:buChar char="Ø"/>
            </a:pPr>
            <a:r>
              <a:rPr sz="2400">
                <a:latin typeface="Arial"/>
                <a:cs typeface="Arial"/>
              </a:rPr>
              <a:t>Compare/contrast</a:t>
            </a:r>
            <a:endParaRPr sz="2400">
              <a:latin typeface="Arial"/>
              <a:cs typeface="Arial"/>
            </a:endParaRPr>
          </a:p>
          <a:p>
            <a:pPr lvl="2" marL="396868" indent="-223842">
              <a:lnSpc>
                <a:spcPct val="110000"/>
              </a:lnSpc>
              <a:buFont typeface="Wingdings"/>
              <a:buChar char="Ø"/>
            </a:pPr>
            <a:r>
              <a:rPr sz="2400">
                <a:latin typeface="Arial"/>
                <a:cs typeface="Arial"/>
              </a:rPr>
              <a:t>Division of ideas</a:t>
            </a:r>
            <a:endParaRPr sz="2400">
              <a:latin typeface="Arial"/>
              <a:cs typeface="Arial"/>
            </a:endParaRPr>
          </a:p>
          <a:p>
            <a:pPr lvl="2" marL="396868" indent="-223842">
              <a:lnSpc>
                <a:spcPct val="110000"/>
              </a:lnSpc>
              <a:buFont typeface="Wingdings"/>
              <a:buChar char="Ø"/>
            </a:pPr>
            <a:r>
              <a:rPr sz="2400">
                <a:latin typeface="Arial"/>
                <a:cs typeface="Arial"/>
              </a:rPr>
              <a:t>Order of importance</a:t>
            </a:r>
            <a:endParaRPr sz="2400">
              <a:latin typeface="Arial"/>
              <a:cs typeface="Arial"/>
            </a:endParaRPr>
          </a:p>
          <a:p>
            <a:pPr lvl="2" marL="396868" indent="-223842">
              <a:lnSpc>
                <a:spcPct val="110000"/>
              </a:lnSpc>
              <a:buFont typeface="Wingdings"/>
              <a:buChar char="Ø"/>
            </a:pPr>
            <a:r>
              <a:rPr sz="2400">
                <a:latin typeface="Arial"/>
                <a:cs typeface="Arial"/>
              </a:rPr>
              <a:t>Cause/effect</a:t>
            </a:r>
            <a:endParaRPr sz="2400">
              <a:latin typeface="Arial"/>
              <a:cs typeface="Arial"/>
            </a:endParaRPr>
          </a:p>
        </p:txBody>
      </p:sp>
    </p:spTree>
    <p:extLst>
      <p:ext uri="{BB962C8B-B14F-4D97-AF65-F5344CB8AC3E}">
        <p14:creationId xmlns:p14="http://schemas.microsoft.com/office/powerpoint/2010/main" val="381457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2C742C-1A30-C8B3-8CBE-D6F92E02B46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346FF7A-1146-2D09-52A2-DC947CC11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Abstract green and blue painting">
            <a:extLst>
              <a:ext uri="{FF2B5EF4-FFF2-40B4-BE49-F238E27FC236}">
                <a16:creationId xmlns:a16="http://schemas.microsoft.com/office/drawing/2014/main" id="{E8690B2E-08BA-28D3-10CC-8C38856C7B04}"/>
              </a:ext>
            </a:extLst>
          </p:cNvPr>
          <p:cNvPicPr>
            <a:picLocks noChangeAspect="1"/>
          </p:cNvPicPr>
          <p:nvPr/>
        </p:nvPicPr>
        <p:blipFill>
          <a:blip r:embed="rId2" cstate="hqprint">
            <a:extLst>
              <a:ext uri="{28A0092B-C50C-407E-A947-70E740481C1C}">
                <a14:useLocalDpi xmlns:a14="http://schemas.microsoft.com/office/drawing/2010/main" val="0"/>
              </a:ext>
            </a:extLst>
          </a:blip>
          <a:srcRect t="9201" b="9201"/>
          <a:stretch/>
        </p:blipFill>
        <p:spPr>
          <a:xfrm>
            <a:off x="-2385" y="-17761"/>
            <a:ext cx="5956143" cy="3240513"/>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2" name="Title 1">
            <a:extLst>
              <a:ext uri="{FF2B5EF4-FFF2-40B4-BE49-F238E27FC236}">
                <a16:creationId xmlns:a16="http://schemas.microsoft.com/office/drawing/2014/main" id="{94CEA6D5-EF48-51D5-2CE2-0B720E6D19B8}"/>
              </a:ext>
            </a:extLst>
          </p:cNvPr>
          <p:cNvSpPr>
            <a:spLocks noGrp="1"/>
          </p:cNvSpPr>
          <p:nvPr>
            <p:ph type="title"/>
          </p:nvPr>
        </p:nvSpPr>
        <p:spPr>
          <a:xfrm>
            <a:off x="853719" y="558803"/>
            <a:ext cx="3393155" cy="1515116"/>
          </a:xfrm>
        </p:spPr>
        <p:txBody>
          <a:bodyPr anchor="ctr">
            <a:normAutofit fontScale="90000"/>
          </a:bodyPr>
          <a:lstStyle/>
          <a:p>
            <a:pPr/>
            <a:r>
              <a:rPr sz="4400"/>
              <a:t>Features of Academic Writing</a:t>
            </a:r>
            <a:endParaRPr sz="4400"/>
          </a:p>
        </p:txBody>
      </p:sp>
      <p:sp>
        <p:nvSpPr>
          <p:cNvPr id="3" name="Content Placeholder 2">
            <a:extLst>
              <a:ext uri="{FF2B5EF4-FFF2-40B4-BE49-F238E27FC236}">
                <a16:creationId xmlns:a16="http://schemas.microsoft.com/office/drawing/2014/main" id="{3615636C-5DF9-2A0F-B97B-DD325FBF6441}"/>
              </a:ext>
            </a:extLst>
          </p:cNvPr>
          <p:cNvSpPr>
            <a:spLocks noGrp="1"/>
          </p:cNvSpPr>
          <p:nvPr>
            <p:ph idx="1"/>
          </p:nvPr>
        </p:nvSpPr>
        <p:spPr>
          <a:xfrm>
            <a:off x="3403606" y="1899916"/>
            <a:ext cx="8788403" cy="4958083"/>
          </a:xfrm>
        </p:spPr>
        <p:txBody>
          <a:bodyPr anchor="t">
            <a:noAutofit/>
          </a:bodyPr>
          <a:lstStyle/>
          <a:p>
            <a:pPr marL="0" indent="0">
              <a:lnSpc>
                <a:spcPct val="110000"/>
              </a:lnSpc>
              <a:buNone/>
            </a:pPr>
            <a:r>
              <a:rPr sz="3200">
                <a:latin typeface="Arial"/>
                <a:cs typeface="Arial"/>
              </a:rPr>
              <a:t>4. </a:t>
            </a:r>
            <a:r>
              <a:rPr u="sng" sz="3200">
                <a:latin typeface="Arial"/>
                <a:cs typeface="Arial"/>
              </a:rPr>
              <a:t>Referencing style/guide </a:t>
            </a:r>
            <a:endParaRPr u="sng" sz="3200">
              <a:latin typeface="Arial"/>
              <a:cs typeface="Arial"/>
            </a:endParaRPr>
          </a:p>
          <a:p>
            <a:pPr marL="0" indent="0">
              <a:lnSpc>
                <a:spcPct val="110000"/>
              </a:lnSpc>
              <a:buNone/>
            </a:pPr>
            <a:r>
              <a:rPr sz="3200">
                <a:latin typeface="Arial"/>
                <a:cs typeface="Arial"/>
              </a:rPr>
              <a:t>Each academic essay or material is expected to use one of the referencing styles/guide.</a:t>
            </a:r>
            <a:endParaRPr sz="3200">
              <a:latin typeface="Arial"/>
              <a:cs typeface="Arial"/>
            </a:endParaRPr>
          </a:p>
          <a:p>
            <a:pPr marL="971550" indent="-514350">
              <a:lnSpc>
                <a:spcPct val="110000"/>
              </a:lnSpc>
              <a:buAutoNum type="alphaLcParenBoth"/>
            </a:pPr>
            <a:r>
              <a:rPr sz="3200">
                <a:latin typeface="Arial"/>
                <a:cs typeface="Arial"/>
              </a:rPr>
              <a:t> American Psychological Association (APA) Guide</a:t>
            </a:r>
            <a:endParaRPr sz="3200">
              <a:latin typeface="Arial"/>
              <a:cs typeface="Arial"/>
            </a:endParaRPr>
          </a:p>
          <a:p>
            <a:pPr marL="971550" indent="-514350">
              <a:lnSpc>
                <a:spcPct val="110000"/>
              </a:lnSpc>
              <a:buAutoNum type="alphaLcParenBoth"/>
            </a:pPr>
            <a:r>
              <a:rPr sz="3200">
                <a:latin typeface="Arial"/>
                <a:cs typeface="Arial"/>
              </a:rPr>
              <a:t>Chicago Guide</a:t>
            </a:r>
            <a:endParaRPr sz="3200">
              <a:latin typeface="Arial"/>
              <a:cs typeface="Arial"/>
            </a:endParaRPr>
          </a:p>
          <a:p>
            <a:pPr marL="971550" indent="-514350">
              <a:lnSpc>
                <a:spcPct val="110000"/>
              </a:lnSpc>
              <a:buAutoNum type="alphaLcParenBoth"/>
            </a:pPr>
            <a:r>
              <a:rPr sz="3200">
                <a:latin typeface="Arial"/>
                <a:cs typeface="Arial"/>
              </a:rPr>
              <a:t>Oxford Standard Citation Of Legal Authorities (OSCOLA)</a:t>
            </a:r>
            <a:endParaRPr sz="3200">
              <a:latin typeface="Arial"/>
              <a:cs typeface="Arial"/>
            </a:endParaRPr>
          </a:p>
          <a:p>
            <a:pPr marL="971550" indent="-514350">
              <a:lnSpc>
                <a:spcPct val="110000"/>
              </a:lnSpc>
              <a:buAutoNum type="alphaLcParenBoth"/>
            </a:pPr>
            <a:endParaRPr sz="3200">
              <a:latin typeface="Arial"/>
              <a:cs typeface="Arial"/>
            </a:endParaRPr>
          </a:p>
        </p:txBody>
      </p:sp>
    </p:spTree>
    <p:extLst>
      <p:ext uri="{BB962C8B-B14F-4D97-AF65-F5344CB8AC3E}">
        <p14:creationId xmlns:p14="http://schemas.microsoft.com/office/powerpoint/2010/main" val="55367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6AB4FA-2E43-B6AE-2740-03AA90A7E49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06704F4-95E1-F250-2A21-74DBA6198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Picture 11" descr="Exclamation mark on a yellow background">
            <a:extLst>
              <a:ext uri="{FF2B5EF4-FFF2-40B4-BE49-F238E27FC236}">
                <a16:creationId xmlns:a16="http://schemas.microsoft.com/office/drawing/2014/main" id="{54809B59-DCED-E1F9-04D9-E95F678079BF}"/>
              </a:ext>
            </a:extLst>
          </p:cNvPr>
          <p:cNvPicPr>
            <a:picLocks noChangeAspect="1"/>
          </p:cNvPicPr>
          <p:nvPr/>
        </p:nvPicPr>
        <p:blipFill rotWithShape="1">
          <a:blip r:embed="rId2"/>
          <a:srcRect t="27459" r="-3" b="-3"/>
          <a:stretch/>
        </p:blipFill>
        <p:spPr>
          <a:xfrm>
            <a:off x="-2371" y="-17761"/>
            <a:ext cx="3842207" cy="2090411"/>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3" name="Content Placeholder 2">
            <a:extLst>
              <a:ext uri="{FF2B5EF4-FFF2-40B4-BE49-F238E27FC236}">
                <a16:creationId xmlns:a16="http://schemas.microsoft.com/office/drawing/2014/main" id="{2CB40370-7F85-F9C5-047A-93EC17B7289D}"/>
              </a:ext>
            </a:extLst>
          </p:cNvPr>
          <p:cNvSpPr>
            <a:spLocks noGrp="1"/>
          </p:cNvSpPr>
          <p:nvPr>
            <p:ph idx="1"/>
          </p:nvPr>
        </p:nvSpPr>
        <p:spPr>
          <a:xfrm>
            <a:off x="1537859" y="1635765"/>
            <a:ext cx="10654149" cy="5222234"/>
          </a:xfrm>
        </p:spPr>
        <p:txBody>
          <a:bodyPr anchor="t">
            <a:noAutofit/>
          </a:bodyPr>
          <a:lstStyle/>
          <a:p>
            <a:pPr lvl="3" marL="517531" indent="-514350">
              <a:lnSpc>
                <a:spcPct val="110000"/>
              </a:lnSpc>
              <a:buFont typeface="Wingdings"/>
              <a:buChar char="Ø"/>
            </a:pPr>
            <a:r>
              <a:rPr sz="3200">
                <a:solidFill>
                  <a:srgbClr val="373D3F"/>
                </a:solidFill>
                <a:latin typeface="Encode Sans"/>
              </a:rPr>
              <a:t>Banda (2014) explains the importance of academic writing for students. (</a:t>
            </a:r>
            <a:r>
              <a:rPr sz="3200">
                <a:solidFill>
                  <a:srgbClr val="373D3F"/>
                </a:solidFill>
                <a:latin typeface="Encode Sans"/>
              </a:rPr>
              <a:t>This is a n</a:t>
            </a:r>
            <a:r>
              <a:rPr sz="3200">
                <a:solidFill>
                  <a:srgbClr val="373D3F"/>
                </a:solidFill>
                <a:latin typeface="Encode Sans"/>
              </a:rPr>
              <a:t>arrative citation.) </a:t>
            </a:r>
            <a:r>
              <a:rPr b="1" sz="3200">
                <a:solidFill>
                  <a:srgbClr val="373D3F"/>
                </a:solidFill>
                <a:latin typeface="Encode Sans"/>
              </a:rPr>
              <a:t>APA Guide</a:t>
            </a:r>
            <a:endParaRPr b="1" sz="3200">
              <a:solidFill>
                <a:srgbClr val="373D3F"/>
              </a:solidFill>
              <a:latin typeface="Encode Sans"/>
            </a:endParaRPr>
          </a:p>
          <a:p>
            <a:pPr lvl="3" marL="517531" indent="-514350">
              <a:lnSpc>
                <a:spcPct val="110000"/>
              </a:lnSpc>
              <a:buFont typeface="Wingdings"/>
              <a:buChar char="Ø"/>
            </a:pPr>
            <a:r>
              <a:rPr sz="3200">
                <a:solidFill>
                  <a:srgbClr val="373D3F"/>
                </a:solidFill>
                <a:latin typeface="Encode Sans"/>
              </a:rPr>
              <a:t>The legal system in Zambia needs exceptional improvements (</a:t>
            </a:r>
            <a:r>
              <a:rPr sz="3200">
                <a:solidFill>
                  <a:srgbClr val="373D3F"/>
                </a:solidFill>
                <a:latin typeface="Encode Sans"/>
              </a:rPr>
              <a:t>Muzata</a:t>
            </a:r>
            <a:r>
              <a:rPr sz="3200">
                <a:solidFill>
                  <a:srgbClr val="373D3F"/>
                </a:solidFill>
                <a:latin typeface="Encode Sans"/>
              </a:rPr>
              <a:t>, 2023). (This is a parenthetical citation.) </a:t>
            </a:r>
            <a:r>
              <a:rPr b="1" sz="3200">
                <a:solidFill>
                  <a:srgbClr val="373D3F"/>
                </a:solidFill>
                <a:latin typeface="Encode Sans"/>
              </a:rPr>
              <a:t>APA Guide</a:t>
            </a:r>
            <a:endParaRPr b="1" sz="3200">
              <a:solidFill>
                <a:srgbClr val="373D3F"/>
              </a:solidFill>
              <a:latin typeface="Encode Sans"/>
            </a:endParaRPr>
          </a:p>
          <a:p>
            <a:pPr lvl="3" marL="517531" indent="-514350">
              <a:lnSpc>
                <a:spcPct val="110000"/>
              </a:lnSpc>
              <a:buFont typeface="Wingdings"/>
              <a:buChar char="Ø"/>
            </a:pPr>
            <a:r>
              <a:rPr sz="3200">
                <a:solidFill>
                  <a:srgbClr val="373D3F"/>
                </a:solidFill>
                <a:latin typeface="Encode Sans"/>
              </a:rPr>
              <a:t>There is a conundrum between customary law and statutory law on marriage</a:t>
            </a:r>
            <a:r>
              <a:rPr sz="3200" baseline="30000">
                <a:solidFill>
                  <a:srgbClr val="333333"/>
                </a:solidFill>
                <a:latin typeface="Arial"/>
                <a:cs typeface="Arial"/>
              </a:rPr>
              <a:t>1</a:t>
            </a:r>
            <a:r>
              <a:rPr sz="3200">
                <a:solidFill>
                  <a:srgbClr val="333333"/>
                </a:solidFill>
                <a:latin typeface="Arial"/>
                <a:cs typeface="Arial"/>
              </a:rPr>
              <a:t>. (This is a citation marker.) </a:t>
            </a:r>
            <a:r>
              <a:rPr b="1" sz="3200">
                <a:solidFill>
                  <a:srgbClr val="333333"/>
                </a:solidFill>
                <a:latin typeface="Arial"/>
                <a:cs typeface="Arial"/>
              </a:rPr>
              <a:t>Chicago/OSCOLA</a:t>
            </a:r>
            <a:endParaRPr b="1" sz="3200">
              <a:solidFill>
                <a:srgbClr val="373D3F"/>
              </a:solidFill>
              <a:latin typeface="Encode Sans"/>
            </a:endParaRPr>
          </a:p>
          <a:p>
            <a:pPr lvl="3" marL="517531" indent="-514350">
              <a:lnSpc>
                <a:spcPct val="110000"/>
              </a:lnSpc>
              <a:buFont typeface="Wingdings"/>
              <a:buChar char="Ø"/>
            </a:pPr>
            <a:endParaRPr sz="3200">
              <a:solidFill>
                <a:srgbClr val="373D3F"/>
              </a:solidFill>
              <a:latin typeface="Encode Sans"/>
            </a:endParaRPr>
          </a:p>
        </p:txBody>
      </p:sp>
      <p:sp>
        <p:nvSpPr>
          <p:cNvPr id="11" name="TextBox 10">
            <a:extLst>
              <a:ext uri="{FF2B5EF4-FFF2-40B4-BE49-F238E27FC236}">
                <a16:creationId xmlns:a16="http://schemas.microsoft.com/office/drawing/2014/main" id="{E70B70B2-9866-192F-862E-49277A750BF1}"/>
              </a:ext>
            </a:extLst>
          </p:cNvPr>
          <p:cNvSpPr txBox="1"/>
          <p:nvPr/>
        </p:nvSpPr>
        <p:spPr>
          <a:xfrm>
            <a:off x="-2371" y="6540437"/>
            <a:ext cx="9144000" cy="277001"/>
          </a:xfrm>
          <a:prstGeom prst="rect">
            <a:avLst/>
          </a:prstGeom>
          <a:noFill/>
        </p:spPr>
        <p:txBody>
          <a:bodyPr wrap="square">
            <a:spAutoFit/>
          </a:bodyPr>
          <a:lstStyle/>
          <a:p>
            <a:pPr/>
            <a:r>
              <a:rPr sz="1200"/>
              <a:t>https://openoregon.pressbooks.pub/wrd/chapter/crediting-your-sources/</a:t>
            </a:r>
            <a:endParaRPr sz="1200"/>
          </a:p>
        </p:txBody>
      </p:sp>
      <p:sp>
        <p:nvSpPr>
          <p:cNvPr id="13" name="TextBox 12">
            <a:extLst>
              <a:ext uri="{FF2B5EF4-FFF2-40B4-BE49-F238E27FC236}">
                <a16:creationId xmlns:a16="http://schemas.microsoft.com/office/drawing/2014/main" id="{AB64616B-5F54-C59A-C859-479ECD90D888}"/>
              </a:ext>
            </a:extLst>
          </p:cNvPr>
          <p:cNvSpPr txBox="1"/>
          <p:nvPr/>
        </p:nvSpPr>
        <p:spPr>
          <a:xfrm>
            <a:off x="3659371" y="673493"/>
            <a:ext cx="7625799" cy="707887"/>
          </a:xfrm>
          <a:prstGeom prst="rect">
            <a:avLst/>
          </a:prstGeom>
          <a:noFill/>
        </p:spPr>
        <p:txBody>
          <a:bodyPr wrap="none" rtlCol="0">
            <a:spAutoFit/>
          </a:bodyPr>
          <a:lstStyle/>
          <a:p>
            <a:pPr/>
            <a:r>
              <a:rPr sz="4000"/>
              <a:t>Examples of In-Text Citations…</a:t>
            </a:r>
            <a:endParaRPr sz="4000"/>
          </a:p>
        </p:txBody>
      </p:sp>
    </p:spTree>
    <p:extLst>
      <p:ext uri="{BB962C8B-B14F-4D97-AF65-F5344CB8AC3E}">
        <p14:creationId xmlns:p14="http://schemas.microsoft.com/office/powerpoint/2010/main" val="4213397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D2D73E-B42D-0B39-8136-4A25DAFD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332475" y="711193"/>
            <a:ext cx="8618990" cy="510554"/>
          </a:xfrm>
        </p:spPr>
        <p:txBody>
          <a:bodyPr anchor="ctr">
            <a:normAutofit fontScale="90000"/>
          </a:bodyPr>
          <a:lstStyle/>
          <a:p>
            <a:pPr/>
            <a:r>
              <a:rPr u="sng" sz="3000"/>
              <a:t>5. </a:t>
            </a:r>
            <a:r>
              <a:rPr u="sng" sz="3000"/>
              <a:t>Precision and accuracy in facts and figures</a:t>
            </a:r>
            <a:br>
              <a:rPr u="sng" sz="3000"/>
            </a:br>
            <a:endParaRPr u="sng" sz="3000"/>
          </a:p>
        </p:txBody>
      </p:sp>
      <p:sp>
        <p:nvSpPr>
          <p:cNvPr id="3" name="Content Placeholder 2"/>
          <p:cNvSpPr>
            <a:spLocks noGrp="1"/>
          </p:cNvSpPr>
          <p:nvPr>
            <p:ph idx="1"/>
          </p:nvPr>
        </p:nvSpPr>
        <p:spPr>
          <a:xfrm>
            <a:off x="2865118" y="1855491"/>
            <a:ext cx="9326877" cy="5394954"/>
          </a:xfrm>
        </p:spPr>
        <p:txBody>
          <a:bodyPr anchor="b">
            <a:noAutofit/>
          </a:bodyPr>
          <a:lstStyle/>
          <a:p>
            <a:pPr>
              <a:lnSpc>
                <a:spcPct val="100000"/>
              </a:lnSpc>
            </a:pPr>
            <a:r>
              <a:rPr>
                <a:latin typeface="Arial"/>
                <a:cs typeface="Arial"/>
              </a:rPr>
              <a:t>Present precise data. No hedging language</a:t>
            </a:r>
            <a:endParaRPr>
              <a:latin typeface="Arial"/>
              <a:cs typeface="Arial"/>
            </a:endParaRPr>
          </a:p>
          <a:p>
            <a:pPr>
              <a:lnSpc>
                <a:spcPct val="100000"/>
              </a:lnSpc>
            </a:pPr>
            <a:r>
              <a:rPr>
                <a:latin typeface="Arial"/>
                <a:cs typeface="Arial"/>
              </a:rPr>
              <a:t>Present facts without alteration but can be paraphrased.</a:t>
            </a:r>
            <a:endParaRPr>
              <a:latin typeface="Arial"/>
              <a:cs typeface="Arial"/>
            </a:endParaRPr>
          </a:p>
          <a:p>
            <a:pPr>
              <a:lnSpc>
                <a:spcPct val="100000"/>
              </a:lnSpc>
            </a:pPr>
            <a:r>
              <a:rPr>
                <a:latin typeface="Arial"/>
                <a:cs typeface="Arial"/>
              </a:rPr>
              <a:t>Figures and numbers must be precisely captured even in translations. </a:t>
            </a:r>
            <a:endParaRPr>
              <a:latin typeface="Arial"/>
              <a:cs typeface="Arial"/>
            </a:endParaRPr>
          </a:p>
          <a:p>
            <a:pPr marL="0" indent="0">
              <a:lnSpc>
                <a:spcPct val="110000"/>
              </a:lnSpc>
              <a:buNone/>
            </a:pPr>
            <a:r>
              <a:rPr>
                <a:latin typeface="Arial"/>
                <a:cs typeface="Arial"/>
              </a:rPr>
              <a:t>Check your Bible verses: </a:t>
            </a:r>
            <a:endParaRPr>
              <a:latin typeface="Arial"/>
              <a:cs typeface="Arial"/>
            </a:endParaRPr>
          </a:p>
          <a:p>
            <a:pPr marL="0" indent="0">
              <a:lnSpc>
                <a:spcPct val="110000"/>
              </a:lnSpc>
              <a:buNone/>
            </a:pPr>
            <a:r>
              <a:rPr>
                <a:latin typeface="Arial"/>
                <a:cs typeface="Arial"/>
              </a:rPr>
              <a:t>1. When David defeated the King of </a:t>
            </a:r>
            <a:r>
              <a:rPr>
                <a:latin typeface="Arial"/>
                <a:cs typeface="Arial"/>
              </a:rPr>
              <a:t>Zobah</a:t>
            </a:r>
            <a:r>
              <a:rPr>
                <a:latin typeface="Arial"/>
                <a:cs typeface="Arial"/>
              </a:rPr>
              <a:t>, how many horsemen did he capture?</a:t>
            </a:r>
            <a:br>
              <a:rPr>
                <a:cs typeface="Arial"/>
              </a:rPr>
            </a:br>
            <a:r>
              <a:rPr>
                <a:latin typeface="Arial"/>
                <a:cs typeface="Arial"/>
              </a:rPr>
              <a:t>	 (1) Chron.:  18:4  David took SEVEN THOUSAND horsemen</a:t>
            </a:r>
            <a:br>
              <a:rPr>
                <a:cs typeface="Arial"/>
              </a:rPr>
            </a:br>
            <a:r>
              <a:rPr>
                <a:latin typeface="Arial"/>
                <a:cs typeface="Arial"/>
              </a:rPr>
              <a:t> 	 (2) Samuel:   8:4  David took  ONE THOUSAND SEVEN HUNDRED horsemen</a:t>
            </a:r>
            <a:endParaRPr>
              <a:latin typeface="Arial"/>
              <a:cs typeface="Arial"/>
            </a:endParaRPr>
          </a:p>
          <a:p>
            <a:pPr marL="0" indent="0">
              <a:lnSpc>
                <a:spcPct val="110000"/>
              </a:lnSpc>
              <a:buNone/>
            </a:pPr>
            <a:r>
              <a:rPr>
                <a:latin typeface="Arial"/>
                <a:cs typeface="Arial"/>
              </a:rPr>
              <a:t>2. How many stalls for horses did Solomon have?</a:t>
            </a:r>
            <a:br>
              <a:rPr>
                <a:cs typeface="Arial"/>
              </a:rPr>
            </a:br>
            <a:r>
              <a:rPr>
                <a:latin typeface="Arial"/>
                <a:cs typeface="Arial"/>
              </a:rPr>
              <a:t> 	(I ) Kings 4:26:  FORTY THOUSAND</a:t>
            </a:r>
            <a:br>
              <a:rPr>
                <a:cs typeface="Arial"/>
              </a:rPr>
            </a:br>
            <a:r>
              <a:rPr>
                <a:latin typeface="Arial"/>
                <a:cs typeface="Arial"/>
              </a:rPr>
              <a:t> 	 (2) Chron: 9:25  FOUR THOUSAND</a:t>
            </a:r>
            <a:endParaRPr>
              <a:latin typeface="Arial"/>
              <a:cs typeface="Arial"/>
            </a:endParaRPr>
          </a:p>
          <a:p>
            <a:pPr marL="0" indent="0">
              <a:lnSpc>
                <a:spcPct val="110000"/>
              </a:lnSpc>
              <a:buNone/>
            </a:pPr>
            <a:r>
              <a:rPr>
                <a:latin typeface="Arial"/>
                <a:cs typeface="Arial"/>
              </a:rPr>
              <a:t>3. The Temple contained how many baths?</a:t>
            </a:r>
            <a:br>
              <a:rPr>
                <a:cs typeface="Arial"/>
              </a:rPr>
            </a:br>
            <a:r>
              <a:rPr>
                <a:latin typeface="Arial"/>
                <a:cs typeface="Arial"/>
              </a:rPr>
              <a:t>	 (1) Kings 7:26 –    TWO THOUSAND baths.</a:t>
            </a:r>
            <a:br>
              <a:rPr>
                <a:cs typeface="Arial"/>
              </a:rPr>
            </a:br>
            <a:r>
              <a:rPr>
                <a:latin typeface="Arial"/>
                <a:cs typeface="Arial"/>
              </a:rPr>
              <a:t>	 (2) Chron. 4:5 –    THREE THOUSAND baths</a:t>
            </a:r>
            <a:endParaRPr>
              <a:latin typeface="Arial"/>
              <a:cs typeface="Arial"/>
            </a:endParaRPr>
          </a:p>
          <a:p>
            <a:pPr marL="0" indent="0">
              <a:lnSpc>
                <a:spcPct val="110000"/>
              </a:lnSpc>
              <a:buNone/>
            </a:pPr>
            <a:r>
              <a:rPr>
                <a:latin typeface="Arial"/>
                <a:cs typeface="Arial"/>
              </a:rPr>
              <a:t>4.How old was Jehoiachin when he became king of Jerusalem?</a:t>
            </a:r>
            <a:br>
              <a:rPr>
                <a:cs typeface="Arial"/>
              </a:rPr>
            </a:br>
            <a:r>
              <a:rPr>
                <a:latin typeface="Arial"/>
                <a:cs typeface="Arial"/>
              </a:rPr>
              <a:t> 	(2 )Kings 24:8 –  EIGHTEEN years of age</a:t>
            </a:r>
            <a:br>
              <a:rPr>
                <a:cs typeface="Arial"/>
              </a:rPr>
            </a:br>
            <a:r>
              <a:rPr>
                <a:latin typeface="Arial"/>
                <a:cs typeface="Arial"/>
              </a:rPr>
              <a:t>	 (2) Chron. 36:9  EIGHT years of age</a:t>
            </a:r>
            <a:endParaRPr>
              <a:latin typeface="Arial"/>
              <a:cs typeface="Arial"/>
            </a:endParaRPr>
          </a:p>
          <a:p>
            <a:pPr>
              <a:lnSpc>
                <a:spcPct val="110000"/>
              </a:lnSpc>
            </a:pPr>
            <a:endParaRPr>
              <a:latin typeface="Arial"/>
              <a:cs typeface="Arial"/>
            </a:endParaRPr>
          </a:p>
        </p:txBody>
      </p:sp>
      <p:pic>
        <p:nvPicPr>
          <p:cNvPr id="5" name="Picture 4" descr="Computer script on a screen">
            <a:extLst>
              <a:ext uri="{FF2B5EF4-FFF2-40B4-BE49-F238E27FC236}">
                <a16:creationId xmlns:a16="http://schemas.microsoft.com/office/drawing/2014/main" id="{84BC8CF3-581E-6945-F75B-BB0DCCCB5345}"/>
              </a:ext>
            </a:extLst>
          </p:cNvPr>
          <p:cNvPicPr>
            <a:picLocks noChangeAspect="1"/>
          </p:cNvPicPr>
          <p:nvPr/>
        </p:nvPicPr>
        <p:blipFill rotWithShape="1">
          <a:blip r:embed="rId2"/>
          <a:srcRect t="7362" r="-3" b="11128"/>
          <a:stretch/>
        </p:blipFill>
        <p:spPr>
          <a:xfrm>
            <a:off x="-2385" y="-17761"/>
            <a:ext cx="4178354" cy="2273289"/>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6" name="Title 1">
            <a:extLst>
              <a:ext uri="{FF2B5EF4-FFF2-40B4-BE49-F238E27FC236}">
                <a16:creationId xmlns:a16="http://schemas.microsoft.com/office/drawing/2014/main" id="{D8FE7554-45FC-0F15-10BC-65E3301AF7A7}"/>
              </a:ext>
            </a:extLst>
          </p:cNvPr>
          <p:cNvSpPr txBox="1">
            <a:spLocks/>
          </p:cNvSpPr>
          <p:nvPr/>
        </p:nvSpPr>
        <p:spPr>
          <a:xfrm>
            <a:off x="624980" y="558803"/>
            <a:ext cx="2772681" cy="101540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r>
              <a:rPr sz="4400">
                <a:solidFill>
                  <a:schemeClr val="bg1"/>
                </a:solidFill>
              </a:rPr>
              <a:t>Features of Academic Writing</a:t>
            </a:r>
            <a:endParaRPr sz="4400">
              <a:solidFill>
                <a:schemeClr val="bg1"/>
              </a:solidFill>
            </a:endParaRPr>
          </a:p>
        </p:txBody>
      </p:sp>
    </p:spTree>
    <p:extLst>
      <p:ext uri="{BB962C8B-B14F-4D97-AF65-F5344CB8AC3E}">
        <p14:creationId xmlns:p14="http://schemas.microsoft.com/office/powerpoint/2010/main" val="1086714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191" y="406342"/>
            <a:ext cx="8135042" cy="588103"/>
          </a:xfrm>
        </p:spPr>
        <p:txBody>
          <a:bodyPr/>
          <a:lstStyle/>
          <a:p>
            <a:pPr/>
            <a:r>
              <a:rPr u="sng"/>
              <a:t>6. Avoid Hedging (Doubting language)</a:t>
            </a:r>
            <a:endParaRPr u="sng"/>
          </a:p>
        </p:txBody>
      </p:sp>
      <p:pic>
        <p:nvPicPr>
          <p:cNvPr id="4" name="Picture 3"/>
          <p:cNvPicPr>
            <a:picLocks noChangeAspect="1"/>
          </p:cNvPicPr>
          <p:nvPr/>
        </p:nvPicPr>
        <p:blipFill>
          <a:blip r:embed="rId2"/>
          <a:stretch>
            <a:fillRect/>
          </a:stretch>
        </p:blipFill>
        <p:spPr>
          <a:xfrm>
            <a:off x="2113280" y="1259839"/>
            <a:ext cx="9966954" cy="5454964"/>
          </a:xfrm>
          <a:prstGeom prst="rect">
            <a:avLst/>
          </a:prstGeom>
        </p:spPr>
      </p:pic>
      <p:pic>
        <p:nvPicPr>
          <p:cNvPr id="5" name="Picture 4" descr="Colorful confetti on pink background">
            <a:extLst>
              <a:ext uri="{FF2B5EF4-FFF2-40B4-BE49-F238E27FC236}">
                <a16:creationId xmlns:a16="http://schemas.microsoft.com/office/drawing/2014/main" id="{3FED49AE-EC42-046D-5B6C-3CE05C19CDD9}"/>
              </a:ext>
            </a:extLst>
          </p:cNvPr>
          <p:cNvPicPr>
            <a:picLocks noChangeAspect="1"/>
          </p:cNvPicPr>
          <p:nvPr/>
        </p:nvPicPr>
        <p:blipFill>
          <a:blip r:embed="rId3" cstate="hqprint">
            <a:extLst>
              <a:ext uri="{28A0092B-C50C-407E-A947-70E740481C1C}">
                <a14:useLocalDpi xmlns:a14="http://schemas.microsoft.com/office/drawing/2010/main" val="0"/>
              </a:ext>
            </a:extLst>
          </a:blip>
          <a:srcRect t="9195" b="9195"/>
          <a:stretch/>
        </p:blipFill>
        <p:spPr>
          <a:xfrm>
            <a:off x="-2385" y="-17761"/>
            <a:ext cx="3720944" cy="2024429"/>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6" name="Title 1">
            <a:extLst>
              <a:ext uri="{FF2B5EF4-FFF2-40B4-BE49-F238E27FC236}">
                <a16:creationId xmlns:a16="http://schemas.microsoft.com/office/drawing/2014/main" id="{7A94526D-AFB5-55FD-A22B-8C8C0CA8544C}"/>
              </a:ext>
            </a:extLst>
          </p:cNvPr>
          <p:cNvSpPr txBox="1">
            <a:spLocks/>
          </p:cNvSpPr>
          <p:nvPr/>
        </p:nvSpPr>
        <p:spPr>
          <a:xfrm>
            <a:off x="487965" y="496602"/>
            <a:ext cx="2560043" cy="99567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r>
              <a:rPr sz="4400"/>
              <a:t>Features of Academic Writing</a:t>
            </a:r>
            <a:endParaRPr sz="4400"/>
          </a:p>
        </p:txBody>
      </p:sp>
    </p:spTree>
    <p:extLst>
      <p:ext uri="{BB962C8B-B14F-4D97-AF65-F5344CB8AC3E}">
        <p14:creationId xmlns:p14="http://schemas.microsoft.com/office/powerpoint/2010/main" val="3797736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4041" y="1015444"/>
            <a:ext cx="8886880" cy="953662"/>
          </a:xfrm>
        </p:spPr>
        <p:txBody>
          <a:bodyPr>
            <a:normAutofit fontScale="90000"/>
          </a:bodyPr>
          <a:lstStyle/>
          <a:p>
            <a:pPr/>
            <a:r>
              <a:rPr u="sng"/>
              <a:t>7. </a:t>
            </a:r>
            <a:r>
              <a:rPr u="sng"/>
              <a:t>Grice’s Conversational Maxims (Cooperative Principal Theory)</a:t>
            </a:r>
            <a:br>
              <a:rPr u="sng"/>
            </a:br>
            <a:endParaRPr u="sng"/>
          </a:p>
        </p:txBody>
      </p:sp>
      <p:sp>
        <p:nvSpPr>
          <p:cNvPr id="3" name="Content Placeholder 2"/>
          <p:cNvSpPr>
            <a:spLocks noGrp="1"/>
          </p:cNvSpPr>
          <p:nvPr>
            <p:ph idx="1"/>
          </p:nvPr>
        </p:nvSpPr>
        <p:spPr>
          <a:xfrm>
            <a:off x="1777998" y="1819395"/>
            <a:ext cx="10413996" cy="5038604"/>
          </a:xfrm>
        </p:spPr>
        <p:txBody>
          <a:bodyPr>
            <a:normAutofit fontScale="92500" lnSpcReduction="10000"/>
          </a:bodyPr>
          <a:lstStyle/>
          <a:p>
            <a:pPr>
              <a:buFont typeface="Wingdings"/>
              <a:buChar char="Ø"/>
            </a:pPr>
            <a:r>
              <a:rPr sz="2600">
                <a:latin typeface="Arial"/>
                <a:cs typeface="Arial"/>
              </a:rPr>
              <a:t>From 1960s to 1980s, Grice believed that meaningful dialogue was characterized by cooperation.</a:t>
            </a:r>
            <a:endParaRPr sz="2600">
              <a:latin typeface="Arial"/>
              <a:cs typeface="Arial"/>
            </a:endParaRPr>
          </a:p>
          <a:p>
            <a:pPr>
              <a:buFont typeface="Wingdings"/>
              <a:buChar char="Ø"/>
            </a:pPr>
            <a:r>
              <a:rPr sz="2600">
                <a:latin typeface="Arial"/>
                <a:cs typeface="Arial"/>
              </a:rPr>
              <a:t>This was based on his </a:t>
            </a:r>
            <a:r>
              <a:rPr b="1" sz="2600">
                <a:latin typeface="Arial"/>
                <a:cs typeface="Arial"/>
              </a:rPr>
              <a:t>Cooperative Principle </a:t>
            </a:r>
            <a:r>
              <a:rPr sz="2600">
                <a:latin typeface="Arial"/>
                <a:cs typeface="Arial"/>
              </a:rPr>
              <a:t>theory which assumes that participants in a conversation usually attempt to be truthful, informative, relevant, and clear in order to facilitate successful communication. </a:t>
            </a:r>
            <a:endParaRPr sz="2600">
              <a:latin typeface="Arial"/>
              <a:cs typeface="Arial"/>
            </a:endParaRPr>
          </a:p>
          <a:p>
            <a:pPr>
              <a:buFont typeface="Wingdings"/>
              <a:buChar char="Ø"/>
            </a:pPr>
            <a:r>
              <a:rPr sz="2600">
                <a:latin typeface="Arial"/>
                <a:cs typeface="Arial"/>
              </a:rPr>
              <a:t>Based on these assumptions, Grice divided his cooperative principle into four</a:t>
            </a:r>
            <a:r>
              <a:rPr b="1" sz="2600">
                <a:latin typeface="Arial"/>
                <a:cs typeface="Arial"/>
              </a:rPr>
              <a:t> conversational Maxims</a:t>
            </a:r>
            <a:r>
              <a:rPr sz="2600">
                <a:latin typeface="Arial"/>
                <a:cs typeface="Arial"/>
              </a:rPr>
              <a:t>.</a:t>
            </a:r>
            <a:endParaRPr sz="2600">
              <a:latin typeface="Arial"/>
              <a:cs typeface="Arial"/>
            </a:endParaRPr>
          </a:p>
          <a:p>
            <a:pPr lvl="2" marL="948695" indent="-400050">
              <a:buFont typeface="+mj-lt"/>
              <a:buAutoNum type="romanLcPeriod"/>
            </a:pPr>
            <a:r>
              <a:rPr sz="2400"/>
              <a:t>The Maxim of Quality</a:t>
            </a:r>
            <a:endParaRPr sz="2400"/>
          </a:p>
          <a:p>
            <a:pPr lvl="2" marL="948695" indent="-400050">
              <a:buFont typeface="+mj-lt"/>
              <a:buAutoNum type="romanLcPeriod"/>
            </a:pPr>
            <a:r>
              <a:rPr sz="2400"/>
              <a:t>The Maxim of Quantity </a:t>
            </a:r>
            <a:endParaRPr sz="2400"/>
          </a:p>
          <a:p>
            <a:pPr lvl="2" marL="948695" indent="-400050">
              <a:buFont typeface="+mj-lt"/>
              <a:buAutoNum type="romanLcPeriod"/>
            </a:pPr>
            <a:r>
              <a:rPr sz="2400"/>
              <a:t>The Maxim of Relevance </a:t>
            </a:r>
            <a:endParaRPr sz="2400"/>
          </a:p>
          <a:p>
            <a:pPr lvl="2" marL="948695" indent="-400050">
              <a:buFont typeface="+mj-lt"/>
              <a:buAutoNum type="romanLcPeriod"/>
            </a:pPr>
            <a:r>
              <a:rPr sz="2400"/>
              <a:t>The Maxim of Manner  </a:t>
            </a:r>
            <a:endParaRPr sz="2400"/>
          </a:p>
          <a:p>
            <a:pPr/>
            <a:endParaRPr/>
          </a:p>
        </p:txBody>
      </p:sp>
      <p:pic>
        <p:nvPicPr>
          <p:cNvPr id="5" name="Picture 4" descr="Close-up of rose gold feathers">
            <a:extLst>
              <a:ext uri="{FF2B5EF4-FFF2-40B4-BE49-F238E27FC236}">
                <a16:creationId xmlns:a16="http://schemas.microsoft.com/office/drawing/2014/main" id="{A56B018F-2D41-903D-F3D3-5525FD81909C}"/>
              </a:ext>
            </a:extLst>
          </p:cNvPr>
          <p:cNvPicPr>
            <a:picLocks noChangeAspect="1"/>
          </p:cNvPicPr>
          <p:nvPr/>
        </p:nvPicPr>
        <p:blipFill>
          <a:blip r:embed="rId2" cstate="hqprint">
            <a:extLst>
              <a:ext uri="{28A0092B-C50C-407E-A947-70E740481C1C}">
                <a14:useLocalDpi xmlns:a14="http://schemas.microsoft.com/office/drawing/2010/main" val="0"/>
              </a:ext>
            </a:extLst>
          </a:blip>
          <a:srcRect t="11184" b="11184"/>
          <a:stretch/>
        </p:blipFill>
        <p:spPr>
          <a:xfrm>
            <a:off x="-2385" y="-17761"/>
            <a:ext cx="4197022" cy="2283446"/>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
        <p:nvSpPr>
          <p:cNvPr id="6" name="Title 1">
            <a:extLst>
              <a:ext uri="{FF2B5EF4-FFF2-40B4-BE49-F238E27FC236}">
                <a16:creationId xmlns:a16="http://schemas.microsoft.com/office/drawing/2014/main" id="{4CA20913-831F-8A2F-D498-C03FE1438816}"/>
              </a:ext>
            </a:extLst>
          </p:cNvPr>
          <p:cNvSpPr txBox="1">
            <a:spLocks/>
          </p:cNvSpPr>
          <p:nvPr/>
        </p:nvSpPr>
        <p:spPr>
          <a:xfrm>
            <a:off x="487965" y="496602"/>
            <a:ext cx="2832664" cy="1123075"/>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r>
              <a:rPr sz="4400"/>
              <a:t>Features of Academic Writing</a:t>
            </a:r>
            <a:endParaRPr sz="4400"/>
          </a:p>
        </p:txBody>
      </p:sp>
    </p:spTree>
    <p:extLst>
      <p:ext uri="{BB962C8B-B14F-4D97-AF65-F5344CB8AC3E}">
        <p14:creationId xmlns:p14="http://schemas.microsoft.com/office/powerpoint/2010/main" val="3899640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560" y="957164"/>
            <a:ext cx="8886880" cy="953662"/>
          </a:xfrm>
        </p:spPr>
        <p:txBody>
          <a:bodyPr>
            <a:normAutofit fontScale="90000"/>
          </a:bodyPr>
          <a:lstStyle/>
          <a:p>
            <a:pPr/>
            <a:r>
              <a:rPr u="sng"/>
              <a:t>7.1 The Maxim of Quality</a:t>
            </a:r>
            <a:br>
              <a:rPr u="sng"/>
            </a:br>
            <a:endParaRPr u="sng"/>
          </a:p>
        </p:txBody>
      </p:sp>
      <p:sp>
        <p:nvSpPr>
          <p:cNvPr id="3" name="Content Placeholder 2"/>
          <p:cNvSpPr>
            <a:spLocks noGrp="1"/>
          </p:cNvSpPr>
          <p:nvPr>
            <p:ph idx="1"/>
          </p:nvPr>
        </p:nvSpPr>
        <p:spPr>
          <a:xfrm>
            <a:off x="817415" y="1676395"/>
            <a:ext cx="10654149" cy="4779824"/>
          </a:xfrm>
        </p:spPr>
        <p:txBody>
          <a:bodyPr>
            <a:normAutofit lnSpcReduction="10000"/>
          </a:bodyPr>
          <a:lstStyle/>
          <a:p>
            <a:pPr>
              <a:buFont typeface="Wingdings"/>
              <a:buChar char="Ø"/>
            </a:pPr>
            <a:r>
              <a:rPr sz="2800">
                <a:latin typeface="Arial"/>
                <a:cs typeface="Arial"/>
              </a:rPr>
              <a:t>Abiding by the Maxim of quality means not telling a lie on purpose. When following this maxim during communication, you should:</a:t>
            </a:r>
            <a:endParaRPr sz="2800">
              <a:latin typeface="Arial"/>
              <a:cs typeface="Arial"/>
            </a:endParaRPr>
          </a:p>
          <a:p>
            <a:pPr lvl="1" marL="720095" indent="-400050">
              <a:buAutoNum type="romanLcParenBoth"/>
            </a:pPr>
            <a:r>
              <a:rPr sz="2800">
                <a:latin typeface="Arial"/>
                <a:cs typeface="Arial"/>
              </a:rPr>
              <a:t>Only say things you believe to be true.</a:t>
            </a:r>
            <a:endParaRPr sz="2800">
              <a:latin typeface="Arial"/>
              <a:cs typeface="Arial"/>
            </a:endParaRPr>
          </a:p>
          <a:p>
            <a:pPr lvl="1" marL="720095" indent="-400050">
              <a:buAutoNum type="romanLcParenBoth"/>
            </a:pPr>
            <a:r>
              <a:rPr sz="2800">
                <a:latin typeface="Arial"/>
                <a:cs typeface="Arial"/>
              </a:rPr>
              <a:t> Not say things that you cannot back up with evidence.</a:t>
            </a:r>
            <a:endParaRPr sz="2800">
              <a:latin typeface="Arial"/>
              <a:cs typeface="Arial"/>
            </a:endParaRPr>
          </a:p>
          <a:p>
            <a:pPr>
              <a:buFont typeface="Wingdings"/>
              <a:buChar char="Ø"/>
            </a:pPr>
            <a:r>
              <a:rPr sz="2400">
                <a:latin typeface="Arial"/>
                <a:cs typeface="Arial"/>
              </a:rPr>
              <a:t>Example: “</a:t>
            </a:r>
            <a:r>
              <a:rPr i="1" sz="2400">
                <a:latin typeface="Arial"/>
                <a:cs typeface="Arial"/>
              </a:rPr>
              <a:t>Kenneth Kaunda was the first president of the republic of Zambia.” </a:t>
            </a:r>
            <a:endParaRPr i="1" sz="2400">
              <a:latin typeface="Arial"/>
              <a:cs typeface="Arial"/>
            </a:endParaRPr>
          </a:p>
          <a:p>
            <a:pPr>
              <a:buFont typeface="Wingdings"/>
              <a:buChar char="Ø"/>
            </a:pPr>
            <a:r>
              <a:rPr sz="2800">
                <a:latin typeface="Arial"/>
                <a:cs typeface="Arial"/>
              </a:rPr>
              <a:t>Here the speaker believe that they are telling the truth to the best of their knowledge. </a:t>
            </a:r>
            <a:endParaRPr sz="2800">
              <a:latin typeface="Arial"/>
              <a:cs typeface="Arial"/>
            </a:endParaRPr>
          </a:p>
          <a:p>
            <a:pPr marL="0" indent="0">
              <a:buNone/>
            </a:pPr>
            <a:endParaRPr sz="2800">
              <a:latin typeface="Arial"/>
              <a:cs typeface="Arial"/>
            </a:endParaRPr>
          </a:p>
        </p:txBody>
      </p:sp>
      <p:pic>
        <p:nvPicPr>
          <p:cNvPr id="5" name="Picture 4" descr="Close-up of rose gold feathers">
            <a:extLst>
              <a:ext uri="{FF2B5EF4-FFF2-40B4-BE49-F238E27FC236}">
                <a16:creationId xmlns:a16="http://schemas.microsoft.com/office/drawing/2014/main" id="{224BEBDE-56FF-9B11-C4A5-6168654127E8}"/>
              </a:ext>
            </a:extLst>
          </p:cNvPr>
          <p:cNvPicPr>
            <a:picLocks noChangeAspect="1"/>
          </p:cNvPicPr>
          <p:nvPr/>
        </p:nvPicPr>
        <p:blipFill>
          <a:blip r:embed="rId2" cstate="hqprint">
            <a:extLst>
              <a:ext uri="{28A0092B-C50C-407E-A947-70E740481C1C}">
                <a14:useLocalDpi xmlns:a14="http://schemas.microsoft.com/office/drawing/2010/main" val="0"/>
              </a:ext>
            </a:extLst>
          </a:blip>
          <a:srcRect t="11184" b="11184"/>
          <a:stretch/>
        </p:blipFill>
        <p:spPr>
          <a:xfrm>
            <a:off x="-2385" y="-17761"/>
            <a:ext cx="2928463" cy="159326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Tree>
    <p:extLst>
      <p:ext uri="{BB962C8B-B14F-4D97-AF65-F5344CB8AC3E}">
        <p14:creationId xmlns:p14="http://schemas.microsoft.com/office/powerpoint/2010/main" val="283097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80" y="593252"/>
            <a:ext cx="8886880" cy="711849"/>
          </a:xfrm>
        </p:spPr>
        <p:txBody>
          <a:bodyPr>
            <a:normAutofit/>
          </a:bodyPr>
          <a:lstStyle/>
          <a:p>
            <a:pPr/>
            <a:r>
              <a:rPr u="sng"/>
              <a:t>7.2 The Maxim of Quantity </a:t>
            </a:r>
            <a:endParaRPr u="sng"/>
          </a:p>
        </p:txBody>
      </p:sp>
      <p:sp>
        <p:nvSpPr>
          <p:cNvPr id="3" name="Content Placeholder 2"/>
          <p:cNvSpPr>
            <a:spLocks noGrp="1"/>
          </p:cNvSpPr>
          <p:nvPr>
            <p:ph idx="1"/>
          </p:nvPr>
        </p:nvSpPr>
        <p:spPr>
          <a:xfrm>
            <a:off x="980270" y="1509005"/>
            <a:ext cx="11152914" cy="5209314"/>
          </a:xfrm>
        </p:spPr>
        <p:txBody>
          <a:bodyPr/>
          <a:lstStyle/>
          <a:p>
            <a:pPr>
              <a:buFont typeface="Wingdings"/>
              <a:buChar char="Ø"/>
            </a:pPr>
            <a:r>
              <a:rPr sz="2400">
                <a:latin typeface="Arial"/>
                <a:cs typeface="Arial"/>
              </a:rPr>
              <a:t>When following the </a:t>
            </a:r>
            <a:r>
              <a:rPr b="1" sz="2400">
                <a:latin typeface="Arial"/>
                <a:cs typeface="Arial"/>
              </a:rPr>
              <a:t>Maxim of quantity</a:t>
            </a:r>
            <a:r>
              <a:rPr sz="2400">
                <a:latin typeface="Arial"/>
                <a:cs typeface="Arial"/>
              </a:rPr>
              <a:t>, it is important not to withhold information during communication that would be necessary to keep the conversation going. However, it is also important not to bombard listeners with too much irrelevant information. </a:t>
            </a:r>
            <a:endParaRPr sz="2400">
              <a:latin typeface="Arial"/>
              <a:cs typeface="Arial"/>
            </a:endParaRPr>
          </a:p>
          <a:p>
            <a:pPr>
              <a:buFont typeface="Wingdings"/>
              <a:buChar char="Ø"/>
            </a:pPr>
            <a:r>
              <a:rPr sz="2400">
                <a:latin typeface="Arial"/>
                <a:cs typeface="Arial"/>
              </a:rPr>
              <a:t>When abiding by this maxim of quantity during communication, you should:</a:t>
            </a:r>
            <a:endParaRPr sz="2400">
              <a:latin typeface="Arial"/>
              <a:cs typeface="Arial"/>
            </a:endParaRPr>
          </a:p>
          <a:p>
            <a:pPr lvl="2" marL="548645" indent="0">
              <a:buNone/>
            </a:pPr>
            <a:r>
              <a:rPr sz="2000">
                <a:latin typeface="Arial"/>
                <a:cs typeface="Arial"/>
              </a:rPr>
              <a:t>(</a:t>
            </a:r>
            <a:r>
              <a:rPr sz="2000">
                <a:latin typeface="Arial"/>
                <a:cs typeface="Arial"/>
              </a:rPr>
              <a:t>i</a:t>
            </a:r>
            <a:r>
              <a:rPr sz="2400">
                <a:latin typeface="Arial"/>
                <a:cs typeface="Arial"/>
              </a:rPr>
              <a:t>) Make your contribution to the conversation as informative as required.</a:t>
            </a:r>
            <a:endParaRPr sz="2400">
              <a:latin typeface="Arial"/>
              <a:cs typeface="Arial"/>
            </a:endParaRPr>
          </a:p>
          <a:p>
            <a:pPr lvl="2" marL="548645" indent="0">
              <a:buNone/>
            </a:pPr>
            <a:r>
              <a:rPr sz="2400">
                <a:latin typeface="Arial"/>
                <a:cs typeface="Arial"/>
              </a:rPr>
              <a:t>(ii) Do not contribute more information than is required.</a:t>
            </a:r>
            <a:endParaRPr sz="2400">
              <a:latin typeface="Arial"/>
              <a:cs typeface="Arial"/>
            </a:endParaRPr>
          </a:p>
          <a:p>
            <a:pPr/>
            <a:r>
              <a:rPr>
                <a:latin typeface="Arial"/>
                <a:cs typeface="Arial"/>
              </a:rPr>
              <a:t>Example: </a:t>
            </a:r>
            <a:endParaRPr>
              <a:latin typeface="Arial"/>
              <a:cs typeface="Arial"/>
            </a:endParaRPr>
          </a:p>
          <a:p>
            <a:pPr marL="0" indent="0">
              <a:buNone/>
            </a:pPr>
            <a:r>
              <a:rPr b="1">
                <a:latin typeface="Arial"/>
                <a:cs typeface="Arial"/>
              </a:rPr>
              <a:t>Speaker A: </a:t>
            </a:r>
            <a:r>
              <a:rPr>
                <a:latin typeface="Arial"/>
                <a:cs typeface="Arial"/>
              </a:rPr>
              <a:t>Do you think Natasha passed the test?</a:t>
            </a:r>
            <a:endParaRPr>
              <a:latin typeface="Arial"/>
              <a:cs typeface="Arial"/>
            </a:endParaRPr>
          </a:p>
          <a:p>
            <a:pPr marL="0" indent="0">
              <a:buNone/>
            </a:pPr>
            <a:r>
              <a:rPr b="1">
                <a:latin typeface="Arial"/>
                <a:cs typeface="Arial"/>
              </a:rPr>
              <a:t>Speaker B: </a:t>
            </a:r>
            <a:r>
              <a:rPr>
                <a:latin typeface="Arial"/>
                <a:cs typeface="Arial"/>
              </a:rPr>
              <a:t>Yes, I do. She did exceptionally well and got an A! In fact, she is the best in our class and that girl seem to have charms. She performs well in all the courses and I wonder how she study. 	</a:t>
            </a:r>
            <a:endParaRPr>
              <a:latin typeface="Arial"/>
              <a:cs typeface="Arial"/>
            </a:endParaRPr>
          </a:p>
        </p:txBody>
      </p:sp>
      <p:pic>
        <p:nvPicPr>
          <p:cNvPr id="4" name="Picture 3" descr="Close-up of rose gold feathers">
            <a:extLst>
              <a:ext uri="{FF2B5EF4-FFF2-40B4-BE49-F238E27FC236}">
                <a16:creationId xmlns:a16="http://schemas.microsoft.com/office/drawing/2014/main" id="{E3C95C76-2EC8-FFC5-8511-835568677092}"/>
              </a:ext>
            </a:extLst>
          </p:cNvPr>
          <p:cNvPicPr>
            <a:picLocks noChangeAspect="1"/>
          </p:cNvPicPr>
          <p:nvPr/>
        </p:nvPicPr>
        <p:blipFill>
          <a:blip r:embed="rId2" cstate="hqprint">
            <a:extLst>
              <a:ext uri="{28A0092B-C50C-407E-A947-70E740481C1C}">
                <a14:useLocalDpi xmlns:a14="http://schemas.microsoft.com/office/drawing/2010/main" val="0"/>
              </a:ext>
            </a:extLst>
          </a:blip>
          <a:srcRect t="11184" b="11184"/>
          <a:stretch/>
        </p:blipFill>
        <p:spPr>
          <a:xfrm>
            <a:off x="-2385" y="-17761"/>
            <a:ext cx="2928463" cy="159326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Tree>
    <p:extLst>
      <p:ext uri="{BB962C8B-B14F-4D97-AF65-F5344CB8AC3E}">
        <p14:creationId xmlns:p14="http://schemas.microsoft.com/office/powerpoint/2010/main" val="194868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77" y="293284"/>
            <a:ext cx="8886880" cy="656429"/>
          </a:xfrm>
        </p:spPr>
        <p:txBody>
          <a:bodyPr>
            <a:normAutofit/>
          </a:bodyPr>
          <a:lstStyle/>
          <a:p>
            <a:pPr/>
            <a:r>
              <a:rPr u="sng"/>
              <a:t>7.3 The Maxim of Relevance </a:t>
            </a:r>
            <a:endParaRPr u="sng"/>
          </a:p>
        </p:txBody>
      </p:sp>
      <p:sp>
        <p:nvSpPr>
          <p:cNvPr id="3" name="Content Placeholder 2"/>
          <p:cNvSpPr>
            <a:spLocks noGrp="1"/>
          </p:cNvSpPr>
          <p:nvPr>
            <p:ph idx="1"/>
          </p:nvPr>
        </p:nvSpPr>
        <p:spPr>
          <a:xfrm>
            <a:off x="429490" y="949714"/>
            <a:ext cx="11582404" cy="6175213"/>
          </a:xfrm>
        </p:spPr>
        <p:txBody>
          <a:bodyPr>
            <a:normAutofit lnSpcReduction="10000"/>
          </a:bodyPr>
          <a:lstStyle/>
          <a:p>
            <a:pPr>
              <a:buFont typeface="Wingdings"/>
              <a:buChar char="Ø"/>
            </a:pPr>
            <a:r>
              <a:rPr sz="2600">
                <a:latin typeface="Arial"/>
                <a:cs typeface="Arial"/>
              </a:rPr>
              <a:t>        Following the </a:t>
            </a:r>
            <a:r>
              <a:rPr b="1" sz="2600">
                <a:latin typeface="Arial"/>
                <a:cs typeface="Arial"/>
              </a:rPr>
              <a:t>Maxim of relevance</a:t>
            </a:r>
            <a:r>
              <a:rPr sz="2600">
                <a:latin typeface="Arial"/>
                <a:cs typeface="Arial"/>
              </a:rPr>
              <a:t> keep conversations on track, on point and this helps prevent random conversations that lack continuity. </a:t>
            </a:r>
            <a:endParaRPr sz="2600">
              <a:latin typeface="Arial"/>
              <a:cs typeface="Arial"/>
            </a:endParaRPr>
          </a:p>
          <a:p>
            <a:pPr>
              <a:buFont typeface="Wingdings"/>
              <a:buChar char="Ø"/>
            </a:pPr>
            <a:r>
              <a:rPr sz="2600">
                <a:latin typeface="Arial"/>
                <a:cs typeface="Arial"/>
              </a:rPr>
              <a:t>When abiding by this Maxim, you should only say things that are relevant to the conversation or topic. Example:</a:t>
            </a:r>
            <a:endParaRPr sz="2600">
              <a:latin typeface="Arial"/>
              <a:cs typeface="Arial"/>
            </a:endParaRPr>
          </a:p>
          <a:p>
            <a:pPr lvl="1" marL="320045" indent="0">
              <a:buNone/>
            </a:pPr>
            <a:r>
              <a:rPr b="1" sz="2400">
                <a:latin typeface="Arial"/>
                <a:cs typeface="Arial"/>
              </a:rPr>
              <a:t>Speaker A: </a:t>
            </a:r>
            <a:r>
              <a:rPr sz="2400">
                <a:latin typeface="Arial"/>
                <a:cs typeface="Arial"/>
              </a:rPr>
              <a:t>“</a:t>
            </a:r>
            <a:r>
              <a:rPr i="1" sz="2400">
                <a:latin typeface="Arial"/>
                <a:cs typeface="Arial"/>
              </a:rPr>
              <a:t>Do you think </a:t>
            </a:r>
            <a:r>
              <a:rPr i="1" sz="2400">
                <a:latin typeface="Arial"/>
                <a:cs typeface="Arial"/>
              </a:rPr>
              <a:t>Taonga</a:t>
            </a:r>
            <a:r>
              <a:rPr i="1" sz="2400">
                <a:latin typeface="Arial"/>
                <a:cs typeface="Arial"/>
              </a:rPr>
              <a:t> is dating someone new?</a:t>
            </a:r>
            <a:r>
              <a:rPr sz="2400">
                <a:latin typeface="Arial"/>
                <a:cs typeface="Arial"/>
              </a:rPr>
              <a:t>”</a:t>
            </a:r>
            <a:endParaRPr sz="2400">
              <a:latin typeface="Arial"/>
              <a:cs typeface="Arial"/>
            </a:endParaRPr>
          </a:p>
          <a:p>
            <a:pPr lvl="1" marL="320045" indent="0">
              <a:buNone/>
            </a:pPr>
            <a:r>
              <a:rPr b="1" sz="2400">
                <a:latin typeface="Arial"/>
                <a:cs typeface="Arial"/>
              </a:rPr>
              <a:t>Speaker B: </a:t>
            </a:r>
            <a:r>
              <a:rPr sz="2400">
                <a:latin typeface="Arial"/>
                <a:cs typeface="Arial"/>
              </a:rPr>
              <a:t>“</a:t>
            </a:r>
            <a:r>
              <a:rPr i="1" sz="2400">
                <a:latin typeface="Arial"/>
                <a:cs typeface="Arial"/>
              </a:rPr>
              <a:t>Well, she goes to </a:t>
            </a:r>
            <a:r>
              <a:rPr i="1" sz="2400">
                <a:latin typeface="Arial"/>
                <a:cs typeface="Arial"/>
              </a:rPr>
              <a:t>Kabulonga</a:t>
            </a:r>
            <a:r>
              <a:rPr i="1" sz="2400">
                <a:latin typeface="Arial"/>
                <a:cs typeface="Arial"/>
              </a:rPr>
              <a:t> most weekends.</a:t>
            </a:r>
            <a:r>
              <a:rPr sz="2400">
                <a:latin typeface="Arial"/>
                <a:cs typeface="Arial"/>
              </a:rPr>
              <a:t>”</a:t>
            </a:r>
            <a:endParaRPr sz="2400">
              <a:latin typeface="Arial"/>
              <a:cs typeface="Arial"/>
            </a:endParaRPr>
          </a:p>
          <a:p>
            <a:pPr lvl="1" marL="320045" indent="0">
              <a:buNone/>
            </a:pPr>
            <a:r>
              <a:rPr b="1" sz="2400">
                <a:latin typeface="Arial"/>
                <a:cs typeface="Arial"/>
              </a:rPr>
              <a:t>Speaker C:</a:t>
            </a:r>
            <a:r>
              <a:rPr sz="2400">
                <a:latin typeface="Arial"/>
                <a:cs typeface="Arial"/>
              </a:rPr>
              <a:t> </a:t>
            </a:r>
            <a:r>
              <a:rPr i="1" sz="2400">
                <a:latin typeface="Arial"/>
                <a:cs typeface="Arial"/>
              </a:rPr>
              <a:t>“She bought a cake yesterday and it was not her birthday.”</a:t>
            </a:r>
            <a:endParaRPr i="1" sz="2400">
              <a:latin typeface="Arial"/>
              <a:cs typeface="Arial"/>
            </a:endParaRPr>
          </a:p>
          <a:p>
            <a:pPr lvl="1" marL="320045" indent="0">
              <a:buNone/>
            </a:pPr>
            <a:r>
              <a:rPr b="1" sz="2400">
                <a:latin typeface="Arial"/>
                <a:cs typeface="Arial"/>
              </a:rPr>
              <a:t>Speaker D:</a:t>
            </a:r>
            <a:r>
              <a:rPr sz="2400">
                <a:latin typeface="Arial"/>
                <a:cs typeface="Arial"/>
              </a:rPr>
              <a:t> </a:t>
            </a:r>
            <a:r>
              <a:rPr i="1" sz="2400">
                <a:latin typeface="Arial"/>
                <a:cs typeface="Arial"/>
              </a:rPr>
              <a:t>“No. It was her grandmother’s birthday in </a:t>
            </a:r>
            <a:r>
              <a:rPr i="1" sz="2400">
                <a:latin typeface="Arial"/>
                <a:cs typeface="Arial"/>
              </a:rPr>
              <a:t>Kabulonga</a:t>
            </a:r>
            <a:r>
              <a:rPr i="1" sz="2400">
                <a:latin typeface="Arial"/>
                <a:cs typeface="Arial"/>
              </a:rPr>
              <a:t> yesterday”</a:t>
            </a:r>
            <a:endParaRPr i="1" sz="2400">
              <a:latin typeface="Arial"/>
              <a:cs typeface="Arial"/>
            </a:endParaRPr>
          </a:p>
          <a:p>
            <a:pPr>
              <a:buFont typeface="Wingdings"/>
              <a:buChar char="Ø"/>
            </a:pPr>
            <a:r>
              <a:rPr sz="2600">
                <a:latin typeface="Arial"/>
                <a:cs typeface="Arial"/>
              </a:rPr>
              <a:t>Due to the </a:t>
            </a:r>
            <a:r>
              <a:rPr b="1" sz="2600">
                <a:latin typeface="Arial"/>
                <a:cs typeface="Arial"/>
              </a:rPr>
              <a:t>Maxim of relevance</a:t>
            </a:r>
            <a:r>
              <a:rPr sz="2600">
                <a:latin typeface="Arial"/>
                <a:cs typeface="Arial"/>
              </a:rPr>
              <a:t>, we can infer/guess that there is a link between </a:t>
            </a:r>
            <a:r>
              <a:rPr sz="2600">
                <a:latin typeface="Arial"/>
                <a:cs typeface="Arial"/>
              </a:rPr>
              <a:t>Taonga</a:t>
            </a:r>
            <a:r>
              <a:rPr sz="2600">
                <a:latin typeface="Arial"/>
                <a:cs typeface="Arial"/>
              </a:rPr>
              <a:t> dating someone new and going to </a:t>
            </a:r>
            <a:r>
              <a:rPr sz="2600">
                <a:latin typeface="Arial"/>
                <a:cs typeface="Arial"/>
              </a:rPr>
              <a:t>Kabulonga</a:t>
            </a:r>
            <a:r>
              <a:rPr sz="2600">
                <a:latin typeface="Arial"/>
                <a:cs typeface="Arial"/>
              </a:rPr>
              <a:t>.</a:t>
            </a:r>
            <a:endParaRPr sz="2600">
              <a:latin typeface="Arial"/>
              <a:cs typeface="Arial"/>
            </a:endParaRPr>
          </a:p>
          <a:p>
            <a:pPr>
              <a:buFont typeface="Wingdings"/>
              <a:buChar char="Ø"/>
            </a:pPr>
            <a:r>
              <a:rPr sz="2600">
                <a:latin typeface="Arial"/>
                <a:cs typeface="Arial"/>
              </a:rPr>
              <a:t>Speaker B is just randomly telling us about </a:t>
            </a:r>
            <a:r>
              <a:rPr sz="2600">
                <a:latin typeface="Arial"/>
                <a:cs typeface="Arial"/>
              </a:rPr>
              <a:t>Taonga’s</a:t>
            </a:r>
            <a:r>
              <a:rPr sz="2600">
                <a:latin typeface="Arial"/>
                <a:cs typeface="Arial"/>
              </a:rPr>
              <a:t> trips to </a:t>
            </a:r>
            <a:r>
              <a:rPr sz="2600">
                <a:latin typeface="Arial"/>
                <a:cs typeface="Arial"/>
              </a:rPr>
              <a:t>Kabulonga</a:t>
            </a:r>
            <a:r>
              <a:rPr sz="2600">
                <a:latin typeface="Arial"/>
                <a:cs typeface="Arial"/>
              </a:rPr>
              <a:t> but does not prove she has a new boyfriend and so is Speaker C.</a:t>
            </a:r>
            <a:endParaRPr sz="2600">
              <a:latin typeface="Arial"/>
              <a:cs typeface="Arial"/>
            </a:endParaRPr>
          </a:p>
        </p:txBody>
      </p:sp>
      <p:pic>
        <p:nvPicPr>
          <p:cNvPr id="4" name="Picture 3" descr="Close-up of rose gold feathers">
            <a:extLst>
              <a:ext uri="{FF2B5EF4-FFF2-40B4-BE49-F238E27FC236}">
                <a16:creationId xmlns:a16="http://schemas.microsoft.com/office/drawing/2014/main" id="{0D273B54-12CF-5A2A-39AA-C8C1627D8808}"/>
              </a:ext>
            </a:extLst>
          </p:cNvPr>
          <p:cNvPicPr>
            <a:picLocks noChangeAspect="1"/>
          </p:cNvPicPr>
          <p:nvPr/>
        </p:nvPicPr>
        <p:blipFill>
          <a:blip r:embed="rId2" cstate="hqprint">
            <a:extLst>
              <a:ext uri="{28A0092B-C50C-407E-A947-70E740481C1C}">
                <a14:useLocalDpi xmlns:a14="http://schemas.microsoft.com/office/drawing/2010/main" val="0"/>
              </a:ext>
            </a:extLst>
          </a:blip>
          <a:srcRect t="11184" b="11184"/>
          <a:stretch/>
        </p:blipFill>
        <p:spPr>
          <a:xfrm>
            <a:off x="-2385" y="-17761"/>
            <a:ext cx="2928463" cy="159326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Tree>
    <p:extLst>
      <p:ext uri="{BB962C8B-B14F-4D97-AF65-F5344CB8AC3E}">
        <p14:creationId xmlns:p14="http://schemas.microsoft.com/office/powerpoint/2010/main" val="142621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00CB3E-22D8-C88A-E699-CC9736BC9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399C311C-F724-FD1A-638E-FC1643EF2D42}"/>
              </a:ext>
            </a:extLst>
          </p:cNvPr>
          <p:cNvSpPr>
            <a:spLocks noGrp="1"/>
          </p:cNvSpPr>
          <p:nvPr>
            <p:ph type="title"/>
          </p:nvPr>
        </p:nvSpPr>
        <p:spPr>
          <a:xfrm>
            <a:off x="1179346" y="432182"/>
            <a:ext cx="8606349" cy="819842"/>
          </a:xfrm>
        </p:spPr>
        <p:txBody>
          <a:bodyPr anchor="ctr">
            <a:normAutofit/>
          </a:bodyPr>
          <a:lstStyle/>
          <a:p>
            <a:pPr/>
            <a:r>
              <a:rPr sz="4800">
                <a:latin typeface="Arial"/>
                <a:cs typeface="Arial"/>
              </a:rPr>
              <a:t>What are study skills? </a:t>
            </a:r>
            <a:endParaRPr sz="4800">
              <a:latin typeface="Arial"/>
              <a:cs typeface="Arial"/>
            </a:endParaRPr>
          </a:p>
        </p:txBody>
      </p:sp>
      <p:sp>
        <p:nvSpPr>
          <p:cNvPr id="3" name="Content Placeholder 2">
            <a:extLst>
              <a:ext uri="{FF2B5EF4-FFF2-40B4-BE49-F238E27FC236}">
                <a16:creationId xmlns:a16="http://schemas.microsoft.com/office/drawing/2014/main" id="{CE7BD5AE-A5A3-E57C-D830-28CED0976102}"/>
              </a:ext>
            </a:extLst>
          </p:cNvPr>
          <p:cNvSpPr>
            <a:spLocks noGrp="1"/>
          </p:cNvSpPr>
          <p:nvPr>
            <p:ph idx="1"/>
          </p:nvPr>
        </p:nvSpPr>
        <p:spPr>
          <a:xfrm>
            <a:off x="450167" y="1420838"/>
            <a:ext cx="8249691" cy="5004978"/>
          </a:xfrm>
        </p:spPr>
        <p:txBody>
          <a:bodyPr>
            <a:normAutofit fontScale="92500" lnSpcReduction="10000"/>
          </a:bodyPr>
          <a:lstStyle/>
          <a:p>
            <a:pPr>
              <a:lnSpc>
                <a:spcPct val="110000"/>
              </a:lnSpc>
              <a:buFont typeface="Wingdings"/>
              <a:buChar char="Ø"/>
            </a:pPr>
            <a:r>
              <a:rPr sz="2800">
                <a:latin typeface="Arial"/>
                <a:cs typeface="Arial"/>
              </a:rPr>
              <a:t>These strategies used to remember information for later use (</a:t>
            </a:r>
            <a:r>
              <a:rPr sz="2800">
                <a:latin typeface="Arial"/>
                <a:cs typeface="Arial"/>
              </a:rPr>
              <a:t>Mkandawire</a:t>
            </a:r>
            <a:r>
              <a:rPr sz="2800">
                <a:latin typeface="Arial"/>
                <a:cs typeface="Arial"/>
              </a:rPr>
              <a:t>, 2015).</a:t>
            </a:r>
            <a:endParaRPr sz="2800">
              <a:latin typeface="Arial"/>
              <a:cs typeface="Arial"/>
            </a:endParaRPr>
          </a:p>
          <a:p>
            <a:pPr>
              <a:lnSpc>
                <a:spcPct val="110000"/>
              </a:lnSpc>
              <a:buFont typeface="Wingdings"/>
              <a:buChar char="Ø"/>
            </a:pPr>
            <a:r>
              <a:rPr sz="2800">
                <a:latin typeface="Arial"/>
                <a:cs typeface="Arial"/>
              </a:rPr>
              <a:t> These are study habits, skills, attitude and constructs that help students retain information and improve academic performance (</a:t>
            </a:r>
            <a:r>
              <a:rPr sz="2800">
                <a:latin typeface="Arial"/>
                <a:ea typeface="Times New Roman"/>
                <a:cs typeface="Arial"/>
              </a:rPr>
              <a:t>Credé</a:t>
            </a:r>
            <a:r>
              <a:rPr sz="2800">
                <a:latin typeface="Arial"/>
                <a:ea typeface="Times New Roman"/>
                <a:cs typeface="Arial"/>
              </a:rPr>
              <a:t> </a:t>
            </a:r>
            <a:r>
              <a:rPr sz="2800">
                <a:latin typeface="Arial"/>
                <a:ea typeface="Times New Roman"/>
                <a:cs typeface="Arial"/>
              </a:rPr>
              <a:t>&amp; </a:t>
            </a:r>
            <a:r>
              <a:rPr sz="2800">
                <a:latin typeface="Arial"/>
                <a:ea typeface="Times New Roman"/>
                <a:cs typeface="Arial"/>
              </a:rPr>
              <a:t>Kuncel</a:t>
            </a:r>
            <a:r>
              <a:rPr sz="2800">
                <a:latin typeface="Arial"/>
                <a:ea typeface="Times New Roman"/>
                <a:cs typeface="Arial"/>
              </a:rPr>
              <a:t>, </a:t>
            </a:r>
            <a:r>
              <a:rPr sz="2800">
                <a:latin typeface="Arial"/>
                <a:ea typeface="Times New Roman"/>
                <a:cs typeface="Arial"/>
              </a:rPr>
              <a:t>2008). </a:t>
            </a:r>
            <a:endParaRPr sz="2800">
              <a:latin typeface="Arial"/>
              <a:ea typeface="Times New Roman"/>
              <a:cs typeface="Arial"/>
            </a:endParaRPr>
          </a:p>
          <a:p>
            <a:pPr>
              <a:lnSpc>
                <a:spcPct val="110000"/>
              </a:lnSpc>
              <a:buFont typeface="Wingdings"/>
              <a:buChar char="Ø"/>
            </a:pPr>
            <a:r>
              <a:rPr sz="2800">
                <a:latin typeface="Arial"/>
                <a:cs typeface="Arial"/>
              </a:rPr>
              <a:t>Study skills may include chunking, mnemonic, memorisation, note making, note taking, PQRST, time management, listening skills, research skills, ability to use information technology productively and the ability to read and write at appropriate level</a:t>
            </a:r>
            <a:endParaRPr sz="2800">
              <a:latin typeface="Arial"/>
              <a:cs typeface="Arial"/>
            </a:endParaRPr>
          </a:p>
        </p:txBody>
      </p:sp>
      <p:pic>
        <p:nvPicPr>
          <p:cNvPr id="5" name="Picture 4" descr="Glasses on top of a book">
            <a:extLst>
              <a:ext uri="{FF2B5EF4-FFF2-40B4-BE49-F238E27FC236}">
                <a16:creationId xmlns:a16="http://schemas.microsoft.com/office/drawing/2014/main" id="{AD28BC01-A539-0FBF-51C1-6F6D96BE5E12}"/>
              </a:ext>
            </a:extLst>
          </p:cNvPr>
          <p:cNvPicPr>
            <a:picLocks noChangeAspect="1"/>
          </p:cNvPicPr>
          <p:nvPr/>
        </p:nvPicPr>
        <p:blipFill rotWithShape="1">
          <a:blip r:embed="rId2"/>
          <a:srcRect t="15504" r="-3" b="2372"/>
          <a:stretch/>
        </p:blipFill>
        <p:spPr>
          <a:xfrm>
            <a:off x="7029980" y="4049529"/>
            <a:ext cx="5162029" cy="2808470"/>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p:spPr>
      </p:pic>
    </p:spTree>
    <p:extLst>
      <p:ext uri="{BB962C8B-B14F-4D97-AF65-F5344CB8AC3E}">
        <p14:creationId xmlns:p14="http://schemas.microsoft.com/office/powerpoint/2010/main" val="452861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1692" y="429866"/>
            <a:ext cx="8886880" cy="697994"/>
          </a:xfrm>
        </p:spPr>
        <p:txBody>
          <a:bodyPr>
            <a:normAutofit/>
          </a:bodyPr>
          <a:lstStyle/>
          <a:p>
            <a:pPr/>
            <a:r>
              <a:rPr u="sng"/>
              <a:t>7.4 </a:t>
            </a:r>
            <a:r>
              <a:rPr u="sng"/>
              <a:t>The Maxim of Manner  </a:t>
            </a:r>
            <a:endParaRPr u="sng"/>
          </a:p>
        </p:txBody>
      </p:sp>
      <p:sp>
        <p:nvSpPr>
          <p:cNvPr id="3" name="Content Placeholder 2"/>
          <p:cNvSpPr>
            <a:spLocks noGrp="1"/>
          </p:cNvSpPr>
          <p:nvPr>
            <p:ph idx="1"/>
          </p:nvPr>
        </p:nvSpPr>
        <p:spPr>
          <a:xfrm>
            <a:off x="1035048" y="1330035"/>
            <a:ext cx="10903525" cy="5527964"/>
          </a:xfrm>
        </p:spPr>
        <p:txBody>
          <a:bodyPr>
            <a:normAutofit fontScale="92500"/>
          </a:bodyPr>
          <a:lstStyle/>
          <a:p>
            <a:pPr/>
            <a:r>
              <a:rPr sz="2800">
                <a:latin typeface="Arial"/>
                <a:cs typeface="Arial"/>
              </a:rPr>
              <a:t>The maxim of manner is a principle of effective communication that encourages speakers to be clear, concise, and orderly in their expression.</a:t>
            </a:r>
            <a:endParaRPr sz="2800">
              <a:latin typeface="Arial"/>
              <a:cs typeface="Arial"/>
            </a:endParaRPr>
          </a:p>
          <a:p>
            <a:pPr/>
            <a:r>
              <a:rPr sz="2800">
                <a:latin typeface="Arial"/>
                <a:cs typeface="Arial"/>
              </a:rPr>
              <a:t>When following this Maxim, we should avoid using big or overly complex words that we know our listeners won't understand and should try our best to be concise and coherent. Example of </a:t>
            </a:r>
            <a:r>
              <a:rPr b="1" sz="2800">
                <a:latin typeface="Arial"/>
                <a:cs typeface="Arial"/>
              </a:rPr>
              <a:t>Maxim of manner</a:t>
            </a:r>
            <a:r>
              <a:rPr sz="2800">
                <a:latin typeface="Arial"/>
                <a:cs typeface="Arial"/>
              </a:rPr>
              <a:t>:</a:t>
            </a:r>
            <a:endParaRPr sz="2800">
              <a:latin typeface="Arial"/>
              <a:cs typeface="Arial"/>
            </a:endParaRPr>
          </a:p>
          <a:p>
            <a:pPr marL="0" indent="0">
              <a:buNone/>
            </a:pPr>
            <a:r>
              <a:rPr i="1" sz="2800">
                <a:latin typeface="Arial"/>
                <a:cs typeface="Arial"/>
              </a:rPr>
              <a:t>	I'm writing an essay on metonymy. It's a type of figure of speech!</a:t>
            </a:r>
            <a:r>
              <a:rPr sz="2800">
                <a:latin typeface="Arial"/>
                <a:cs typeface="Arial"/>
              </a:rPr>
              <a:t>'</a:t>
            </a:r>
            <a:endParaRPr sz="2800">
              <a:latin typeface="Arial"/>
              <a:cs typeface="Arial"/>
            </a:endParaRPr>
          </a:p>
          <a:p>
            <a:pPr/>
            <a:r>
              <a:rPr sz="2800">
                <a:latin typeface="Arial"/>
                <a:cs typeface="Arial"/>
              </a:rPr>
              <a:t>Here the speaker knew that it was possible that the listener would not know the term metonymy and decided to give a quick explanation to help them understand.</a:t>
            </a:r>
            <a:endParaRPr sz="2800">
              <a:latin typeface="Arial"/>
              <a:cs typeface="Arial"/>
            </a:endParaRPr>
          </a:p>
          <a:p>
            <a:pPr/>
            <a:endParaRPr sz="2800">
              <a:latin typeface="Arial"/>
              <a:cs typeface="Arial"/>
            </a:endParaRPr>
          </a:p>
        </p:txBody>
      </p:sp>
      <p:pic>
        <p:nvPicPr>
          <p:cNvPr id="4" name="Picture 3" descr="Close-up of rose gold feathers">
            <a:extLst>
              <a:ext uri="{FF2B5EF4-FFF2-40B4-BE49-F238E27FC236}">
                <a16:creationId xmlns:a16="http://schemas.microsoft.com/office/drawing/2014/main" id="{A9682680-F79B-47A2-7A83-AF0F84BAD9F7}"/>
              </a:ext>
            </a:extLst>
          </p:cNvPr>
          <p:cNvPicPr>
            <a:picLocks noChangeAspect="1"/>
          </p:cNvPicPr>
          <p:nvPr/>
        </p:nvPicPr>
        <p:blipFill>
          <a:blip r:embed="rId2" cstate="hqprint">
            <a:extLst>
              <a:ext uri="{28A0092B-C50C-407E-A947-70E740481C1C}">
                <a14:useLocalDpi xmlns:a14="http://schemas.microsoft.com/office/drawing/2010/main" val="0"/>
              </a:ext>
            </a:extLst>
          </a:blip>
          <a:srcRect t="11184" b="11184"/>
          <a:stretch/>
        </p:blipFill>
        <p:spPr>
          <a:xfrm>
            <a:off x="-2385" y="-17761"/>
            <a:ext cx="2928463" cy="1593265"/>
          </a:xfrm>
          <a:custGeom>
            <a:avLst/>
            <a:gdLst/>
            <a:ahLst/>
            <a:cxnLst/>
            <a:rect l="l" t="t" r="r" b="b"/>
            <a:pathLst>
              <a:path w="6394567" h="3479045">
                <a:moveTo>
                  <a:pt x="0" y="0"/>
                </a:moveTo>
                <a:lnTo>
                  <a:pt x="6394567" y="0"/>
                </a:lnTo>
                <a:lnTo>
                  <a:pt x="2477593" y="3073542"/>
                </a:lnTo>
                <a:lnTo>
                  <a:pt x="2435111" y="3105189"/>
                </a:lnTo>
                <a:cubicBezTo>
                  <a:pt x="2103481" y="3339382"/>
                  <a:pt x="1723470" y="3461518"/>
                  <a:pt x="1342352" y="3477290"/>
                </a:cubicBezTo>
                <a:cubicBezTo>
                  <a:pt x="1302651" y="3478932"/>
                  <a:pt x="1262940" y="3479421"/>
                  <a:pt x="1223270" y="3478762"/>
                </a:cubicBezTo>
                <a:cubicBezTo>
                  <a:pt x="786893" y="3471515"/>
                  <a:pt x="355525" y="3325396"/>
                  <a:pt x="277" y="3048974"/>
                </a:cubicBezTo>
                <a:lnTo>
                  <a:pt x="0" y="3048730"/>
                </a:lnTo>
                <a:close/>
              </a:path>
            </a:pathLst>
          </a:custGeom>
        </p:spPr>
      </p:pic>
    </p:spTree>
    <p:extLst>
      <p:ext uri="{BB962C8B-B14F-4D97-AF65-F5344CB8AC3E}">
        <p14:creationId xmlns:p14="http://schemas.microsoft.com/office/powerpoint/2010/main" val="33709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 pos="83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4" y="451939"/>
            <a:ext cx="10709569" cy="711849"/>
          </a:xfrm>
        </p:spPr>
        <p:txBody>
          <a:bodyPr/>
          <a:lstStyle/>
          <a:p>
            <a:pPr/>
            <a:r>
              <a:rPr/>
              <a:t>Activity 3: The hot spot game (Goma Fields Activity)</a:t>
            </a:r>
            <a:endParaRPr/>
          </a:p>
        </p:txBody>
      </p:sp>
      <p:sp>
        <p:nvSpPr>
          <p:cNvPr id="3" name="Content Placeholder 2"/>
          <p:cNvSpPr>
            <a:spLocks noGrp="1"/>
          </p:cNvSpPr>
          <p:nvPr>
            <p:ph idx="1"/>
          </p:nvPr>
        </p:nvSpPr>
        <p:spPr>
          <a:xfrm>
            <a:off x="512619" y="1302325"/>
            <a:ext cx="11263740" cy="5195459"/>
          </a:xfrm>
        </p:spPr>
        <p:txBody>
          <a:bodyPr>
            <a:normAutofit fontScale="92500" lnSpcReduction="20000"/>
          </a:bodyPr>
          <a:lstStyle/>
          <a:p>
            <a:pPr/>
            <a:r>
              <a:rPr sz="2800">
                <a:latin typeface="Arial"/>
                <a:cs typeface="Arial"/>
              </a:rPr>
              <a:t>Students split into five groups of 45. </a:t>
            </a:r>
            <a:endParaRPr sz="2800">
              <a:latin typeface="Arial"/>
              <a:cs typeface="Arial"/>
            </a:endParaRPr>
          </a:p>
          <a:p>
            <a:pPr/>
            <a:r>
              <a:rPr sz="2800">
                <a:latin typeface="Arial"/>
                <a:cs typeface="Arial"/>
              </a:rPr>
              <a:t>At the beginning, one student volunteers to be at the center holding a folded paper pointed or any object that can be rotated to point at one person shaped like a kite or plane or anything pointed. </a:t>
            </a:r>
            <a:endParaRPr sz="2800">
              <a:latin typeface="Arial"/>
              <a:cs typeface="Arial"/>
            </a:endParaRPr>
          </a:p>
          <a:p>
            <a:pPr/>
            <a:r>
              <a:rPr sz="2800">
                <a:latin typeface="Arial"/>
                <a:cs typeface="Arial"/>
              </a:rPr>
              <a:t>The volunteer student should throw or dice the paper or object from their head (for a paper) into the air. Or an object tossed or rotated on the ground. </a:t>
            </a:r>
            <a:endParaRPr sz="2800">
              <a:latin typeface="Arial"/>
              <a:cs typeface="Arial"/>
            </a:endParaRPr>
          </a:p>
          <a:p>
            <a:pPr/>
            <a:r>
              <a:rPr sz="2800">
                <a:latin typeface="Arial"/>
                <a:cs typeface="Arial"/>
              </a:rPr>
              <a:t>Whoever is pointed at by the pointer paper or object should a question to a person rotating the object to answer.</a:t>
            </a:r>
            <a:endParaRPr sz="2800">
              <a:latin typeface="Arial"/>
              <a:cs typeface="Arial"/>
            </a:endParaRPr>
          </a:p>
          <a:p>
            <a:pPr/>
            <a:r>
              <a:rPr sz="2800">
                <a:latin typeface="Arial"/>
                <a:cs typeface="Arial"/>
              </a:rPr>
              <a:t>If they answer the question right, the person asking questions gets to the center. If the answer is wrong, the person at the center remains tossing.</a:t>
            </a:r>
            <a:endParaRPr sz="2800">
              <a:latin typeface="Arial"/>
              <a:cs typeface="Arial"/>
            </a:endParaRPr>
          </a:p>
        </p:txBody>
      </p:sp>
    </p:spTree>
    <p:extLst>
      <p:ext uri="{BB962C8B-B14F-4D97-AF65-F5344CB8AC3E}">
        <p14:creationId xmlns:p14="http://schemas.microsoft.com/office/powerpoint/2010/main" val="260548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r>
              <a:rPr/>
              <a:t>THE END</a:t>
            </a:r>
            <a:endParaRPr/>
          </a:p>
        </p:txBody>
      </p:sp>
      <p:sp>
        <p:nvSpPr>
          <p:cNvPr id="3" name="Content Placeholder 2"/>
          <p:cNvSpPr>
            <a:spLocks noGrp="1"/>
          </p:cNvSpPr>
          <p:nvPr>
            <p:ph idx="1"/>
          </p:nvPr>
        </p:nvSpPr>
        <p:spPr/>
        <p:txBody>
          <a:bodyPr>
            <a:normAutofit/>
          </a:bodyPr>
          <a:lstStyle/>
          <a:p>
            <a:pPr marL="0" indent="0">
              <a:buNone/>
            </a:pPr>
            <a:r>
              <a:rPr b="1" sz="3600"/>
              <a:t>Thank you</a:t>
            </a:r>
            <a:endParaRPr b="1" sz="3600"/>
          </a:p>
        </p:txBody>
      </p:sp>
    </p:spTree>
    <p:extLst>
      <p:ext uri="{BB962C8B-B14F-4D97-AF65-F5344CB8AC3E}">
        <p14:creationId xmlns:p14="http://schemas.microsoft.com/office/powerpoint/2010/main" val="25300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300B1B-B85E-D514-C6B4-30126EBBC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Shape 9">
            <a:extLst>
              <a:ext uri="{FF2B5EF4-FFF2-40B4-BE49-F238E27FC236}">
                <a16:creationId xmlns:a16="http://schemas.microsoft.com/office/drawing/2014/main" id="{C9F9C007-0D35-3681-697A-24E1673AA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4" y="-55238"/>
            <a:ext cx="6407232" cy="3479257"/>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2" name="Title 1">
            <a:extLst>
              <a:ext uri="{FF2B5EF4-FFF2-40B4-BE49-F238E27FC236}">
                <a16:creationId xmlns:a16="http://schemas.microsoft.com/office/drawing/2014/main" id="{9712E9B8-0904-9E54-A6B7-407CB92D8ED7}"/>
              </a:ext>
            </a:extLst>
          </p:cNvPr>
          <p:cNvSpPr>
            <a:spLocks noGrp="1"/>
          </p:cNvSpPr>
          <p:nvPr>
            <p:ph type="title"/>
          </p:nvPr>
        </p:nvSpPr>
        <p:spPr>
          <a:xfrm>
            <a:off x="236804" y="391301"/>
            <a:ext cx="3354199" cy="3037698"/>
          </a:xfrm>
        </p:spPr>
        <p:txBody>
          <a:bodyPr anchor="t">
            <a:normAutofit/>
          </a:bodyPr>
          <a:lstStyle/>
          <a:p>
            <a:pPr algn="r"/>
            <a:r>
              <a:rPr/>
              <a:t>Features of Academic Writing</a:t>
            </a:r>
            <a:endParaRPr/>
          </a:p>
        </p:txBody>
      </p:sp>
      <p:sp>
        <p:nvSpPr>
          <p:cNvPr id="3" name="Content Placeholder 2">
            <a:extLst>
              <a:ext uri="{FF2B5EF4-FFF2-40B4-BE49-F238E27FC236}">
                <a16:creationId xmlns:a16="http://schemas.microsoft.com/office/drawing/2014/main" id="{4C4DC535-51CE-44B5-9E50-B6186BE0509B}"/>
              </a:ext>
            </a:extLst>
          </p:cNvPr>
          <p:cNvSpPr>
            <a:spLocks noGrp="1"/>
          </p:cNvSpPr>
          <p:nvPr>
            <p:ph idx="1"/>
          </p:nvPr>
        </p:nvSpPr>
        <p:spPr>
          <a:xfrm>
            <a:off x="3953019" y="391301"/>
            <a:ext cx="7793496" cy="6192375"/>
          </a:xfrm>
        </p:spPr>
        <p:txBody>
          <a:bodyPr>
            <a:normAutofit/>
          </a:bodyPr>
          <a:lstStyle/>
          <a:p>
            <a:pPr marL="514350" indent="-514350">
              <a:lnSpc>
                <a:spcPct val="110000"/>
              </a:lnSpc>
              <a:buAutoNum type="arabicPeriod"/>
            </a:pPr>
            <a:r>
              <a:rPr u="sng" sz="3600">
                <a:latin typeface="Arial"/>
                <a:cs typeface="Arial"/>
              </a:rPr>
              <a:t>Formal vs informal Language. E.g.</a:t>
            </a:r>
            <a:endParaRPr u="sng" sz="3600">
              <a:latin typeface="Arial"/>
              <a:cs typeface="Arial"/>
            </a:endParaRPr>
          </a:p>
          <a:p>
            <a:pPr marL="974731" indent="-514350">
              <a:lnSpc>
                <a:spcPct val="110000"/>
              </a:lnSpc>
              <a:buAutoNum type="alphaLcParenBoth"/>
            </a:pPr>
            <a:r>
              <a:rPr sz="2600">
                <a:latin typeface="Arial"/>
                <a:cs typeface="Arial"/>
              </a:rPr>
              <a:t>Avoid contractions e.g. can’t=cannot., don’t = do not., I’m sorry= I am sorry., isn’t=is not., won’t=will not.  </a:t>
            </a:r>
            <a:endParaRPr sz="2600">
              <a:latin typeface="Arial"/>
              <a:cs typeface="Arial"/>
            </a:endParaRPr>
          </a:p>
          <a:p>
            <a:pPr marL="974731" indent="-514350">
              <a:lnSpc>
                <a:spcPct val="110000"/>
              </a:lnSpc>
              <a:buAutoNum type="alphaLcParenBoth"/>
            </a:pPr>
            <a:r>
              <a:rPr sz="2600">
                <a:latin typeface="Arial"/>
                <a:cs typeface="Arial"/>
              </a:rPr>
              <a:t>Avoid Slang/colloquialism (words/phrases that are not formal). e.g. </a:t>
            </a:r>
            <a:r>
              <a:rPr sz="2600">
                <a:latin typeface="Arial"/>
                <a:cs typeface="Arial"/>
              </a:rPr>
              <a:t>gonna</a:t>
            </a:r>
            <a:r>
              <a:rPr sz="2600">
                <a:latin typeface="Arial"/>
                <a:cs typeface="Arial"/>
              </a:rPr>
              <a:t> = going to.,  Wanna = want to., y’all = you all. There is more than one way to kill a cat = there are several methods of xxx. </a:t>
            </a:r>
            <a:endParaRPr sz="2600">
              <a:latin typeface="Arial"/>
              <a:cs typeface="Arial"/>
            </a:endParaRPr>
          </a:p>
          <a:p>
            <a:pPr marL="974731" indent="-514350">
              <a:lnSpc>
                <a:spcPct val="110000"/>
              </a:lnSpc>
              <a:buAutoNum type="alphaLcParenBoth"/>
            </a:pPr>
            <a:r>
              <a:rPr sz="2600">
                <a:latin typeface="Arial"/>
                <a:cs typeface="Arial"/>
              </a:rPr>
              <a:t>Avoid personal language (first-person pronouns) e.g. I, me, we. </a:t>
            </a:r>
            <a:endParaRPr sz="2600">
              <a:latin typeface="Arial"/>
              <a:cs typeface="Arial"/>
            </a:endParaRPr>
          </a:p>
        </p:txBody>
      </p:sp>
    </p:spTree>
    <p:extLst>
      <p:ext uri="{BB962C8B-B14F-4D97-AF65-F5344CB8AC3E}">
        <p14:creationId xmlns:p14="http://schemas.microsoft.com/office/powerpoint/2010/main" val="244092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364E18-0909-04B8-85B7-1D75F7673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Shape 9">
            <a:extLst>
              <a:ext uri="{FF2B5EF4-FFF2-40B4-BE49-F238E27FC236}">
                <a16:creationId xmlns:a16="http://schemas.microsoft.com/office/drawing/2014/main" id="{5A4E4C0D-6BCA-FC17-62BD-B629662A9D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2923858" cy="1479132"/>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19000">
                <a:schemeClr val="bg2"/>
              </a:gs>
              <a:gs pos="99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2" name="Freeform: Shape 11">
            <a:extLst>
              <a:ext uri="{FF2B5EF4-FFF2-40B4-BE49-F238E27FC236}">
                <a16:creationId xmlns:a16="http://schemas.microsoft.com/office/drawing/2014/main" id="{8B08FA76-1ED5-E432-8E59-C7ABAAB69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4114" y="3378951"/>
            <a:ext cx="5907881" cy="3479048"/>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1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5" name="Rectangle 4">
            <a:extLst>
              <a:ext uri="{FF2B5EF4-FFF2-40B4-BE49-F238E27FC236}">
                <a16:creationId xmlns:a16="http://schemas.microsoft.com/office/drawing/2014/main" id="{75A83A7E-7165-CDF2-2BAF-4EB4540E5BA9}"/>
              </a:ext>
            </a:extLst>
          </p:cNvPr>
          <p:cNvSpPr/>
          <p:nvPr/>
        </p:nvSpPr>
        <p:spPr>
          <a:xfrm>
            <a:off x="4114800" y="1777998"/>
            <a:ext cx="8077195" cy="5080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3" name="Content Placeholder 2"/>
          <p:cNvSpPr>
            <a:spLocks noGrp="1"/>
          </p:cNvSpPr>
          <p:nvPr>
            <p:ph idx="1"/>
          </p:nvPr>
        </p:nvSpPr>
        <p:spPr>
          <a:xfrm>
            <a:off x="1503675" y="516959"/>
            <a:ext cx="8641077" cy="5824081"/>
          </a:xfrm>
        </p:spPr>
        <p:txBody>
          <a:bodyPr>
            <a:normAutofit/>
          </a:bodyPr>
          <a:lstStyle/>
          <a:p>
            <a:pPr marL="457200" indent="-457200">
              <a:buNone/>
            </a:pPr>
            <a:r>
              <a:rPr sz="2800">
                <a:latin typeface="Arial"/>
                <a:cs typeface="Arial"/>
              </a:rPr>
              <a:t>(d) Avoid the use of </a:t>
            </a:r>
            <a:r>
              <a:rPr u="sng" sz="2800">
                <a:latin typeface="Arial"/>
                <a:cs typeface="Arial"/>
              </a:rPr>
              <a:t>unexplained</a:t>
            </a:r>
            <a:r>
              <a:rPr sz="2800">
                <a:latin typeface="Arial"/>
                <a:cs typeface="Arial"/>
              </a:rPr>
              <a:t> </a:t>
            </a:r>
            <a:r>
              <a:rPr b="1" sz="2800">
                <a:latin typeface="Arial"/>
                <a:cs typeface="Arial"/>
              </a:rPr>
              <a:t>abbreviations</a:t>
            </a:r>
            <a:r>
              <a:rPr sz="2800">
                <a:latin typeface="Arial"/>
                <a:cs typeface="Arial"/>
              </a:rPr>
              <a:t>. Abbreviations are split into two: Acronyms and initialisms.</a:t>
            </a:r>
            <a:endParaRPr sz="2800">
              <a:latin typeface="Arial"/>
              <a:cs typeface="Arial"/>
            </a:endParaRPr>
          </a:p>
          <a:p>
            <a:pPr marL="690557" indent="-293689">
              <a:buFont typeface="Wingdings"/>
              <a:buChar char="Ø"/>
            </a:pPr>
            <a:r>
              <a:rPr sz="2800">
                <a:latin typeface="Arial"/>
                <a:cs typeface="Arial"/>
              </a:rPr>
              <a:t>Acronyms are abbreviations that read as if they are words. E.g. ZESCO, UNZA, UNICEF, UNESCO, UNIP, NIPA, OSCOLA.</a:t>
            </a:r>
            <a:endParaRPr sz="2800">
              <a:latin typeface="Arial"/>
              <a:cs typeface="Arial"/>
            </a:endParaRPr>
          </a:p>
          <a:p>
            <a:pPr marL="690557" indent="-293689">
              <a:buFont typeface="Wingdings"/>
              <a:buChar char="Ø"/>
            </a:pPr>
            <a:r>
              <a:rPr sz="2800">
                <a:latin typeface="Arial"/>
                <a:cs typeface="Arial"/>
              </a:rPr>
              <a:t>Initialisms are abbreviations that are read by independent letters. E.g. ECZ, GRZ, CBU, MMD, PF, UPND, APA, MLA.. </a:t>
            </a:r>
            <a:endParaRPr sz="2800">
              <a:latin typeface="Arial"/>
              <a:cs typeface="Arial"/>
            </a:endParaRPr>
          </a:p>
          <a:p>
            <a:pPr/>
            <a:endParaRPr sz="2800"/>
          </a:p>
        </p:txBody>
      </p:sp>
    </p:spTree>
    <p:extLst>
      <p:ext uri="{BB962C8B-B14F-4D97-AF65-F5344CB8AC3E}">
        <p14:creationId xmlns:p14="http://schemas.microsoft.com/office/powerpoint/2010/main" val="423516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100000">
              <a:schemeClr val="bg2"/>
            </a:gs>
            <a:gs pos="80000">
              <a:srgbClr val="CFF2E6"/>
            </a:gs>
            <a:gs pos="19000">
              <a:srgbClr val="D5F1E5"/>
            </a:gs>
            <a:gs pos="5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EECC-F103-874C-C24B-A79EC962AD3F}"/>
              </a:ext>
            </a:extLst>
          </p:cNvPr>
          <p:cNvSpPr>
            <a:spLocks noGrp="1"/>
          </p:cNvSpPr>
          <p:nvPr>
            <p:ph type="title" idx="4294967295"/>
          </p:nvPr>
        </p:nvSpPr>
        <p:spPr>
          <a:xfrm>
            <a:off x="1422401" y="445451"/>
            <a:ext cx="9347206" cy="1082668"/>
          </a:xfrm>
        </p:spPr>
        <p:txBody>
          <a:bodyPr anchor="ctr">
            <a:normAutofit/>
          </a:bodyPr>
          <a:lstStyle/>
          <a:p>
            <a:pPr/>
            <a:r>
              <a:rPr sz="4000"/>
              <a:t>PAIR ACTIVITY 1: Correction Finder</a:t>
            </a:r>
            <a:endParaRPr sz="4000"/>
          </a:p>
        </p:txBody>
      </p:sp>
      <p:sp>
        <p:nvSpPr>
          <p:cNvPr id="3" name="Content Placeholder 2">
            <a:extLst>
              <a:ext uri="{FF2B5EF4-FFF2-40B4-BE49-F238E27FC236}">
                <a16:creationId xmlns:a16="http://schemas.microsoft.com/office/drawing/2014/main" id="{FAA676FD-EC5B-475A-274B-55A8C0FDFC48}"/>
              </a:ext>
            </a:extLst>
          </p:cNvPr>
          <p:cNvSpPr>
            <a:spLocks noGrp="1"/>
          </p:cNvSpPr>
          <p:nvPr>
            <p:ph idx="4294967295"/>
          </p:nvPr>
        </p:nvSpPr>
        <p:spPr>
          <a:xfrm>
            <a:off x="726444" y="1636072"/>
            <a:ext cx="10739121" cy="4378323"/>
          </a:xfrm>
        </p:spPr>
        <p:txBody>
          <a:bodyPr>
            <a:noAutofit/>
          </a:bodyPr>
          <a:lstStyle/>
          <a:p>
            <a:pPr marL="0" indent="0">
              <a:buNone/>
            </a:pPr>
            <a:r>
              <a:rPr u="sng" sz="2800">
                <a:latin typeface="Arial"/>
                <a:cs typeface="Arial"/>
              </a:rPr>
              <a:t>In pairs, identify the informal language and replace with formal.</a:t>
            </a:r>
            <a:endParaRPr u="sng" sz="2800">
              <a:latin typeface="Arial"/>
              <a:cs typeface="Arial"/>
            </a:endParaRPr>
          </a:p>
          <a:p>
            <a:pPr lvl="1" marL="720095" indent="-400050">
              <a:buAutoNum type="romanLcParenBoth"/>
            </a:pPr>
            <a:r>
              <a:rPr sz="2800">
                <a:latin typeface="Arial"/>
                <a:cs typeface="Arial"/>
              </a:rPr>
              <a:t>Zambia didn’t qualify for the world cup last year and FAZ accused the coach for the failure.</a:t>
            </a:r>
            <a:endParaRPr sz="2800">
              <a:latin typeface="Arial"/>
              <a:cs typeface="Arial"/>
            </a:endParaRPr>
          </a:p>
          <a:p>
            <a:pPr lvl="1" marL="720095" indent="-400050">
              <a:buAutoNum type="romanLcParenBoth"/>
            </a:pPr>
            <a:r>
              <a:rPr sz="2800">
                <a:latin typeface="Arial"/>
                <a:cs typeface="Arial"/>
              </a:rPr>
              <a:t>Lecturers still count on students to use correct grammar and punctuation in essays.</a:t>
            </a:r>
            <a:endParaRPr sz="2800">
              <a:latin typeface="Arial"/>
              <a:cs typeface="Arial"/>
            </a:endParaRPr>
          </a:p>
          <a:p>
            <a:pPr lvl="1" marL="720095" indent="-400050">
              <a:buAutoNum type="romanLcParenBoth"/>
            </a:pPr>
            <a:r>
              <a:rPr sz="2800">
                <a:latin typeface="Arial"/>
                <a:cs typeface="Arial"/>
              </a:rPr>
              <a:t> I considered various research methods for the study. </a:t>
            </a:r>
            <a:endParaRPr sz="2800">
              <a:latin typeface="Arial"/>
              <a:cs typeface="Arial"/>
            </a:endParaRPr>
          </a:p>
          <a:p>
            <a:pPr lvl="1" marL="720095" indent="-400050">
              <a:buAutoNum type="romanLcParenBoth"/>
            </a:pPr>
            <a:r>
              <a:rPr sz="2800">
                <a:latin typeface="Arial"/>
                <a:cs typeface="Arial"/>
              </a:rPr>
              <a:t> Everyone for themselves and God </a:t>
            </a:r>
            <a:r>
              <a:rPr sz="2800">
                <a:latin typeface="Arial"/>
                <a:cs typeface="Arial"/>
              </a:rPr>
              <a:t>foraso</a:t>
            </a:r>
            <a:r>
              <a:rPr sz="2800">
                <a:latin typeface="Arial"/>
                <a:cs typeface="Arial"/>
              </a:rPr>
              <a:t>. </a:t>
            </a:r>
            <a:endParaRPr sz="2800">
              <a:latin typeface="Arial"/>
              <a:cs typeface="Arial"/>
            </a:endParaRPr>
          </a:p>
          <a:p>
            <a:pPr/>
            <a:endParaRPr sz="2800">
              <a:latin typeface="Arial"/>
              <a:cs typeface="Arial"/>
            </a:endParaRPr>
          </a:p>
        </p:txBody>
      </p:sp>
    </p:spTree>
    <p:extLst>
      <p:ext uri="{BB962C8B-B14F-4D97-AF65-F5344CB8AC3E}">
        <p14:creationId xmlns:p14="http://schemas.microsoft.com/office/powerpoint/2010/main" val="2583436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9EF998-1736-3F1F-EB4D-F89F1894BEF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3A953CF-F524-C9DD-836C-12E2CF003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5" cy="6858000"/>
          </a:xfrm>
          <a:prstGeom prst="rect">
            <a:avLst/>
          </a:prstGeom>
          <a:ln w="12700" cap="flat" cmpd="sng" algn="ctr">
            <a:noFill/>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Shape 9">
            <a:extLst>
              <a:ext uri="{FF2B5EF4-FFF2-40B4-BE49-F238E27FC236}">
                <a16:creationId xmlns:a16="http://schemas.microsoft.com/office/drawing/2014/main" id="{CB0F9E6B-A799-86FA-AEEC-D67845EFA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3524" y="-55238"/>
            <a:ext cx="6407232" cy="3479257"/>
          </a:xfrm>
          <a:custGeom>
            <a:avLst/>
            <a:gdLst>
              <a:gd name="connsiteX0" fmla="*/ 53408 w 6407229"/>
              <a:gd name="connsiteY0" fmla="*/ 3479258 h 3479258"/>
              <a:gd name="connsiteX1" fmla="*/ 6407229 w 6407229"/>
              <a:gd name="connsiteY1" fmla="*/ 3368352 h 3479258"/>
              <a:gd name="connsiteX2" fmla="*/ 2513111 w 6407229"/>
              <a:gd name="connsiteY2" fmla="*/ 401274 h 3479258"/>
              <a:gd name="connsiteX3" fmla="*/ 2468202 w 6407229"/>
              <a:gd name="connsiteY3" fmla="*/ 369022 h 3479258"/>
              <a:gd name="connsiteX4" fmla="*/ 1321050 w 6407229"/>
              <a:gd name="connsiteY4" fmla="*/ 613 h 3479258"/>
              <a:gd name="connsiteX5" fmla="*/ 1196752 w 6407229"/>
              <a:gd name="connsiteY5" fmla="*/ 1245 h 3479258"/>
              <a:gd name="connsiteX6" fmla="*/ 56027 w 6407229"/>
              <a:gd name="connsiteY6" fmla="*/ 376720 h 3479258"/>
              <a:gd name="connsiteX7" fmla="*/ 0 w 6407229"/>
              <a:gd name="connsiteY7" fmla="*/ 419528 h 3479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7229" h="3479258">
                <a:moveTo>
                  <a:pt x="53408" y="3479258"/>
                </a:moveTo>
                <a:lnTo>
                  <a:pt x="6407229" y="3368352"/>
                </a:lnTo>
                <a:lnTo>
                  <a:pt x="2513111" y="401274"/>
                </a:lnTo>
                <a:lnTo>
                  <a:pt x="2468202" y="369022"/>
                </a:lnTo>
                <a:cubicBezTo>
                  <a:pt x="2117855" y="130665"/>
                  <a:pt x="1719063" y="10130"/>
                  <a:pt x="1321050" y="613"/>
                </a:cubicBezTo>
                <a:cubicBezTo>
                  <a:pt x="1279590" y="-379"/>
                  <a:pt x="1238139" y="-165"/>
                  <a:pt x="1196752" y="1245"/>
                </a:cubicBezTo>
                <a:cubicBezTo>
                  <a:pt x="793227" y="14995"/>
                  <a:pt x="395796" y="142529"/>
                  <a:pt x="56027" y="376720"/>
                </a:cubicBezTo>
                <a:lnTo>
                  <a:pt x="0" y="419528"/>
                </a:ln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2" name="Title 1">
            <a:extLst>
              <a:ext uri="{FF2B5EF4-FFF2-40B4-BE49-F238E27FC236}">
                <a16:creationId xmlns:a16="http://schemas.microsoft.com/office/drawing/2014/main" id="{7317ACA5-02A7-54A6-1802-005E3076A02C}"/>
              </a:ext>
            </a:extLst>
          </p:cNvPr>
          <p:cNvSpPr>
            <a:spLocks noGrp="1"/>
          </p:cNvSpPr>
          <p:nvPr>
            <p:ph type="title"/>
          </p:nvPr>
        </p:nvSpPr>
        <p:spPr>
          <a:xfrm>
            <a:off x="443638" y="1463324"/>
            <a:ext cx="3354199" cy="3037698"/>
          </a:xfrm>
        </p:spPr>
        <p:txBody>
          <a:bodyPr anchor="t">
            <a:normAutofit/>
          </a:bodyPr>
          <a:lstStyle/>
          <a:p>
            <a:pPr/>
            <a:r>
              <a:rPr/>
              <a:t>Features of Academic Writing</a:t>
            </a:r>
            <a:endParaRPr/>
          </a:p>
        </p:txBody>
      </p:sp>
      <p:sp>
        <p:nvSpPr>
          <p:cNvPr id="3" name="Content Placeholder 2">
            <a:extLst>
              <a:ext uri="{FF2B5EF4-FFF2-40B4-BE49-F238E27FC236}">
                <a16:creationId xmlns:a16="http://schemas.microsoft.com/office/drawing/2014/main" id="{36FAF1C5-D864-DDB4-32D1-C799B96CBEE9}"/>
              </a:ext>
            </a:extLst>
          </p:cNvPr>
          <p:cNvSpPr>
            <a:spLocks noGrp="1"/>
          </p:cNvSpPr>
          <p:nvPr>
            <p:ph idx="1"/>
          </p:nvPr>
        </p:nvSpPr>
        <p:spPr>
          <a:xfrm>
            <a:off x="1993189" y="3378407"/>
            <a:ext cx="9304720" cy="883787"/>
          </a:xfrm>
        </p:spPr>
        <p:txBody>
          <a:bodyPr>
            <a:normAutofit/>
          </a:bodyPr>
          <a:lstStyle/>
          <a:p>
            <a:pPr marL="514350" indent="-514350">
              <a:lnSpc>
                <a:spcPct val="110000"/>
              </a:lnSpc>
              <a:buAutoNum type="arabicPeriod"/>
            </a:pPr>
            <a:r>
              <a:rPr u="sng" sz="3600">
                <a:latin typeface="Arial"/>
                <a:cs typeface="Arial"/>
              </a:rPr>
              <a:t>Formal vs informal Language Continued…</a:t>
            </a:r>
            <a:endParaRPr u="sng" sz="3600">
              <a:latin typeface="Arial"/>
              <a:cs typeface="Arial"/>
            </a:endParaRPr>
          </a:p>
        </p:txBody>
      </p:sp>
    </p:spTree>
    <p:extLst>
      <p:ext uri="{BB962C8B-B14F-4D97-AF65-F5344CB8AC3E}">
        <p14:creationId xmlns:p14="http://schemas.microsoft.com/office/powerpoint/2010/main" val="359784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604801C-0AC5-2FD8-A8FA-5B2CB868FE0C}"/>
              </a:ext>
            </a:extLst>
          </p:cNvPr>
          <p:cNvSpPr/>
          <p:nvPr/>
        </p:nvSpPr>
        <p:spPr>
          <a:xfrm>
            <a:off x="4114800" y="1777998"/>
            <a:ext cx="8077195" cy="5080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6" name="Content Placeholder 5"/>
          <p:cNvSpPr>
            <a:spLocks noGrp="1"/>
          </p:cNvSpPr>
          <p:nvPr>
            <p:ph sz="quarter" idx="4294967295"/>
          </p:nvPr>
        </p:nvSpPr>
        <p:spPr>
          <a:xfrm>
            <a:off x="5552270" y="1861058"/>
            <a:ext cx="6116319" cy="3389318"/>
          </a:xfrm>
        </p:spPr>
        <p:txBody>
          <a:bodyPr>
            <a:noAutofit/>
          </a:bodyPr>
          <a:lstStyle/>
          <a:p>
            <a:pPr marL="342900" indent="-342900">
              <a:buAutoNum type="arabicPeriod"/>
            </a:pPr>
            <a:r>
              <a:rPr sz="2400">
                <a:latin typeface="Arial"/>
                <a:cs typeface="Arial"/>
              </a:rPr>
              <a:t>School is an important part of my life.</a:t>
            </a:r>
            <a:endParaRPr sz="2400">
              <a:latin typeface="Arial"/>
              <a:cs typeface="Arial"/>
            </a:endParaRPr>
          </a:p>
          <a:p>
            <a:pPr marL="342900" indent="-342900">
              <a:buAutoNum type="arabicPeriod"/>
            </a:pPr>
            <a:r>
              <a:rPr sz="2400">
                <a:latin typeface="Arial"/>
                <a:cs typeface="Arial"/>
              </a:rPr>
              <a:t>Drinking while driving can cause accidents and is therefore, dangerous. </a:t>
            </a:r>
            <a:endParaRPr sz="2400">
              <a:latin typeface="Arial"/>
              <a:cs typeface="Arial"/>
            </a:endParaRPr>
          </a:p>
          <a:p>
            <a:pPr marL="342900" indent="-342900">
              <a:buAutoNum type="arabicPeriod"/>
            </a:pPr>
            <a:r>
              <a:rPr sz="2400">
                <a:latin typeface="Arial"/>
                <a:cs typeface="Arial"/>
              </a:rPr>
              <a:t>There are 212 students in LTC 1100 class. </a:t>
            </a:r>
            <a:endParaRPr sz="2400">
              <a:latin typeface="Arial"/>
              <a:cs typeface="Arial"/>
            </a:endParaRPr>
          </a:p>
          <a:p>
            <a:pPr marL="342900" indent="-342900">
              <a:buAutoNum type="arabicPeriod"/>
            </a:pPr>
            <a:r>
              <a:rPr sz="2400">
                <a:latin typeface="Arial"/>
                <a:cs typeface="Arial"/>
              </a:rPr>
              <a:t>Appropriate response: We learned about the dynamics of making in-text citations in APA guide. </a:t>
            </a:r>
            <a:endParaRPr sz="2400">
              <a:latin typeface="Arial"/>
              <a:cs typeface="Arial"/>
            </a:endParaRPr>
          </a:p>
          <a:p>
            <a:pPr marL="342900" indent="-342900">
              <a:buAutoNum type="arabicPeriod"/>
            </a:pPr>
            <a:r>
              <a:rPr sz="2400">
                <a:latin typeface="Arial"/>
                <a:cs typeface="Arial"/>
              </a:rPr>
              <a:t>This food is delicious. </a:t>
            </a:r>
            <a:endParaRPr sz="2400">
              <a:latin typeface="Arial"/>
              <a:cs typeface="Arial"/>
            </a:endParaRPr>
          </a:p>
        </p:txBody>
      </p:sp>
      <p:sp>
        <p:nvSpPr>
          <p:cNvPr id="4" name="Content Placeholder 3"/>
          <p:cNvSpPr>
            <a:spLocks noGrp="1"/>
          </p:cNvSpPr>
          <p:nvPr>
            <p:ph sz="half" idx="4294967295"/>
          </p:nvPr>
        </p:nvSpPr>
        <p:spPr>
          <a:xfrm>
            <a:off x="282261" y="1922757"/>
            <a:ext cx="5270008" cy="3389318"/>
          </a:xfrm>
        </p:spPr>
        <p:txBody>
          <a:bodyPr>
            <a:noAutofit/>
          </a:bodyPr>
          <a:lstStyle/>
          <a:p>
            <a:pPr marL="342900" indent="-342900">
              <a:buAutoNum type="arabicPeriod"/>
            </a:pPr>
            <a:r>
              <a:rPr sz="2400">
                <a:latin typeface="Arial"/>
                <a:cs typeface="Arial"/>
              </a:rPr>
              <a:t>School is a big thing in my life.</a:t>
            </a:r>
            <a:endParaRPr sz="2400">
              <a:latin typeface="Arial"/>
              <a:cs typeface="Arial"/>
            </a:endParaRPr>
          </a:p>
          <a:p>
            <a:pPr marL="342900" indent="-342900">
              <a:buAutoNum type="arabicPeriod"/>
            </a:pPr>
            <a:r>
              <a:rPr sz="2400">
                <a:latin typeface="Arial"/>
                <a:cs typeface="Arial"/>
              </a:rPr>
              <a:t>Drinking while driving is bad.</a:t>
            </a:r>
            <a:endParaRPr sz="2400">
              <a:latin typeface="Arial"/>
              <a:cs typeface="Arial"/>
            </a:endParaRPr>
          </a:p>
          <a:p>
            <a:pPr marL="342900" indent="-342900">
              <a:buAutoNum type="arabicPeriod"/>
            </a:pPr>
            <a:r>
              <a:rPr sz="2400">
                <a:latin typeface="Arial"/>
                <a:cs typeface="Arial"/>
              </a:rPr>
              <a:t>There are about 212 people in class.</a:t>
            </a:r>
            <a:endParaRPr sz="2400">
              <a:latin typeface="Arial"/>
              <a:cs typeface="Arial"/>
            </a:endParaRPr>
          </a:p>
          <a:p>
            <a:pPr marL="342900" indent="-342900">
              <a:buAutoNum type="arabicPeriod"/>
            </a:pPr>
            <a:r>
              <a:rPr sz="2400">
                <a:latin typeface="Arial"/>
                <a:cs typeface="Arial"/>
              </a:rPr>
              <a:t>Vague language can be impolite. E.g. What did you learn in LTC 1100 class today, James? Response: some stuff. </a:t>
            </a:r>
            <a:endParaRPr sz="2400">
              <a:latin typeface="Arial"/>
              <a:cs typeface="Arial"/>
            </a:endParaRPr>
          </a:p>
          <a:p>
            <a:pPr marL="342900" indent="-342900">
              <a:buAutoNum type="arabicPeriod"/>
            </a:pPr>
            <a:r>
              <a:rPr sz="2400">
                <a:latin typeface="Arial"/>
                <a:cs typeface="Arial"/>
              </a:rPr>
              <a:t>This food is nice.</a:t>
            </a:r>
            <a:endParaRPr sz="2400">
              <a:latin typeface="Arial"/>
              <a:cs typeface="Arial"/>
            </a:endParaRPr>
          </a:p>
          <a:p>
            <a:pPr marL="0" indent="0">
              <a:buNone/>
            </a:pPr>
            <a:endParaRPr sz="2400">
              <a:latin typeface="Arial"/>
              <a:cs typeface="Arial"/>
            </a:endParaRPr>
          </a:p>
        </p:txBody>
      </p:sp>
      <p:sp>
        <p:nvSpPr>
          <p:cNvPr id="10" name="TextBox 9">
            <a:extLst>
              <a:ext uri="{FF2B5EF4-FFF2-40B4-BE49-F238E27FC236}">
                <a16:creationId xmlns:a16="http://schemas.microsoft.com/office/drawing/2014/main" id="{BCEF648E-FC6A-86AF-814E-42B30B893CFD}"/>
              </a:ext>
            </a:extLst>
          </p:cNvPr>
          <p:cNvSpPr txBox="1"/>
          <p:nvPr/>
        </p:nvSpPr>
        <p:spPr>
          <a:xfrm>
            <a:off x="3756984" y="509954"/>
            <a:ext cx="6116319" cy="461664"/>
          </a:xfrm>
          <a:prstGeom prst="rect">
            <a:avLst/>
          </a:prstGeom>
          <a:noFill/>
        </p:spPr>
        <p:txBody>
          <a:bodyPr wrap="square">
            <a:spAutoFit/>
          </a:bodyPr>
          <a:lstStyle/>
          <a:p>
            <a:pPr/>
            <a:r>
              <a:rPr sz="2400">
                <a:latin typeface="Arial"/>
                <a:cs typeface="Arial"/>
              </a:rPr>
              <a:t>(e) Avoid Vague Language</a:t>
            </a:r>
            <a:endParaRPr sz="2400"/>
          </a:p>
        </p:txBody>
      </p:sp>
      <p:sp>
        <p:nvSpPr>
          <p:cNvPr id="13" name="TextBox 12">
            <a:extLst>
              <a:ext uri="{FF2B5EF4-FFF2-40B4-BE49-F238E27FC236}">
                <a16:creationId xmlns:a16="http://schemas.microsoft.com/office/drawing/2014/main" id="{62823D29-E722-ACEE-324C-9ADB869C86E4}"/>
              </a:ext>
            </a:extLst>
          </p:cNvPr>
          <p:cNvSpPr txBox="1"/>
          <p:nvPr/>
        </p:nvSpPr>
        <p:spPr>
          <a:xfrm>
            <a:off x="948849" y="1368544"/>
            <a:ext cx="5616257" cy="461664"/>
          </a:xfrm>
          <a:prstGeom prst="rect">
            <a:avLst/>
          </a:prstGeom>
          <a:noFill/>
        </p:spPr>
        <p:txBody>
          <a:bodyPr wrap="square">
            <a:spAutoFit/>
          </a:bodyPr>
          <a:lstStyle/>
          <a:p>
            <a:pPr/>
            <a:r>
              <a:rPr b="1" sz="2400">
                <a:latin typeface="Arial"/>
                <a:cs typeface="Arial"/>
              </a:rPr>
              <a:t>Vague language examples</a:t>
            </a:r>
            <a:endParaRPr b="1" sz="2400">
              <a:latin typeface="Arial"/>
              <a:cs typeface="Arial"/>
            </a:endParaRPr>
          </a:p>
        </p:txBody>
      </p:sp>
      <p:sp>
        <p:nvSpPr>
          <p:cNvPr id="3" name="TextBox 2">
            <a:extLst>
              <a:ext uri="{FF2B5EF4-FFF2-40B4-BE49-F238E27FC236}">
                <a16:creationId xmlns:a16="http://schemas.microsoft.com/office/drawing/2014/main" id="{3E96EE57-3B09-18B9-FC77-9061590BF357}"/>
              </a:ext>
            </a:extLst>
          </p:cNvPr>
          <p:cNvSpPr txBox="1"/>
          <p:nvPr/>
        </p:nvSpPr>
        <p:spPr>
          <a:xfrm>
            <a:off x="6096004" y="1388608"/>
            <a:ext cx="6096004" cy="461664"/>
          </a:xfrm>
          <a:prstGeom prst="rect">
            <a:avLst/>
          </a:prstGeom>
          <a:noFill/>
        </p:spPr>
        <p:txBody>
          <a:bodyPr wrap="square">
            <a:spAutoFit/>
          </a:bodyPr>
          <a:lstStyle/>
          <a:p>
            <a:pPr/>
            <a:r>
              <a:rPr b="1" sz="2400">
                <a:latin typeface="Arial"/>
                <a:cs typeface="Arial"/>
              </a:rPr>
              <a:t>Use more specific words</a:t>
            </a:r>
            <a:endParaRPr b="1" sz="2400"/>
          </a:p>
        </p:txBody>
      </p:sp>
    </p:spTree>
    <p:extLst>
      <p:ext uri="{BB962C8B-B14F-4D97-AF65-F5344CB8AC3E}">
        <p14:creationId xmlns:p14="http://schemas.microsoft.com/office/powerpoint/2010/main" val="3468771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6B187B-7967-4BCA-31FE-E8F83DBEACC5}"/>
              </a:ext>
            </a:extLst>
          </p:cNvPr>
          <p:cNvSpPr/>
          <p:nvPr/>
        </p:nvSpPr>
        <p:spPr>
          <a:xfrm>
            <a:off x="4114800" y="1777998"/>
            <a:ext cx="8077195" cy="5080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a:p>
        </p:txBody>
      </p:sp>
      <p:sp>
        <p:nvSpPr>
          <p:cNvPr id="2" name="Title 1"/>
          <p:cNvSpPr>
            <a:spLocks noGrp="1"/>
          </p:cNvSpPr>
          <p:nvPr>
            <p:ph type="title"/>
          </p:nvPr>
        </p:nvSpPr>
        <p:spPr>
          <a:xfrm>
            <a:off x="2701411" y="121848"/>
            <a:ext cx="7752084" cy="955741"/>
          </a:xfrm>
        </p:spPr>
        <p:txBody>
          <a:bodyPr>
            <a:normAutofit/>
          </a:bodyPr>
          <a:lstStyle/>
          <a:p>
            <a:pPr/>
            <a:r>
              <a:rPr sz="2800"/>
              <a:t>(f) Use formal Words and Expressions</a:t>
            </a:r>
            <a:endParaRPr sz="2800"/>
          </a:p>
        </p:txBody>
      </p:sp>
      <p:sp>
        <p:nvSpPr>
          <p:cNvPr id="3" name="Text Placeholder 2"/>
          <p:cNvSpPr>
            <a:spLocks noGrp="1"/>
          </p:cNvSpPr>
          <p:nvPr>
            <p:ph type="body" idx="1"/>
          </p:nvPr>
        </p:nvSpPr>
        <p:spPr>
          <a:xfrm>
            <a:off x="754167" y="1730336"/>
            <a:ext cx="5397256" cy="955741"/>
          </a:xfrm>
        </p:spPr>
        <p:txBody>
          <a:bodyPr>
            <a:normAutofit/>
          </a:bodyPr>
          <a:lstStyle/>
          <a:p>
            <a:pPr/>
            <a:r>
              <a:rPr u="sng" sz="2800"/>
              <a:t>AVOID Informal</a:t>
            </a:r>
            <a:endParaRPr u="sng" sz="2800"/>
          </a:p>
        </p:txBody>
      </p:sp>
      <p:sp>
        <p:nvSpPr>
          <p:cNvPr id="4" name="Content Placeholder 3"/>
          <p:cNvSpPr>
            <a:spLocks noGrp="1"/>
          </p:cNvSpPr>
          <p:nvPr>
            <p:ph sz="half" idx="4294967295"/>
          </p:nvPr>
        </p:nvSpPr>
        <p:spPr>
          <a:xfrm>
            <a:off x="463436" y="2346959"/>
            <a:ext cx="5397256" cy="3872554"/>
          </a:xfrm>
        </p:spPr>
        <p:txBody>
          <a:bodyPr>
            <a:noAutofit/>
          </a:bodyPr>
          <a:lstStyle/>
          <a:p>
            <a:pPr>
              <a:buFont typeface="Wingdings"/>
              <a:buChar char="Ø"/>
            </a:pPr>
            <a:r>
              <a:rPr sz="2800"/>
              <a:t>My aunt has </a:t>
            </a:r>
            <a:r>
              <a:rPr sz="2800">
                <a:solidFill>
                  <a:srgbClr val="FF0000"/>
                </a:solidFill>
              </a:rPr>
              <a:t>a lot of </a:t>
            </a:r>
            <a:r>
              <a:rPr sz="2800">
                <a:solidFill>
                  <a:srgbClr val="00B050"/>
                </a:solidFill>
              </a:rPr>
              <a:t>cool</a:t>
            </a:r>
            <a:r>
              <a:rPr sz="2800"/>
              <a:t> </a:t>
            </a:r>
            <a:r>
              <a:rPr sz="2800">
                <a:solidFill>
                  <a:srgbClr val="7030A0"/>
                </a:solidFill>
              </a:rPr>
              <a:t>kids. </a:t>
            </a:r>
            <a:endParaRPr sz="2800">
              <a:solidFill>
                <a:srgbClr val="7030A0"/>
              </a:solidFill>
            </a:endParaRPr>
          </a:p>
          <a:p>
            <a:pPr>
              <a:buFont typeface="Wingdings"/>
              <a:buChar char="Ø"/>
            </a:pPr>
            <a:r>
              <a:rPr sz="2800"/>
              <a:t>They </a:t>
            </a:r>
            <a:r>
              <a:rPr sz="2800">
                <a:solidFill>
                  <a:srgbClr val="7030A0"/>
                </a:solidFill>
              </a:rPr>
              <a:t>messed up </a:t>
            </a:r>
            <a:r>
              <a:rPr sz="2800"/>
              <a:t>a </a:t>
            </a:r>
            <a:r>
              <a:rPr sz="2800">
                <a:solidFill>
                  <a:srgbClr val="00B050"/>
                </a:solidFill>
              </a:rPr>
              <a:t>good</a:t>
            </a:r>
            <a:r>
              <a:rPr sz="2800">
                <a:solidFill>
                  <a:srgbClr val="7030A0"/>
                </a:solidFill>
              </a:rPr>
              <a:t> </a:t>
            </a:r>
            <a:r>
              <a:rPr sz="2800"/>
              <a:t>and</a:t>
            </a:r>
            <a:r>
              <a:rPr sz="2800">
                <a:solidFill>
                  <a:srgbClr val="7030A0"/>
                </a:solidFill>
              </a:rPr>
              <a:t> </a:t>
            </a:r>
            <a:r>
              <a:rPr sz="2800">
                <a:solidFill>
                  <a:srgbClr val="FF0000"/>
                </a:solidFill>
              </a:rPr>
              <a:t>nice</a:t>
            </a:r>
            <a:r>
              <a:rPr sz="2800">
                <a:solidFill>
                  <a:srgbClr val="7030A0"/>
                </a:solidFill>
              </a:rPr>
              <a:t> </a:t>
            </a:r>
            <a:r>
              <a:rPr sz="2800"/>
              <a:t>legal system.</a:t>
            </a:r>
            <a:endParaRPr sz="2800"/>
          </a:p>
          <a:p>
            <a:pPr>
              <a:buFont typeface="Wingdings"/>
              <a:buChar char="Ø"/>
            </a:pPr>
            <a:r>
              <a:rPr sz="2800"/>
              <a:t>The lawyer was </a:t>
            </a:r>
            <a:r>
              <a:rPr sz="2800">
                <a:solidFill>
                  <a:srgbClr val="00B050"/>
                </a:solidFill>
              </a:rPr>
              <a:t>duped</a:t>
            </a:r>
            <a:r>
              <a:rPr sz="2800"/>
              <a:t> by her client in believing she was innocent. </a:t>
            </a:r>
            <a:endParaRPr sz="2800"/>
          </a:p>
        </p:txBody>
      </p:sp>
      <p:sp>
        <p:nvSpPr>
          <p:cNvPr id="5" name="Text Placeholder 4"/>
          <p:cNvSpPr>
            <a:spLocks noGrp="1"/>
          </p:cNvSpPr>
          <p:nvPr>
            <p:ph type="body" sz="quarter" idx="4294967295"/>
          </p:nvPr>
        </p:nvSpPr>
        <p:spPr>
          <a:xfrm>
            <a:off x="6840070" y="1730336"/>
            <a:ext cx="4762495" cy="581029"/>
          </a:xfrm>
        </p:spPr>
        <p:txBody>
          <a:bodyPr>
            <a:normAutofit lnSpcReduction="10000"/>
          </a:bodyPr>
          <a:lstStyle/>
          <a:p>
            <a:pPr marL="0" indent="0">
              <a:buNone/>
            </a:pPr>
            <a:r>
              <a:rPr u="sng" sz="2800"/>
              <a:t>USE Formal</a:t>
            </a:r>
            <a:endParaRPr u="sng" sz="2800"/>
          </a:p>
        </p:txBody>
      </p:sp>
      <p:sp>
        <p:nvSpPr>
          <p:cNvPr id="6" name="Content Placeholder 5"/>
          <p:cNvSpPr>
            <a:spLocks noGrp="1"/>
          </p:cNvSpPr>
          <p:nvPr>
            <p:ph sz="quarter" idx="4294967295"/>
          </p:nvPr>
        </p:nvSpPr>
        <p:spPr>
          <a:xfrm>
            <a:off x="6577454" y="2409843"/>
            <a:ext cx="4990076" cy="3317532"/>
          </a:xfrm>
        </p:spPr>
        <p:txBody>
          <a:bodyPr>
            <a:noAutofit/>
          </a:bodyPr>
          <a:lstStyle/>
          <a:p>
            <a:pPr>
              <a:buFont typeface="Wingdings"/>
              <a:buChar char="Ø"/>
            </a:pPr>
            <a:r>
              <a:rPr sz="2800"/>
              <a:t>My aunt has five brilliant children.</a:t>
            </a:r>
            <a:endParaRPr sz="2800"/>
          </a:p>
          <a:p>
            <a:pPr>
              <a:buFont typeface="Wingdings"/>
              <a:buChar char="Ø"/>
            </a:pPr>
            <a:r>
              <a:rPr sz="2800"/>
              <a:t>They disturbed a fair and precise legal system. </a:t>
            </a:r>
            <a:endParaRPr sz="2800"/>
          </a:p>
          <a:p>
            <a:pPr>
              <a:buFont typeface="Wingdings"/>
              <a:buChar char="Ø"/>
            </a:pPr>
            <a:r>
              <a:rPr sz="2800"/>
              <a:t>The lawyer was mislead by her client in believing she was innocent. </a:t>
            </a:r>
            <a:endParaRPr sz="2800"/>
          </a:p>
          <a:p>
            <a:pPr/>
            <a:endParaRPr sz="2800"/>
          </a:p>
        </p:txBody>
      </p:sp>
    </p:spTree>
    <p:extLst>
      <p:ext uri="{BB962C8B-B14F-4D97-AF65-F5344CB8AC3E}">
        <p14:creationId xmlns:p14="http://schemas.microsoft.com/office/powerpoint/2010/main" val="2669501544"/>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emplate/>
  <TotalTime>5195</TotalTime>
  <Words>2491</Words>
  <Application>Microsoft Office PowerPoint</Application>
  <PresentationFormat>Widescreen</PresentationFormat>
  <Paragraphs>200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Encode Sans</vt:lpstr>
      <vt:lpstr>Arial</vt:lpstr>
      <vt:lpstr>Neue Haas Grotesk Text Pro</vt:lpstr>
      <vt:lpstr>Wingdings</vt:lpstr>
      <vt:lpstr>SwellVTI</vt:lpstr>
      <vt:lpstr>Introduction to Academic Writing and Study Skills</vt:lpstr>
      <vt:lpstr>What is academic writing?</vt:lpstr>
      <vt:lpstr>What are study skills? </vt:lpstr>
      <vt:lpstr>Features of Academic Writing</vt:lpstr>
      <vt:lpstr>PowerPoint Presentation</vt:lpstr>
      <vt:lpstr>PAIR ACTIVITY 1: Correction Finder</vt:lpstr>
      <vt:lpstr>Features of Academic Writing</vt:lpstr>
      <vt:lpstr>PowerPoint Presentation</vt:lpstr>
      <vt:lpstr>(f) Use formal Words and Expressions</vt:lpstr>
      <vt:lpstr>(g) Avoid generalization</vt:lpstr>
      <vt:lpstr>(h) Avoid Hedging (Doubtful) language but provide factual information</vt:lpstr>
      <vt:lpstr>Activity 2: Quiz</vt:lpstr>
      <vt:lpstr>Features of Academic Writing</vt:lpstr>
      <vt:lpstr>PowerPoint Presentation</vt:lpstr>
      <vt:lpstr>PowerPoint Presentation</vt:lpstr>
      <vt:lpstr>PowerPoint Presentation</vt:lpstr>
      <vt:lpstr>PowerPoint Presentation</vt:lpstr>
      <vt:lpstr>PowerPoint Presentation</vt:lpstr>
      <vt:lpstr>Features of Academic Writing</vt:lpstr>
      <vt:lpstr>PowerPoint Presentation</vt:lpstr>
      <vt:lpstr>PowerPoint Presentation</vt:lpstr>
      <vt:lpstr>Features of Academic Writing</vt:lpstr>
      <vt:lpstr>PowerPoint Presentation</vt:lpstr>
      <vt:lpstr>5. Precision and accuracy in facts and figures </vt:lpstr>
      <vt:lpstr>6. Avoid Hedging (Doubting language)</vt:lpstr>
      <vt:lpstr>7. Grice’s Conversational Maxims (Cooperative Principal Theory) </vt:lpstr>
      <vt:lpstr>7.1 The Maxim of Quality </vt:lpstr>
      <vt:lpstr>7.2 The Maxim of Quantity </vt:lpstr>
      <vt:lpstr>7.3 The Maxim of Relevance </vt:lpstr>
      <vt:lpstr>7.4 The Maxim of Manner  </vt:lpstr>
      <vt:lpstr>Activity 3: The hot spot game (Goma Fields Activity)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Academic Writing and Study Skills</dc:title>
  <dc:creator>Sitwe Mkandawire</dc:creator>
  <cp:lastModifiedBy>Olson, Mariah</cp:lastModifiedBy>
  <cp:revision>47</cp:revision>
  <dcterms:created xsi:type="dcterms:W3CDTF">2024-02-12T09:39:47Z</dcterms:created>
  <dcterms:modified xsi:type="dcterms:W3CDTF">2024-03-20T11:11:34Z</dcterms:modified>
</cp:coreProperties>
</file>