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4" roundtripDataSignature="AMtx7mhUc0rd5P9TfaA7a8xsodoMezI36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cf4d2eb1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cf4d2eb1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esco.co.zm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usakatimes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usakatimes.co.zm/" TargetMode="Externa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usakatimes.com/" TargetMode="Externa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cf4d2eb135_0_0"/>
          <p:cNvSpPr txBox="1"/>
          <p:nvPr/>
        </p:nvSpPr>
        <p:spPr>
          <a:xfrm>
            <a:off x="734775" y="691375"/>
            <a:ext cx="10746300" cy="5519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CHICAGO REFERENCING </a:t>
            </a:r>
            <a:r>
              <a:rPr lang="en-US" sz="4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STYLE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800" b="1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Dr. E. </a:t>
            </a:r>
            <a:r>
              <a:rPr lang="en-US" sz="28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Chiputa</a:t>
            </a:r>
            <a:endParaRPr lang="en-US" sz="2800" b="1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Dr. S. B. Mkandawire</a:t>
            </a:r>
          </a:p>
          <a:p>
            <a:pPr algn="ctr"/>
            <a:r>
              <a:rPr lang="en-US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Ms. B. Ahmed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 M. Olson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i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LTC 1100: Academic Writing Lecturer Series 2024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i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University of Zambia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"/>
          <p:cNvSpPr/>
          <p:nvPr/>
        </p:nvSpPr>
        <p:spPr>
          <a:xfrm>
            <a:off x="209005" y="248195"/>
            <a:ext cx="11808823" cy="7478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2286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 (repeated end/foot note) - bold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Tembo, </a:t>
            </a:r>
            <a:r>
              <a:rPr lang="en-US" sz="3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Mining in Zambia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p.44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Char char="•"/>
            </a:pPr>
            <a:r>
              <a:rPr lang="en-US" sz="3200" b="1" i="0" u="none" strike="noStrike" cap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Footnotes from a Journal</a:t>
            </a:r>
            <a:r>
              <a:rPr lang="en-US" sz="3200" b="0" i="0" u="none" strike="noStrike" cap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marL="457200" marR="0" lvl="0" indent="228600" algn="just" rtl="0"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B. Mushala, ‘Developing a Backward Economy’, </a:t>
            </a:r>
            <a:r>
              <a:rPr lang="en-US" sz="3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Zambia Journal of History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Vol. 4, No. 3 (2017), p. 47.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 (repeated foot/end note)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Mushala, ‘Developing a Backward Economy’, p.8.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228600" algn="just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"/>
          <p:cNvSpPr/>
          <p:nvPr/>
        </p:nvSpPr>
        <p:spPr>
          <a:xfrm>
            <a:off x="169817" y="274320"/>
            <a:ext cx="11743509" cy="5016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457200" algn="just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Char char="•"/>
            </a:pPr>
            <a:r>
              <a:rPr lang="en-US" sz="3200" b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Footnotes from an Edited Book</a:t>
            </a:r>
            <a:r>
              <a:rPr lang="en-US" sz="32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200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Mabisi Dimba, ‘Corruption in Zambia’, in Mary Pupwe (ed.) </a:t>
            </a:r>
            <a:r>
              <a:rPr lang="en-US" sz="32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Zambia and Development in the 21</a:t>
            </a:r>
            <a:r>
              <a:rPr lang="en-US" sz="3200" i="1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</a:t>
            </a:r>
            <a:r>
              <a:rPr lang="en-US" sz="32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Century, </a:t>
            </a: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(Lusaka: UNZA Press, 2008), p.9.</a:t>
            </a:r>
            <a:endParaRPr/>
          </a:p>
          <a:p>
            <a:pPr marL="4572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 (repeated end/foot note)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 Dimba, ‘Corruption in Zambia’, in Pupwe (ed.), </a:t>
            </a:r>
            <a:r>
              <a:rPr lang="en-US" sz="32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Zambia and Development in the 21</a:t>
            </a:r>
            <a:r>
              <a:rPr lang="en-US" sz="3200" b="1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</a:t>
            </a:r>
            <a:r>
              <a:rPr lang="en-US" sz="32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Century,</a:t>
            </a: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p.28.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1"/>
          <p:cNvSpPr/>
          <p:nvPr/>
        </p:nvSpPr>
        <p:spPr>
          <a:xfrm>
            <a:off x="339634" y="287383"/>
            <a:ext cx="11364686" cy="6986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Char char="•"/>
            </a:pPr>
            <a:r>
              <a:rPr lang="en-US" sz="3200" b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Footnotes from a Dissertation or Thesis</a:t>
            </a:r>
            <a:endParaRPr sz="3200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the United States of America what the British call a </a:t>
            </a:r>
            <a:r>
              <a:rPr lang="en-US" sz="32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dissertation</a:t>
            </a: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(for Master’s degree) is called a </a:t>
            </a:r>
            <a:r>
              <a:rPr lang="en-US" sz="32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thesis</a:t>
            </a: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and what the British call a thesis (for Doctoral degree) is called a dissertation in the USA. The Zambian education system follows the British system. 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marR="0" lvl="0" indent="-457200" algn="just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Char char="•"/>
            </a:pPr>
            <a:r>
              <a:rPr lang="en-US" sz="3200" b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Footnotes from a Dissertation</a:t>
            </a:r>
            <a:endParaRPr sz="3200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dissertation is a research report (longer than an assignment paper and term paper) but shorter than a thesis submitted for examination for a Master’s degree.</a:t>
            </a: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2"/>
          <p:cNvSpPr/>
          <p:nvPr/>
        </p:nvSpPr>
        <p:spPr>
          <a:xfrm>
            <a:off x="182879" y="261257"/>
            <a:ext cx="11717383" cy="6494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1397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1397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AutoNum type="arabicPeriod" startAt="7"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Evariste Mumbiriga, ‘The Purpose and Function of Elections in a Democracy’, MA Dissertation, University of Rwanda, (2016), p. 1.</a:t>
            </a:r>
            <a:endParaRPr/>
          </a:p>
          <a:p>
            <a:pPr marL="342900" marR="0" lvl="0" indent="-1143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 (repeated end/foot note)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 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Mumbiriga, ‘The Purpose and Function of Elections in a Democracy’, p.30.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3"/>
          <p:cNvSpPr/>
          <p:nvPr/>
        </p:nvSpPr>
        <p:spPr>
          <a:xfrm>
            <a:off x="235131" y="287383"/>
            <a:ext cx="11730446" cy="6186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Noto Sans Symbols"/>
              <a:buChar char="❑"/>
            </a:pPr>
            <a:r>
              <a:rPr lang="en-US" sz="3600" b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Footnotes from a Thesis </a:t>
            </a:r>
            <a:endParaRPr sz="3600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thesis is a long research report submitted for examination for a Doctoral (e.g. PhD.) degree. 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E.K. Chiputa, ‘Development Planning in Zambia and India: A Comparative Study from Independence to 1991’, Ph.D. Thesis, Jawaharlal Nehru University, (2006) p.77.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 (repeated end/foot note)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Chiputa, ‘Development Planning in Zambia and India: A Comparative Study from Independence to 1991,’p. 98.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4"/>
          <p:cNvSpPr/>
          <p:nvPr/>
        </p:nvSpPr>
        <p:spPr>
          <a:xfrm>
            <a:off x="178420" y="178420"/>
            <a:ext cx="12013580" cy="6432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Noto Sans Symbols"/>
              <a:buChar char="❑"/>
            </a:pPr>
            <a:r>
              <a:rPr lang="en-US" sz="4400" b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Footnotes from a Newspaper </a:t>
            </a:r>
            <a:endParaRPr sz="44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Chalwe Kamata, ‘Debate about Impeachment’, </a:t>
            </a:r>
            <a:r>
              <a:rPr lang="en-US" sz="3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News Diggers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Thursday, 12</a:t>
            </a:r>
            <a:r>
              <a:rPr lang="en-US" sz="3600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 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April, 2018, p.3.  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 (repeated foot note) 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Kamata, ‘Debate about Impeachment’, p.3.  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Noto Sans Symbols"/>
              <a:buChar char="❑"/>
            </a:pPr>
            <a:r>
              <a:rPr lang="en-US" sz="4400" b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Footnotes from an Oral Interview </a:t>
            </a:r>
            <a:endParaRPr sz="44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 Interview </a:t>
            </a:r>
            <a:r>
              <a:rPr lang="en-US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with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Kenneth D. Kaunda, Kabulonga, Lusaka, Thursday, 5</a:t>
            </a:r>
            <a:r>
              <a:rPr lang="en-US" sz="3600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June, 1992.  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 (repeated foot note)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7. Interview, Kaunda, Kabulonga, Lusaka, Thursday, 5</a:t>
            </a:r>
            <a:r>
              <a:rPr lang="en-US" sz="3600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June, 1992. 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5"/>
          <p:cNvSpPr/>
          <p:nvPr/>
        </p:nvSpPr>
        <p:spPr>
          <a:xfrm>
            <a:off x="289931" y="312234"/>
            <a:ext cx="11664175" cy="4093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Noto Sans Symbols"/>
              <a:buChar char="❑"/>
            </a:pPr>
            <a:r>
              <a:rPr lang="en-US" sz="4400" b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Footnotes from the Internet</a:t>
            </a:r>
            <a:endParaRPr sz="4400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8. </a:t>
            </a:r>
            <a:r>
              <a:rPr lang="en-US" sz="3600" u="sng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www.zesco.co.zm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‘Developing Kafue Gorge II’, p.27, Accessed/</a:t>
            </a:r>
            <a:r>
              <a:rPr lang="en-US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Retrieved 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on Thursday, 9</a:t>
            </a:r>
            <a:r>
              <a:rPr lang="en-US" sz="3600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April, 2019. 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 (repeated foot note)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9.  </a:t>
            </a:r>
            <a:r>
              <a:rPr lang="en-US" sz="36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u="sng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www.zesco.co.zm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‘Developing Kafue Gorge II’, p.27. 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6"/>
          <p:cNvSpPr/>
          <p:nvPr/>
        </p:nvSpPr>
        <p:spPr>
          <a:xfrm>
            <a:off x="312234" y="423747"/>
            <a:ext cx="11574966" cy="4801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10. John	 Patrick	Chibwana,	‘Developing	a People-driven	Constitution’, </a:t>
            </a:r>
            <a:r>
              <a:rPr lang="en-US" sz="3600" u="sng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www.lusakatimes.com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Accessed on Tuesday, 9</a:t>
            </a:r>
            <a:r>
              <a:rPr lang="en-US" sz="3600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April, 2019. 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 (repeated foot note)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11. Chibwana,	‘Developing	a	People-driven	Constitution’, </a:t>
            </a:r>
            <a:r>
              <a:rPr lang="en-US" sz="3600" u="sng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www.lusakatimes.com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7"/>
          <p:cNvSpPr/>
          <p:nvPr/>
        </p:nvSpPr>
        <p:spPr>
          <a:xfrm>
            <a:off x="0" y="312235"/>
            <a:ext cx="11976410" cy="67403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Noto Sans Symbols"/>
              <a:buChar char="❑"/>
            </a:pPr>
            <a:r>
              <a:rPr lang="en-US" sz="3600" b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Footnotes from a </a:t>
            </a:r>
            <a:r>
              <a:rPr lang="en-US" sz="3600" b="1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co-authored Book</a:t>
            </a:r>
            <a:endParaRPr sz="3600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marL="742950" marR="0" lvl="0" indent="-7429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AutoNum type="arabicPeriod"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James Lyeneno and Megan Chibwika, </a:t>
            </a:r>
            <a:r>
              <a:rPr lang="en-US" sz="3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Dealing with gender-based violence in Zambia</a:t>
            </a:r>
            <a:r>
              <a:rPr lang="en-US" sz="3600" i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lang="en-US" sz="3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(Lusaka: Likili Press, 2018), p.67. 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 (repeated foot note)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 Lyeneno and Chibwika, </a:t>
            </a:r>
            <a:r>
              <a:rPr lang="en-US" sz="3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Dealing with gender-based violence in Zambia,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p.27. 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8"/>
          <p:cNvSpPr/>
          <p:nvPr/>
        </p:nvSpPr>
        <p:spPr>
          <a:xfrm>
            <a:off x="119729" y="186636"/>
            <a:ext cx="11664176" cy="78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Noto Sans Symbols"/>
              <a:buChar char="❑"/>
            </a:pPr>
            <a:r>
              <a:rPr lang="en-US" sz="3600" b="1" i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Sources with multiple authors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0D405F"/>
              </a:buClr>
              <a:buSzPts val="3600"/>
              <a:buFont typeface="Arial"/>
              <a:buChar char="•"/>
            </a:pPr>
            <a:r>
              <a:rPr lang="en-US" sz="3600" b="0" i="0">
                <a:solidFill>
                  <a:srgbClr val="0D405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 you cite a source with up to three authors, cite all authors’ names. 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0D405F"/>
              </a:buClr>
              <a:buSzPts val="3600"/>
              <a:buFont typeface="Arial"/>
              <a:buChar char="•"/>
            </a:pPr>
            <a:r>
              <a:rPr lang="en-US" sz="3600" b="0" i="0">
                <a:solidFill>
                  <a:srgbClr val="0D405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However, for four or more authors, list only the first name, followed by ‘</a:t>
            </a:r>
            <a:r>
              <a:rPr lang="en-US" sz="3600" b="0" i="1">
                <a:solidFill>
                  <a:srgbClr val="0D405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 al.</a:t>
            </a:r>
            <a:r>
              <a:rPr lang="en-US" sz="3600" b="0" i="0">
                <a:solidFill>
                  <a:srgbClr val="0D405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’: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So, Mathew Phiri, Apology Tembo, Mwela Pokili and Jim Dyonko, </a:t>
            </a:r>
            <a:r>
              <a:rPr lang="en-US" sz="3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Levels of Tolerance in Zambian Politics</a:t>
            </a:r>
            <a:r>
              <a:rPr lang="en-US" sz="3600" i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lang="en-US" sz="3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(Ndola: Mission Press, 2010), p. 17 </a:t>
            </a:r>
            <a:r>
              <a:rPr lang="en-US" sz="36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should come as: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Mathew Phiri, </a:t>
            </a:r>
            <a:r>
              <a:rPr lang="en-US" sz="360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 al.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3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Levels of Tolerance in Zambian Politics 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(Ndola: Mission Press, 2010), p. 17.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308009" y="211757"/>
            <a:ext cx="11483942" cy="67403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Noto Sans Symbols"/>
              <a:buChar char="❑"/>
            </a:pPr>
            <a:r>
              <a:rPr lang="en-US" sz="36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REFERENCING IN ACADEMIC PAPERS</a:t>
            </a:r>
            <a:endParaRPr/>
          </a:p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</a:pP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Referencing means acknowledging sources of information, whether the sources are quoted directly or indirectly.</a:t>
            </a:r>
            <a:endParaRPr sz="36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</a:pP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all academic papers, authors always acknowledge the use of ideas or information taken from other people’s works. </a:t>
            </a:r>
            <a:endParaRPr/>
          </a:p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</a:pP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is a universal academic requirement. Unacknowledged use of other people’s ideas is called plagiarism; and it a very serious crime! </a:t>
            </a:r>
            <a:endParaRPr/>
          </a:p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</a:pP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can and does cause authors to lose their academic respect, 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can be expelled from an institution</a:t>
            </a: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36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9"/>
          <p:cNvSpPr/>
          <p:nvPr/>
        </p:nvSpPr>
        <p:spPr>
          <a:xfrm>
            <a:off x="245327" y="379141"/>
            <a:ext cx="11574966" cy="82176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 (repeated foot note) 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Phiri et al., </a:t>
            </a:r>
            <a:r>
              <a:rPr lang="en-US" sz="3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Levels of Tolerance in Zambian Politics, 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p. 66. </a:t>
            </a:r>
            <a:endParaRPr sz="3600" b="1"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 al</a:t>
            </a:r>
            <a:r>
              <a:rPr lang="en-US" sz="3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which means</a:t>
            </a:r>
            <a:r>
              <a:rPr lang="en-US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and others</a:t>
            </a:r>
            <a:r>
              <a:rPr lang="en-US" sz="3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 used when there are three or more co-authors. Names of two authors can easily be written down – they need not have </a:t>
            </a:r>
            <a:r>
              <a:rPr lang="en-US" sz="3600" b="1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 al.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Noto Sans Symbols"/>
              <a:buChar char="❑"/>
            </a:pPr>
            <a:r>
              <a:rPr lang="en-US" sz="3600" b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Foot notes from an Archival Source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11. </a:t>
            </a: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NAZ/MF1/3/240, Correspondence from D.M. Talmage, Private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Secretary to the President, to Permanent Secretary, Ministry of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Finance, 21 May 1965.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843561"/>
            <a:ext cx="9144000" cy="2414239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WRITING BIBLIOGRAPHY IN CHICAGO</a:t>
            </a:r>
            <a:endParaRPr lang="en-US" sz="4400" b="1" dirty="0"/>
          </a:p>
        </p:txBody>
      </p:sp>
      <p:sp>
        <p:nvSpPr>
          <p:cNvPr id="4" name="Rectangle 3"/>
          <p:cNvSpPr/>
          <p:nvPr/>
        </p:nvSpPr>
        <p:spPr>
          <a:xfrm>
            <a:off x="5978820" y="327511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271241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WRITING BIBLIOGRAPHY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en-US" sz="4000" b="1" dirty="0" smtClean="0">
                <a:latin typeface="+mj-lt"/>
              </a:rPr>
              <a:t>Bibliography </a:t>
            </a:r>
            <a:r>
              <a:rPr lang="en-US" sz="4000" b="1" dirty="0">
                <a:latin typeface="+mj-lt"/>
              </a:rPr>
              <a:t>is written starting on a fresh page at the of the essay.</a:t>
            </a:r>
          </a:p>
          <a:p>
            <a:pPr fontAlgn="base"/>
            <a:r>
              <a:rPr lang="en-US" sz="4000" b="1" dirty="0">
                <a:latin typeface="+mj-lt"/>
              </a:rPr>
              <a:t>It starts with author’s surname, initials/first name, date, title, town: publisher. (or the year may come at the end). </a:t>
            </a:r>
          </a:p>
          <a:p>
            <a:pPr fontAlgn="base"/>
            <a:r>
              <a:rPr lang="en-US" sz="4000" b="1" dirty="0">
                <a:latin typeface="+mj-lt"/>
              </a:rPr>
              <a:t>From A Book</a:t>
            </a:r>
            <a:r>
              <a:rPr lang="en-US" sz="4000" dirty="0">
                <a:latin typeface="+mj-lt"/>
              </a:rPr>
              <a:t> </a:t>
            </a:r>
            <a:endParaRPr lang="en-US" sz="4000" b="1" dirty="0">
              <a:latin typeface="+mj-lt"/>
            </a:endParaRPr>
          </a:p>
          <a:p>
            <a:pPr marL="114300" indent="0">
              <a:buNone/>
            </a:pPr>
            <a:r>
              <a:rPr lang="en-US" sz="4000" dirty="0" err="1">
                <a:latin typeface="+mj-lt"/>
              </a:rPr>
              <a:t>Tembo</a:t>
            </a:r>
            <a:r>
              <a:rPr lang="en-US" sz="4000" dirty="0">
                <a:latin typeface="+mj-lt"/>
              </a:rPr>
              <a:t>, </a:t>
            </a:r>
            <a:r>
              <a:rPr lang="en-US" sz="4000" dirty="0" err="1">
                <a:latin typeface="+mj-lt"/>
              </a:rPr>
              <a:t>Alinase</a:t>
            </a:r>
            <a:r>
              <a:rPr lang="en-US" sz="4000" dirty="0">
                <a:latin typeface="+mj-lt"/>
              </a:rPr>
              <a:t>, 2018, </a:t>
            </a:r>
            <a:r>
              <a:rPr lang="en-US" sz="4000" u="sng" dirty="0">
                <a:latin typeface="+mj-lt"/>
              </a:rPr>
              <a:t>Mining in Zambia</a:t>
            </a:r>
            <a:r>
              <a:rPr lang="en-US" sz="4000" dirty="0">
                <a:latin typeface="+mj-lt"/>
              </a:rPr>
              <a:t>, Ndola: Printpack. </a:t>
            </a:r>
            <a:endParaRPr lang="en-US" sz="4000" dirty="0">
              <a:latin typeface="+mj-lt"/>
            </a:endParaRPr>
          </a:p>
          <a:p>
            <a:pPr marL="114300" indent="0">
              <a:buNone/>
            </a:pPr>
            <a:r>
              <a:rPr lang="en-US" sz="4000" b="1" dirty="0">
                <a:latin typeface="+mj-lt"/>
              </a:rPr>
              <a:t>OR</a:t>
            </a:r>
            <a:endParaRPr lang="en-US" sz="4000" dirty="0">
              <a:latin typeface="+mj-lt"/>
            </a:endParaRPr>
          </a:p>
          <a:p>
            <a:pPr marL="114300" indent="0">
              <a:buNone/>
            </a:pPr>
            <a:r>
              <a:rPr lang="en-US" sz="4000" dirty="0" err="1">
                <a:latin typeface="+mj-lt"/>
              </a:rPr>
              <a:t>Tembo</a:t>
            </a:r>
            <a:r>
              <a:rPr lang="en-US" sz="4000" dirty="0">
                <a:latin typeface="+mj-lt"/>
              </a:rPr>
              <a:t>, </a:t>
            </a:r>
            <a:r>
              <a:rPr lang="en-US" sz="4000" dirty="0" err="1">
                <a:latin typeface="+mj-lt"/>
              </a:rPr>
              <a:t>Alinase</a:t>
            </a:r>
            <a:r>
              <a:rPr lang="en-US" sz="4000" dirty="0">
                <a:latin typeface="+mj-lt"/>
              </a:rPr>
              <a:t>, , </a:t>
            </a:r>
            <a:r>
              <a:rPr lang="en-US" sz="4000" b="1" dirty="0">
                <a:latin typeface="+mj-lt"/>
              </a:rPr>
              <a:t>Mining in Zambia</a:t>
            </a:r>
            <a:r>
              <a:rPr lang="en-US" sz="4000" dirty="0">
                <a:latin typeface="+mj-lt"/>
              </a:rPr>
              <a:t>, Ndola: Printpack, 2018.</a:t>
            </a:r>
            <a:endParaRPr lang="en-US" sz="4000" dirty="0">
              <a:latin typeface="+mj-lt"/>
            </a:endParaRPr>
          </a:p>
          <a:p>
            <a:pPr marL="114300" indent="0">
              <a:buNone/>
            </a:pPr>
            <a:r>
              <a:rPr lang="en-US" sz="4000" b="1" dirty="0">
                <a:latin typeface="+mj-lt"/>
              </a:rPr>
              <a:t>OR</a:t>
            </a:r>
            <a:endParaRPr lang="en-US" sz="4000" dirty="0">
              <a:latin typeface="+mj-lt"/>
            </a:endParaRPr>
          </a:p>
          <a:p>
            <a:pPr marL="114300" indent="0">
              <a:buNone/>
            </a:pPr>
            <a:r>
              <a:rPr lang="en-US" sz="4000" dirty="0" err="1">
                <a:latin typeface="+mj-lt"/>
              </a:rPr>
              <a:t>Tembo</a:t>
            </a:r>
            <a:r>
              <a:rPr lang="en-US" sz="4000" dirty="0">
                <a:latin typeface="+mj-lt"/>
              </a:rPr>
              <a:t>, </a:t>
            </a:r>
            <a:r>
              <a:rPr lang="en-US" sz="4000" dirty="0" err="1">
                <a:latin typeface="+mj-lt"/>
              </a:rPr>
              <a:t>Alinase</a:t>
            </a:r>
            <a:r>
              <a:rPr lang="en-US" sz="4000" dirty="0">
                <a:latin typeface="+mj-lt"/>
              </a:rPr>
              <a:t>, 2018, </a:t>
            </a:r>
            <a:r>
              <a:rPr lang="en-US" sz="4000" i="1" dirty="0">
                <a:latin typeface="+mj-lt"/>
              </a:rPr>
              <a:t>Mining in Zambia</a:t>
            </a:r>
            <a:r>
              <a:rPr lang="en-US" sz="4000" dirty="0">
                <a:latin typeface="+mj-lt"/>
              </a:rPr>
              <a:t>, Ndola: Printpack.</a:t>
            </a:r>
            <a:endParaRPr lang="en-US" sz="4000" dirty="0">
              <a:latin typeface="+mj-lt"/>
            </a:endParaRPr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8812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a Journal Article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2166" y="1449660"/>
            <a:ext cx="10751634" cy="4895384"/>
          </a:xfrm>
        </p:spPr>
        <p:txBody>
          <a:bodyPr/>
          <a:lstStyle/>
          <a:p>
            <a:pPr marL="114300" indent="0">
              <a:buNone/>
            </a:pPr>
            <a:r>
              <a:rPr lang="en-US" dirty="0" err="1"/>
              <a:t>Mushala</a:t>
            </a:r>
            <a:r>
              <a:rPr lang="en-US" dirty="0"/>
              <a:t>, B. 2017, ‘Developing a Backward Economy’, </a:t>
            </a:r>
            <a:r>
              <a:rPr lang="en-US" b="1" dirty="0"/>
              <a:t>Zambia Journal of History</a:t>
            </a:r>
            <a:r>
              <a:rPr lang="en-US" dirty="0"/>
              <a:t>, Vol. 4, No. 3, pp. 47-64. (Shows the page range covered by this article in the journal)</a:t>
            </a:r>
            <a:endParaRPr lang="en-US" dirty="0"/>
          </a:p>
          <a:p>
            <a:pPr marL="114300" indent="0">
              <a:buNone/>
            </a:pPr>
            <a:r>
              <a:rPr lang="en-US" b="1" dirty="0"/>
              <a:t>OR</a:t>
            </a:r>
            <a:endParaRPr lang="en-US" dirty="0"/>
          </a:p>
          <a:p>
            <a:pPr marL="114300" indent="0">
              <a:buNone/>
            </a:pPr>
            <a:r>
              <a:rPr lang="en-US" dirty="0" err="1"/>
              <a:t>Mushala</a:t>
            </a:r>
            <a:r>
              <a:rPr lang="en-US" dirty="0"/>
              <a:t>, B. 2017, ‘Developing a Backward Economy’, </a:t>
            </a:r>
            <a:r>
              <a:rPr lang="en-US" u="sng" dirty="0"/>
              <a:t>Zambia Journal of History</a:t>
            </a:r>
            <a:r>
              <a:rPr lang="en-US" dirty="0"/>
              <a:t>, Vol. 4, No. 3, pp. 47-64.</a:t>
            </a:r>
            <a:endParaRPr lang="en-US" dirty="0"/>
          </a:p>
          <a:p>
            <a:pPr marL="114300" indent="0">
              <a:buNone/>
            </a:pPr>
            <a:r>
              <a:rPr lang="en-US" b="1" dirty="0"/>
              <a:t>OR</a:t>
            </a:r>
            <a:endParaRPr lang="en-US" dirty="0"/>
          </a:p>
          <a:p>
            <a:pPr marL="114300" indent="0">
              <a:buNone/>
            </a:pPr>
            <a:r>
              <a:rPr lang="en-US" dirty="0" err="1"/>
              <a:t>Mushala</a:t>
            </a:r>
            <a:r>
              <a:rPr lang="en-US" dirty="0"/>
              <a:t>, B. 2017, ‘Developing a Backward Economy’, </a:t>
            </a:r>
            <a:r>
              <a:rPr lang="en-US" i="1" dirty="0"/>
              <a:t>Zambia Journal of History</a:t>
            </a:r>
            <a:r>
              <a:rPr lang="en-US" dirty="0"/>
              <a:t>, Vol. 4, No. 3, pp. 47-64.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0399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An Edited Book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722" y="1483112"/>
            <a:ext cx="11153078" cy="5163015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en-US" sz="3000" dirty="0" err="1"/>
              <a:t>Dimba</a:t>
            </a:r>
            <a:r>
              <a:rPr lang="en-US" sz="3000" dirty="0"/>
              <a:t>, </a:t>
            </a:r>
            <a:r>
              <a:rPr lang="en-US" sz="3000" dirty="0" err="1"/>
              <a:t>Mabisi</a:t>
            </a:r>
            <a:r>
              <a:rPr lang="en-US" sz="3000" dirty="0"/>
              <a:t>, 2008,‘Corruption in Zambia’, in </a:t>
            </a:r>
            <a:r>
              <a:rPr lang="en-US" sz="3000" dirty="0" err="1"/>
              <a:t>Pupwe</a:t>
            </a:r>
            <a:r>
              <a:rPr lang="en-US" sz="3000" dirty="0"/>
              <a:t>, Mary, (ed.), </a:t>
            </a:r>
            <a:r>
              <a:rPr lang="en-US" sz="3000" i="1" dirty="0"/>
              <a:t>Zambia and Development in the 21</a:t>
            </a:r>
            <a:r>
              <a:rPr lang="en-US" sz="3000" i="1" baseline="30000" dirty="0"/>
              <a:t>st</a:t>
            </a:r>
            <a:r>
              <a:rPr lang="en-US" sz="3000" i="1" dirty="0"/>
              <a:t> Century, </a:t>
            </a:r>
            <a:r>
              <a:rPr lang="en-US" sz="3000" dirty="0"/>
              <a:t>Lusaka: UNZA Press, pp.9-27.</a:t>
            </a:r>
            <a:endParaRPr lang="en-US" sz="3000" dirty="0"/>
          </a:p>
          <a:p>
            <a:pPr marL="114300" indent="0">
              <a:buNone/>
            </a:pPr>
            <a:r>
              <a:rPr lang="en-US" sz="3000" b="1" dirty="0"/>
              <a:t>OR</a:t>
            </a:r>
            <a:endParaRPr lang="en-US" sz="3000" dirty="0"/>
          </a:p>
          <a:p>
            <a:pPr marL="114300" indent="0">
              <a:buNone/>
            </a:pPr>
            <a:r>
              <a:rPr lang="en-US" sz="3000" dirty="0" err="1"/>
              <a:t>Dimba</a:t>
            </a:r>
            <a:r>
              <a:rPr lang="en-US" sz="3000" dirty="0"/>
              <a:t>, </a:t>
            </a:r>
            <a:r>
              <a:rPr lang="en-US" sz="3000" dirty="0" err="1"/>
              <a:t>Mabisi</a:t>
            </a:r>
            <a:r>
              <a:rPr lang="en-US" sz="3000" dirty="0"/>
              <a:t>, 2008, ‘Corruption in Zambia’, in </a:t>
            </a:r>
            <a:r>
              <a:rPr lang="en-US" sz="3000" dirty="0" err="1"/>
              <a:t>Pupwe</a:t>
            </a:r>
            <a:r>
              <a:rPr lang="en-US" sz="3000" dirty="0"/>
              <a:t>, Mary, (ed.), </a:t>
            </a:r>
            <a:r>
              <a:rPr lang="en-US" sz="3000" b="1" dirty="0"/>
              <a:t>Zambia and Development in the 21</a:t>
            </a:r>
            <a:r>
              <a:rPr lang="en-US" sz="3000" b="1" baseline="30000" dirty="0"/>
              <a:t>st</a:t>
            </a:r>
            <a:r>
              <a:rPr lang="en-US" sz="3000" b="1" dirty="0"/>
              <a:t> Century</a:t>
            </a:r>
            <a:r>
              <a:rPr lang="en-US" sz="3000" i="1" dirty="0"/>
              <a:t>, </a:t>
            </a:r>
            <a:r>
              <a:rPr lang="en-US" sz="3000" dirty="0"/>
              <a:t>Lusaka: UNZA Press, pp.9-27.</a:t>
            </a:r>
            <a:endParaRPr lang="en-US" sz="3000" dirty="0"/>
          </a:p>
          <a:p>
            <a:pPr marL="114300" indent="0">
              <a:buNone/>
            </a:pPr>
            <a:r>
              <a:rPr lang="en-US" sz="3000" b="1" dirty="0"/>
              <a:t>OR</a:t>
            </a:r>
            <a:endParaRPr lang="en-US" sz="3000" dirty="0"/>
          </a:p>
          <a:p>
            <a:pPr marL="114300" indent="0">
              <a:buNone/>
            </a:pPr>
            <a:r>
              <a:rPr lang="en-US" sz="3000" dirty="0" err="1"/>
              <a:t>Dimba</a:t>
            </a:r>
            <a:r>
              <a:rPr lang="en-US" sz="3000" dirty="0"/>
              <a:t>, </a:t>
            </a:r>
            <a:r>
              <a:rPr lang="en-US" sz="3000" dirty="0" err="1"/>
              <a:t>Mabisi</a:t>
            </a:r>
            <a:r>
              <a:rPr lang="en-US" sz="3000" dirty="0"/>
              <a:t>, 2008, ‘Corruption in Zambia’, in </a:t>
            </a:r>
            <a:r>
              <a:rPr lang="en-US" sz="3000" dirty="0" err="1"/>
              <a:t>Pupwe</a:t>
            </a:r>
            <a:r>
              <a:rPr lang="en-US" sz="3000" dirty="0"/>
              <a:t>, Mary, (ed.), </a:t>
            </a:r>
            <a:r>
              <a:rPr lang="en-US" sz="3000" u="sng" dirty="0"/>
              <a:t>Zambia and Development in the 21</a:t>
            </a:r>
            <a:r>
              <a:rPr lang="en-US" sz="3000" u="sng" baseline="30000" dirty="0"/>
              <a:t>st</a:t>
            </a:r>
            <a:r>
              <a:rPr lang="en-US" sz="3000" u="sng" dirty="0"/>
              <a:t> Century</a:t>
            </a:r>
            <a:r>
              <a:rPr lang="en-US" sz="3000" i="1" dirty="0"/>
              <a:t>, </a:t>
            </a:r>
            <a:r>
              <a:rPr lang="en-US" sz="3000" dirty="0"/>
              <a:t>Lusaka: UNZA Press, pp.9-27.</a:t>
            </a:r>
            <a:endParaRPr lang="en-US" sz="3000" dirty="0"/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154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571" y="278780"/>
            <a:ext cx="11164229" cy="5898183"/>
          </a:xfrm>
        </p:spPr>
        <p:txBody>
          <a:bodyPr/>
          <a:lstStyle/>
          <a:p>
            <a:pPr marL="114300" indent="0" fontAlgn="base">
              <a:buNone/>
            </a:pPr>
            <a:r>
              <a:rPr lang="en-US" b="1" dirty="0"/>
              <a:t>From a Dissertation</a:t>
            </a:r>
          </a:p>
          <a:p>
            <a:pPr marL="114300" indent="0">
              <a:buNone/>
            </a:pPr>
            <a:r>
              <a:rPr lang="en-US" dirty="0" err="1"/>
              <a:t>Mumbiriga</a:t>
            </a:r>
            <a:r>
              <a:rPr lang="en-US" dirty="0"/>
              <a:t>, </a:t>
            </a:r>
            <a:r>
              <a:rPr lang="en-US" dirty="0" err="1"/>
              <a:t>Evariste</a:t>
            </a:r>
            <a:r>
              <a:rPr lang="en-US" dirty="0"/>
              <a:t>, 2016, ‘The Purpose and Function of Elections in a Democracy’, MA Dissertation, University of Rwanda.</a:t>
            </a:r>
            <a:r>
              <a:rPr lang="en-US" b="1" dirty="0"/>
              <a:t> </a:t>
            </a:r>
            <a:endParaRPr lang="en-US" dirty="0"/>
          </a:p>
          <a:p>
            <a:pPr marL="114300" indent="0" fontAlgn="base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pPr marL="114300" indent="0" fontAlgn="base">
              <a:buNone/>
            </a:pPr>
            <a:r>
              <a:rPr lang="en-US" b="1" dirty="0" smtClean="0"/>
              <a:t>From </a:t>
            </a:r>
            <a:r>
              <a:rPr lang="en-US" b="1" dirty="0"/>
              <a:t>a Thesis</a:t>
            </a:r>
          </a:p>
          <a:p>
            <a:pPr marL="114300" indent="0">
              <a:buNone/>
            </a:pPr>
            <a:r>
              <a:rPr lang="en-US" b="1" dirty="0"/>
              <a:t> 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 </a:t>
            </a:r>
            <a:r>
              <a:rPr lang="en-US" dirty="0" err="1"/>
              <a:t>Chibwantu</a:t>
            </a:r>
            <a:r>
              <a:rPr lang="en-US" dirty="0"/>
              <a:t>, Patrick, 2017, ‘Development Planning in Zambia, from Independence to 1991’, Ph.D. Thesis, </a:t>
            </a:r>
            <a:r>
              <a:rPr lang="en-US" dirty="0" err="1"/>
              <a:t>Mulungushi</a:t>
            </a:r>
            <a:r>
              <a:rPr lang="en-US" dirty="0"/>
              <a:t> University.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8247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a Newspaper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688" y="1825625"/>
            <a:ext cx="11742234" cy="4675536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sz="3200" dirty="0"/>
              <a:t>Kalamata, </a:t>
            </a:r>
            <a:r>
              <a:rPr lang="en-US" sz="3200" dirty="0" err="1"/>
              <a:t>Chalwe</a:t>
            </a:r>
            <a:r>
              <a:rPr lang="en-US" sz="3200" dirty="0"/>
              <a:t>, ‘Debate about Impeachment’, </a:t>
            </a:r>
            <a:r>
              <a:rPr lang="en-US" sz="3200" i="1" dirty="0"/>
              <a:t>News Diggers</a:t>
            </a:r>
            <a:r>
              <a:rPr lang="en-US" sz="3200" dirty="0"/>
              <a:t>, Thursday, 12</a:t>
            </a:r>
            <a:r>
              <a:rPr lang="en-US" sz="3200" baseline="30000" dirty="0"/>
              <a:t>th </a:t>
            </a:r>
            <a:r>
              <a:rPr lang="en-US" sz="3200" dirty="0"/>
              <a:t>April, 2018. </a:t>
            </a:r>
            <a:endParaRPr lang="en-US" sz="3200" dirty="0"/>
          </a:p>
          <a:p>
            <a:pPr marL="114300" indent="0">
              <a:buNone/>
            </a:pPr>
            <a:r>
              <a:rPr lang="en-US" sz="3200" b="1" dirty="0"/>
              <a:t>OR </a:t>
            </a:r>
            <a:endParaRPr lang="en-US" sz="3200" dirty="0"/>
          </a:p>
          <a:p>
            <a:pPr marL="114300" indent="0">
              <a:buNone/>
            </a:pPr>
            <a:r>
              <a:rPr lang="en-US" sz="3200" dirty="0"/>
              <a:t>Kalamata, </a:t>
            </a:r>
            <a:r>
              <a:rPr lang="en-US" sz="3200" dirty="0" err="1"/>
              <a:t>Chalwe</a:t>
            </a:r>
            <a:r>
              <a:rPr lang="en-US" sz="3200" dirty="0"/>
              <a:t>, ‘Debate about Impeachment’, </a:t>
            </a:r>
            <a:r>
              <a:rPr lang="en-US" sz="3200" b="1" dirty="0"/>
              <a:t>News Diggers</a:t>
            </a:r>
            <a:r>
              <a:rPr lang="en-US" sz="3200" dirty="0"/>
              <a:t>, Thursday, 12</a:t>
            </a:r>
            <a:r>
              <a:rPr lang="en-US" sz="3200" baseline="30000" dirty="0"/>
              <a:t>th </a:t>
            </a:r>
            <a:r>
              <a:rPr lang="en-US" sz="3200" dirty="0"/>
              <a:t>April, 2018. </a:t>
            </a:r>
            <a:endParaRPr lang="en-US" sz="3200" dirty="0"/>
          </a:p>
          <a:p>
            <a:pPr marL="114300" indent="0">
              <a:buNone/>
            </a:pPr>
            <a:r>
              <a:rPr lang="en-US" sz="3200" b="1" dirty="0"/>
              <a:t>OR</a:t>
            </a:r>
            <a:endParaRPr lang="en-US" sz="3200" dirty="0"/>
          </a:p>
          <a:p>
            <a:pPr marL="114300" indent="0">
              <a:buNone/>
            </a:pPr>
            <a:r>
              <a:rPr lang="en-US" sz="3200" dirty="0"/>
              <a:t>Kalamata, </a:t>
            </a:r>
            <a:r>
              <a:rPr lang="en-US" sz="3200" dirty="0" err="1"/>
              <a:t>Chalwe</a:t>
            </a:r>
            <a:r>
              <a:rPr lang="en-US" sz="3200" dirty="0"/>
              <a:t>, ‘Debate about Impeachment’, </a:t>
            </a:r>
            <a:r>
              <a:rPr lang="en-US" sz="3200" u="sng" dirty="0"/>
              <a:t>News Diggers</a:t>
            </a:r>
            <a:r>
              <a:rPr lang="en-US" sz="3200" dirty="0"/>
              <a:t>, Thursday, 12</a:t>
            </a:r>
            <a:r>
              <a:rPr lang="en-US" sz="3200" baseline="30000" dirty="0"/>
              <a:t>th </a:t>
            </a:r>
            <a:r>
              <a:rPr lang="en-US" sz="3200" dirty="0"/>
              <a:t>April, 2018.</a:t>
            </a:r>
            <a:endParaRPr lang="en-US" sz="3200" dirty="0"/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6229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7922"/>
            <a:ext cx="11240429" cy="5809785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sz="3500" b="1" dirty="0"/>
              <a:t>From an Oral Interview</a:t>
            </a:r>
          </a:p>
          <a:p>
            <a:pPr marL="114300" indent="0">
              <a:buNone/>
            </a:pPr>
            <a:r>
              <a:rPr lang="en-US" sz="3500" dirty="0" smtClean="0"/>
              <a:t>Interview </a:t>
            </a:r>
            <a:r>
              <a:rPr lang="en-US" sz="3500" dirty="0"/>
              <a:t>with Kaunda, Kenneth D., </a:t>
            </a:r>
            <a:r>
              <a:rPr lang="en-US" sz="3500" dirty="0" err="1"/>
              <a:t>Kabulonga</a:t>
            </a:r>
            <a:r>
              <a:rPr lang="en-US" sz="3500" dirty="0"/>
              <a:t>, Lusaka, Thursday, 5</a:t>
            </a:r>
            <a:r>
              <a:rPr lang="en-US" sz="3500" baseline="30000" dirty="0"/>
              <a:t>th</a:t>
            </a:r>
            <a:r>
              <a:rPr lang="en-US" sz="3500" dirty="0"/>
              <a:t> June, 1992. </a:t>
            </a:r>
            <a:endParaRPr lang="en-US" sz="3500" dirty="0"/>
          </a:p>
          <a:p>
            <a:pPr marL="114300" indent="0">
              <a:buNone/>
            </a:pPr>
            <a:r>
              <a:rPr lang="en-US" sz="3500" dirty="0"/>
              <a:t> </a:t>
            </a:r>
            <a:endParaRPr lang="en-US" sz="3500" dirty="0"/>
          </a:p>
          <a:p>
            <a:pPr fontAlgn="base"/>
            <a:r>
              <a:rPr lang="en-US" sz="3500" b="1" dirty="0"/>
              <a:t>From the Internet</a:t>
            </a:r>
          </a:p>
          <a:p>
            <a:pPr marL="114300" indent="0">
              <a:buNone/>
            </a:pPr>
            <a:endParaRPr lang="en-US" sz="3500" dirty="0"/>
          </a:p>
          <a:p>
            <a:pPr marL="114300" indent="0">
              <a:buNone/>
            </a:pPr>
            <a:r>
              <a:rPr lang="en-US" sz="3500" dirty="0" err="1"/>
              <a:t>Phiri</a:t>
            </a:r>
            <a:r>
              <a:rPr lang="en-US" sz="3500" dirty="0"/>
              <a:t>, </a:t>
            </a:r>
            <a:r>
              <a:rPr lang="en-US" sz="3500" u="sng" dirty="0" err="1"/>
              <a:t>Jolofa</a:t>
            </a:r>
            <a:r>
              <a:rPr lang="en-US" sz="3500" dirty="0" err="1"/>
              <a:t>n</a:t>
            </a:r>
            <a:r>
              <a:rPr lang="en-US" sz="3500" dirty="0"/>
              <a:t>, ‘Developing Confidence in our Institutions’, </a:t>
            </a:r>
            <a:r>
              <a:rPr lang="en-US" sz="3500" u="sng" dirty="0">
                <a:hlinkClick r:id="rId2"/>
              </a:rPr>
              <a:t>www.lusakatimes.co.zm</a:t>
            </a:r>
            <a:r>
              <a:rPr lang="en-US" sz="3500" dirty="0"/>
              <a:t>, p.4. Retrieved/Accessed on Monday, 16</a:t>
            </a:r>
            <a:r>
              <a:rPr lang="en-US" sz="3500" baseline="30000" dirty="0"/>
              <a:t>th</a:t>
            </a:r>
            <a:r>
              <a:rPr lang="en-US" sz="3500" dirty="0"/>
              <a:t> April, 2018.</a:t>
            </a:r>
            <a:endParaRPr lang="en-US" sz="3500" dirty="0"/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5230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2166" y="412595"/>
            <a:ext cx="10751634" cy="5764368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Or  </a:t>
            </a:r>
            <a:r>
              <a:rPr lang="en-US" dirty="0"/>
              <a:t> </a:t>
            </a:r>
            <a:endParaRPr lang="en-US" dirty="0"/>
          </a:p>
          <a:p>
            <a:pPr marL="114300" indent="0">
              <a:buNone/>
            </a:pPr>
            <a:r>
              <a:rPr lang="en-US" u="sng" dirty="0">
                <a:hlinkClick r:id="rId2"/>
              </a:rPr>
              <a:t>www.lusakatimes.com</a:t>
            </a:r>
            <a:r>
              <a:rPr lang="en-US" dirty="0"/>
              <a:t>. ‘Developing a People-driven Constitution’. Retrieved/Accessed on Wednesday, 11</a:t>
            </a:r>
            <a:r>
              <a:rPr lang="en-US" baseline="30000" dirty="0"/>
              <a:t>th</a:t>
            </a:r>
            <a:r>
              <a:rPr lang="en-US" dirty="0"/>
              <a:t> April, 2018.  </a:t>
            </a: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fontAlgn="base"/>
            <a:r>
              <a:rPr lang="en-US" b="1" dirty="0" smtClean="0"/>
              <a:t>From </a:t>
            </a:r>
            <a:r>
              <a:rPr lang="en-US" b="1" dirty="0"/>
              <a:t>a </a:t>
            </a:r>
            <a:r>
              <a:rPr lang="en-US" b="1" i="1" dirty="0"/>
              <a:t>co-authored Book</a:t>
            </a:r>
            <a:endParaRPr lang="en-US" b="1" dirty="0"/>
          </a:p>
          <a:p>
            <a:pPr marL="114300" indent="0">
              <a:buNone/>
            </a:pPr>
            <a:r>
              <a:rPr lang="en-US" dirty="0" err="1" smtClean="0"/>
              <a:t>Lyeneno</a:t>
            </a:r>
            <a:r>
              <a:rPr lang="en-US" dirty="0"/>
              <a:t>, James and </a:t>
            </a:r>
            <a:r>
              <a:rPr lang="en-US" dirty="0" err="1"/>
              <a:t>Chibwika</a:t>
            </a:r>
            <a:r>
              <a:rPr lang="en-US" dirty="0"/>
              <a:t>, Megan, </a:t>
            </a:r>
            <a:r>
              <a:rPr lang="en-US" i="1" dirty="0"/>
              <a:t>Dealing with gender-based violence in Zambia, </a:t>
            </a:r>
            <a:r>
              <a:rPr lang="en-US" dirty="0"/>
              <a:t>Lusaka: </a:t>
            </a:r>
            <a:r>
              <a:rPr lang="en-US" dirty="0" err="1"/>
              <a:t>Likili</a:t>
            </a:r>
            <a:r>
              <a:rPr lang="en-US" dirty="0"/>
              <a:t> Press, 2018</a:t>
            </a:r>
            <a:r>
              <a:rPr lang="en-US" dirty="0" smtClean="0"/>
              <a:t>.</a:t>
            </a:r>
          </a:p>
          <a:p>
            <a:r>
              <a:rPr lang="en-US" b="1" dirty="0"/>
              <a:t>Or </a:t>
            </a: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err="1" smtClean="0"/>
              <a:t>Phiri</a:t>
            </a:r>
            <a:r>
              <a:rPr lang="en-US" dirty="0"/>
              <a:t>, Mathew, </a:t>
            </a:r>
            <a:r>
              <a:rPr lang="en-US" dirty="0" err="1"/>
              <a:t>Tembo</a:t>
            </a:r>
            <a:r>
              <a:rPr lang="en-US" dirty="0"/>
              <a:t>, Apology, </a:t>
            </a:r>
            <a:r>
              <a:rPr lang="en-US" dirty="0" err="1"/>
              <a:t>Pokili</a:t>
            </a:r>
            <a:r>
              <a:rPr lang="en-US" dirty="0"/>
              <a:t>, </a:t>
            </a:r>
            <a:r>
              <a:rPr lang="en-US" dirty="0" err="1"/>
              <a:t>Mwela</a:t>
            </a:r>
            <a:r>
              <a:rPr lang="en-US" dirty="0"/>
              <a:t> and </a:t>
            </a:r>
            <a:r>
              <a:rPr lang="en-US" dirty="0" err="1"/>
              <a:t>Denkede</a:t>
            </a:r>
            <a:r>
              <a:rPr lang="en-US" dirty="0"/>
              <a:t>, Jim, </a:t>
            </a:r>
            <a:r>
              <a:rPr lang="en-US" i="1" dirty="0"/>
              <a:t>The Levels of Tolerance in Zambian Politics, </a:t>
            </a:r>
            <a:r>
              <a:rPr lang="en-US" dirty="0"/>
              <a:t>Ndola: Mission Press, 2010. 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6392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259" y="666208"/>
            <a:ext cx="10515600" cy="894963"/>
          </a:xfrm>
        </p:spPr>
        <p:txBody>
          <a:bodyPr/>
          <a:lstStyle/>
          <a:p>
            <a:r>
              <a:rPr lang="en-US" b="1" dirty="0"/>
              <a:t>Bibliography from an Archival Source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3610" y="2107580"/>
            <a:ext cx="9723863" cy="4025591"/>
          </a:xfrm>
        </p:spPr>
        <p:txBody>
          <a:bodyPr/>
          <a:lstStyle/>
          <a:p>
            <a:pPr marL="114300" indent="0">
              <a:buNone/>
            </a:pPr>
            <a:r>
              <a:rPr lang="en-US" sz="3200" dirty="0"/>
              <a:t>NAZ/MF1/3/240, Correspondence from </a:t>
            </a:r>
            <a:r>
              <a:rPr lang="en-US" sz="3200" dirty="0" err="1"/>
              <a:t>Talmage</a:t>
            </a:r>
            <a:r>
              <a:rPr lang="en-US" sz="3200" dirty="0"/>
              <a:t>, D.M. Private Secretary to the President, to Permanent Secretary, Ministry of  Finance, 21 May 1965. </a:t>
            </a:r>
            <a:endParaRPr lang="en-US" sz="3200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291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/>
          <p:nvPr/>
        </p:nvSpPr>
        <p:spPr>
          <a:xfrm>
            <a:off x="223837" y="266700"/>
            <a:ext cx="11444287" cy="7294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</a:pP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some cases such authors even end up being stripped of (losing) their qualifications!</a:t>
            </a:r>
            <a:endParaRPr/>
          </a:p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</a:pP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every academic paper that you write you must acknowledge all the ideas that are not your own but are from other people’s works; such as books, journal articles, interviews, chapters in books, newspapers, internet/online and all other sources not written by you. </a:t>
            </a:r>
            <a:endParaRPr/>
          </a:p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</a:pP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There are various referencing styles that are used in writing academic papers such as Assignments, long papers, dissertations and theses. </a:t>
            </a:r>
            <a:endParaRPr/>
          </a:p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Referencing styles include</a:t>
            </a: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Chicago, Havard, O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scola, APA</a:t>
            </a: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and other systems of referencing.  </a:t>
            </a:r>
            <a:endParaRPr/>
          </a:p>
          <a:p>
            <a:pPr marL="5715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None/>
            </a:pPr>
            <a:endParaRPr sz="36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with Multiple Authors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376" y="1494264"/>
            <a:ext cx="10662424" cy="4928838"/>
          </a:xfrm>
        </p:spPr>
        <p:txBody>
          <a:bodyPr>
            <a:normAutofit/>
          </a:bodyPr>
          <a:lstStyle/>
          <a:p>
            <a:pPr fontAlgn="base"/>
            <a:r>
              <a:rPr lang="en-US" dirty="0" smtClean="0"/>
              <a:t>When </a:t>
            </a:r>
            <a:r>
              <a:rPr lang="en-US" dirty="0"/>
              <a:t>you cite a source with up to three authors, cite all authors’ names. </a:t>
            </a:r>
          </a:p>
          <a:p>
            <a:pPr fontAlgn="base"/>
            <a:r>
              <a:rPr lang="en-US" dirty="0"/>
              <a:t>However, for four or more authors, list only the first name, followed by ‘</a:t>
            </a:r>
            <a:r>
              <a:rPr lang="en-US" i="1" dirty="0"/>
              <a:t>et al</a:t>
            </a:r>
            <a:r>
              <a:rPr lang="en-US" i="1" dirty="0" smtClean="0"/>
              <a:t>.</a:t>
            </a:r>
            <a:r>
              <a:rPr lang="en-US" dirty="0" smtClean="0"/>
              <a:t>’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So, </a:t>
            </a:r>
            <a:r>
              <a:rPr lang="en-US" dirty="0" err="1"/>
              <a:t>Phiri</a:t>
            </a:r>
            <a:r>
              <a:rPr lang="en-US" dirty="0"/>
              <a:t>, Mathew, </a:t>
            </a:r>
            <a:r>
              <a:rPr lang="en-US" dirty="0" err="1"/>
              <a:t>Tembo</a:t>
            </a:r>
            <a:r>
              <a:rPr lang="en-US" dirty="0"/>
              <a:t>, Apology, </a:t>
            </a:r>
            <a:r>
              <a:rPr lang="en-US" dirty="0" err="1"/>
              <a:t>Pokili</a:t>
            </a:r>
            <a:r>
              <a:rPr lang="en-US" dirty="0"/>
              <a:t>, </a:t>
            </a:r>
            <a:r>
              <a:rPr lang="en-US" dirty="0" err="1"/>
              <a:t>Mwela</a:t>
            </a:r>
            <a:r>
              <a:rPr lang="en-US" dirty="0"/>
              <a:t> and </a:t>
            </a:r>
            <a:r>
              <a:rPr lang="en-US" dirty="0" err="1"/>
              <a:t>Dyonko</a:t>
            </a:r>
            <a:r>
              <a:rPr lang="en-US" dirty="0"/>
              <a:t>, Jim, </a:t>
            </a:r>
            <a:r>
              <a:rPr lang="en-US" i="1" dirty="0"/>
              <a:t>The Levels of Tolerance in Zambian Politics, </a:t>
            </a:r>
            <a:r>
              <a:rPr lang="en-US" dirty="0"/>
              <a:t>Ndola: Mission Press, 2010 </a:t>
            </a:r>
            <a:r>
              <a:rPr lang="en-US" b="1" dirty="0"/>
              <a:t>should come as: </a:t>
            </a:r>
            <a:endParaRPr lang="en-US" dirty="0"/>
          </a:p>
          <a:p>
            <a:pPr marL="114300" indent="0">
              <a:buNone/>
            </a:pPr>
            <a:r>
              <a:rPr lang="en-US" dirty="0" err="1" smtClean="0"/>
              <a:t>Phiri</a:t>
            </a:r>
            <a:r>
              <a:rPr lang="en-US" dirty="0"/>
              <a:t>, Mathew, et al., </a:t>
            </a:r>
            <a:r>
              <a:rPr lang="en-US" i="1" dirty="0"/>
              <a:t>The Levels of Tolerance in Zambian Politics </a:t>
            </a:r>
            <a:r>
              <a:rPr lang="en-US" dirty="0"/>
              <a:t>Ndola: Mission Press, 2010.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3366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ACTIVITY FOR STUDENTS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WRITE A BIBLIOGRAPHY USING THE DIFFERENT MATERIALS AVAILABLE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72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/>
          <p:nvPr/>
        </p:nvSpPr>
        <p:spPr>
          <a:xfrm>
            <a:off x="182879" y="221382"/>
            <a:ext cx="11713800" cy="6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</a:pP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this lecture, our interest centres on the Chicago referencing style. </a:t>
            </a:r>
            <a:endParaRPr sz="36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marR="0" lvl="0" indent="-57150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</a:pP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 ma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 be</a:t>
            </a: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familiar with the author-date referencing style because it is also used in the MLA and APA referencing styles, which are anchored on the Havard referencing style.</a:t>
            </a:r>
            <a:endParaRPr sz="36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Noto Sans Symbols"/>
              <a:buChar char="❑"/>
            </a:pPr>
            <a:r>
              <a:rPr lang="en-US" sz="3200" b="1" i="0" u="none" strike="noStrike" cap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CHICAGO REFERENCING/CITATION STYLE</a:t>
            </a:r>
            <a:endParaRPr sz="3200" b="0" i="0" u="none" strike="noStrike" cap="non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Chicago referencing or citation style comes in two formats: 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Using notes and bibliography style and 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using the author-date referencing style. 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marR="0" lvl="0" indent="-34290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None/>
            </a:pPr>
            <a:endParaRPr sz="36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/>
          <p:nvPr/>
        </p:nvSpPr>
        <p:spPr>
          <a:xfrm>
            <a:off x="221381" y="240632"/>
            <a:ext cx="11444400" cy="6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Noto Sans Symbols"/>
              <a:buChar char="❑"/>
            </a:pPr>
            <a:r>
              <a:rPr lang="en-US" sz="3200" b="1" i="0" u="none" strike="noStrike" cap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Using the Notes and Bibliography Referencing/Citation Style</a:t>
            </a:r>
            <a:endParaRPr sz="3200" b="0" i="0" u="none" strike="noStrike" cap="non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Many scholars in the humanities – like in literature, history, law, and the arts prefer the </a:t>
            </a:r>
            <a:r>
              <a:rPr lang="en-US" sz="32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notes and bibliography 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 of the Chicago referencing style. 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Under this referencing style, sources are cited in numbered footnotes or endnotes. 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Each numbered footnote or endnote corresponds to a raised (superscript) number at the end of a quotation (direct or indirect) in the text. 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numbered sources quoted from are constantly listed at the bottom of each where they appear or in a list titled </a:t>
            </a:r>
            <a:r>
              <a:rPr lang="en-US" sz="3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Endnotes 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the of the essay.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/>
          <p:nvPr/>
        </p:nvSpPr>
        <p:spPr>
          <a:xfrm>
            <a:off x="221381" y="192506"/>
            <a:ext cx="11704320" cy="6800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citation numbers correspond to the numbered footnotes or endnotes. 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both cases, a separate bibliography, starting on a fresh page comes at the end. 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bibliography is never numbered but arranged alphabetically according to the surnames of the authors quoted. Only the sources quoted from are listed in the bibliography. 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notes and bibliography system can accommodate various types of sources, including unusual ones that do not fit neatly into the author-date system. 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Examples of such sources are books, journal articles, archival sources, newspapers, magazines, internet sources, interviews, etc. 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/>
          <p:nvPr/>
        </p:nvSpPr>
        <p:spPr>
          <a:xfrm>
            <a:off x="182880" y="539015"/>
            <a:ext cx="11656193" cy="5736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Noto Sans Symbols"/>
              <a:buChar char="❑"/>
            </a:pPr>
            <a:r>
              <a:rPr lang="en-US" sz="3200" b="1" i="0" u="none" strike="noStrike" cap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Using the Author-Date Referencing/Citation Style</a:t>
            </a:r>
            <a:endParaRPr sz="3200" b="0" i="0" u="none" strike="noStrike" cap="non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use of the </a:t>
            </a:r>
            <a:r>
              <a:rPr lang="en-US" sz="32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author-date 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 is more common in the sciences and social sciences.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this system, sources are briefly cited in the text, usually in parentheses (brackets), using author’s last name and year of publication. 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These are called in-text citations or references. 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Each in-text citation corresponds to an entry in a reference list at the end of the essay, where full bibliographic information is provided.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"/>
          <p:cNvSpPr txBox="1"/>
          <p:nvPr/>
        </p:nvSpPr>
        <p:spPr>
          <a:xfrm>
            <a:off x="269507" y="327259"/>
            <a:ext cx="11646569" cy="7291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42900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the academic world, most authors or scholars usually follow the system used by others in their field. 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However, they may use another system if their publisher requires them to do so.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this lecture, our interest centres on the Chicago referencing style. 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 are already familiar with the author-date referencing style because it is also used in the MLA and APA referencing styles, which are anchored on the Havard referencing style.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Here we now need to give examples of the note- bibliograph referencing style.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5400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"/>
          <p:cNvSpPr/>
          <p:nvPr/>
        </p:nvSpPr>
        <p:spPr>
          <a:xfrm>
            <a:off x="169817" y="274320"/>
            <a:ext cx="11795760" cy="600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914400" marR="0" lvl="0" indent="-457200" algn="just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Noto Sans Symbols"/>
              <a:buChar char="❑"/>
            </a:pPr>
            <a:r>
              <a:rPr lang="en-US" sz="3200" b="1" i="0" u="none" strike="noStrike" cap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FOOT NOTES </a:t>
            </a:r>
            <a:endParaRPr sz="3200" b="0" i="0" u="none" strike="noStrike" cap="non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⚫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 writing Footnotes, we begin by writing the author’s first name/ or initials while when writing bibliography, we begin with the surname. </a:t>
            </a:r>
            <a:endParaRPr/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⚫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Titles in both Footnotes and Bibliography can be </a:t>
            </a:r>
            <a:r>
              <a:rPr lang="en-US" sz="3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bold 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 </a:t>
            </a:r>
            <a:r>
              <a:rPr lang="en-US" sz="3200" b="0" i="0" u="sng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underlined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or in </a:t>
            </a:r>
            <a:r>
              <a:rPr lang="en-US" sz="32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italics. 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⚫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year of publication (inside brackets) can be either after the author’s name or after the publisher’s name.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Noto Sans Symbols"/>
              <a:buChar char="⚫"/>
            </a:pPr>
            <a:r>
              <a:rPr lang="en-US" sz="3200" b="1" i="0" u="none" strike="noStrike" cap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Footnotes from a Book</a:t>
            </a:r>
            <a:endParaRPr/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Alinase Tembo, </a:t>
            </a:r>
            <a:r>
              <a:rPr lang="en-US" sz="3200" b="0" i="0" u="sng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Mining in Zambia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(Ndola: Printpack, 2018), p.6. </a:t>
            </a:r>
            <a:r>
              <a:rPr lang="en-US" sz="3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 (if repeated foot/end note)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Tembo, </a:t>
            </a:r>
            <a:r>
              <a:rPr lang="en-US" sz="32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Mining in Zambia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p.24. 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1258</Words>
  <Application>Microsoft Office PowerPoint</Application>
  <PresentationFormat>Widescreen</PresentationFormat>
  <Paragraphs>211</Paragraphs>
  <Slides>31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Noto Sans Symbols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 </vt:lpstr>
      <vt:lpstr>WRITING BIBLIOGRAPHY</vt:lpstr>
      <vt:lpstr>From a Journal Article</vt:lpstr>
      <vt:lpstr>From An Edited Book</vt:lpstr>
      <vt:lpstr>PowerPoint Presentation</vt:lpstr>
      <vt:lpstr>From a Newspaper</vt:lpstr>
      <vt:lpstr>PowerPoint Presentation</vt:lpstr>
      <vt:lpstr>PowerPoint Presentation</vt:lpstr>
      <vt:lpstr>Bibliography from an Archival Source </vt:lpstr>
      <vt:lpstr>Sources with Multiple Authors</vt:lpstr>
      <vt:lpstr>PRACTICAL ACTIVITY FOR STUDENTS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KASONGO CHIPUTA</dc:creator>
  <cp:lastModifiedBy>Benson</cp:lastModifiedBy>
  <cp:revision>5</cp:revision>
  <dcterms:created xsi:type="dcterms:W3CDTF">2021-01-28T06:25:14Z</dcterms:created>
  <dcterms:modified xsi:type="dcterms:W3CDTF">2024-05-14T06:23:41Z</dcterms:modified>
</cp:coreProperties>
</file>