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sldIdLst>
    <p:sldId id="256" r:id="rId2"/>
    <p:sldId id="257" r:id="rId3"/>
    <p:sldId id="342" r:id="rId4"/>
    <p:sldId id="341" r:id="rId5"/>
    <p:sldId id="343" r:id="rId6"/>
    <p:sldId id="345" r:id="rId7"/>
    <p:sldId id="344" r:id="rId8"/>
    <p:sldId id="346" r:id="rId9"/>
    <p:sldId id="347" r:id="rId10"/>
    <p:sldId id="340" r:id="rId11"/>
    <p:sldId id="258" r:id="rId12"/>
    <p:sldId id="259" r:id="rId13"/>
    <p:sldId id="260" r:id="rId14"/>
    <p:sldId id="261" r:id="rId15"/>
    <p:sldId id="262" r:id="rId16"/>
    <p:sldId id="378" r:id="rId17"/>
    <p:sldId id="393" r:id="rId18"/>
    <p:sldId id="263" r:id="rId19"/>
    <p:sldId id="390" r:id="rId20"/>
    <p:sldId id="391" r:id="rId21"/>
    <p:sldId id="264" r:id="rId22"/>
    <p:sldId id="265" r:id="rId23"/>
    <p:sldId id="266" r:id="rId24"/>
    <p:sldId id="268" r:id="rId25"/>
    <p:sldId id="267" r:id="rId26"/>
    <p:sldId id="348" r:id="rId27"/>
    <p:sldId id="350" r:id="rId28"/>
    <p:sldId id="368" r:id="rId29"/>
    <p:sldId id="314" r:id="rId30"/>
    <p:sldId id="352" r:id="rId31"/>
    <p:sldId id="354" r:id="rId32"/>
    <p:sldId id="356" r:id="rId33"/>
    <p:sldId id="353" r:id="rId34"/>
    <p:sldId id="359" r:id="rId35"/>
    <p:sldId id="331" r:id="rId36"/>
    <p:sldId id="332" r:id="rId37"/>
    <p:sldId id="369" r:id="rId38"/>
    <p:sldId id="370" r:id="rId39"/>
    <p:sldId id="333" r:id="rId40"/>
    <p:sldId id="334" r:id="rId41"/>
    <p:sldId id="336" r:id="rId42"/>
    <p:sldId id="337"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139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B208FA-6F45-4E5A-ACEE-753BED553127}" type="datetimeFigureOut">
              <a:rPr lang="en-GB" smtClean="0"/>
              <a:pPr/>
              <a:t>03/07/2013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133C7E-13F1-446F-9AA5-F5A8C9477C54}"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849D48F-6E78-4A16-9911-44E912DF8CA1}" type="datetime1">
              <a:rPr lang="en-GB" smtClean="0"/>
              <a:pPr/>
              <a:t>03/07/2013</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
        <p:nvSpPr>
          <p:cNvPr id="6" name="Slide Number Placeholder 5"/>
          <p:cNvSpPr>
            <a:spLocks noGrp="1"/>
          </p:cNvSpPr>
          <p:nvPr>
            <p:ph type="sldNum" sz="quarter" idx="12"/>
          </p:nvPr>
        </p:nvSpPr>
        <p:spPr/>
        <p:txBody>
          <a:bodyPr/>
          <a:lstStyle/>
          <a:p>
            <a:fld id="{53ADB9B5-DFC7-4E3F-A584-53158FF84BC8}"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D148914-613F-4AB1-BFAF-31163185DBE0}" type="datetime1">
              <a:rPr lang="en-GB" smtClean="0"/>
              <a:pPr/>
              <a:t>03/07/2013</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
        <p:nvSpPr>
          <p:cNvPr id="6" name="Slide Number Placeholder 5"/>
          <p:cNvSpPr>
            <a:spLocks noGrp="1"/>
          </p:cNvSpPr>
          <p:nvPr>
            <p:ph type="sldNum" sz="quarter" idx="12"/>
          </p:nvPr>
        </p:nvSpPr>
        <p:spPr/>
        <p:txBody>
          <a:bodyPr/>
          <a:lstStyle/>
          <a:p>
            <a:fld id="{53ADB9B5-DFC7-4E3F-A584-53158FF84BC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99934D3-6FE3-49CD-9127-32BAFF4E4773}" type="datetime1">
              <a:rPr lang="en-GB" smtClean="0"/>
              <a:pPr/>
              <a:t>03/07/2013</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
        <p:nvSpPr>
          <p:cNvPr id="6" name="Slide Number Placeholder 5"/>
          <p:cNvSpPr>
            <a:spLocks noGrp="1"/>
          </p:cNvSpPr>
          <p:nvPr>
            <p:ph type="sldNum" sz="quarter" idx="12"/>
          </p:nvPr>
        </p:nvSpPr>
        <p:spPr/>
        <p:txBody>
          <a:bodyPr/>
          <a:lstStyle/>
          <a:p>
            <a:fld id="{53ADB9B5-DFC7-4E3F-A584-53158FF84BC8}"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0B2899-F26D-4BF2-B446-A8726940002D}" type="datetime1">
              <a:rPr lang="en-GB" smtClean="0"/>
              <a:pPr/>
              <a:t>03/07/2013</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
        <p:nvSpPr>
          <p:cNvPr id="6" name="Slide Number Placeholder 5"/>
          <p:cNvSpPr>
            <a:spLocks noGrp="1"/>
          </p:cNvSpPr>
          <p:nvPr>
            <p:ph type="sldNum" sz="quarter" idx="12"/>
          </p:nvPr>
        </p:nvSpPr>
        <p:spPr/>
        <p:txBody>
          <a:bodyPr/>
          <a:lstStyle/>
          <a:p>
            <a:fld id="{53ADB9B5-DFC7-4E3F-A584-53158FF84BC8}"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E53D8F-388D-4E4B-B057-26669584A9ED}" type="datetime1">
              <a:rPr lang="en-GB" smtClean="0"/>
              <a:pPr/>
              <a:t>03/07/2013</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
        <p:nvSpPr>
          <p:cNvPr id="6" name="Slide Number Placeholder 5"/>
          <p:cNvSpPr>
            <a:spLocks noGrp="1"/>
          </p:cNvSpPr>
          <p:nvPr>
            <p:ph type="sldNum" sz="quarter" idx="12"/>
          </p:nvPr>
        </p:nvSpPr>
        <p:spPr/>
        <p:txBody>
          <a:bodyPr/>
          <a:lstStyle/>
          <a:p>
            <a:fld id="{53ADB9B5-DFC7-4E3F-A584-53158FF84BC8}"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DBFF816-85E1-4024-BD77-979712A89519}" type="datetime1">
              <a:rPr lang="en-GB" smtClean="0"/>
              <a:pPr/>
              <a:t>03/07/2013</a:t>
            </a:fld>
            <a:endParaRPr lang="en-GB"/>
          </a:p>
        </p:txBody>
      </p:sp>
      <p:sp>
        <p:nvSpPr>
          <p:cNvPr id="6" name="Footer Placeholder 5"/>
          <p:cNvSpPr>
            <a:spLocks noGrp="1"/>
          </p:cNvSpPr>
          <p:nvPr>
            <p:ph type="ftr" sz="quarter" idx="11"/>
          </p:nvPr>
        </p:nvSpPr>
        <p:spPr/>
        <p:txBody>
          <a:bodyPr/>
          <a:lstStyle/>
          <a:p>
            <a:r>
              <a:rPr lang="en-GB" smtClean="0"/>
              <a:t>ES/2013</a:t>
            </a:r>
            <a:endParaRPr lang="en-GB"/>
          </a:p>
        </p:txBody>
      </p:sp>
      <p:sp>
        <p:nvSpPr>
          <p:cNvPr id="7" name="Slide Number Placeholder 6"/>
          <p:cNvSpPr>
            <a:spLocks noGrp="1"/>
          </p:cNvSpPr>
          <p:nvPr>
            <p:ph type="sldNum" sz="quarter" idx="12"/>
          </p:nvPr>
        </p:nvSpPr>
        <p:spPr/>
        <p:txBody>
          <a:bodyPr/>
          <a:lstStyle/>
          <a:p>
            <a:fld id="{53ADB9B5-DFC7-4E3F-A584-53158FF84BC8}"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3020208-92BA-444D-9FD5-85BD54E6C448}" type="datetime1">
              <a:rPr lang="en-GB" smtClean="0"/>
              <a:pPr/>
              <a:t>03/07/2013</a:t>
            </a:fld>
            <a:endParaRPr lang="en-GB"/>
          </a:p>
        </p:txBody>
      </p:sp>
      <p:sp>
        <p:nvSpPr>
          <p:cNvPr id="8" name="Footer Placeholder 7"/>
          <p:cNvSpPr>
            <a:spLocks noGrp="1"/>
          </p:cNvSpPr>
          <p:nvPr>
            <p:ph type="ftr" sz="quarter" idx="11"/>
          </p:nvPr>
        </p:nvSpPr>
        <p:spPr/>
        <p:txBody>
          <a:bodyPr/>
          <a:lstStyle/>
          <a:p>
            <a:r>
              <a:rPr lang="en-GB" smtClean="0"/>
              <a:t>ES/2013</a:t>
            </a:r>
            <a:endParaRPr lang="en-GB"/>
          </a:p>
        </p:txBody>
      </p:sp>
      <p:sp>
        <p:nvSpPr>
          <p:cNvPr id="9" name="Slide Number Placeholder 8"/>
          <p:cNvSpPr>
            <a:spLocks noGrp="1"/>
          </p:cNvSpPr>
          <p:nvPr>
            <p:ph type="sldNum" sz="quarter" idx="12"/>
          </p:nvPr>
        </p:nvSpPr>
        <p:spPr/>
        <p:txBody>
          <a:bodyPr/>
          <a:lstStyle/>
          <a:p>
            <a:fld id="{53ADB9B5-DFC7-4E3F-A584-53158FF84BC8}"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93B1A1F-F104-4532-8A9E-0BB5262B9297}" type="datetime1">
              <a:rPr lang="en-GB" smtClean="0"/>
              <a:pPr/>
              <a:t>03/07/2013</a:t>
            </a:fld>
            <a:endParaRPr lang="en-GB"/>
          </a:p>
        </p:txBody>
      </p:sp>
      <p:sp>
        <p:nvSpPr>
          <p:cNvPr id="4" name="Footer Placeholder 3"/>
          <p:cNvSpPr>
            <a:spLocks noGrp="1"/>
          </p:cNvSpPr>
          <p:nvPr>
            <p:ph type="ftr" sz="quarter" idx="11"/>
          </p:nvPr>
        </p:nvSpPr>
        <p:spPr/>
        <p:txBody>
          <a:bodyPr/>
          <a:lstStyle/>
          <a:p>
            <a:r>
              <a:rPr lang="en-GB" smtClean="0"/>
              <a:t>ES/2013</a:t>
            </a:r>
            <a:endParaRPr lang="en-GB"/>
          </a:p>
        </p:txBody>
      </p:sp>
      <p:sp>
        <p:nvSpPr>
          <p:cNvPr id="5" name="Slide Number Placeholder 4"/>
          <p:cNvSpPr>
            <a:spLocks noGrp="1"/>
          </p:cNvSpPr>
          <p:nvPr>
            <p:ph type="sldNum" sz="quarter" idx="12"/>
          </p:nvPr>
        </p:nvSpPr>
        <p:spPr/>
        <p:txBody>
          <a:bodyPr/>
          <a:lstStyle/>
          <a:p>
            <a:fld id="{53ADB9B5-DFC7-4E3F-A584-53158FF84BC8}"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00F43E-3123-45C9-B673-5B4CD87973CF}" type="datetime1">
              <a:rPr lang="en-GB" smtClean="0"/>
              <a:pPr/>
              <a:t>03/07/2013</a:t>
            </a:fld>
            <a:endParaRPr lang="en-GB"/>
          </a:p>
        </p:txBody>
      </p:sp>
      <p:sp>
        <p:nvSpPr>
          <p:cNvPr id="3" name="Footer Placeholder 2"/>
          <p:cNvSpPr>
            <a:spLocks noGrp="1"/>
          </p:cNvSpPr>
          <p:nvPr>
            <p:ph type="ftr" sz="quarter" idx="11"/>
          </p:nvPr>
        </p:nvSpPr>
        <p:spPr/>
        <p:txBody>
          <a:bodyPr/>
          <a:lstStyle/>
          <a:p>
            <a:r>
              <a:rPr lang="en-GB" smtClean="0"/>
              <a:t>ES/2013</a:t>
            </a:r>
            <a:endParaRPr lang="en-GB"/>
          </a:p>
        </p:txBody>
      </p:sp>
      <p:sp>
        <p:nvSpPr>
          <p:cNvPr id="4" name="Slide Number Placeholder 3"/>
          <p:cNvSpPr>
            <a:spLocks noGrp="1"/>
          </p:cNvSpPr>
          <p:nvPr>
            <p:ph type="sldNum" sz="quarter" idx="12"/>
          </p:nvPr>
        </p:nvSpPr>
        <p:spPr/>
        <p:txBody>
          <a:bodyPr/>
          <a:lstStyle/>
          <a:p>
            <a:fld id="{53ADB9B5-DFC7-4E3F-A584-53158FF84BC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F8C2E5-455E-47F8-91EB-EE582657E787}" type="datetime1">
              <a:rPr lang="en-GB" smtClean="0"/>
              <a:pPr/>
              <a:t>03/07/2013</a:t>
            </a:fld>
            <a:endParaRPr lang="en-GB"/>
          </a:p>
        </p:txBody>
      </p:sp>
      <p:sp>
        <p:nvSpPr>
          <p:cNvPr id="6" name="Footer Placeholder 5"/>
          <p:cNvSpPr>
            <a:spLocks noGrp="1"/>
          </p:cNvSpPr>
          <p:nvPr>
            <p:ph type="ftr" sz="quarter" idx="11"/>
          </p:nvPr>
        </p:nvSpPr>
        <p:spPr/>
        <p:txBody>
          <a:bodyPr/>
          <a:lstStyle/>
          <a:p>
            <a:r>
              <a:rPr lang="en-GB" smtClean="0"/>
              <a:t>ES/2013</a:t>
            </a:r>
            <a:endParaRPr lang="en-GB"/>
          </a:p>
        </p:txBody>
      </p:sp>
      <p:sp>
        <p:nvSpPr>
          <p:cNvPr id="7" name="Slide Number Placeholder 6"/>
          <p:cNvSpPr>
            <a:spLocks noGrp="1"/>
          </p:cNvSpPr>
          <p:nvPr>
            <p:ph type="sldNum" sz="quarter" idx="12"/>
          </p:nvPr>
        </p:nvSpPr>
        <p:spPr/>
        <p:txBody>
          <a:bodyPr/>
          <a:lstStyle/>
          <a:p>
            <a:fld id="{53ADB9B5-DFC7-4E3F-A584-53158FF84BC8}"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431408-2F5D-474B-92D0-2D7B8A67C2EA}" type="datetime1">
              <a:rPr lang="en-GB" smtClean="0"/>
              <a:pPr/>
              <a:t>03/07/2013</a:t>
            </a:fld>
            <a:endParaRPr lang="en-GB"/>
          </a:p>
        </p:txBody>
      </p:sp>
      <p:sp>
        <p:nvSpPr>
          <p:cNvPr id="6" name="Footer Placeholder 5"/>
          <p:cNvSpPr>
            <a:spLocks noGrp="1"/>
          </p:cNvSpPr>
          <p:nvPr>
            <p:ph type="ftr" sz="quarter" idx="11"/>
          </p:nvPr>
        </p:nvSpPr>
        <p:spPr/>
        <p:txBody>
          <a:bodyPr/>
          <a:lstStyle/>
          <a:p>
            <a:r>
              <a:rPr lang="en-GB" smtClean="0"/>
              <a:t>ES/2013</a:t>
            </a:r>
            <a:endParaRPr lang="en-GB"/>
          </a:p>
        </p:txBody>
      </p:sp>
      <p:sp>
        <p:nvSpPr>
          <p:cNvPr id="7" name="Slide Number Placeholder 6"/>
          <p:cNvSpPr>
            <a:spLocks noGrp="1"/>
          </p:cNvSpPr>
          <p:nvPr>
            <p:ph type="sldNum" sz="quarter" idx="12"/>
          </p:nvPr>
        </p:nvSpPr>
        <p:spPr/>
        <p:txBody>
          <a:bodyPr/>
          <a:lstStyle/>
          <a:p>
            <a:fld id="{53ADB9B5-DFC7-4E3F-A584-53158FF84BC8}"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4BC59-615C-47F6-B85B-70A0F2C6FD92}" type="datetime1">
              <a:rPr lang="en-GB" smtClean="0"/>
              <a:pPr/>
              <a:t>03/07/2013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ES/2013</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DB9B5-DFC7-4E3F-A584-53158FF84BC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600" b="1" dirty="0" smtClean="0">
                <a:solidFill>
                  <a:srgbClr val="7030A0"/>
                </a:solidFill>
              </a:rPr>
              <a:t>FROTH FLOTATION</a:t>
            </a:r>
            <a:endParaRPr lang="en-GB" sz="6600" b="1" dirty="0">
              <a:solidFill>
                <a:srgbClr val="7030A0"/>
              </a:solidFill>
            </a:endParaRPr>
          </a:p>
        </p:txBody>
      </p:sp>
      <p:sp>
        <p:nvSpPr>
          <p:cNvPr id="3" name="Subtitle 2"/>
          <p:cNvSpPr>
            <a:spLocks noGrp="1"/>
          </p:cNvSpPr>
          <p:nvPr>
            <p:ph type="subTitle" idx="1"/>
          </p:nvPr>
        </p:nvSpPr>
        <p:spPr/>
        <p:txBody>
          <a:bodyPr/>
          <a:lstStyle/>
          <a:p>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1340768"/>
            <a:ext cx="8229600" cy="5184576"/>
          </a:xfrm>
        </p:spPr>
        <p:txBody>
          <a:bodyPr>
            <a:normAutofit fontScale="92500" lnSpcReduction="20000"/>
          </a:bodyPr>
          <a:lstStyle/>
          <a:p>
            <a:pPr algn="just">
              <a:buNone/>
            </a:pPr>
            <a:r>
              <a:rPr lang="en-GB" b="1" dirty="0" smtClean="0">
                <a:solidFill>
                  <a:srgbClr val="002060"/>
                </a:solidFill>
              </a:rPr>
              <a:t>Froth Flotation</a:t>
            </a:r>
          </a:p>
          <a:p>
            <a:pPr algn="just"/>
            <a:r>
              <a:rPr lang="en-GB" sz="2400" dirty="0"/>
              <a:t>Froth flotation is a process used to separate minerals, suspended in liquids, by attaching them to gas bubbles to provide selective levitation of the solid particles. </a:t>
            </a:r>
            <a:endParaRPr lang="en-GB" sz="2400" dirty="0" smtClean="0"/>
          </a:p>
          <a:p>
            <a:pPr algn="just"/>
            <a:endParaRPr lang="en-GB" sz="2400" dirty="0" smtClean="0"/>
          </a:p>
          <a:p>
            <a:pPr algn="just"/>
            <a:r>
              <a:rPr lang="en-GB" sz="2400" dirty="0" smtClean="0"/>
              <a:t>It </a:t>
            </a:r>
            <a:r>
              <a:rPr lang="en-GB" sz="2400" dirty="0"/>
              <a:t>is the most extensively used process for the separation of minerals, to concentrate ore for economic smelting.</a:t>
            </a:r>
          </a:p>
          <a:p>
            <a:pPr algn="just"/>
            <a:r>
              <a:rPr lang="en-GB" sz="2400" dirty="0"/>
              <a:t> </a:t>
            </a:r>
          </a:p>
          <a:p>
            <a:pPr algn="just"/>
            <a:r>
              <a:rPr lang="en-GB" sz="2400" dirty="0"/>
              <a:t>Floatable minerals can be classified into non-polar and polar types according to Wills (1988). </a:t>
            </a:r>
            <a:endParaRPr lang="en-GB" sz="2400" dirty="0" smtClean="0"/>
          </a:p>
          <a:p>
            <a:pPr algn="just"/>
            <a:r>
              <a:rPr lang="en-GB" sz="2400" dirty="0" smtClean="0"/>
              <a:t>The </a:t>
            </a:r>
            <a:r>
              <a:rPr lang="en-GB" sz="2400" dirty="0"/>
              <a:t>segregation into these two types of minerals is based on their surface bonding. </a:t>
            </a:r>
            <a:endParaRPr lang="en-GB" sz="2400" dirty="0" smtClean="0"/>
          </a:p>
          <a:p>
            <a:pPr algn="just"/>
            <a:endParaRPr lang="en-GB" sz="2400" dirty="0" smtClean="0"/>
          </a:p>
          <a:p>
            <a:pPr algn="just"/>
            <a:r>
              <a:rPr lang="en-GB" sz="2400" dirty="0" smtClean="0"/>
              <a:t>The </a:t>
            </a:r>
            <a:r>
              <a:rPr lang="en-GB" sz="2400" dirty="0"/>
              <a:t>surfaces of non-polar minerals have relatively weak molecular bonds, difficult to hydrate, and in consequence such minerals are hydrophobic.</a:t>
            </a:r>
          </a:p>
          <a:p>
            <a:pPr algn="just"/>
            <a:endParaRPr lang="en-GB" sz="2400" dirty="0" smtClean="0"/>
          </a:p>
          <a:p>
            <a:pPr algn="just"/>
            <a:endParaRPr lang="en-GB" sz="2400" dirty="0"/>
          </a:p>
          <a:p>
            <a:pPr algn="just"/>
            <a:endParaRPr lang="en-GB" sz="2400" dirty="0" smtClean="0"/>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10</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1340768"/>
            <a:ext cx="8229600" cy="5184576"/>
          </a:xfrm>
        </p:spPr>
        <p:txBody>
          <a:bodyPr>
            <a:normAutofit fontScale="92500"/>
          </a:bodyPr>
          <a:lstStyle/>
          <a:p>
            <a:pPr algn="just">
              <a:buNone/>
            </a:pPr>
            <a:r>
              <a:rPr lang="en-GB" b="1" dirty="0" smtClean="0">
                <a:solidFill>
                  <a:srgbClr val="002060"/>
                </a:solidFill>
              </a:rPr>
              <a:t>Froth Flotation</a:t>
            </a:r>
          </a:p>
          <a:p>
            <a:pPr algn="just"/>
            <a:r>
              <a:rPr lang="en-GB" sz="2400" dirty="0"/>
              <a:t>Non-polar minerals include graphite, sulphur, </a:t>
            </a:r>
            <a:r>
              <a:rPr lang="en-GB" sz="2400" dirty="0" err="1"/>
              <a:t>molybdenite</a:t>
            </a:r>
            <a:r>
              <a:rPr lang="en-GB" sz="2400" dirty="0"/>
              <a:t>, diamond, coal, and talc, all naturally floatable in the pure state. </a:t>
            </a:r>
            <a:endParaRPr lang="en-GB" sz="2400" dirty="0" smtClean="0"/>
          </a:p>
          <a:p>
            <a:pPr algn="just"/>
            <a:r>
              <a:rPr lang="en-GB" sz="2400" dirty="0" smtClean="0"/>
              <a:t>The </a:t>
            </a:r>
            <a:r>
              <a:rPr lang="en-GB" sz="2400" dirty="0"/>
              <a:t>ores containing these minerals for beneficiation usually require the addition of non-specific collectors to their pulp to aid the natural </a:t>
            </a:r>
            <a:r>
              <a:rPr lang="en-GB" sz="2400" dirty="0" err="1"/>
              <a:t>hydrophobicity</a:t>
            </a:r>
            <a:r>
              <a:rPr lang="en-GB" sz="2400" dirty="0"/>
              <a:t> of the floatable fraction. </a:t>
            </a:r>
          </a:p>
          <a:p>
            <a:pPr algn="just"/>
            <a:r>
              <a:rPr lang="en-GB" sz="2400" dirty="0"/>
              <a:t> </a:t>
            </a:r>
          </a:p>
          <a:p>
            <a:pPr algn="just"/>
            <a:r>
              <a:rPr lang="en-GB" sz="2400" dirty="0"/>
              <a:t>Polar minerals (e.g. oxide minerals) have a strong covalent or ionic surface bonding, and exhibit high free energies at their surfaces. </a:t>
            </a:r>
            <a:endParaRPr lang="en-GB" sz="2400" dirty="0" smtClean="0"/>
          </a:p>
          <a:p>
            <a:pPr algn="just"/>
            <a:r>
              <a:rPr lang="en-GB" sz="2400" dirty="0" smtClean="0"/>
              <a:t>Therefore</a:t>
            </a:r>
            <a:r>
              <a:rPr lang="en-GB" sz="2400" dirty="0"/>
              <a:t>, surface hydration is rapid due to the strong reaction with water molecules, which form </a:t>
            </a:r>
            <a:r>
              <a:rPr lang="en-GB" sz="2400" dirty="0" err="1"/>
              <a:t>multilayers</a:t>
            </a:r>
            <a:r>
              <a:rPr lang="en-GB" sz="2400" dirty="0"/>
              <a:t> on the mineral. </a:t>
            </a:r>
            <a:endParaRPr lang="en-GB" sz="2400" dirty="0" smtClean="0"/>
          </a:p>
          <a:p>
            <a:pPr algn="just"/>
            <a:r>
              <a:rPr lang="en-GB" sz="2400" dirty="0" smtClean="0"/>
              <a:t>Thus </a:t>
            </a:r>
            <a:r>
              <a:rPr lang="en-GB" sz="2400" dirty="0"/>
              <a:t>these species are hydrophilic and need surface modifiers to render them amenable to flotation.</a:t>
            </a:r>
          </a:p>
          <a:p>
            <a:pPr algn="just"/>
            <a:endParaRPr lang="en-GB" sz="2400" dirty="0" smtClean="0"/>
          </a:p>
          <a:p>
            <a:pPr algn="just"/>
            <a:endParaRPr lang="en-GB" sz="2400" dirty="0"/>
          </a:p>
          <a:p>
            <a:pPr algn="just"/>
            <a:endParaRPr lang="en-GB" sz="2400" dirty="0" smtClean="0"/>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11</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1340768"/>
            <a:ext cx="8229600" cy="5184576"/>
          </a:xfrm>
        </p:spPr>
        <p:txBody>
          <a:bodyPr>
            <a:normAutofit/>
          </a:bodyPr>
          <a:lstStyle/>
          <a:p>
            <a:pPr algn="just">
              <a:buNone/>
            </a:pPr>
            <a:r>
              <a:rPr lang="en-GB" b="1" dirty="0" smtClean="0">
                <a:solidFill>
                  <a:srgbClr val="002060"/>
                </a:solidFill>
              </a:rPr>
              <a:t>Froth Flotation</a:t>
            </a:r>
          </a:p>
          <a:p>
            <a:pPr algn="just"/>
            <a:endParaRPr lang="en-GB" sz="2400" dirty="0"/>
          </a:p>
          <a:p>
            <a:pPr algn="just"/>
            <a:r>
              <a:rPr lang="en-GB" sz="2400" i="1" dirty="0">
                <a:solidFill>
                  <a:srgbClr val="C00000"/>
                </a:solidFill>
              </a:rPr>
              <a:t>Bulk flotation</a:t>
            </a:r>
            <a:r>
              <a:rPr lang="en-GB" sz="2400" dirty="0">
                <a:solidFill>
                  <a:srgbClr val="C00000"/>
                </a:solidFill>
              </a:rPr>
              <a:t> </a:t>
            </a:r>
            <a:r>
              <a:rPr lang="en-GB" sz="2400" dirty="0"/>
              <a:t>is a somewhat imprecise term that covers nearly all the normal rougher or scavenger flotation, where a single mineral or a group of related minerals is separated from gangue and other low value minerals in a single flotation step</a:t>
            </a:r>
            <a:r>
              <a:rPr lang="en-GB" sz="2400" dirty="0" smtClean="0"/>
              <a:t>.</a:t>
            </a:r>
          </a:p>
          <a:p>
            <a:pPr algn="just">
              <a:buNone/>
            </a:pPr>
            <a:r>
              <a:rPr lang="en-GB" sz="2400" dirty="0" smtClean="0"/>
              <a:t> </a:t>
            </a:r>
          </a:p>
          <a:p>
            <a:pPr algn="just"/>
            <a:r>
              <a:rPr lang="en-GB" sz="2400" dirty="0" smtClean="0"/>
              <a:t>An </a:t>
            </a:r>
            <a:r>
              <a:rPr lang="en-GB" sz="2400" dirty="0"/>
              <a:t>example would be the recovery of a mixed copper sulphide concentrate from an ore containing pyrite and gangue.</a:t>
            </a:r>
          </a:p>
          <a:p>
            <a:endParaRPr lang="en-GB" sz="2400" dirty="0"/>
          </a:p>
          <a:p>
            <a:pPr algn="just"/>
            <a:endParaRPr lang="en-GB" sz="2400" dirty="0" smtClean="0"/>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12</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1340768"/>
            <a:ext cx="8229600" cy="5184576"/>
          </a:xfrm>
        </p:spPr>
        <p:txBody>
          <a:bodyPr>
            <a:normAutofit/>
          </a:bodyPr>
          <a:lstStyle/>
          <a:p>
            <a:pPr algn="just">
              <a:buNone/>
            </a:pPr>
            <a:r>
              <a:rPr lang="en-GB" b="1" dirty="0" smtClean="0">
                <a:solidFill>
                  <a:srgbClr val="002060"/>
                </a:solidFill>
              </a:rPr>
              <a:t>Froth Flotation</a:t>
            </a:r>
          </a:p>
          <a:p>
            <a:pPr algn="just"/>
            <a:endParaRPr lang="en-GB" sz="2400" i="1" dirty="0" smtClean="0"/>
          </a:p>
          <a:p>
            <a:pPr algn="just"/>
            <a:r>
              <a:rPr lang="en-GB" sz="2400" i="1" dirty="0" smtClean="0">
                <a:solidFill>
                  <a:srgbClr val="C00000"/>
                </a:solidFill>
              </a:rPr>
              <a:t>Differential </a:t>
            </a:r>
            <a:r>
              <a:rPr lang="en-GB" sz="2400" i="1" dirty="0">
                <a:solidFill>
                  <a:srgbClr val="C00000"/>
                </a:solidFill>
              </a:rPr>
              <a:t>flotation</a:t>
            </a:r>
            <a:r>
              <a:rPr lang="en-GB" sz="2400" dirty="0">
                <a:solidFill>
                  <a:srgbClr val="C00000"/>
                </a:solidFill>
              </a:rPr>
              <a:t> </a:t>
            </a:r>
            <a:r>
              <a:rPr lang="en-GB" sz="2400" dirty="0"/>
              <a:t>is the term normally used to describe the separation of complex ores, and is generally restricted to describing the separation of similar minerals from each other (e.g. copper, lead, zinc, cobalt and silver) where the successful and economic recovery of each component involves the sophisticated use of collectors, depressants and flotation activators.</a:t>
            </a:r>
          </a:p>
          <a:p>
            <a:endParaRPr lang="en-GB" sz="2400" dirty="0"/>
          </a:p>
          <a:p>
            <a:pPr algn="just"/>
            <a:endParaRPr lang="en-GB" sz="2400" dirty="0" smtClean="0"/>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13</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1340768"/>
            <a:ext cx="8229600" cy="5184576"/>
          </a:xfrm>
        </p:spPr>
        <p:txBody>
          <a:bodyPr>
            <a:normAutofit fontScale="92500"/>
          </a:bodyPr>
          <a:lstStyle/>
          <a:p>
            <a:pPr>
              <a:buNone/>
            </a:pPr>
            <a:r>
              <a:rPr lang="en-GB" sz="2800" b="1" dirty="0" smtClean="0"/>
              <a:t> </a:t>
            </a:r>
            <a:r>
              <a:rPr lang="en-GB" sz="2800" b="1" i="1" dirty="0">
                <a:solidFill>
                  <a:srgbClr val="C00000"/>
                </a:solidFill>
              </a:rPr>
              <a:t>Flotation Reagents</a:t>
            </a:r>
            <a:endParaRPr lang="en-GB" sz="2800" dirty="0">
              <a:solidFill>
                <a:srgbClr val="C00000"/>
              </a:solidFill>
            </a:endParaRPr>
          </a:p>
          <a:p>
            <a:pPr>
              <a:buNone/>
            </a:pPr>
            <a:endParaRPr lang="en-GB" sz="2400" dirty="0"/>
          </a:p>
          <a:p>
            <a:pPr algn="just"/>
            <a:r>
              <a:rPr lang="en-GB" sz="2400" dirty="0"/>
              <a:t>For a flotation process to be successful, reagents must be added to the pulp. Flotation reagents ensure that the flotation process is highly selective and efficient. </a:t>
            </a:r>
            <a:endParaRPr lang="en-GB" sz="2400" dirty="0" smtClean="0"/>
          </a:p>
          <a:p>
            <a:pPr algn="just"/>
            <a:r>
              <a:rPr lang="en-GB" sz="2400" dirty="0" smtClean="0"/>
              <a:t>Elaborate </a:t>
            </a:r>
            <a:r>
              <a:rPr lang="en-GB" sz="2400" dirty="0"/>
              <a:t>control of the wetting or non-wetting of mineral surfaces facilitates the separation, in the flotation system. </a:t>
            </a:r>
            <a:endParaRPr lang="en-GB" sz="2400" dirty="0" smtClean="0"/>
          </a:p>
          <a:p>
            <a:pPr algn="just"/>
            <a:r>
              <a:rPr lang="en-GB" sz="2400" dirty="0" smtClean="0"/>
              <a:t>The </a:t>
            </a:r>
            <a:r>
              <a:rPr lang="en-GB" sz="2400" dirty="0"/>
              <a:t>reagents employed are generally interfacial surface tension modifiers, surface chemistry modifiers, and/or flocculants. </a:t>
            </a:r>
            <a:endParaRPr lang="en-GB" sz="2400" dirty="0" smtClean="0"/>
          </a:p>
          <a:p>
            <a:pPr algn="just"/>
            <a:r>
              <a:rPr lang="en-GB" sz="2400" dirty="0" smtClean="0"/>
              <a:t>Usually </a:t>
            </a:r>
            <a:r>
              <a:rPr lang="en-GB" sz="2400" dirty="0"/>
              <a:t>they are classified under five headings: collectors (sometimes known as flotation promoters), </a:t>
            </a:r>
            <a:r>
              <a:rPr lang="en-GB" sz="2400" dirty="0" err="1"/>
              <a:t>frothers</a:t>
            </a:r>
            <a:r>
              <a:rPr lang="en-GB" sz="2400" dirty="0"/>
              <a:t>, modifiers, activators and depressants. </a:t>
            </a:r>
            <a:endParaRPr lang="en-GB" sz="2400" dirty="0" smtClean="0"/>
          </a:p>
          <a:p>
            <a:pPr algn="just"/>
            <a:r>
              <a:rPr lang="en-GB" sz="2400" dirty="0" smtClean="0"/>
              <a:t>Each </a:t>
            </a:r>
            <a:r>
              <a:rPr lang="en-GB" sz="2400" dirty="0"/>
              <a:t>type of reagent has a specific purpose:</a:t>
            </a:r>
          </a:p>
          <a:p>
            <a:endParaRPr lang="en-GB" sz="2400" dirty="0"/>
          </a:p>
          <a:p>
            <a:pPr algn="just"/>
            <a:endParaRPr lang="en-GB" sz="2400" dirty="0" smtClean="0"/>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14</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1340768"/>
            <a:ext cx="8229600" cy="5184576"/>
          </a:xfrm>
        </p:spPr>
        <p:txBody>
          <a:bodyPr>
            <a:normAutofit lnSpcReduction="10000"/>
          </a:bodyPr>
          <a:lstStyle/>
          <a:p>
            <a:pPr>
              <a:buNone/>
            </a:pPr>
            <a:r>
              <a:rPr lang="en-GB" sz="2800" b="1" dirty="0" smtClean="0"/>
              <a:t> </a:t>
            </a:r>
            <a:r>
              <a:rPr lang="en-GB" sz="2800" b="1" i="1" dirty="0">
                <a:solidFill>
                  <a:srgbClr val="C00000"/>
                </a:solidFill>
              </a:rPr>
              <a:t>Flotation Reagents</a:t>
            </a:r>
            <a:endParaRPr lang="en-GB" sz="2800" dirty="0">
              <a:solidFill>
                <a:srgbClr val="C00000"/>
              </a:solidFill>
            </a:endParaRPr>
          </a:p>
          <a:p>
            <a:pPr>
              <a:buNone/>
            </a:pPr>
            <a:r>
              <a:rPr lang="en-GB" sz="2400" b="1" dirty="0" smtClean="0">
                <a:solidFill>
                  <a:srgbClr val="002060"/>
                </a:solidFill>
              </a:rPr>
              <a:t>Collectors</a:t>
            </a:r>
            <a:endParaRPr lang="en-GB" sz="2400" b="1" dirty="0">
              <a:solidFill>
                <a:srgbClr val="002060"/>
              </a:solidFill>
            </a:endParaRPr>
          </a:p>
          <a:p>
            <a:pPr algn="just"/>
            <a:r>
              <a:rPr lang="en-GB" sz="2400" dirty="0" err="1" smtClean="0"/>
              <a:t>Hydrophobicity</a:t>
            </a:r>
            <a:r>
              <a:rPr lang="en-GB" sz="2400" dirty="0"/>
              <a:t> </a:t>
            </a:r>
            <a:r>
              <a:rPr lang="en-GB" sz="2400" dirty="0" smtClean="0"/>
              <a:t>has to be imparted to most minerals in order to float them.</a:t>
            </a:r>
          </a:p>
          <a:p>
            <a:pPr algn="just"/>
            <a:r>
              <a:rPr lang="en-GB" sz="2400" dirty="0" smtClean="0"/>
              <a:t>In order to achieve this, surfactants known as collectors are added t the pulp and time is allowed for adsorption during agitation in what is known as the conditioning period.</a:t>
            </a:r>
            <a:endParaRPr lang="en-GB" sz="2400" smtClean="0"/>
          </a:p>
          <a:p>
            <a:pPr algn="just"/>
            <a:endParaRPr lang="en-GB" sz="2400" dirty="0" smtClean="0"/>
          </a:p>
          <a:p>
            <a:pPr algn="just"/>
            <a:r>
              <a:rPr lang="en-GB" sz="2400" dirty="0" smtClean="0"/>
              <a:t>Collectors are organic compounds which render selected minerals water-repellent by adsorption of molecules or ions on to the mineral surface, reducing the stability of the hydrated layer separating the mineral  surface from the air bubble to such a level that attachment of the particle to the bubble can be made on contact.</a:t>
            </a:r>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15</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980728"/>
            <a:ext cx="8229600" cy="5877272"/>
          </a:xfrm>
        </p:spPr>
        <p:txBody>
          <a:bodyPr>
            <a:normAutofit/>
          </a:bodyPr>
          <a:lstStyle/>
          <a:p>
            <a:pPr>
              <a:buNone/>
            </a:pPr>
            <a:r>
              <a:rPr lang="en-GB" sz="2800" b="1" dirty="0" smtClean="0"/>
              <a:t> </a:t>
            </a:r>
            <a:r>
              <a:rPr lang="en-GB" sz="2800" b="1" i="1" dirty="0">
                <a:solidFill>
                  <a:srgbClr val="C00000"/>
                </a:solidFill>
              </a:rPr>
              <a:t>Flotation Reagents</a:t>
            </a:r>
            <a:endParaRPr lang="en-GB" sz="2800" dirty="0">
              <a:solidFill>
                <a:srgbClr val="C00000"/>
              </a:solidFill>
            </a:endParaRPr>
          </a:p>
          <a:p>
            <a:pPr>
              <a:buNone/>
            </a:pPr>
            <a:r>
              <a:rPr lang="en-GB" sz="2400" b="1" dirty="0" smtClean="0">
                <a:solidFill>
                  <a:srgbClr val="002060"/>
                </a:solidFill>
              </a:rPr>
              <a:t>Collectors</a:t>
            </a:r>
            <a:endParaRPr lang="en-GB" sz="2400" b="1" dirty="0">
              <a:solidFill>
                <a:srgbClr val="002060"/>
              </a:solidFill>
            </a:endParaRPr>
          </a:p>
          <a:p>
            <a:pPr algn="just"/>
            <a:r>
              <a:rPr lang="en-GB" sz="2400" dirty="0" smtClean="0"/>
              <a:t>Collector molecules may be ionising compounds, which dissociate into ions in water, or non-ionising compounds, which are practically insoluble, and render the mineral water-repellent by covering its surface with a thin film.</a:t>
            </a:r>
          </a:p>
          <a:p>
            <a:pPr algn="just"/>
            <a:r>
              <a:rPr lang="en-GB" sz="2400" dirty="0" smtClean="0"/>
              <a:t>Ionising collectors have found very wide application  in flotation. They have complex molecules which are symmetrical in structure and are </a:t>
            </a:r>
            <a:r>
              <a:rPr lang="en-GB" sz="2400" i="1" dirty="0" err="1" smtClean="0"/>
              <a:t>heteropolar</a:t>
            </a:r>
            <a:r>
              <a:rPr lang="en-GB" sz="2400" dirty="0" smtClean="0"/>
              <a:t>, i.e. the molecule contains a non-polar hydrocarbon group and a polar group which may be one of a number of types.</a:t>
            </a:r>
          </a:p>
          <a:p>
            <a:pPr algn="just"/>
            <a:r>
              <a:rPr lang="en-GB" sz="2400" dirty="0" smtClean="0"/>
              <a:t>The non-polar hydrocarbon radical has pronounced water-repellent properties, whereas the polar group reacts with water.</a:t>
            </a:r>
            <a:endParaRPr lang="en-GB" sz="2400" dirty="0"/>
          </a:p>
          <a:p>
            <a:endParaRPr lang="en-GB" sz="2400" dirty="0"/>
          </a:p>
          <a:p>
            <a:pPr algn="just"/>
            <a:endParaRPr lang="en-GB" sz="2400" dirty="0" smtClean="0"/>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16</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6021288"/>
            <a:ext cx="7128792" cy="461665"/>
          </a:xfrm>
          <a:prstGeom prst="rect">
            <a:avLst/>
          </a:prstGeom>
          <a:noFill/>
        </p:spPr>
        <p:txBody>
          <a:bodyPr wrap="square" rtlCol="0">
            <a:spAutoFit/>
          </a:bodyPr>
          <a:lstStyle/>
          <a:p>
            <a:pPr algn="ctr"/>
            <a:r>
              <a:rPr lang="en-GB" sz="2400" b="1" dirty="0" smtClean="0"/>
              <a:t>Figure 12.6: Collector adsorption on mineral surface</a:t>
            </a:r>
            <a:endParaRPr lang="en-GB" sz="2400" b="1" dirty="0"/>
          </a:p>
        </p:txBody>
      </p:sp>
      <p:pic>
        <p:nvPicPr>
          <p:cNvPr id="226306" name="Picture 2"/>
          <p:cNvPicPr>
            <a:picLocks noChangeAspect="1" noChangeArrowheads="1"/>
          </p:cNvPicPr>
          <p:nvPr/>
        </p:nvPicPr>
        <p:blipFill>
          <a:blip r:embed="rId2" cstate="print"/>
          <a:srcRect/>
          <a:stretch>
            <a:fillRect/>
          </a:stretch>
        </p:blipFill>
        <p:spPr bwMode="auto">
          <a:xfrm>
            <a:off x="1115616" y="764704"/>
            <a:ext cx="7344816" cy="496855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17</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1340768"/>
            <a:ext cx="8229600" cy="5184576"/>
          </a:xfrm>
        </p:spPr>
        <p:txBody>
          <a:bodyPr>
            <a:normAutofit fontScale="92500" lnSpcReduction="10000"/>
          </a:bodyPr>
          <a:lstStyle/>
          <a:p>
            <a:pPr>
              <a:buNone/>
            </a:pPr>
            <a:r>
              <a:rPr lang="en-GB" sz="2800" b="1" dirty="0" smtClean="0"/>
              <a:t> </a:t>
            </a:r>
            <a:r>
              <a:rPr lang="en-GB" sz="3500" b="1" i="1" dirty="0">
                <a:solidFill>
                  <a:srgbClr val="C00000"/>
                </a:solidFill>
              </a:rPr>
              <a:t>Flotation Reagents</a:t>
            </a:r>
            <a:endParaRPr lang="en-GB" sz="3500" dirty="0">
              <a:solidFill>
                <a:srgbClr val="C00000"/>
              </a:solidFill>
            </a:endParaRPr>
          </a:p>
          <a:p>
            <a:pPr>
              <a:buNone/>
            </a:pPr>
            <a:r>
              <a:rPr lang="en-GB" sz="3000" b="1" dirty="0" err="1" smtClean="0">
                <a:solidFill>
                  <a:srgbClr val="002060"/>
                </a:solidFill>
              </a:rPr>
              <a:t>Frothers</a:t>
            </a:r>
            <a:endParaRPr lang="en-GB" sz="3000" b="1" dirty="0">
              <a:solidFill>
                <a:srgbClr val="002060"/>
              </a:solidFill>
            </a:endParaRPr>
          </a:p>
          <a:p>
            <a:pPr algn="just"/>
            <a:r>
              <a:rPr lang="en-GB" sz="2400" i="1" dirty="0" err="1">
                <a:solidFill>
                  <a:srgbClr val="C00000"/>
                </a:solidFill>
              </a:rPr>
              <a:t>Frothers</a:t>
            </a:r>
            <a:r>
              <a:rPr lang="en-GB" sz="2400" dirty="0"/>
              <a:t> are surface-active reagents that aid in the formation and stabilisation of air-induced flotation froths. They concentrate at the air-water interface, helping to keep the air bubbles dispersed and preventing their coalescence. Frothing agents increase the stability of the flotation froth by stabilising the mineralised bubble as it rises to the pulp surface.</a:t>
            </a:r>
          </a:p>
          <a:p>
            <a:pPr algn="just"/>
            <a:endParaRPr lang="en-GB" sz="2400" dirty="0"/>
          </a:p>
          <a:p>
            <a:pPr algn="just"/>
            <a:r>
              <a:rPr lang="en-GB" sz="2400" dirty="0"/>
              <a:t>A </a:t>
            </a:r>
            <a:r>
              <a:rPr lang="en-GB" sz="2400" dirty="0" err="1"/>
              <a:t>frother</a:t>
            </a:r>
            <a:r>
              <a:rPr lang="en-GB" sz="2400" dirty="0"/>
              <a:t> has a number of functions in flotation: first it reduces the surface tension of the air-liquid interface in order that a stable bubble is produced in the system; secondly, it influences the kinetics of bubble-particle adhesion; thirdly, it thins the liquid layer by interacting with the collector molecules and finally, it stabilises the bubble-particle aggregate. </a:t>
            </a:r>
          </a:p>
          <a:p>
            <a:endParaRPr lang="en-GB" sz="2400" dirty="0"/>
          </a:p>
          <a:p>
            <a:endParaRPr lang="en-GB" sz="2400" dirty="0"/>
          </a:p>
          <a:p>
            <a:pPr algn="just"/>
            <a:endParaRPr lang="en-GB" sz="2400" dirty="0" smtClean="0"/>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18</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06090"/>
          </a:xfrm>
        </p:spPr>
        <p:txBody>
          <a:bodyPr>
            <a:normAutofit fontScale="90000"/>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692696"/>
            <a:ext cx="8229600" cy="5832648"/>
          </a:xfrm>
        </p:spPr>
        <p:txBody>
          <a:bodyPr>
            <a:normAutofit lnSpcReduction="10000"/>
          </a:bodyPr>
          <a:lstStyle/>
          <a:p>
            <a:pPr>
              <a:buNone/>
            </a:pPr>
            <a:r>
              <a:rPr lang="en-GB" sz="2800" b="1" dirty="0" smtClean="0"/>
              <a:t> </a:t>
            </a:r>
            <a:r>
              <a:rPr lang="en-GB" sz="3500" b="1" i="1" dirty="0">
                <a:solidFill>
                  <a:srgbClr val="C00000"/>
                </a:solidFill>
              </a:rPr>
              <a:t>Flotation Reagents</a:t>
            </a:r>
            <a:endParaRPr lang="en-GB" sz="3500" dirty="0">
              <a:solidFill>
                <a:srgbClr val="C00000"/>
              </a:solidFill>
            </a:endParaRPr>
          </a:p>
          <a:p>
            <a:pPr>
              <a:buNone/>
            </a:pPr>
            <a:r>
              <a:rPr lang="en-GB" sz="3000" b="1" dirty="0" err="1" smtClean="0">
                <a:solidFill>
                  <a:srgbClr val="002060"/>
                </a:solidFill>
              </a:rPr>
              <a:t>Frothers</a:t>
            </a:r>
            <a:endParaRPr lang="en-GB" sz="3000" b="1" dirty="0">
              <a:solidFill>
                <a:srgbClr val="002060"/>
              </a:solidFill>
            </a:endParaRPr>
          </a:p>
          <a:p>
            <a:pPr algn="just"/>
            <a:r>
              <a:rPr lang="en-GB" sz="2400" dirty="0" err="1" smtClean="0"/>
              <a:t>Frothers</a:t>
            </a:r>
            <a:r>
              <a:rPr lang="en-GB" sz="2400" dirty="0" smtClean="0"/>
              <a:t> are generally </a:t>
            </a:r>
            <a:r>
              <a:rPr lang="en-GB" sz="2400" dirty="0" err="1" smtClean="0"/>
              <a:t>heteropolar</a:t>
            </a:r>
            <a:r>
              <a:rPr lang="en-GB" sz="2400" dirty="0" smtClean="0"/>
              <a:t> surface active organic reagents, capable of being adsorbed on the air-water interface.</a:t>
            </a:r>
          </a:p>
          <a:p>
            <a:pPr algn="just">
              <a:buNone/>
            </a:pPr>
            <a:endParaRPr lang="en-GB" sz="2400" dirty="0" smtClean="0"/>
          </a:p>
          <a:p>
            <a:pPr algn="just"/>
            <a:r>
              <a:rPr lang="en-GB" sz="2400" dirty="0" smtClean="0"/>
              <a:t>The </a:t>
            </a:r>
            <a:r>
              <a:rPr lang="en-GB" sz="2400" dirty="0" err="1" smtClean="0"/>
              <a:t>heteropolar</a:t>
            </a:r>
            <a:r>
              <a:rPr lang="en-GB" sz="2400" dirty="0" smtClean="0"/>
              <a:t> structure of the </a:t>
            </a:r>
            <a:r>
              <a:rPr lang="en-GB" sz="2400" dirty="0" err="1" smtClean="0"/>
              <a:t>frother</a:t>
            </a:r>
            <a:r>
              <a:rPr lang="en-GB" sz="2400" dirty="0" smtClean="0"/>
              <a:t> molecule leads to its adsorption, i.e.  the molecules concentrate in </a:t>
            </a:r>
            <a:r>
              <a:rPr lang="en-GB" sz="2400" dirty="0" err="1" smtClean="0"/>
              <a:t>th</a:t>
            </a:r>
            <a:r>
              <a:rPr lang="en-GB" sz="2400" dirty="0" smtClean="0"/>
              <a:t> surface layer with the non-polar groups oriented towards the air and the polar groups towards the water (Fig. 12.11).</a:t>
            </a:r>
          </a:p>
          <a:p>
            <a:pPr algn="just"/>
            <a:endParaRPr lang="en-GB" sz="2400" dirty="0" smtClean="0"/>
          </a:p>
          <a:p>
            <a:pPr algn="just"/>
            <a:r>
              <a:rPr lang="en-GB" sz="2400" dirty="0" smtClean="0"/>
              <a:t>Frothing action is thus due to the ability of the </a:t>
            </a:r>
            <a:r>
              <a:rPr lang="en-GB" sz="2400" dirty="0" err="1" smtClean="0"/>
              <a:t>frother</a:t>
            </a:r>
            <a:r>
              <a:rPr lang="en-GB" sz="2400" dirty="0" smtClean="0"/>
              <a:t> to adsorb on the air-water interface because of its surface activity and to reduce the surface tension, thus stabilising the air bubble.</a:t>
            </a:r>
            <a:endParaRPr lang="en-GB" sz="2400" dirty="0"/>
          </a:p>
          <a:p>
            <a:endParaRPr lang="en-GB" sz="2400" dirty="0"/>
          </a:p>
          <a:p>
            <a:pPr algn="just"/>
            <a:endParaRPr lang="en-GB" sz="2400" dirty="0" smtClean="0"/>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19</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1196752"/>
            <a:ext cx="8229600" cy="5328592"/>
          </a:xfrm>
        </p:spPr>
        <p:txBody>
          <a:bodyPr>
            <a:normAutofit lnSpcReduction="10000"/>
          </a:bodyPr>
          <a:lstStyle/>
          <a:p>
            <a:pPr algn="just">
              <a:buNone/>
            </a:pPr>
            <a:r>
              <a:rPr lang="en-GB" b="1" dirty="0" smtClean="0">
                <a:solidFill>
                  <a:srgbClr val="002060"/>
                </a:solidFill>
              </a:rPr>
              <a:t>Froth Flotation</a:t>
            </a:r>
          </a:p>
          <a:p>
            <a:pPr algn="just"/>
            <a:r>
              <a:rPr lang="en-GB" sz="2400" dirty="0" smtClean="0"/>
              <a:t>Froth flotation utilises the difference in </a:t>
            </a:r>
            <a:r>
              <a:rPr lang="en-GB" sz="2400" dirty="0" err="1" smtClean="0"/>
              <a:t>physico</a:t>
            </a:r>
            <a:r>
              <a:rPr lang="en-GB" sz="2400" dirty="0" smtClean="0"/>
              <a:t>-chemical surface properties of particles of various minerals.</a:t>
            </a:r>
          </a:p>
          <a:p>
            <a:pPr algn="just"/>
            <a:endParaRPr lang="en-GB" sz="2400" dirty="0" smtClean="0"/>
          </a:p>
          <a:p>
            <a:pPr algn="just"/>
            <a:r>
              <a:rPr lang="en-GB" sz="2400" dirty="0" smtClean="0"/>
              <a:t>After treatment with reagents, such properties between the minerals within the flotation pulp become apparent and, for flotation to take place, an air-bubble must be able to attach itself to a particle, and lift it to the water surface (Fig. 1).</a:t>
            </a:r>
          </a:p>
          <a:p>
            <a:pPr algn="just"/>
            <a:endParaRPr lang="en-GB" sz="2400" dirty="0" smtClean="0"/>
          </a:p>
          <a:p>
            <a:pPr algn="just"/>
            <a:r>
              <a:rPr lang="en-GB" sz="2400" dirty="0" smtClean="0"/>
              <a:t>The process can only be applied to relatively fine particles, as if they are too large the adhesion between the particle and the bubble will be less than the particle weight and the bubble will therefore drop its load.</a:t>
            </a:r>
          </a:p>
          <a:p>
            <a:pPr algn="just"/>
            <a:endParaRPr lang="en-GB" sz="2400" dirty="0"/>
          </a:p>
          <a:p>
            <a:pPr algn="just"/>
            <a:endParaRPr lang="en-GB" sz="2400" dirty="0" smtClean="0"/>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2</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5805264"/>
            <a:ext cx="6120680" cy="461665"/>
          </a:xfrm>
          <a:prstGeom prst="rect">
            <a:avLst/>
          </a:prstGeom>
          <a:noFill/>
        </p:spPr>
        <p:txBody>
          <a:bodyPr wrap="square" rtlCol="0">
            <a:spAutoFit/>
          </a:bodyPr>
          <a:lstStyle/>
          <a:p>
            <a:pPr algn="ctr"/>
            <a:r>
              <a:rPr lang="en-GB" sz="2400" b="1" dirty="0" smtClean="0"/>
              <a:t>Figure 12.11: Action of the </a:t>
            </a:r>
            <a:r>
              <a:rPr lang="en-GB" sz="2400" b="1" dirty="0" err="1" smtClean="0"/>
              <a:t>frother</a:t>
            </a:r>
            <a:endParaRPr lang="en-GB" sz="2400" b="1" dirty="0"/>
          </a:p>
        </p:txBody>
      </p:sp>
      <p:pic>
        <p:nvPicPr>
          <p:cNvPr id="229378" name="Picture 2"/>
          <p:cNvPicPr>
            <a:picLocks noChangeAspect="1" noChangeArrowheads="1"/>
          </p:cNvPicPr>
          <p:nvPr/>
        </p:nvPicPr>
        <p:blipFill>
          <a:blip r:embed="rId2" cstate="print"/>
          <a:srcRect/>
          <a:stretch>
            <a:fillRect/>
          </a:stretch>
        </p:blipFill>
        <p:spPr bwMode="auto">
          <a:xfrm>
            <a:off x="1043608" y="836712"/>
            <a:ext cx="7056784" cy="475252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20</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1340768"/>
            <a:ext cx="8229600" cy="5184576"/>
          </a:xfrm>
        </p:spPr>
        <p:txBody>
          <a:bodyPr>
            <a:normAutofit lnSpcReduction="10000"/>
          </a:bodyPr>
          <a:lstStyle/>
          <a:p>
            <a:pPr>
              <a:buNone/>
            </a:pPr>
            <a:r>
              <a:rPr lang="en-GB" sz="2800" b="1" dirty="0" smtClean="0"/>
              <a:t> </a:t>
            </a:r>
            <a:r>
              <a:rPr lang="en-GB" sz="3500" b="1" i="1" dirty="0">
                <a:solidFill>
                  <a:srgbClr val="C00000"/>
                </a:solidFill>
              </a:rPr>
              <a:t>Flotation Reagents</a:t>
            </a:r>
            <a:endParaRPr lang="en-GB" sz="3500" dirty="0">
              <a:solidFill>
                <a:srgbClr val="C00000"/>
              </a:solidFill>
            </a:endParaRPr>
          </a:p>
          <a:p>
            <a:pPr>
              <a:buNone/>
            </a:pPr>
            <a:r>
              <a:rPr lang="en-GB" sz="3000" b="1" dirty="0" smtClean="0">
                <a:solidFill>
                  <a:srgbClr val="002060"/>
                </a:solidFill>
              </a:rPr>
              <a:t>Modifiers, Activators and Depressants</a:t>
            </a:r>
            <a:endParaRPr lang="en-GB" sz="3000" b="1" dirty="0">
              <a:solidFill>
                <a:srgbClr val="002060"/>
              </a:solidFill>
            </a:endParaRPr>
          </a:p>
          <a:p>
            <a:pPr algn="just"/>
            <a:endParaRPr lang="en-GB" sz="2400" dirty="0" smtClean="0"/>
          </a:p>
          <a:p>
            <a:pPr algn="just"/>
            <a:r>
              <a:rPr lang="en-GB" sz="2400" dirty="0" smtClean="0"/>
              <a:t>Flotation </a:t>
            </a:r>
            <a:r>
              <a:rPr lang="en-GB" sz="2400" dirty="0"/>
              <a:t>modifiers, activators and depressants are sometimes known as regulating agents. </a:t>
            </a:r>
            <a:endParaRPr lang="en-GB" sz="2400" dirty="0" smtClean="0"/>
          </a:p>
          <a:p>
            <a:pPr algn="just"/>
            <a:endParaRPr lang="en-GB" sz="2400" dirty="0" smtClean="0"/>
          </a:p>
          <a:p>
            <a:pPr algn="just"/>
            <a:r>
              <a:rPr lang="en-GB" sz="2400" dirty="0" smtClean="0"/>
              <a:t>The </a:t>
            </a:r>
            <a:r>
              <a:rPr lang="en-GB" sz="2400" dirty="0"/>
              <a:t>main purpose of these types of reagents is to control the effect of collectors on mineral particles, so that the selectivity of the flotation process is increased. </a:t>
            </a:r>
            <a:endParaRPr lang="en-GB" sz="2400" dirty="0" smtClean="0"/>
          </a:p>
          <a:p>
            <a:pPr algn="just"/>
            <a:endParaRPr lang="en-GB" sz="2400" dirty="0" smtClean="0"/>
          </a:p>
          <a:p>
            <a:pPr algn="just"/>
            <a:r>
              <a:rPr lang="en-GB" sz="2400" dirty="0" smtClean="0"/>
              <a:t>In </a:t>
            </a:r>
            <a:r>
              <a:rPr lang="en-GB" sz="2400" dirty="0"/>
              <a:t>the presence of a regulating agent, the collector activates basically those minerals, which are required to pass into the froth.</a:t>
            </a:r>
          </a:p>
          <a:p>
            <a:endParaRPr lang="en-GB" sz="2400" dirty="0"/>
          </a:p>
          <a:p>
            <a:endParaRPr lang="en-GB" sz="2400" dirty="0"/>
          </a:p>
          <a:p>
            <a:pPr algn="just"/>
            <a:endParaRPr lang="en-GB" sz="2400" dirty="0" smtClean="0"/>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21</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1340768"/>
            <a:ext cx="8229600" cy="5184576"/>
          </a:xfrm>
        </p:spPr>
        <p:txBody>
          <a:bodyPr>
            <a:normAutofit/>
          </a:bodyPr>
          <a:lstStyle/>
          <a:p>
            <a:pPr>
              <a:buNone/>
            </a:pPr>
            <a:r>
              <a:rPr lang="en-GB" sz="2800" b="1" dirty="0" smtClean="0"/>
              <a:t> </a:t>
            </a:r>
            <a:r>
              <a:rPr lang="en-GB" sz="3500" b="1" i="1" dirty="0">
                <a:solidFill>
                  <a:srgbClr val="C00000"/>
                </a:solidFill>
              </a:rPr>
              <a:t>Flotation Reagents</a:t>
            </a:r>
            <a:endParaRPr lang="en-GB" sz="3500" dirty="0">
              <a:solidFill>
                <a:srgbClr val="C00000"/>
              </a:solidFill>
            </a:endParaRPr>
          </a:p>
          <a:p>
            <a:pPr>
              <a:buNone/>
            </a:pPr>
            <a:r>
              <a:rPr lang="en-GB" sz="3000" b="1" dirty="0" smtClean="0">
                <a:solidFill>
                  <a:srgbClr val="002060"/>
                </a:solidFill>
              </a:rPr>
              <a:t>Modifiers, Activators and Depressants</a:t>
            </a:r>
            <a:endParaRPr lang="en-GB" sz="3000" b="1" dirty="0">
              <a:solidFill>
                <a:srgbClr val="002060"/>
              </a:solidFill>
            </a:endParaRPr>
          </a:p>
          <a:p>
            <a:pPr algn="just"/>
            <a:r>
              <a:rPr lang="en-GB" sz="2400" dirty="0"/>
              <a:t>In some cases, the regulating agent acts directly on the surface of a definite material, facilitating the subsequent interaction of this mineral and the collector and thus improving the results of flotation (activation). </a:t>
            </a:r>
            <a:endParaRPr lang="en-GB" sz="2400" dirty="0" smtClean="0"/>
          </a:p>
          <a:p>
            <a:pPr algn="just"/>
            <a:r>
              <a:rPr lang="en-GB" sz="2400" dirty="0" smtClean="0"/>
              <a:t>In </a:t>
            </a:r>
            <a:r>
              <a:rPr lang="en-GB" sz="2400" dirty="0"/>
              <a:t>other cases the regulating agent has the reverse effect, producing an adverse condition for mineral activation by the collector and thus leading to relatively poor results in flotation (depression). </a:t>
            </a:r>
            <a:endParaRPr lang="en-GB" sz="2400" dirty="0" smtClean="0"/>
          </a:p>
          <a:p>
            <a:pPr algn="just"/>
            <a:r>
              <a:rPr lang="en-GB" sz="2400" dirty="0" smtClean="0"/>
              <a:t> </a:t>
            </a:r>
            <a:r>
              <a:rPr lang="en-GB" sz="2400" dirty="0"/>
              <a:t>For pH control an environmental modifier such as lime may be used.</a:t>
            </a:r>
          </a:p>
          <a:p>
            <a:pPr algn="just"/>
            <a:endParaRPr lang="en-GB" sz="2400" dirty="0" smtClean="0"/>
          </a:p>
          <a:p>
            <a:endParaRPr lang="en-GB" sz="2400" dirty="0"/>
          </a:p>
          <a:p>
            <a:endParaRPr lang="en-GB" sz="2400" dirty="0"/>
          </a:p>
          <a:p>
            <a:pPr algn="just"/>
            <a:endParaRPr lang="en-GB" sz="2400" dirty="0" smtClean="0"/>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22</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as a Process</a:t>
            </a:r>
            <a:endParaRPr lang="en-GB" b="1" dirty="0">
              <a:solidFill>
                <a:srgbClr val="FF0000"/>
              </a:solidFill>
            </a:endParaRPr>
          </a:p>
        </p:txBody>
      </p:sp>
      <p:sp>
        <p:nvSpPr>
          <p:cNvPr id="3" name="Content Placeholder 2"/>
          <p:cNvSpPr>
            <a:spLocks noGrp="1"/>
          </p:cNvSpPr>
          <p:nvPr>
            <p:ph idx="1"/>
          </p:nvPr>
        </p:nvSpPr>
        <p:spPr>
          <a:xfrm>
            <a:off x="457200" y="1340768"/>
            <a:ext cx="8229600" cy="5184576"/>
          </a:xfrm>
        </p:spPr>
        <p:txBody>
          <a:bodyPr>
            <a:normAutofit lnSpcReduction="10000"/>
          </a:bodyPr>
          <a:lstStyle/>
          <a:p>
            <a:pPr algn="just"/>
            <a:r>
              <a:rPr lang="en-GB" sz="2400" dirty="0" err="1"/>
              <a:t>Phenomenologically</a:t>
            </a:r>
            <a:r>
              <a:rPr lang="en-GB" sz="2400" dirty="0"/>
              <a:t> speaking, one can schematically describe the flotation process as shown in Fig. 1. </a:t>
            </a:r>
            <a:endParaRPr lang="en-GB" sz="2400" dirty="0" smtClean="0"/>
          </a:p>
          <a:p>
            <a:pPr algn="just"/>
            <a:r>
              <a:rPr lang="en-GB" sz="2400" dirty="0" smtClean="0"/>
              <a:t>The </a:t>
            </a:r>
            <a:r>
              <a:rPr lang="en-GB" sz="2400" dirty="0"/>
              <a:t>ore ground to a predetermined fineness, having thus a given size distribution and distribution of free (liberated) and locked particles of valuable and gangue minerals, is subjected to a separation reaction in the flotation circuit. </a:t>
            </a:r>
            <a:endParaRPr lang="en-GB" sz="2400" dirty="0" smtClean="0"/>
          </a:p>
          <a:p>
            <a:pPr algn="just"/>
            <a:r>
              <a:rPr lang="en-GB" sz="2400" dirty="0" smtClean="0"/>
              <a:t>Depending </a:t>
            </a:r>
            <a:r>
              <a:rPr lang="en-GB" sz="2400" dirty="0"/>
              <a:t>on the prevailing Eh-pH, temperature, and solution conditions, as well as the presence of various reagents, the feed is split into two products – one having the desired minerals known as </a:t>
            </a:r>
            <a:r>
              <a:rPr lang="en-GB" sz="2400" i="1" dirty="0"/>
              <a:t>concentrate</a:t>
            </a:r>
            <a:r>
              <a:rPr lang="en-GB" sz="2400" dirty="0"/>
              <a:t>, meant for further processing and the other having all unwanted gangue discarded as </a:t>
            </a:r>
            <a:r>
              <a:rPr lang="en-GB" sz="2400" i="1" dirty="0"/>
              <a:t>tails</a:t>
            </a:r>
            <a:r>
              <a:rPr lang="en-GB" sz="2400" dirty="0"/>
              <a:t>. </a:t>
            </a:r>
            <a:endParaRPr lang="en-GB" sz="2400" dirty="0" smtClean="0"/>
          </a:p>
          <a:p>
            <a:pPr algn="just"/>
            <a:r>
              <a:rPr lang="en-GB" sz="2400" dirty="0" smtClean="0"/>
              <a:t>For </a:t>
            </a:r>
            <a:r>
              <a:rPr lang="en-GB" sz="2400" dirty="0"/>
              <a:t>a </a:t>
            </a:r>
            <a:r>
              <a:rPr lang="en-GB" sz="2400" dirty="0" err="1"/>
              <a:t>multimetal</a:t>
            </a:r>
            <a:r>
              <a:rPr lang="en-GB" sz="2400" dirty="0"/>
              <a:t> ore, there can be more than one concentrate.</a:t>
            </a:r>
            <a:endParaRPr lang="en-GB" sz="2400" dirty="0" smtClean="0"/>
          </a:p>
          <a:p>
            <a:endParaRPr lang="en-GB" sz="2400" dirty="0"/>
          </a:p>
          <a:p>
            <a:endParaRPr lang="en-GB" sz="2400" dirty="0"/>
          </a:p>
          <a:p>
            <a:pPr algn="just"/>
            <a:endParaRPr lang="en-GB" sz="2400" dirty="0" smtClean="0"/>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23</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1600200"/>
            <a:ext cx="8229600" cy="4853136"/>
          </a:xfrm>
        </p:spPr>
        <p:txBody>
          <a:bodyPr/>
          <a:lstStyle/>
          <a:p>
            <a:pPr algn="just"/>
            <a:endParaRPr lang="en-GB" dirty="0" smtClean="0"/>
          </a:p>
          <a:p>
            <a:pPr algn="just">
              <a:buNone/>
            </a:pPr>
            <a:endParaRPr lang="en-GB" dirty="0"/>
          </a:p>
          <a:p>
            <a:pPr algn="just">
              <a:buNone/>
            </a:pPr>
            <a:endParaRPr lang="en-GB" dirty="0" smtClean="0"/>
          </a:p>
          <a:p>
            <a:pPr algn="just"/>
            <a:endParaRPr lang="en-GB" dirty="0"/>
          </a:p>
          <a:p>
            <a:pPr algn="just">
              <a:buNone/>
            </a:pPr>
            <a:endParaRPr lang="en-GB" dirty="0" smtClean="0"/>
          </a:p>
          <a:p>
            <a:pPr algn="just"/>
            <a:endParaRPr lang="en-GB" dirty="0"/>
          </a:p>
          <a:p>
            <a:pPr algn="just">
              <a:buNone/>
            </a:pPr>
            <a:endParaRPr lang="en-GB" dirty="0" smtClean="0"/>
          </a:p>
          <a:p>
            <a:pPr algn="ctr">
              <a:buNone/>
            </a:pPr>
            <a:r>
              <a:rPr lang="en-GB" sz="2400" b="1" dirty="0" smtClean="0"/>
              <a:t>Fig. 1:  Schematic diagram of a flotation circuit</a:t>
            </a:r>
            <a:endParaRPr lang="en-GB" sz="2400" b="1" dirty="0"/>
          </a:p>
        </p:txBody>
      </p:sp>
      <p:sp>
        <p:nvSpPr>
          <p:cNvPr id="4" name="Rectangle 3"/>
          <p:cNvSpPr/>
          <p:nvPr/>
        </p:nvSpPr>
        <p:spPr>
          <a:xfrm>
            <a:off x="2771800" y="3645024"/>
            <a:ext cx="331236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rgbClr val="FFC000"/>
                </a:solidFill>
              </a:rPr>
              <a:t>FLOTATION  CIRCUIT</a:t>
            </a:r>
            <a:endParaRPr lang="en-GB" b="1" dirty="0">
              <a:solidFill>
                <a:srgbClr val="FFC000"/>
              </a:solidFill>
            </a:endParaRPr>
          </a:p>
        </p:txBody>
      </p:sp>
      <p:sp>
        <p:nvSpPr>
          <p:cNvPr id="5" name="Right Arrow 4"/>
          <p:cNvSpPr/>
          <p:nvPr/>
        </p:nvSpPr>
        <p:spPr>
          <a:xfrm rot="19778883">
            <a:off x="5960393" y="3223156"/>
            <a:ext cx="1297503" cy="432048"/>
          </a:xfrm>
          <a:prstGeom prst="rightArrow">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rot="1623803">
            <a:off x="5963533" y="4508672"/>
            <a:ext cx="1368152" cy="43204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1475656" y="3789040"/>
            <a:ext cx="1368152" cy="50405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83568" y="3429000"/>
            <a:ext cx="1796076" cy="1200329"/>
          </a:xfrm>
          <a:prstGeom prst="rect">
            <a:avLst/>
          </a:prstGeom>
          <a:noFill/>
        </p:spPr>
        <p:txBody>
          <a:bodyPr wrap="square" rtlCol="0">
            <a:spAutoFit/>
          </a:bodyPr>
          <a:lstStyle/>
          <a:p>
            <a:r>
              <a:rPr lang="en-GB" sz="2400" b="1" dirty="0" smtClean="0">
                <a:solidFill>
                  <a:schemeClr val="accent6">
                    <a:lumMod val="50000"/>
                  </a:schemeClr>
                </a:solidFill>
              </a:rPr>
              <a:t>Ground Ore</a:t>
            </a:r>
          </a:p>
          <a:p>
            <a:endParaRPr lang="en-GB" sz="2400" b="1" dirty="0">
              <a:solidFill>
                <a:schemeClr val="accent6">
                  <a:lumMod val="50000"/>
                </a:schemeClr>
              </a:solidFill>
            </a:endParaRPr>
          </a:p>
          <a:p>
            <a:r>
              <a:rPr lang="en-GB" sz="2400" b="1" dirty="0" smtClean="0">
                <a:solidFill>
                  <a:schemeClr val="accent6">
                    <a:lumMod val="50000"/>
                  </a:schemeClr>
                </a:solidFill>
              </a:rPr>
              <a:t>Feed</a:t>
            </a:r>
            <a:endParaRPr lang="en-GB" sz="2400" b="1" dirty="0">
              <a:solidFill>
                <a:schemeClr val="accent6">
                  <a:lumMod val="50000"/>
                </a:schemeClr>
              </a:solidFill>
            </a:endParaRPr>
          </a:p>
        </p:txBody>
      </p:sp>
      <p:sp>
        <p:nvSpPr>
          <p:cNvPr id="9" name="TextBox 8"/>
          <p:cNvSpPr txBox="1"/>
          <p:nvPr/>
        </p:nvSpPr>
        <p:spPr>
          <a:xfrm>
            <a:off x="6372200" y="2204864"/>
            <a:ext cx="2232248" cy="830997"/>
          </a:xfrm>
          <a:prstGeom prst="rect">
            <a:avLst/>
          </a:prstGeom>
          <a:noFill/>
        </p:spPr>
        <p:txBody>
          <a:bodyPr wrap="square" rtlCol="0">
            <a:spAutoFit/>
          </a:bodyPr>
          <a:lstStyle/>
          <a:p>
            <a:r>
              <a:rPr lang="en-GB" sz="2400" b="1" dirty="0" smtClean="0">
                <a:solidFill>
                  <a:srgbClr val="C00000"/>
                </a:solidFill>
              </a:rPr>
              <a:t>Concentrate</a:t>
            </a:r>
          </a:p>
          <a:p>
            <a:r>
              <a:rPr lang="en-GB" sz="2400" b="1" dirty="0" smtClean="0">
                <a:solidFill>
                  <a:srgbClr val="C00000"/>
                </a:solidFill>
              </a:rPr>
              <a:t>(Desired Grade)</a:t>
            </a:r>
            <a:endParaRPr lang="en-GB" sz="2400" b="1" dirty="0">
              <a:solidFill>
                <a:srgbClr val="C00000"/>
              </a:solidFill>
            </a:endParaRPr>
          </a:p>
        </p:txBody>
      </p:sp>
      <p:sp>
        <p:nvSpPr>
          <p:cNvPr id="10" name="TextBox 9"/>
          <p:cNvSpPr txBox="1"/>
          <p:nvPr/>
        </p:nvSpPr>
        <p:spPr>
          <a:xfrm>
            <a:off x="7380312" y="4941168"/>
            <a:ext cx="1008112" cy="461665"/>
          </a:xfrm>
          <a:prstGeom prst="rect">
            <a:avLst/>
          </a:prstGeom>
          <a:noFill/>
        </p:spPr>
        <p:txBody>
          <a:bodyPr wrap="square" rtlCol="0">
            <a:spAutoFit/>
          </a:bodyPr>
          <a:lstStyle/>
          <a:p>
            <a:r>
              <a:rPr lang="en-GB" sz="2400" b="1" dirty="0" smtClean="0">
                <a:solidFill>
                  <a:srgbClr val="7030A0"/>
                </a:solidFill>
              </a:rPr>
              <a:t>Tails</a:t>
            </a:r>
            <a:endParaRPr lang="en-GB" sz="2400" b="1" dirty="0">
              <a:solidFill>
                <a:srgbClr val="7030A0"/>
              </a:solidFill>
            </a:endParaRPr>
          </a:p>
        </p:txBody>
      </p:sp>
      <p:sp>
        <p:nvSpPr>
          <p:cNvPr id="11" name="Slide Number Placeholder 10"/>
          <p:cNvSpPr>
            <a:spLocks noGrp="1"/>
          </p:cNvSpPr>
          <p:nvPr>
            <p:ph type="sldNum" sz="quarter" idx="12"/>
          </p:nvPr>
        </p:nvSpPr>
        <p:spPr/>
        <p:txBody>
          <a:bodyPr/>
          <a:lstStyle/>
          <a:p>
            <a:fld id="{53ADB9B5-DFC7-4E3F-A584-53158FF84BC8}" type="slidenum">
              <a:rPr lang="en-GB" smtClean="0"/>
              <a:pPr/>
              <a:t>24</a:t>
            </a:fld>
            <a:endParaRPr lang="en-GB"/>
          </a:p>
        </p:txBody>
      </p:sp>
      <p:sp>
        <p:nvSpPr>
          <p:cNvPr id="12" name="Footer Placeholder 11"/>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as a Process</a:t>
            </a:r>
            <a:endParaRPr lang="en-GB" b="1" dirty="0">
              <a:solidFill>
                <a:srgbClr val="FF0000"/>
              </a:solidFill>
            </a:endParaRPr>
          </a:p>
        </p:txBody>
      </p:sp>
      <p:sp>
        <p:nvSpPr>
          <p:cNvPr id="3" name="Content Placeholder 2"/>
          <p:cNvSpPr>
            <a:spLocks noGrp="1"/>
          </p:cNvSpPr>
          <p:nvPr>
            <p:ph idx="1"/>
          </p:nvPr>
        </p:nvSpPr>
        <p:spPr>
          <a:xfrm>
            <a:off x="251520" y="1340768"/>
            <a:ext cx="8640960" cy="5184576"/>
          </a:xfrm>
        </p:spPr>
        <p:txBody>
          <a:bodyPr>
            <a:normAutofit/>
          </a:bodyPr>
          <a:lstStyle/>
          <a:p>
            <a:pPr algn="just"/>
            <a:r>
              <a:rPr lang="en-GB" sz="2400" dirty="0"/>
              <a:t>The efficiency of such a separation process is conventionally represented in terms of the percent recovery of the valuable element in the concentrate and its grade as defined below</a:t>
            </a:r>
            <a:r>
              <a:rPr lang="en-GB" sz="2400" dirty="0" smtClean="0"/>
              <a:t>.</a:t>
            </a:r>
          </a:p>
          <a:p>
            <a:pPr algn="just">
              <a:buNone/>
            </a:pPr>
            <a:endParaRPr lang="en-GB" sz="2400" dirty="0"/>
          </a:p>
          <a:p>
            <a:pPr algn="just">
              <a:buNone/>
            </a:pPr>
            <a:endParaRPr lang="en-GB" sz="2400" dirty="0"/>
          </a:p>
          <a:p>
            <a:endParaRPr lang="en-GB" sz="2400" dirty="0"/>
          </a:p>
          <a:p>
            <a:endParaRPr lang="en-GB" sz="2400" dirty="0"/>
          </a:p>
          <a:p>
            <a:pPr algn="just">
              <a:buNone/>
            </a:pPr>
            <a:endParaRPr lang="en-GB" sz="2400" dirty="0" smtClean="0"/>
          </a:p>
          <a:p>
            <a:pPr algn="just"/>
            <a:endParaRPr lang="en-GB" sz="2400" dirty="0"/>
          </a:p>
          <a:p>
            <a:pPr algn="just"/>
            <a:endParaRPr lang="en-GB" sz="2400" dirty="0" smtClean="0"/>
          </a:p>
          <a:p>
            <a:endParaRPr lang="en-GB" sz="2400" dirty="0"/>
          </a:p>
        </p:txBody>
      </p:sp>
      <p:graphicFrame>
        <p:nvGraphicFramePr>
          <p:cNvPr id="4" name="Object 3"/>
          <p:cNvGraphicFramePr>
            <a:graphicFrameLocks noChangeAspect="1"/>
          </p:cNvGraphicFramePr>
          <p:nvPr/>
        </p:nvGraphicFramePr>
        <p:xfrm>
          <a:off x="755576" y="2996952"/>
          <a:ext cx="7776864" cy="864096"/>
        </p:xfrm>
        <a:graphic>
          <a:graphicData uri="http://schemas.openxmlformats.org/presentationml/2006/ole">
            <p:oleObj spid="_x0000_s1026" name="Equation" r:id="rId3" imgW="3848040" imgH="419040" progId="Equation.3">
              <p:embed/>
            </p:oleObj>
          </a:graphicData>
        </a:graphic>
      </p:graphicFrame>
      <p:graphicFrame>
        <p:nvGraphicFramePr>
          <p:cNvPr id="5" name="Object 4"/>
          <p:cNvGraphicFramePr>
            <a:graphicFrameLocks noChangeAspect="1"/>
          </p:cNvGraphicFramePr>
          <p:nvPr/>
        </p:nvGraphicFramePr>
        <p:xfrm>
          <a:off x="683568" y="4869160"/>
          <a:ext cx="8136904" cy="936104"/>
        </p:xfrm>
        <a:graphic>
          <a:graphicData uri="http://schemas.openxmlformats.org/presentationml/2006/ole">
            <p:oleObj spid="_x0000_s1027" name="Equation" r:id="rId4" imgW="3708360" imgH="419040" progId="Equation.3">
              <p:embed/>
            </p:oleObj>
          </a:graphicData>
        </a:graphic>
      </p:graphicFrame>
      <p:sp>
        <p:nvSpPr>
          <p:cNvPr id="6" name="Slide Number Placeholder 5"/>
          <p:cNvSpPr>
            <a:spLocks noGrp="1"/>
          </p:cNvSpPr>
          <p:nvPr>
            <p:ph type="sldNum" sz="quarter" idx="12"/>
          </p:nvPr>
        </p:nvSpPr>
        <p:spPr/>
        <p:txBody>
          <a:bodyPr/>
          <a:lstStyle/>
          <a:p>
            <a:fld id="{53ADB9B5-DFC7-4E3F-A584-53158FF84BC8}" type="slidenum">
              <a:rPr lang="en-GB" smtClean="0"/>
              <a:pPr/>
              <a:t>25</a:t>
            </a:fld>
            <a:endParaRPr lang="en-GB"/>
          </a:p>
        </p:txBody>
      </p:sp>
      <p:sp>
        <p:nvSpPr>
          <p:cNvPr id="7" name="Footer Placeholder 6"/>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40960" cy="792088"/>
          </a:xfrm>
        </p:spPr>
        <p:txBody>
          <a:bodyPr>
            <a:normAutofit/>
          </a:bodyPr>
          <a:lstStyle/>
          <a:p>
            <a:pPr algn="l"/>
            <a:r>
              <a:rPr lang="en-GB" sz="3200" b="1" dirty="0" smtClean="0">
                <a:solidFill>
                  <a:srgbClr val="FF0000"/>
                </a:solidFill>
              </a:rPr>
              <a:t>BASIC FLOTATION CIRCUITS</a:t>
            </a:r>
            <a:endParaRPr lang="en-GB" sz="3200" b="1" dirty="0">
              <a:solidFill>
                <a:srgbClr val="FF0000"/>
              </a:solidFill>
            </a:endParaRPr>
          </a:p>
        </p:txBody>
      </p:sp>
      <p:sp>
        <p:nvSpPr>
          <p:cNvPr id="3" name="Content Placeholder 2"/>
          <p:cNvSpPr>
            <a:spLocks noGrp="1"/>
          </p:cNvSpPr>
          <p:nvPr>
            <p:ph idx="1"/>
          </p:nvPr>
        </p:nvSpPr>
        <p:spPr>
          <a:xfrm>
            <a:off x="251520" y="836712"/>
            <a:ext cx="8640960" cy="5832648"/>
          </a:xfrm>
        </p:spPr>
        <p:txBody>
          <a:bodyPr>
            <a:normAutofit fontScale="25000" lnSpcReduction="20000"/>
          </a:bodyPr>
          <a:lstStyle/>
          <a:p>
            <a:pPr algn="just">
              <a:buNone/>
            </a:pPr>
            <a:endParaRPr lang="en-GB" sz="4500" b="1" dirty="0" smtClean="0">
              <a:solidFill>
                <a:srgbClr val="CC0099"/>
              </a:solidFill>
            </a:endParaRPr>
          </a:p>
          <a:p>
            <a:pPr algn="just">
              <a:buNone/>
            </a:pPr>
            <a:endParaRPr lang="en-GB" sz="2400" b="1" dirty="0" smtClean="0">
              <a:solidFill>
                <a:srgbClr val="CC0099"/>
              </a:solidFill>
            </a:endParaRPr>
          </a:p>
          <a:p>
            <a:pPr algn="just"/>
            <a:r>
              <a:rPr lang="en-GB" sz="9600" dirty="0" smtClean="0"/>
              <a:t>Commercial flotation is a continuous process.</a:t>
            </a:r>
          </a:p>
          <a:p>
            <a:pPr algn="just">
              <a:buNone/>
            </a:pPr>
            <a:endParaRPr lang="en-GB" sz="9600" dirty="0" smtClean="0"/>
          </a:p>
          <a:p>
            <a:pPr algn="just"/>
            <a:r>
              <a:rPr lang="en-GB" sz="9600" dirty="0" smtClean="0"/>
              <a:t>Cells are arranged in series forming a bank (Fig. 12.16).</a:t>
            </a:r>
          </a:p>
          <a:p>
            <a:pPr algn="just"/>
            <a:endParaRPr lang="en-GB" sz="9600" dirty="0" smtClean="0"/>
          </a:p>
          <a:p>
            <a:pPr algn="just"/>
            <a:r>
              <a:rPr lang="en-GB" sz="9600" dirty="0" smtClean="0"/>
              <a:t>Pulp first enters the first cell of the bank and gives up some of its valuable minerals as froth; the overflow from this cell passes to the next second cell, where more mineralised froth is removed, and so on down the bank, until barren tailings overflow the last cell in the bank.</a:t>
            </a:r>
          </a:p>
          <a:p>
            <a:pPr algn="just"/>
            <a:endParaRPr lang="en-GB" sz="9600" dirty="0" smtClean="0"/>
          </a:p>
          <a:p>
            <a:pPr algn="just"/>
            <a:r>
              <a:rPr lang="en-GB" sz="9600" dirty="0" smtClean="0"/>
              <a:t>The height of the froth column for each cell  is determined by adjusting the height of the tailing overflow weir, the difference in height between this and the cell overflow lip determining the froth depth.</a:t>
            </a:r>
          </a:p>
          <a:p>
            <a:pPr algn="just"/>
            <a:endParaRPr lang="en-GB" sz="9600" dirty="0" smtClean="0"/>
          </a:p>
          <a:p>
            <a:pPr algn="just"/>
            <a:endParaRPr lang="en-GB" sz="9600" dirty="0" smtClean="0"/>
          </a:p>
          <a:p>
            <a:pPr algn="just">
              <a:buNone/>
            </a:pPr>
            <a:endParaRPr lang="en-GB" sz="9600" dirty="0" smtClean="0"/>
          </a:p>
          <a:p>
            <a:pPr algn="just">
              <a:buNone/>
            </a:pPr>
            <a:r>
              <a:rPr lang="en-GB" sz="9600" dirty="0" smtClean="0"/>
              <a:t>       </a:t>
            </a:r>
          </a:p>
          <a:p>
            <a:pPr algn="just"/>
            <a:endParaRPr lang="en-GB" sz="2400" dirty="0" smtClean="0"/>
          </a:p>
          <a:p>
            <a:pPr algn="just">
              <a:buNone/>
            </a:pPr>
            <a:endParaRPr lang="en-GB" sz="2400" dirty="0" smtClean="0"/>
          </a:p>
          <a:p>
            <a:pPr algn="just">
              <a:buNone/>
            </a:pPr>
            <a:r>
              <a:rPr lang="en-GB" sz="2400" dirty="0" smtClean="0"/>
              <a:t>    </a:t>
            </a:r>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a:p>
          <a:p>
            <a:pPr algn="just">
              <a:buNone/>
            </a:pPr>
            <a:endParaRPr lang="en-GB" sz="2400" dirty="0"/>
          </a:p>
          <a:p>
            <a:pPr algn="just"/>
            <a:endParaRPr lang="en-GB" sz="2400" dirty="0" smtClean="0"/>
          </a:p>
          <a:p>
            <a:pPr algn="just"/>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26</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165304"/>
            <a:ext cx="5184576" cy="461665"/>
          </a:xfrm>
          <a:prstGeom prst="rect">
            <a:avLst/>
          </a:prstGeom>
          <a:noFill/>
        </p:spPr>
        <p:txBody>
          <a:bodyPr wrap="square" rtlCol="0">
            <a:spAutoFit/>
          </a:bodyPr>
          <a:lstStyle/>
          <a:p>
            <a:pPr algn="ctr"/>
            <a:r>
              <a:rPr lang="en-GB" sz="2400" b="1" dirty="0" smtClean="0"/>
              <a:t>Fig 12.16: (a) Bank of flotation cells</a:t>
            </a:r>
            <a:endParaRPr lang="en-GB" sz="2400" b="1" dirty="0"/>
          </a:p>
        </p:txBody>
      </p:sp>
      <p:pic>
        <p:nvPicPr>
          <p:cNvPr id="101378" name="Picture 2"/>
          <p:cNvPicPr>
            <a:picLocks noChangeAspect="1" noChangeArrowheads="1"/>
          </p:cNvPicPr>
          <p:nvPr/>
        </p:nvPicPr>
        <p:blipFill>
          <a:blip r:embed="rId2" cstate="print"/>
          <a:srcRect/>
          <a:stretch>
            <a:fillRect/>
          </a:stretch>
        </p:blipFill>
        <p:spPr bwMode="auto">
          <a:xfrm rot="21428767">
            <a:off x="971050" y="816812"/>
            <a:ext cx="7922245" cy="489654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27</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165304"/>
            <a:ext cx="5184576" cy="461665"/>
          </a:xfrm>
          <a:prstGeom prst="rect">
            <a:avLst/>
          </a:prstGeom>
          <a:noFill/>
        </p:spPr>
        <p:txBody>
          <a:bodyPr wrap="square" rtlCol="0">
            <a:spAutoFit/>
          </a:bodyPr>
          <a:lstStyle/>
          <a:p>
            <a:pPr algn="ctr"/>
            <a:r>
              <a:rPr lang="en-GB" sz="2400" b="1" dirty="0" smtClean="0"/>
              <a:t>Fig 12.16: (b) Bank cells</a:t>
            </a:r>
            <a:endParaRPr lang="en-GB" sz="2400" b="1" dirty="0"/>
          </a:p>
        </p:txBody>
      </p:sp>
      <p:pic>
        <p:nvPicPr>
          <p:cNvPr id="102402" name="Picture 2"/>
          <p:cNvPicPr>
            <a:picLocks noChangeAspect="1" noChangeArrowheads="1"/>
          </p:cNvPicPr>
          <p:nvPr/>
        </p:nvPicPr>
        <p:blipFill>
          <a:blip r:embed="rId2" cstate="print"/>
          <a:srcRect/>
          <a:stretch>
            <a:fillRect/>
          </a:stretch>
        </p:blipFill>
        <p:spPr bwMode="auto">
          <a:xfrm>
            <a:off x="1043608" y="332657"/>
            <a:ext cx="7128792" cy="554268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28</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40960" cy="720080"/>
          </a:xfrm>
        </p:spPr>
        <p:txBody>
          <a:bodyPr>
            <a:normAutofit/>
          </a:bodyPr>
          <a:lstStyle/>
          <a:p>
            <a:pPr algn="l"/>
            <a:r>
              <a:rPr lang="en-GB" sz="3200" b="1" dirty="0" smtClean="0">
                <a:solidFill>
                  <a:srgbClr val="FF0000"/>
                </a:solidFill>
              </a:rPr>
              <a:t>Basic Flotation Circuits cont.</a:t>
            </a:r>
            <a:endParaRPr lang="en-GB" sz="3200" b="1" dirty="0">
              <a:solidFill>
                <a:srgbClr val="FF0000"/>
              </a:solidFill>
            </a:endParaRPr>
          </a:p>
        </p:txBody>
      </p:sp>
      <p:sp>
        <p:nvSpPr>
          <p:cNvPr id="3" name="Content Placeholder 2"/>
          <p:cNvSpPr>
            <a:spLocks noGrp="1"/>
          </p:cNvSpPr>
          <p:nvPr>
            <p:ph idx="1"/>
          </p:nvPr>
        </p:nvSpPr>
        <p:spPr>
          <a:xfrm>
            <a:off x="251520" y="836712"/>
            <a:ext cx="8640960" cy="5832648"/>
          </a:xfrm>
        </p:spPr>
        <p:txBody>
          <a:bodyPr>
            <a:normAutofit fontScale="77500" lnSpcReduction="20000"/>
          </a:bodyPr>
          <a:lstStyle/>
          <a:p>
            <a:pPr algn="just"/>
            <a:r>
              <a:rPr lang="en-GB" sz="2600" dirty="0" smtClean="0"/>
              <a:t>New feed enters the first cell of the bank, the froth column in the first few cell being kept high, since there are plenty of hydrophobic mineral particles to sustain it.</a:t>
            </a:r>
          </a:p>
          <a:p>
            <a:pPr algn="just"/>
            <a:endParaRPr lang="en-GB" sz="2600" dirty="0" smtClean="0"/>
          </a:p>
          <a:p>
            <a:pPr algn="just"/>
            <a:r>
              <a:rPr lang="en-GB" sz="2600" dirty="0" smtClean="0"/>
              <a:t>The pulp level is raised from cell to cell, as the pulp becomes depleted in floatable minerals, by progressively raising the cell tailings weir height.</a:t>
            </a:r>
          </a:p>
          <a:p>
            <a:pPr algn="just"/>
            <a:endParaRPr lang="en-GB" sz="2600" dirty="0" smtClean="0"/>
          </a:p>
          <a:p>
            <a:pPr algn="just"/>
            <a:r>
              <a:rPr lang="en-GB" sz="2600" dirty="0" smtClean="0"/>
              <a:t>The last few cells in the bank contain relatively low-grade froths, comprising weakly </a:t>
            </a:r>
            <a:r>
              <a:rPr lang="en-GB" sz="2600" dirty="0" err="1" smtClean="0"/>
              <a:t>aerophilic</a:t>
            </a:r>
            <a:r>
              <a:rPr lang="en-GB" sz="2600" dirty="0" smtClean="0"/>
              <a:t> particles.</a:t>
            </a:r>
          </a:p>
          <a:p>
            <a:pPr algn="just"/>
            <a:endParaRPr lang="en-GB" sz="2600" dirty="0" smtClean="0"/>
          </a:p>
          <a:p>
            <a:pPr algn="just"/>
            <a:r>
              <a:rPr lang="en-GB" sz="2600" dirty="0" smtClean="0"/>
              <a:t>These are the </a:t>
            </a:r>
            <a:r>
              <a:rPr lang="en-GB" sz="2600" b="1" i="1" dirty="0" smtClean="0"/>
              <a:t>scavengers</a:t>
            </a:r>
            <a:r>
              <a:rPr lang="en-GB" sz="2600" dirty="0" smtClean="0"/>
              <a:t>, usually containing </a:t>
            </a:r>
            <a:r>
              <a:rPr lang="en-GB" sz="2600" dirty="0" err="1" smtClean="0"/>
              <a:t>middlings</a:t>
            </a:r>
            <a:r>
              <a:rPr lang="en-GB" sz="2600" dirty="0" smtClean="0"/>
              <a:t> particles, which are often </a:t>
            </a:r>
            <a:r>
              <a:rPr lang="en-GB" sz="2600" dirty="0" err="1" smtClean="0"/>
              <a:t>recirculated</a:t>
            </a:r>
            <a:r>
              <a:rPr lang="en-GB" sz="2600" dirty="0" smtClean="0"/>
              <a:t> to the head of the system.</a:t>
            </a:r>
          </a:p>
          <a:p>
            <a:pPr algn="just"/>
            <a:endParaRPr lang="en-GB" sz="2600" dirty="0" smtClean="0"/>
          </a:p>
          <a:p>
            <a:pPr algn="just"/>
            <a:r>
              <a:rPr lang="en-GB" sz="2600" dirty="0" smtClean="0"/>
              <a:t>The scavenger cell, having little mineral to sustain a deep froth, have their tailings weirs raised so that pulp is almost overflowing the cell lip.</a:t>
            </a:r>
          </a:p>
          <a:p>
            <a:pPr algn="just"/>
            <a:endParaRPr lang="en-GB" sz="2600" dirty="0" smtClean="0"/>
          </a:p>
          <a:p>
            <a:pPr algn="just"/>
            <a:r>
              <a:rPr lang="en-GB" sz="2600" dirty="0" smtClean="0"/>
              <a:t>This policy, which is used to remove  all weakly floating material (“pulling the cells hard”) ensures maximum recovery from the bank of cells.</a:t>
            </a:r>
          </a:p>
          <a:p>
            <a:pPr algn="just">
              <a:buNone/>
            </a:pPr>
            <a:endParaRPr lang="en-GB" sz="2600" dirty="0" smtClean="0"/>
          </a:p>
          <a:p>
            <a:pPr algn="just">
              <a:buNone/>
            </a:pPr>
            <a:r>
              <a:rPr lang="en-GB" sz="2600" dirty="0" smtClean="0"/>
              <a:t>    </a:t>
            </a:r>
          </a:p>
          <a:p>
            <a:pPr algn="just"/>
            <a:endParaRPr lang="en-GB" sz="9600" dirty="0" smtClean="0"/>
          </a:p>
          <a:p>
            <a:pPr algn="just"/>
            <a:endParaRPr lang="en-GB" sz="96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a:p>
          <a:p>
            <a:pPr algn="just">
              <a:buNone/>
            </a:pPr>
            <a:endParaRPr lang="en-GB" sz="2400" dirty="0"/>
          </a:p>
          <a:p>
            <a:pPr algn="just"/>
            <a:endParaRPr lang="en-GB" sz="2400" dirty="0" smtClean="0"/>
          </a:p>
          <a:p>
            <a:pPr algn="just"/>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29</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6093296"/>
            <a:ext cx="6480720" cy="461665"/>
          </a:xfrm>
          <a:prstGeom prst="rect">
            <a:avLst/>
          </a:prstGeom>
          <a:noFill/>
        </p:spPr>
        <p:txBody>
          <a:bodyPr wrap="square" rtlCol="0">
            <a:spAutoFit/>
          </a:bodyPr>
          <a:lstStyle/>
          <a:p>
            <a:pPr algn="ctr"/>
            <a:r>
              <a:rPr lang="en-GB" sz="2400" b="1" dirty="0" smtClean="0"/>
              <a:t>Figure 1: Principle of Flotation</a:t>
            </a:r>
            <a:endParaRPr lang="en-GB" sz="2400" b="1" dirty="0"/>
          </a:p>
        </p:txBody>
      </p:sp>
      <p:pic>
        <p:nvPicPr>
          <p:cNvPr id="117762" name="Picture 2"/>
          <p:cNvPicPr>
            <a:picLocks noChangeAspect="1" noChangeArrowheads="1"/>
          </p:cNvPicPr>
          <p:nvPr/>
        </p:nvPicPr>
        <p:blipFill>
          <a:blip r:embed="rId2" cstate="print"/>
          <a:srcRect/>
          <a:stretch>
            <a:fillRect/>
          </a:stretch>
        </p:blipFill>
        <p:spPr bwMode="auto">
          <a:xfrm>
            <a:off x="1043608" y="404664"/>
            <a:ext cx="7488832" cy="547260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3</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40960" cy="720080"/>
          </a:xfrm>
        </p:spPr>
        <p:txBody>
          <a:bodyPr>
            <a:normAutofit/>
          </a:bodyPr>
          <a:lstStyle/>
          <a:p>
            <a:pPr algn="l"/>
            <a:r>
              <a:rPr lang="en-GB" sz="3200" b="1" dirty="0" smtClean="0">
                <a:solidFill>
                  <a:srgbClr val="FF0000"/>
                </a:solidFill>
              </a:rPr>
              <a:t>Basic Flotation Circuits cont.</a:t>
            </a:r>
            <a:endParaRPr lang="en-GB" sz="3200" b="1" dirty="0">
              <a:solidFill>
                <a:srgbClr val="FF0000"/>
              </a:solidFill>
            </a:endParaRPr>
          </a:p>
        </p:txBody>
      </p:sp>
      <p:sp>
        <p:nvSpPr>
          <p:cNvPr id="3" name="Content Placeholder 2"/>
          <p:cNvSpPr>
            <a:spLocks noGrp="1"/>
          </p:cNvSpPr>
          <p:nvPr>
            <p:ph idx="1"/>
          </p:nvPr>
        </p:nvSpPr>
        <p:spPr>
          <a:xfrm>
            <a:off x="251520" y="836712"/>
            <a:ext cx="8640960" cy="5832648"/>
          </a:xfrm>
        </p:spPr>
        <p:txBody>
          <a:bodyPr>
            <a:normAutofit/>
          </a:bodyPr>
          <a:lstStyle/>
          <a:p>
            <a:pPr algn="just"/>
            <a:r>
              <a:rPr lang="en-GB" sz="2600" dirty="0" smtClean="0"/>
              <a:t>The </a:t>
            </a:r>
            <a:r>
              <a:rPr lang="en-GB" sz="2600" dirty="0" err="1" smtClean="0"/>
              <a:t>flowsheet</a:t>
            </a:r>
            <a:r>
              <a:rPr lang="en-GB" sz="2600" dirty="0" smtClean="0"/>
              <a:t> for this basic system is shown in Fig. 12.17.</a:t>
            </a:r>
          </a:p>
          <a:p>
            <a:pPr algn="just"/>
            <a:r>
              <a:rPr lang="en-GB" sz="2600" dirty="0" smtClean="0"/>
              <a:t>This </a:t>
            </a:r>
            <a:r>
              <a:rPr lang="en-GB" sz="2600" dirty="0" err="1" smtClean="0"/>
              <a:t>flowsheet</a:t>
            </a:r>
            <a:r>
              <a:rPr lang="en-GB" sz="2600" dirty="0" smtClean="0"/>
              <a:t> can be successfully operated only when the gangue is relatively </a:t>
            </a:r>
            <a:r>
              <a:rPr lang="en-GB" sz="2600" dirty="0" err="1" smtClean="0"/>
              <a:t>unfloatable</a:t>
            </a:r>
            <a:r>
              <a:rPr lang="en-GB" sz="2600" dirty="0" smtClean="0"/>
              <a:t>.</a:t>
            </a:r>
          </a:p>
          <a:p>
            <a:pPr algn="just"/>
            <a:r>
              <a:rPr lang="en-GB" sz="2600" dirty="0" smtClean="0"/>
              <a:t>A preferable system is to dilute the concentrate from the first few cells of the bank, known as </a:t>
            </a:r>
            <a:r>
              <a:rPr lang="en-GB" sz="2600" b="1" i="1" dirty="0" smtClean="0"/>
              <a:t>rougher</a:t>
            </a:r>
            <a:r>
              <a:rPr lang="en-GB" sz="2600" dirty="0" smtClean="0"/>
              <a:t> concentrates, and refloat them in </a:t>
            </a:r>
            <a:r>
              <a:rPr lang="en-GB" sz="2600" b="1" i="1" dirty="0" smtClean="0"/>
              <a:t>cleaner</a:t>
            </a:r>
            <a:r>
              <a:rPr lang="en-GB" sz="2600" dirty="0" smtClean="0"/>
              <a:t> cells, where the weirs are kept low to maintain a deep froth and produce a high-grade concentrate.</a:t>
            </a:r>
          </a:p>
          <a:p>
            <a:pPr algn="just"/>
            <a:r>
              <a:rPr lang="en-GB" sz="2600" dirty="0" smtClean="0"/>
              <a:t>In this </a:t>
            </a:r>
            <a:r>
              <a:rPr lang="en-GB" sz="2600" dirty="0" smtClean="0"/>
              <a:t>rougher-scavenger cleaner </a:t>
            </a:r>
            <a:r>
              <a:rPr lang="en-GB" sz="2600" dirty="0" smtClean="0"/>
              <a:t>system (Fig 12.18), the cleaning cells receive a comparatively high-grade feed, whilst the scavenging section can be run with an excess of air so as to obtain maximum recovery.</a:t>
            </a:r>
          </a:p>
          <a:p>
            <a:pPr algn="just">
              <a:buNone/>
            </a:pPr>
            <a:r>
              <a:rPr lang="en-GB" sz="2600" dirty="0" smtClean="0"/>
              <a:t>    </a:t>
            </a:r>
          </a:p>
          <a:p>
            <a:pPr algn="just"/>
            <a:endParaRPr lang="en-GB" sz="9600" dirty="0" smtClean="0"/>
          </a:p>
          <a:p>
            <a:pPr algn="just"/>
            <a:endParaRPr lang="en-GB" sz="96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a:p>
          <a:p>
            <a:pPr algn="just">
              <a:buNone/>
            </a:pPr>
            <a:endParaRPr lang="en-GB" sz="2400" dirty="0"/>
          </a:p>
          <a:p>
            <a:pPr algn="just"/>
            <a:endParaRPr lang="en-GB" sz="2400" dirty="0" smtClean="0"/>
          </a:p>
          <a:p>
            <a:pPr algn="just"/>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30</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6309320"/>
            <a:ext cx="5112568" cy="461665"/>
          </a:xfrm>
          <a:prstGeom prst="rect">
            <a:avLst/>
          </a:prstGeom>
          <a:noFill/>
        </p:spPr>
        <p:txBody>
          <a:bodyPr wrap="square" rtlCol="0">
            <a:spAutoFit/>
          </a:bodyPr>
          <a:lstStyle/>
          <a:p>
            <a:pPr algn="ctr"/>
            <a:r>
              <a:rPr lang="en-GB" sz="2400" b="1" dirty="0" smtClean="0"/>
              <a:t>Figure 12.17: Simple flotation circuit</a:t>
            </a:r>
            <a:endParaRPr lang="en-GB" sz="2400" b="1" dirty="0"/>
          </a:p>
        </p:txBody>
      </p:sp>
      <p:pic>
        <p:nvPicPr>
          <p:cNvPr id="3" name="Picture 2"/>
          <p:cNvPicPr>
            <a:picLocks noChangeAspect="1" noChangeArrowheads="1"/>
          </p:cNvPicPr>
          <p:nvPr/>
        </p:nvPicPr>
        <p:blipFill>
          <a:blip r:embed="rId2" cstate="print"/>
          <a:srcRect/>
          <a:stretch>
            <a:fillRect/>
          </a:stretch>
        </p:blipFill>
        <p:spPr bwMode="auto">
          <a:xfrm>
            <a:off x="179512" y="908720"/>
            <a:ext cx="8964488" cy="432048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31</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6165304"/>
            <a:ext cx="7704856" cy="461665"/>
          </a:xfrm>
          <a:prstGeom prst="rect">
            <a:avLst/>
          </a:prstGeom>
          <a:noFill/>
        </p:spPr>
        <p:txBody>
          <a:bodyPr wrap="square" rtlCol="0">
            <a:spAutoFit/>
          </a:bodyPr>
          <a:lstStyle/>
          <a:p>
            <a:pPr algn="ctr"/>
            <a:r>
              <a:rPr lang="en-GB" sz="2400" b="1" dirty="0" smtClean="0"/>
              <a:t>Fig 12.18: Rougher-scavenger-cleaner system</a:t>
            </a:r>
            <a:endParaRPr lang="en-GB" sz="2400" b="1" dirty="0"/>
          </a:p>
        </p:txBody>
      </p:sp>
      <p:pic>
        <p:nvPicPr>
          <p:cNvPr id="104450" name="Picture 2"/>
          <p:cNvPicPr>
            <a:picLocks noChangeAspect="1" noChangeArrowheads="1"/>
          </p:cNvPicPr>
          <p:nvPr/>
        </p:nvPicPr>
        <p:blipFill>
          <a:blip r:embed="rId2" cstate="print"/>
          <a:srcRect/>
          <a:stretch>
            <a:fillRect/>
          </a:stretch>
        </p:blipFill>
        <p:spPr bwMode="auto">
          <a:xfrm>
            <a:off x="323528" y="692696"/>
            <a:ext cx="8424936" cy="525658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32</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40960" cy="720080"/>
          </a:xfrm>
        </p:spPr>
        <p:txBody>
          <a:bodyPr>
            <a:normAutofit/>
          </a:bodyPr>
          <a:lstStyle/>
          <a:p>
            <a:pPr algn="l"/>
            <a:r>
              <a:rPr lang="en-GB" sz="3200" b="1" dirty="0" smtClean="0">
                <a:solidFill>
                  <a:srgbClr val="FF0000"/>
                </a:solidFill>
              </a:rPr>
              <a:t>Basic Flotation Circuits cont.</a:t>
            </a:r>
            <a:endParaRPr lang="en-GB" sz="3200" b="1" dirty="0">
              <a:solidFill>
                <a:srgbClr val="FF0000"/>
              </a:solidFill>
            </a:endParaRPr>
          </a:p>
        </p:txBody>
      </p:sp>
      <p:sp>
        <p:nvSpPr>
          <p:cNvPr id="3" name="Content Placeholder 2"/>
          <p:cNvSpPr>
            <a:spLocks noGrp="1"/>
          </p:cNvSpPr>
          <p:nvPr>
            <p:ph idx="1"/>
          </p:nvPr>
        </p:nvSpPr>
        <p:spPr>
          <a:xfrm>
            <a:off x="251520" y="836712"/>
            <a:ext cx="8640960" cy="5832648"/>
          </a:xfrm>
        </p:spPr>
        <p:txBody>
          <a:bodyPr>
            <a:normAutofit/>
          </a:bodyPr>
          <a:lstStyle/>
          <a:p>
            <a:pPr algn="just"/>
            <a:r>
              <a:rPr lang="en-GB" sz="2600" dirty="0" smtClean="0"/>
              <a:t>Tailings from the cleaner cells, usually containing </a:t>
            </a:r>
            <a:r>
              <a:rPr lang="en-GB" sz="2600" dirty="0" err="1" smtClean="0"/>
              <a:t>aerophilic</a:t>
            </a:r>
            <a:r>
              <a:rPr lang="en-GB" sz="2600" dirty="0" smtClean="0"/>
              <a:t> mineral particles, are generally </a:t>
            </a:r>
            <a:r>
              <a:rPr lang="en-GB" sz="2600" dirty="0" err="1" smtClean="0"/>
              <a:t>recirculated</a:t>
            </a:r>
            <a:r>
              <a:rPr lang="en-GB" sz="2600" dirty="0" smtClean="0"/>
              <a:t> to the rougher cells, along with the scavengers.</a:t>
            </a:r>
          </a:p>
          <a:p>
            <a:pPr algn="just"/>
            <a:endParaRPr lang="en-GB" sz="2600" dirty="0" smtClean="0"/>
          </a:p>
          <a:p>
            <a:pPr algn="just"/>
            <a:r>
              <a:rPr lang="en-GB" sz="2600" dirty="0" smtClean="0"/>
              <a:t>This type of  circuit, besides being useful for ores that need maximum amount of aeration at the end of the bank to produce   profitable recovery, is often employed when the gangue has a tendency to float and is difficult to separate from the mineral.</a:t>
            </a:r>
          </a:p>
          <a:p>
            <a:pPr algn="just"/>
            <a:endParaRPr lang="en-GB" sz="2600" dirty="0" smtClean="0"/>
          </a:p>
          <a:p>
            <a:pPr algn="just"/>
            <a:r>
              <a:rPr lang="en-GB" sz="2600" dirty="0" smtClean="0"/>
              <a:t>In such cases, it may be necessary to </a:t>
            </a:r>
            <a:r>
              <a:rPr lang="en-GB" sz="2600" dirty="0" err="1" smtClean="0"/>
              <a:t>utlise</a:t>
            </a:r>
            <a:r>
              <a:rPr lang="en-GB" sz="2600" dirty="0" smtClean="0"/>
              <a:t> one or more </a:t>
            </a:r>
            <a:r>
              <a:rPr lang="en-GB" sz="2600" dirty="0" err="1" smtClean="0"/>
              <a:t>recleaning</a:t>
            </a:r>
            <a:r>
              <a:rPr lang="en-GB" sz="2600" dirty="0" smtClean="0"/>
              <a:t> banks of cells (fig. 12.19). </a:t>
            </a:r>
          </a:p>
          <a:p>
            <a:pPr algn="just"/>
            <a:endParaRPr lang="en-GB" sz="9600" dirty="0" smtClean="0"/>
          </a:p>
          <a:p>
            <a:pPr algn="just"/>
            <a:endParaRPr lang="en-GB" sz="96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smtClean="0"/>
          </a:p>
          <a:p>
            <a:pPr algn="just">
              <a:buNone/>
            </a:pPr>
            <a:endParaRPr lang="en-GB" sz="2400" dirty="0"/>
          </a:p>
          <a:p>
            <a:pPr algn="just">
              <a:buNone/>
            </a:pPr>
            <a:endParaRPr lang="en-GB" sz="2400" dirty="0"/>
          </a:p>
          <a:p>
            <a:pPr algn="just"/>
            <a:endParaRPr lang="en-GB" sz="2400" dirty="0" smtClean="0"/>
          </a:p>
          <a:p>
            <a:pPr algn="just"/>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33</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6165304"/>
            <a:ext cx="7704856" cy="461665"/>
          </a:xfrm>
          <a:prstGeom prst="rect">
            <a:avLst/>
          </a:prstGeom>
          <a:noFill/>
        </p:spPr>
        <p:txBody>
          <a:bodyPr wrap="square" rtlCol="0">
            <a:spAutoFit/>
          </a:bodyPr>
          <a:lstStyle/>
          <a:p>
            <a:pPr algn="ctr"/>
            <a:r>
              <a:rPr lang="en-GB" sz="2400" b="1" dirty="0" smtClean="0"/>
              <a:t>Fig 12.19: Circuit employing </a:t>
            </a:r>
            <a:r>
              <a:rPr lang="en-GB" sz="2400" b="1" dirty="0" err="1" smtClean="0"/>
              <a:t>recleaning</a:t>
            </a:r>
            <a:endParaRPr lang="en-GB" sz="2400" b="1" dirty="0"/>
          </a:p>
        </p:txBody>
      </p:sp>
      <p:pic>
        <p:nvPicPr>
          <p:cNvPr id="105474" name="Picture 2"/>
          <p:cNvPicPr>
            <a:picLocks noChangeAspect="1" noChangeArrowheads="1"/>
          </p:cNvPicPr>
          <p:nvPr/>
        </p:nvPicPr>
        <p:blipFill>
          <a:blip r:embed="rId2" cstate="print"/>
          <a:srcRect/>
          <a:stretch>
            <a:fillRect/>
          </a:stretch>
        </p:blipFill>
        <p:spPr bwMode="auto">
          <a:xfrm>
            <a:off x="323528" y="476672"/>
            <a:ext cx="8496944" cy="525658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34</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5877272"/>
            <a:ext cx="8640960" cy="400110"/>
          </a:xfrm>
          <a:prstGeom prst="rect">
            <a:avLst/>
          </a:prstGeom>
          <a:noFill/>
        </p:spPr>
        <p:txBody>
          <a:bodyPr wrap="square" rtlCol="0">
            <a:spAutoFit/>
          </a:bodyPr>
          <a:lstStyle/>
          <a:p>
            <a:pPr algn="ctr"/>
            <a:r>
              <a:rPr lang="en-GB" sz="2000" b="1" dirty="0" smtClean="0"/>
              <a:t>Fig 12.37: Mechanical Flotation cells</a:t>
            </a:r>
            <a:endParaRPr lang="en-GB" sz="2000" b="1" dirty="0"/>
          </a:p>
        </p:txBody>
      </p:sp>
      <p:pic>
        <p:nvPicPr>
          <p:cNvPr id="109570" name="Picture 2"/>
          <p:cNvPicPr>
            <a:picLocks noChangeAspect="1" noChangeArrowheads="1"/>
          </p:cNvPicPr>
          <p:nvPr/>
        </p:nvPicPr>
        <p:blipFill>
          <a:blip r:embed="rId2" cstate="print"/>
          <a:srcRect/>
          <a:stretch>
            <a:fillRect/>
          </a:stretch>
        </p:blipFill>
        <p:spPr bwMode="auto">
          <a:xfrm>
            <a:off x="827584" y="476672"/>
            <a:ext cx="6768751" cy="525658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35</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5877272"/>
            <a:ext cx="8640960" cy="400110"/>
          </a:xfrm>
          <a:prstGeom prst="rect">
            <a:avLst/>
          </a:prstGeom>
          <a:noFill/>
        </p:spPr>
        <p:txBody>
          <a:bodyPr wrap="square" rtlCol="0">
            <a:spAutoFit/>
          </a:bodyPr>
          <a:lstStyle/>
          <a:p>
            <a:pPr algn="ctr"/>
            <a:r>
              <a:rPr lang="en-GB" sz="2000" b="1" dirty="0" smtClean="0"/>
              <a:t>Fig 12.38:  14.2 m</a:t>
            </a:r>
            <a:r>
              <a:rPr lang="en-GB" sz="2000" b="1" baseline="30000" dirty="0" smtClean="0"/>
              <a:t>3</a:t>
            </a:r>
            <a:r>
              <a:rPr lang="en-GB" sz="2000" b="1" dirty="0" smtClean="0"/>
              <a:t>  Denver D-R Flotation cells</a:t>
            </a:r>
            <a:endParaRPr lang="en-GB" sz="2000" b="1" dirty="0"/>
          </a:p>
        </p:txBody>
      </p:sp>
      <p:pic>
        <p:nvPicPr>
          <p:cNvPr id="110594" name="Picture 2"/>
          <p:cNvPicPr>
            <a:picLocks noChangeAspect="1" noChangeArrowheads="1"/>
          </p:cNvPicPr>
          <p:nvPr/>
        </p:nvPicPr>
        <p:blipFill>
          <a:blip r:embed="rId2" cstate="print"/>
          <a:srcRect/>
          <a:stretch>
            <a:fillRect/>
          </a:stretch>
        </p:blipFill>
        <p:spPr bwMode="auto">
          <a:xfrm>
            <a:off x="899592" y="188640"/>
            <a:ext cx="7776864" cy="554461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36</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pPr algn="l"/>
            <a:r>
              <a:rPr lang="en-GB" b="1" dirty="0" smtClean="0">
                <a:solidFill>
                  <a:srgbClr val="FF0000"/>
                </a:solidFill>
              </a:rPr>
              <a:t>FLOTATION MACHINES</a:t>
            </a:r>
            <a:endParaRPr lang="en-GB" dirty="0"/>
          </a:p>
        </p:txBody>
      </p:sp>
      <p:sp>
        <p:nvSpPr>
          <p:cNvPr id="3" name="Content Placeholder 2"/>
          <p:cNvSpPr>
            <a:spLocks noGrp="1"/>
          </p:cNvSpPr>
          <p:nvPr>
            <p:ph idx="1"/>
          </p:nvPr>
        </p:nvSpPr>
        <p:spPr>
          <a:xfrm>
            <a:off x="457200" y="980728"/>
            <a:ext cx="8363272" cy="5616624"/>
          </a:xfrm>
        </p:spPr>
        <p:txBody>
          <a:bodyPr>
            <a:normAutofit/>
          </a:bodyPr>
          <a:lstStyle/>
          <a:p>
            <a:pPr algn="just">
              <a:buNone/>
            </a:pPr>
            <a:r>
              <a:rPr lang="en-GB" b="1" dirty="0" smtClean="0">
                <a:solidFill>
                  <a:srgbClr val="CC0099"/>
                </a:solidFill>
              </a:rPr>
              <a:t>Mechanical Flotation Machines</a:t>
            </a:r>
          </a:p>
          <a:p>
            <a:pPr algn="just"/>
            <a:r>
              <a:rPr lang="en-GB" sz="2400" dirty="0" smtClean="0"/>
              <a:t>Most of the flotation machines now in use are of the “open flow” type, as they are much better suited to high throughputs and are easier to maintain than cell-to-cell types.</a:t>
            </a:r>
          </a:p>
          <a:p>
            <a:pPr algn="just"/>
            <a:r>
              <a:rPr lang="en-GB" sz="2400" dirty="0" smtClean="0"/>
              <a:t>The Denver “Sub-A” is perhaps the most well known cell-to-cell machine, having been used widely in the past in small plants, and in multi-stage cleaning circuits, where the pumping action of the impellers permitted the transfer of intermediate flows without external pumps.</a:t>
            </a:r>
          </a:p>
          <a:p>
            <a:pPr algn="just"/>
            <a:r>
              <a:rPr lang="en-GB" sz="2400" dirty="0" smtClean="0"/>
              <a:t>Widely used in coal cleaning with reported significant improvement in selectivity over open-flow designs.</a:t>
            </a:r>
          </a:p>
          <a:p>
            <a:pPr algn="just"/>
            <a:endParaRPr lang="en-GB" sz="2400" dirty="0" smtClean="0"/>
          </a:p>
        </p:txBody>
      </p:sp>
      <p:sp>
        <p:nvSpPr>
          <p:cNvPr id="4" name="Slide Number Placeholder 3"/>
          <p:cNvSpPr>
            <a:spLocks noGrp="1"/>
          </p:cNvSpPr>
          <p:nvPr>
            <p:ph type="sldNum" sz="quarter" idx="12"/>
          </p:nvPr>
        </p:nvSpPr>
        <p:spPr/>
        <p:txBody>
          <a:bodyPr/>
          <a:lstStyle/>
          <a:p>
            <a:fld id="{53ADB9B5-DFC7-4E3F-A584-53158FF84BC8}" type="slidenum">
              <a:rPr lang="en-GB" smtClean="0"/>
              <a:pPr/>
              <a:t>37</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pPr algn="l"/>
            <a:r>
              <a:rPr lang="en-GB" b="1" dirty="0" smtClean="0">
                <a:solidFill>
                  <a:srgbClr val="FF0000"/>
                </a:solidFill>
              </a:rPr>
              <a:t>FLOTATION MACHINES</a:t>
            </a:r>
            <a:endParaRPr lang="en-GB" dirty="0"/>
          </a:p>
        </p:txBody>
      </p:sp>
      <p:sp>
        <p:nvSpPr>
          <p:cNvPr id="3" name="Content Placeholder 2"/>
          <p:cNvSpPr>
            <a:spLocks noGrp="1"/>
          </p:cNvSpPr>
          <p:nvPr>
            <p:ph idx="1"/>
          </p:nvPr>
        </p:nvSpPr>
        <p:spPr>
          <a:xfrm>
            <a:off x="457200" y="980728"/>
            <a:ext cx="8363272" cy="5616624"/>
          </a:xfrm>
        </p:spPr>
        <p:txBody>
          <a:bodyPr>
            <a:normAutofit lnSpcReduction="10000"/>
          </a:bodyPr>
          <a:lstStyle/>
          <a:p>
            <a:pPr algn="just">
              <a:buNone/>
            </a:pPr>
            <a:r>
              <a:rPr lang="en-GB" b="1" dirty="0" smtClean="0">
                <a:solidFill>
                  <a:srgbClr val="CC0099"/>
                </a:solidFill>
              </a:rPr>
              <a:t>Mechanical Flotation Machines</a:t>
            </a:r>
          </a:p>
          <a:p>
            <a:pPr algn="just"/>
            <a:r>
              <a:rPr lang="en-GB" sz="2400" dirty="0" smtClean="0"/>
              <a:t>The flotation mechanism is suspended in an individual square cell separated from the adjoining cell by an adjustable weir (Fig. 12.39).</a:t>
            </a:r>
          </a:p>
          <a:p>
            <a:pPr algn="just"/>
            <a:r>
              <a:rPr lang="en-GB" sz="2400" dirty="0" smtClean="0"/>
              <a:t>A feed pipe conducts the flow of pulp from the weir of the preceding cell to the mechanism of the next cell, the flow being aided by the suction action of the impeller.</a:t>
            </a:r>
          </a:p>
          <a:p>
            <a:pPr algn="just"/>
            <a:endParaRPr lang="en-GB" sz="2400" dirty="0" smtClean="0"/>
          </a:p>
          <a:p>
            <a:pPr algn="just"/>
            <a:r>
              <a:rPr lang="en-GB" sz="2400" dirty="0" smtClean="0"/>
              <a:t>The positive suction created by the impeller draws air down the hollow stand-pipe surrounding the shaft.</a:t>
            </a:r>
          </a:p>
          <a:p>
            <a:pPr algn="just"/>
            <a:endParaRPr lang="en-GB" sz="2400" dirty="0" smtClean="0"/>
          </a:p>
          <a:p>
            <a:pPr algn="just"/>
            <a:r>
              <a:rPr lang="en-GB" sz="2400" dirty="0" smtClean="0"/>
              <a:t>This air stream is sheared into fine bubbles by the impeller action and is intimately mixed with the pulp which is drawn into the cell onto the rotating impeller.</a:t>
            </a:r>
          </a:p>
        </p:txBody>
      </p:sp>
      <p:sp>
        <p:nvSpPr>
          <p:cNvPr id="4" name="Slide Number Placeholder 3"/>
          <p:cNvSpPr>
            <a:spLocks noGrp="1"/>
          </p:cNvSpPr>
          <p:nvPr>
            <p:ph type="sldNum" sz="quarter" idx="12"/>
          </p:nvPr>
        </p:nvSpPr>
        <p:spPr/>
        <p:txBody>
          <a:bodyPr/>
          <a:lstStyle/>
          <a:p>
            <a:fld id="{53ADB9B5-DFC7-4E3F-A584-53158FF84BC8}" type="slidenum">
              <a:rPr lang="en-GB" smtClean="0"/>
              <a:pPr/>
              <a:t>38</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5877272"/>
            <a:ext cx="8640960" cy="400110"/>
          </a:xfrm>
          <a:prstGeom prst="rect">
            <a:avLst/>
          </a:prstGeom>
          <a:noFill/>
        </p:spPr>
        <p:txBody>
          <a:bodyPr wrap="square" rtlCol="0">
            <a:spAutoFit/>
          </a:bodyPr>
          <a:lstStyle/>
          <a:p>
            <a:pPr algn="ctr"/>
            <a:r>
              <a:rPr lang="en-GB" sz="2000" b="1" dirty="0" smtClean="0"/>
              <a:t>Fig 12.39:  Denver sub-aeration cell</a:t>
            </a:r>
            <a:endParaRPr lang="en-GB" sz="2000" b="1" dirty="0"/>
          </a:p>
        </p:txBody>
      </p:sp>
      <p:pic>
        <p:nvPicPr>
          <p:cNvPr id="111618" name="Picture 2"/>
          <p:cNvPicPr>
            <a:picLocks noChangeAspect="1" noChangeArrowheads="1"/>
          </p:cNvPicPr>
          <p:nvPr/>
        </p:nvPicPr>
        <p:blipFill>
          <a:blip r:embed="rId2" cstate="print"/>
          <a:srcRect/>
          <a:stretch>
            <a:fillRect/>
          </a:stretch>
        </p:blipFill>
        <p:spPr bwMode="auto">
          <a:xfrm>
            <a:off x="899592" y="260648"/>
            <a:ext cx="6912769" cy="547260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39</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1340768"/>
            <a:ext cx="8229600" cy="5184576"/>
          </a:xfrm>
        </p:spPr>
        <p:txBody>
          <a:bodyPr>
            <a:normAutofit lnSpcReduction="10000"/>
          </a:bodyPr>
          <a:lstStyle/>
          <a:p>
            <a:pPr algn="just">
              <a:buNone/>
            </a:pPr>
            <a:r>
              <a:rPr lang="en-GB" b="1" dirty="0" smtClean="0">
                <a:solidFill>
                  <a:srgbClr val="002060"/>
                </a:solidFill>
              </a:rPr>
              <a:t>Froth Flotation</a:t>
            </a:r>
          </a:p>
          <a:p>
            <a:pPr algn="just"/>
            <a:r>
              <a:rPr lang="en-GB" sz="2400" dirty="0" smtClean="0"/>
              <a:t>In  flotation concentration, the mineral is usually transferred to the froth, or float fraction, leaving the gangue in the pulp or tailing.</a:t>
            </a:r>
          </a:p>
          <a:p>
            <a:pPr algn="just"/>
            <a:r>
              <a:rPr lang="en-GB" sz="2400" dirty="0" smtClean="0"/>
              <a:t>This is </a:t>
            </a:r>
            <a:r>
              <a:rPr lang="en-GB" sz="2400" b="1" i="1" dirty="0" smtClean="0"/>
              <a:t>direct flotation</a:t>
            </a:r>
            <a:r>
              <a:rPr lang="en-GB" sz="2400" dirty="0" smtClean="0"/>
              <a:t> as opposed to </a:t>
            </a:r>
            <a:r>
              <a:rPr lang="en-GB" sz="2400" b="1" i="1" dirty="0" smtClean="0"/>
              <a:t>reverse flotation</a:t>
            </a:r>
            <a:r>
              <a:rPr lang="en-GB" sz="2400" dirty="0" smtClean="0"/>
              <a:t>, in which the gangue is separated into the float fraction.</a:t>
            </a:r>
          </a:p>
          <a:p>
            <a:pPr algn="just"/>
            <a:r>
              <a:rPr lang="en-GB" sz="2400" dirty="0" smtClean="0"/>
              <a:t>The air-bubbles can only stick to the mineral particles if they can displace water from the mineral surface, which can only happen if the mineral is to some extent water repellent or </a:t>
            </a:r>
            <a:r>
              <a:rPr lang="en-GB" sz="2400" b="1" i="1" dirty="0" smtClean="0"/>
              <a:t>hydrophobic</a:t>
            </a:r>
            <a:r>
              <a:rPr lang="en-GB" sz="2400" dirty="0" smtClean="0"/>
              <a:t>.</a:t>
            </a:r>
          </a:p>
          <a:p>
            <a:pPr algn="just"/>
            <a:r>
              <a:rPr lang="en-GB" sz="2400" dirty="0" smtClean="0"/>
              <a:t>Having reached the surface, the air  bubbles can only continue to support the mineral particles if they can form a stable froth, otherwise they will burst and drop the mineral particles.</a:t>
            </a:r>
            <a:endParaRPr lang="en-GB" sz="2400" dirty="0"/>
          </a:p>
          <a:p>
            <a:pPr algn="just"/>
            <a:endParaRPr lang="en-GB" sz="2400" dirty="0" smtClean="0"/>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4</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5877272"/>
            <a:ext cx="8640960" cy="400110"/>
          </a:xfrm>
          <a:prstGeom prst="rect">
            <a:avLst/>
          </a:prstGeom>
          <a:noFill/>
        </p:spPr>
        <p:txBody>
          <a:bodyPr wrap="square" rtlCol="0">
            <a:spAutoFit/>
          </a:bodyPr>
          <a:lstStyle/>
          <a:p>
            <a:pPr algn="ctr"/>
            <a:r>
              <a:rPr lang="en-GB" sz="2000" b="1" dirty="0" smtClean="0"/>
              <a:t>Fig 12.40:  Denver D-R flotation machine</a:t>
            </a:r>
            <a:endParaRPr lang="en-GB" sz="2000" b="1" dirty="0"/>
          </a:p>
        </p:txBody>
      </p:sp>
      <p:pic>
        <p:nvPicPr>
          <p:cNvPr id="112642" name="Picture 2"/>
          <p:cNvPicPr>
            <a:picLocks noChangeAspect="1" noChangeArrowheads="1"/>
          </p:cNvPicPr>
          <p:nvPr/>
        </p:nvPicPr>
        <p:blipFill>
          <a:blip r:embed="rId2" cstate="print"/>
          <a:srcRect/>
          <a:stretch>
            <a:fillRect/>
          </a:stretch>
        </p:blipFill>
        <p:spPr bwMode="auto">
          <a:xfrm>
            <a:off x="971600" y="260648"/>
            <a:ext cx="6912768" cy="560675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40</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5877272"/>
            <a:ext cx="8640960" cy="400110"/>
          </a:xfrm>
          <a:prstGeom prst="rect">
            <a:avLst/>
          </a:prstGeom>
          <a:noFill/>
        </p:spPr>
        <p:txBody>
          <a:bodyPr wrap="square" rtlCol="0">
            <a:spAutoFit/>
          </a:bodyPr>
          <a:lstStyle/>
          <a:p>
            <a:pPr algn="ctr"/>
            <a:r>
              <a:rPr lang="en-GB" sz="2000" b="1" dirty="0" smtClean="0"/>
              <a:t>Fig 12.42:  </a:t>
            </a:r>
            <a:r>
              <a:rPr lang="en-GB" sz="2000" b="1" dirty="0" err="1" smtClean="0"/>
              <a:t>Wemco</a:t>
            </a:r>
            <a:r>
              <a:rPr lang="en-GB" sz="2000" b="1" dirty="0" smtClean="0"/>
              <a:t> 42.5 m</a:t>
            </a:r>
            <a:r>
              <a:rPr lang="en-GB" sz="2000" b="1" baseline="30000" dirty="0" smtClean="0"/>
              <a:t>3</a:t>
            </a:r>
            <a:r>
              <a:rPr lang="en-GB" sz="2000" b="1" dirty="0" smtClean="0"/>
              <a:t> flotation cell</a:t>
            </a:r>
            <a:endParaRPr lang="en-GB" sz="2000" b="1" dirty="0"/>
          </a:p>
        </p:txBody>
      </p:sp>
      <p:pic>
        <p:nvPicPr>
          <p:cNvPr id="114690" name="Picture 2"/>
          <p:cNvPicPr>
            <a:picLocks noChangeAspect="1" noChangeArrowheads="1"/>
          </p:cNvPicPr>
          <p:nvPr/>
        </p:nvPicPr>
        <p:blipFill>
          <a:blip r:embed="rId2" cstate="print"/>
          <a:srcRect/>
          <a:stretch>
            <a:fillRect/>
          </a:stretch>
        </p:blipFill>
        <p:spPr bwMode="auto">
          <a:xfrm>
            <a:off x="827584" y="476672"/>
            <a:ext cx="7632848" cy="525658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41</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5877272"/>
            <a:ext cx="8640960" cy="400110"/>
          </a:xfrm>
          <a:prstGeom prst="rect">
            <a:avLst/>
          </a:prstGeom>
          <a:noFill/>
        </p:spPr>
        <p:txBody>
          <a:bodyPr wrap="square" rtlCol="0">
            <a:spAutoFit/>
          </a:bodyPr>
          <a:lstStyle/>
          <a:p>
            <a:pPr algn="ctr"/>
            <a:r>
              <a:rPr lang="en-GB" sz="2000" b="1" dirty="0" smtClean="0"/>
              <a:t>Fig 12.43:  42.5 m</a:t>
            </a:r>
            <a:r>
              <a:rPr lang="en-GB" sz="2000" b="1" baseline="30000" dirty="0" smtClean="0"/>
              <a:t>3</a:t>
            </a:r>
            <a:r>
              <a:rPr lang="en-GB" sz="2000" b="1" dirty="0" smtClean="0"/>
              <a:t>  </a:t>
            </a:r>
            <a:r>
              <a:rPr lang="en-GB" sz="2000" b="1" dirty="0" err="1" smtClean="0"/>
              <a:t>Agitair</a:t>
            </a:r>
            <a:r>
              <a:rPr lang="en-GB" sz="2000" b="1" dirty="0" smtClean="0"/>
              <a:t> flotation machine</a:t>
            </a:r>
            <a:endParaRPr lang="en-GB" sz="2000" b="1" dirty="0"/>
          </a:p>
        </p:txBody>
      </p:sp>
      <p:pic>
        <p:nvPicPr>
          <p:cNvPr id="115714" name="Picture 2"/>
          <p:cNvPicPr>
            <a:picLocks noChangeAspect="1" noChangeArrowheads="1"/>
          </p:cNvPicPr>
          <p:nvPr/>
        </p:nvPicPr>
        <p:blipFill>
          <a:blip r:embed="rId2" cstate="print"/>
          <a:srcRect/>
          <a:stretch>
            <a:fillRect/>
          </a:stretch>
        </p:blipFill>
        <p:spPr bwMode="auto">
          <a:xfrm>
            <a:off x="1907704" y="0"/>
            <a:ext cx="5760640" cy="568642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42</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1340768"/>
            <a:ext cx="8229600" cy="5184576"/>
          </a:xfrm>
        </p:spPr>
        <p:txBody>
          <a:bodyPr>
            <a:normAutofit/>
          </a:bodyPr>
          <a:lstStyle/>
          <a:p>
            <a:pPr algn="just">
              <a:buNone/>
            </a:pPr>
            <a:r>
              <a:rPr lang="en-GB" b="1" dirty="0" smtClean="0">
                <a:solidFill>
                  <a:srgbClr val="002060"/>
                </a:solidFill>
              </a:rPr>
              <a:t>Froth Flotation</a:t>
            </a:r>
          </a:p>
          <a:p>
            <a:pPr algn="just"/>
            <a:r>
              <a:rPr lang="en-GB" sz="2400" dirty="0" smtClean="0"/>
              <a:t>To achieve these conditions it is necessary to use the numerous chemical compounds known as flotation reagents.</a:t>
            </a:r>
          </a:p>
          <a:p>
            <a:pPr algn="just">
              <a:buNone/>
            </a:pPr>
            <a:endParaRPr lang="en-GB" sz="2400" dirty="0" smtClean="0"/>
          </a:p>
          <a:p>
            <a:pPr algn="just"/>
            <a:r>
              <a:rPr lang="en-GB" sz="2400" dirty="0" smtClean="0"/>
              <a:t>The activity of a mineral surface in relation to flotation reagents in water depends on the forces which operate on that surface.</a:t>
            </a:r>
          </a:p>
          <a:p>
            <a:pPr algn="just">
              <a:buNone/>
            </a:pPr>
            <a:endParaRPr lang="en-GB" sz="2400" dirty="0" smtClean="0"/>
          </a:p>
          <a:p>
            <a:pPr algn="just"/>
            <a:r>
              <a:rPr lang="en-GB" sz="2400" dirty="0" smtClean="0"/>
              <a:t>The forces tending to separate a particle and a bubble are shown in Fig. 2. The tensile forces lead to the development of an angle between the mineral surface and the bubble surface.</a:t>
            </a:r>
          </a:p>
          <a:p>
            <a:pPr algn="just"/>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5</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6021288"/>
            <a:ext cx="7344816" cy="369332"/>
          </a:xfrm>
          <a:prstGeom prst="rect">
            <a:avLst/>
          </a:prstGeom>
          <a:noFill/>
        </p:spPr>
        <p:txBody>
          <a:bodyPr wrap="square" rtlCol="0">
            <a:spAutoFit/>
          </a:bodyPr>
          <a:lstStyle/>
          <a:p>
            <a:pPr algn="ctr"/>
            <a:r>
              <a:rPr lang="en-GB" b="1" dirty="0" smtClean="0"/>
              <a:t>Figure 2: Contact angle between bubble and particle in an aqueous medium</a:t>
            </a:r>
            <a:endParaRPr lang="en-GB" b="1" dirty="0"/>
          </a:p>
        </p:txBody>
      </p:sp>
      <p:pic>
        <p:nvPicPr>
          <p:cNvPr id="118786" name="Picture 2"/>
          <p:cNvPicPr>
            <a:picLocks noChangeAspect="1" noChangeArrowheads="1"/>
          </p:cNvPicPr>
          <p:nvPr/>
        </p:nvPicPr>
        <p:blipFill>
          <a:blip r:embed="rId2" cstate="print"/>
          <a:srcRect/>
          <a:stretch>
            <a:fillRect/>
          </a:stretch>
        </p:blipFill>
        <p:spPr bwMode="auto">
          <a:xfrm>
            <a:off x="683568" y="404664"/>
            <a:ext cx="8280920" cy="5328591"/>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3ADB9B5-DFC7-4E3F-A584-53158FF84BC8}" type="slidenum">
              <a:rPr lang="en-GB" smtClean="0"/>
              <a:pPr/>
              <a:t>6</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457200" y="1340768"/>
            <a:ext cx="8229600" cy="5184576"/>
          </a:xfrm>
        </p:spPr>
        <p:txBody>
          <a:bodyPr>
            <a:normAutofit/>
          </a:bodyPr>
          <a:lstStyle/>
          <a:p>
            <a:pPr algn="just">
              <a:buNone/>
            </a:pPr>
            <a:r>
              <a:rPr lang="en-GB" b="1" dirty="0" smtClean="0">
                <a:solidFill>
                  <a:srgbClr val="002060"/>
                </a:solidFill>
              </a:rPr>
              <a:t>Froth Flotation</a:t>
            </a:r>
          </a:p>
          <a:p>
            <a:pPr algn="just"/>
            <a:r>
              <a:rPr lang="en-GB" sz="2400" dirty="0" smtClean="0"/>
              <a:t>At equilibrium, </a:t>
            </a:r>
          </a:p>
          <a:p>
            <a:pPr algn="just"/>
            <a:endParaRPr lang="en-GB" sz="2400" dirty="0" smtClean="0"/>
          </a:p>
          <a:p>
            <a:pPr algn="just">
              <a:buNone/>
            </a:pPr>
            <a:r>
              <a:rPr lang="en-GB" sz="2400" dirty="0" smtClean="0"/>
              <a:t>         </a:t>
            </a:r>
          </a:p>
          <a:p>
            <a:pPr algn="just">
              <a:buNone/>
            </a:pPr>
            <a:r>
              <a:rPr lang="en-GB" sz="2400" dirty="0" smtClean="0"/>
              <a:t>    where </a:t>
            </a:r>
            <a:r>
              <a:rPr lang="el-GR" sz="2400" i="1" dirty="0" smtClean="0"/>
              <a:t>ϒ</a:t>
            </a:r>
            <a:r>
              <a:rPr lang="en-GB" sz="2400" baseline="-25000" dirty="0" smtClean="0"/>
              <a:t>S/A</a:t>
            </a:r>
            <a:r>
              <a:rPr lang="en-GB" sz="2400" dirty="0" smtClean="0"/>
              <a:t>, </a:t>
            </a:r>
            <a:r>
              <a:rPr lang="el-GR" sz="2400" i="1" dirty="0" smtClean="0"/>
              <a:t>ϒ</a:t>
            </a:r>
            <a:r>
              <a:rPr lang="en-GB" sz="2400" baseline="-25000" dirty="0" smtClean="0"/>
              <a:t>S/W</a:t>
            </a:r>
            <a:r>
              <a:rPr lang="en-GB" sz="2400" dirty="0" smtClean="0"/>
              <a:t> and </a:t>
            </a:r>
            <a:r>
              <a:rPr lang="el-GR" sz="2400" i="1" dirty="0" smtClean="0"/>
              <a:t>ϒ</a:t>
            </a:r>
            <a:r>
              <a:rPr lang="en-GB" sz="2400" baseline="-25000" dirty="0" smtClean="0"/>
              <a:t>WA</a:t>
            </a:r>
            <a:r>
              <a:rPr lang="en-GB" sz="2400" dirty="0" smtClean="0"/>
              <a:t> are the surface energies between solid-air, solid-water and water-air, respectively, and </a:t>
            </a:r>
            <a:r>
              <a:rPr lang="el-GR" sz="2400" dirty="0" smtClean="0"/>
              <a:t>θ</a:t>
            </a:r>
            <a:r>
              <a:rPr lang="en-GB" sz="2400" dirty="0" smtClean="0"/>
              <a:t> is the contact angle between the mineral surface and the bubble.</a:t>
            </a:r>
          </a:p>
          <a:p>
            <a:pPr algn="just">
              <a:buNone/>
            </a:pPr>
            <a:endParaRPr lang="en-GB" sz="2400" dirty="0" smtClean="0"/>
          </a:p>
          <a:p>
            <a:pPr algn="just"/>
            <a:r>
              <a:rPr lang="en-GB" sz="2400" dirty="0" smtClean="0"/>
              <a:t>The force required to break the particle-bubble interface is called the work of adhesion, W</a:t>
            </a:r>
            <a:r>
              <a:rPr lang="en-GB" sz="2400" baseline="-25000" dirty="0" smtClean="0"/>
              <a:t>S/A</a:t>
            </a:r>
            <a:r>
              <a:rPr lang="en-GB" sz="2400" dirty="0" smtClean="0"/>
              <a:t>, and is equal to the work required to separate the solid-air interface and produce separate air-water and solid-water interfaces, i.e.</a:t>
            </a:r>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a:p>
          <a:p>
            <a:pPr algn="just"/>
            <a:endParaRPr lang="en-GB" sz="2400" dirty="0" smtClean="0"/>
          </a:p>
          <a:p>
            <a:endParaRPr lang="en-GB" sz="2400" dirty="0"/>
          </a:p>
        </p:txBody>
      </p:sp>
      <p:graphicFrame>
        <p:nvGraphicFramePr>
          <p:cNvPr id="4" name="Object 3"/>
          <p:cNvGraphicFramePr>
            <a:graphicFrameLocks noChangeAspect="1"/>
          </p:cNvGraphicFramePr>
          <p:nvPr/>
        </p:nvGraphicFramePr>
        <p:xfrm>
          <a:off x="1331640" y="2564904"/>
          <a:ext cx="5780708" cy="546100"/>
        </p:xfrm>
        <a:graphic>
          <a:graphicData uri="http://schemas.openxmlformats.org/presentationml/2006/ole">
            <p:oleObj spid="_x0000_s119810" name="Equation" r:id="rId3" imgW="2920680" imgH="228600" progId="Equation.3">
              <p:embed/>
            </p:oleObj>
          </a:graphicData>
        </a:graphic>
      </p:graphicFrame>
      <p:sp>
        <p:nvSpPr>
          <p:cNvPr id="5" name="Slide Number Placeholder 4"/>
          <p:cNvSpPr>
            <a:spLocks noGrp="1"/>
          </p:cNvSpPr>
          <p:nvPr>
            <p:ph type="sldNum" sz="quarter" idx="12"/>
          </p:nvPr>
        </p:nvSpPr>
        <p:spPr/>
        <p:txBody>
          <a:bodyPr/>
          <a:lstStyle/>
          <a:p>
            <a:fld id="{53ADB9B5-DFC7-4E3F-A584-53158FF84BC8}" type="slidenum">
              <a:rPr lang="en-GB" smtClean="0"/>
              <a:pPr/>
              <a:t>7</a:t>
            </a:fld>
            <a:endParaRPr lang="en-GB"/>
          </a:p>
        </p:txBody>
      </p:sp>
      <p:sp>
        <p:nvSpPr>
          <p:cNvPr id="6" name="Footer Placeholder 5"/>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251520" y="908720"/>
            <a:ext cx="8435280" cy="5760640"/>
          </a:xfrm>
        </p:spPr>
        <p:txBody>
          <a:bodyPr>
            <a:normAutofit/>
          </a:bodyPr>
          <a:lstStyle/>
          <a:p>
            <a:pPr algn="just">
              <a:buNone/>
            </a:pPr>
            <a:r>
              <a:rPr lang="en-GB" b="1" dirty="0" smtClean="0">
                <a:solidFill>
                  <a:srgbClr val="002060"/>
                </a:solidFill>
              </a:rPr>
              <a:t>Froth Flotation</a:t>
            </a:r>
          </a:p>
          <a:p>
            <a:pPr algn="just">
              <a:buNone/>
            </a:pPr>
            <a:endParaRPr lang="en-GB" sz="2400" dirty="0" smtClean="0"/>
          </a:p>
          <a:p>
            <a:pPr algn="just"/>
            <a:endParaRPr lang="en-GB" sz="2400" dirty="0" smtClean="0"/>
          </a:p>
          <a:p>
            <a:pPr algn="just">
              <a:buNone/>
            </a:pPr>
            <a:r>
              <a:rPr lang="en-GB" sz="2400" dirty="0" smtClean="0"/>
              <a:t>         </a:t>
            </a:r>
          </a:p>
          <a:p>
            <a:pPr algn="just">
              <a:buNone/>
            </a:pPr>
            <a:r>
              <a:rPr lang="en-GB" sz="2400" dirty="0" smtClean="0"/>
              <a:t>   </a:t>
            </a:r>
          </a:p>
          <a:p>
            <a:pPr algn="just"/>
            <a:endParaRPr lang="en-GB" sz="2400" dirty="0" smtClean="0"/>
          </a:p>
          <a:p>
            <a:pPr algn="just"/>
            <a:r>
              <a:rPr lang="en-GB" sz="2400" dirty="0" smtClean="0"/>
              <a:t>It can be seen that the greater the contact angle the greater is the work of adhesion between particle and bubble and the more resilient the system is to disruptive forces.</a:t>
            </a:r>
          </a:p>
          <a:p>
            <a:pPr algn="just"/>
            <a:endParaRPr lang="en-GB" sz="2400" dirty="0" smtClean="0"/>
          </a:p>
          <a:p>
            <a:pPr algn="just"/>
            <a:r>
              <a:rPr lang="en-GB" sz="2400" dirty="0" smtClean="0"/>
              <a:t>The floatability of a mineral therefore increases with the contact angle; minerals with a high contact angle are said to be </a:t>
            </a:r>
            <a:r>
              <a:rPr lang="en-GB" sz="2400" b="1" i="1" dirty="0" err="1" smtClean="0"/>
              <a:t>aerophilic</a:t>
            </a:r>
            <a:r>
              <a:rPr lang="en-GB" sz="2400" dirty="0" smtClean="0"/>
              <a:t>, i.e. They have a higher affinity for air than water.</a:t>
            </a:r>
          </a:p>
          <a:p>
            <a:pPr algn="just"/>
            <a:endParaRPr lang="en-GB" sz="2400" dirty="0"/>
          </a:p>
          <a:p>
            <a:pPr algn="just"/>
            <a:endParaRPr lang="en-GB" sz="2400" dirty="0" smtClean="0"/>
          </a:p>
          <a:p>
            <a:endParaRPr lang="en-GB" sz="2400" dirty="0"/>
          </a:p>
        </p:txBody>
      </p:sp>
      <p:graphicFrame>
        <p:nvGraphicFramePr>
          <p:cNvPr id="4" name="Object 3"/>
          <p:cNvGraphicFramePr>
            <a:graphicFrameLocks noChangeAspect="1"/>
          </p:cNvGraphicFramePr>
          <p:nvPr/>
        </p:nvGraphicFramePr>
        <p:xfrm>
          <a:off x="467544" y="1772816"/>
          <a:ext cx="7920880" cy="1656184"/>
        </p:xfrm>
        <a:graphic>
          <a:graphicData uri="http://schemas.openxmlformats.org/presentationml/2006/ole">
            <p:oleObj spid="_x0000_s180226" name="Equation" r:id="rId3" imgW="2412720" imgH="685800" progId="Equation.3">
              <p:embed/>
            </p:oleObj>
          </a:graphicData>
        </a:graphic>
      </p:graphicFrame>
      <p:sp>
        <p:nvSpPr>
          <p:cNvPr id="5" name="Slide Number Placeholder 4"/>
          <p:cNvSpPr>
            <a:spLocks noGrp="1"/>
          </p:cNvSpPr>
          <p:nvPr>
            <p:ph type="sldNum" sz="quarter" idx="12"/>
          </p:nvPr>
        </p:nvSpPr>
        <p:spPr/>
        <p:txBody>
          <a:bodyPr/>
          <a:lstStyle/>
          <a:p>
            <a:fld id="{53ADB9B5-DFC7-4E3F-A584-53158FF84BC8}" type="slidenum">
              <a:rPr lang="en-GB" smtClean="0"/>
              <a:pPr/>
              <a:t>8</a:t>
            </a:fld>
            <a:endParaRPr lang="en-GB"/>
          </a:p>
        </p:txBody>
      </p:sp>
      <p:sp>
        <p:nvSpPr>
          <p:cNvPr id="6" name="Footer Placeholder 5"/>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22114"/>
          </a:xfrm>
        </p:spPr>
        <p:txBody>
          <a:bodyPr/>
          <a:lstStyle/>
          <a:p>
            <a:r>
              <a:rPr lang="en-GB" b="1" dirty="0" smtClean="0">
                <a:solidFill>
                  <a:srgbClr val="FF0000"/>
                </a:solidFill>
              </a:rPr>
              <a:t>Flotation Fundamentals</a:t>
            </a:r>
            <a:endParaRPr lang="en-GB" b="1" dirty="0">
              <a:solidFill>
                <a:srgbClr val="FF0000"/>
              </a:solidFill>
            </a:endParaRPr>
          </a:p>
        </p:txBody>
      </p:sp>
      <p:sp>
        <p:nvSpPr>
          <p:cNvPr id="3" name="Content Placeholder 2"/>
          <p:cNvSpPr>
            <a:spLocks noGrp="1"/>
          </p:cNvSpPr>
          <p:nvPr>
            <p:ph idx="1"/>
          </p:nvPr>
        </p:nvSpPr>
        <p:spPr>
          <a:xfrm>
            <a:off x="251520" y="908720"/>
            <a:ext cx="8435280" cy="5760640"/>
          </a:xfrm>
        </p:spPr>
        <p:txBody>
          <a:bodyPr>
            <a:normAutofit fontScale="92500" lnSpcReduction="10000"/>
          </a:bodyPr>
          <a:lstStyle/>
          <a:p>
            <a:pPr algn="just">
              <a:buNone/>
            </a:pPr>
            <a:r>
              <a:rPr lang="en-GB" b="1" dirty="0" smtClean="0">
                <a:solidFill>
                  <a:srgbClr val="002060"/>
                </a:solidFill>
              </a:rPr>
              <a:t>Froth Flotation</a:t>
            </a:r>
          </a:p>
          <a:p>
            <a:pPr algn="just">
              <a:buNone/>
            </a:pPr>
            <a:endParaRPr lang="en-GB" sz="2400" dirty="0" smtClean="0"/>
          </a:p>
          <a:p>
            <a:pPr algn="just"/>
            <a:r>
              <a:rPr lang="en-GB" sz="2400" dirty="0" smtClean="0"/>
              <a:t>Most minerals are not water repellent in their natural state and flotation reagents must be added to the pulp.</a:t>
            </a:r>
          </a:p>
          <a:p>
            <a:pPr algn="just"/>
            <a:endParaRPr lang="en-GB" sz="2400" dirty="0" smtClean="0"/>
          </a:p>
          <a:p>
            <a:pPr algn="just"/>
            <a:r>
              <a:rPr lang="en-GB" sz="2400" dirty="0" smtClean="0"/>
              <a:t>The most important reagents are the </a:t>
            </a:r>
            <a:r>
              <a:rPr lang="en-GB" sz="2400" b="1" i="1" dirty="0" smtClean="0"/>
              <a:t>collectors</a:t>
            </a:r>
            <a:r>
              <a:rPr lang="en-GB" sz="2400" dirty="0" smtClean="0"/>
              <a:t>, which adsorb on mineral surfaces, rendering them hydrophobic (or </a:t>
            </a:r>
            <a:r>
              <a:rPr lang="en-GB" sz="2400" dirty="0" err="1" smtClean="0"/>
              <a:t>aerophilic</a:t>
            </a:r>
            <a:r>
              <a:rPr lang="en-GB" sz="2400" dirty="0" smtClean="0"/>
              <a:t>) and facilitating bubble attachment.</a:t>
            </a:r>
          </a:p>
          <a:p>
            <a:pPr algn="just"/>
            <a:endParaRPr lang="en-GB" sz="2400" dirty="0" smtClean="0"/>
          </a:p>
          <a:p>
            <a:pPr algn="just"/>
            <a:r>
              <a:rPr lang="en-GB" sz="2400" dirty="0" smtClean="0"/>
              <a:t>The </a:t>
            </a:r>
            <a:r>
              <a:rPr lang="en-GB" sz="2400" b="1" i="1" dirty="0" err="1" smtClean="0"/>
              <a:t>frothers</a:t>
            </a:r>
            <a:r>
              <a:rPr lang="en-GB" sz="2400" dirty="0" smtClean="0"/>
              <a:t> help maintain a reasonably stable froth.</a:t>
            </a:r>
          </a:p>
          <a:p>
            <a:pPr algn="just"/>
            <a:endParaRPr lang="en-GB" sz="2400" dirty="0" smtClean="0"/>
          </a:p>
          <a:p>
            <a:pPr algn="just"/>
            <a:r>
              <a:rPr lang="en-GB" sz="2400" dirty="0" smtClean="0"/>
              <a:t>Regulators are used to control the flotation process; these either activate or depress mineral attachment to air-bubbles and are also used to control the ph of the system.</a:t>
            </a:r>
          </a:p>
          <a:p>
            <a:pPr algn="just">
              <a:buNone/>
            </a:pPr>
            <a:r>
              <a:rPr lang="en-GB" sz="2400" dirty="0" smtClean="0"/>
              <a:t>         </a:t>
            </a:r>
          </a:p>
          <a:p>
            <a:pPr algn="just">
              <a:buNone/>
            </a:pPr>
            <a:r>
              <a:rPr lang="en-GB" sz="2400" dirty="0" smtClean="0"/>
              <a:t>   </a:t>
            </a:r>
          </a:p>
          <a:p>
            <a:pPr algn="just"/>
            <a:endParaRPr lang="en-GB" sz="2400" dirty="0" smtClean="0"/>
          </a:p>
          <a:p>
            <a:pPr algn="just">
              <a:buNone/>
            </a:pPr>
            <a:endParaRPr lang="en-GB" sz="2400" dirty="0"/>
          </a:p>
          <a:p>
            <a:pPr algn="just"/>
            <a:endParaRPr lang="en-GB" sz="2400" dirty="0" smtClean="0"/>
          </a:p>
          <a:p>
            <a:endParaRPr lang="en-GB" sz="2400" dirty="0"/>
          </a:p>
        </p:txBody>
      </p:sp>
      <p:sp>
        <p:nvSpPr>
          <p:cNvPr id="4" name="Slide Number Placeholder 3"/>
          <p:cNvSpPr>
            <a:spLocks noGrp="1"/>
          </p:cNvSpPr>
          <p:nvPr>
            <p:ph type="sldNum" sz="quarter" idx="12"/>
          </p:nvPr>
        </p:nvSpPr>
        <p:spPr/>
        <p:txBody>
          <a:bodyPr/>
          <a:lstStyle/>
          <a:p>
            <a:fld id="{53ADB9B5-DFC7-4E3F-A584-53158FF84BC8}" type="slidenum">
              <a:rPr lang="en-GB" smtClean="0"/>
              <a:pPr/>
              <a:t>9</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1136</TotalTime>
  <Words>2603</Words>
  <Application>Microsoft Office PowerPoint</Application>
  <PresentationFormat>On-screen Show (4:3)</PresentationFormat>
  <Paragraphs>449</Paragraphs>
  <Slides>42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Office Theme</vt:lpstr>
      <vt:lpstr>Equation</vt:lpstr>
      <vt:lpstr>FROTH FLOTATION</vt:lpstr>
      <vt:lpstr>Flotation Fundamentals</vt:lpstr>
      <vt:lpstr>Slide 3</vt:lpstr>
      <vt:lpstr>Flotation Fundamentals</vt:lpstr>
      <vt:lpstr>Flotation Fundamentals</vt:lpstr>
      <vt:lpstr>Slide 6</vt:lpstr>
      <vt:lpstr>Flotation Fundamentals</vt:lpstr>
      <vt:lpstr>Flotation Fundamentals</vt:lpstr>
      <vt:lpstr>Flotation Fundamentals</vt:lpstr>
      <vt:lpstr>Flotation Fundamentals</vt:lpstr>
      <vt:lpstr>Flotation Fundamentals</vt:lpstr>
      <vt:lpstr>Flotation Fundamentals</vt:lpstr>
      <vt:lpstr>Flotation Fundamentals</vt:lpstr>
      <vt:lpstr>Flotation Fundamentals</vt:lpstr>
      <vt:lpstr>Flotation Fundamentals</vt:lpstr>
      <vt:lpstr>Flotation Fundamentals</vt:lpstr>
      <vt:lpstr>Slide 17</vt:lpstr>
      <vt:lpstr>Flotation Fundamentals</vt:lpstr>
      <vt:lpstr>Flotation Fundamentals</vt:lpstr>
      <vt:lpstr>Slide 20</vt:lpstr>
      <vt:lpstr>Flotation Fundamentals</vt:lpstr>
      <vt:lpstr>Flotation Fundamentals</vt:lpstr>
      <vt:lpstr>Flotation as a Process</vt:lpstr>
      <vt:lpstr>Slide 24</vt:lpstr>
      <vt:lpstr>Flotation as a Process</vt:lpstr>
      <vt:lpstr>BASIC FLOTATION CIRCUITS</vt:lpstr>
      <vt:lpstr>Slide 27</vt:lpstr>
      <vt:lpstr>Slide 28</vt:lpstr>
      <vt:lpstr>Basic Flotation Circuits cont.</vt:lpstr>
      <vt:lpstr>Basic Flotation Circuits cont.</vt:lpstr>
      <vt:lpstr>Slide 31</vt:lpstr>
      <vt:lpstr>Slide 32</vt:lpstr>
      <vt:lpstr>Basic Flotation Circuits cont.</vt:lpstr>
      <vt:lpstr>Slide 34</vt:lpstr>
      <vt:lpstr>Slide 35</vt:lpstr>
      <vt:lpstr>Slide 36</vt:lpstr>
      <vt:lpstr>FLOTATION MACHINES</vt:lpstr>
      <vt:lpstr>FLOTATION MACHINES</vt:lpstr>
      <vt:lpstr>Slide 39</vt:lpstr>
      <vt:lpstr>Slide 40</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FROTH FLOTATION</dc:title>
  <dc:creator>EDWARD</dc:creator>
  <cp:lastModifiedBy>EDWARD</cp:lastModifiedBy>
  <cp:revision>124</cp:revision>
  <dcterms:created xsi:type="dcterms:W3CDTF">2011-11-29T09:46:32Z</dcterms:created>
  <dcterms:modified xsi:type="dcterms:W3CDTF">2013-07-03T13:45:35Z</dcterms:modified>
</cp:coreProperties>
</file>