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8"/>
  </p:notesMasterIdLst>
  <p:sldIdLst>
    <p:sldId id="256" r:id="rId2"/>
    <p:sldId id="257" r:id="rId3"/>
    <p:sldId id="353" r:id="rId4"/>
    <p:sldId id="349" r:id="rId5"/>
    <p:sldId id="258" r:id="rId6"/>
    <p:sldId id="352" r:id="rId7"/>
    <p:sldId id="351" r:id="rId8"/>
    <p:sldId id="350" r:id="rId9"/>
    <p:sldId id="259" r:id="rId10"/>
    <p:sldId id="260" r:id="rId11"/>
    <p:sldId id="261" r:id="rId12"/>
    <p:sldId id="361" r:id="rId13"/>
    <p:sldId id="262" r:id="rId14"/>
    <p:sldId id="263" r:id="rId15"/>
    <p:sldId id="264" r:id="rId16"/>
    <p:sldId id="265" r:id="rId17"/>
    <p:sldId id="266" r:id="rId18"/>
    <p:sldId id="267" r:id="rId19"/>
    <p:sldId id="363" r:id="rId20"/>
    <p:sldId id="284" r:id="rId21"/>
    <p:sldId id="285" r:id="rId22"/>
    <p:sldId id="286" r:id="rId23"/>
    <p:sldId id="287" r:id="rId24"/>
    <p:sldId id="290" r:id="rId25"/>
    <p:sldId id="364" r:id="rId26"/>
    <p:sldId id="365" r:id="rId27"/>
    <p:sldId id="366" r:id="rId28"/>
    <p:sldId id="367" r:id="rId29"/>
    <p:sldId id="273" r:id="rId30"/>
    <p:sldId id="329" r:id="rId31"/>
    <p:sldId id="292" r:id="rId32"/>
    <p:sldId id="330" r:id="rId33"/>
    <p:sldId id="293" r:id="rId34"/>
    <p:sldId id="294" r:id="rId35"/>
    <p:sldId id="297" r:id="rId36"/>
    <p:sldId id="331" r:id="rId37"/>
    <p:sldId id="332" r:id="rId38"/>
    <p:sldId id="275" r:id="rId39"/>
    <p:sldId id="333" r:id="rId40"/>
    <p:sldId id="299" r:id="rId41"/>
    <p:sldId id="300" r:id="rId42"/>
    <p:sldId id="334" r:id="rId43"/>
    <p:sldId id="301" r:id="rId44"/>
    <p:sldId id="335" r:id="rId45"/>
    <p:sldId id="302" r:id="rId46"/>
    <p:sldId id="303" r:id="rId47"/>
    <p:sldId id="304" r:id="rId48"/>
    <p:sldId id="305" r:id="rId49"/>
    <p:sldId id="276" r:id="rId50"/>
    <p:sldId id="336" r:id="rId51"/>
    <p:sldId id="337" r:id="rId52"/>
    <p:sldId id="338" r:id="rId53"/>
    <p:sldId id="307" r:id="rId54"/>
    <p:sldId id="308" r:id="rId55"/>
    <p:sldId id="339" r:id="rId56"/>
    <p:sldId id="340" r:id="rId57"/>
    <p:sldId id="309" r:id="rId58"/>
    <p:sldId id="310" r:id="rId59"/>
    <p:sldId id="311" r:id="rId60"/>
    <p:sldId id="277" r:id="rId61"/>
    <p:sldId id="344" r:id="rId62"/>
    <p:sldId id="341" r:id="rId63"/>
    <p:sldId id="342" r:id="rId64"/>
    <p:sldId id="313" r:id="rId65"/>
    <p:sldId id="314" r:id="rId66"/>
    <p:sldId id="315" r:id="rId67"/>
    <p:sldId id="316" r:id="rId68"/>
    <p:sldId id="317" r:id="rId69"/>
    <p:sldId id="346" r:id="rId70"/>
    <p:sldId id="318" r:id="rId71"/>
    <p:sldId id="321" r:id="rId72"/>
    <p:sldId id="278" r:id="rId73"/>
    <p:sldId id="343" r:id="rId74"/>
    <p:sldId id="322" r:id="rId75"/>
    <p:sldId id="345" r:id="rId76"/>
    <p:sldId id="362"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068E59-F25E-4591-83FC-5657D07DD159}" type="datetimeFigureOut">
              <a:rPr lang="en-GB" smtClean="0"/>
              <a:pPr/>
              <a:t>08/11/2013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39FAF1-436E-4178-ACA5-56E9F069A088}"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8C27752-A8AF-482B-9981-21F3EEF5BFF4}" type="datetime1">
              <a:rPr lang="en-GB" smtClean="0"/>
              <a:pPr/>
              <a:t>08/11/2013</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
        <p:nvSpPr>
          <p:cNvPr id="6" name="Slide Number Placeholder 5"/>
          <p:cNvSpPr>
            <a:spLocks noGrp="1"/>
          </p:cNvSpPr>
          <p:nvPr>
            <p:ph type="sldNum" sz="quarter" idx="12"/>
          </p:nvPr>
        </p:nvSpPr>
        <p:spPr/>
        <p:txBody>
          <a:bodyPr/>
          <a:lstStyle/>
          <a:p>
            <a:fld id="{9299C90B-8862-4946-98D0-CC66574015D9}"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425B10-A097-49DA-8AA6-4FC3D4CF0D4F}" type="datetime1">
              <a:rPr lang="en-GB" smtClean="0"/>
              <a:pPr/>
              <a:t>08/11/2013</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
        <p:nvSpPr>
          <p:cNvPr id="6" name="Slide Number Placeholder 5"/>
          <p:cNvSpPr>
            <a:spLocks noGrp="1"/>
          </p:cNvSpPr>
          <p:nvPr>
            <p:ph type="sldNum" sz="quarter" idx="12"/>
          </p:nvPr>
        </p:nvSpPr>
        <p:spPr/>
        <p:txBody>
          <a:bodyPr/>
          <a:lstStyle/>
          <a:p>
            <a:fld id="{9299C90B-8862-4946-98D0-CC66574015D9}"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34BAA78-498B-453D-B7D1-84E453B08610}" type="datetime1">
              <a:rPr lang="en-GB" smtClean="0"/>
              <a:pPr/>
              <a:t>08/11/2013</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
        <p:nvSpPr>
          <p:cNvPr id="6" name="Slide Number Placeholder 5"/>
          <p:cNvSpPr>
            <a:spLocks noGrp="1"/>
          </p:cNvSpPr>
          <p:nvPr>
            <p:ph type="sldNum" sz="quarter" idx="12"/>
          </p:nvPr>
        </p:nvSpPr>
        <p:spPr/>
        <p:txBody>
          <a:bodyPr/>
          <a:lstStyle/>
          <a:p>
            <a:fld id="{9299C90B-8862-4946-98D0-CC66574015D9}"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01AAE86-293E-475F-8EE5-032285832C8D}" type="datetime1">
              <a:rPr lang="en-GB" smtClean="0"/>
              <a:pPr/>
              <a:t>08/11/2013</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
        <p:nvSpPr>
          <p:cNvPr id="6" name="Slide Number Placeholder 5"/>
          <p:cNvSpPr>
            <a:spLocks noGrp="1"/>
          </p:cNvSpPr>
          <p:nvPr>
            <p:ph type="sldNum" sz="quarter" idx="12"/>
          </p:nvPr>
        </p:nvSpPr>
        <p:spPr/>
        <p:txBody>
          <a:bodyPr/>
          <a:lstStyle/>
          <a:p>
            <a:fld id="{9299C90B-8862-4946-98D0-CC66574015D9}"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7091A6-62A1-45B8-8769-4414E88BE61E}" type="datetime1">
              <a:rPr lang="en-GB" smtClean="0"/>
              <a:pPr/>
              <a:t>08/11/2013</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
        <p:nvSpPr>
          <p:cNvPr id="6" name="Slide Number Placeholder 5"/>
          <p:cNvSpPr>
            <a:spLocks noGrp="1"/>
          </p:cNvSpPr>
          <p:nvPr>
            <p:ph type="sldNum" sz="quarter" idx="12"/>
          </p:nvPr>
        </p:nvSpPr>
        <p:spPr/>
        <p:txBody>
          <a:bodyPr/>
          <a:lstStyle/>
          <a:p>
            <a:fld id="{9299C90B-8862-4946-98D0-CC66574015D9}"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5AF2B7A-7043-4A29-8655-CFEEB615B4D8}" type="datetime1">
              <a:rPr lang="en-GB" smtClean="0"/>
              <a:pPr/>
              <a:t>08/11/2013</a:t>
            </a:fld>
            <a:endParaRPr lang="en-GB"/>
          </a:p>
        </p:txBody>
      </p:sp>
      <p:sp>
        <p:nvSpPr>
          <p:cNvPr id="6" name="Footer Placeholder 5"/>
          <p:cNvSpPr>
            <a:spLocks noGrp="1"/>
          </p:cNvSpPr>
          <p:nvPr>
            <p:ph type="ftr" sz="quarter" idx="11"/>
          </p:nvPr>
        </p:nvSpPr>
        <p:spPr/>
        <p:txBody>
          <a:bodyPr/>
          <a:lstStyle/>
          <a:p>
            <a:r>
              <a:rPr lang="en-GB" smtClean="0"/>
              <a:t>ES/ MM 415 / 2013</a:t>
            </a:r>
            <a:endParaRPr lang="en-GB"/>
          </a:p>
        </p:txBody>
      </p:sp>
      <p:sp>
        <p:nvSpPr>
          <p:cNvPr id="7" name="Slide Number Placeholder 6"/>
          <p:cNvSpPr>
            <a:spLocks noGrp="1"/>
          </p:cNvSpPr>
          <p:nvPr>
            <p:ph type="sldNum" sz="quarter" idx="12"/>
          </p:nvPr>
        </p:nvSpPr>
        <p:spPr/>
        <p:txBody>
          <a:bodyPr/>
          <a:lstStyle/>
          <a:p>
            <a:fld id="{9299C90B-8862-4946-98D0-CC66574015D9}"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3D4697A-8592-461F-B196-55A5E8CDE694}" type="datetime1">
              <a:rPr lang="en-GB" smtClean="0"/>
              <a:pPr/>
              <a:t>08/11/2013</a:t>
            </a:fld>
            <a:endParaRPr lang="en-GB"/>
          </a:p>
        </p:txBody>
      </p:sp>
      <p:sp>
        <p:nvSpPr>
          <p:cNvPr id="8" name="Footer Placeholder 7"/>
          <p:cNvSpPr>
            <a:spLocks noGrp="1"/>
          </p:cNvSpPr>
          <p:nvPr>
            <p:ph type="ftr" sz="quarter" idx="11"/>
          </p:nvPr>
        </p:nvSpPr>
        <p:spPr/>
        <p:txBody>
          <a:bodyPr/>
          <a:lstStyle/>
          <a:p>
            <a:r>
              <a:rPr lang="en-GB" smtClean="0"/>
              <a:t>ES/ MM 415 / 2013</a:t>
            </a:r>
            <a:endParaRPr lang="en-GB"/>
          </a:p>
        </p:txBody>
      </p:sp>
      <p:sp>
        <p:nvSpPr>
          <p:cNvPr id="9" name="Slide Number Placeholder 8"/>
          <p:cNvSpPr>
            <a:spLocks noGrp="1"/>
          </p:cNvSpPr>
          <p:nvPr>
            <p:ph type="sldNum" sz="quarter" idx="12"/>
          </p:nvPr>
        </p:nvSpPr>
        <p:spPr/>
        <p:txBody>
          <a:bodyPr/>
          <a:lstStyle/>
          <a:p>
            <a:fld id="{9299C90B-8862-4946-98D0-CC66574015D9}"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FB95B42-B8B3-4EAB-9B58-87E1D69809E7}" type="datetime1">
              <a:rPr lang="en-GB" smtClean="0"/>
              <a:pPr/>
              <a:t>08/11/2013</a:t>
            </a:fld>
            <a:endParaRPr lang="en-GB"/>
          </a:p>
        </p:txBody>
      </p:sp>
      <p:sp>
        <p:nvSpPr>
          <p:cNvPr id="4" name="Footer Placeholder 3"/>
          <p:cNvSpPr>
            <a:spLocks noGrp="1"/>
          </p:cNvSpPr>
          <p:nvPr>
            <p:ph type="ftr" sz="quarter" idx="11"/>
          </p:nvPr>
        </p:nvSpPr>
        <p:spPr/>
        <p:txBody>
          <a:bodyPr/>
          <a:lstStyle/>
          <a:p>
            <a:r>
              <a:rPr lang="en-GB" smtClean="0"/>
              <a:t>ES/ MM 415 / 2013</a:t>
            </a:r>
            <a:endParaRPr lang="en-GB"/>
          </a:p>
        </p:txBody>
      </p:sp>
      <p:sp>
        <p:nvSpPr>
          <p:cNvPr id="5" name="Slide Number Placeholder 4"/>
          <p:cNvSpPr>
            <a:spLocks noGrp="1"/>
          </p:cNvSpPr>
          <p:nvPr>
            <p:ph type="sldNum" sz="quarter" idx="12"/>
          </p:nvPr>
        </p:nvSpPr>
        <p:spPr/>
        <p:txBody>
          <a:bodyPr/>
          <a:lstStyle/>
          <a:p>
            <a:fld id="{9299C90B-8862-4946-98D0-CC66574015D9}"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452902-BF88-454C-A272-A84162C21963}" type="datetime1">
              <a:rPr lang="en-GB" smtClean="0"/>
              <a:pPr/>
              <a:t>08/11/2013</a:t>
            </a:fld>
            <a:endParaRPr lang="en-GB"/>
          </a:p>
        </p:txBody>
      </p:sp>
      <p:sp>
        <p:nvSpPr>
          <p:cNvPr id="3" name="Footer Placeholder 2"/>
          <p:cNvSpPr>
            <a:spLocks noGrp="1"/>
          </p:cNvSpPr>
          <p:nvPr>
            <p:ph type="ftr" sz="quarter" idx="11"/>
          </p:nvPr>
        </p:nvSpPr>
        <p:spPr/>
        <p:txBody>
          <a:bodyPr/>
          <a:lstStyle/>
          <a:p>
            <a:r>
              <a:rPr lang="en-GB" smtClean="0"/>
              <a:t>ES/ MM 415 / 2013</a:t>
            </a:r>
            <a:endParaRPr lang="en-GB"/>
          </a:p>
        </p:txBody>
      </p:sp>
      <p:sp>
        <p:nvSpPr>
          <p:cNvPr id="4" name="Slide Number Placeholder 3"/>
          <p:cNvSpPr>
            <a:spLocks noGrp="1"/>
          </p:cNvSpPr>
          <p:nvPr>
            <p:ph type="sldNum" sz="quarter" idx="12"/>
          </p:nvPr>
        </p:nvSpPr>
        <p:spPr/>
        <p:txBody>
          <a:bodyPr/>
          <a:lstStyle/>
          <a:p>
            <a:fld id="{9299C90B-8862-4946-98D0-CC66574015D9}"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BE0D09-D7D5-4AAD-ABD6-A345D41E1BA6}" type="datetime1">
              <a:rPr lang="en-GB" smtClean="0"/>
              <a:pPr/>
              <a:t>08/11/2013</a:t>
            </a:fld>
            <a:endParaRPr lang="en-GB"/>
          </a:p>
        </p:txBody>
      </p:sp>
      <p:sp>
        <p:nvSpPr>
          <p:cNvPr id="6" name="Footer Placeholder 5"/>
          <p:cNvSpPr>
            <a:spLocks noGrp="1"/>
          </p:cNvSpPr>
          <p:nvPr>
            <p:ph type="ftr" sz="quarter" idx="11"/>
          </p:nvPr>
        </p:nvSpPr>
        <p:spPr/>
        <p:txBody>
          <a:bodyPr/>
          <a:lstStyle/>
          <a:p>
            <a:r>
              <a:rPr lang="en-GB" smtClean="0"/>
              <a:t>ES/ MM 415 / 2013</a:t>
            </a:r>
            <a:endParaRPr lang="en-GB"/>
          </a:p>
        </p:txBody>
      </p:sp>
      <p:sp>
        <p:nvSpPr>
          <p:cNvPr id="7" name="Slide Number Placeholder 6"/>
          <p:cNvSpPr>
            <a:spLocks noGrp="1"/>
          </p:cNvSpPr>
          <p:nvPr>
            <p:ph type="sldNum" sz="quarter" idx="12"/>
          </p:nvPr>
        </p:nvSpPr>
        <p:spPr/>
        <p:txBody>
          <a:bodyPr/>
          <a:lstStyle/>
          <a:p>
            <a:fld id="{9299C90B-8862-4946-98D0-CC66574015D9}"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FC16D4-773E-42EC-9180-76745C9EB02A}" type="datetime1">
              <a:rPr lang="en-GB" smtClean="0"/>
              <a:pPr/>
              <a:t>08/11/2013</a:t>
            </a:fld>
            <a:endParaRPr lang="en-GB"/>
          </a:p>
        </p:txBody>
      </p:sp>
      <p:sp>
        <p:nvSpPr>
          <p:cNvPr id="6" name="Footer Placeholder 5"/>
          <p:cNvSpPr>
            <a:spLocks noGrp="1"/>
          </p:cNvSpPr>
          <p:nvPr>
            <p:ph type="ftr" sz="quarter" idx="11"/>
          </p:nvPr>
        </p:nvSpPr>
        <p:spPr/>
        <p:txBody>
          <a:bodyPr/>
          <a:lstStyle/>
          <a:p>
            <a:r>
              <a:rPr lang="en-GB" smtClean="0"/>
              <a:t>ES/ MM 415 / 2013</a:t>
            </a:r>
            <a:endParaRPr lang="en-GB"/>
          </a:p>
        </p:txBody>
      </p:sp>
      <p:sp>
        <p:nvSpPr>
          <p:cNvPr id="7" name="Slide Number Placeholder 6"/>
          <p:cNvSpPr>
            <a:spLocks noGrp="1"/>
          </p:cNvSpPr>
          <p:nvPr>
            <p:ph type="sldNum" sz="quarter" idx="12"/>
          </p:nvPr>
        </p:nvSpPr>
        <p:spPr/>
        <p:txBody>
          <a:bodyPr/>
          <a:lstStyle/>
          <a:p>
            <a:fld id="{9299C90B-8862-4946-98D0-CC66574015D9}"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5DE9F-CC2F-41A3-AD5C-72A921AB4430}" type="datetime1">
              <a:rPr lang="en-GB" smtClean="0"/>
              <a:pPr/>
              <a:t>08/11/2013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ES/ MM 415 / 2013</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9C90B-8862-4946-98D0-CC66574015D9}"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764705"/>
            <a:ext cx="7772400" cy="1224136"/>
          </a:xfrm>
        </p:spPr>
        <p:txBody>
          <a:bodyPr/>
          <a:lstStyle/>
          <a:p>
            <a:r>
              <a:rPr lang="en-GB" b="1" dirty="0" smtClean="0">
                <a:solidFill>
                  <a:srgbClr val="FF0000"/>
                </a:solidFill>
              </a:rPr>
              <a:t>COMMINUTION</a:t>
            </a:r>
            <a:endParaRPr lang="en-GB" b="1" dirty="0">
              <a:solidFill>
                <a:srgbClr val="FF0000"/>
              </a:solidFill>
            </a:endParaRPr>
          </a:p>
        </p:txBody>
      </p:sp>
      <p:sp>
        <p:nvSpPr>
          <p:cNvPr id="3" name="Subtitle 2"/>
          <p:cNvSpPr>
            <a:spLocks noGrp="1"/>
          </p:cNvSpPr>
          <p:nvPr>
            <p:ph type="subTitle" idx="1"/>
          </p:nvPr>
        </p:nvSpPr>
        <p:spPr>
          <a:xfrm>
            <a:off x="1371600" y="3886200"/>
            <a:ext cx="6400800" cy="694928"/>
          </a:xfrm>
        </p:spPr>
        <p:txBody>
          <a:bodyPr/>
          <a:lstStyle/>
          <a:p>
            <a:r>
              <a:rPr lang="en-GB" b="1" dirty="0" smtClean="0">
                <a:solidFill>
                  <a:srgbClr val="002060"/>
                </a:solidFill>
              </a:rPr>
              <a:t>CRUSHING</a:t>
            </a:r>
            <a:endParaRPr lang="en-GB" b="1" dirty="0">
              <a:solidFill>
                <a:srgbClr val="002060"/>
              </a:solidFill>
            </a:endParaRPr>
          </a:p>
        </p:txBody>
      </p:sp>
      <p:cxnSp>
        <p:nvCxnSpPr>
          <p:cNvPr id="5" name="Straight Connector 4"/>
          <p:cNvCxnSpPr/>
          <p:nvPr/>
        </p:nvCxnSpPr>
        <p:spPr>
          <a:xfrm>
            <a:off x="539552" y="2492896"/>
            <a:ext cx="8208912"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CRUSHING</a:t>
            </a:r>
          </a:p>
          <a:p>
            <a:pPr algn="just"/>
            <a:r>
              <a:rPr lang="en-GB" sz="2400" dirty="0"/>
              <a:t>Manufacturers of crushing equipment apply the term “reduction ratio” to their equipment and then it usually refers to the nominal settings of the feed and discharge openings of the crusher</a:t>
            </a:r>
            <a:r>
              <a:rPr lang="en-GB" sz="2400" dirty="0" smtClean="0"/>
              <a:t>.</a:t>
            </a:r>
          </a:p>
          <a:p>
            <a:pPr algn="just"/>
            <a:endParaRPr lang="en-GB" sz="2400" dirty="0" smtClean="0"/>
          </a:p>
          <a:p>
            <a:pPr algn="just"/>
            <a:r>
              <a:rPr lang="en-GB" sz="2400" dirty="0" smtClean="0"/>
              <a:t> </a:t>
            </a:r>
            <a:r>
              <a:rPr lang="en-GB" sz="2400" dirty="0"/>
              <a:t>It should then be called the “</a:t>
            </a:r>
            <a:r>
              <a:rPr lang="en-GB" sz="2400" u="sng" dirty="0"/>
              <a:t>apparent reduction ratio</a:t>
            </a:r>
            <a:r>
              <a:rPr lang="en-GB" sz="2400" dirty="0"/>
              <a:t>”, R</a:t>
            </a:r>
            <a:r>
              <a:rPr lang="en-GB" sz="2400" baseline="-25000" dirty="0"/>
              <a:t>A</a:t>
            </a:r>
            <a:r>
              <a:rPr lang="en-GB" sz="2400" dirty="0" smtClean="0"/>
              <a:t>:</a:t>
            </a:r>
          </a:p>
          <a:p>
            <a:pPr algn="just"/>
            <a:endParaRPr lang="en-GB" sz="2400" dirty="0" smtClean="0"/>
          </a:p>
          <a:p>
            <a:pPr algn="just">
              <a:buNone/>
            </a:pPr>
            <a:r>
              <a:rPr lang="en-GB" sz="2400" dirty="0" smtClean="0"/>
              <a:t>        </a:t>
            </a:r>
            <a:endParaRPr lang="en-GB" sz="2400" dirty="0"/>
          </a:p>
          <a:p>
            <a:pPr algn="just"/>
            <a:endParaRPr lang="en-GB" sz="2400" dirty="0"/>
          </a:p>
          <a:p>
            <a:pPr algn="just"/>
            <a:r>
              <a:rPr lang="en-GB" sz="2400" dirty="0"/>
              <a:t>The apparent reduction ratio does not show the actual size-reduction, but states, roughly, what the maximum size-reduction is, which the crusher can achieve in one pass.</a:t>
            </a:r>
          </a:p>
          <a:p>
            <a:endParaRPr lang="en-GB" sz="2400" u="sng" dirty="0" smtClean="0"/>
          </a:p>
          <a:p>
            <a:pPr algn="just"/>
            <a:endParaRPr lang="en-GB" sz="2400" dirty="0" smtClean="0"/>
          </a:p>
        </p:txBody>
      </p:sp>
      <p:graphicFrame>
        <p:nvGraphicFramePr>
          <p:cNvPr id="4" name="Object 3"/>
          <p:cNvGraphicFramePr>
            <a:graphicFrameLocks noChangeAspect="1"/>
          </p:cNvGraphicFramePr>
          <p:nvPr/>
        </p:nvGraphicFramePr>
        <p:xfrm>
          <a:off x="1691680" y="3861048"/>
          <a:ext cx="5976664" cy="864096"/>
        </p:xfrm>
        <a:graphic>
          <a:graphicData uri="http://schemas.openxmlformats.org/presentationml/2006/ole">
            <p:oleObj spid="_x0000_s2050" name="Equation" r:id="rId3" imgW="2933640" imgH="419040" progId="Equation.3">
              <p:embed/>
            </p:oleObj>
          </a:graphicData>
        </a:graphic>
      </p:graphicFrame>
      <p:sp>
        <p:nvSpPr>
          <p:cNvPr id="5" name="Slide Number Placeholder 4"/>
          <p:cNvSpPr>
            <a:spLocks noGrp="1"/>
          </p:cNvSpPr>
          <p:nvPr>
            <p:ph type="sldNum" sz="quarter" idx="12"/>
          </p:nvPr>
        </p:nvSpPr>
        <p:spPr/>
        <p:txBody>
          <a:bodyPr/>
          <a:lstStyle/>
          <a:p>
            <a:fld id="{9299C90B-8862-4946-98D0-CC66574015D9}" type="slidenum">
              <a:rPr lang="en-GB" smtClean="0"/>
              <a:pPr/>
              <a:t>10</a:t>
            </a:fld>
            <a:endParaRPr lang="en-GB"/>
          </a:p>
        </p:txBody>
      </p:sp>
      <p:sp>
        <p:nvSpPr>
          <p:cNvPr id="6" name="Footer Placeholder 5"/>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92500" lnSpcReduction="10000"/>
          </a:bodyPr>
          <a:lstStyle/>
          <a:p>
            <a:pPr algn="just">
              <a:buNone/>
            </a:pPr>
            <a:r>
              <a:rPr lang="en-GB" b="1" dirty="0" smtClean="0">
                <a:solidFill>
                  <a:srgbClr val="FF0000"/>
                </a:solidFill>
              </a:rPr>
              <a:t>CRUSHING</a:t>
            </a:r>
          </a:p>
          <a:p>
            <a:pPr algn="just"/>
            <a:r>
              <a:rPr lang="en-GB" dirty="0" smtClean="0"/>
              <a:t>Size-reduction </a:t>
            </a:r>
            <a:r>
              <a:rPr lang="en-GB" dirty="0"/>
              <a:t>in mineral processing is nearly always done in stages, usually using different machines for each stage. </a:t>
            </a:r>
            <a:endParaRPr lang="en-GB" dirty="0" smtClean="0"/>
          </a:p>
          <a:p>
            <a:pPr algn="just"/>
            <a:r>
              <a:rPr lang="en-GB" dirty="0" smtClean="0"/>
              <a:t>This </a:t>
            </a:r>
            <a:r>
              <a:rPr lang="en-GB" dirty="0"/>
              <a:t>is more efficient than attempting to achieve a very high reduction ratio in a single stage.</a:t>
            </a:r>
            <a:endParaRPr lang="en-GB" sz="2000" dirty="0"/>
          </a:p>
          <a:p>
            <a:pPr>
              <a:buNone/>
            </a:pPr>
            <a:endParaRPr lang="en-GB" sz="2400" dirty="0"/>
          </a:p>
          <a:p>
            <a:r>
              <a:rPr lang="en-GB" dirty="0"/>
              <a:t>We distinguish:</a:t>
            </a:r>
            <a:endParaRPr lang="en-GB" sz="2400" dirty="0"/>
          </a:p>
          <a:p>
            <a:pPr>
              <a:buNone/>
            </a:pPr>
            <a:endParaRPr lang="en-GB" sz="2400" dirty="0"/>
          </a:p>
          <a:p>
            <a:r>
              <a:rPr lang="en-GB" u="sng" dirty="0"/>
              <a:t>Crushin</a:t>
            </a:r>
            <a:r>
              <a:rPr lang="en-GB" dirty="0"/>
              <a:t>g: defined as the operations, required to reduce run-of-mine ore to the </a:t>
            </a:r>
            <a:r>
              <a:rPr lang="en-GB" dirty="0" smtClean="0"/>
              <a:t>size</a:t>
            </a:r>
            <a:r>
              <a:rPr lang="en-GB" dirty="0"/>
              <a:t>, suitable to feed grinding mills.</a:t>
            </a:r>
            <a:endParaRPr lang="en-GB" sz="2400" dirty="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11</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1691680" y="1124744"/>
            <a:ext cx="5832648" cy="3888432"/>
          </a:xfrm>
          <a:prstGeom prst="rect">
            <a:avLst/>
          </a:prstGeom>
          <a:noFill/>
          <a:ln w="9525">
            <a:noFill/>
            <a:miter lim="800000"/>
            <a:headEnd/>
            <a:tailEnd/>
          </a:ln>
        </p:spPr>
      </p:pic>
      <p:sp>
        <p:nvSpPr>
          <p:cNvPr id="3" name="TextBox 2"/>
          <p:cNvSpPr txBox="1"/>
          <p:nvPr/>
        </p:nvSpPr>
        <p:spPr>
          <a:xfrm>
            <a:off x="683568" y="5733256"/>
            <a:ext cx="7632848" cy="830997"/>
          </a:xfrm>
          <a:prstGeom prst="rect">
            <a:avLst/>
          </a:prstGeom>
          <a:noFill/>
        </p:spPr>
        <p:txBody>
          <a:bodyPr wrap="square" rtlCol="0">
            <a:spAutoFit/>
          </a:bodyPr>
          <a:lstStyle/>
          <a:p>
            <a:r>
              <a:rPr lang="en-GB" sz="4800" b="1" dirty="0" smtClean="0"/>
              <a:t>Figure: Fracture by crushing</a:t>
            </a:r>
            <a:endParaRPr lang="en-GB" sz="4800" b="1" dirty="0"/>
          </a:p>
        </p:txBody>
      </p:sp>
      <p:sp>
        <p:nvSpPr>
          <p:cNvPr id="4" name="Slide Number Placeholder 3"/>
          <p:cNvSpPr>
            <a:spLocks noGrp="1"/>
          </p:cNvSpPr>
          <p:nvPr>
            <p:ph type="sldNum" sz="quarter" idx="12"/>
          </p:nvPr>
        </p:nvSpPr>
        <p:spPr/>
        <p:txBody>
          <a:bodyPr/>
          <a:lstStyle/>
          <a:p>
            <a:fld id="{9299C90B-8862-4946-98D0-CC66574015D9}" type="slidenum">
              <a:rPr lang="en-GB" smtClean="0"/>
              <a:pPr/>
              <a:t>12</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85000" lnSpcReduction="20000"/>
          </a:bodyPr>
          <a:lstStyle/>
          <a:p>
            <a:pPr algn="just">
              <a:buNone/>
            </a:pPr>
            <a:r>
              <a:rPr lang="en-GB" b="1" dirty="0" smtClean="0">
                <a:solidFill>
                  <a:srgbClr val="FF0000"/>
                </a:solidFill>
              </a:rPr>
              <a:t>CRUSHING</a:t>
            </a:r>
          </a:p>
          <a:p>
            <a:pPr algn="just"/>
            <a:r>
              <a:rPr lang="en-GB" sz="2400" u="sng" dirty="0"/>
              <a:t>Grinding</a:t>
            </a:r>
            <a:r>
              <a:rPr lang="en-GB" sz="2400" dirty="0"/>
              <a:t>: defined as the operations, required to reduce the final crushed product to the optimum size required in the mineral separation (concentration) processes chosen  (liberation-size).</a:t>
            </a:r>
          </a:p>
          <a:p>
            <a:pPr algn="just"/>
            <a:r>
              <a:rPr lang="en-GB" sz="2400" dirty="0"/>
              <a:t> </a:t>
            </a:r>
          </a:p>
          <a:p>
            <a:pPr algn="just"/>
            <a:r>
              <a:rPr lang="en-GB" sz="2400" dirty="0"/>
              <a:t>Both the crushing and grinding operations themselves are normally carried out in stages</a:t>
            </a:r>
            <a:r>
              <a:rPr lang="en-GB" sz="2400" dirty="0" smtClean="0"/>
              <a:t>:</a:t>
            </a:r>
          </a:p>
          <a:p>
            <a:pPr algn="just"/>
            <a:endParaRPr lang="en-GB" sz="2400" dirty="0"/>
          </a:p>
          <a:p>
            <a:r>
              <a:rPr lang="en-GB" sz="2400" dirty="0"/>
              <a:t>Crushing:   primary              coarse            from  R.O.M.  to 15 cm</a:t>
            </a:r>
          </a:p>
          <a:p>
            <a:r>
              <a:rPr lang="en-GB" sz="2400" dirty="0"/>
              <a:t> </a:t>
            </a:r>
          </a:p>
          <a:p>
            <a:r>
              <a:rPr lang="en-GB" sz="2400" dirty="0"/>
              <a:t>                 </a:t>
            </a:r>
            <a:r>
              <a:rPr lang="en-GB" sz="2400" dirty="0" smtClean="0"/>
              <a:t>  </a:t>
            </a:r>
            <a:r>
              <a:rPr lang="en-GB" sz="2400" dirty="0"/>
              <a:t>secondary        intermediate      from    15 cm    to  2.5 – 5 cm  </a:t>
            </a:r>
          </a:p>
          <a:p>
            <a:r>
              <a:rPr lang="en-GB" sz="2400" dirty="0"/>
              <a:t> </a:t>
            </a:r>
          </a:p>
          <a:p>
            <a:r>
              <a:rPr lang="en-GB" sz="2400" dirty="0"/>
              <a:t>                   tertiary             fine                  from     5cm      to     1 -   0.5 cm</a:t>
            </a:r>
          </a:p>
          <a:p>
            <a:r>
              <a:rPr lang="en-GB" sz="2400" dirty="0"/>
              <a:t> </a:t>
            </a:r>
          </a:p>
          <a:p>
            <a:r>
              <a:rPr lang="en-GB" sz="2400" dirty="0"/>
              <a:t>Grinding:   primary</a:t>
            </a:r>
          </a:p>
          <a:p>
            <a:r>
              <a:rPr lang="en-GB" sz="2400" dirty="0"/>
              <a:t> </a:t>
            </a:r>
          </a:p>
          <a:p>
            <a:r>
              <a:rPr lang="en-GB" sz="2400" dirty="0"/>
              <a:t>                 secondary  </a:t>
            </a:r>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13</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CRUSHING</a:t>
            </a:r>
          </a:p>
          <a:p>
            <a:pPr algn="just"/>
            <a:r>
              <a:rPr lang="en-GB" sz="2400" dirty="0"/>
              <a:t>The efficiency of a crusher is greater when the reduction ratio is smaller; hence more crushing stages are desirable. </a:t>
            </a:r>
            <a:endParaRPr lang="en-GB" sz="2400" dirty="0" smtClean="0"/>
          </a:p>
          <a:p>
            <a:pPr algn="just"/>
            <a:endParaRPr lang="en-GB" sz="2400" dirty="0" smtClean="0"/>
          </a:p>
          <a:p>
            <a:pPr algn="just"/>
            <a:r>
              <a:rPr lang="en-GB" sz="2400" dirty="0" smtClean="0"/>
              <a:t>However</a:t>
            </a:r>
            <a:r>
              <a:rPr lang="en-GB" sz="2400" dirty="0"/>
              <a:t>, when the throughput is small, the equipment will be under-utilised and in such a case the installation of additional equipment for more crushing steps is not justified. </a:t>
            </a:r>
            <a:endParaRPr lang="en-GB" sz="2400" dirty="0" smtClean="0"/>
          </a:p>
          <a:p>
            <a:pPr algn="just"/>
            <a:endParaRPr lang="en-GB" sz="2400" dirty="0" smtClean="0"/>
          </a:p>
          <a:p>
            <a:pPr algn="just"/>
            <a:r>
              <a:rPr lang="en-GB" sz="2400" dirty="0" smtClean="0"/>
              <a:t>Therefore</a:t>
            </a:r>
            <a:r>
              <a:rPr lang="en-GB" sz="2400" dirty="0"/>
              <a:t>, we often find only two crushing stages and one grinding stage in small plants, while only large plants can afford to have three crushing stages and two grinding stages.</a:t>
            </a:r>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14</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CRUSHING</a:t>
            </a:r>
          </a:p>
          <a:p>
            <a:pPr algn="just"/>
            <a:r>
              <a:rPr lang="en-GB" sz="2400" dirty="0"/>
              <a:t>In most cases, the operating stages are run in </a:t>
            </a:r>
            <a:r>
              <a:rPr lang="en-GB" sz="2400" u="sng" dirty="0"/>
              <a:t>closed circuit</a:t>
            </a:r>
            <a:r>
              <a:rPr lang="en-GB" sz="2400" dirty="0"/>
              <a:t>, i.e. the product is </a:t>
            </a:r>
            <a:r>
              <a:rPr lang="en-GB" sz="2400" u="sng" dirty="0"/>
              <a:t>sized</a:t>
            </a:r>
            <a:r>
              <a:rPr lang="en-GB" sz="2400" dirty="0"/>
              <a:t> (on a screen or other sizing device), wherefore the portion, which is sufficiently fine (the “</a:t>
            </a:r>
            <a:r>
              <a:rPr lang="en-GB" sz="2400" u="sng" dirty="0"/>
              <a:t>undersize</a:t>
            </a:r>
            <a:r>
              <a:rPr lang="en-GB" sz="2400" dirty="0"/>
              <a:t>”) passes on to the next stage and the “</a:t>
            </a:r>
            <a:r>
              <a:rPr lang="en-GB" sz="2400" u="sng" dirty="0"/>
              <a:t>oversize</a:t>
            </a:r>
            <a:r>
              <a:rPr lang="en-GB" sz="2400" dirty="0"/>
              <a:t>”, which is still too coarse, is returned to the breaker. </a:t>
            </a:r>
            <a:endParaRPr lang="en-GB" sz="2400" dirty="0" smtClean="0"/>
          </a:p>
          <a:p>
            <a:pPr algn="just"/>
            <a:endParaRPr lang="en-GB" sz="2400" dirty="0" smtClean="0"/>
          </a:p>
          <a:p>
            <a:pPr algn="just"/>
            <a:r>
              <a:rPr lang="en-GB" sz="2400" dirty="0" smtClean="0"/>
              <a:t> </a:t>
            </a:r>
            <a:r>
              <a:rPr lang="en-GB" sz="2400" dirty="0"/>
              <a:t>In </a:t>
            </a:r>
            <a:r>
              <a:rPr lang="en-GB" sz="2400" u="sng" dirty="0"/>
              <a:t>open-circuit</a:t>
            </a:r>
            <a:r>
              <a:rPr lang="en-GB" sz="2400" dirty="0"/>
              <a:t> operation, the material passes straight through the breaker and the entire product passes on to the next stage</a:t>
            </a:r>
            <a:r>
              <a:rPr lang="en-GB" sz="2400" dirty="0" smtClean="0"/>
              <a:t>.</a:t>
            </a:r>
          </a:p>
          <a:p>
            <a:pPr algn="just"/>
            <a:endParaRPr lang="en-GB" sz="2400" dirty="0" smtClean="0"/>
          </a:p>
          <a:p>
            <a:pPr algn="just"/>
            <a:r>
              <a:rPr lang="en-GB" sz="2400" dirty="0" smtClean="0"/>
              <a:t> </a:t>
            </a:r>
            <a:r>
              <a:rPr lang="en-GB" sz="2400" dirty="0"/>
              <a:t>As long as the feed does not alter drastically (size, hardness), the </a:t>
            </a:r>
            <a:r>
              <a:rPr lang="en-GB" sz="2400" u="sng" dirty="0"/>
              <a:t>circulating load</a:t>
            </a:r>
            <a:r>
              <a:rPr lang="en-GB" sz="2400" dirty="0"/>
              <a:t> in closed circuit operation will be fairly constant.</a:t>
            </a:r>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15</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lnSpcReduction="10000"/>
          </a:bodyPr>
          <a:lstStyle/>
          <a:p>
            <a:pPr algn="just">
              <a:buNone/>
            </a:pPr>
            <a:r>
              <a:rPr lang="en-GB" b="1" dirty="0" smtClean="0">
                <a:solidFill>
                  <a:srgbClr val="FF0000"/>
                </a:solidFill>
              </a:rPr>
              <a:t>CRUSHING</a:t>
            </a:r>
          </a:p>
          <a:p>
            <a:pPr algn="just"/>
            <a:r>
              <a:rPr lang="en-GB" sz="2400" dirty="0"/>
              <a:t>Circulating loads (CL) in closed circuit operation are normally expressed as a percentage of the new feed coming in. </a:t>
            </a:r>
            <a:endParaRPr lang="en-GB" sz="2400" dirty="0" smtClean="0"/>
          </a:p>
          <a:p>
            <a:pPr algn="just"/>
            <a:r>
              <a:rPr lang="en-GB" sz="2400" dirty="0" smtClean="0"/>
              <a:t>In </a:t>
            </a:r>
            <a:r>
              <a:rPr lang="en-GB" sz="2400" dirty="0"/>
              <a:t>most crushing operations, circulating loads are relatively small (much less than 100%). </a:t>
            </a:r>
            <a:endParaRPr lang="en-GB" sz="2400" dirty="0" smtClean="0"/>
          </a:p>
          <a:p>
            <a:pPr algn="just">
              <a:buNone/>
            </a:pPr>
            <a:endParaRPr lang="en-GB" sz="2400" dirty="0" smtClean="0"/>
          </a:p>
          <a:p>
            <a:pPr algn="just"/>
            <a:r>
              <a:rPr lang="en-GB" sz="2400" dirty="0" smtClean="0"/>
              <a:t>In </a:t>
            </a:r>
            <a:r>
              <a:rPr lang="en-GB" sz="2400" dirty="0"/>
              <a:t>modern grinding practice, however, circulating loads are often very high (300-700%).</a:t>
            </a:r>
          </a:p>
          <a:p>
            <a:pPr algn="just"/>
            <a:r>
              <a:rPr lang="en-GB" sz="2400" dirty="0"/>
              <a:t> </a:t>
            </a:r>
          </a:p>
          <a:p>
            <a:pPr algn="just"/>
            <a:r>
              <a:rPr lang="en-GB" sz="2400" dirty="0"/>
              <a:t>Determination of circulating loads is an important task for the metallurgical staff on the concentrator. </a:t>
            </a:r>
            <a:endParaRPr lang="en-GB" sz="2400" dirty="0" smtClean="0"/>
          </a:p>
          <a:p>
            <a:pPr algn="just"/>
            <a:endParaRPr lang="en-GB" sz="2400" dirty="0" smtClean="0"/>
          </a:p>
          <a:p>
            <a:pPr algn="just"/>
            <a:r>
              <a:rPr lang="en-GB" sz="2400" dirty="0" smtClean="0"/>
              <a:t>Various </a:t>
            </a:r>
            <a:r>
              <a:rPr lang="en-GB" sz="2400" dirty="0"/>
              <a:t>methods of calculating circulating loads will be discussed separately.</a:t>
            </a:r>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16</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77500" lnSpcReduction="20000"/>
          </a:bodyPr>
          <a:lstStyle/>
          <a:p>
            <a:pPr algn="just">
              <a:buNone/>
            </a:pPr>
            <a:r>
              <a:rPr lang="en-GB" b="1" dirty="0" smtClean="0">
                <a:solidFill>
                  <a:srgbClr val="FF0000"/>
                </a:solidFill>
              </a:rPr>
              <a:t>CRUSHING</a:t>
            </a:r>
          </a:p>
          <a:p>
            <a:pPr algn="just"/>
            <a:r>
              <a:rPr lang="en-GB" sz="3100" dirty="0" smtClean="0"/>
              <a:t>Very </a:t>
            </a:r>
            <a:r>
              <a:rPr lang="en-GB" sz="3100" dirty="0"/>
              <a:t>often the new feed to a crusher is screened to remove the material, which is already sufficiently fine to pass on to the next stage, and only the screen oversize passes through the crusher. </a:t>
            </a:r>
            <a:endParaRPr lang="en-GB" sz="3100" dirty="0" smtClean="0"/>
          </a:p>
          <a:p>
            <a:pPr algn="just"/>
            <a:r>
              <a:rPr lang="en-GB" sz="3100" dirty="0" smtClean="0"/>
              <a:t>In </a:t>
            </a:r>
            <a:r>
              <a:rPr lang="en-GB" sz="3100" dirty="0"/>
              <a:t>the case of several stages in closed circuit, the crusher product is usually screened on the same screen. </a:t>
            </a:r>
          </a:p>
          <a:p>
            <a:pPr algn="just">
              <a:buNone/>
            </a:pPr>
            <a:endParaRPr lang="en-GB" sz="3100" dirty="0" smtClean="0"/>
          </a:p>
          <a:p>
            <a:pPr algn="just"/>
            <a:r>
              <a:rPr lang="en-GB" sz="3100" dirty="0" smtClean="0"/>
              <a:t>This </a:t>
            </a:r>
            <a:r>
              <a:rPr lang="en-GB" sz="3100" dirty="0"/>
              <a:t>“scalping” of new feed gives the following advantages:</a:t>
            </a:r>
          </a:p>
          <a:p>
            <a:pPr algn="just"/>
            <a:r>
              <a:rPr lang="en-GB" sz="3100" dirty="0"/>
              <a:t> </a:t>
            </a:r>
          </a:p>
          <a:p>
            <a:pPr lvl="0" algn="just">
              <a:buFont typeface="Wingdings" pitchFamily="2" charset="2"/>
              <a:buChar char="ü"/>
            </a:pPr>
            <a:r>
              <a:rPr lang="en-GB" sz="3100" dirty="0" smtClean="0"/>
              <a:t>Removal </a:t>
            </a:r>
            <a:r>
              <a:rPr lang="en-GB" sz="3100" dirty="0"/>
              <a:t>of undersize reduces the amount of material passing through the crusher, hence increases its capacity</a:t>
            </a:r>
            <a:r>
              <a:rPr lang="en-GB" sz="3100" dirty="0" smtClean="0"/>
              <a:t>;</a:t>
            </a:r>
            <a:endParaRPr lang="en-GB" sz="3100" dirty="0"/>
          </a:p>
          <a:p>
            <a:pPr lvl="0" algn="just">
              <a:buFont typeface="Wingdings" pitchFamily="2" charset="2"/>
              <a:buChar char="ü"/>
            </a:pPr>
            <a:r>
              <a:rPr lang="en-GB" sz="3100" dirty="0"/>
              <a:t>Utilisation of energy in crushing is more effective in the absence of fines;</a:t>
            </a:r>
          </a:p>
          <a:p>
            <a:pPr lvl="0" algn="just">
              <a:buFont typeface="Wingdings" pitchFamily="2" charset="2"/>
              <a:buChar char="ü"/>
            </a:pPr>
            <a:r>
              <a:rPr lang="en-GB" sz="3100" dirty="0"/>
              <a:t>Improved feed rate to the crusher in the absence of most fines;</a:t>
            </a:r>
          </a:p>
          <a:p>
            <a:pPr lvl="0" algn="just">
              <a:buFont typeface="Wingdings" pitchFamily="2" charset="2"/>
              <a:buChar char="ü"/>
            </a:pPr>
            <a:r>
              <a:rPr lang="en-GB" sz="3100" dirty="0"/>
              <a:t>Less dust;</a:t>
            </a:r>
          </a:p>
          <a:p>
            <a:pPr lvl="0" algn="just">
              <a:buFont typeface="Wingdings" pitchFamily="2" charset="2"/>
              <a:buChar char="ü"/>
            </a:pPr>
            <a:r>
              <a:rPr lang="en-GB" sz="3100" dirty="0"/>
              <a:t>Less wear.</a:t>
            </a:r>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17</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6712"/>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836712"/>
            <a:ext cx="8712968" cy="5832648"/>
          </a:xfrm>
        </p:spPr>
        <p:txBody>
          <a:bodyPr>
            <a:normAutofit lnSpcReduction="10000"/>
          </a:bodyPr>
          <a:lstStyle/>
          <a:p>
            <a:pPr algn="just">
              <a:buNone/>
            </a:pPr>
            <a:r>
              <a:rPr lang="en-GB" b="1" dirty="0" smtClean="0">
                <a:solidFill>
                  <a:srgbClr val="FF0000"/>
                </a:solidFill>
              </a:rPr>
              <a:t>CRUSHING</a:t>
            </a:r>
          </a:p>
          <a:p>
            <a:pPr algn="just"/>
            <a:r>
              <a:rPr lang="en-GB" sz="2400" dirty="0"/>
              <a:t>Run-of-mine ore is sometimes screened on a “</a:t>
            </a:r>
            <a:r>
              <a:rPr lang="en-GB" sz="2400" u="sng" dirty="0" err="1"/>
              <a:t>grizzley</a:t>
            </a:r>
            <a:r>
              <a:rPr lang="en-GB" sz="2400" dirty="0"/>
              <a:t>” (a very coarse screen, consisting of heavy parallel bars, e.g. old rails) which prevents very large rocks from entering and damaging the crusher. </a:t>
            </a:r>
            <a:endParaRPr lang="en-GB" sz="2400" dirty="0" smtClean="0"/>
          </a:p>
          <a:p>
            <a:pPr algn="just"/>
            <a:r>
              <a:rPr lang="en-GB" sz="2400" dirty="0" smtClean="0"/>
              <a:t>This </a:t>
            </a:r>
            <a:r>
              <a:rPr lang="en-GB" sz="2400" dirty="0"/>
              <a:t>is done in particular with open pit ore, fed to a jaw crusher. With underground ores, such very large rocks are usually removed already before the ore is loaded in rail cars</a:t>
            </a:r>
            <a:r>
              <a:rPr lang="en-GB" sz="2400" dirty="0" smtClean="0"/>
              <a:t>.</a:t>
            </a:r>
            <a:endParaRPr lang="en-GB" sz="2400" dirty="0"/>
          </a:p>
          <a:p>
            <a:pPr algn="just"/>
            <a:r>
              <a:rPr lang="en-GB" sz="2400" dirty="0"/>
              <a:t>Secondary crushers, which have a relatively small discharge opening should be protected against large pieces of “tramp” metal (e.g. steel liner plates, hammer heads etc.), which can jam the crusher hence resulting in loss of production time and damaged equipment. </a:t>
            </a:r>
            <a:endParaRPr lang="en-GB" sz="2400" dirty="0" smtClean="0"/>
          </a:p>
          <a:p>
            <a:pPr algn="just"/>
            <a:r>
              <a:rPr lang="en-GB" sz="2400" dirty="0" smtClean="0"/>
              <a:t>This </a:t>
            </a:r>
            <a:r>
              <a:rPr lang="en-GB" sz="2400" dirty="0"/>
              <a:t>is done by positioning a </a:t>
            </a:r>
            <a:r>
              <a:rPr lang="en-GB" sz="2400" u="sng" dirty="0"/>
              <a:t>magnet</a:t>
            </a:r>
            <a:r>
              <a:rPr lang="en-GB" sz="2400" dirty="0"/>
              <a:t> or a </a:t>
            </a:r>
            <a:r>
              <a:rPr lang="en-GB" sz="2400" u="sng" dirty="0"/>
              <a:t>magnetic pulley</a:t>
            </a:r>
            <a:r>
              <a:rPr lang="en-GB" sz="2400" dirty="0"/>
              <a:t> or, better still, a </a:t>
            </a:r>
            <a:r>
              <a:rPr lang="en-GB" sz="2400" u="sng" dirty="0"/>
              <a:t>metal detector</a:t>
            </a:r>
            <a:r>
              <a:rPr lang="en-GB" sz="2400" dirty="0"/>
              <a:t> in the conveyor system between the primary and secondary crushers.</a:t>
            </a:r>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18</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395536" y="404664"/>
            <a:ext cx="8424936" cy="5256583"/>
          </a:xfrm>
          <a:prstGeom prst="rect">
            <a:avLst/>
          </a:prstGeom>
          <a:noFill/>
          <a:ln w="9525">
            <a:noFill/>
            <a:miter lim="800000"/>
            <a:headEnd/>
            <a:tailEnd/>
          </a:ln>
        </p:spPr>
      </p:pic>
      <p:sp>
        <p:nvSpPr>
          <p:cNvPr id="3" name="TextBox 2"/>
          <p:cNvSpPr txBox="1"/>
          <p:nvPr/>
        </p:nvSpPr>
        <p:spPr>
          <a:xfrm>
            <a:off x="1691680" y="6165304"/>
            <a:ext cx="5328592" cy="584775"/>
          </a:xfrm>
          <a:prstGeom prst="rect">
            <a:avLst/>
          </a:prstGeom>
          <a:noFill/>
        </p:spPr>
        <p:txBody>
          <a:bodyPr wrap="square" rtlCol="0">
            <a:spAutoFit/>
          </a:bodyPr>
          <a:lstStyle/>
          <a:p>
            <a:pPr algn="ctr"/>
            <a:r>
              <a:rPr lang="en-GB" sz="3200" b="1" dirty="0" smtClean="0"/>
              <a:t>Figure: Vibrating grizzly</a:t>
            </a:r>
            <a:endParaRPr lang="en-GB" sz="3200" b="1" dirty="0"/>
          </a:p>
        </p:txBody>
      </p:sp>
      <p:sp>
        <p:nvSpPr>
          <p:cNvPr id="4" name="Slide Number Placeholder 3"/>
          <p:cNvSpPr>
            <a:spLocks noGrp="1"/>
          </p:cNvSpPr>
          <p:nvPr>
            <p:ph type="sldNum" sz="quarter" idx="12"/>
          </p:nvPr>
        </p:nvSpPr>
        <p:spPr/>
        <p:txBody>
          <a:bodyPr/>
          <a:lstStyle/>
          <a:p>
            <a:fld id="{A1C58964-090E-4564-AC1D-87DF5B77448B}" type="slidenum">
              <a:rPr lang="en-GB" smtClean="0"/>
              <a:pPr/>
              <a:t>19</a:t>
            </a:fld>
            <a:endParaRPr lang="en-GB"/>
          </a:p>
        </p:txBody>
      </p:sp>
      <p:sp>
        <p:nvSpPr>
          <p:cNvPr id="5" name="Footer Placeholder 4"/>
          <p:cNvSpPr>
            <a:spLocks noGrp="1"/>
          </p:cNvSpPr>
          <p:nvPr>
            <p:ph type="ftr" sz="quarter" idx="11"/>
          </p:nvPr>
        </p:nvSpPr>
        <p:spPr/>
        <p:txBody>
          <a:bodyPr/>
          <a:lstStyle/>
          <a:p>
            <a:r>
              <a:rPr lang="en-GB" smtClean="0"/>
              <a:t>ES/2013</a:t>
            </a: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CRUSHING</a:t>
            </a:r>
          </a:p>
          <a:p>
            <a:pPr algn="just"/>
            <a:r>
              <a:rPr lang="en-GB" sz="2400" dirty="0"/>
              <a:t>In order to be able to </a:t>
            </a:r>
            <a:r>
              <a:rPr lang="en-GB" sz="2400" u="sng" dirty="0"/>
              <a:t>separate</a:t>
            </a:r>
            <a:r>
              <a:rPr lang="en-GB" sz="2400" dirty="0"/>
              <a:t> minerals in an ore (</a:t>
            </a:r>
            <a:r>
              <a:rPr lang="en-GB" sz="2400" u="sng" dirty="0"/>
              <a:t>concentration</a:t>
            </a:r>
            <a:r>
              <a:rPr lang="en-GB" sz="2400" dirty="0"/>
              <a:t>), the individual mineral particles have to be </a:t>
            </a:r>
            <a:r>
              <a:rPr lang="en-GB" sz="2400" u="sng" dirty="0"/>
              <a:t>liberated</a:t>
            </a:r>
            <a:r>
              <a:rPr lang="en-GB" sz="2400" dirty="0"/>
              <a:t>. </a:t>
            </a:r>
            <a:endParaRPr lang="en-GB" sz="2400" dirty="0" smtClean="0"/>
          </a:p>
          <a:p>
            <a:pPr algn="just"/>
            <a:endParaRPr lang="en-GB" sz="2400" dirty="0" smtClean="0"/>
          </a:p>
          <a:p>
            <a:pPr algn="just"/>
            <a:r>
              <a:rPr lang="en-GB" sz="2400" dirty="0" smtClean="0"/>
              <a:t>This </a:t>
            </a:r>
            <a:r>
              <a:rPr lang="en-GB" sz="2400" dirty="0"/>
              <a:t>is normally achieved by breaking the rock (</a:t>
            </a:r>
            <a:r>
              <a:rPr lang="en-GB" sz="2400" u="sng" dirty="0"/>
              <a:t>size-reduction</a:t>
            </a:r>
            <a:r>
              <a:rPr lang="en-GB" sz="2400" dirty="0"/>
              <a:t> = </a:t>
            </a:r>
            <a:r>
              <a:rPr lang="en-GB" sz="2400" u="sng" dirty="0" err="1"/>
              <a:t>comminution</a:t>
            </a:r>
            <a:r>
              <a:rPr lang="en-GB" sz="2400" dirty="0"/>
              <a:t>). </a:t>
            </a:r>
            <a:endParaRPr lang="en-GB" sz="2400" dirty="0" smtClean="0"/>
          </a:p>
          <a:p>
            <a:pPr algn="just"/>
            <a:endParaRPr lang="en-GB" sz="2400" dirty="0" smtClean="0"/>
          </a:p>
          <a:p>
            <a:pPr algn="just"/>
            <a:r>
              <a:rPr lang="en-GB" sz="2400" dirty="0" smtClean="0"/>
              <a:t>The </a:t>
            </a:r>
            <a:r>
              <a:rPr lang="en-GB" sz="2400" dirty="0"/>
              <a:t>degree of size-reduction required is different for each ore. It is determined mainly by the </a:t>
            </a:r>
            <a:r>
              <a:rPr lang="en-GB" sz="2400" u="sng" dirty="0"/>
              <a:t>characteristics of the ore</a:t>
            </a:r>
            <a:r>
              <a:rPr lang="en-GB" sz="2400" dirty="0"/>
              <a:t> (interlocking, dissemination) and by </a:t>
            </a:r>
            <a:r>
              <a:rPr lang="en-GB" sz="2400" u="sng" dirty="0"/>
              <a:t>economic considerations</a:t>
            </a:r>
            <a:r>
              <a:rPr lang="en-GB" sz="2400" dirty="0"/>
              <a:t> (comparing the cost of further size-reduction to the additional recovery that can be achieved).</a:t>
            </a:r>
          </a:p>
        </p:txBody>
      </p:sp>
      <p:sp>
        <p:nvSpPr>
          <p:cNvPr id="4" name="Slide Number Placeholder 3"/>
          <p:cNvSpPr>
            <a:spLocks noGrp="1"/>
          </p:cNvSpPr>
          <p:nvPr>
            <p:ph type="sldNum" sz="quarter" idx="12"/>
          </p:nvPr>
        </p:nvSpPr>
        <p:spPr/>
        <p:txBody>
          <a:bodyPr/>
          <a:lstStyle/>
          <a:p>
            <a:fld id="{9299C90B-8862-4946-98D0-CC66574015D9}" type="slidenum">
              <a:rPr lang="en-GB" smtClean="0"/>
              <a:pPr/>
              <a:t>2</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r>
              <a:rPr lang="en-GB" b="1" dirty="0" smtClean="0">
                <a:solidFill>
                  <a:srgbClr val="7030A0"/>
                </a:solidFill>
              </a:rPr>
              <a:t>CRUSHING</a:t>
            </a:r>
            <a:r>
              <a:rPr lang="en-GB" b="1" dirty="0" smtClean="0">
                <a:solidFill>
                  <a:srgbClr val="002060"/>
                </a:solidFill>
              </a:rPr>
              <a:t>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85000" lnSpcReduction="20000"/>
          </a:bodyPr>
          <a:lstStyle/>
          <a:p>
            <a:pPr algn="just">
              <a:buNone/>
            </a:pPr>
            <a:r>
              <a:rPr lang="en-GB" b="1" dirty="0" smtClean="0">
                <a:solidFill>
                  <a:srgbClr val="FF0000"/>
                </a:solidFill>
              </a:rPr>
              <a:t>Physical Properties of Rock</a:t>
            </a:r>
          </a:p>
          <a:p>
            <a:pPr algn="just"/>
            <a:r>
              <a:rPr lang="en-GB" sz="2800" dirty="0"/>
              <a:t>Some expressions, which are still vague, but which describe a little more accurately than “hardness” the ease of, or the resistance to </a:t>
            </a:r>
            <a:r>
              <a:rPr lang="en-GB" sz="2800" dirty="0" err="1"/>
              <a:t>comminution</a:t>
            </a:r>
            <a:r>
              <a:rPr lang="en-GB" sz="2800" dirty="0"/>
              <a:t>, are the following:</a:t>
            </a:r>
          </a:p>
          <a:p>
            <a:pPr algn="just"/>
            <a:r>
              <a:rPr lang="en-GB" sz="2800" dirty="0"/>
              <a:t> </a:t>
            </a:r>
          </a:p>
          <a:p>
            <a:pPr algn="just">
              <a:buFont typeface="Wingdings" pitchFamily="2" charset="2"/>
              <a:buChar char="Ø"/>
            </a:pPr>
            <a:r>
              <a:rPr lang="en-GB" sz="2800" dirty="0"/>
              <a:t>     </a:t>
            </a:r>
            <a:r>
              <a:rPr lang="en-GB" sz="2800" u="sng" dirty="0"/>
              <a:t>brittleness</a:t>
            </a:r>
            <a:r>
              <a:rPr lang="en-GB" sz="2800" dirty="0"/>
              <a:t>:  the ease of breaking by impact.</a:t>
            </a:r>
          </a:p>
          <a:p>
            <a:pPr algn="just"/>
            <a:r>
              <a:rPr lang="en-GB" sz="2800" dirty="0"/>
              <a:t> </a:t>
            </a:r>
          </a:p>
          <a:p>
            <a:pPr algn="just">
              <a:buFont typeface="Wingdings" pitchFamily="2" charset="2"/>
              <a:buChar char="Ø"/>
            </a:pPr>
            <a:r>
              <a:rPr lang="en-GB" sz="2800" dirty="0"/>
              <a:t>     </a:t>
            </a:r>
            <a:r>
              <a:rPr lang="en-GB" sz="2800" u="sng" dirty="0"/>
              <a:t>friability</a:t>
            </a:r>
            <a:r>
              <a:rPr lang="en-GB" sz="2800" dirty="0"/>
              <a:t>:    the ease of breaking by abrasion.</a:t>
            </a:r>
          </a:p>
          <a:p>
            <a:pPr algn="just"/>
            <a:r>
              <a:rPr lang="en-GB" sz="2800" dirty="0"/>
              <a:t> </a:t>
            </a:r>
          </a:p>
          <a:p>
            <a:pPr algn="just">
              <a:buFont typeface="Wingdings" pitchFamily="2" charset="2"/>
              <a:buChar char="Ø"/>
            </a:pPr>
            <a:r>
              <a:rPr lang="en-GB" sz="2800" dirty="0"/>
              <a:t>     </a:t>
            </a:r>
            <a:r>
              <a:rPr lang="en-GB" sz="2800" u="sng" dirty="0"/>
              <a:t>ductility</a:t>
            </a:r>
            <a:r>
              <a:rPr lang="en-GB" sz="2800" dirty="0"/>
              <a:t>:     the ability to flow, rather than break. </a:t>
            </a:r>
          </a:p>
          <a:p>
            <a:pPr algn="just"/>
            <a:r>
              <a:rPr lang="en-GB" sz="2800" dirty="0"/>
              <a:t> </a:t>
            </a:r>
          </a:p>
          <a:p>
            <a:pPr algn="just">
              <a:buFont typeface="Wingdings" pitchFamily="2" charset="2"/>
              <a:buChar char="Ø"/>
            </a:pPr>
            <a:r>
              <a:rPr lang="en-GB" sz="2800" dirty="0"/>
              <a:t>     </a:t>
            </a:r>
            <a:r>
              <a:rPr lang="en-GB" sz="2800" u="sng" dirty="0"/>
              <a:t>toughness</a:t>
            </a:r>
            <a:r>
              <a:rPr lang="en-GB" sz="2800" dirty="0"/>
              <a:t>:  the ability to resist the propagation of cracks.</a:t>
            </a:r>
          </a:p>
          <a:p>
            <a:pPr algn="just"/>
            <a:r>
              <a:rPr lang="en-GB" sz="2800" dirty="0"/>
              <a:t> </a:t>
            </a:r>
          </a:p>
          <a:p>
            <a:pPr algn="just">
              <a:buFont typeface="Wingdings" pitchFamily="2" charset="2"/>
              <a:buChar char="Ø"/>
            </a:pPr>
            <a:r>
              <a:rPr lang="en-GB" sz="2800" u="sng" dirty="0" smtClean="0"/>
              <a:t>      fragility</a:t>
            </a:r>
            <a:r>
              <a:rPr lang="en-GB" sz="2800" dirty="0"/>
              <a:t>:     the opposite of toughness (NOT exactly the same </a:t>
            </a:r>
            <a:r>
              <a:rPr lang="en-GB" sz="2800" dirty="0" smtClean="0"/>
              <a:t>as</a:t>
            </a:r>
          </a:p>
          <a:p>
            <a:pPr algn="just">
              <a:buNone/>
            </a:pPr>
            <a:r>
              <a:rPr lang="en-GB" sz="2800" dirty="0" smtClean="0"/>
              <a:t>                               </a:t>
            </a:r>
            <a:r>
              <a:rPr lang="en-GB" sz="2800" dirty="0"/>
              <a:t>brittleness or friability). </a:t>
            </a:r>
          </a:p>
          <a:p>
            <a:pPr algn="just"/>
            <a:endParaRPr lang="en-GB" sz="2800" dirty="0" smtClean="0"/>
          </a:p>
          <a:p>
            <a:pPr algn="just"/>
            <a:endParaRPr lang="en-GB" sz="2800" dirty="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a:p>
          <a:p>
            <a:pPr algn="just"/>
            <a:endParaRPr lang="en-GB" sz="2400" dirty="0"/>
          </a:p>
          <a:p>
            <a:pPr algn="just"/>
            <a:endParaRPr lang="en-GB" sz="2400" u="sng" dirty="0" smtClean="0"/>
          </a:p>
          <a:p>
            <a:pPr algn="just"/>
            <a:endParaRPr lang="en-GB" sz="2400" u="sng" dirty="0"/>
          </a:p>
          <a:p>
            <a:pPr algn="just"/>
            <a:endParaRPr lang="en-GB" sz="2400" u="sng" dirty="0" smtClean="0"/>
          </a:p>
          <a:p>
            <a:pPr algn="just"/>
            <a:endParaRPr lang="en-GB" sz="2400" u="sng" dirty="0"/>
          </a:p>
          <a:p>
            <a:pPr algn="just"/>
            <a:endParaRPr lang="en-GB" sz="2400" u="sng" dirty="0" smtClean="0"/>
          </a:p>
          <a:p>
            <a:pPr algn="just"/>
            <a:endParaRPr lang="en-GB" sz="2400" u="sng" dirty="0"/>
          </a:p>
          <a:p>
            <a:pPr algn="just"/>
            <a:endParaRPr lang="en-GB" sz="2400" u="sng" dirty="0" smtClean="0"/>
          </a:p>
          <a:p>
            <a:pPr algn="just"/>
            <a:endParaRPr lang="en-GB" sz="2400" u="sng" dirty="0"/>
          </a:p>
          <a:p>
            <a:pPr algn="just"/>
            <a:endParaRPr lang="en-GB" sz="2400" u="sng" dirty="0" smtClean="0"/>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20</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r>
              <a:rPr lang="en-GB" b="1" dirty="0" smtClean="0">
                <a:solidFill>
                  <a:srgbClr val="7030A0"/>
                </a:solidFill>
              </a:rPr>
              <a:t>CRUSHING</a:t>
            </a:r>
            <a:r>
              <a:rPr lang="en-GB" b="1" dirty="0" smtClean="0">
                <a:solidFill>
                  <a:srgbClr val="002060"/>
                </a:solidFill>
              </a:rPr>
              <a:t>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Physical Properties of Rock</a:t>
            </a:r>
          </a:p>
          <a:p>
            <a:pPr algn="just"/>
            <a:r>
              <a:rPr lang="en-GB" sz="2400" dirty="0"/>
              <a:t>The best expression, for practical purposes, is “</a:t>
            </a:r>
            <a:r>
              <a:rPr lang="en-GB" sz="2400" u="sng" dirty="0" err="1"/>
              <a:t>grindability</a:t>
            </a:r>
            <a:r>
              <a:rPr lang="en-GB" sz="2400" dirty="0"/>
              <a:t>”, which is a measure of the energy consumed in the </a:t>
            </a:r>
            <a:r>
              <a:rPr lang="en-GB" sz="2400" dirty="0" err="1"/>
              <a:t>comminution</a:t>
            </a:r>
            <a:r>
              <a:rPr lang="en-GB" sz="2400" dirty="0"/>
              <a:t> process. </a:t>
            </a:r>
            <a:endParaRPr lang="en-GB" sz="2400" dirty="0" smtClean="0"/>
          </a:p>
          <a:p>
            <a:pPr algn="just"/>
            <a:endParaRPr lang="en-GB" sz="2400" dirty="0" smtClean="0"/>
          </a:p>
          <a:p>
            <a:pPr algn="just"/>
            <a:r>
              <a:rPr lang="en-GB" sz="2400" dirty="0" smtClean="0"/>
              <a:t> </a:t>
            </a:r>
            <a:r>
              <a:rPr lang="en-GB" sz="2400" dirty="0"/>
              <a:t>Unfortunately, different authors and different laboratories use different definitions of “</a:t>
            </a:r>
            <a:r>
              <a:rPr lang="en-GB" sz="2400" dirty="0" err="1"/>
              <a:t>grindability</a:t>
            </a:r>
            <a:r>
              <a:rPr lang="en-GB" sz="2400" dirty="0"/>
              <a:t>” and have developed different methods for its measurement.</a:t>
            </a:r>
          </a:p>
          <a:p>
            <a:pPr algn="just"/>
            <a:r>
              <a:rPr lang="en-GB" sz="2400" dirty="0"/>
              <a:t> </a:t>
            </a:r>
          </a:p>
          <a:p>
            <a:pPr algn="just"/>
            <a:r>
              <a:rPr lang="en-GB" sz="2400" dirty="0"/>
              <a:t>The most widely used expression is F.C. Bond’s “work index”, </a:t>
            </a:r>
            <a:r>
              <a:rPr lang="en-GB" sz="2400" dirty="0" err="1"/>
              <a:t>W</a:t>
            </a:r>
            <a:r>
              <a:rPr lang="en-GB" sz="2400" baseline="-25000" dirty="0" err="1"/>
              <a:t>i</a:t>
            </a:r>
            <a:r>
              <a:rPr lang="en-GB" sz="2400" dirty="0"/>
              <a:t>, which is defined as: the kilowatt-hours required to reduce one short ton of the ore from an infinite feed size to 80 % passing 100 microns.</a:t>
            </a:r>
          </a:p>
          <a:p>
            <a:pPr algn="just"/>
            <a:endParaRPr lang="en-GB" sz="2800" dirty="0" smtClean="0"/>
          </a:p>
          <a:p>
            <a:pPr algn="just"/>
            <a:endParaRPr lang="en-GB" sz="2800" dirty="0" smtClean="0"/>
          </a:p>
          <a:p>
            <a:pPr algn="just"/>
            <a:endParaRPr lang="en-GB" sz="2800" dirty="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a:p>
          <a:p>
            <a:pPr algn="just"/>
            <a:endParaRPr lang="en-GB" sz="2400" dirty="0"/>
          </a:p>
          <a:p>
            <a:pPr algn="just"/>
            <a:endParaRPr lang="en-GB" sz="2400" u="sng" dirty="0" smtClean="0"/>
          </a:p>
          <a:p>
            <a:pPr algn="just"/>
            <a:endParaRPr lang="en-GB" sz="2400" u="sng" dirty="0"/>
          </a:p>
          <a:p>
            <a:pPr algn="just"/>
            <a:endParaRPr lang="en-GB" sz="2400" u="sng" dirty="0" smtClean="0"/>
          </a:p>
          <a:p>
            <a:pPr algn="just"/>
            <a:endParaRPr lang="en-GB" sz="2400" u="sng" dirty="0"/>
          </a:p>
          <a:p>
            <a:pPr algn="just"/>
            <a:endParaRPr lang="en-GB" sz="2400" u="sng" dirty="0" smtClean="0"/>
          </a:p>
          <a:p>
            <a:pPr algn="just"/>
            <a:endParaRPr lang="en-GB" sz="2400" u="sng" dirty="0"/>
          </a:p>
          <a:p>
            <a:pPr algn="just"/>
            <a:endParaRPr lang="en-GB" sz="2400" u="sng" dirty="0" smtClean="0"/>
          </a:p>
          <a:p>
            <a:pPr algn="just"/>
            <a:endParaRPr lang="en-GB" sz="2400" u="sng" dirty="0"/>
          </a:p>
          <a:p>
            <a:pPr algn="just"/>
            <a:endParaRPr lang="en-GB" sz="2400" u="sng" dirty="0" smtClean="0"/>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21</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r>
              <a:rPr lang="en-GB" b="1" dirty="0" smtClean="0">
                <a:solidFill>
                  <a:srgbClr val="7030A0"/>
                </a:solidFill>
              </a:rPr>
              <a:t>CRUSHING</a:t>
            </a:r>
            <a:r>
              <a:rPr lang="en-GB" b="1" dirty="0" smtClean="0">
                <a:solidFill>
                  <a:srgbClr val="002060"/>
                </a:solidFill>
              </a:rPr>
              <a:t>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Physical Properties of Rock</a:t>
            </a:r>
          </a:p>
          <a:p>
            <a:pPr algn="just"/>
            <a:r>
              <a:rPr lang="en-GB" sz="2400" dirty="0"/>
              <a:t>When the work index of a particular ore has been determined by a series of standard laboratory grinding tests, the energy required in the reduction of this ore from a certain feed size F to a certain product size P (both 80 % passing sizes) can be estimated by the relation</a:t>
            </a:r>
            <a:r>
              <a:rPr lang="en-GB" sz="2400" dirty="0" smtClean="0"/>
              <a:t>:</a:t>
            </a:r>
          </a:p>
          <a:p>
            <a:pPr algn="just"/>
            <a:endParaRPr lang="en-GB" sz="2400" dirty="0"/>
          </a:p>
          <a:p>
            <a:pPr algn="just">
              <a:buNone/>
            </a:pPr>
            <a:endParaRPr lang="en-GB" sz="2400" dirty="0" smtClean="0"/>
          </a:p>
          <a:p>
            <a:pPr algn="just"/>
            <a:endParaRPr lang="en-GB" sz="2400" dirty="0" smtClean="0"/>
          </a:p>
          <a:p>
            <a:pPr algn="just"/>
            <a:r>
              <a:rPr lang="en-GB" sz="2400" dirty="0"/>
              <a:t>From this relation it can easily be seen that the energy, required to achieve a particular reduction ratio F/P, increases rapidly in the finer size ranges. This is because the energy consumed in </a:t>
            </a:r>
            <a:r>
              <a:rPr lang="en-GB" sz="2400" dirty="0" err="1"/>
              <a:t>comminution</a:t>
            </a:r>
            <a:r>
              <a:rPr lang="en-GB" sz="2400" dirty="0"/>
              <a:t> is largely used in the creation of </a:t>
            </a:r>
            <a:r>
              <a:rPr lang="en-GB" sz="2400" u="sng" dirty="0"/>
              <a:t>new surface area</a:t>
            </a:r>
            <a:r>
              <a:rPr lang="en-GB" sz="2400" dirty="0"/>
              <a:t>. </a:t>
            </a:r>
          </a:p>
          <a:p>
            <a:pPr algn="just"/>
            <a:endParaRPr lang="en-GB" sz="2400" dirty="0"/>
          </a:p>
          <a:p>
            <a:pPr algn="just"/>
            <a:endParaRPr lang="en-GB" sz="2400" dirty="0" smtClean="0"/>
          </a:p>
          <a:p>
            <a:pPr algn="just"/>
            <a:endParaRPr lang="en-GB" sz="2800" dirty="0" smtClean="0"/>
          </a:p>
          <a:p>
            <a:pPr algn="just"/>
            <a:endParaRPr lang="en-GB" sz="2800" dirty="0" smtClean="0"/>
          </a:p>
          <a:p>
            <a:pPr algn="just"/>
            <a:endParaRPr lang="en-GB" sz="2800" dirty="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a:p>
          <a:p>
            <a:pPr algn="just"/>
            <a:endParaRPr lang="en-GB" sz="2400" dirty="0"/>
          </a:p>
          <a:p>
            <a:pPr algn="just"/>
            <a:endParaRPr lang="en-GB" sz="2400" u="sng" dirty="0" smtClean="0"/>
          </a:p>
          <a:p>
            <a:pPr algn="just"/>
            <a:endParaRPr lang="en-GB" sz="2400" u="sng" dirty="0"/>
          </a:p>
          <a:p>
            <a:pPr algn="just"/>
            <a:endParaRPr lang="en-GB" sz="2400" u="sng" dirty="0" smtClean="0"/>
          </a:p>
          <a:p>
            <a:pPr algn="just"/>
            <a:endParaRPr lang="en-GB" sz="2400" u="sng" dirty="0"/>
          </a:p>
          <a:p>
            <a:pPr algn="just"/>
            <a:endParaRPr lang="en-GB" sz="2400" u="sng" dirty="0" smtClean="0"/>
          </a:p>
          <a:p>
            <a:pPr algn="just"/>
            <a:endParaRPr lang="en-GB" sz="2400" u="sng" dirty="0"/>
          </a:p>
          <a:p>
            <a:pPr algn="just"/>
            <a:endParaRPr lang="en-GB" sz="2400" u="sng" dirty="0" smtClean="0"/>
          </a:p>
          <a:p>
            <a:pPr algn="just"/>
            <a:endParaRPr lang="en-GB" sz="2400" u="sng" dirty="0"/>
          </a:p>
          <a:p>
            <a:pPr algn="just"/>
            <a:endParaRPr lang="en-GB" sz="2400" u="sng" dirty="0" smtClean="0"/>
          </a:p>
          <a:p>
            <a:pPr algn="just"/>
            <a:endParaRPr lang="en-GB" sz="2400" u="sng" dirty="0" smtClean="0"/>
          </a:p>
          <a:p>
            <a:pPr algn="just"/>
            <a:endParaRPr lang="en-GB" sz="2400" dirty="0" smtClean="0"/>
          </a:p>
        </p:txBody>
      </p:sp>
      <p:graphicFrame>
        <p:nvGraphicFramePr>
          <p:cNvPr id="4" name="Object 3"/>
          <p:cNvGraphicFramePr>
            <a:graphicFrameLocks noChangeAspect="1"/>
          </p:cNvGraphicFramePr>
          <p:nvPr/>
        </p:nvGraphicFramePr>
        <p:xfrm>
          <a:off x="3131840" y="3429000"/>
          <a:ext cx="3456384" cy="1224136"/>
        </p:xfrm>
        <a:graphic>
          <a:graphicData uri="http://schemas.openxmlformats.org/presentationml/2006/ole">
            <p:oleObj spid="_x0000_s5122" name="Equation" r:id="rId3" imgW="1371600" imgH="457200" progId="Equation.3">
              <p:embed/>
            </p:oleObj>
          </a:graphicData>
        </a:graphic>
      </p:graphicFrame>
      <p:sp>
        <p:nvSpPr>
          <p:cNvPr id="5" name="Slide Number Placeholder 4"/>
          <p:cNvSpPr>
            <a:spLocks noGrp="1"/>
          </p:cNvSpPr>
          <p:nvPr>
            <p:ph type="sldNum" sz="quarter" idx="12"/>
          </p:nvPr>
        </p:nvSpPr>
        <p:spPr/>
        <p:txBody>
          <a:bodyPr/>
          <a:lstStyle/>
          <a:p>
            <a:fld id="{9299C90B-8862-4946-98D0-CC66574015D9}" type="slidenum">
              <a:rPr lang="en-GB" smtClean="0"/>
              <a:pPr/>
              <a:t>22</a:t>
            </a:fld>
            <a:endParaRPr lang="en-GB"/>
          </a:p>
        </p:txBody>
      </p:sp>
      <p:sp>
        <p:nvSpPr>
          <p:cNvPr id="6" name="Footer Placeholder 5"/>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r>
              <a:rPr lang="en-GB" b="1" dirty="0" smtClean="0">
                <a:solidFill>
                  <a:srgbClr val="7030A0"/>
                </a:solidFill>
              </a:rPr>
              <a:t>CRUSHING</a:t>
            </a:r>
            <a:r>
              <a:rPr lang="en-GB" b="1" dirty="0" smtClean="0">
                <a:solidFill>
                  <a:srgbClr val="002060"/>
                </a:solidFill>
              </a:rPr>
              <a:t>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92500" lnSpcReduction="20000"/>
          </a:bodyPr>
          <a:lstStyle/>
          <a:p>
            <a:pPr algn="just">
              <a:buNone/>
            </a:pPr>
            <a:r>
              <a:rPr lang="en-GB" b="1" dirty="0" smtClean="0">
                <a:solidFill>
                  <a:srgbClr val="FF0000"/>
                </a:solidFill>
              </a:rPr>
              <a:t>Physical Properties of Rock</a:t>
            </a:r>
          </a:p>
          <a:p>
            <a:pPr algn="just"/>
            <a:r>
              <a:rPr lang="en-GB" sz="2600" dirty="0" smtClean="0"/>
              <a:t>Ores </a:t>
            </a:r>
            <a:r>
              <a:rPr lang="en-GB" sz="2600" dirty="0"/>
              <a:t>are essentially heterogeneous aggregates of minerals. The finer the ore is broken, the more homogeneous the mixture of particles becomes</a:t>
            </a:r>
            <a:r>
              <a:rPr lang="en-GB" sz="2600" dirty="0" smtClean="0"/>
              <a:t>.</a:t>
            </a:r>
          </a:p>
          <a:p>
            <a:pPr algn="just"/>
            <a:endParaRPr lang="en-GB" sz="2600" dirty="0" smtClean="0"/>
          </a:p>
          <a:p>
            <a:pPr algn="just"/>
            <a:r>
              <a:rPr lang="en-GB" sz="2600" dirty="0" smtClean="0"/>
              <a:t> </a:t>
            </a:r>
            <a:r>
              <a:rPr lang="en-GB" sz="2600" u="sng" dirty="0"/>
              <a:t>Weighing</a:t>
            </a:r>
            <a:r>
              <a:rPr lang="en-GB" sz="2600" dirty="0"/>
              <a:t> and </a:t>
            </a:r>
            <a:r>
              <a:rPr lang="en-GB" sz="2600" u="sng" dirty="0"/>
              <a:t>sampling</a:t>
            </a:r>
            <a:r>
              <a:rPr lang="en-GB" sz="2600" dirty="0"/>
              <a:t> of the ore is therefore normally done on the finished product of a crushing plant, before it enters the grinding circuit, because this product is more homogeneous than run-of-mine ore and has not yet been ground into pulp</a:t>
            </a:r>
            <a:r>
              <a:rPr lang="en-GB" sz="2600" dirty="0" smtClean="0"/>
              <a:t>.</a:t>
            </a:r>
          </a:p>
          <a:p>
            <a:pPr algn="just"/>
            <a:endParaRPr lang="en-GB" sz="2600" dirty="0" smtClean="0"/>
          </a:p>
          <a:p>
            <a:pPr algn="just"/>
            <a:r>
              <a:rPr lang="en-GB" sz="2600" dirty="0" smtClean="0"/>
              <a:t> </a:t>
            </a:r>
            <a:r>
              <a:rPr lang="en-GB" sz="2600" dirty="0"/>
              <a:t>Concentrator </a:t>
            </a:r>
            <a:r>
              <a:rPr lang="en-GB" sz="2600" u="sng" dirty="0"/>
              <a:t>accounting</a:t>
            </a:r>
            <a:r>
              <a:rPr lang="en-GB" sz="2600" dirty="0"/>
              <a:t> is normally based upon these samples. </a:t>
            </a:r>
            <a:endParaRPr lang="en-GB" sz="2600" dirty="0" smtClean="0"/>
          </a:p>
          <a:p>
            <a:pPr algn="just"/>
            <a:endParaRPr lang="en-GB" sz="2600" dirty="0" smtClean="0"/>
          </a:p>
          <a:p>
            <a:pPr algn="just"/>
            <a:r>
              <a:rPr lang="en-GB" sz="2600" dirty="0" smtClean="0"/>
              <a:t>In </a:t>
            </a:r>
            <a:r>
              <a:rPr lang="en-GB" sz="2600" dirty="0"/>
              <a:t>modern plants, </a:t>
            </a:r>
            <a:r>
              <a:rPr lang="en-GB" sz="2600" dirty="0" err="1"/>
              <a:t>weighers</a:t>
            </a:r>
            <a:r>
              <a:rPr lang="en-GB" sz="2600" dirty="0"/>
              <a:t> and samplers are often automated devices.</a:t>
            </a:r>
          </a:p>
          <a:p>
            <a:r>
              <a:rPr lang="en-GB" dirty="0"/>
              <a:t> </a:t>
            </a:r>
            <a:endParaRPr lang="en-GB" sz="2400" dirty="0"/>
          </a:p>
          <a:p>
            <a:pPr algn="just"/>
            <a:endParaRPr lang="en-GB" sz="2400" dirty="0" smtClean="0"/>
          </a:p>
          <a:p>
            <a:pPr algn="just"/>
            <a:endParaRPr lang="en-GB" sz="2400" dirty="0"/>
          </a:p>
          <a:p>
            <a:pPr algn="just"/>
            <a:endParaRPr lang="en-GB" sz="2400" dirty="0" smtClean="0"/>
          </a:p>
          <a:p>
            <a:pPr algn="just"/>
            <a:endParaRPr lang="en-GB" sz="2800" dirty="0" smtClean="0"/>
          </a:p>
          <a:p>
            <a:pPr algn="just"/>
            <a:endParaRPr lang="en-GB" sz="2800" dirty="0" smtClean="0"/>
          </a:p>
          <a:p>
            <a:pPr algn="just"/>
            <a:endParaRPr lang="en-GB" sz="2800" dirty="0"/>
          </a:p>
          <a:p>
            <a:pPr algn="just"/>
            <a:endParaRPr lang="en-GB" sz="2400" dirty="0" smtClean="0"/>
          </a:p>
          <a:p>
            <a:pPr algn="just"/>
            <a:endParaRPr lang="en-GB" sz="2400" dirty="0" smtClean="0"/>
          </a:p>
          <a:p>
            <a:pPr algn="just"/>
            <a:endParaRPr lang="en-GB" sz="2400" dirty="0" smtClean="0"/>
          </a:p>
          <a:p>
            <a:pPr algn="just"/>
            <a:endParaRPr lang="en-GB" sz="2400" dirty="0" smtClean="0"/>
          </a:p>
          <a:p>
            <a:pPr algn="just"/>
            <a:endParaRPr lang="en-GB" sz="2400" dirty="0"/>
          </a:p>
          <a:p>
            <a:pPr algn="just"/>
            <a:endParaRPr lang="en-GB" sz="2400" dirty="0"/>
          </a:p>
          <a:p>
            <a:pPr algn="just"/>
            <a:endParaRPr lang="en-GB" sz="2400" u="sng" dirty="0" smtClean="0"/>
          </a:p>
          <a:p>
            <a:pPr algn="just"/>
            <a:endParaRPr lang="en-GB" sz="2400" u="sng" dirty="0"/>
          </a:p>
          <a:p>
            <a:pPr algn="just"/>
            <a:endParaRPr lang="en-GB" sz="2400" u="sng" dirty="0" smtClean="0"/>
          </a:p>
          <a:p>
            <a:pPr algn="just"/>
            <a:endParaRPr lang="en-GB" sz="2400" u="sng" dirty="0"/>
          </a:p>
          <a:p>
            <a:pPr algn="just"/>
            <a:endParaRPr lang="en-GB" sz="2400" u="sng" dirty="0" smtClean="0"/>
          </a:p>
          <a:p>
            <a:pPr algn="just"/>
            <a:endParaRPr lang="en-GB" sz="2400" u="sng" dirty="0"/>
          </a:p>
          <a:p>
            <a:pPr algn="just"/>
            <a:endParaRPr lang="en-GB" sz="2400" u="sng" dirty="0" smtClean="0"/>
          </a:p>
          <a:p>
            <a:pPr algn="just"/>
            <a:endParaRPr lang="en-GB" sz="2400" u="sng" dirty="0"/>
          </a:p>
          <a:p>
            <a:pPr algn="just"/>
            <a:endParaRPr lang="en-GB" sz="2400" u="sng" dirty="0" smtClean="0"/>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23</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lnSpcReduction="10000"/>
          </a:bodyPr>
          <a:lstStyle/>
          <a:p>
            <a:pPr algn="just">
              <a:buNone/>
            </a:pPr>
            <a:r>
              <a:rPr lang="en-GB" b="1" dirty="0" err="1" smtClean="0">
                <a:solidFill>
                  <a:srgbClr val="FF0000"/>
                </a:solidFill>
              </a:rPr>
              <a:t>Comminution</a:t>
            </a:r>
            <a:r>
              <a:rPr lang="en-GB" b="1" dirty="0" smtClean="0">
                <a:solidFill>
                  <a:srgbClr val="FF0000"/>
                </a:solidFill>
              </a:rPr>
              <a:t> Theory</a:t>
            </a:r>
          </a:p>
          <a:p>
            <a:pPr algn="just"/>
            <a:r>
              <a:rPr lang="en-GB" sz="2400" dirty="0"/>
              <a:t>For practical calculations the size in microns which 80 % passes is selected as the criterion of particle size</a:t>
            </a:r>
            <a:r>
              <a:rPr lang="en-GB" sz="2400" dirty="0" smtClean="0"/>
              <a:t>.</a:t>
            </a:r>
          </a:p>
          <a:p>
            <a:pPr algn="just"/>
            <a:r>
              <a:rPr lang="en-GB" sz="2400" dirty="0" smtClean="0"/>
              <a:t> </a:t>
            </a:r>
            <a:r>
              <a:rPr lang="en-GB" sz="2400" dirty="0"/>
              <a:t>The diameter in microns which 80 % of the product passes is designated as </a:t>
            </a:r>
            <a:r>
              <a:rPr lang="en-GB" sz="2400" i="1" dirty="0"/>
              <a:t>P</a:t>
            </a:r>
            <a:r>
              <a:rPr lang="en-GB" sz="2400" dirty="0"/>
              <a:t>, the size which 80 % of the feed passes is designated as </a:t>
            </a:r>
            <a:r>
              <a:rPr lang="en-GB" sz="2400" i="1" dirty="0"/>
              <a:t>F</a:t>
            </a:r>
            <a:r>
              <a:rPr lang="en-GB" sz="2400" dirty="0"/>
              <a:t>, and the work input in kilowatt hours per short ton is </a:t>
            </a:r>
            <a:r>
              <a:rPr lang="en-GB" sz="2400" i="1" dirty="0"/>
              <a:t>W</a:t>
            </a:r>
            <a:r>
              <a:rPr lang="en-GB" sz="2400" dirty="0"/>
              <a:t>. Bond’s third theory equation </a:t>
            </a:r>
            <a:r>
              <a:rPr lang="en-GB" sz="2400" dirty="0" smtClean="0"/>
              <a:t>is:</a:t>
            </a:r>
            <a:endParaRPr lang="en-GB" sz="2400" dirty="0"/>
          </a:p>
          <a:p>
            <a:pPr algn="just"/>
            <a:endParaRPr lang="en-GB" sz="2400" dirty="0" smtClean="0"/>
          </a:p>
          <a:p>
            <a:pPr algn="just">
              <a:buNone/>
            </a:pPr>
            <a:endParaRPr lang="en-GB" sz="2400" dirty="0" smtClean="0"/>
          </a:p>
          <a:p>
            <a:pPr algn="just"/>
            <a:endParaRPr lang="en-GB" sz="2400" dirty="0" smtClean="0"/>
          </a:p>
          <a:p>
            <a:pPr algn="just"/>
            <a:r>
              <a:rPr lang="en-GB" sz="2400" dirty="0"/>
              <a:t>where </a:t>
            </a:r>
            <a:r>
              <a:rPr lang="en-GB" sz="2400" dirty="0" err="1"/>
              <a:t>Wi</a:t>
            </a:r>
            <a:r>
              <a:rPr lang="en-GB" sz="2400" dirty="0"/>
              <a:t> is the work index. The work index is the </a:t>
            </a:r>
            <a:r>
              <a:rPr lang="en-GB" sz="2400" dirty="0" err="1"/>
              <a:t>comminution</a:t>
            </a:r>
            <a:r>
              <a:rPr lang="en-GB" sz="2400" dirty="0"/>
              <a:t> parameter which expresses the resistance of the material to crushing and grinding; </a:t>
            </a:r>
            <a:r>
              <a:rPr lang="en-GB" sz="2400" i="1" dirty="0"/>
              <a:t>numerically it is the kilowatt hours per short ton required to reduce the material from theoretically infinite feed size to 80 % passing 100 </a:t>
            </a:r>
            <a:r>
              <a:rPr lang="en-GB" sz="2400" i="1" dirty="0">
                <a:sym typeface="Symbol"/>
              </a:rPr>
              <a:t></a:t>
            </a:r>
            <a:r>
              <a:rPr lang="en-GB" sz="2400" i="1" dirty="0"/>
              <a:t>m.</a:t>
            </a:r>
            <a:endParaRPr lang="en-GB" sz="2400" dirty="0"/>
          </a:p>
          <a:p>
            <a:pPr algn="just"/>
            <a:endParaRPr lang="en-GB" sz="2400" dirty="0" smtClean="0"/>
          </a:p>
          <a:p>
            <a:pPr algn="just"/>
            <a:endParaRPr lang="en-GB" sz="2400" dirty="0" smtClean="0"/>
          </a:p>
          <a:p>
            <a:endParaRPr lang="en-GB" sz="2400" u="sng" dirty="0" smtClean="0"/>
          </a:p>
          <a:p>
            <a:pPr algn="just"/>
            <a:endParaRPr lang="en-GB" sz="2400" dirty="0" smtClean="0"/>
          </a:p>
        </p:txBody>
      </p:sp>
      <p:graphicFrame>
        <p:nvGraphicFramePr>
          <p:cNvPr id="4" name="Object 3"/>
          <p:cNvGraphicFramePr>
            <a:graphicFrameLocks noChangeAspect="1"/>
          </p:cNvGraphicFramePr>
          <p:nvPr/>
        </p:nvGraphicFramePr>
        <p:xfrm>
          <a:off x="3275856" y="3789040"/>
          <a:ext cx="3384376" cy="1080120"/>
        </p:xfrm>
        <a:graphic>
          <a:graphicData uri="http://schemas.openxmlformats.org/presentationml/2006/ole">
            <p:oleObj spid="_x0000_s7170" name="Equation" r:id="rId3" imgW="1307880" imgH="419040" progId="Equation.3">
              <p:embed/>
            </p:oleObj>
          </a:graphicData>
        </a:graphic>
      </p:graphicFrame>
      <p:sp>
        <p:nvSpPr>
          <p:cNvPr id="5" name="Slide Number Placeholder 4"/>
          <p:cNvSpPr>
            <a:spLocks noGrp="1"/>
          </p:cNvSpPr>
          <p:nvPr>
            <p:ph type="sldNum" sz="quarter" idx="12"/>
          </p:nvPr>
        </p:nvSpPr>
        <p:spPr/>
        <p:txBody>
          <a:bodyPr/>
          <a:lstStyle/>
          <a:p>
            <a:fld id="{9299C90B-8862-4946-98D0-CC66574015D9}" type="slidenum">
              <a:rPr lang="en-GB" smtClean="0"/>
              <a:pPr/>
              <a:t>24</a:t>
            </a:fld>
            <a:endParaRPr lang="en-GB"/>
          </a:p>
        </p:txBody>
      </p:sp>
      <p:sp>
        <p:nvSpPr>
          <p:cNvPr id="6" name="Footer Placeholder 5"/>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ES/ MM 415 / 2013</a:t>
            </a:r>
            <a:endParaRPr lang="en-GB"/>
          </a:p>
        </p:txBody>
      </p:sp>
      <p:sp>
        <p:nvSpPr>
          <p:cNvPr id="3" name="Slide Number Placeholder 2"/>
          <p:cNvSpPr>
            <a:spLocks noGrp="1"/>
          </p:cNvSpPr>
          <p:nvPr>
            <p:ph type="sldNum" sz="quarter" idx="12"/>
          </p:nvPr>
        </p:nvSpPr>
        <p:spPr/>
        <p:txBody>
          <a:bodyPr/>
          <a:lstStyle/>
          <a:p>
            <a:fld id="{9299C90B-8862-4946-98D0-CC66574015D9}" type="slidenum">
              <a:rPr lang="en-GB" smtClean="0"/>
              <a:pPr/>
              <a:t>25</a:t>
            </a:fld>
            <a:endParaRPr lang="en-GB"/>
          </a:p>
        </p:txBody>
      </p:sp>
      <p:sp>
        <p:nvSpPr>
          <p:cNvPr id="41986" name="Rectangle 2"/>
          <p:cNvSpPr>
            <a:spLocks noChangeArrowheads="1"/>
          </p:cNvSpPr>
          <p:nvPr/>
        </p:nvSpPr>
        <p:spPr bwMode="auto">
          <a:xfrm>
            <a:off x="0" y="0"/>
            <a:ext cx="8643966" cy="28777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24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Bond Ball Mill Work Index Test (BBMWI)</a:t>
            </a:r>
          </a:p>
          <a:p>
            <a:pPr marL="0" marR="0" lvl="0" indent="0" algn="just" defTabSz="914400" rtl="0" eaLnBrk="1" fontAlgn="base" latinLnBrk="0" hangingPunct="1">
              <a:lnSpc>
                <a:spcPct val="100000"/>
              </a:lnSpc>
              <a:spcBef>
                <a:spcPct val="0"/>
              </a:spcBef>
              <a:spcAft>
                <a:spcPct val="0"/>
              </a:spcAft>
              <a:buClrTx/>
              <a:buSzTx/>
              <a:buFontTx/>
              <a:buNone/>
              <a:tabLst/>
            </a:pPr>
            <a:endParaRPr lang="en-GB" b="1" u="sng" dirty="0" smtClean="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BBMWI is a measure of the resistance of the material to crushing and grinding. It can be used to determine the grinding power required for a given throughput of material under ball mill grinding condition.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1985" name="Object 1"/>
          <p:cNvGraphicFramePr>
            <a:graphicFrameLocks noChangeAspect="1"/>
          </p:cNvGraphicFramePr>
          <p:nvPr/>
        </p:nvGraphicFramePr>
        <p:xfrm>
          <a:off x="1785918" y="3286124"/>
          <a:ext cx="4714908" cy="1500198"/>
        </p:xfrm>
        <a:graphic>
          <a:graphicData uri="http://schemas.openxmlformats.org/presentationml/2006/ole">
            <p:oleObj spid="_x0000_s41985" name="Equation" r:id="rId3" imgW="1625400" imgH="533160" progId="Equation.3">
              <p:embed/>
            </p:oleObj>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a:buNone/>
            </a:pPr>
            <a:r>
              <a:rPr lang="en-GB" dirty="0" smtClean="0"/>
              <a:t>and                P  =  </a:t>
            </a:r>
            <a:r>
              <a:rPr lang="en-GB" dirty="0" err="1" smtClean="0"/>
              <a:t>TxW</a:t>
            </a:r>
            <a:endParaRPr lang="en-US" dirty="0" smtClean="0"/>
          </a:p>
          <a:p>
            <a:pPr>
              <a:buNone/>
            </a:pPr>
            <a:endParaRPr lang="en-US" dirty="0" smtClean="0"/>
          </a:p>
          <a:p>
            <a:pPr>
              <a:buNone/>
            </a:pPr>
            <a:r>
              <a:rPr lang="en-GB" dirty="0" smtClean="0"/>
              <a:t>where      </a:t>
            </a:r>
            <a:r>
              <a:rPr lang="en-GB" dirty="0" smtClean="0"/>
              <a:t>  </a:t>
            </a:r>
            <a:r>
              <a:rPr lang="en-GB" dirty="0" smtClean="0"/>
              <a:t>W = Work input (kWh/t)</a:t>
            </a:r>
            <a:endParaRPr lang="en-US" dirty="0" smtClean="0"/>
          </a:p>
          <a:p>
            <a:pPr>
              <a:buNone/>
            </a:pPr>
            <a:r>
              <a:rPr lang="en-GB" dirty="0" smtClean="0"/>
              <a:t>                   </a:t>
            </a:r>
            <a:r>
              <a:rPr lang="en-GB" dirty="0" smtClean="0"/>
              <a:t> </a:t>
            </a:r>
            <a:r>
              <a:rPr lang="en-GB" dirty="0" err="1" smtClean="0"/>
              <a:t>W</a:t>
            </a:r>
            <a:r>
              <a:rPr lang="en-GB" baseline="-25000" dirty="0" err="1" smtClean="0"/>
              <a:t>i</a:t>
            </a:r>
            <a:r>
              <a:rPr lang="en-GB" dirty="0" smtClean="0"/>
              <a:t> = Work index (kWh/t)</a:t>
            </a:r>
            <a:endParaRPr lang="en-US" dirty="0" smtClean="0"/>
          </a:p>
          <a:p>
            <a:pPr>
              <a:buNone/>
            </a:pPr>
            <a:r>
              <a:rPr lang="en-GB" dirty="0" smtClean="0"/>
              <a:t>                     </a:t>
            </a:r>
            <a:r>
              <a:rPr lang="en-GB" dirty="0" smtClean="0"/>
              <a:t>P  = Power Draw (kW)</a:t>
            </a:r>
            <a:endParaRPr lang="en-US" dirty="0" smtClean="0"/>
          </a:p>
          <a:p>
            <a:pPr>
              <a:buNone/>
            </a:pPr>
            <a:r>
              <a:rPr lang="en-GB" dirty="0" smtClean="0"/>
              <a:t>                     </a:t>
            </a:r>
            <a:r>
              <a:rPr lang="en-GB" dirty="0" smtClean="0"/>
              <a:t>T  =  Throughput of new Feed (t/h)</a:t>
            </a:r>
            <a:endParaRPr lang="en-US" dirty="0" smtClean="0"/>
          </a:p>
          <a:p>
            <a:pPr>
              <a:buNone/>
            </a:pPr>
            <a:r>
              <a:rPr lang="en-GB" smtClean="0"/>
              <a:t>                    </a:t>
            </a:r>
            <a:r>
              <a:rPr lang="en-GB" smtClean="0"/>
              <a:t> </a:t>
            </a:r>
            <a:r>
              <a:rPr lang="en-GB" dirty="0" smtClean="0"/>
              <a:t>F</a:t>
            </a:r>
            <a:r>
              <a:rPr lang="en-GB" baseline="-25000" dirty="0" smtClean="0"/>
              <a:t>80</a:t>
            </a:r>
            <a:r>
              <a:rPr lang="en-GB" dirty="0" smtClean="0"/>
              <a:t> = 80% Passing size of Feed (µm)</a:t>
            </a:r>
            <a:endParaRPr lang="en-US" dirty="0" smtClean="0"/>
          </a:p>
          <a:p>
            <a:pPr>
              <a:buNone/>
            </a:pPr>
            <a:r>
              <a:rPr lang="en-GB" dirty="0" smtClean="0"/>
              <a:t>                      </a:t>
            </a:r>
            <a:r>
              <a:rPr lang="en-GB" dirty="0" smtClean="0"/>
              <a:t>P</a:t>
            </a:r>
            <a:r>
              <a:rPr lang="en-GB" baseline="-25000" dirty="0" smtClean="0"/>
              <a:t>80</a:t>
            </a:r>
            <a:r>
              <a:rPr lang="en-GB" dirty="0" smtClean="0"/>
              <a:t> = 80% Passing size of Product (µm)</a:t>
            </a:r>
            <a:endParaRPr lang="en-US" dirty="0" smtClean="0"/>
          </a:p>
          <a:p>
            <a:endParaRPr lang="en-US" dirty="0"/>
          </a:p>
        </p:txBody>
      </p:sp>
      <p:sp>
        <p:nvSpPr>
          <p:cNvPr id="4" name="Footer Placeholder 3"/>
          <p:cNvSpPr>
            <a:spLocks noGrp="1"/>
          </p:cNvSpPr>
          <p:nvPr>
            <p:ph type="ftr" sz="quarter" idx="11"/>
          </p:nvPr>
        </p:nvSpPr>
        <p:spPr/>
        <p:txBody>
          <a:bodyPr/>
          <a:lstStyle/>
          <a:p>
            <a:r>
              <a:rPr lang="en-GB" smtClean="0"/>
              <a:t>ES/ MM 415 / 2013</a:t>
            </a:r>
            <a:endParaRPr lang="en-GB"/>
          </a:p>
        </p:txBody>
      </p:sp>
      <p:sp>
        <p:nvSpPr>
          <p:cNvPr id="5" name="Slide Number Placeholder 4"/>
          <p:cNvSpPr>
            <a:spLocks noGrp="1"/>
          </p:cNvSpPr>
          <p:nvPr>
            <p:ph type="sldNum" sz="quarter" idx="12"/>
          </p:nvPr>
        </p:nvSpPr>
        <p:spPr/>
        <p:txBody>
          <a:bodyPr/>
          <a:lstStyle/>
          <a:p>
            <a:fld id="{9299C90B-8862-4946-98D0-CC66574015D9}" type="slidenum">
              <a:rPr lang="en-GB" smtClean="0"/>
              <a:pPr/>
              <a:t>26</a:t>
            </a:fld>
            <a:endParaRPr lang="en-GB"/>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normAutofit fontScale="90000"/>
          </a:bodyPr>
          <a:lstStyle/>
          <a:p>
            <a:endParaRPr lang="en-US" dirty="0"/>
          </a:p>
        </p:txBody>
      </p:sp>
      <p:sp>
        <p:nvSpPr>
          <p:cNvPr id="3" name="Content Placeholder 2"/>
          <p:cNvSpPr>
            <a:spLocks noGrp="1"/>
          </p:cNvSpPr>
          <p:nvPr>
            <p:ph idx="1"/>
          </p:nvPr>
        </p:nvSpPr>
        <p:spPr>
          <a:xfrm>
            <a:off x="214282" y="1214422"/>
            <a:ext cx="8472518" cy="5214974"/>
          </a:xfrm>
        </p:spPr>
        <p:txBody>
          <a:bodyPr>
            <a:normAutofit fontScale="77500" lnSpcReduction="20000"/>
          </a:bodyPr>
          <a:lstStyle/>
          <a:p>
            <a:pPr algn="just"/>
            <a:r>
              <a:rPr lang="en-GB" sz="3400" dirty="0" smtClean="0"/>
              <a:t>Based on this equation it is possible to calculate, for example the specific energy requirement for a given grinding duty, BBMWI, feed size and required product size. It is then possible to determine the size of the mill required based on throughput, and therefore motor power.</a:t>
            </a:r>
            <a:endParaRPr lang="en-US" sz="3400" dirty="0" smtClean="0"/>
          </a:p>
          <a:p>
            <a:pPr algn="just"/>
            <a:endParaRPr lang="en-US" sz="3400" dirty="0" smtClean="0"/>
          </a:p>
          <a:p>
            <a:pPr algn="just"/>
            <a:r>
              <a:rPr lang="en-GB" sz="3400" dirty="0" smtClean="0"/>
              <a:t>Work Index: An empirical equation that relates power consumption in crushing and grinding to the feed and product size distribution.</a:t>
            </a:r>
            <a:endParaRPr lang="en-US" sz="3400" dirty="0" smtClean="0"/>
          </a:p>
          <a:p>
            <a:pPr algn="just"/>
            <a:r>
              <a:rPr lang="en-GB" sz="3400" dirty="0" smtClean="0"/>
              <a:t> </a:t>
            </a:r>
            <a:endParaRPr lang="en-US" sz="3400" dirty="0" smtClean="0"/>
          </a:p>
          <a:p>
            <a:pPr algn="just"/>
            <a:r>
              <a:rPr lang="en-GB" sz="3400" dirty="0" smtClean="0"/>
              <a:t>The Bond Ball Mill Work Index provides a measure of how much energy is required to grinding a sample of ore in a ball mill. The following Table indicates some typical figures, and a relative measure of what they mean.</a:t>
            </a:r>
            <a:endParaRPr lang="en-US" sz="3400" dirty="0" smtClean="0"/>
          </a:p>
          <a:p>
            <a:pPr>
              <a:buNone/>
            </a:pPr>
            <a:endParaRPr lang="en-US" dirty="0"/>
          </a:p>
        </p:txBody>
      </p:sp>
      <p:sp>
        <p:nvSpPr>
          <p:cNvPr id="4" name="Footer Placeholder 3"/>
          <p:cNvSpPr>
            <a:spLocks noGrp="1"/>
          </p:cNvSpPr>
          <p:nvPr>
            <p:ph type="ftr" sz="quarter" idx="11"/>
          </p:nvPr>
        </p:nvSpPr>
        <p:spPr/>
        <p:txBody>
          <a:bodyPr/>
          <a:lstStyle/>
          <a:p>
            <a:r>
              <a:rPr lang="en-GB" smtClean="0"/>
              <a:t>ES/ MM 415 / 2013</a:t>
            </a:r>
            <a:endParaRPr lang="en-GB"/>
          </a:p>
        </p:txBody>
      </p:sp>
      <p:sp>
        <p:nvSpPr>
          <p:cNvPr id="5" name="Slide Number Placeholder 4"/>
          <p:cNvSpPr>
            <a:spLocks noGrp="1"/>
          </p:cNvSpPr>
          <p:nvPr>
            <p:ph type="sldNum" sz="quarter" idx="12"/>
          </p:nvPr>
        </p:nvSpPr>
        <p:spPr/>
        <p:txBody>
          <a:bodyPr/>
          <a:lstStyle/>
          <a:p>
            <a:fld id="{9299C90B-8862-4946-98D0-CC66574015D9}" type="slidenum">
              <a:rPr lang="en-GB" smtClean="0"/>
              <a:pPr/>
              <a:t>27</a:t>
            </a:fld>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ES/ MM 415 / 2013</a:t>
            </a:r>
            <a:endParaRPr lang="en-GB"/>
          </a:p>
        </p:txBody>
      </p:sp>
      <p:sp>
        <p:nvSpPr>
          <p:cNvPr id="3" name="Slide Number Placeholder 2"/>
          <p:cNvSpPr>
            <a:spLocks noGrp="1"/>
          </p:cNvSpPr>
          <p:nvPr>
            <p:ph type="sldNum" sz="quarter" idx="12"/>
          </p:nvPr>
        </p:nvSpPr>
        <p:spPr/>
        <p:txBody>
          <a:bodyPr/>
          <a:lstStyle/>
          <a:p>
            <a:fld id="{9299C90B-8862-4946-98D0-CC66574015D9}" type="slidenum">
              <a:rPr lang="en-GB" smtClean="0"/>
              <a:pPr/>
              <a:t>28</a:t>
            </a:fld>
            <a:endParaRPr lang="en-GB"/>
          </a:p>
        </p:txBody>
      </p:sp>
      <p:graphicFrame>
        <p:nvGraphicFramePr>
          <p:cNvPr id="4" name="Table 3"/>
          <p:cNvGraphicFramePr>
            <a:graphicFrameLocks noGrp="1"/>
          </p:cNvGraphicFramePr>
          <p:nvPr/>
        </p:nvGraphicFramePr>
        <p:xfrm>
          <a:off x="357158" y="1785926"/>
          <a:ext cx="8501123" cy="1825954"/>
        </p:xfrm>
        <a:graphic>
          <a:graphicData uri="http://schemas.openxmlformats.org/drawingml/2006/table">
            <a:tbl>
              <a:tblPr/>
              <a:tblGrid>
                <a:gridCol w="1979625"/>
                <a:gridCol w="1583141"/>
                <a:gridCol w="1714371"/>
                <a:gridCol w="1583141"/>
                <a:gridCol w="1640845"/>
              </a:tblGrid>
              <a:tr h="912977">
                <a:tc>
                  <a:txBody>
                    <a:bodyPr/>
                    <a:lstStyle/>
                    <a:p>
                      <a:pPr marL="0" marR="0" algn="ctr">
                        <a:spcBef>
                          <a:spcPts val="0"/>
                        </a:spcBef>
                        <a:spcAft>
                          <a:spcPts val="0"/>
                        </a:spcAft>
                      </a:pPr>
                      <a:r>
                        <a:rPr lang="en-GB" sz="2800" b="1" dirty="0">
                          <a:latin typeface="Times New Roman"/>
                          <a:ea typeface="Calibri"/>
                          <a:cs typeface="Times New Roman"/>
                        </a:rPr>
                        <a:t>Property</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2800" b="1">
                          <a:latin typeface="Times New Roman"/>
                          <a:ea typeface="Calibri"/>
                          <a:cs typeface="Times New Roman"/>
                        </a:rPr>
                        <a:t>soft</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2800" b="1">
                          <a:latin typeface="Times New Roman"/>
                          <a:ea typeface="Calibri"/>
                          <a:cs typeface="Times New Roman"/>
                        </a:rPr>
                        <a:t>Medium</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2800" b="1">
                          <a:latin typeface="Times New Roman"/>
                          <a:ea typeface="Calibri"/>
                          <a:cs typeface="Times New Roman"/>
                        </a:rPr>
                        <a:t>Hard</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2800" b="1">
                          <a:latin typeface="Times New Roman"/>
                          <a:ea typeface="Calibri"/>
                          <a:cs typeface="Times New Roman"/>
                        </a:rPr>
                        <a:t>Very hard</a:t>
                      </a:r>
                      <a:endParaRPr lang="en-US" sz="2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2977">
                <a:tc>
                  <a:txBody>
                    <a:bodyPr/>
                    <a:lstStyle/>
                    <a:p>
                      <a:pPr marL="0" marR="0" algn="ctr">
                        <a:spcBef>
                          <a:spcPts val="0"/>
                        </a:spcBef>
                        <a:spcAft>
                          <a:spcPts val="0"/>
                        </a:spcAft>
                      </a:pPr>
                      <a:r>
                        <a:rPr lang="en-GB" sz="2800" dirty="0">
                          <a:latin typeface="Times New Roman"/>
                          <a:ea typeface="Calibri"/>
                          <a:cs typeface="Times New Roman"/>
                        </a:rPr>
                        <a:t>Bond WI (kWh/t)</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2800" dirty="0">
                          <a:latin typeface="Times New Roman"/>
                          <a:ea typeface="Calibri"/>
                          <a:cs typeface="Times New Roman"/>
                        </a:rPr>
                        <a:t>7 - 9</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2800" dirty="0">
                          <a:latin typeface="Times New Roman"/>
                          <a:ea typeface="Calibri"/>
                          <a:cs typeface="Times New Roman"/>
                        </a:rPr>
                        <a:t>9 - 14</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2800" dirty="0">
                          <a:latin typeface="Times New Roman"/>
                          <a:ea typeface="Calibri"/>
                          <a:cs typeface="Times New Roman"/>
                        </a:rPr>
                        <a:t>14 - 20</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2800" dirty="0">
                          <a:latin typeface="Times New Roman"/>
                          <a:ea typeface="Calibri"/>
                          <a:cs typeface="Times New Roman"/>
                        </a:rPr>
                        <a:t>&gt; 20</a:t>
                      </a:r>
                      <a:endParaRPr lang="en-US" sz="2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428596" y="1357298"/>
            <a:ext cx="3143272" cy="369332"/>
          </a:xfrm>
          <a:prstGeom prst="rect">
            <a:avLst/>
          </a:prstGeom>
          <a:noFill/>
        </p:spPr>
        <p:txBody>
          <a:bodyPr wrap="square" rtlCol="0">
            <a:spAutoFit/>
          </a:bodyPr>
          <a:lstStyle/>
          <a:p>
            <a:r>
              <a:rPr lang="en-GB" b="1" dirty="0" smtClean="0"/>
              <a:t>Table: BWI Figures</a:t>
            </a:r>
            <a:endParaRPr lang="en-US"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GRINDABILITY</a:t>
            </a:r>
          </a:p>
          <a:p>
            <a:pPr algn="just"/>
            <a:r>
              <a:rPr lang="en-GB" sz="2400" dirty="0"/>
              <a:t>Ore </a:t>
            </a:r>
            <a:r>
              <a:rPr lang="en-GB" sz="2400" dirty="0" err="1"/>
              <a:t>grindability</a:t>
            </a:r>
            <a:r>
              <a:rPr lang="en-GB" sz="2400" dirty="0"/>
              <a:t> refers to the ease with which materials can be </a:t>
            </a:r>
            <a:r>
              <a:rPr lang="en-GB" sz="2400" dirty="0" err="1"/>
              <a:t>comminuted</a:t>
            </a:r>
            <a:r>
              <a:rPr lang="en-GB" sz="2400" dirty="0"/>
              <a:t> and data from </a:t>
            </a:r>
            <a:r>
              <a:rPr lang="en-GB" sz="2400" dirty="0" err="1"/>
              <a:t>grindability</a:t>
            </a:r>
            <a:r>
              <a:rPr lang="en-GB" sz="2400" dirty="0"/>
              <a:t> tests are used to evaluate crushing and grinding efficiency.</a:t>
            </a:r>
          </a:p>
          <a:p>
            <a:pPr algn="just"/>
            <a:r>
              <a:rPr lang="en-GB" sz="2400" dirty="0"/>
              <a:t> </a:t>
            </a:r>
          </a:p>
          <a:p>
            <a:pPr algn="just"/>
            <a:r>
              <a:rPr lang="en-GB" sz="2400" dirty="0" err="1"/>
              <a:t>Grindability</a:t>
            </a:r>
            <a:r>
              <a:rPr lang="en-GB" sz="2400" dirty="0"/>
              <a:t> is based upon performance in a carefully defined piece of equipment according to a strict procedure. </a:t>
            </a:r>
            <a:endParaRPr lang="en-GB" sz="2400" dirty="0" smtClean="0"/>
          </a:p>
          <a:p>
            <a:pPr algn="just"/>
            <a:endParaRPr lang="en-GB" sz="2400" dirty="0" smtClean="0"/>
          </a:p>
          <a:p>
            <a:pPr algn="just"/>
            <a:r>
              <a:rPr lang="en-GB" sz="2400" dirty="0" err="1" smtClean="0"/>
              <a:t>Deister</a:t>
            </a:r>
            <a:r>
              <a:rPr lang="en-GB" sz="2400" dirty="0" smtClean="0"/>
              <a:t> </a:t>
            </a:r>
            <a:r>
              <a:rPr lang="en-GB" sz="2400" dirty="0"/>
              <a:t>(1987) has described the Bond standard </a:t>
            </a:r>
            <a:r>
              <a:rPr lang="en-GB" sz="2400" dirty="0" err="1"/>
              <a:t>grindability</a:t>
            </a:r>
            <a:r>
              <a:rPr lang="en-GB" sz="2400" dirty="0"/>
              <a:t> test in detail. </a:t>
            </a:r>
            <a:endParaRPr lang="en-GB" sz="2400" dirty="0" smtClean="0"/>
          </a:p>
          <a:p>
            <a:pPr algn="just"/>
            <a:endParaRPr lang="en-GB" sz="2400" dirty="0" smtClean="0"/>
          </a:p>
          <a:p>
            <a:pPr algn="just"/>
            <a:r>
              <a:rPr lang="en-GB" sz="2400" dirty="0" smtClean="0"/>
              <a:t>Table </a:t>
            </a:r>
            <a:r>
              <a:rPr lang="en-GB" sz="2400" dirty="0"/>
              <a:t>1 lists standard Bond work indices for a selection of minerals.</a:t>
            </a:r>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29</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CRUSHING</a:t>
            </a:r>
          </a:p>
          <a:p>
            <a:pPr algn="just"/>
            <a:r>
              <a:rPr lang="en-GB" sz="2400" dirty="0" smtClean="0"/>
              <a:t>The objective of mineral processing, regardless of the methods used, is always the same, i.e. To separate the minerals into two or more products with the values in the concentrates, the gangue in the tailings, and the locked” particles in the </a:t>
            </a:r>
            <a:r>
              <a:rPr lang="en-GB" sz="2400" dirty="0" err="1" smtClean="0"/>
              <a:t>middlings</a:t>
            </a:r>
            <a:r>
              <a:rPr lang="en-GB" sz="2400" dirty="0" smtClean="0"/>
              <a:t>.</a:t>
            </a:r>
          </a:p>
          <a:p>
            <a:pPr algn="just"/>
            <a:endParaRPr lang="en-GB" sz="2400" dirty="0" smtClean="0"/>
          </a:p>
          <a:p>
            <a:pPr algn="just"/>
            <a:r>
              <a:rPr lang="en-GB" sz="2400" dirty="0" smtClean="0"/>
              <a:t>Such separations are of course never perfect.</a:t>
            </a:r>
          </a:p>
        </p:txBody>
      </p:sp>
      <p:sp>
        <p:nvSpPr>
          <p:cNvPr id="4" name="Slide Number Placeholder 3"/>
          <p:cNvSpPr>
            <a:spLocks noGrp="1"/>
          </p:cNvSpPr>
          <p:nvPr>
            <p:ph type="sldNum" sz="quarter" idx="12"/>
          </p:nvPr>
        </p:nvSpPr>
        <p:spPr/>
        <p:txBody>
          <a:bodyPr/>
          <a:lstStyle/>
          <a:p>
            <a:fld id="{9299C90B-8862-4946-98D0-CC66574015D9}" type="slidenum">
              <a:rPr lang="en-GB" smtClean="0"/>
              <a:pPr/>
              <a:t>3</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11560" y="1772816"/>
          <a:ext cx="7992888" cy="3888432"/>
        </p:xfrm>
        <a:graphic>
          <a:graphicData uri="http://schemas.openxmlformats.org/drawingml/2006/table">
            <a:tbl>
              <a:tblPr firstRow="1" bandRow="1">
                <a:tableStyleId>{5C22544A-7EE6-4342-B048-85BDC9FD1C3A}</a:tableStyleId>
              </a:tblPr>
              <a:tblGrid>
                <a:gridCol w="2232248"/>
                <a:gridCol w="1764196"/>
                <a:gridCol w="1998222"/>
                <a:gridCol w="1998222"/>
              </a:tblGrid>
              <a:tr h="916599">
                <a:tc>
                  <a:txBody>
                    <a:bodyPr/>
                    <a:lstStyle/>
                    <a:p>
                      <a:pPr algn="ctr"/>
                      <a:r>
                        <a:rPr lang="en-GB" sz="2400" dirty="0" smtClean="0">
                          <a:solidFill>
                            <a:srgbClr val="FFFF00"/>
                          </a:solidFill>
                        </a:rPr>
                        <a:t>Material</a:t>
                      </a:r>
                      <a:endParaRPr lang="en-GB" sz="2400" dirty="0">
                        <a:solidFill>
                          <a:srgbClr val="FFFF00"/>
                        </a:solidFill>
                      </a:endParaRPr>
                    </a:p>
                  </a:txBody>
                  <a:tcPr/>
                </a:tc>
                <a:tc>
                  <a:txBody>
                    <a:bodyPr/>
                    <a:lstStyle/>
                    <a:p>
                      <a:pPr algn="ctr"/>
                      <a:r>
                        <a:rPr lang="en-GB" sz="2400" dirty="0" smtClean="0">
                          <a:solidFill>
                            <a:srgbClr val="FFFF00"/>
                          </a:solidFill>
                        </a:rPr>
                        <a:t>Work Index</a:t>
                      </a:r>
                      <a:endParaRPr lang="en-GB" sz="2400" dirty="0">
                        <a:solidFill>
                          <a:srgbClr val="FFFF00"/>
                        </a:solidFill>
                      </a:endParaRPr>
                    </a:p>
                  </a:txBody>
                  <a:tcPr/>
                </a:tc>
                <a:tc>
                  <a:txBody>
                    <a:bodyPr/>
                    <a:lstStyle/>
                    <a:p>
                      <a:pPr algn="ctr"/>
                      <a:r>
                        <a:rPr lang="en-GB" sz="2400" dirty="0" smtClean="0">
                          <a:solidFill>
                            <a:srgbClr val="FFFF00"/>
                          </a:solidFill>
                        </a:rPr>
                        <a:t>Material</a:t>
                      </a:r>
                      <a:endParaRPr lang="en-GB" sz="2400" dirty="0">
                        <a:solidFill>
                          <a:srgbClr val="FFFF00"/>
                        </a:solidFill>
                      </a:endParaRPr>
                    </a:p>
                  </a:txBody>
                  <a:tcPr/>
                </a:tc>
                <a:tc>
                  <a:txBody>
                    <a:bodyPr/>
                    <a:lstStyle/>
                    <a:p>
                      <a:pPr algn="ctr"/>
                      <a:r>
                        <a:rPr lang="en-GB" sz="2400" dirty="0" smtClean="0">
                          <a:solidFill>
                            <a:srgbClr val="FFFF00"/>
                          </a:solidFill>
                        </a:rPr>
                        <a:t>Work Index</a:t>
                      </a:r>
                      <a:endParaRPr lang="en-GB" sz="2400" dirty="0">
                        <a:solidFill>
                          <a:srgbClr val="FFFF00"/>
                        </a:solidFill>
                      </a:endParaRPr>
                    </a:p>
                  </a:txBody>
                  <a:tcPr/>
                </a:tc>
              </a:tr>
              <a:tr h="2971833">
                <a:tc>
                  <a:txBody>
                    <a:bodyPr/>
                    <a:lstStyle/>
                    <a:p>
                      <a:pPr algn="ctr"/>
                      <a:r>
                        <a:rPr lang="en-GB" sz="2800" b="1" dirty="0" smtClean="0">
                          <a:solidFill>
                            <a:srgbClr val="7030A0"/>
                          </a:solidFill>
                        </a:rPr>
                        <a:t>Barite</a:t>
                      </a:r>
                    </a:p>
                    <a:p>
                      <a:pPr algn="ctr"/>
                      <a:r>
                        <a:rPr lang="en-GB" sz="2800" b="1" dirty="0" smtClean="0">
                          <a:solidFill>
                            <a:srgbClr val="7030A0"/>
                          </a:solidFill>
                        </a:rPr>
                        <a:t>Bauxite</a:t>
                      </a:r>
                    </a:p>
                    <a:p>
                      <a:pPr algn="ctr"/>
                      <a:r>
                        <a:rPr lang="en-GB" sz="2800" b="1" dirty="0" smtClean="0">
                          <a:solidFill>
                            <a:srgbClr val="7030A0"/>
                          </a:solidFill>
                        </a:rPr>
                        <a:t>Coal</a:t>
                      </a:r>
                    </a:p>
                    <a:p>
                      <a:pPr algn="ctr"/>
                      <a:r>
                        <a:rPr lang="en-GB" sz="2800" b="1" dirty="0" smtClean="0">
                          <a:solidFill>
                            <a:srgbClr val="7030A0"/>
                          </a:solidFill>
                        </a:rPr>
                        <a:t>Dolomite</a:t>
                      </a:r>
                    </a:p>
                    <a:p>
                      <a:pPr algn="ctr"/>
                      <a:r>
                        <a:rPr lang="en-GB" sz="2800" b="1" dirty="0" smtClean="0">
                          <a:solidFill>
                            <a:srgbClr val="7030A0"/>
                          </a:solidFill>
                        </a:rPr>
                        <a:t>Emery</a:t>
                      </a:r>
                    </a:p>
                    <a:p>
                      <a:pPr algn="ctr"/>
                      <a:r>
                        <a:rPr lang="en-GB" sz="2800" b="1" dirty="0" smtClean="0">
                          <a:solidFill>
                            <a:srgbClr val="7030A0"/>
                          </a:solidFill>
                        </a:rPr>
                        <a:t>Ferro-silicon</a:t>
                      </a:r>
                      <a:endParaRPr lang="en-GB" sz="2800" b="1" dirty="0">
                        <a:solidFill>
                          <a:srgbClr val="7030A0"/>
                        </a:solidFill>
                      </a:endParaRPr>
                    </a:p>
                  </a:txBody>
                  <a:tcPr/>
                </a:tc>
                <a:tc>
                  <a:txBody>
                    <a:bodyPr/>
                    <a:lstStyle/>
                    <a:p>
                      <a:pPr algn="ctr"/>
                      <a:r>
                        <a:rPr lang="en-GB" sz="2800" b="1" dirty="0" smtClean="0">
                          <a:solidFill>
                            <a:srgbClr val="0070C0"/>
                          </a:solidFill>
                        </a:rPr>
                        <a:t>4.73</a:t>
                      </a:r>
                    </a:p>
                    <a:p>
                      <a:pPr algn="ctr"/>
                      <a:r>
                        <a:rPr lang="en-GB" sz="2800" b="1" dirty="0" smtClean="0">
                          <a:solidFill>
                            <a:srgbClr val="0070C0"/>
                          </a:solidFill>
                        </a:rPr>
                        <a:t>8.78</a:t>
                      </a:r>
                    </a:p>
                    <a:p>
                      <a:pPr algn="ctr"/>
                      <a:r>
                        <a:rPr lang="en-GB" sz="2800" b="1" dirty="0" smtClean="0">
                          <a:solidFill>
                            <a:srgbClr val="0070C0"/>
                          </a:solidFill>
                        </a:rPr>
                        <a:t>13.00</a:t>
                      </a:r>
                    </a:p>
                    <a:p>
                      <a:pPr algn="ctr"/>
                      <a:r>
                        <a:rPr lang="en-GB" sz="2800" b="1" dirty="0" smtClean="0">
                          <a:solidFill>
                            <a:srgbClr val="0070C0"/>
                          </a:solidFill>
                        </a:rPr>
                        <a:t>11.27</a:t>
                      </a:r>
                    </a:p>
                    <a:p>
                      <a:pPr algn="ctr"/>
                      <a:r>
                        <a:rPr lang="en-GB" sz="2800" b="1" dirty="0" smtClean="0">
                          <a:solidFill>
                            <a:srgbClr val="0070C0"/>
                          </a:solidFill>
                        </a:rPr>
                        <a:t>56.70</a:t>
                      </a:r>
                    </a:p>
                    <a:p>
                      <a:pPr algn="ctr"/>
                      <a:r>
                        <a:rPr lang="en-GB" sz="2800" b="1" dirty="0" smtClean="0">
                          <a:solidFill>
                            <a:srgbClr val="0070C0"/>
                          </a:solidFill>
                        </a:rPr>
                        <a:t>10.01</a:t>
                      </a:r>
                      <a:endParaRPr lang="en-GB" sz="2800" b="1" dirty="0">
                        <a:solidFill>
                          <a:srgbClr val="0070C0"/>
                        </a:solidFill>
                      </a:endParaRPr>
                    </a:p>
                  </a:txBody>
                  <a:tcPr/>
                </a:tc>
                <a:tc>
                  <a:txBody>
                    <a:bodyPr/>
                    <a:lstStyle/>
                    <a:p>
                      <a:pPr algn="ctr"/>
                      <a:r>
                        <a:rPr lang="en-GB" sz="2800" b="1" dirty="0" smtClean="0">
                          <a:solidFill>
                            <a:srgbClr val="7030A0"/>
                          </a:solidFill>
                        </a:rPr>
                        <a:t>Fluorspar</a:t>
                      </a:r>
                    </a:p>
                    <a:p>
                      <a:pPr algn="ctr"/>
                      <a:r>
                        <a:rPr lang="en-GB" sz="2800" b="1" dirty="0" smtClean="0">
                          <a:solidFill>
                            <a:srgbClr val="7030A0"/>
                          </a:solidFill>
                        </a:rPr>
                        <a:t>Granite</a:t>
                      </a:r>
                    </a:p>
                    <a:p>
                      <a:pPr algn="ctr"/>
                      <a:r>
                        <a:rPr lang="en-GB" sz="2800" b="1" dirty="0" smtClean="0">
                          <a:solidFill>
                            <a:srgbClr val="7030A0"/>
                          </a:solidFill>
                        </a:rPr>
                        <a:t>Graphite</a:t>
                      </a:r>
                    </a:p>
                    <a:p>
                      <a:pPr algn="ctr"/>
                      <a:r>
                        <a:rPr lang="en-GB" sz="2800" b="1" dirty="0" smtClean="0">
                          <a:solidFill>
                            <a:srgbClr val="7030A0"/>
                          </a:solidFill>
                        </a:rPr>
                        <a:t>Limestone</a:t>
                      </a:r>
                    </a:p>
                    <a:p>
                      <a:pPr algn="ctr"/>
                      <a:r>
                        <a:rPr lang="en-GB" sz="2800" b="1" dirty="0" smtClean="0">
                          <a:solidFill>
                            <a:srgbClr val="7030A0"/>
                          </a:solidFill>
                        </a:rPr>
                        <a:t>Quartzite</a:t>
                      </a:r>
                    </a:p>
                    <a:p>
                      <a:pPr algn="ctr"/>
                      <a:r>
                        <a:rPr lang="en-GB" sz="2800" b="1" dirty="0" smtClean="0">
                          <a:solidFill>
                            <a:srgbClr val="7030A0"/>
                          </a:solidFill>
                        </a:rPr>
                        <a:t>Quartz</a:t>
                      </a:r>
                      <a:endParaRPr lang="en-GB" sz="2800" b="1" dirty="0">
                        <a:solidFill>
                          <a:srgbClr val="7030A0"/>
                        </a:solidFill>
                      </a:endParaRPr>
                    </a:p>
                  </a:txBody>
                  <a:tcPr/>
                </a:tc>
                <a:tc>
                  <a:txBody>
                    <a:bodyPr/>
                    <a:lstStyle/>
                    <a:p>
                      <a:pPr algn="ctr"/>
                      <a:r>
                        <a:rPr lang="en-GB" sz="2800" b="1" dirty="0" smtClean="0">
                          <a:solidFill>
                            <a:srgbClr val="0070C0"/>
                          </a:solidFill>
                        </a:rPr>
                        <a:t>8.91</a:t>
                      </a:r>
                    </a:p>
                    <a:p>
                      <a:pPr algn="ctr"/>
                      <a:r>
                        <a:rPr lang="en-GB" sz="2800" b="1" dirty="0" smtClean="0">
                          <a:solidFill>
                            <a:srgbClr val="0070C0"/>
                          </a:solidFill>
                        </a:rPr>
                        <a:t>15.13</a:t>
                      </a:r>
                    </a:p>
                    <a:p>
                      <a:pPr algn="ctr"/>
                      <a:r>
                        <a:rPr lang="en-GB" sz="2800" b="1" dirty="0" smtClean="0">
                          <a:solidFill>
                            <a:srgbClr val="0070C0"/>
                          </a:solidFill>
                        </a:rPr>
                        <a:t>43.56</a:t>
                      </a:r>
                    </a:p>
                    <a:p>
                      <a:pPr algn="ctr"/>
                      <a:r>
                        <a:rPr lang="en-GB" sz="2800" b="1" dirty="0" smtClean="0">
                          <a:solidFill>
                            <a:srgbClr val="0070C0"/>
                          </a:solidFill>
                        </a:rPr>
                        <a:t>12.74</a:t>
                      </a:r>
                    </a:p>
                    <a:p>
                      <a:pPr algn="ctr"/>
                      <a:r>
                        <a:rPr lang="en-GB" sz="2800" b="1" dirty="0" smtClean="0">
                          <a:solidFill>
                            <a:srgbClr val="0070C0"/>
                          </a:solidFill>
                        </a:rPr>
                        <a:t>9.58</a:t>
                      </a:r>
                    </a:p>
                    <a:p>
                      <a:pPr algn="ctr"/>
                      <a:r>
                        <a:rPr lang="en-GB" sz="2800" b="1" dirty="0" smtClean="0">
                          <a:solidFill>
                            <a:srgbClr val="0070C0"/>
                          </a:solidFill>
                        </a:rPr>
                        <a:t>13.57</a:t>
                      </a:r>
                      <a:endParaRPr lang="en-GB" sz="2800" b="1" dirty="0">
                        <a:solidFill>
                          <a:srgbClr val="0070C0"/>
                        </a:solidFill>
                      </a:endParaRPr>
                    </a:p>
                  </a:txBody>
                  <a:tcPr/>
                </a:tc>
              </a:tr>
            </a:tbl>
          </a:graphicData>
        </a:graphic>
      </p:graphicFrame>
      <p:sp>
        <p:nvSpPr>
          <p:cNvPr id="3" name="TextBox 2"/>
          <p:cNvSpPr txBox="1"/>
          <p:nvPr/>
        </p:nvSpPr>
        <p:spPr>
          <a:xfrm>
            <a:off x="1259632" y="1340768"/>
            <a:ext cx="6840760" cy="461665"/>
          </a:xfrm>
          <a:prstGeom prst="rect">
            <a:avLst/>
          </a:prstGeom>
          <a:noFill/>
        </p:spPr>
        <p:txBody>
          <a:bodyPr wrap="square" rtlCol="0">
            <a:spAutoFit/>
          </a:bodyPr>
          <a:lstStyle/>
          <a:p>
            <a:r>
              <a:rPr lang="en-GB" sz="2400" b="1" dirty="0" smtClean="0">
                <a:solidFill>
                  <a:srgbClr val="FF0000"/>
                </a:solidFill>
              </a:rPr>
              <a:t>Table  1:  Selection of Bond work indices</a:t>
            </a:r>
            <a:endParaRPr lang="en-GB" sz="2400" b="1" dirty="0">
              <a:solidFill>
                <a:srgbClr val="FF0000"/>
              </a:solidFill>
            </a:endParaRPr>
          </a:p>
        </p:txBody>
      </p:sp>
      <p:sp>
        <p:nvSpPr>
          <p:cNvPr id="4" name="Slide Number Placeholder 3"/>
          <p:cNvSpPr>
            <a:spLocks noGrp="1"/>
          </p:cNvSpPr>
          <p:nvPr>
            <p:ph type="sldNum" sz="quarter" idx="12"/>
          </p:nvPr>
        </p:nvSpPr>
        <p:spPr/>
        <p:txBody>
          <a:bodyPr/>
          <a:lstStyle/>
          <a:p>
            <a:fld id="{9299C90B-8862-4946-98D0-CC66574015D9}" type="slidenum">
              <a:rPr lang="en-GB" smtClean="0"/>
              <a:pPr/>
              <a:t>30</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lnSpcReduction="10000"/>
          </a:bodyPr>
          <a:lstStyle/>
          <a:p>
            <a:pPr algn="just">
              <a:buNone/>
            </a:pPr>
            <a:r>
              <a:rPr lang="en-GB" b="1" dirty="0" smtClean="0">
                <a:solidFill>
                  <a:srgbClr val="FF0000"/>
                </a:solidFill>
              </a:rPr>
              <a:t>GRINDABILITY</a:t>
            </a:r>
          </a:p>
          <a:p>
            <a:pPr algn="just"/>
            <a:r>
              <a:rPr lang="en-GB" sz="2400" dirty="0"/>
              <a:t>The standard Bond test is time consuming, and a number of methods have been used to obtain the indices related to the Bond work index</a:t>
            </a:r>
            <a:r>
              <a:rPr lang="en-GB" sz="2400" dirty="0" smtClean="0"/>
              <a:t>.</a:t>
            </a:r>
            <a:endParaRPr lang="en-GB" sz="2400" dirty="0"/>
          </a:p>
          <a:p>
            <a:pPr algn="just"/>
            <a:r>
              <a:rPr lang="en-GB" sz="2400" dirty="0"/>
              <a:t>Berry and Bruce (1966) developed a comparative method of determining the </a:t>
            </a:r>
            <a:r>
              <a:rPr lang="en-GB" sz="2400" dirty="0" err="1"/>
              <a:t>grindability</a:t>
            </a:r>
            <a:r>
              <a:rPr lang="en-GB" sz="2400" dirty="0"/>
              <a:t> of an ore. </a:t>
            </a:r>
            <a:endParaRPr lang="en-GB" sz="2400" dirty="0" smtClean="0"/>
          </a:p>
          <a:p>
            <a:pPr algn="just"/>
            <a:r>
              <a:rPr lang="en-GB" sz="2400" dirty="0" smtClean="0"/>
              <a:t>The </a:t>
            </a:r>
            <a:r>
              <a:rPr lang="en-GB" sz="2400" dirty="0"/>
              <a:t>method requires the use of a reference ore of known </a:t>
            </a:r>
            <a:r>
              <a:rPr lang="en-GB" sz="2400" dirty="0" err="1"/>
              <a:t>grindability</a:t>
            </a:r>
            <a:r>
              <a:rPr lang="en-GB" sz="2400" dirty="0"/>
              <a:t>. </a:t>
            </a:r>
            <a:endParaRPr lang="en-GB" sz="2400" dirty="0" smtClean="0"/>
          </a:p>
          <a:p>
            <a:pPr algn="just"/>
            <a:r>
              <a:rPr lang="en-GB" sz="2400" dirty="0" smtClean="0"/>
              <a:t>The </a:t>
            </a:r>
            <a:r>
              <a:rPr lang="en-GB" sz="2400" dirty="0"/>
              <a:t>reference ore is ground for a certain time and the power consumption recorded. </a:t>
            </a:r>
            <a:endParaRPr lang="en-GB" sz="2400" dirty="0" smtClean="0"/>
          </a:p>
          <a:p>
            <a:pPr algn="just"/>
            <a:r>
              <a:rPr lang="en-GB" sz="2400" dirty="0" smtClean="0"/>
              <a:t>An </a:t>
            </a:r>
            <a:r>
              <a:rPr lang="en-GB" sz="2400" dirty="0"/>
              <a:t>identical weight of the test ore is then ground for a length of time such that the power consumed is identical with that of the reference ore. </a:t>
            </a:r>
            <a:endParaRPr lang="en-GB" sz="2400" dirty="0" smtClean="0"/>
          </a:p>
          <a:p>
            <a:pPr algn="just"/>
            <a:r>
              <a:rPr lang="en-GB" sz="2400" dirty="0" smtClean="0"/>
              <a:t>If </a:t>
            </a:r>
            <a:r>
              <a:rPr lang="en-GB" sz="2400" dirty="0"/>
              <a:t>r is the reference ore and t the ore under test, then from Bond’s equation (2)</a:t>
            </a:r>
          </a:p>
          <a:p>
            <a:pPr algn="just"/>
            <a:endParaRPr lang="en-GB" sz="2400" dirty="0" smtClean="0"/>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31</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323528" y="620688"/>
          <a:ext cx="8208912" cy="5616624"/>
        </p:xfrm>
        <a:graphic>
          <a:graphicData uri="http://schemas.openxmlformats.org/presentationml/2006/ole">
            <p:oleObj spid="_x0000_s8194" name="Equation" r:id="rId3" imgW="3047760" imgH="1752480" progId="Equation.3">
              <p:embed/>
            </p:oleObj>
          </a:graphicData>
        </a:graphic>
      </p:graphicFrame>
      <p:sp>
        <p:nvSpPr>
          <p:cNvPr id="3" name="Slide Number Placeholder 2"/>
          <p:cNvSpPr>
            <a:spLocks noGrp="1"/>
          </p:cNvSpPr>
          <p:nvPr>
            <p:ph type="sldNum" sz="quarter" idx="12"/>
          </p:nvPr>
        </p:nvSpPr>
        <p:spPr/>
        <p:txBody>
          <a:bodyPr/>
          <a:lstStyle/>
          <a:p>
            <a:fld id="{9299C90B-8862-4946-98D0-CC66574015D9}" type="slidenum">
              <a:rPr lang="en-GB" smtClean="0"/>
              <a:pPr/>
              <a:t>32</a:t>
            </a:fld>
            <a:endParaRPr lang="en-GB"/>
          </a:p>
        </p:txBody>
      </p:sp>
      <p:sp>
        <p:nvSpPr>
          <p:cNvPr id="4" name="Footer Placeholder 3"/>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92500"/>
          </a:bodyPr>
          <a:lstStyle/>
          <a:p>
            <a:pPr algn="just">
              <a:buNone/>
            </a:pPr>
            <a:r>
              <a:rPr lang="en-GB" b="1" dirty="0" smtClean="0">
                <a:solidFill>
                  <a:srgbClr val="FF0000"/>
                </a:solidFill>
              </a:rPr>
              <a:t>GRINDABILITY</a:t>
            </a:r>
          </a:p>
          <a:p>
            <a:pPr algn="just"/>
            <a:r>
              <a:rPr lang="en-GB" sz="2400" dirty="0"/>
              <a:t>Reasonable values for the work indices are obtained by this method as long as the reference and test ores are ground to about the same product size distribution</a:t>
            </a:r>
            <a:r>
              <a:rPr lang="en-GB" sz="2400" dirty="0" smtClean="0"/>
              <a:t>.</a:t>
            </a:r>
            <a:endParaRPr lang="en-GB" sz="2400" dirty="0"/>
          </a:p>
          <a:p>
            <a:pPr algn="just"/>
            <a:r>
              <a:rPr lang="en-GB" sz="2400" dirty="0"/>
              <a:t>Work indices have been obtained (</a:t>
            </a:r>
            <a:r>
              <a:rPr lang="en-GB" sz="2400" dirty="0" err="1"/>
              <a:t>Lowrison</a:t>
            </a:r>
            <a:r>
              <a:rPr lang="en-GB" sz="2400" dirty="0"/>
              <a:t>, 1974) from </a:t>
            </a:r>
            <a:r>
              <a:rPr lang="en-GB" sz="2400" dirty="0" err="1"/>
              <a:t>grindability</a:t>
            </a:r>
            <a:r>
              <a:rPr lang="en-GB" sz="2400" dirty="0"/>
              <a:t> tests on different sizes of several types of equipment, using identical feed materials</a:t>
            </a:r>
            <a:r>
              <a:rPr lang="en-GB" sz="2400" dirty="0" smtClean="0"/>
              <a:t>.</a:t>
            </a:r>
          </a:p>
          <a:p>
            <a:pPr algn="just"/>
            <a:r>
              <a:rPr lang="en-GB" sz="2400" dirty="0" smtClean="0"/>
              <a:t> </a:t>
            </a:r>
            <a:r>
              <a:rPr lang="en-GB" sz="2400" dirty="0"/>
              <a:t>The values of work indices obtained are indications of the efficiencies of the machines. </a:t>
            </a:r>
            <a:endParaRPr lang="en-GB" sz="2400" dirty="0" smtClean="0"/>
          </a:p>
          <a:p>
            <a:pPr algn="just"/>
            <a:r>
              <a:rPr lang="en-GB" sz="2400" dirty="0" smtClean="0"/>
              <a:t>Thus </a:t>
            </a:r>
            <a:r>
              <a:rPr lang="en-GB" sz="2400" dirty="0"/>
              <a:t>the equipment having the highest indices, and hence the largest energy consumers, are found to be jaw and gyratory crushers and tumbling mills; intermediate consumers are impact crushers and vibration mills, and roll crushers are the smallest consumers. </a:t>
            </a:r>
            <a:endParaRPr lang="en-GB" sz="2400" dirty="0" smtClean="0"/>
          </a:p>
          <a:p>
            <a:pPr algn="just"/>
            <a:r>
              <a:rPr lang="en-GB" sz="2400" dirty="0" smtClean="0"/>
              <a:t>The </a:t>
            </a:r>
            <a:r>
              <a:rPr lang="en-GB" sz="2400" dirty="0"/>
              <a:t>smallest consumers of energy are those machines, which apply a steady, continuous, compressive stress on the material. </a:t>
            </a:r>
          </a:p>
          <a:p>
            <a:pPr algn="just"/>
            <a:endParaRPr lang="en-GB" sz="2400" dirty="0" smtClean="0"/>
          </a:p>
          <a:p>
            <a:pPr algn="just"/>
            <a:endParaRPr lang="en-GB" sz="2400" dirty="0" smtClean="0"/>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33</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GRINDABILITY</a:t>
            </a:r>
          </a:p>
          <a:p>
            <a:pPr algn="just"/>
            <a:r>
              <a:rPr lang="en-GB" sz="2400" dirty="0"/>
              <a:t>Values of operating work indices obtained from specific units can be used to asses the effect of operating variables, such as mill speeds, size of grinding media, type of liner, etc</a:t>
            </a:r>
            <a:r>
              <a:rPr lang="en-GB" sz="2400" dirty="0" smtClean="0"/>
              <a:t>.</a:t>
            </a:r>
          </a:p>
          <a:p>
            <a:pPr algn="just"/>
            <a:r>
              <a:rPr lang="en-GB" sz="2400" dirty="0" smtClean="0"/>
              <a:t> </a:t>
            </a:r>
          </a:p>
          <a:p>
            <a:pPr algn="just"/>
            <a:r>
              <a:rPr lang="en-GB" sz="2400" dirty="0" smtClean="0"/>
              <a:t>The </a:t>
            </a:r>
            <a:r>
              <a:rPr lang="en-GB" sz="2400" dirty="0"/>
              <a:t>higher the value of </a:t>
            </a:r>
            <a:r>
              <a:rPr lang="en-GB" sz="2400" dirty="0" err="1"/>
              <a:t>W</a:t>
            </a:r>
            <a:r>
              <a:rPr lang="en-GB" sz="2400" baseline="-25000" dirty="0" err="1"/>
              <a:t>i</a:t>
            </a:r>
            <a:r>
              <a:rPr lang="en-GB" sz="2400" dirty="0"/>
              <a:t>, the lower is the grinding efficiency</a:t>
            </a:r>
            <a:r>
              <a:rPr lang="en-GB" sz="2400" dirty="0" smtClean="0"/>
              <a:t>.</a:t>
            </a:r>
          </a:p>
          <a:p>
            <a:pPr algn="just"/>
            <a:r>
              <a:rPr lang="en-GB" sz="2400" dirty="0" smtClean="0"/>
              <a:t> </a:t>
            </a:r>
            <a:r>
              <a:rPr lang="en-GB" sz="2400" dirty="0"/>
              <a:t>It should be noted that the value of W is the power applied to the pinion shaft of the mill. </a:t>
            </a:r>
            <a:endParaRPr lang="en-GB" sz="2400" dirty="0" smtClean="0"/>
          </a:p>
          <a:p>
            <a:pPr algn="just"/>
            <a:endParaRPr lang="en-GB" sz="2400" dirty="0" smtClean="0"/>
          </a:p>
          <a:p>
            <a:pPr algn="just"/>
            <a:r>
              <a:rPr lang="en-GB" sz="2400" dirty="0" smtClean="0"/>
              <a:t>Motor </a:t>
            </a:r>
            <a:r>
              <a:rPr lang="en-GB" sz="2400" dirty="0"/>
              <a:t>input thus has to be converted to power at the mill pinion shaft unless the motor is coupled direct to the pinion shaft.</a:t>
            </a:r>
          </a:p>
          <a:p>
            <a:pPr algn="just"/>
            <a:endParaRPr lang="en-GB" sz="2400" dirty="0" smtClean="0"/>
          </a:p>
          <a:p>
            <a:pPr algn="just"/>
            <a:endParaRPr lang="en-GB" sz="2400" dirty="0" smtClean="0"/>
          </a:p>
          <a:p>
            <a:pPr algn="just"/>
            <a:endParaRPr lang="en-GB" sz="2400" dirty="0" smtClean="0"/>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34</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Crushing Equipment</a:t>
            </a:r>
          </a:p>
          <a:p>
            <a:pPr algn="just"/>
            <a:endParaRPr lang="en-GB" sz="2400" dirty="0" smtClean="0"/>
          </a:p>
          <a:p>
            <a:pPr algn="just"/>
            <a:r>
              <a:rPr lang="en-GB" sz="2400" dirty="0" smtClean="0"/>
              <a:t>Primary </a:t>
            </a:r>
            <a:r>
              <a:rPr lang="en-GB" sz="2400" dirty="0"/>
              <a:t>crushing of ores is done close to the place of mining, to facilitate subsequent handling. </a:t>
            </a:r>
            <a:endParaRPr lang="en-GB" sz="2400" dirty="0" smtClean="0"/>
          </a:p>
          <a:p>
            <a:pPr algn="just"/>
            <a:endParaRPr lang="en-GB" sz="2400" dirty="0" smtClean="0"/>
          </a:p>
          <a:p>
            <a:pPr algn="just"/>
            <a:r>
              <a:rPr lang="en-GB" sz="2400" dirty="0" smtClean="0"/>
              <a:t>With </a:t>
            </a:r>
            <a:r>
              <a:rPr lang="en-GB" sz="2400" dirty="0"/>
              <a:t>underground ores, which are hoisted by skip, primary crushing is preferably carried out underground. </a:t>
            </a:r>
            <a:endParaRPr lang="en-GB" sz="2400" dirty="0" smtClean="0"/>
          </a:p>
          <a:p>
            <a:pPr algn="just"/>
            <a:endParaRPr lang="en-GB" sz="2400" dirty="0" smtClean="0"/>
          </a:p>
          <a:p>
            <a:pPr algn="just"/>
            <a:r>
              <a:rPr lang="en-GB" sz="2400" dirty="0" smtClean="0"/>
              <a:t>The </a:t>
            </a:r>
            <a:r>
              <a:rPr lang="en-GB" sz="2400" dirty="0"/>
              <a:t>most common type of crusher for underground operation is the </a:t>
            </a:r>
            <a:r>
              <a:rPr lang="en-GB" sz="2400" u="sng" dirty="0"/>
              <a:t>jaw crusher</a:t>
            </a:r>
            <a:r>
              <a:rPr lang="en-GB" sz="2400" dirty="0"/>
              <a:t>. </a:t>
            </a:r>
            <a:endParaRPr lang="en-GB" sz="2400" dirty="0" smtClean="0"/>
          </a:p>
          <a:p>
            <a:pPr algn="just"/>
            <a:endParaRPr lang="en-GB" sz="2400" dirty="0" smtClean="0"/>
          </a:p>
          <a:p>
            <a:pPr algn="just"/>
            <a:r>
              <a:rPr lang="en-GB" sz="2400" dirty="0" smtClean="0"/>
              <a:t>Open </a:t>
            </a:r>
            <a:r>
              <a:rPr lang="en-GB" sz="2400" dirty="0"/>
              <a:t>pit ores are usually hauled out of the pit by trucks, which can dump the ore directly into a </a:t>
            </a:r>
            <a:r>
              <a:rPr lang="en-GB" sz="2400" u="sng" dirty="0"/>
              <a:t>gyratory crusher</a:t>
            </a:r>
            <a:r>
              <a:rPr lang="en-GB" sz="2400" dirty="0"/>
              <a:t>.</a:t>
            </a:r>
          </a:p>
          <a:p>
            <a:pPr algn="just"/>
            <a:endParaRPr lang="en-GB" sz="2400" dirty="0" smtClean="0"/>
          </a:p>
          <a:p>
            <a:pPr algn="just"/>
            <a:endParaRPr lang="en-GB" sz="2400" dirty="0" smtClean="0"/>
          </a:p>
          <a:p>
            <a:pPr algn="just"/>
            <a:endParaRPr lang="en-GB" sz="2400" dirty="0" smtClean="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35</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11560" y="1052736"/>
            <a:ext cx="93610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a:off x="1332434" y="1267966"/>
            <a:ext cx="432048"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8" name="Flowchart: Manual Operation 7"/>
          <p:cNvSpPr/>
          <p:nvPr/>
        </p:nvSpPr>
        <p:spPr>
          <a:xfrm>
            <a:off x="1331640" y="1772816"/>
            <a:ext cx="432048" cy="720080"/>
          </a:xfrm>
          <a:prstGeom prst="flowChartManualOperation">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rot="16200000" flipH="1">
            <a:off x="791580" y="2096852"/>
            <a:ext cx="792088" cy="144016"/>
          </a:xfrm>
          <a:prstGeom prst="line">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547664" y="2060848"/>
            <a:ext cx="792088" cy="216024"/>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367644" y="2888940"/>
            <a:ext cx="36004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547664" y="3068960"/>
            <a:ext cx="187220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3239852" y="3248980"/>
            <a:ext cx="36004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2663788" y="3753036"/>
            <a:ext cx="79208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3527884" y="3753036"/>
            <a:ext cx="79208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59832" y="4149080"/>
            <a:ext cx="720080" cy="50405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3635896" y="4149080"/>
            <a:ext cx="288032" cy="21602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563888" y="4869160"/>
            <a:ext cx="100811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4391980" y="5049180"/>
            <a:ext cx="36004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139952" y="5157192"/>
            <a:ext cx="1224136" cy="360040"/>
          </a:xfrm>
          <a:prstGeom prst="line">
            <a:avLst/>
          </a:prstGeom>
          <a:ln w="762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16016" y="5229200"/>
            <a:ext cx="18002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6372200" y="5373216"/>
            <a:ext cx="288032"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 name="Flowchart: Manual Operation 40"/>
          <p:cNvSpPr/>
          <p:nvPr/>
        </p:nvSpPr>
        <p:spPr>
          <a:xfrm rot="10800000">
            <a:off x="6156176" y="5589240"/>
            <a:ext cx="864096" cy="360040"/>
          </a:xfrm>
          <a:prstGeom prst="flowChartManualOpera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p:cNvCxnSpPr/>
          <p:nvPr/>
        </p:nvCxnSpPr>
        <p:spPr>
          <a:xfrm rot="5400000">
            <a:off x="5868144" y="5661248"/>
            <a:ext cx="504056" cy="216024"/>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6876256" y="5589240"/>
            <a:ext cx="432048" cy="288032"/>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4067944" y="5877272"/>
            <a:ext cx="1008112"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4572000" y="6381328"/>
            <a:ext cx="396044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6407410" y="6201308"/>
            <a:ext cx="360834" cy="79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251520" y="620688"/>
            <a:ext cx="1872208" cy="369332"/>
          </a:xfrm>
          <a:prstGeom prst="rect">
            <a:avLst/>
          </a:prstGeom>
          <a:noFill/>
        </p:spPr>
        <p:txBody>
          <a:bodyPr wrap="square" rtlCol="0">
            <a:spAutoFit/>
          </a:bodyPr>
          <a:lstStyle/>
          <a:p>
            <a:r>
              <a:rPr lang="en-GB" b="1" dirty="0" smtClean="0">
                <a:solidFill>
                  <a:srgbClr val="FF0000"/>
                </a:solidFill>
              </a:rPr>
              <a:t>R.O.M    Ore</a:t>
            </a:r>
            <a:endParaRPr lang="en-GB" b="1" dirty="0">
              <a:solidFill>
                <a:srgbClr val="FF0000"/>
              </a:solidFill>
            </a:endParaRPr>
          </a:p>
        </p:txBody>
      </p:sp>
      <p:sp>
        <p:nvSpPr>
          <p:cNvPr id="57" name="TextBox 56"/>
          <p:cNvSpPr txBox="1"/>
          <p:nvPr/>
        </p:nvSpPr>
        <p:spPr>
          <a:xfrm>
            <a:off x="2051720" y="2060848"/>
            <a:ext cx="3600400" cy="369332"/>
          </a:xfrm>
          <a:prstGeom prst="rect">
            <a:avLst/>
          </a:prstGeom>
          <a:noFill/>
        </p:spPr>
        <p:txBody>
          <a:bodyPr wrap="square" rtlCol="0">
            <a:spAutoFit/>
          </a:bodyPr>
          <a:lstStyle/>
          <a:p>
            <a:r>
              <a:rPr lang="en-GB" b="1" dirty="0" smtClean="0">
                <a:solidFill>
                  <a:srgbClr val="FF0000"/>
                </a:solidFill>
              </a:rPr>
              <a:t>Gyratory Crusher (primary crushing)</a:t>
            </a:r>
            <a:endParaRPr lang="en-GB" b="1" dirty="0">
              <a:solidFill>
                <a:srgbClr val="FF0000"/>
              </a:solidFill>
            </a:endParaRPr>
          </a:p>
        </p:txBody>
      </p:sp>
      <p:sp>
        <p:nvSpPr>
          <p:cNvPr id="58" name="TextBox 57"/>
          <p:cNvSpPr txBox="1"/>
          <p:nvPr/>
        </p:nvSpPr>
        <p:spPr>
          <a:xfrm>
            <a:off x="4067944" y="3573016"/>
            <a:ext cx="1728192" cy="369332"/>
          </a:xfrm>
          <a:prstGeom prst="rect">
            <a:avLst/>
          </a:prstGeom>
          <a:noFill/>
        </p:spPr>
        <p:txBody>
          <a:bodyPr wrap="square" rtlCol="0">
            <a:spAutoFit/>
          </a:bodyPr>
          <a:lstStyle/>
          <a:p>
            <a:r>
              <a:rPr lang="en-GB" b="1" dirty="0" smtClean="0">
                <a:solidFill>
                  <a:srgbClr val="00B050"/>
                </a:solidFill>
              </a:rPr>
              <a:t>Surge Bin</a:t>
            </a:r>
            <a:endParaRPr lang="en-GB" b="1" dirty="0">
              <a:solidFill>
                <a:srgbClr val="00B050"/>
              </a:solidFill>
            </a:endParaRPr>
          </a:p>
        </p:txBody>
      </p:sp>
      <p:sp>
        <p:nvSpPr>
          <p:cNvPr id="59" name="TextBox 58"/>
          <p:cNvSpPr txBox="1"/>
          <p:nvPr/>
        </p:nvSpPr>
        <p:spPr>
          <a:xfrm>
            <a:off x="3779912" y="4365104"/>
            <a:ext cx="1584176" cy="369332"/>
          </a:xfrm>
          <a:prstGeom prst="rect">
            <a:avLst/>
          </a:prstGeom>
          <a:noFill/>
        </p:spPr>
        <p:txBody>
          <a:bodyPr wrap="square" rtlCol="0">
            <a:spAutoFit/>
          </a:bodyPr>
          <a:lstStyle/>
          <a:p>
            <a:r>
              <a:rPr lang="en-GB" b="1" dirty="0" smtClean="0">
                <a:solidFill>
                  <a:srgbClr val="FF0000"/>
                </a:solidFill>
              </a:rPr>
              <a:t>Ore Feeder</a:t>
            </a:r>
            <a:endParaRPr lang="en-GB" b="1" dirty="0">
              <a:solidFill>
                <a:srgbClr val="FF0000"/>
              </a:solidFill>
            </a:endParaRPr>
          </a:p>
        </p:txBody>
      </p:sp>
      <p:sp>
        <p:nvSpPr>
          <p:cNvPr id="60" name="TextBox 59"/>
          <p:cNvSpPr txBox="1"/>
          <p:nvPr/>
        </p:nvSpPr>
        <p:spPr>
          <a:xfrm>
            <a:off x="2627784" y="5157192"/>
            <a:ext cx="1728192" cy="369332"/>
          </a:xfrm>
          <a:prstGeom prst="rect">
            <a:avLst/>
          </a:prstGeom>
          <a:noFill/>
        </p:spPr>
        <p:txBody>
          <a:bodyPr wrap="square" rtlCol="0">
            <a:spAutoFit/>
          </a:bodyPr>
          <a:lstStyle/>
          <a:p>
            <a:r>
              <a:rPr lang="en-GB" b="1" dirty="0" smtClean="0">
                <a:solidFill>
                  <a:srgbClr val="7030A0"/>
                </a:solidFill>
              </a:rPr>
              <a:t>Scalping Screen</a:t>
            </a:r>
            <a:endParaRPr lang="en-GB" b="1" dirty="0">
              <a:solidFill>
                <a:srgbClr val="7030A0"/>
              </a:solidFill>
            </a:endParaRPr>
          </a:p>
        </p:txBody>
      </p:sp>
      <p:sp>
        <p:nvSpPr>
          <p:cNvPr id="61" name="TextBox 60"/>
          <p:cNvSpPr txBox="1"/>
          <p:nvPr/>
        </p:nvSpPr>
        <p:spPr>
          <a:xfrm>
            <a:off x="5436096" y="4869160"/>
            <a:ext cx="648072" cy="369332"/>
          </a:xfrm>
          <a:prstGeom prst="rect">
            <a:avLst/>
          </a:prstGeom>
          <a:noFill/>
        </p:spPr>
        <p:txBody>
          <a:bodyPr wrap="square" rtlCol="0">
            <a:spAutoFit/>
          </a:bodyPr>
          <a:lstStyle/>
          <a:p>
            <a:r>
              <a:rPr lang="en-GB" b="1" dirty="0" smtClean="0">
                <a:solidFill>
                  <a:srgbClr val="7030A0"/>
                </a:solidFill>
              </a:rPr>
              <a:t>O/S</a:t>
            </a:r>
            <a:endParaRPr lang="en-GB" b="1" dirty="0">
              <a:solidFill>
                <a:srgbClr val="7030A0"/>
              </a:solidFill>
            </a:endParaRPr>
          </a:p>
        </p:txBody>
      </p:sp>
      <p:sp>
        <p:nvSpPr>
          <p:cNvPr id="62" name="TextBox 61"/>
          <p:cNvSpPr txBox="1"/>
          <p:nvPr/>
        </p:nvSpPr>
        <p:spPr>
          <a:xfrm>
            <a:off x="4644008" y="5733256"/>
            <a:ext cx="648072" cy="369332"/>
          </a:xfrm>
          <a:prstGeom prst="rect">
            <a:avLst/>
          </a:prstGeom>
          <a:noFill/>
        </p:spPr>
        <p:txBody>
          <a:bodyPr wrap="square" rtlCol="0">
            <a:spAutoFit/>
          </a:bodyPr>
          <a:lstStyle/>
          <a:p>
            <a:r>
              <a:rPr lang="en-GB" b="1" dirty="0" smtClean="0">
                <a:solidFill>
                  <a:srgbClr val="7030A0"/>
                </a:solidFill>
              </a:rPr>
              <a:t>U/S</a:t>
            </a:r>
            <a:endParaRPr lang="en-GB" b="1" dirty="0">
              <a:solidFill>
                <a:srgbClr val="7030A0"/>
              </a:solidFill>
            </a:endParaRPr>
          </a:p>
        </p:txBody>
      </p:sp>
      <p:sp>
        <p:nvSpPr>
          <p:cNvPr id="63" name="TextBox 62"/>
          <p:cNvSpPr txBox="1"/>
          <p:nvPr/>
        </p:nvSpPr>
        <p:spPr>
          <a:xfrm>
            <a:off x="7020272" y="4797152"/>
            <a:ext cx="2339752" cy="646331"/>
          </a:xfrm>
          <a:prstGeom prst="rect">
            <a:avLst/>
          </a:prstGeom>
          <a:noFill/>
        </p:spPr>
        <p:txBody>
          <a:bodyPr wrap="square" rtlCol="0">
            <a:spAutoFit/>
          </a:bodyPr>
          <a:lstStyle/>
          <a:p>
            <a:r>
              <a:rPr lang="en-GB" b="1" dirty="0" smtClean="0">
                <a:solidFill>
                  <a:srgbClr val="C00000"/>
                </a:solidFill>
              </a:rPr>
              <a:t>Cone Crusher (secondary crushing)</a:t>
            </a:r>
            <a:endParaRPr lang="en-GB" b="1" dirty="0">
              <a:solidFill>
                <a:srgbClr val="C00000"/>
              </a:solidFill>
            </a:endParaRPr>
          </a:p>
        </p:txBody>
      </p:sp>
      <p:sp>
        <p:nvSpPr>
          <p:cNvPr id="64" name="TextBox 63"/>
          <p:cNvSpPr txBox="1"/>
          <p:nvPr/>
        </p:nvSpPr>
        <p:spPr>
          <a:xfrm>
            <a:off x="7452320" y="5517232"/>
            <a:ext cx="1691680" cy="923330"/>
          </a:xfrm>
          <a:prstGeom prst="rect">
            <a:avLst/>
          </a:prstGeom>
          <a:noFill/>
        </p:spPr>
        <p:txBody>
          <a:bodyPr wrap="square" rtlCol="0">
            <a:spAutoFit/>
          </a:bodyPr>
          <a:lstStyle/>
          <a:p>
            <a:r>
              <a:rPr lang="en-GB" b="1" dirty="0" smtClean="0">
                <a:solidFill>
                  <a:srgbClr val="002060"/>
                </a:solidFill>
              </a:rPr>
              <a:t>To Tertiary Crushing or grinding</a:t>
            </a:r>
            <a:endParaRPr lang="en-GB" b="1" dirty="0">
              <a:solidFill>
                <a:srgbClr val="002060"/>
              </a:solidFill>
            </a:endParaRPr>
          </a:p>
        </p:txBody>
      </p:sp>
      <p:sp>
        <p:nvSpPr>
          <p:cNvPr id="65" name="TextBox 64"/>
          <p:cNvSpPr txBox="1"/>
          <p:nvPr/>
        </p:nvSpPr>
        <p:spPr>
          <a:xfrm>
            <a:off x="179512" y="0"/>
            <a:ext cx="8712968" cy="646331"/>
          </a:xfrm>
          <a:prstGeom prst="rect">
            <a:avLst/>
          </a:prstGeom>
          <a:noFill/>
        </p:spPr>
        <p:txBody>
          <a:bodyPr wrap="square" rtlCol="0">
            <a:spAutoFit/>
          </a:bodyPr>
          <a:lstStyle/>
          <a:p>
            <a:r>
              <a:rPr lang="en-GB" b="1" dirty="0" smtClean="0"/>
              <a:t>Primary and secondary crushers both in open circuit. Primary crusher fed directly (e.g. Open pit ore with truck). Secondary cone crusher fed from surge bin via scalping screen</a:t>
            </a:r>
            <a:endParaRPr lang="en-GB" b="1" dirty="0"/>
          </a:p>
        </p:txBody>
      </p:sp>
      <p:sp>
        <p:nvSpPr>
          <p:cNvPr id="66" name="TextBox 65"/>
          <p:cNvSpPr txBox="1"/>
          <p:nvPr/>
        </p:nvSpPr>
        <p:spPr>
          <a:xfrm>
            <a:off x="5652120" y="1052736"/>
            <a:ext cx="3096344" cy="646331"/>
          </a:xfrm>
          <a:prstGeom prst="rect">
            <a:avLst/>
          </a:prstGeom>
          <a:noFill/>
        </p:spPr>
        <p:txBody>
          <a:bodyPr wrap="square" rtlCol="0">
            <a:spAutoFit/>
          </a:bodyPr>
          <a:lstStyle/>
          <a:p>
            <a:r>
              <a:rPr lang="en-GB" b="1" dirty="0" smtClean="0">
                <a:solidFill>
                  <a:srgbClr val="002060"/>
                </a:solidFill>
              </a:rPr>
              <a:t>U/S = Screen Undersize  (fines)</a:t>
            </a:r>
          </a:p>
          <a:p>
            <a:r>
              <a:rPr lang="en-GB" b="1" dirty="0" smtClean="0">
                <a:solidFill>
                  <a:srgbClr val="002060"/>
                </a:solidFill>
              </a:rPr>
              <a:t>O/S = Screen Oversize (coarse)</a:t>
            </a:r>
            <a:endParaRPr lang="en-GB" b="1" dirty="0">
              <a:solidFill>
                <a:srgbClr val="002060"/>
              </a:solidFill>
            </a:endParaRPr>
          </a:p>
        </p:txBody>
      </p:sp>
      <p:sp>
        <p:nvSpPr>
          <p:cNvPr id="36" name="Slide Number Placeholder 35"/>
          <p:cNvSpPr>
            <a:spLocks noGrp="1"/>
          </p:cNvSpPr>
          <p:nvPr>
            <p:ph type="sldNum" sz="quarter" idx="12"/>
          </p:nvPr>
        </p:nvSpPr>
        <p:spPr/>
        <p:txBody>
          <a:bodyPr/>
          <a:lstStyle/>
          <a:p>
            <a:fld id="{9299C90B-8862-4946-98D0-CC66574015D9}" type="slidenum">
              <a:rPr lang="en-GB" smtClean="0"/>
              <a:pPr/>
              <a:t>36</a:t>
            </a:fld>
            <a:endParaRPr lang="en-GB"/>
          </a:p>
        </p:txBody>
      </p:sp>
      <p:sp>
        <p:nvSpPr>
          <p:cNvPr id="38" name="Footer Placeholder 37"/>
          <p:cNvSpPr>
            <a:spLocks noGrp="1"/>
          </p:cNvSpPr>
          <p:nvPr>
            <p:ph type="ftr" sz="quarter" idx="11"/>
          </p:nvPr>
        </p:nvSpPr>
        <p:spPr/>
        <p:txBody>
          <a:bodyPr/>
          <a:lstStyle/>
          <a:p>
            <a:r>
              <a:rPr lang="en-GB" smtClean="0"/>
              <a:t>ES/ MM 415 / 2013</a:t>
            </a:r>
            <a:endParaRPr lang="en-GB"/>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6331"/>
          </a:xfrm>
          <a:prstGeom prst="rect">
            <a:avLst/>
          </a:prstGeom>
          <a:noFill/>
        </p:spPr>
        <p:txBody>
          <a:bodyPr wrap="square" rtlCol="0">
            <a:spAutoFit/>
          </a:bodyPr>
          <a:lstStyle/>
          <a:p>
            <a:r>
              <a:rPr lang="en-GB" b="1" dirty="0" smtClean="0">
                <a:solidFill>
                  <a:srgbClr val="C00000"/>
                </a:solidFill>
              </a:rPr>
              <a:t>Primary crusher in open circuit, secondary crusher in closed circuit with screen. Primary jaw crusher fed by ore from surge bin via </a:t>
            </a:r>
            <a:r>
              <a:rPr lang="en-GB" b="1" dirty="0" err="1" smtClean="0">
                <a:solidFill>
                  <a:srgbClr val="C00000"/>
                </a:solidFill>
              </a:rPr>
              <a:t>grizzley</a:t>
            </a:r>
            <a:r>
              <a:rPr lang="en-GB" b="1" dirty="0" smtClean="0">
                <a:solidFill>
                  <a:srgbClr val="C00000"/>
                </a:solidFill>
              </a:rPr>
              <a:t>.</a:t>
            </a:r>
            <a:endParaRPr lang="en-GB" b="1" dirty="0">
              <a:solidFill>
                <a:srgbClr val="C00000"/>
              </a:solidFill>
            </a:endParaRPr>
          </a:p>
        </p:txBody>
      </p:sp>
      <p:cxnSp>
        <p:nvCxnSpPr>
          <p:cNvPr id="4" name="Straight Connector 3"/>
          <p:cNvCxnSpPr/>
          <p:nvPr/>
        </p:nvCxnSpPr>
        <p:spPr>
          <a:xfrm>
            <a:off x="179512" y="1340768"/>
            <a:ext cx="93610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400000">
            <a:off x="935596" y="1520788"/>
            <a:ext cx="360040" cy="1588"/>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611560" y="1772816"/>
            <a:ext cx="43204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187624" y="1772816"/>
            <a:ext cx="43204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27584" y="1988840"/>
            <a:ext cx="504056" cy="36004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1187624" y="1988840"/>
            <a:ext cx="216024" cy="14401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1600" y="2420888"/>
            <a:ext cx="864096"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1691680" y="2564904"/>
            <a:ext cx="288032" cy="1588"/>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31640" y="2636912"/>
            <a:ext cx="792088" cy="288032"/>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1332434" y="3356992"/>
            <a:ext cx="1007318" cy="7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07704" y="2708920"/>
            <a:ext cx="1224136"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2951820" y="2888940"/>
            <a:ext cx="360040" cy="1588"/>
          </a:xfrm>
          <a:prstGeom prst="straightConnector1">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663788" y="3248980"/>
            <a:ext cx="5040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023828" y="3176972"/>
            <a:ext cx="432048" cy="21602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635896" y="3140968"/>
            <a:ext cx="216024"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p:cNvCxnSpPr>
            <a:stCxn id="34" idx="1"/>
          </p:cNvCxnSpPr>
          <p:nvPr/>
        </p:nvCxnSpPr>
        <p:spPr>
          <a:xfrm rot="10800000" flipV="1">
            <a:off x="3203848" y="3320988"/>
            <a:ext cx="432048" cy="360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35696" y="3861048"/>
            <a:ext cx="28803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2916610" y="3716238"/>
            <a:ext cx="288032"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4536790" y="4040274"/>
            <a:ext cx="36004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3959932" y="4329100"/>
            <a:ext cx="6480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4752020" y="4329100"/>
            <a:ext cx="6480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283968" y="4653136"/>
            <a:ext cx="792088" cy="43204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flipV="1">
            <a:off x="4860032" y="4653136"/>
            <a:ext cx="216024" cy="14401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788024" y="5157192"/>
            <a:ext cx="79208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5472894" y="5264410"/>
            <a:ext cx="215230" cy="794"/>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076056" y="5373216"/>
            <a:ext cx="936104" cy="216024"/>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796136" y="5517232"/>
            <a:ext cx="115212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a:off x="6841046" y="5624450"/>
            <a:ext cx="216024"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4" name="Flowchart: Manual Operation 63"/>
          <p:cNvSpPr/>
          <p:nvPr/>
        </p:nvSpPr>
        <p:spPr>
          <a:xfrm rot="10800000">
            <a:off x="6732240" y="5805264"/>
            <a:ext cx="576064" cy="216024"/>
          </a:xfrm>
          <a:prstGeom prst="flowChartManualOperat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Connector 67"/>
          <p:cNvCxnSpPr/>
          <p:nvPr/>
        </p:nvCxnSpPr>
        <p:spPr>
          <a:xfrm rot="5400000">
            <a:off x="6480212" y="5769260"/>
            <a:ext cx="288032" cy="2160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6200000" flipH="1">
            <a:off x="7272300" y="5769260"/>
            <a:ext cx="288032" cy="2160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5076056" y="6021288"/>
            <a:ext cx="100811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5580112" y="6525344"/>
            <a:ext cx="1080120"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948264" y="6165304"/>
            <a:ext cx="1440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020272" y="6237312"/>
            <a:ext cx="10081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flipH="1" flipV="1">
            <a:off x="7380312" y="5589240"/>
            <a:ext cx="12961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0800000">
            <a:off x="5724128" y="4941168"/>
            <a:ext cx="23042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a:off x="5436096" y="5229200"/>
            <a:ext cx="57606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0" y="908720"/>
            <a:ext cx="1475656" cy="369332"/>
          </a:xfrm>
          <a:prstGeom prst="rect">
            <a:avLst/>
          </a:prstGeom>
          <a:noFill/>
        </p:spPr>
        <p:txBody>
          <a:bodyPr wrap="square" rtlCol="0">
            <a:spAutoFit/>
          </a:bodyPr>
          <a:lstStyle/>
          <a:p>
            <a:r>
              <a:rPr lang="en-GB" b="1" dirty="0" smtClean="0">
                <a:solidFill>
                  <a:srgbClr val="002060"/>
                </a:solidFill>
              </a:rPr>
              <a:t>R.O.M   Ore</a:t>
            </a:r>
            <a:endParaRPr lang="en-GB" b="1" dirty="0">
              <a:solidFill>
                <a:srgbClr val="002060"/>
              </a:solidFill>
            </a:endParaRPr>
          </a:p>
        </p:txBody>
      </p:sp>
      <p:sp>
        <p:nvSpPr>
          <p:cNvPr id="96" name="TextBox 95"/>
          <p:cNvSpPr txBox="1"/>
          <p:nvPr/>
        </p:nvSpPr>
        <p:spPr>
          <a:xfrm>
            <a:off x="1547664" y="1628800"/>
            <a:ext cx="1152128" cy="369332"/>
          </a:xfrm>
          <a:prstGeom prst="rect">
            <a:avLst/>
          </a:prstGeom>
          <a:noFill/>
        </p:spPr>
        <p:txBody>
          <a:bodyPr wrap="square" rtlCol="0">
            <a:spAutoFit/>
          </a:bodyPr>
          <a:lstStyle/>
          <a:p>
            <a:r>
              <a:rPr lang="en-GB" b="1" dirty="0" smtClean="0">
                <a:solidFill>
                  <a:srgbClr val="002060"/>
                </a:solidFill>
              </a:rPr>
              <a:t>Surge Bin</a:t>
            </a:r>
            <a:endParaRPr lang="en-GB" b="1" dirty="0">
              <a:solidFill>
                <a:srgbClr val="002060"/>
              </a:solidFill>
            </a:endParaRPr>
          </a:p>
        </p:txBody>
      </p:sp>
      <p:sp>
        <p:nvSpPr>
          <p:cNvPr id="97" name="TextBox 96"/>
          <p:cNvSpPr txBox="1"/>
          <p:nvPr/>
        </p:nvSpPr>
        <p:spPr>
          <a:xfrm>
            <a:off x="1403648" y="2060848"/>
            <a:ext cx="1296144" cy="369332"/>
          </a:xfrm>
          <a:prstGeom prst="rect">
            <a:avLst/>
          </a:prstGeom>
          <a:noFill/>
        </p:spPr>
        <p:txBody>
          <a:bodyPr wrap="square" rtlCol="0">
            <a:spAutoFit/>
          </a:bodyPr>
          <a:lstStyle/>
          <a:p>
            <a:r>
              <a:rPr lang="en-GB" b="1" dirty="0" smtClean="0">
                <a:solidFill>
                  <a:srgbClr val="002060"/>
                </a:solidFill>
              </a:rPr>
              <a:t>Ore Feeder</a:t>
            </a:r>
            <a:endParaRPr lang="en-GB" b="1" dirty="0">
              <a:solidFill>
                <a:srgbClr val="002060"/>
              </a:solidFill>
            </a:endParaRPr>
          </a:p>
        </p:txBody>
      </p:sp>
      <p:sp>
        <p:nvSpPr>
          <p:cNvPr id="98" name="TextBox 97"/>
          <p:cNvSpPr txBox="1"/>
          <p:nvPr/>
        </p:nvSpPr>
        <p:spPr>
          <a:xfrm>
            <a:off x="467544" y="2564904"/>
            <a:ext cx="1008112" cy="646331"/>
          </a:xfrm>
          <a:prstGeom prst="rect">
            <a:avLst/>
          </a:prstGeom>
          <a:noFill/>
        </p:spPr>
        <p:txBody>
          <a:bodyPr wrap="square" rtlCol="0">
            <a:spAutoFit/>
          </a:bodyPr>
          <a:lstStyle/>
          <a:p>
            <a:r>
              <a:rPr lang="en-GB" b="1" dirty="0" smtClean="0">
                <a:solidFill>
                  <a:srgbClr val="7030A0"/>
                </a:solidFill>
              </a:rPr>
              <a:t>Scalping </a:t>
            </a:r>
            <a:r>
              <a:rPr lang="en-GB" b="1" dirty="0" err="1" smtClean="0">
                <a:solidFill>
                  <a:srgbClr val="7030A0"/>
                </a:solidFill>
              </a:rPr>
              <a:t>Grizzley</a:t>
            </a:r>
            <a:endParaRPr lang="en-GB" b="1" dirty="0">
              <a:solidFill>
                <a:srgbClr val="7030A0"/>
              </a:solidFill>
            </a:endParaRPr>
          </a:p>
        </p:txBody>
      </p:sp>
      <p:sp>
        <p:nvSpPr>
          <p:cNvPr id="99" name="TextBox 98"/>
          <p:cNvSpPr txBox="1"/>
          <p:nvPr/>
        </p:nvSpPr>
        <p:spPr>
          <a:xfrm>
            <a:off x="1907704" y="3284984"/>
            <a:ext cx="576064" cy="369332"/>
          </a:xfrm>
          <a:prstGeom prst="rect">
            <a:avLst/>
          </a:prstGeom>
          <a:noFill/>
        </p:spPr>
        <p:txBody>
          <a:bodyPr wrap="square" rtlCol="0">
            <a:spAutoFit/>
          </a:bodyPr>
          <a:lstStyle/>
          <a:p>
            <a:r>
              <a:rPr lang="en-GB" b="1" dirty="0" smtClean="0">
                <a:solidFill>
                  <a:srgbClr val="7030A0"/>
                </a:solidFill>
              </a:rPr>
              <a:t>U/S</a:t>
            </a:r>
            <a:endParaRPr lang="en-GB" b="1" dirty="0">
              <a:solidFill>
                <a:srgbClr val="7030A0"/>
              </a:solidFill>
            </a:endParaRPr>
          </a:p>
        </p:txBody>
      </p:sp>
      <p:sp>
        <p:nvSpPr>
          <p:cNvPr id="100" name="TextBox 99"/>
          <p:cNvSpPr txBox="1"/>
          <p:nvPr/>
        </p:nvSpPr>
        <p:spPr>
          <a:xfrm>
            <a:off x="2555776" y="2420888"/>
            <a:ext cx="720080" cy="369332"/>
          </a:xfrm>
          <a:prstGeom prst="rect">
            <a:avLst/>
          </a:prstGeom>
          <a:noFill/>
        </p:spPr>
        <p:txBody>
          <a:bodyPr wrap="square" rtlCol="0">
            <a:spAutoFit/>
          </a:bodyPr>
          <a:lstStyle/>
          <a:p>
            <a:r>
              <a:rPr lang="en-GB" b="1" dirty="0" smtClean="0">
                <a:solidFill>
                  <a:srgbClr val="7030A0"/>
                </a:solidFill>
              </a:rPr>
              <a:t>S/O</a:t>
            </a:r>
            <a:endParaRPr lang="en-GB" b="1" dirty="0">
              <a:solidFill>
                <a:srgbClr val="7030A0"/>
              </a:solidFill>
            </a:endParaRPr>
          </a:p>
        </p:txBody>
      </p:sp>
      <p:sp>
        <p:nvSpPr>
          <p:cNvPr id="101" name="TextBox 100"/>
          <p:cNvSpPr txBox="1"/>
          <p:nvPr/>
        </p:nvSpPr>
        <p:spPr>
          <a:xfrm>
            <a:off x="3563888" y="2708920"/>
            <a:ext cx="3240360" cy="369332"/>
          </a:xfrm>
          <a:prstGeom prst="rect">
            <a:avLst/>
          </a:prstGeom>
          <a:noFill/>
        </p:spPr>
        <p:txBody>
          <a:bodyPr wrap="square" rtlCol="0">
            <a:spAutoFit/>
          </a:bodyPr>
          <a:lstStyle/>
          <a:p>
            <a:r>
              <a:rPr lang="en-GB" b="1" dirty="0" smtClean="0">
                <a:solidFill>
                  <a:srgbClr val="00B050"/>
                </a:solidFill>
              </a:rPr>
              <a:t>Jaw Crusher (primary crushing)</a:t>
            </a:r>
            <a:endParaRPr lang="en-GB" b="1" dirty="0">
              <a:solidFill>
                <a:srgbClr val="00B050"/>
              </a:solidFill>
            </a:endParaRPr>
          </a:p>
        </p:txBody>
      </p:sp>
      <p:sp>
        <p:nvSpPr>
          <p:cNvPr id="102" name="TextBox 101"/>
          <p:cNvSpPr txBox="1"/>
          <p:nvPr/>
        </p:nvSpPr>
        <p:spPr>
          <a:xfrm>
            <a:off x="5148064" y="4005064"/>
            <a:ext cx="1080120" cy="369332"/>
          </a:xfrm>
          <a:prstGeom prst="rect">
            <a:avLst/>
          </a:prstGeom>
          <a:noFill/>
        </p:spPr>
        <p:txBody>
          <a:bodyPr wrap="square" rtlCol="0">
            <a:spAutoFit/>
          </a:bodyPr>
          <a:lstStyle/>
          <a:p>
            <a:r>
              <a:rPr lang="en-GB" b="1" dirty="0" smtClean="0">
                <a:solidFill>
                  <a:srgbClr val="002060"/>
                </a:solidFill>
              </a:rPr>
              <a:t>Surge Bin</a:t>
            </a:r>
            <a:endParaRPr lang="en-GB" b="1" dirty="0">
              <a:solidFill>
                <a:srgbClr val="002060"/>
              </a:solidFill>
            </a:endParaRPr>
          </a:p>
        </p:txBody>
      </p:sp>
      <p:sp>
        <p:nvSpPr>
          <p:cNvPr id="103" name="TextBox 102"/>
          <p:cNvSpPr txBox="1"/>
          <p:nvPr/>
        </p:nvSpPr>
        <p:spPr>
          <a:xfrm>
            <a:off x="5004048" y="4581128"/>
            <a:ext cx="1224136" cy="646331"/>
          </a:xfrm>
          <a:prstGeom prst="rect">
            <a:avLst/>
          </a:prstGeom>
          <a:noFill/>
        </p:spPr>
        <p:txBody>
          <a:bodyPr wrap="square" rtlCol="0">
            <a:spAutoFit/>
          </a:bodyPr>
          <a:lstStyle/>
          <a:p>
            <a:r>
              <a:rPr lang="en-GB" b="1" dirty="0" smtClean="0">
                <a:solidFill>
                  <a:srgbClr val="002060"/>
                </a:solidFill>
              </a:rPr>
              <a:t>Ore Feeder</a:t>
            </a:r>
            <a:endParaRPr lang="en-GB" b="1" dirty="0">
              <a:solidFill>
                <a:srgbClr val="002060"/>
              </a:solidFill>
            </a:endParaRPr>
          </a:p>
        </p:txBody>
      </p:sp>
      <p:sp>
        <p:nvSpPr>
          <p:cNvPr id="104" name="TextBox 103"/>
          <p:cNvSpPr txBox="1"/>
          <p:nvPr/>
        </p:nvSpPr>
        <p:spPr>
          <a:xfrm>
            <a:off x="3851920" y="5445224"/>
            <a:ext cx="1656184" cy="369332"/>
          </a:xfrm>
          <a:prstGeom prst="rect">
            <a:avLst/>
          </a:prstGeom>
          <a:noFill/>
        </p:spPr>
        <p:txBody>
          <a:bodyPr wrap="square" rtlCol="0">
            <a:spAutoFit/>
          </a:bodyPr>
          <a:lstStyle/>
          <a:p>
            <a:r>
              <a:rPr lang="en-GB" b="1" dirty="0" smtClean="0">
                <a:solidFill>
                  <a:srgbClr val="7030A0"/>
                </a:solidFill>
              </a:rPr>
              <a:t>Scalping Screen</a:t>
            </a:r>
            <a:endParaRPr lang="en-GB" b="1" dirty="0">
              <a:solidFill>
                <a:srgbClr val="7030A0"/>
              </a:solidFill>
            </a:endParaRPr>
          </a:p>
        </p:txBody>
      </p:sp>
      <p:sp>
        <p:nvSpPr>
          <p:cNvPr id="105" name="TextBox 104"/>
          <p:cNvSpPr txBox="1"/>
          <p:nvPr/>
        </p:nvSpPr>
        <p:spPr>
          <a:xfrm>
            <a:off x="5724128" y="6021288"/>
            <a:ext cx="576064" cy="369332"/>
          </a:xfrm>
          <a:prstGeom prst="rect">
            <a:avLst/>
          </a:prstGeom>
          <a:noFill/>
        </p:spPr>
        <p:txBody>
          <a:bodyPr wrap="square" rtlCol="0">
            <a:spAutoFit/>
          </a:bodyPr>
          <a:lstStyle/>
          <a:p>
            <a:r>
              <a:rPr lang="en-GB" b="1" dirty="0" smtClean="0">
                <a:solidFill>
                  <a:srgbClr val="7030A0"/>
                </a:solidFill>
              </a:rPr>
              <a:t>U/S</a:t>
            </a:r>
            <a:endParaRPr lang="en-GB" b="1" dirty="0">
              <a:solidFill>
                <a:srgbClr val="7030A0"/>
              </a:solidFill>
            </a:endParaRPr>
          </a:p>
        </p:txBody>
      </p:sp>
      <p:sp>
        <p:nvSpPr>
          <p:cNvPr id="106" name="TextBox 105"/>
          <p:cNvSpPr txBox="1"/>
          <p:nvPr/>
        </p:nvSpPr>
        <p:spPr>
          <a:xfrm>
            <a:off x="5940152" y="5157192"/>
            <a:ext cx="576064" cy="369332"/>
          </a:xfrm>
          <a:prstGeom prst="rect">
            <a:avLst/>
          </a:prstGeom>
          <a:noFill/>
        </p:spPr>
        <p:txBody>
          <a:bodyPr wrap="square" rtlCol="0">
            <a:spAutoFit/>
          </a:bodyPr>
          <a:lstStyle/>
          <a:p>
            <a:r>
              <a:rPr lang="en-GB" b="1" dirty="0" smtClean="0">
                <a:solidFill>
                  <a:srgbClr val="7030A0"/>
                </a:solidFill>
              </a:rPr>
              <a:t>O/S</a:t>
            </a:r>
            <a:endParaRPr lang="en-GB" b="1" dirty="0">
              <a:solidFill>
                <a:srgbClr val="7030A0"/>
              </a:solidFill>
            </a:endParaRPr>
          </a:p>
        </p:txBody>
      </p:sp>
      <p:sp>
        <p:nvSpPr>
          <p:cNvPr id="108" name="TextBox 107"/>
          <p:cNvSpPr txBox="1"/>
          <p:nvPr/>
        </p:nvSpPr>
        <p:spPr>
          <a:xfrm>
            <a:off x="6660232" y="6211669"/>
            <a:ext cx="2232248" cy="646331"/>
          </a:xfrm>
          <a:prstGeom prst="rect">
            <a:avLst/>
          </a:prstGeom>
          <a:noFill/>
        </p:spPr>
        <p:txBody>
          <a:bodyPr wrap="square" rtlCol="0">
            <a:spAutoFit/>
          </a:bodyPr>
          <a:lstStyle/>
          <a:p>
            <a:r>
              <a:rPr lang="en-GB" b="1" dirty="0" smtClean="0">
                <a:solidFill>
                  <a:schemeClr val="accent2">
                    <a:lumMod val="50000"/>
                  </a:schemeClr>
                </a:solidFill>
              </a:rPr>
              <a:t>To Tertiary Crushing or Grinding</a:t>
            </a:r>
            <a:endParaRPr lang="en-GB" b="1" dirty="0">
              <a:solidFill>
                <a:schemeClr val="accent2">
                  <a:lumMod val="50000"/>
                </a:schemeClr>
              </a:solidFill>
            </a:endParaRPr>
          </a:p>
        </p:txBody>
      </p:sp>
      <p:sp>
        <p:nvSpPr>
          <p:cNvPr id="112" name="TextBox 111"/>
          <p:cNvSpPr txBox="1"/>
          <p:nvPr/>
        </p:nvSpPr>
        <p:spPr>
          <a:xfrm>
            <a:off x="6876256" y="3933056"/>
            <a:ext cx="2267744" cy="646331"/>
          </a:xfrm>
          <a:prstGeom prst="rect">
            <a:avLst/>
          </a:prstGeom>
          <a:noFill/>
        </p:spPr>
        <p:txBody>
          <a:bodyPr wrap="square" rtlCol="0">
            <a:spAutoFit/>
          </a:bodyPr>
          <a:lstStyle/>
          <a:p>
            <a:r>
              <a:rPr lang="en-GB" b="1" dirty="0" smtClean="0">
                <a:solidFill>
                  <a:srgbClr val="0070C0"/>
                </a:solidFill>
              </a:rPr>
              <a:t>Cone Crusher (secondary crushing</a:t>
            </a:r>
            <a:r>
              <a:rPr lang="en-GB" dirty="0" smtClean="0"/>
              <a:t>)</a:t>
            </a:r>
            <a:endParaRPr lang="en-GB" dirty="0"/>
          </a:p>
        </p:txBody>
      </p:sp>
      <p:cxnSp>
        <p:nvCxnSpPr>
          <p:cNvPr id="114" name="Straight Arrow Connector 113"/>
          <p:cNvCxnSpPr/>
          <p:nvPr/>
        </p:nvCxnSpPr>
        <p:spPr>
          <a:xfrm rot="5400000">
            <a:off x="6912260" y="4905164"/>
            <a:ext cx="1008112" cy="360040"/>
          </a:xfrm>
          <a:prstGeom prst="straightConnector1">
            <a:avLst/>
          </a:prstGeom>
          <a:ln w="381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7" name="Slide Number Placeholder 56"/>
          <p:cNvSpPr>
            <a:spLocks noGrp="1"/>
          </p:cNvSpPr>
          <p:nvPr>
            <p:ph type="sldNum" sz="quarter" idx="12"/>
          </p:nvPr>
        </p:nvSpPr>
        <p:spPr/>
        <p:txBody>
          <a:bodyPr/>
          <a:lstStyle/>
          <a:p>
            <a:fld id="{9299C90B-8862-4946-98D0-CC66574015D9}" type="slidenum">
              <a:rPr lang="en-GB" smtClean="0"/>
              <a:pPr/>
              <a:t>37</a:t>
            </a:fld>
            <a:endParaRPr lang="en-GB"/>
          </a:p>
        </p:txBody>
      </p:sp>
      <p:sp>
        <p:nvSpPr>
          <p:cNvPr id="58" name="Footer Placeholder 57"/>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70000" lnSpcReduction="20000"/>
          </a:bodyPr>
          <a:lstStyle/>
          <a:p>
            <a:pPr algn="just">
              <a:buNone/>
            </a:pPr>
            <a:r>
              <a:rPr lang="en-GB" b="1" dirty="0" smtClean="0">
                <a:solidFill>
                  <a:srgbClr val="FF0000"/>
                </a:solidFill>
              </a:rPr>
              <a:t>Jaw Crushers</a:t>
            </a:r>
          </a:p>
          <a:p>
            <a:pPr algn="just"/>
            <a:r>
              <a:rPr lang="en-GB" dirty="0" smtClean="0"/>
              <a:t>The </a:t>
            </a:r>
            <a:r>
              <a:rPr lang="en-GB" dirty="0"/>
              <a:t>general principle of the most commonly used jaw crusher (Blake-type or double-toggle jaw crusher) is as follows:</a:t>
            </a:r>
          </a:p>
          <a:p>
            <a:pPr algn="just"/>
            <a:r>
              <a:rPr lang="en-GB" dirty="0"/>
              <a:t> </a:t>
            </a:r>
          </a:p>
          <a:p>
            <a:pPr algn="just"/>
            <a:r>
              <a:rPr lang="en-GB" dirty="0"/>
              <a:t>The crusher consists essentially of two crushing surfaces set at a small angle convergent downward. </a:t>
            </a:r>
            <a:endParaRPr lang="en-GB" dirty="0" smtClean="0"/>
          </a:p>
          <a:p>
            <a:pPr algn="just"/>
            <a:endParaRPr lang="en-GB" dirty="0" smtClean="0"/>
          </a:p>
          <a:p>
            <a:pPr algn="just"/>
            <a:r>
              <a:rPr lang="en-GB" dirty="0" smtClean="0"/>
              <a:t>The </a:t>
            </a:r>
            <a:r>
              <a:rPr lang="en-GB" dirty="0"/>
              <a:t>one surface is fixed to the main frame, the other is moveable and is caused to approach and recede from the fixed surface alternately. </a:t>
            </a:r>
            <a:endParaRPr lang="en-GB" dirty="0" smtClean="0"/>
          </a:p>
          <a:p>
            <a:pPr algn="just"/>
            <a:endParaRPr lang="en-GB" dirty="0" smtClean="0"/>
          </a:p>
          <a:p>
            <a:pPr algn="just"/>
            <a:r>
              <a:rPr lang="en-GB" dirty="0" smtClean="0"/>
              <a:t>This </a:t>
            </a:r>
            <a:r>
              <a:rPr lang="en-GB" dirty="0"/>
              <a:t>movement is caused by the action of the toggle-plates and the pitman, actuated by the eccentric. </a:t>
            </a:r>
            <a:endParaRPr lang="en-GB" dirty="0" smtClean="0"/>
          </a:p>
          <a:p>
            <a:pPr algn="just"/>
            <a:endParaRPr lang="en-GB" dirty="0" smtClean="0"/>
          </a:p>
          <a:p>
            <a:pPr algn="just"/>
            <a:r>
              <a:rPr lang="en-GB" dirty="0" smtClean="0"/>
              <a:t>In </a:t>
            </a:r>
            <a:r>
              <a:rPr lang="en-GB" dirty="0"/>
              <a:t>the Blake crusher, the moveable jaw is pivoted on a shaft at the top of the crusher. The jaws are protected by replaceable jaw plates.</a:t>
            </a:r>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38</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467544" y="476672"/>
            <a:ext cx="8064896" cy="5184576"/>
          </a:xfrm>
          <a:prstGeom prst="rect">
            <a:avLst/>
          </a:prstGeom>
          <a:noFill/>
          <a:ln w="9525">
            <a:noFill/>
            <a:miter lim="800000"/>
            <a:headEnd/>
            <a:tailEnd/>
          </a:ln>
        </p:spPr>
      </p:pic>
      <p:sp>
        <p:nvSpPr>
          <p:cNvPr id="3" name="TextBox 2"/>
          <p:cNvSpPr txBox="1"/>
          <p:nvPr/>
        </p:nvSpPr>
        <p:spPr>
          <a:xfrm>
            <a:off x="971600" y="6237312"/>
            <a:ext cx="7632848" cy="461665"/>
          </a:xfrm>
          <a:prstGeom prst="rect">
            <a:avLst/>
          </a:prstGeom>
          <a:noFill/>
        </p:spPr>
        <p:txBody>
          <a:bodyPr wrap="square" rtlCol="0">
            <a:spAutoFit/>
          </a:bodyPr>
          <a:lstStyle/>
          <a:p>
            <a:r>
              <a:rPr lang="en-GB" sz="2400" b="1" dirty="0" smtClean="0"/>
              <a:t>Figure: Cross-section through double-toggle crusher</a:t>
            </a:r>
            <a:endParaRPr lang="en-GB" sz="2400" b="1" dirty="0"/>
          </a:p>
        </p:txBody>
      </p:sp>
      <p:sp>
        <p:nvSpPr>
          <p:cNvPr id="4" name="Slide Number Placeholder 3"/>
          <p:cNvSpPr>
            <a:spLocks noGrp="1"/>
          </p:cNvSpPr>
          <p:nvPr>
            <p:ph type="sldNum" sz="quarter" idx="12"/>
          </p:nvPr>
        </p:nvSpPr>
        <p:spPr/>
        <p:txBody>
          <a:bodyPr/>
          <a:lstStyle/>
          <a:p>
            <a:fld id="{9299C90B-8862-4946-98D0-CC66574015D9}" type="slidenum">
              <a:rPr lang="en-GB" smtClean="0"/>
              <a:pPr/>
              <a:t>39</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1835696" y="1628800"/>
            <a:ext cx="5256584" cy="3024336"/>
          </a:xfrm>
          <a:prstGeom prst="rect">
            <a:avLst/>
          </a:prstGeom>
          <a:noFill/>
          <a:ln w="9525">
            <a:noFill/>
            <a:miter lim="800000"/>
            <a:headEnd/>
            <a:tailEnd/>
          </a:ln>
        </p:spPr>
      </p:pic>
      <p:sp>
        <p:nvSpPr>
          <p:cNvPr id="3" name="TextBox 2"/>
          <p:cNvSpPr txBox="1"/>
          <p:nvPr/>
        </p:nvSpPr>
        <p:spPr>
          <a:xfrm>
            <a:off x="1403648" y="5877272"/>
            <a:ext cx="6552728" cy="523220"/>
          </a:xfrm>
          <a:prstGeom prst="rect">
            <a:avLst/>
          </a:prstGeom>
          <a:noFill/>
        </p:spPr>
        <p:txBody>
          <a:bodyPr wrap="square" rtlCol="0">
            <a:spAutoFit/>
          </a:bodyPr>
          <a:lstStyle/>
          <a:p>
            <a:r>
              <a:rPr lang="en-GB" sz="2800" b="1" dirty="0" smtClean="0"/>
              <a:t>Figure: “Locking” of mineral and gangue</a:t>
            </a:r>
            <a:endParaRPr lang="en-GB" sz="2800" b="1" dirty="0"/>
          </a:p>
        </p:txBody>
      </p:sp>
      <p:sp>
        <p:nvSpPr>
          <p:cNvPr id="4" name="Slide Number Placeholder 3"/>
          <p:cNvSpPr>
            <a:spLocks noGrp="1"/>
          </p:cNvSpPr>
          <p:nvPr>
            <p:ph type="sldNum" sz="quarter" idx="12"/>
          </p:nvPr>
        </p:nvSpPr>
        <p:spPr/>
        <p:txBody>
          <a:bodyPr/>
          <a:lstStyle/>
          <a:p>
            <a:fld id="{9299C90B-8862-4946-98D0-CC66574015D9}" type="slidenum">
              <a:rPr lang="en-GB" smtClean="0"/>
              <a:pPr/>
              <a:t>4</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85000" lnSpcReduction="20000"/>
          </a:bodyPr>
          <a:lstStyle/>
          <a:p>
            <a:pPr algn="just">
              <a:buNone/>
            </a:pPr>
            <a:r>
              <a:rPr lang="en-GB" b="1" dirty="0" smtClean="0">
                <a:solidFill>
                  <a:srgbClr val="FF0000"/>
                </a:solidFill>
              </a:rPr>
              <a:t>Jaw Crushers</a:t>
            </a:r>
          </a:p>
          <a:p>
            <a:pPr algn="just"/>
            <a:r>
              <a:rPr lang="en-GB" dirty="0"/>
              <a:t>Ore is fed from the top and gravitates down between the two jaws. </a:t>
            </a:r>
            <a:endParaRPr lang="en-GB" dirty="0" smtClean="0"/>
          </a:p>
          <a:p>
            <a:pPr algn="just"/>
            <a:endParaRPr lang="en-GB" dirty="0" smtClean="0"/>
          </a:p>
          <a:p>
            <a:pPr algn="just"/>
            <a:r>
              <a:rPr lang="en-GB" dirty="0" smtClean="0"/>
              <a:t>The </a:t>
            </a:r>
            <a:r>
              <a:rPr lang="en-GB" dirty="0"/>
              <a:t>moving jaw advances toward the fixed jaw, fast at first and then more slowly, but with increasing power at the end of the stroke</a:t>
            </a:r>
            <a:r>
              <a:rPr lang="en-GB" dirty="0" smtClean="0"/>
              <a:t>.</a:t>
            </a:r>
          </a:p>
          <a:p>
            <a:pPr algn="just"/>
            <a:endParaRPr lang="en-GB" dirty="0" smtClean="0"/>
          </a:p>
          <a:p>
            <a:pPr algn="just"/>
            <a:r>
              <a:rPr lang="en-GB" dirty="0" smtClean="0"/>
              <a:t> </a:t>
            </a:r>
            <a:r>
              <a:rPr lang="en-GB" dirty="0"/>
              <a:t>The rock particles are “nipped” between the jaws and broken by impact of the blow and the pressure exerted by the moving jaw. </a:t>
            </a:r>
            <a:endParaRPr lang="en-GB" dirty="0" smtClean="0"/>
          </a:p>
          <a:p>
            <a:pPr algn="just"/>
            <a:endParaRPr lang="en-GB" dirty="0" smtClean="0"/>
          </a:p>
          <a:p>
            <a:pPr algn="just"/>
            <a:r>
              <a:rPr lang="en-GB" dirty="0" smtClean="0"/>
              <a:t>When </a:t>
            </a:r>
            <a:r>
              <a:rPr lang="en-GB" dirty="0"/>
              <a:t>the moving jaws recedes on the backward stroke, the broken particles fall down until they are arrested, ether by the other rock particles or by the jaws.</a:t>
            </a:r>
          </a:p>
          <a:p>
            <a:pPr algn="just"/>
            <a:endParaRPr lang="en-GB" dirty="0" smtClean="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40</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85000" lnSpcReduction="20000"/>
          </a:bodyPr>
          <a:lstStyle/>
          <a:p>
            <a:pPr algn="just">
              <a:buNone/>
            </a:pPr>
            <a:r>
              <a:rPr lang="en-GB" b="1" dirty="0" smtClean="0">
                <a:solidFill>
                  <a:srgbClr val="FF0000"/>
                </a:solidFill>
              </a:rPr>
              <a:t>Jaw Crushers</a:t>
            </a:r>
          </a:p>
          <a:p>
            <a:pPr algn="just"/>
            <a:r>
              <a:rPr lang="en-GB" dirty="0"/>
              <a:t>In the lower position, the cross-section is less and the overall volume occupied by rock has increased (“</a:t>
            </a:r>
            <a:r>
              <a:rPr lang="en-GB" u="sng" dirty="0"/>
              <a:t>swelled</a:t>
            </a:r>
            <a:r>
              <a:rPr lang="en-GB" dirty="0"/>
              <a:t>”) by the newly created voids. The next blow, in this lower position, is delivered with greater amplitude. Crushing continues blow after blow until the crushed particles fall clear at the lower end.</a:t>
            </a:r>
          </a:p>
          <a:p>
            <a:pPr algn="just"/>
            <a:r>
              <a:rPr lang="en-GB" dirty="0"/>
              <a:t> </a:t>
            </a:r>
          </a:p>
          <a:p>
            <a:pPr algn="just"/>
            <a:r>
              <a:rPr lang="en-GB" dirty="0"/>
              <a:t>Because of the time, required for down ward travel of the rock, the stroke frequency is rarely higher than 200 min</a:t>
            </a:r>
            <a:r>
              <a:rPr lang="en-GB" baseline="30000" dirty="0"/>
              <a:t>-1</a:t>
            </a:r>
            <a:r>
              <a:rPr lang="en-GB" dirty="0"/>
              <a:t>. Most modern jaw crushers use </a:t>
            </a:r>
            <a:r>
              <a:rPr lang="en-GB" u="sng" dirty="0"/>
              <a:t>curved swing-jaw plates</a:t>
            </a:r>
            <a:r>
              <a:rPr lang="en-GB" dirty="0"/>
              <a:t>, with such plates, the downward travel of the broken rock is faster so that choking at the “throat” of the crusher is less likely to occur, in spite of the “swell” of the broken rock.</a:t>
            </a:r>
          </a:p>
          <a:p>
            <a:pPr algn="just"/>
            <a:endParaRPr lang="en-GB" dirty="0" smtClean="0"/>
          </a:p>
          <a:p>
            <a:pPr algn="just"/>
            <a:endParaRPr lang="en-GB" dirty="0" smtClean="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41</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611560" y="332657"/>
            <a:ext cx="7920879" cy="568863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9299C90B-8862-4946-98D0-CC66574015D9}" type="slidenum">
              <a:rPr lang="en-GB" smtClean="0"/>
              <a:pPr/>
              <a:t>42</a:t>
            </a:fld>
            <a:endParaRPr lang="en-GB"/>
          </a:p>
        </p:txBody>
      </p:sp>
      <p:sp>
        <p:nvSpPr>
          <p:cNvPr id="4" name="Footer Placeholder 3"/>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62500" lnSpcReduction="20000"/>
          </a:bodyPr>
          <a:lstStyle/>
          <a:p>
            <a:pPr algn="just">
              <a:buNone/>
            </a:pPr>
            <a:r>
              <a:rPr lang="en-GB" b="1" dirty="0" smtClean="0">
                <a:solidFill>
                  <a:srgbClr val="FF0000"/>
                </a:solidFill>
              </a:rPr>
              <a:t>Jaw Crushers</a:t>
            </a:r>
          </a:p>
          <a:p>
            <a:pPr algn="just"/>
            <a:r>
              <a:rPr lang="en-GB" i="1" dirty="0"/>
              <a:t>The “</a:t>
            </a:r>
            <a:r>
              <a:rPr lang="en-GB" i="1" dirty="0">
                <a:solidFill>
                  <a:srgbClr val="7030A0"/>
                </a:solidFill>
              </a:rPr>
              <a:t>set” of this crusher is the maximum opening between the jaws at the discharge point</a:t>
            </a:r>
            <a:r>
              <a:rPr lang="en-GB" dirty="0">
                <a:solidFill>
                  <a:srgbClr val="7030A0"/>
                </a:solidFill>
              </a:rPr>
              <a:t>. </a:t>
            </a:r>
            <a:endParaRPr lang="en-GB" dirty="0" smtClean="0">
              <a:solidFill>
                <a:srgbClr val="7030A0"/>
              </a:solidFill>
            </a:endParaRPr>
          </a:p>
          <a:p>
            <a:pPr algn="just"/>
            <a:r>
              <a:rPr lang="en-GB" dirty="0" smtClean="0"/>
              <a:t>It </a:t>
            </a:r>
            <a:r>
              <a:rPr lang="en-GB" dirty="0"/>
              <a:t>is the maximum size (in one dimension) that a particle should have when it leaves the crushing zone. </a:t>
            </a:r>
            <a:endParaRPr lang="en-GB" dirty="0" smtClean="0"/>
          </a:p>
          <a:p>
            <a:pPr algn="just"/>
            <a:endParaRPr lang="en-GB" dirty="0" smtClean="0"/>
          </a:p>
          <a:p>
            <a:pPr algn="just"/>
            <a:r>
              <a:rPr lang="en-GB" dirty="0" smtClean="0"/>
              <a:t>Slabs </a:t>
            </a:r>
            <a:r>
              <a:rPr lang="en-GB" dirty="0"/>
              <a:t>of rock can of course pass through with much larger sizes in the other two dimensions. </a:t>
            </a:r>
          </a:p>
          <a:p>
            <a:pPr algn="just"/>
            <a:r>
              <a:rPr lang="en-GB" dirty="0"/>
              <a:t> </a:t>
            </a:r>
          </a:p>
          <a:p>
            <a:pPr algn="just"/>
            <a:r>
              <a:rPr lang="en-GB" dirty="0"/>
              <a:t>The size of jaw crushers is expressed as the two dimensions of feed opening, e.g. 24 x 36 inch. </a:t>
            </a:r>
            <a:endParaRPr lang="en-GB" dirty="0" smtClean="0"/>
          </a:p>
          <a:p>
            <a:pPr algn="just"/>
            <a:endParaRPr lang="en-GB" dirty="0" smtClean="0"/>
          </a:p>
          <a:p>
            <a:pPr algn="just"/>
            <a:r>
              <a:rPr lang="en-GB" dirty="0" smtClean="0"/>
              <a:t>The </a:t>
            </a:r>
            <a:r>
              <a:rPr lang="en-GB" dirty="0"/>
              <a:t>smallest of these dimensions is called the “</a:t>
            </a:r>
            <a:r>
              <a:rPr lang="en-GB" u="sng" dirty="0"/>
              <a:t>gape</a:t>
            </a:r>
            <a:r>
              <a:rPr lang="en-GB" dirty="0"/>
              <a:t>”. </a:t>
            </a:r>
            <a:endParaRPr lang="en-GB" dirty="0" smtClean="0"/>
          </a:p>
          <a:p>
            <a:pPr algn="just"/>
            <a:r>
              <a:rPr lang="en-GB" dirty="0" smtClean="0"/>
              <a:t>The </a:t>
            </a:r>
            <a:r>
              <a:rPr lang="en-GB" dirty="0"/>
              <a:t>size of American-made machines is indicated in inches; European-made machines are designated in cm</a:t>
            </a:r>
            <a:r>
              <a:rPr lang="en-GB" dirty="0" smtClean="0"/>
              <a:t>.</a:t>
            </a:r>
          </a:p>
          <a:p>
            <a:pPr algn="just"/>
            <a:endParaRPr lang="en-GB" dirty="0" smtClean="0"/>
          </a:p>
          <a:p>
            <a:pPr algn="just"/>
            <a:r>
              <a:rPr lang="en-GB" dirty="0" smtClean="0"/>
              <a:t> </a:t>
            </a:r>
            <a:r>
              <a:rPr lang="en-GB" i="1" dirty="0"/>
              <a:t>The gape indicates the maximum size of the rocks that can be accepted as feed to the crusher</a:t>
            </a:r>
            <a:r>
              <a:rPr lang="en-GB" dirty="0"/>
              <a:t> (approx. 0.8-0.9 x gape).</a:t>
            </a:r>
          </a:p>
          <a:p>
            <a:pPr algn="just"/>
            <a:endParaRPr lang="en-GB" dirty="0" smtClean="0"/>
          </a:p>
          <a:p>
            <a:pPr algn="just"/>
            <a:endParaRPr lang="en-GB" dirty="0" smtClean="0"/>
          </a:p>
          <a:p>
            <a:pPr algn="just"/>
            <a:endParaRPr lang="en-GB" dirty="0" smtClean="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43</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827584" y="692696"/>
            <a:ext cx="7488831" cy="54006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9299C90B-8862-4946-98D0-CC66574015D9}" type="slidenum">
              <a:rPr lang="en-GB" smtClean="0"/>
              <a:pPr/>
              <a:t>44</a:t>
            </a:fld>
            <a:endParaRPr lang="en-GB"/>
          </a:p>
        </p:txBody>
      </p:sp>
      <p:sp>
        <p:nvSpPr>
          <p:cNvPr id="4" name="Footer Placeholder 3"/>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62500" lnSpcReduction="20000"/>
          </a:bodyPr>
          <a:lstStyle/>
          <a:p>
            <a:pPr algn="just">
              <a:buNone/>
            </a:pPr>
            <a:r>
              <a:rPr lang="en-GB" b="1" dirty="0" smtClean="0">
                <a:solidFill>
                  <a:srgbClr val="FF0000"/>
                </a:solidFill>
              </a:rPr>
              <a:t>Jaw Crushers</a:t>
            </a:r>
          </a:p>
          <a:p>
            <a:pPr algn="just"/>
            <a:r>
              <a:rPr lang="en-GB" dirty="0"/>
              <a:t>A rough estimate of the reduction ratio of a jaw crusher is given by the ratio between the gape and set (the apparent reduction ratio, R</a:t>
            </a:r>
            <a:r>
              <a:rPr lang="en-GB" baseline="-25000" dirty="0"/>
              <a:t>A</a:t>
            </a:r>
            <a:r>
              <a:rPr lang="en-GB" dirty="0"/>
              <a:t>).</a:t>
            </a:r>
          </a:p>
          <a:p>
            <a:pPr algn="just"/>
            <a:r>
              <a:rPr lang="en-GB" dirty="0"/>
              <a:t> </a:t>
            </a:r>
          </a:p>
          <a:p>
            <a:pPr algn="just"/>
            <a:r>
              <a:rPr lang="en-GB" dirty="0"/>
              <a:t>The reduction ratio can be altered by adjusting the set. Small adjustments can be made by screwing adjustment block [(1) shown in the diagram] up or down</a:t>
            </a:r>
            <a:r>
              <a:rPr lang="en-GB" dirty="0" smtClean="0"/>
              <a:t>.</a:t>
            </a:r>
          </a:p>
          <a:p>
            <a:pPr algn="just"/>
            <a:endParaRPr lang="en-GB" dirty="0" smtClean="0"/>
          </a:p>
          <a:p>
            <a:pPr algn="just"/>
            <a:r>
              <a:rPr lang="en-GB" dirty="0" smtClean="0"/>
              <a:t> </a:t>
            </a:r>
            <a:r>
              <a:rPr lang="en-GB" dirty="0"/>
              <a:t>For large adjustments, the toggle-plates have to be changed for toggles of a different length. </a:t>
            </a:r>
            <a:endParaRPr lang="en-GB" dirty="0" smtClean="0"/>
          </a:p>
          <a:p>
            <a:pPr algn="just"/>
            <a:endParaRPr lang="en-GB" dirty="0" smtClean="0"/>
          </a:p>
          <a:p>
            <a:pPr algn="just"/>
            <a:r>
              <a:rPr lang="en-GB" dirty="0" smtClean="0"/>
              <a:t>To </a:t>
            </a:r>
            <a:r>
              <a:rPr lang="en-GB" dirty="0"/>
              <a:t>adjust for wear of the jaw plates, adjustment block (2) is screwed up</a:t>
            </a:r>
            <a:r>
              <a:rPr lang="en-GB" dirty="0" smtClean="0"/>
              <a:t>.</a:t>
            </a:r>
          </a:p>
          <a:p>
            <a:pPr algn="just"/>
            <a:r>
              <a:rPr lang="en-GB" dirty="0" smtClean="0"/>
              <a:t> </a:t>
            </a:r>
          </a:p>
          <a:p>
            <a:pPr algn="just"/>
            <a:r>
              <a:rPr lang="en-GB" dirty="0" smtClean="0"/>
              <a:t>This </a:t>
            </a:r>
            <a:r>
              <a:rPr lang="en-GB" dirty="0"/>
              <a:t>adjusts the “throw”, i.e. the horizontal distance travelled by the swing jaw on each stroke. </a:t>
            </a:r>
            <a:endParaRPr lang="en-GB" dirty="0" smtClean="0"/>
          </a:p>
          <a:p>
            <a:pPr algn="just"/>
            <a:endParaRPr lang="en-GB" dirty="0" smtClean="0"/>
          </a:p>
          <a:p>
            <a:pPr algn="just"/>
            <a:r>
              <a:rPr lang="en-GB" dirty="0" smtClean="0"/>
              <a:t>The </a:t>
            </a:r>
            <a:r>
              <a:rPr lang="en-GB" dirty="0"/>
              <a:t>jaw plates wear rapidly and they are therefore easily replaceable. If possible, the jaw plates are first turned 180</a:t>
            </a:r>
            <a:r>
              <a:rPr lang="en-GB" baseline="30000" dirty="0"/>
              <a:t>o</a:t>
            </a:r>
            <a:r>
              <a:rPr lang="en-GB" dirty="0"/>
              <a:t>, before they are discarded.</a:t>
            </a:r>
          </a:p>
          <a:p>
            <a:pPr algn="just"/>
            <a:endParaRPr lang="en-GB" i="1" dirty="0" smtClean="0"/>
          </a:p>
          <a:p>
            <a:pPr algn="just"/>
            <a:endParaRPr lang="en-GB" dirty="0" smtClean="0"/>
          </a:p>
          <a:p>
            <a:pPr algn="just"/>
            <a:endParaRPr lang="en-GB" dirty="0" smtClean="0"/>
          </a:p>
          <a:p>
            <a:pPr algn="just"/>
            <a:endParaRPr lang="en-GB" dirty="0" smtClean="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45</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70000" lnSpcReduction="20000"/>
          </a:bodyPr>
          <a:lstStyle/>
          <a:p>
            <a:pPr algn="just">
              <a:buNone/>
            </a:pPr>
            <a:r>
              <a:rPr lang="en-GB" b="1" dirty="0" smtClean="0">
                <a:solidFill>
                  <a:srgbClr val="FF0000"/>
                </a:solidFill>
              </a:rPr>
              <a:t>Jaw Crushers</a:t>
            </a:r>
          </a:p>
          <a:p>
            <a:pPr algn="just"/>
            <a:r>
              <a:rPr lang="en-GB" dirty="0"/>
              <a:t>The </a:t>
            </a:r>
            <a:r>
              <a:rPr lang="en-GB" u="sng" dirty="0"/>
              <a:t>crushing angle</a:t>
            </a:r>
            <a:r>
              <a:rPr lang="en-GB" dirty="0"/>
              <a:t> is the maximum angle between the converging jaw plates. </a:t>
            </a:r>
            <a:endParaRPr lang="en-GB" dirty="0" smtClean="0"/>
          </a:p>
          <a:p>
            <a:pPr algn="just"/>
            <a:r>
              <a:rPr lang="en-GB" dirty="0" smtClean="0"/>
              <a:t>It </a:t>
            </a:r>
            <a:r>
              <a:rPr lang="en-GB" dirty="0"/>
              <a:t>is usually between 18</a:t>
            </a:r>
            <a:r>
              <a:rPr lang="en-GB" baseline="30000" dirty="0"/>
              <a:t>o</a:t>
            </a:r>
            <a:r>
              <a:rPr lang="en-GB" dirty="0"/>
              <a:t> and 24</a:t>
            </a:r>
            <a:r>
              <a:rPr lang="en-GB" baseline="30000" dirty="0"/>
              <a:t>o</a:t>
            </a:r>
            <a:r>
              <a:rPr lang="en-GB" dirty="0"/>
              <a:t>. </a:t>
            </a:r>
            <a:endParaRPr lang="en-GB" dirty="0" smtClean="0"/>
          </a:p>
          <a:p>
            <a:pPr algn="just"/>
            <a:r>
              <a:rPr lang="en-GB" dirty="0" smtClean="0"/>
              <a:t>If </a:t>
            </a:r>
            <a:r>
              <a:rPr lang="en-GB" dirty="0"/>
              <a:t>the set is reduced, the crushing angle is increased. </a:t>
            </a:r>
            <a:endParaRPr lang="en-GB" dirty="0" smtClean="0"/>
          </a:p>
          <a:p>
            <a:pPr algn="just"/>
            <a:r>
              <a:rPr lang="en-GB" dirty="0" smtClean="0"/>
              <a:t>The </a:t>
            </a:r>
            <a:r>
              <a:rPr lang="en-GB" dirty="0"/>
              <a:t>crushing angle may never exceed the </a:t>
            </a:r>
            <a:r>
              <a:rPr lang="en-GB" u="sng" dirty="0"/>
              <a:t>angle of nip</a:t>
            </a:r>
            <a:r>
              <a:rPr lang="en-GB" dirty="0"/>
              <a:t>, because then the rock particles would not be nipped and crushed, but just bounce up and down on the swing jaw. </a:t>
            </a:r>
            <a:endParaRPr lang="en-GB" dirty="0" smtClean="0"/>
          </a:p>
          <a:p>
            <a:pPr algn="just"/>
            <a:r>
              <a:rPr lang="en-GB" dirty="0" smtClean="0"/>
              <a:t>The </a:t>
            </a:r>
            <a:r>
              <a:rPr lang="en-GB" dirty="0"/>
              <a:t>angle of nip is determined by the coefficient of friction between the jaw plates and the rock and varies between 20</a:t>
            </a:r>
            <a:r>
              <a:rPr lang="en-GB" baseline="30000" dirty="0"/>
              <a:t>o</a:t>
            </a:r>
            <a:r>
              <a:rPr lang="en-GB" dirty="0"/>
              <a:t> and 30</a:t>
            </a:r>
            <a:r>
              <a:rPr lang="en-GB" baseline="30000" dirty="0"/>
              <a:t>o</a:t>
            </a:r>
            <a:r>
              <a:rPr lang="en-GB" dirty="0"/>
              <a:t> for most types of dry rock. </a:t>
            </a:r>
            <a:endParaRPr lang="en-GB" dirty="0" smtClean="0"/>
          </a:p>
          <a:p>
            <a:pPr algn="just"/>
            <a:r>
              <a:rPr lang="en-GB" dirty="0" smtClean="0"/>
              <a:t>With </a:t>
            </a:r>
            <a:r>
              <a:rPr lang="en-GB" dirty="0"/>
              <a:t>wet and smooth rock, the angle of nip is smaller (say, 16</a:t>
            </a:r>
            <a:r>
              <a:rPr lang="en-GB" baseline="30000" dirty="0"/>
              <a:t>o</a:t>
            </a:r>
            <a:r>
              <a:rPr lang="en-GB" dirty="0"/>
              <a:t>) hence the crushing angle must be smaller still, hence the set must be larger and the reduction ratio smaller. </a:t>
            </a:r>
            <a:endParaRPr lang="en-GB" dirty="0" smtClean="0"/>
          </a:p>
          <a:p>
            <a:pPr algn="just"/>
            <a:r>
              <a:rPr lang="en-GB" dirty="0" smtClean="0"/>
              <a:t>“</a:t>
            </a:r>
            <a:r>
              <a:rPr lang="en-GB" dirty="0"/>
              <a:t>Nip” can be improved by using corrugated jaw plates or by providing ribs on the jaw plates. </a:t>
            </a:r>
            <a:endParaRPr lang="en-GB" dirty="0" smtClean="0"/>
          </a:p>
          <a:p>
            <a:pPr algn="just"/>
            <a:r>
              <a:rPr lang="en-GB" dirty="0" smtClean="0"/>
              <a:t>This </a:t>
            </a:r>
            <a:r>
              <a:rPr lang="en-GB" dirty="0"/>
              <a:t>then allows a smaller set, hence a slightly larger reduction ratio, but such jaw surfaces of course wear rapidly.</a:t>
            </a:r>
          </a:p>
          <a:p>
            <a:pPr algn="just"/>
            <a:endParaRPr lang="en-GB" dirty="0" smtClean="0"/>
          </a:p>
          <a:p>
            <a:pPr algn="just"/>
            <a:endParaRPr lang="en-GB" i="1" dirty="0" smtClean="0"/>
          </a:p>
          <a:p>
            <a:pPr algn="just"/>
            <a:endParaRPr lang="en-GB" dirty="0" smtClean="0"/>
          </a:p>
          <a:p>
            <a:pPr algn="just"/>
            <a:endParaRPr lang="en-GB" dirty="0" smtClean="0"/>
          </a:p>
          <a:p>
            <a:pPr algn="just"/>
            <a:endParaRPr lang="en-GB" dirty="0" smtClean="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46</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85000" lnSpcReduction="20000"/>
          </a:bodyPr>
          <a:lstStyle/>
          <a:p>
            <a:pPr algn="just">
              <a:buNone/>
            </a:pPr>
            <a:r>
              <a:rPr lang="en-GB" b="1" dirty="0" smtClean="0">
                <a:solidFill>
                  <a:srgbClr val="FF0000"/>
                </a:solidFill>
              </a:rPr>
              <a:t>Jaw Crushers</a:t>
            </a:r>
          </a:p>
          <a:p>
            <a:pPr algn="just"/>
            <a:r>
              <a:rPr lang="en-GB" dirty="0"/>
              <a:t>The jaw crusher has an intermittent load (no force is exerted on the receding stroke of the swing jaw), hence a </a:t>
            </a:r>
            <a:r>
              <a:rPr lang="en-GB" u="sng" dirty="0"/>
              <a:t>flywheel</a:t>
            </a:r>
            <a:r>
              <a:rPr lang="en-GB" dirty="0"/>
              <a:t> must be provided on the drive shaft, which stores the energy on the idling stroke and delivers it on the crushing stroke. This balancing action smoothes vibration and saves power. The starting torque of jaw crushers is very high.</a:t>
            </a:r>
          </a:p>
          <a:p>
            <a:pPr algn="just"/>
            <a:r>
              <a:rPr lang="en-GB" dirty="0"/>
              <a:t> </a:t>
            </a:r>
          </a:p>
          <a:p>
            <a:pPr algn="just"/>
            <a:r>
              <a:rPr lang="en-GB" dirty="0"/>
              <a:t>A tension-rod holds the toggles on the swing jaw. </a:t>
            </a:r>
            <a:r>
              <a:rPr lang="en-GB" i="1" dirty="0"/>
              <a:t>The toggles break easily and are therefore easily accessible for replacement. Usually, the back toggle is deliberately weakened to serve as a “safety link”. In the case of excessive stress, this easily accessible point will then be the breaking point.</a:t>
            </a:r>
            <a:endParaRPr lang="en-GB" dirty="0"/>
          </a:p>
          <a:p>
            <a:pPr algn="just"/>
            <a:endParaRPr lang="en-GB" dirty="0" smtClean="0"/>
          </a:p>
          <a:p>
            <a:pPr algn="just"/>
            <a:endParaRPr lang="en-GB" dirty="0" smtClean="0"/>
          </a:p>
          <a:p>
            <a:pPr algn="just"/>
            <a:endParaRPr lang="en-GB" i="1" dirty="0" smtClean="0"/>
          </a:p>
          <a:p>
            <a:pPr algn="just"/>
            <a:endParaRPr lang="en-GB" dirty="0" smtClean="0"/>
          </a:p>
          <a:p>
            <a:pPr algn="just"/>
            <a:endParaRPr lang="en-GB" dirty="0" smtClean="0"/>
          </a:p>
          <a:p>
            <a:pPr algn="just"/>
            <a:endParaRPr lang="en-GB" dirty="0" smtClean="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47</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62500" lnSpcReduction="20000"/>
          </a:bodyPr>
          <a:lstStyle/>
          <a:p>
            <a:pPr algn="just">
              <a:buNone/>
            </a:pPr>
            <a:r>
              <a:rPr lang="en-GB" b="1" dirty="0" smtClean="0">
                <a:solidFill>
                  <a:srgbClr val="FF0000"/>
                </a:solidFill>
              </a:rPr>
              <a:t>Jaw Crushers</a:t>
            </a:r>
          </a:p>
          <a:p>
            <a:pPr algn="just"/>
            <a:r>
              <a:rPr lang="en-GB" dirty="0"/>
              <a:t>Primary crushers in particular can be operated in one of two distinct modes: “</a:t>
            </a:r>
            <a:r>
              <a:rPr lang="en-GB" u="sng" dirty="0"/>
              <a:t>free crushing</a:t>
            </a:r>
            <a:r>
              <a:rPr lang="en-GB" dirty="0"/>
              <a:t>” and “</a:t>
            </a:r>
            <a:r>
              <a:rPr lang="en-GB" u="sng" dirty="0"/>
              <a:t>choked crushing</a:t>
            </a:r>
            <a:r>
              <a:rPr lang="en-GB" dirty="0"/>
              <a:t>”. </a:t>
            </a:r>
            <a:endParaRPr lang="en-GB" dirty="0" smtClean="0"/>
          </a:p>
          <a:p>
            <a:pPr algn="just"/>
            <a:endParaRPr lang="en-GB" dirty="0" smtClean="0"/>
          </a:p>
          <a:p>
            <a:pPr algn="just">
              <a:buFont typeface="Wingdings" pitchFamily="2" charset="2"/>
              <a:buChar char="Ø"/>
            </a:pPr>
            <a:r>
              <a:rPr lang="en-GB" i="1" dirty="0" smtClean="0"/>
              <a:t>In </a:t>
            </a:r>
            <a:r>
              <a:rPr lang="en-GB" i="1" dirty="0"/>
              <a:t>free crushing, the particles are relatively free to fall between successive blows and the main force exerted upon a rock particle is applied directly by the crushing surfaces</a:t>
            </a:r>
            <a:r>
              <a:rPr lang="en-GB" i="1" dirty="0" smtClean="0"/>
              <a:t>.</a:t>
            </a:r>
          </a:p>
          <a:p>
            <a:pPr algn="just">
              <a:buFont typeface="Wingdings" pitchFamily="2" charset="2"/>
              <a:buChar char="Ø"/>
            </a:pPr>
            <a:r>
              <a:rPr lang="en-GB" i="1" dirty="0" smtClean="0"/>
              <a:t> </a:t>
            </a:r>
            <a:r>
              <a:rPr lang="en-GB" i="1" dirty="0"/>
              <a:t>In choked crushing, the crusher is kept “choke-fed” and a substantial amount of </a:t>
            </a:r>
            <a:r>
              <a:rPr lang="en-GB" i="1" dirty="0" err="1"/>
              <a:t>comminution</a:t>
            </a:r>
            <a:r>
              <a:rPr lang="en-GB" i="1" dirty="0"/>
              <a:t> results from the impact of rock upon rock</a:t>
            </a:r>
            <a:r>
              <a:rPr lang="en-GB" dirty="0"/>
              <a:t>. </a:t>
            </a:r>
            <a:endParaRPr lang="en-GB" dirty="0" smtClean="0"/>
          </a:p>
          <a:p>
            <a:pPr algn="just">
              <a:buFont typeface="Wingdings" pitchFamily="2" charset="2"/>
              <a:buChar char="Ø"/>
            </a:pPr>
            <a:endParaRPr lang="en-GB" dirty="0" smtClean="0"/>
          </a:p>
          <a:p>
            <a:pPr algn="just"/>
            <a:r>
              <a:rPr lang="en-GB" dirty="0" smtClean="0"/>
              <a:t>Choked </a:t>
            </a:r>
            <a:r>
              <a:rPr lang="en-GB" dirty="0"/>
              <a:t>crushing produces more fines and the throughput is less than when the same crusher would be crushing free</a:t>
            </a:r>
            <a:r>
              <a:rPr lang="en-GB" dirty="0" smtClean="0"/>
              <a:t>.</a:t>
            </a:r>
          </a:p>
          <a:p>
            <a:pPr algn="just"/>
            <a:r>
              <a:rPr lang="en-GB" dirty="0" smtClean="0"/>
              <a:t>Smaller </a:t>
            </a:r>
            <a:r>
              <a:rPr lang="en-GB" dirty="0"/>
              <a:t>plants, which can not afford many crushing stages, often choke-fed the crushers to achieve a higher reduction ratio at the lower throughput. </a:t>
            </a:r>
            <a:endParaRPr lang="en-GB" dirty="0" smtClean="0"/>
          </a:p>
          <a:p>
            <a:pPr algn="just"/>
            <a:r>
              <a:rPr lang="en-GB" dirty="0" smtClean="0"/>
              <a:t>However</a:t>
            </a:r>
            <a:r>
              <a:rPr lang="en-GB" dirty="0"/>
              <a:t>, jaw crushers are prone to choking and should preferentially be free crushing. </a:t>
            </a:r>
            <a:endParaRPr lang="en-GB" dirty="0" smtClean="0"/>
          </a:p>
          <a:p>
            <a:pPr algn="just"/>
            <a:r>
              <a:rPr lang="en-GB" dirty="0" smtClean="0"/>
              <a:t>This </a:t>
            </a:r>
            <a:r>
              <a:rPr lang="en-GB" dirty="0"/>
              <a:t>is achieved by feeding them with an ore feeder from a bin, usually via a scalping </a:t>
            </a:r>
            <a:r>
              <a:rPr lang="en-GB" dirty="0" err="1"/>
              <a:t>grizzley</a:t>
            </a:r>
            <a:r>
              <a:rPr lang="en-GB" dirty="0"/>
              <a:t> to take out fines prior to crushing.</a:t>
            </a:r>
          </a:p>
          <a:p>
            <a:pPr algn="just"/>
            <a:endParaRPr lang="en-GB" dirty="0" smtClean="0"/>
          </a:p>
          <a:p>
            <a:pPr algn="just"/>
            <a:endParaRPr lang="en-GB" dirty="0" smtClean="0"/>
          </a:p>
          <a:p>
            <a:pPr algn="just"/>
            <a:endParaRPr lang="en-GB" dirty="0" smtClean="0"/>
          </a:p>
          <a:p>
            <a:pPr algn="just"/>
            <a:endParaRPr lang="en-GB" i="1" dirty="0" smtClean="0"/>
          </a:p>
          <a:p>
            <a:pPr algn="just"/>
            <a:endParaRPr lang="en-GB" dirty="0" smtClean="0"/>
          </a:p>
          <a:p>
            <a:pPr algn="just"/>
            <a:endParaRPr lang="en-GB" dirty="0" smtClean="0"/>
          </a:p>
          <a:p>
            <a:pPr algn="just"/>
            <a:endParaRPr lang="en-GB" dirty="0" smtClean="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48</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92500" lnSpcReduction="20000"/>
          </a:bodyPr>
          <a:lstStyle/>
          <a:p>
            <a:pPr algn="just">
              <a:buNone/>
            </a:pPr>
            <a:r>
              <a:rPr lang="en-GB" b="1" dirty="0" smtClean="0">
                <a:solidFill>
                  <a:srgbClr val="FF0000"/>
                </a:solidFill>
              </a:rPr>
              <a:t>Gyratory Crushers</a:t>
            </a:r>
          </a:p>
          <a:p>
            <a:pPr algn="just"/>
            <a:r>
              <a:rPr lang="en-GB" sz="2400" dirty="0"/>
              <a:t>The suspended-spindle type is the most commonly used gyratory crusher. Its general principle is as </a:t>
            </a:r>
            <a:r>
              <a:rPr lang="en-GB" sz="2400" dirty="0" smtClean="0"/>
              <a:t> follows</a:t>
            </a:r>
            <a:r>
              <a:rPr lang="en-GB" sz="2400" dirty="0"/>
              <a:t>:</a:t>
            </a:r>
          </a:p>
          <a:p>
            <a:pPr algn="just"/>
            <a:r>
              <a:rPr lang="en-GB" sz="2400" dirty="0"/>
              <a:t> </a:t>
            </a:r>
          </a:p>
          <a:p>
            <a:pPr algn="just"/>
            <a:r>
              <a:rPr lang="en-GB" sz="2400" dirty="0"/>
              <a:t>A conical breaking head is suspended on a spindle (the main shaft) from a two-armed “spider”, mounted on the main frame</a:t>
            </a:r>
            <a:r>
              <a:rPr lang="en-GB" sz="2400" dirty="0" smtClean="0"/>
              <a:t>.</a:t>
            </a:r>
          </a:p>
          <a:p>
            <a:pPr algn="just"/>
            <a:r>
              <a:rPr lang="en-GB" sz="2400" dirty="0" smtClean="0"/>
              <a:t> </a:t>
            </a:r>
            <a:r>
              <a:rPr lang="en-GB" sz="2400" dirty="0"/>
              <a:t>The main frame consists of an upper and lower shell. </a:t>
            </a:r>
            <a:endParaRPr lang="en-GB" sz="2400" dirty="0" smtClean="0"/>
          </a:p>
          <a:p>
            <a:pPr algn="just"/>
            <a:endParaRPr lang="en-GB" sz="2400" dirty="0" smtClean="0"/>
          </a:p>
          <a:p>
            <a:pPr algn="just"/>
            <a:r>
              <a:rPr lang="en-GB" sz="2400" dirty="0" smtClean="0"/>
              <a:t>The </a:t>
            </a:r>
            <a:r>
              <a:rPr lang="en-GB" sz="2400" dirty="0"/>
              <a:t>upper shell is an inverted conic </a:t>
            </a:r>
            <a:r>
              <a:rPr lang="en-GB" sz="2400" dirty="0" err="1"/>
              <a:t>frustrum</a:t>
            </a:r>
            <a:r>
              <a:rPr lang="en-GB" sz="2400" dirty="0"/>
              <a:t> with concave liners</a:t>
            </a:r>
            <a:r>
              <a:rPr lang="en-GB" sz="2400" dirty="0" smtClean="0"/>
              <a:t>.</a:t>
            </a:r>
          </a:p>
          <a:p>
            <a:pPr algn="just"/>
            <a:endParaRPr lang="en-GB" sz="2400" dirty="0" smtClean="0"/>
          </a:p>
          <a:p>
            <a:pPr algn="just"/>
            <a:r>
              <a:rPr lang="en-GB" sz="2400" dirty="0" smtClean="0"/>
              <a:t> </a:t>
            </a:r>
            <a:r>
              <a:rPr lang="en-GB" sz="2400" dirty="0"/>
              <a:t>The head is given an </a:t>
            </a:r>
            <a:r>
              <a:rPr lang="en-GB" sz="2400" u="sng" dirty="0"/>
              <a:t>eccentric gyration</a:t>
            </a:r>
            <a:r>
              <a:rPr lang="en-GB" sz="2400" dirty="0"/>
              <a:t> by an eccentric sleeve, which is rotated by a bevel gear and pinion, driven by a countershaft, which is coupled to the drive</a:t>
            </a:r>
            <a:r>
              <a:rPr lang="en-GB" sz="2400" dirty="0" smtClean="0"/>
              <a:t>.</a:t>
            </a:r>
          </a:p>
          <a:p>
            <a:pPr algn="just"/>
            <a:endParaRPr lang="en-GB" sz="2400" dirty="0" smtClean="0"/>
          </a:p>
          <a:p>
            <a:pPr algn="just"/>
            <a:r>
              <a:rPr lang="en-GB" sz="2400" dirty="0" smtClean="0"/>
              <a:t> </a:t>
            </a:r>
            <a:r>
              <a:rPr lang="en-GB" sz="2400" dirty="0"/>
              <a:t>The gyrating head and the stationary concave are the crushing media. Just as concave liners protect the shell, the head is protected by a wear-resistant mantle.</a:t>
            </a:r>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49</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CRUSHING</a:t>
            </a:r>
          </a:p>
          <a:p>
            <a:pPr algn="just"/>
            <a:r>
              <a:rPr lang="en-GB" sz="2400" dirty="0" smtClean="0"/>
              <a:t>Figure below shows a cross-section through a typical ore particle, and illustrates effectively the liberation dilemma facing the mineral processor.</a:t>
            </a:r>
          </a:p>
          <a:p>
            <a:pPr algn="just"/>
            <a:r>
              <a:rPr lang="en-GB" sz="2400" dirty="0" smtClean="0"/>
              <a:t>Regions A represent valuable mineral, and region AA is rich </a:t>
            </a:r>
            <a:r>
              <a:rPr lang="en-GB" sz="2400" dirty="0" err="1" smtClean="0"/>
              <a:t>i</a:t>
            </a:r>
            <a:r>
              <a:rPr lang="en-GB" sz="2400" dirty="0" smtClean="0"/>
              <a:t> </a:t>
            </a:r>
            <a:r>
              <a:rPr lang="en-GB" sz="2400" dirty="0" err="1" smtClean="0"/>
              <a:t>valuabl</a:t>
            </a:r>
            <a:r>
              <a:rPr lang="en-GB" sz="2400" dirty="0" smtClean="0"/>
              <a:t> mineral, but is highly </a:t>
            </a:r>
            <a:r>
              <a:rPr lang="en-GB" sz="2400" i="1" dirty="0" err="1" smtClean="0"/>
              <a:t>intergrown</a:t>
            </a:r>
            <a:r>
              <a:rPr lang="en-GB" sz="2400" dirty="0" smtClean="0"/>
              <a:t> with gangue mineral.</a:t>
            </a:r>
          </a:p>
          <a:p>
            <a:pPr algn="just"/>
            <a:r>
              <a:rPr lang="en-GB" sz="2400" dirty="0" err="1" smtClean="0"/>
              <a:t>Comminution</a:t>
            </a:r>
            <a:r>
              <a:rPr lang="en-GB" sz="2400" dirty="0" smtClean="0"/>
              <a:t> produces a range of fragments, ranging from fully liberated mineral and gangue particles, to those </a:t>
            </a:r>
            <a:r>
              <a:rPr lang="en-GB" sz="2400" dirty="0" err="1" smtClean="0"/>
              <a:t>illusrated</a:t>
            </a:r>
            <a:r>
              <a:rPr lang="en-GB" sz="2400" dirty="0" smtClean="0"/>
              <a:t>.</a:t>
            </a:r>
          </a:p>
          <a:p>
            <a:pPr algn="just"/>
            <a:endParaRPr lang="en-GB" sz="2400" dirty="0" smtClean="0"/>
          </a:p>
          <a:p>
            <a:pPr algn="just"/>
            <a:r>
              <a:rPr lang="en-GB" sz="2400" dirty="0" smtClean="0"/>
              <a:t>Particles of type 1 are rich in mineral, and are classed as concentrate as they have an acceptable degree of locking with gangue, which limits the concentrate grade.</a:t>
            </a:r>
          </a:p>
        </p:txBody>
      </p:sp>
      <p:sp>
        <p:nvSpPr>
          <p:cNvPr id="4" name="Slide Number Placeholder 3"/>
          <p:cNvSpPr>
            <a:spLocks noGrp="1"/>
          </p:cNvSpPr>
          <p:nvPr>
            <p:ph type="sldNum" sz="quarter" idx="12"/>
          </p:nvPr>
        </p:nvSpPr>
        <p:spPr/>
        <p:txBody>
          <a:bodyPr/>
          <a:lstStyle/>
          <a:p>
            <a:fld id="{9299C90B-8862-4946-98D0-CC66574015D9}" type="slidenum">
              <a:rPr lang="en-GB" smtClean="0"/>
              <a:pPr/>
              <a:t>5</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4572000" y="548680"/>
            <a:ext cx="4077891" cy="5127997"/>
          </a:xfrm>
          <a:prstGeom prst="rect">
            <a:avLst/>
          </a:prstGeom>
          <a:noFill/>
          <a:ln w="9525">
            <a:noFill/>
            <a:miter lim="800000"/>
            <a:headEnd/>
            <a:tailEnd/>
          </a:ln>
        </p:spPr>
      </p:pic>
      <p:pic>
        <p:nvPicPr>
          <p:cNvPr id="50179" name="Picture 3"/>
          <p:cNvPicPr>
            <a:picLocks noChangeAspect="1" noChangeArrowheads="1"/>
          </p:cNvPicPr>
          <p:nvPr/>
        </p:nvPicPr>
        <p:blipFill>
          <a:blip r:embed="rId3" cstate="print"/>
          <a:srcRect/>
          <a:stretch>
            <a:fillRect/>
          </a:stretch>
        </p:blipFill>
        <p:spPr bwMode="auto">
          <a:xfrm>
            <a:off x="467544" y="692696"/>
            <a:ext cx="3528392" cy="4874096"/>
          </a:xfrm>
          <a:prstGeom prst="rect">
            <a:avLst/>
          </a:prstGeom>
          <a:noFill/>
          <a:ln w="9525">
            <a:noFill/>
            <a:miter lim="800000"/>
            <a:headEnd/>
            <a:tailEnd/>
          </a:ln>
        </p:spPr>
      </p:pic>
      <p:sp>
        <p:nvSpPr>
          <p:cNvPr id="4" name="TextBox 3"/>
          <p:cNvSpPr txBox="1"/>
          <p:nvPr/>
        </p:nvSpPr>
        <p:spPr>
          <a:xfrm>
            <a:off x="827584" y="6237312"/>
            <a:ext cx="7704856" cy="400110"/>
          </a:xfrm>
          <a:prstGeom prst="rect">
            <a:avLst/>
          </a:prstGeom>
          <a:noFill/>
        </p:spPr>
        <p:txBody>
          <a:bodyPr wrap="square" rtlCol="0">
            <a:spAutoFit/>
          </a:bodyPr>
          <a:lstStyle/>
          <a:p>
            <a:r>
              <a:rPr lang="en-GB" sz="2000" b="1" dirty="0" smtClean="0"/>
              <a:t>Figure: Gyratory Crusher: (a) functional diagram, (b) cross-section </a:t>
            </a:r>
            <a:endParaRPr lang="en-GB" sz="2000" b="1" dirty="0"/>
          </a:p>
        </p:txBody>
      </p:sp>
      <p:sp>
        <p:nvSpPr>
          <p:cNvPr id="5" name="Slide Number Placeholder 4"/>
          <p:cNvSpPr>
            <a:spLocks noGrp="1"/>
          </p:cNvSpPr>
          <p:nvPr>
            <p:ph type="sldNum" sz="quarter" idx="12"/>
          </p:nvPr>
        </p:nvSpPr>
        <p:spPr/>
        <p:txBody>
          <a:bodyPr/>
          <a:lstStyle/>
          <a:p>
            <a:fld id="{9299C90B-8862-4946-98D0-CC66574015D9}" type="slidenum">
              <a:rPr lang="en-GB" smtClean="0"/>
              <a:pPr/>
              <a:t>50</a:t>
            </a:fld>
            <a:endParaRPr lang="en-GB"/>
          </a:p>
        </p:txBody>
      </p:sp>
      <p:sp>
        <p:nvSpPr>
          <p:cNvPr id="6" name="Footer Placeholder 5"/>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827584" y="404664"/>
            <a:ext cx="7704856" cy="5616624"/>
          </a:xfrm>
          <a:prstGeom prst="rect">
            <a:avLst/>
          </a:prstGeom>
          <a:noFill/>
          <a:ln w="9525">
            <a:noFill/>
            <a:miter lim="800000"/>
            <a:headEnd/>
            <a:tailEnd/>
          </a:ln>
        </p:spPr>
      </p:pic>
      <p:sp>
        <p:nvSpPr>
          <p:cNvPr id="3" name="TextBox 2"/>
          <p:cNvSpPr txBox="1"/>
          <p:nvPr/>
        </p:nvSpPr>
        <p:spPr>
          <a:xfrm>
            <a:off x="1115616" y="6309320"/>
            <a:ext cx="7416824" cy="523220"/>
          </a:xfrm>
          <a:prstGeom prst="rect">
            <a:avLst/>
          </a:prstGeom>
          <a:noFill/>
        </p:spPr>
        <p:txBody>
          <a:bodyPr wrap="square" rtlCol="0">
            <a:spAutoFit/>
          </a:bodyPr>
          <a:lstStyle/>
          <a:p>
            <a:r>
              <a:rPr lang="en-GB" sz="2800" b="1" dirty="0" smtClean="0"/>
              <a:t>Figure: Gyratory crusher fed directly from truck</a:t>
            </a:r>
            <a:endParaRPr lang="en-GB" sz="2800" b="1" dirty="0"/>
          </a:p>
        </p:txBody>
      </p:sp>
      <p:sp>
        <p:nvSpPr>
          <p:cNvPr id="4" name="Slide Number Placeholder 3"/>
          <p:cNvSpPr>
            <a:spLocks noGrp="1"/>
          </p:cNvSpPr>
          <p:nvPr>
            <p:ph type="sldNum" sz="quarter" idx="12"/>
          </p:nvPr>
        </p:nvSpPr>
        <p:spPr/>
        <p:txBody>
          <a:bodyPr/>
          <a:lstStyle/>
          <a:p>
            <a:fld id="{9299C90B-8862-4946-98D0-CC66574015D9}" type="slidenum">
              <a:rPr lang="en-GB" smtClean="0"/>
              <a:pPr/>
              <a:t>51</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3131839" y="404664"/>
            <a:ext cx="3600401" cy="5832648"/>
          </a:xfrm>
          <a:prstGeom prst="rect">
            <a:avLst/>
          </a:prstGeom>
          <a:noFill/>
          <a:ln w="9525">
            <a:noFill/>
            <a:miter lim="800000"/>
            <a:headEnd/>
            <a:tailEnd/>
          </a:ln>
        </p:spPr>
      </p:pic>
      <p:sp>
        <p:nvSpPr>
          <p:cNvPr id="3" name="TextBox 2"/>
          <p:cNvSpPr txBox="1"/>
          <p:nvPr/>
        </p:nvSpPr>
        <p:spPr>
          <a:xfrm>
            <a:off x="2339752" y="6453336"/>
            <a:ext cx="5544616" cy="523220"/>
          </a:xfrm>
          <a:prstGeom prst="rect">
            <a:avLst/>
          </a:prstGeom>
          <a:noFill/>
        </p:spPr>
        <p:txBody>
          <a:bodyPr wrap="square" rtlCol="0">
            <a:spAutoFit/>
          </a:bodyPr>
          <a:lstStyle/>
          <a:p>
            <a:pPr algn="ctr"/>
            <a:r>
              <a:rPr lang="en-GB" sz="2800" b="1" dirty="0" smtClean="0"/>
              <a:t>Figure: Crushing Head</a:t>
            </a:r>
            <a:endParaRPr lang="en-GB" sz="2800" b="1" dirty="0"/>
          </a:p>
        </p:txBody>
      </p:sp>
      <p:sp>
        <p:nvSpPr>
          <p:cNvPr id="4" name="Slide Number Placeholder 3"/>
          <p:cNvSpPr>
            <a:spLocks noGrp="1"/>
          </p:cNvSpPr>
          <p:nvPr>
            <p:ph type="sldNum" sz="quarter" idx="12"/>
          </p:nvPr>
        </p:nvSpPr>
        <p:spPr/>
        <p:txBody>
          <a:bodyPr/>
          <a:lstStyle/>
          <a:p>
            <a:fld id="{9299C90B-8862-4946-98D0-CC66574015D9}" type="slidenum">
              <a:rPr lang="en-GB" smtClean="0"/>
              <a:pPr/>
              <a:t>52</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92500" lnSpcReduction="10000"/>
          </a:bodyPr>
          <a:lstStyle/>
          <a:p>
            <a:pPr algn="just">
              <a:buNone/>
            </a:pPr>
            <a:r>
              <a:rPr lang="en-GB" b="1" dirty="0" smtClean="0">
                <a:solidFill>
                  <a:srgbClr val="FF0000"/>
                </a:solidFill>
              </a:rPr>
              <a:t>Gyratory Crushers</a:t>
            </a:r>
          </a:p>
          <a:p>
            <a:pPr algn="just"/>
            <a:r>
              <a:rPr lang="en-GB" sz="2400" dirty="0"/>
              <a:t>Ore is fed from the top and falls until arrested. </a:t>
            </a:r>
            <a:endParaRPr lang="en-GB" sz="2400" dirty="0" smtClean="0"/>
          </a:p>
          <a:p>
            <a:pPr algn="just"/>
            <a:r>
              <a:rPr lang="en-GB" sz="2400" dirty="0" smtClean="0"/>
              <a:t>The </a:t>
            </a:r>
            <a:r>
              <a:rPr lang="en-GB" sz="2400" dirty="0"/>
              <a:t>gyrating head continuously advances towards points along the stationary concave as it progresses, and recedes from its previous position. </a:t>
            </a:r>
            <a:endParaRPr lang="en-GB" sz="2400" dirty="0" smtClean="0"/>
          </a:p>
          <a:p>
            <a:pPr algn="just"/>
            <a:endParaRPr lang="en-GB" sz="2400" dirty="0" smtClean="0"/>
          </a:p>
          <a:p>
            <a:pPr algn="just"/>
            <a:r>
              <a:rPr lang="en-GB" sz="2400" dirty="0" smtClean="0"/>
              <a:t>Where </a:t>
            </a:r>
            <a:r>
              <a:rPr lang="en-GB" sz="2400" dirty="0"/>
              <a:t>the head advances, rock is crushed between head and concave. Where the head recedes, crushed rock can fall downward until arrested again. </a:t>
            </a:r>
            <a:endParaRPr lang="en-GB" sz="2400" dirty="0" smtClean="0"/>
          </a:p>
          <a:p>
            <a:pPr algn="just"/>
            <a:endParaRPr lang="en-GB" sz="2400" dirty="0" smtClean="0"/>
          </a:p>
          <a:p>
            <a:pPr algn="just"/>
            <a:r>
              <a:rPr lang="en-GB" sz="2400" dirty="0" smtClean="0"/>
              <a:t>This </a:t>
            </a:r>
            <a:r>
              <a:rPr lang="en-GB" sz="2400" dirty="0"/>
              <a:t>crushing continues until the crushed particles fall clear from the lowest annular opening between head and concave (the discharge point). </a:t>
            </a:r>
            <a:endParaRPr lang="en-GB" sz="2400" dirty="0" smtClean="0"/>
          </a:p>
          <a:p>
            <a:pPr algn="just"/>
            <a:endParaRPr lang="en-GB" sz="2400" dirty="0" smtClean="0"/>
          </a:p>
          <a:p>
            <a:pPr algn="just"/>
            <a:r>
              <a:rPr lang="en-GB" sz="2400" dirty="0" smtClean="0"/>
              <a:t>In </a:t>
            </a:r>
            <a:r>
              <a:rPr lang="en-GB" sz="2400" dirty="0"/>
              <a:t>each vertical cross-section of a gyratory crusher, therefore, the crushing action is quite similar to the action in a jaw crusher.</a:t>
            </a:r>
          </a:p>
          <a:p>
            <a:pPr algn="just"/>
            <a:endParaRPr lang="en-GB" sz="2400" dirty="0" smtClean="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53</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Gyratory Crushers</a:t>
            </a:r>
          </a:p>
          <a:p>
            <a:pPr algn="just"/>
            <a:r>
              <a:rPr lang="en-GB" sz="2400" dirty="0"/>
              <a:t>Like the jaw crusher, </a:t>
            </a:r>
            <a:r>
              <a:rPr lang="en-GB" sz="2400" i="1" dirty="0"/>
              <a:t>the “</a:t>
            </a:r>
            <a:r>
              <a:rPr lang="en-GB" sz="2400" i="1" u="sng" dirty="0"/>
              <a:t>set</a:t>
            </a:r>
            <a:r>
              <a:rPr lang="en-GB" sz="2400" i="1" dirty="0"/>
              <a:t>” of a gyratory is the maximum opening between head and concave at the discharge point</a:t>
            </a:r>
            <a:r>
              <a:rPr lang="en-GB" sz="2400" dirty="0" smtClean="0"/>
              <a:t>.</a:t>
            </a:r>
          </a:p>
          <a:p>
            <a:pPr algn="just"/>
            <a:endParaRPr lang="en-GB" sz="2400" dirty="0" smtClean="0"/>
          </a:p>
          <a:p>
            <a:pPr algn="just"/>
            <a:r>
              <a:rPr lang="en-GB" sz="2400" dirty="0" smtClean="0"/>
              <a:t> </a:t>
            </a:r>
            <a:r>
              <a:rPr lang="en-GB" sz="2400" i="1" dirty="0"/>
              <a:t>The “</a:t>
            </a:r>
            <a:r>
              <a:rPr lang="en-GB" sz="2400" i="1" u="sng" dirty="0"/>
              <a:t>gape</a:t>
            </a:r>
            <a:r>
              <a:rPr lang="en-GB" sz="2400" i="1" dirty="0"/>
              <a:t>” is the size of the receiving opening</a:t>
            </a:r>
            <a:r>
              <a:rPr lang="en-GB" sz="2400" dirty="0"/>
              <a:t>. </a:t>
            </a:r>
            <a:endParaRPr lang="en-GB" sz="2400" dirty="0" smtClean="0"/>
          </a:p>
          <a:p>
            <a:pPr algn="just"/>
            <a:endParaRPr lang="en-GB" sz="2400" dirty="0" smtClean="0"/>
          </a:p>
          <a:p>
            <a:pPr algn="just"/>
            <a:r>
              <a:rPr lang="en-GB" sz="2400" dirty="0" smtClean="0"/>
              <a:t>The </a:t>
            </a:r>
            <a:r>
              <a:rPr lang="en-GB" sz="2400" dirty="0"/>
              <a:t>ratio gape: set gives a rough estimate of the reduction ratio (the apparent reduction ratio</a:t>
            </a:r>
            <a:r>
              <a:rPr lang="en-GB" sz="2400" dirty="0" smtClean="0"/>
              <a:t>).</a:t>
            </a:r>
          </a:p>
          <a:p>
            <a:pPr algn="just"/>
            <a:endParaRPr lang="en-GB" sz="2400" dirty="0" smtClean="0"/>
          </a:p>
          <a:p>
            <a:pPr algn="just"/>
            <a:r>
              <a:rPr lang="en-GB" sz="2400" dirty="0" smtClean="0"/>
              <a:t> </a:t>
            </a:r>
            <a:r>
              <a:rPr lang="en-GB" sz="2400" dirty="0"/>
              <a:t>The size of gyratory crushers is usually expressed as the size of the receiving opening (the gape).</a:t>
            </a:r>
          </a:p>
          <a:p>
            <a:pPr algn="just"/>
            <a:endParaRPr lang="en-GB" sz="2400" dirty="0" smtClean="0"/>
          </a:p>
          <a:p>
            <a:pPr algn="just"/>
            <a:endParaRPr lang="en-GB" sz="2400" dirty="0" smtClean="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54</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1187624" y="260648"/>
            <a:ext cx="7056784" cy="583264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9299C90B-8862-4946-98D0-CC66574015D9}" type="slidenum">
              <a:rPr lang="en-GB" smtClean="0"/>
              <a:pPr/>
              <a:t>55</a:t>
            </a:fld>
            <a:endParaRPr lang="en-GB"/>
          </a:p>
        </p:txBody>
      </p:sp>
      <p:sp>
        <p:nvSpPr>
          <p:cNvPr id="4" name="Footer Placeholder 3"/>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827584" y="332656"/>
            <a:ext cx="7416824" cy="5256583"/>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9299C90B-8862-4946-98D0-CC66574015D9}" type="slidenum">
              <a:rPr lang="en-GB" smtClean="0"/>
              <a:pPr/>
              <a:t>56</a:t>
            </a:fld>
            <a:endParaRPr lang="en-GB"/>
          </a:p>
        </p:txBody>
      </p:sp>
      <p:sp>
        <p:nvSpPr>
          <p:cNvPr id="4" name="Footer Placeholder 3"/>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Gyratory Crushers</a:t>
            </a:r>
          </a:p>
          <a:p>
            <a:pPr algn="just">
              <a:buFont typeface="Wingdings" pitchFamily="2" charset="2"/>
              <a:buChar char="Ø"/>
            </a:pPr>
            <a:r>
              <a:rPr lang="en-GB" sz="2400" i="1" dirty="0"/>
              <a:t>Contrary to the jaw crusher, a gyratory crusher can be choke-fed</a:t>
            </a:r>
            <a:r>
              <a:rPr lang="en-GB" sz="2400" i="1" dirty="0" smtClean="0"/>
              <a:t>.</a:t>
            </a:r>
          </a:p>
          <a:p>
            <a:pPr algn="just"/>
            <a:endParaRPr lang="en-GB" sz="2400" i="1" dirty="0" smtClean="0"/>
          </a:p>
          <a:p>
            <a:pPr algn="just">
              <a:buFont typeface="Wingdings" pitchFamily="2" charset="2"/>
              <a:buChar char="Ø"/>
            </a:pPr>
            <a:r>
              <a:rPr lang="en-GB" sz="2400" i="1" dirty="0" smtClean="0"/>
              <a:t> </a:t>
            </a:r>
            <a:r>
              <a:rPr lang="en-GB" sz="2400" i="1" dirty="0"/>
              <a:t>It is often fed directly from trucks, without bins, feeders and scalping </a:t>
            </a:r>
            <a:r>
              <a:rPr lang="en-GB" sz="2400" i="1" dirty="0" err="1"/>
              <a:t>Grizzleys</a:t>
            </a:r>
            <a:r>
              <a:rPr lang="en-GB" sz="2400" i="1" dirty="0" smtClean="0"/>
              <a:t>.</a:t>
            </a:r>
          </a:p>
          <a:p>
            <a:pPr algn="just"/>
            <a:endParaRPr lang="en-GB" sz="2400" i="1" dirty="0" smtClean="0"/>
          </a:p>
          <a:p>
            <a:pPr algn="just">
              <a:buFont typeface="Wingdings" pitchFamily="2" charset="2"/>
              <a:buChar char="Ø"/>
            </a:pPr>
            <a:r>
              <a:rPr lang="en-GB" sz="2400" i="1" dirty="0" smtClean="0"/>
              <a:t> </a:t>
            </a:r>
            <a:r>
              <a:rPr lang="en-GB" sz="2400" i="1" dirty="0"/>
              <a:t>It is suitable for “</a:t>
            </a:r>
            <a:r>
              <a:rPr lang="en-GB" sz="2400" i="1" dirty="0" err="1"/>
              <a:t>slaby</a:t>
            </a:r>
            <a:r>
              <a:rPr lang="en-GB" sz="2400" i="1" dirty="0"/>
              <a:t>” feed, because the annular shape of the crushing cavity will break up the slabs, whereas these could slide through a jaw crusher. </a:t>
            </a:r>
            <a:endParaRPr lang="en-GB" sz="2400" i="1" dirty="0" smtClean="0"/>
          </a:p>
          <a:p>
            <a:pPr algn="just">
              <a:buFont typeface="Wingdings" pitchFamily="2" charset="2"/>
              <a:buChar char="Ø"/>
            </a:pPr>
            <a:endParaRPr lang="en-GB" sz="2400" i="1" dirty="0" smtClean="0"/>
          </a:p>
          <a:p>
            <a:pPr algn="just">
              <a:buFont typeface="Wingdings" pitchFamily="2" charset="2"/>
              <a:buChar char="Ø"/>
            </a:pPr>
            <a:r>
              <a:rPr lang="en-GB" sz="2400" i="1" dirty="0" smtClean="0"/>
              <a:t>Sticky </a:t>
            </a:r>
            <a:r>
              <a:rPr lang="en-GB" sz="2400" i="1" dirty="0"/>
              <a:t>and clayey ores, however, are less suitable, since they will tend to choke the discharge opening</a:t>
            </a:r>
            <a:r>
              <a:rPr lang="en-GB" sz="2400" dirty="0"/>
              <a:t>.</a:t>
            </a:r>
          </a:p>
          <a:p>
            <a:pPr algn="just"/>
            <a:endParaRPr lang="en-GB" sz="2400" dirty="0" smtClean="0"/>
          </a:p>
          <a:p>
            <a:pPr algn="just"/>
            <a:endParaRPr lang="en-GB" sz="2400" dirty="0" smtClean="0"/>
          </a:p>
          <a:p>
            <a:pPr algn="just"/>
            <a:endParaRPr lang="en-GB" sz="2400" dirty="0" smtClean="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57</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77500" lnSpcReduction="20000"/>
          </a:bodyPr>
          <a:lstStyle/>
          <a:p>
            <a:pPr algn="just">
              <a:buNone/>
            </a:pPr>
            <a:r>
              <a:rPr lang="en-GB" b="1" dirty="0" smtClean="0">
                <a:solidFill>
                  <a:srgbClr val="FF0000"/>
                </a:solidFill>
              </a:rPr>
              <a:t>Gyratory Crushers</a:t>
            </a:r>
          </a:p>
          <a:p>
            <a:pPr algn="just"/>
            <a:r>
              <a:rPr lang="en-GB" sz="2400" dirty="0" smtClean="0"/>
              <a:t>Because </a:t>
            </a:r>
            <a:r>
              <a:rPr lang="en-GB" sz="2400" dirty="0"/>
              <a:t>the gyratory crusher can be kept full, the crushing angle can be somewhat larger than for the jaw crusher on similar material (22</a:t>
            </a:r>
            <a:r>
              <a:rPr lang="en-GB" sz="2400" baseline="30000" dirty="0"/>
              <a:t>o</a:t>
            </a:r>
            <a:r>
              <a:rPr lang="en-GB" sz="2400" dirty="0"/>
              <a:t> – 30</a:t>
            </a:r>
            <a:r>
              <a:rPr lang="en-GB" sz="2400" baseline="30000" dirty="0"/>
              <a:t>o</a:t>
            </a:r>
            <a:r>
              <a:rPr lang="en-GB" sz="2400" dirty="0"/>
              <a:t>).</a:t>
            </a:r>
          </a:p>
          <a:p>
            <a:pPr algn="just"/>
            <a:r>
              <a:rPr lang="en-GB" sz="2400" dirty="0"/>
              <a:t> </a:t>
            </a:r>
          </a:p>
          <a:p>
            <a:pPr algn="just"/>
            <a:r>
              <a:rPr lang="en-GB" sz="2400" dirty="0"/>
              <a:t>The spindle can revolve freely around its own axis. </a:t>
            </a:r>
            <a:endParaRPr lang="en-GB" sz="2400" dirty="0" smtClean="0"/>
          </a:p>
          <a:p>
            <a:pPr algn="just"/>
            <a:r>
              <a:rPr lang="en-GB" sz="2400" dirty="0" smtClean="0"/>
              <a:t>During </a:t>
            </a:r>
            <a:r>
              <a:rPr lang="en-GB" sz="2400" dirty="0"/>
              <a:t>crushing, friction between concave, ore and head will cause the head (mantle) and spindle to rotate in the direction opposite to the eccentric gyration. </a:t>
            </a:r>
            <a:endParaRPr lang="en-GB" sz="2400" dirty="0" smtClean="0"/>
          </a:p>
          <a:p>
            <a:pPr algn="just"/>
            <a:endParaRPr lang="en-GB" sz="2400" dirty="0" smtClean="0"/>
          </a:p>
          <a:p>
            <a:pPr algn="just"/>
            <a:r>
              <a:rPr lang="en-GB" sz="2400" dirty="0" smtClean="0"/>
              <a:t>This </a:t>
            </a:r>
            <a:r>
              <a:rPr lang="en-GB" sz="2400" dirty="0"/>
              <a:t>rotation of the spindle is superimposed upon the eccentric gyration. As a result, wear of the mantle is regular.</a:t>
            </a:r>
          </a:p>
          <a:p>
            <a:pPr algn="just"/>
            <a:r>
              <a:rPr lang="en-GB" sz="2400" dirty="0"/>
              <a:t> </a:t>
            </a:r>
          </a:p>
          <a:p>
            <a:pPr algn="just"/>
            <a:r>
              <a:rPr lang="en-GB" sz="2400" dirty="0"/>
              <a:t>Gyratory crushers used in primary crushing are very large machines with a very large capacity. </a:t>
            </a:r>
            <a:endParaRPr lang="en-GB" sz="2400" dirty="0" smtClean="0"/>
          </a:p>
          <a:p>
            <a:pPr algn="just"/>
            <a:endParaRPr lang="en-GB" sz="2400" dirty="0" smtClean="0"/>
          </a:p>
          <a:p>
            <a:pPr algn="just"/>
            <a:r>
              <a:rPr lang="en-GB" sz="2400" dirty="0" smtClean="0"/>
              <a:t>Because </a:t>
            </a:r>
            <a:r>
              <a:rPr lang="en-GB" sz="2400" dirty="0"/>
              <a:t>they are tall, they are seldom used underground, but they are ideal for open pit ores. Smaller gyratory crushers are used for intermediate crushing</a:t>
            </a:r>
            <a:r>
              <a:rPr lang="en-GB" sz="2400" dirty="0" smtClean="0"/>
              <a:t>.</a:t>
            </a:r>
          </a:p>
          <a:p>
            <a:pPr algn="just"/>
            <a:endParaRPr lang="en-GB" sz="2400" dirty="0" smtClean="0"/>
          </a:p>
          <a:p>
            <a:pPr algn="just"/>
            <a:r>
              <a:rPr lang="en-GB" sz="2600" i="1" dirty="0"/>
              <a:t>With the larger gyratory crushers, the set is adjusted by screwing the spindle up or down with an adjustment nut in the spider cap (the “dome”).</a:t>
            </a:r>
            <a:r>
              <a:rPr lang="en-GB" sz="2600" dirty="0"/>
              <a:t> This is not an easy operation.</a:t>
            </a:r>
          </a:p>
          <a:p>
            <a:pPr algn="just"/>
            <a:endParaRPr lang="en-GB" sz="2400" dirty="0"/>
          </a:p>
          <a:p>
            <a:pPr algn="just"/>
            <a:endParaRPr lang="en-GB" sz="2400" dirty="0" smtClean="0"/>
          </a:p>
          <a:p>
            <a:pPr algn="just"/>
            <a:endParaRPr lang="en-GB" sz="2400" dirty="0" smtClean="0"/>
          </a:p>
          <a:p>
            <a:pPr algn="just"/>
            <a:endParaRPr lang="en-GB" sz="2400" dirty="0" smtClean="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58</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lnSpcReduction="10000"/>
          </a:bodyPr>
          <a:lstStyle/>
          <a:p>
            <a:pPr algn="just">
              <a:buNone/>
            </a:pPr>
            <a:r>
              <a:rPr lang="en-GB" b="1" dirty="0" smtClean="0">
                <a:solidFill>
                  <a:srgbClr val="FF0000"/>
                </a:solidFill>
              </a:rPr>
              <a:t>Gyratory Crushers</a:t>
            </a:r>
          </a:p>
          <a:p>
            <a:pPr algn="just"/>
            <a:r>
              <a:rPr lang="en-GB" sz="2400" i="1" dirty="0"/>
              <a:t>With some modern smaller gyratory crushers, the head and spindle are supported hydraulically (Allis-Chalmers </a:t>
            </a:r>
            <a:r>
              <a:rPr lang="en-GB" sz="2400" i="1" dirty="0" err="1"/>
              <a:t>Hydroset</a:t>
            </a:r>
            <a:r>
              <a:rPr lang="en-GB" sz="2400" i="1" dirty="0"/>
              <a:t>). </a:t>
            </a:r>
            <a:endParaRPr lang="en-GB" sz="2400" i="1" dirty="0" smtClean="0"/>
          </a:p>
          <a:p>
            <a:pPr algn="just"/>
            <a:r>
              <a:rPr lang="en-GB" sz="2400" i="1" dirty="0" smtClean="0"/>
              <a:t>This </a:t>
            </a:r>
            <a:r>
              <a:rPr lang="en-GB" sz="2400" i="1" dirty="0"/>
              <a:t>system uses a hydraulic piston, which can raise or lower head and spindle, thus increasing or decreasing the set. </a:t>
            </a:r>
            <a:endParaRPr lang="en-GB" sz="2400" i="1" dirty="0" smtClean="0"/>
          </a:p>
          <a:p>
            <a:pPr algn="just"/>
            <a:r>
              <a:rPr lang="en-GB" sz="2400" i="1" dirty="0" smtClean="0"/>
              <a:t>In </a:t>
            </a:r>
            <a:r>
              <a:rPr lang="en-GB" sz="2400" i="1" dirty="0"/>
              <a:t>the event of a power failure, the head can be lowered to allow the contents of the crushing chamber (the “load”) to drop out, before the crusher is restarted</a:t>
            </a:r>
            <a:r>
              <a:rPr lang="en-GB" sz="2400" i="1" dirty="0" smtClean="0"/>
              <a:t>.</a:t>
            </a:r>
          </a:p>
          <a:p>
            <a:pPr algn="just"/>
            <a:r>
              <a:rPr lang="en-GB" sz="2400" i="1" dirty="0" smtClean="0"/>
              <a:t> </a:t>
            </a:r>
            <a:r>
              <a:rPr lang="en-GB" sz="2400" i="1" dirty="0"/>
              <a:t>If there is also a “</a:t>
            </a:r>
            <a:r>
              <a:rPr lang="en-GB" sz="2400" i="1" u="sng" dirty="0"/>
              <a:t>balance cylinder</a:t>
            </a:r>
            <a:r>
              <a:rPr lang="en-GB" sz="2400" i="1" dirty="0"/>
              <a:t>” provided with this system, this protects the crusher against damage from large </a:t>
            </a:r>
            <a:r>
              <a:rPr lang="en-GB" sz="2400" i="1" dirty="0" err="1"/>
              <a:t>uncrushable</a:t>
            </a:r>
            <a:r>
              <a:rPr lang="en-GB" sz="2400" i="1" dirty="0"/>
              <a:t> objects such as shovel teeth. </a:t>
            </a:r>
            <a:endParaRPr lang="en-GB" sz="2400" i="1" dirty="0" smtClean="0"/>
          </a:p>
          <a:p>
            <a:pPr algn="just"/>
            <a:r>
              <a:rPr lang="en-GB" sz="2400" i="1" dirty="0" smtClean="0"/>
              <a:t>When </a:t>
            </a:r>
            <a:r>
              <a:rPr lang="en-GB" sz="2400" i="1" dirty="0"/>
              <a:t>such an object threatens to jam the crusher, the balance cylinder lowers head and spindle to allow the object to drop out of the crusher, and then automatically raises the head again to its original setting.</a:t>
            </a:r>
            <a:endParaRPr lang="en-GB" sz="2400" dirty="0"/>
          </a:p>
          <a:p>
            <a:pPr algn="just"/>
            <a:endParaRPr lang="en-GB" sz="2400" dirty="0" smtClean="0"/>
          </a:p>
          <a:p>
            <a:pPr algn="just"/>
            <a:endParaRPr lang="en-GB" sz="2400" dirty="0" smtClean="0"/>
          </a:p>
          <a:p>
            <a:pPr algn="just"/>
            <a:endParaRPr lang="en-GB" sz="2400" dirty="0" smtClean="0"/>
          </a:p>
          <a:p>
            <a:pPr algn="just"/>
            <a:endParaRPr lang="en-GB" sz="2400" dirty="0" smtClean="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59</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899592" y="908720"/>
            <a:ext cx="7344816" cy="4896544"/>
          </a:xfrm>
          <a:prstGeom prst="rect">
            <a:avLst/>
          </a:prstGeom>
          <a:noFill/>
          <a:ln w="9525">
            <a:noFill/>
            <a:miter lim="800000"/>
            <a:headEnd/>
            <a:tailEnd/>
          </a:ln>
        </p:spPr>
      </p:pic>
      <p:sp>
        <p:nvSpPr>
          <p:cNvPr id="3" name="TextBox 2"/>
          <p:cNvSpPr txBox="1"/>
          <p:nvPr/>
        </p:nvSpPr>
        <p:spPr>
          <a:xfrm>
            <a:off x="1475656" y="6021288"/>
            <a:ext cx="6192688" cy="523220"/>
          </a:xfrm>
          <a:prstGeom prst="rect">
            <a:avLst/>
          </a:prstGeom>
          <a:noFill/>
        </p:spPr>
        <p:txBody>
          <a:bodyPr wrap="square" rtlCol="0">
            <a:spAutoFit/>
          </a:bodyPr>
          <a:lstStyle/>
          <a:p>
            <a:r>
              <a:rPr lang="en-GB" sz="2800" b="1" dirty="0" smtClean="0"/>
              <a:t>Figure: Cross-sections of ore particles</a:t>
            </a:r>
            <a:endParaRPr lang="en-GB" sz="2800" b="1" dirty="0"/>
          </a:p>
        </p:txBody>
      </p:sp>
      <p:sp>
        <p:nvSpPr>
          <p:cNvPr id="4" name="Slide Number Placeholder 3"/>
          <p:cNvSpPr>
            <a:spLocks noGrp="1"/>
          </p:cNvSpPr>
          <p:nvPr>
            <p:ph type="sldNum" sz="quarter" idx="12"/>
          </p:nvPr>
        </p:nvSpPr>
        <p:spPr/>
        <p:txBody>
          <a:bodyPr/>
          <a:lstStyle/>
          <a:p>
            <a:fld id="{9299C90B-8862-4946-98D0-CC66574015D9}" type="slidenum">
              <a:rPr lang="en-GB" smtClean="0"/>
              <a:pPr/>
              <a:t>6</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lnSpcReduction="10000"/>
          </a:bodyPr>
          <a:lstStyle/>
          <a:p>
            <a:pPr algn="just">
              <a:buNone/>
            </a:pPr>
            <a:r>
              <a:rPr lang="en-GB" b="1" dirty="0" smtClean="0">
                <a:solidFill>
                  <a:srgbClr val="FF0000"/>
                </a:solidFill>
              </a:rPr>
              <a:t>Cone Crushers</a:t>
            </a:r>
          </a:p>
          <a:p>
            <a:endParaRPr lang="en-GB" sz="2400" u="sng" dirty="0" smtClean="0"/>
          </a:p>
          <a:p>
            <a:pPr marL="342900" lvl="1" indent="-342900" algn="just">
              <a:buFont typeface="Arial" pitchFamily="34" charset="0"/>
              <a:buChar char="•"/>
            </a:pPr>
            <a:r>
              <a:rPr lang="en-GB" dirty="0"/>
              <a:t>The general principle of the most commonly used cone crusher (Symons standard cone crusher, manufactured by Nordberg Manufacturing Co.), is as follows</a:t>
            </a:r>
            <a:r>
              <a:rPr lang="en-GB" dirty="0" smtClean="0"/>
              <a:t>:</a:t>
            </a:r>
          </a:p>
          <a:p>
            <a:pPr marL="342900" lvl="1" indent="-342900" algn="just">
              <a:buFont typeface="Arial" pitchFamily="34" charset="0"/>
              <a:buChar char="•"/>
            </a:pPr>
            <a:endParaRPr lang="en-GB" sz="2000" dirty="0"/>
          </a:p>
          <a:p>
            <a:pPr algn="just"/>
            <a:r>
              <a:rPr lang="en-GB" sz="2400" dirty="0" smtClean="0"/>
              <a:t>A conical breaking head is given an eccentric gyration inside a stationary truncated cone, called the bowl. </a:t>
            </a:r>
          </a:p>
          <a:p>
            <a:pPr algn="just"/>
            <a:endParaRPr lang="en-GB" sz="2400" dirty="0" smtClean="0"/>
          </a:p>
          <a:p>
            <a:pPr algn="just"/>
            <a:r>
              <a:rPr lang="en-GB" sz="2400" dirty="0" smtClean="0"/>
              <a:t>The outside of the bowl is cylindrical. </a:t>
            </a:r>
          </a:p>
          <a:p>
            <a:pPr algn="just"/>
            <a:endParaRPr lang="en-GB" sz="2400" dirty="0" smtClean="0"/>
          </a:p>
          <a:p>
            <a:pPr algn="just"/>
            <a:r>
              <a:rPr lang="en-GB" sz="2400" dirty="0" smtClean="0"/>
              <a:t>The cross-section of the crushing cavity, i.e. the inside of the bowl, increases from top to bottom. </a:t>
            </a:r>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60</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1475656" y="836712"/>
            <a:ext cx="6336703" cy="5040560"/>
          </a:xfrm>
          <a:prstGeom prst="rect">
            <a:avLst/>
          </a:prstGeom>
          <a:noFill/>
          <a:ln w="9525">
            <a:noFill/>
            <a:miter lim="800000"/>
            <a:headEnd/>
            <a:tailEnd/>
          </a:ln>
        </p:spPr>
      </p:pic>
      <p:sp>
        <p:nvSpPr>
          <p:cNvPr id="3" name="TextBox 2"/>
          <p:cNvSpPr txBox="1"/>
          <p:nvPr/>
        </p:nvSpPr>
        <p:spPr>
          <a:xfrm>
            <a:off x="1403648" y="6237312"/>
            <a:ext cx="6192688" cy="584775"/>
          </a:xfrm>
          <a:prstGeom prst="rect">
            <a:avLst/>
          </a:prstGeom>
          <a:noFill/>
        </p:spPr>
        <p:txBody>
          <a:bodyPr wrap="square" rtlCol="0">
            <a:spAutoFit/>
          </a:bodyPr>
          <a:lstStyle/>
          <a:p>
            <a:pPr algn="ctr"/>
            <a:r>
              <a:rPr lang="en-GB" sz="3200" b="1" dirty="0" smtClean="0"/>
              <a:t>Figure: Standard cone crusher</a:t>
            </a:r>
            <a:endParaRPr lang="en-GB" sz="3200" b="1" dirty="0"/>
          </a:p>
        </p:txBody>
      </p:sp>
      <p:sp>
        <p:nvSpPr>
          <p:cNvPr id="4" name="Slide Number Placeholder 3"/>
          <p:cNvSpPr>
            <a:spLocks noGrp="1"/>
          </p:cNvSpPr>
          <p:nvPr>
            <p:ph type="sldNum" sz="quarter" idx="12"/>
          </p:nvPr>
        </p:nvSpPr>
        <p:spPr/>
        <p:txBody>
          <a:bodyPr/>
          <a:lstStyle/>
          <a:p>
            <a:fld id="{9299C90B-8862-4946-98D0-CC66574015D9}" type="slidenum">
              <a:rPr lang="en-GB" smtClean="0"/>
              <a:pPr/>
              <a:t>61</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1043608" y="332656"/>
            <a:ext cx="7272808" cy="5616624"/>
          </a:xfrm>
          <a:prstGeom prst="rect">
            <a:avLst/>
          </a:prstGeom>
          <a:noFill/>
          <a:ln w="9525">
            <a:noFill/>
            <a:miter lim="800000"/>
            <a:headEnd/>
            <a:tailEnd/>
          </a:ln>
        </p:spPr>
      </p:pic>
      <p:sp>
        <p:nvSpPr>
          <p:cNvPr id="3" name="TextBox 2"/>
          <p:cNvSpPr txBox="1"/>
          <p:nvPr/>
        </p:nvSpPr>
        <p:spPr>
          <a:xfrm>
            <a:off x="899592" y="6165304"/>
            <a:ext cx="7632848" cy="461665"/>
          </a:xfrm>
          <a:prstGeom prst="rect">
            <a:avLst/>
          </a:prstGeom>
          <a:noFill/>
        </p:spPr>
        <p:txBody>
          <a:bodyPr wrap="square" rtlCol="0">
            <a:spAutoFit/>
          </a:bodyPr>
          <a:lstStyle/>
          <a:p>
            <a:pPr algn="ctr"/>
            <a:r>
              <a:rPr lang="en-GB" sz="2400" b="1" dirty="0" smtClean="0"/>
              <a:t>Figure: Cross-section of heavy-duty Symons cone crusher</a:t>
            </a:r>
            <a:endParaRPr lang="en-GB" sz="2400" b="1" dirty="0"/>
          </a:p>
        </p:txBody>
      </p:sp>
      <p:sp>
        <p:nvSpPr>
          <p:cNvPr id="4" name="Slide Number Placeholder 3"/>
          <p:cNvSpPr>
            <a:spLocks noGrp="1"/>
          </p:cNvSpPr>
          <p:nvPr>
            <p:ph type="sldNum" sz="quarter" idx="12"/>
          </p:nvPr>
        </p:nvSpPr>
        <p:spPr/>
        <p:txBody>
          <a:bodyPr/>
          <a:lstStyle/>
          <a:p>
            <a:fld id="{9299C90B-8862-4946-98D0-CC66574015D9}" type="slidenum">
              <a:rPr lang="en-GB" smtClean="0"/>
              <a:pPr/>
              <a:t>62</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827584" y="548680"/>
            <a:ext cx="7704856" cy="5544616"/>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9299C90B-8862-4946-98D0-CC66574015D9}" type="slidenum">
              <a:rPr lang="en-GB" smtClean="0"/>
              <a:pPr/>
              <a:t>63</a:t>
            </a:fld>
            <a:endParaRPr lang="en-GB"/>
          </a:p>
        </p:txBody>
      </p:sp>
      <p:sp>
        <p:nvSpPr>
          <p:cNvPr id="4" name="Footer Placeholder 3"/>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Cone Crushers</a:t>
            </a:r>
          </a:p>
          <a:p>
            <a:pPr algn="just"/>
            <a:r>
              <a:rPr lang="en-GB" sz="2400" dirty="0" smtClean="0"/>
              <a:t>The </a:t>
            </a:r>
            <a:r>
              <a:rPr lang="en-GB" sz="2400" dirty="0"/>
              <a:t>head is lined with a wear-resistant mantle. </a:t>
            </a:r>
            <a:endParaRPr lang="en-GB" sz="2400" dirty="0" smtClean="0"/>
          </a:p>
          <a:p>
            <a:pPr algn="just"/>
            <a:endParaRPr lang="en-GB" sz="2400" dirty="0" smtClean="0"/>
          </a:p>
          <a:p>
            <a:pPr algn="just"/>
            <a:r>
              <a:rPr lang="en-GB" sz="2400" dirty="0" smtClean="0"/>
              <a:t>The </a:t>
            </a:r>
            <a:r>
              <a:rPr lang="en-GB" sz="2400" dirty="0"/>
              <a:t>inside of the bowl is lined with a wear-resistant </a:t>
            </a:r>
            <a:r>
              <a:rPr lang="en-GB" sz="2400" u="sng" dirty="0"/>
              <a:t>bowl-liner</a:t>
            </a:r>
            <a:r>
              <a:rPr lang="en-GB" sz="2400" dirty="0"/>
              <a:t>, which comes in different shapes, thus determining the shape of the crushing cavity for different crushing purposes (fine, medium, coarse and extra-coarse). </a:t>
            </a:r>
            <a:endParaRPr lang="en-GB" sz="2400" dirty="0" smtClean="0"/>
          </a:p>
          <a:p>
            <a:pPr algn="just"/>
            <a:endParaRPr lang="en-GB" sz="2400" dirty="0" smtClean="0"/>
          </a:p>
          <a:p>
            <a:pPr algn="just"/>
            <a:r>
              <a:rPr lang="en-GB" sz="2400" dirty="0" smtClean="0"/>
              <a:t>The </a:t>
            </a:r>
            <a:r>
              <a:rPr lang="en-GB" sz="2400" dirty="0"/>
              <a:t>shape of all bowl liners is such that their lower end is roughly parallel with the mantle (“parallel zone”). The head with the mantle, gyrates at </a:t>
            </a:r>
            <a:r>
              <a:rPr lang="en-GB" sz="2400" u="sng" dirty="0"/>
              <a:t>high speed</a:t>
            </a:r>
            <a:r>
              <a:rPr lang="en-GB" sz="2400" dirty="0"/>
              <a:t> (400-700 gyrations min </a:t>
            </a:r>
            <a:r>
              <a:rPr lang="en-GB" sz="2400" baseline="30000" dirty="0"/>
              <a:t>–1</a:t>
            </a:r>
            <a:r>
              <a:rPr lang="en-GB" sz="2400" dirty="0"/>
              <a:t>).</a:t>
            </a:r>
          </a:p>
          <a:p>
            <a:endParaRPr lang="en-GB" sz="2400" u="sng" dirty="0" smtClean="0"/>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64</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92500"/>
          </a:bodyPr>
          <a:lstStyle/>
          <a:p>
            <a:pPr algn="just">
              <a:buNone/>
            </a:pPr>
            <a:r>
              <a:rPr lang="en-GB" b="1" dirty="0" smtClean="0">
                <a:solidFill>
                  <a:srgbClr val="FF0000"/>
                </a:solidFill>
              </a:rPr>
              <a:t>Cone Crushers</a:t>
            </a:r>
          </a:p>
          <a:p>
            <a:pPr algn="just"/>
            <a:r>
              <a:rPr lang="en-GB" sz="2400" dirty="0"/>
              <a:t>Ore is fed from the top and gyrates down through the crushing cavity. </a:t>
            </a:r>
            <a:endParaRPr lang="en-GB" sz="2400" dirty="0" smtClean="0"/>
          </a:p>
          <a:p>
            <a:pPr algn="just"/>
            <a:r>
              <a:rPr lang="en-GB" sz="2400" dirty="0" smtClean="0"/>
              <a:t>On </a:t>
            </a:r>
            <a:r>
              <a:rPr lang="en-GB" sz="2400" dirty="0"/>
              <a:t>its way down it receives a </a:t>
            </a:r>
            <a:r>
              <a:rPr lang="en-GB" sz="2400" u="sng" dirty="0"/>
              <a:t>series of rapid blows</a:t>
            </a:r>
            <a:r>
              <a:rPr lang="en-GB" sz="2400" dirty="0"/>
              <a:t> from the crushing head, crushing the ore between mantle and bowl liner</a:t>
            </a:r>
            <a:r>
              <a:rPr lang="en-GB" sz="2400" dirty="0" smtClean="0"/>
              <a:t>.</a:t>
            </a:r>
          </a:p>
          <a:p>
            <a:pPr algn="just"/>
            <a:r>
              <a:rPr lang="en-GB" sz="2400" dirty="0" smtClean="0"/>
              <a:t> </a:t>
            </a:r>
            <a:r>
              <a:rPr lang="en-GB" sz="2400" dirty="0"/>
              <a:t>The </a:t>
            </a:r>
            <a:r>
              <a:rPr lang="en-GB" sz="2400" u="sng" dirty="0"/>
              <a:t>increasing cross-section of the bowl</a:t>
            </a:r>
            <a:r>
              <a:rPr lang="en-GB" sz="2400" dirty="0"/>
              <a:t> allows for the “swell” of the ore as it breaks further, thus avoiding choked crushing. </a:t>
            </a:r>
            <a:endParaRPr lang="en-GB" sz="2400" dirty="0" smtClean="0"/>
          </a:p>
          <a:p>
            <a:pPr algn="just"/>
            <a:r>
              <a:rPr lang="en-GB" sz="2400" i="1" dirty="0" smtClean="0"/>
              <a:t>The </a:t>
            </a:r>
            <a:r>
              <a:rPr lang="en-GB" sz="2400" i="1" dirty="0"/>
              <a:t>purpose of the parallel zone is that each particle will receive a number of blows in that zone, before it has a chance to drop out of the annular discharge opening, and thus will be at least as small as the </a:t>
            </a:r>
            <a:r>
              <a:rPr lang="en-GB" sz="2400" i="1" u="sng" dirty="0"/>
              <a:t>minimum</a:t>
            </a:r>
            <a:r>
              <a:rPr lang="en-GB" sz="2400" i="1" dirty="0"/>
              <a:t> clearance between mantle and bowl liner before it leaves the crushing cavity. </a:t>
            </a:r>
            <a:endParaRPr lang="en-GB" sz="2400" i="1" dirty="0" smtClean="0"/>
          </a:p>
          <a:p>
            <a:pPr algn="just"/>
            <a:r>
              <a:rPr lang="en-GB" sz="2400" i="1" dirty="0" smtClean="0"/>
              <a:t>Compared </a:t>
            </a:r>
            <a:r>
              <a:rPr lang="en-GB" sz="2400" i="1" dirty="0"/>
              <a:t>to jaw crushers and gyratory crushers, cone crushers thus deliver a more evenly sized product and the ”set” can be taken as the </a:t>
            </a:r>
            <a:r>
              <a:rPr lang="en-GB" sz="2400" i="1" u="sng" dirty="0"/>
              <a:t>minimum</a:t>
            </a:r>
            <a:r>
              <a:rPr lang="en-GB" sz="2400" i="1" dirty="0"/>
              <a:t> clearance between mantle and bowl liner at the discharge point. </a:t>
            </a:r>
            <a:endParaRPr lang="en-GB" sz="2400" dirty="0"/>
          </a:p>
          <a:p>
            <a:pPr algn="just"/>
            <a:endParaRPr lang="en-GB" sz="2400" dirty="0" smtClean="0"/>
          </a:p>
          <a:p>
            <a:endParaRPr lang="en-GB" sz="2400" u="sng" dirty="0" smtClean="0"/>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65</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92500" lnSpcReduction="10000"/>
          </a:bodyPr>
          <a:lstStyle/>
          <a:p>
            <a:pPr algn="just">
              <a:buNone/>
            </a:pPr>
            <a:r>
              <a:rPr lang="en-GB" b="1" dirty="0" smtClean="0">
                <a:solidFill>
                  <a:srgbClr val="FF0000"/>
                </a:solidFill>
              </a:rPr>
              <a:t>Cone Crushers</a:t>
            </a:r>
          </a:p>
          <a:p>
            <a:pPr algn="just"/>
            <a:r>
              <a:rPr lang="en-GB" sz="2400" dirty="0"/>
              <a:t>The main frame is a cylindrical shell, which holds the </a:t>
            </a:r>
            <a:r>
              <a:rPr lang="en-GB" sz="2400" u="sng" dirty="0"/>
              <a:t>eccentric assembly</a:t>
            </a:r>
            <a:r>
              <a:rPr lang="en-GB" sz="2400" dirty="0"/>
              <a:t> and a socket with a hemispherical socket-liner, which supports the </a:t>
            </a:r>
            <a:r>
              <a:rPr lang="en-GB" sz="2400" u="sng" dirty="0"/>
              <a:t>head assembly</a:t>
            </a:r>
            <a:r>
              <a:rPr lang="en-GB" sz="2400" dirty="0"/>
              <a:t>. </a:t>
            </a:r>
            <a:endParaRPr lang="en-GB" sz="2400" dirty="0" smtClean="0"/>
          </a:p>
          <a:p>
            <a:pPr algn="just"/>
            <a:r>
              <a:rPr lang="en-GB" sz="2400" dirty="0" smtClean="0"/>
              <a:t>The </a:t>
            </a:r>
            <a:r>
              <a:rPr lang="en-GB" sz="2400" dirty="0"/>
              <a:t>eccentric and the inner eccentric bearing are rotated through a gear and pinion by the countershaft, which is coupled to the drive. </a:t>
            </a:r>
            <a:endParaRPr lang="en-GB" sz="2400" dirty="0" smtClean="0"/>
          </a:p>
          <a:p>
            <a:pPr algn="just"/>
            <a:r>
              <a:rPr lang="en-GB" sz="2400" dirty="0" smtClean="0"/>
              <a:t>The </a:t>
            </a:r>
            <a:r>
              <a:rPr lang="en-GB" sz="2400" dirty="0"/>
              <a:t>weight of the eccentric and gear is carried by the eccentric-thrust bearings at the bottom.</a:t>
            </a:r>
          </a:p>
          <a:p>
            <a:pPr algn="just"/>
            <a:r>
              <a:rPr lang="en-GB" sz="2400" dirty="0"/>
              <a:t> </a:t>
            </a:r>
          </a:p>
          <a:p>
            <a:pPr algn="just"/>
            <a:r>
              <a:rPr lang="en-GB" sz="2400" dirty="0"/>
              <a:t>The main shaft is pressed into the conical breaking head, which carries a replaceable mantle. </a:t>
            </a:r>
            <a:endParaRPr lang="en-GB" sz="2400" dirty="0" smtClean="0"/>
          </a:p>
          <a:p>
            <a:pPr algn="just"/>
            <a:r>
              <a:rPr lang="en-GB" sz="2400" dirty="0" smtClean="0"/>
              <a:t>The </a:t>
            </a:r>
            <a:r>
              <a:rPr lang="en-GB" sz="2400" dirty="0"/>
              <a:t>tapered lower end of the main shaft is bushed onto the eccentric. Its upper end, above the head, carries the distributor plate, which gyrates with the head and is used to distribute the feed evenly over the crushing cavity. </a:t>
            </a:r>
            <a:endParaRPr lang="en-GB" sz="2400" dirty="0" smtClean="0"/>
          </a:p>
          <a:p>
            <a:pPr algn="just"/>
            <a:r>
              <a:rPr lang="en-GB" sz="2400" dirty="0" smtClean="0"/>
              <a:t>Together </a:t>
            </a:r>
            <a:r>
              <a:rPr lang="en-GB" sz="2400" dirty="0"/>
              <a:t>this constitutes the head assembly.</a:t>
            </a:r>
          </a:p>
          <a:p>
            <a:pPr algn="just"/>
            <a:endParaRPr lang="en-GB" sz="2400" dirty="0" smtClean="0"/>
          </a:p>
          <a:p>
            <a:pPr algn="just"/>
            <a:endParaRPr lang="en-GB" sz="2400" dirty="0" smtClean="0"/>
          </a:p>
          <a:p>
            <a:endParaRPr lang="en-GB" sz="2400" u="sng" dirty="0" smtClean="0"/>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66</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92500" lnSpcReduction="10000"/>
          </a:bodyPr>
          <a:lstStyle/>
          <a:p>
            <a:pPr algn="just">
              <a:buNone/>
            </a:pPr>
            <a:r>
              <a:rPr lang="en-GB" b="1" dirty="0" smtClean="0">
                <a:solidFill>
                  <a:srgbClr val="FF0000"/>
                </a:solidFill>
              </a:rPr>
              <a:t>Cone Crushers</a:t>
            </a:r>
          </a:p>
          <a:p>
            <a:pPr algn="just"/>
            <a:r>
              <a:rPr lang="en-GB" sz="2400" dirty="0"/>
              <a:t>The bowl is threaded onto an </a:t>
            </a:r>
            <a:r>
              <a:rPr lang="en-GB" sz="2400" u="sng" dirty="0"/>
              <a:t>adjustment ring</a:t>
            </a:r>
            <a:r>
              <a:rPr lang="en-GB" sz="2400" dirty="0"/>
              <a:t>, which rests on to the main frame. </a:t>
            </a:r>
            <a:r>
              <a:rPr lang="en-GB" sz="2400" i="1" dirty="0"/>
              <a:t>The “set” of the crusher can be adjusted by screwing the bowl up and down with the adjustment ring, by means of a winch or a crane.</a:t>
            </a:r>
            <a:endParaRPr lang="en-GB" sz="2400" dirty="0"/>
          </a:p>
          <a:p>
            <a:pPr algn="just"/>
            <a:r>
              <a:rPr lang="en-GB" sz="2400" dirty="0"/>
              <a:t> </a:t>
            </a:r>
          </a:p>
          <a:p>
            <a:pPr algn="just"/>
            <a:r>
              <a:rPr lang="en-GB" sz="2400" dirty="0"/>
              <a:t>Bowl and adjustment ring are held onto the main frame by </a:t>
            </a:r>
            <a:r>
              <a:rPr lang="en-GB" sz="2400" u="sng" dirty="0"/>
              <a:t>tensioned springs</a:t>
            </a:r>
            <a:r>
              <a:rPr lang="en-GB" sz="2400" dirty="0"/>
              <a:t>. </a:t>
            </a:r>
            <a:r>
              <a:rPr lang="en-GB" sz="2400" i="1" dirty="0"/>
              <a:t>These serve as a protection against excessive stress from oversize rocks or </a:t>
            </a:r>
            <a:r>
              <a:rPr lang="en-GB" sz="2400" i="1" dirty="0" err="1"/>
              <a:t>uncrushable</a:t>
            </a:r>
            <a:r>
              <a:rPr lang="en-GB" sz="2400" i="1" dirty="0"/>
              <a:t> material (e.g. tramp metal) which otherwise would jam or damage the crusher. When such material enters the crushing cavity, the springs will allow the bowl to move upwards, thereby allowing this material to pass through.</a:t>
            </a:r>
            <a:endParaRPr lang="en-GB" sz="2400" dirty="0"/>
          </a:p>
          <a:p>
            <a:pPr algn="just"/>
            <a:r>
              <a:rPr lang="en-GB" sz="2400" dirty="0"/>
              <a:t> </a:t>
            </a:r>
          </a:p>
          <a:p>
            <a:pPr algn="just"/>
            <a:r>
              <a:rPr lang="en-GB" sz="2400" dirty="0"/>
              <a:t>An oil circulation system lubricates eccentric and socket bearings, gears and countershaft bearings. The flow switch in the circulation system will trip out the crusher in the case of failure of the lubricating system.</a:t>
            </a:r>
          </a:p>
          <a:p>
            <a:pPr algn="just"/>
            <a:endParaRPr lang="en-GB" sz="2400" dirty="0" smtClean="0"/>
          </a:p>
          <a:p>
            <a:pPr algn="just"/>
            <a:endParaRPr lang="en-GB" sz="2400" dirty="0"/>
          </a:p>
          <a:p>
            <a:pPr algn="just"/>
            <a:endParaRPr lang="en-GB" sz="2400" dirty="0" smtClean="0"/>
          </a:p>
          <a:p>
            <a:pPr algn="just"/>
            <a:endParaRPr lang="en-GB" sz="2400" dirty="0" smtClean="0"/>
          </a:p>
          <a:p>
            <a:endParaRPr lang="en-GB" sz="2400" u="sng" dirty="0" smtClean="0"/>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67</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lnSpcReduction="10000"/>
          </a:bodyPr>
          <a:lstStyle/>
          <a:p>
            <a:pPr algn="just">
              <a:buNone/>
            </a:pPr>
            <a:r>
              <a:rPr lang="en-GB" b="1" dirty="0" smtClean="0">
                <a:solidFill>
                  <a:srgbClr val="FF0000"/>
                </a:solidFill>
              </a:rPr>
              <a:t>Cone Crushers</a:t>
            </a:r>
          </a:p>
          <a:p>
            <a:pPr algn="just"/>
            <a:r>
              <a:rPr lang="en-GB" sz="2400" dirty="0"/>
              <a:t>Standard cone crushers are manufactured in a series of standard sizes (2 feet, 3 feet, 4 feet, 4</a:t>
            </a:r>
            <a:r>
              <a:rPr lang="en-GB" sz="2400" baseline="30000" dirty="0"/>
              <a:t>1</a:t>
            </a:r>
            <a:r>
              <a:rPr lang="en-GB" sz="2400" baseline="-25000" dirty="0"/>
              <a:t>/4</a:t>
            </a:r>
            <a:r>
              <a:rPr lang="en-GB" sz="2400" dirty="0"/>
              <a:t> feet, 5 ½ feet and 7 feet), which sizes are those of the approximate diameter of the discharge annulus. </a:t>
            </a:r>
            <a:endParaRPr lang="en-GB" sz="2400" dirty="0" smtClean="0"/>
          </a:p>
          <a:p>
            <a:pPr algn="just"/>
            <a:r>
              <a:rPr lang="en-GB" sz="2400" dirty="0" smtClean="0"/>
              <a:t>Each </a:t>
            </a:r>
            <a:r>
              <a:rPr lang="en-GB" sz="2400" dirty="0"/>
              <a:t>size can be supplied with four different bowl liners (fine, medium, coarse and extra-coarse), depending upon the customer’s requirements. </a:t>
            </a:r>
          </a:p>
          <a:p>
            <a:pPr algn="just"/>
            <a:r>
              <a:rPr lang="en-GB" sz="2400" dirty="0"/>
              <a:t> </a:t>
            </a:r>
          </a:p>
          <a:p>
            <a:pPr algn="just"/>
            <a:r>
              <a:rPr lang="en-GB" sz="2400" dirty="0"/>
              <a:t>The construction and the crushing action of a cone crusher somewhat resemble those of a gyratory crusher, but there are significant differences. </a:t>
            </a:r>
            <a:endParaRPr lang="en-GB" sz="2400" dirty="0" smtClean="0"/>
          </a:p>
          <a:p>
            <a:pPr algn="just"/>
            <a:r>
              <a:rPr lang="en-GB" sz="2400" dirty="0" smtClean="0"/>
              <a:t>The </a:t>
            </a:r>
            <a:r>
              <a:rPr lang="en-GB" sz="2400" dirty="0"/>
              <a:t>head of the cone crusher is a much flatter cone (height of cone : diameter of base ~ 1 : 2.5) and the eccentric is longer than for a gyratory crusher. </a:t>
            </a:r>
            <a:endParaRPr lang="en-GB" sz="2400" dirty="0" smtClean="0"/>
          </a:p>
          <a:p>
            <a:pPr algn="just"/>
            <a:endParaRPr lang="en-GB" sz="2400" dirty="0" smtClean="0"/>
          </a:p>
          <a:p>
            <a:pPr algn="just"/>
            <a:endParaRPr lang="en-GB" sz="2400" dirty="0"/>
          </a:p>
          <a:p>
            <a:pPr algn="just"/>
            <a:endParaRPr lang="en-GB" sz="2400" dirty="0" smtClean="0"/>
          </a:p>
          <a:p>
            <a:pPr algn="just"/>
            <a:endParaRPr lang="en-GB" sz="2400" dirty="0" smtClean="0"/>
          </a:p>
          <a:p>
            <a:endParaRPr lang="en-GB" sz="2400" u="sng" dirty="0" smtClean="0"/>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68</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323528" y="548680"/>
            <a:ext cx="8640960" cy="5256584"/>
          </a:xfrm>
          <a:prstGeom prst="rect">
            <a:avLst/>
          </a:prstGeom>
          <a:noFill/>
          <a:ln w="9525">
            <a:noFill/>
            <a:miter lim="800000"/>
            <a:headEnd/>
            <a:tailEnd/>
          </a:ln>
        </p:spPr>
      </p:pic>
      <p:sp>
        <p:nvSpPr>
          <p:cNvPr id="3" name="TextBox 2"/>
          <p:cNvSpPr txBox="1"/>
          <p:nvPr/>
        </p:nvSpPr>
        <p:spPr>
          <a:xfrm>
            <a:off x="395536" y="6165304"/>
            <a:ext cx="8748464" cy="461665"/>
          </a:xfrm>
          <a:prstGeom prst="rect">
            <a:avLst/>
          </a:prstGeom>
          <a:noFill/>
        </p:spPr>
        <p:txBody>
          <a:bodyPr wrap="square" rtlCol="0">
            <a:spAutoFit/>
          </a:bodyPr>
          <a:lstStyle/>
          <a:p>
            <a:r>
              <a:rPr lang="en-GB" sz="2400" b="1" dirty="0" smtClean="0"/>
              <a:t>Figure: Head and shell shapes of (a) gyratory, and (b) cone crushers </a:t>
            </a:r>
            <a:endParaRPr lang="en-GB" sz="2400" b="1" dirty="0"/>
          </a:p>
        </p:txBody>
      </p:sp>
      <p:sp>
        <p:nvSpPr>
          <p:cNvPr id="4" name="Slide Number Placeholder 3"/>
          <p:cNvSpPr>
            <a:spLocks noGrp="1"/>
          </p:cNvSpPr>
          <p:nvPr>
            <p:ph type="sldNum" sz="quarter" idx="12"/>
          </p:nvPr>
        </p:nvSpPr>
        <p:spPr/>
        <p:txBody>
          <a:bodyPr/>
          <a:lstStyle/>
          <a:p>
            <a:fld id="{9299C90B-8862-4946-98D0-CC66574015D9}" type="slidenum">
              <a:rPr lang="en-GB" smtClean="0"/>
              <a:pPr/>
              <a:t>69</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CRUSHING</a:t>
            </a:r>
          </a:p>
          <a:p>
            <a:pPr algn="just"/>
            <a:r>
              <a:rPr lang="en-GB" sz="2400" dirty="0" smtClean="0"/>
              <a:t>Particles of type 4 would like-wise be classed as tailings, the small amount of mineral resent reducing the recovery of mineral into concentrate.</a:t>
            </a:r>
          </a:p>
          <a:p>
            <a:pPr algn="just"/>
            <a:endParaRPr lang="en-GB" sz="2400" dirty="0" smtClean="0"/>
          </a:p>
          <a:p>
            <a:pPr algn="just"/>
            <a:r>
              <a:rPr lang="en-GB" sz="2400" dirty="0" smtClean="0"/>
              <a:t>Particles of type 2 and 3, however, would probably be classed as </a:t>
            </a:r>
            <a:r>
              <a:rPr lang="en-GB" sz="2400" dirty="0" err="1" smtClean="0"/>
              <a:t>middlings</a:t>
            </a:r>
            <a:r>
              <a:rPr lang="en-GB" sz="2400" dirty="0" smtClean="0"/>
              <a:t>, although the degree of regrinding needed to promote economic liberation o mineral from particle 3 would be greater than in particle 2.</a:t>
            </a:r>
          </a:p>
        </p:txBody>
      </p:sp>
      <p:sp>
        <p:nvSpPr>
          <p:cNvPr id="4" name="Slide Number Placeholder 3"/>
          <p:cNvSpPr>
            <a:spLocks noGrp="1"/>
          </p:cNvSpPr>
          <p:nvPr>
            <p:ph type="sldNum" sz="quarter" idx="12"/>
          </p:nvPr>
        </p:nvSpPr>
        <p:spPr/>
        <p:txBody>
          <a:bodyPr/>
          <a:lstStyle/>
          <a:p>
            <a:fld id="{9299C90B-8862-4946-98D0-CC66574015D9}" type="slidenum">
              <a:rPr lang="en-GB" smtClean="0"/>
              <a:pPr/>
              <a:t>7</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Cone Crushers</a:t>
            </a:r>
          </a:p>
          <a:p>
            <a:pPr algn="just"/>
            <a:r>
              <a:rPr lang="en-GB" sz="2400" dirty="0"/>
              <a:t>As a result, the pressure per unit of surface is much lower than in a gyratory, so that its construction can be much lighter. </a:t>
            </a:r>
            <a:endParaRPr lang="en-GB" sz="2400" dirty="0" smtClean="0"/>
          </a:p>
          <a:p>
            <a:pPr algn="just"/>
            <a:r>
              <a:rPr lang="en-GB" sz="2400" dirty="0" smtClean="0"/>
              <a:t>In </a:t>
            </a:r>
            <a:r>
              <a:rPr lang="en-GB" sz="2400" dirty="0"/>
              <a:t>contrast to a gyratory, the head assembly is not suspended from the top, but supported on a socket and socket liner. </a:t>
            </a:r>
            <a:endParaRPr lang="en-GB" sz="2400" dirty="0" smtClean="0"/>
          </a:p>
          <a:p>
            <a:pPr algn="just"/>
            <a:r>
              <a:rPr lang="en-GB" sz="2400" dirty="0" smtClean="0"/>
              <a:t>The </a:t>
            </a:r>
            <a:r>
              <a:rPr lang="en-GB" sz="2400" dirty="0"/>
              <a:t>gyrating speed of the cone crusher is high. </a:t>
            </a:r>
            <a:endParaRPr lang="en-GB" sz="2400" dirty="0" smtClean="0"/>
          </a:p>
          <a:p>
            <a:pPr algn="just"/>
            <a:r>
              <a:rPr lang="en-GB" sz="2400" dirty="0" smtClean="0"/>
              <a:t>This</a:t>
            </a:r>
            <a:r>
              <a:rPr lang="en-GB" sz="2400" dirty="0"/>
              <a:t>, combined with the low unit pressures, make a cone crusher a typical intermediate breaker. </a:t>
            </a:r>
            <a:endParaRPr lang="en-GB" sz="2400" dirty="0" smtClean="0"/>
          </a:p>
          <a:p>
            <a:pPr algn="just"/>
            <a:r>
              <a:rPr lang="en-GB" sz="2400" dirty="0" smtClean="0"/>
              <a:t>The </a:t>
            </a:r>
            <a:r>
              <a:rPr lang="en-GB" sz="2400" dirty="0"/>
              <a:t>increasing cross-section of the crushing cavity from top to bottom and the high speed give it a very high capacity for its size</a:t>
            </a:r>
            <a:r>
              <a:rPr lang="en-GB" sz="2400" dirty="0" smtClean="0"/>
              <a:t>.</a:t>
            </a:r>
          </a:p>
          <a:p>
            <a:pPr algn="just"/>
            <a:r>
              <a:rPr lang="en-GB" sz="2400" dirty="0" smtClean="0"/>
              <a:t> </a:t>
            </a:r>
            <a:r>
              <a:rPr lang="en-GB" sz="2400" dirty="0"/>
              <a:t>The high speed and parallel zone result in a fairly evenly sized product. The reduction ratio is higher than for primary crushers.</a:t>
            </a:r>
          </a:p>
          <a:p>
            <a:pPr algn="just"/>
            <a:endParaRPr lang="en-GB" sz="2400" dirty="0" smtClean="0"/>
          </a:p>
          <a:p>
            <a:pPr algn="just"/>
            <a:endParaRPr lang="en-GB" sz="2400" dirty="0" smtClean="0"/>
          </a:p>
          <a:p>
            <a:pPr algn="just"/>
            <a:endParaRPr lang="en-GB" sz="2400" dirty="0"/>
          </a:p>
          <a:p>
            <a:pPr algn="just"/>
            <a:endParaRPr lang="en-GB" sz="2400" dirty="0" smtClean="0"/>
          </a:p>
          <a:p>
            <a:pPr algn="just"/>
            <a:endParaRPr lang="en-GB" sz="2400" dirty="0" smtClean="0"/>
          </a:p>
          <a:p>
            <a:endParaRPr lang="en-GB" sz="2400" u="sng" dirty="0" smtClean="0"/>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70</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85000" lnSpcReduction="10000"/>
          </a:bodyPr>
          <a:lstStyle/>
          <a:p>
            <a:pPr algn="just">
              <a:buNone/>
            </a:pPr>
            <a:r>
              <a:rPr lang="en-GB" b="1" dirty="0" smtClean="0">
                <a:solidFill>
                  <a:srgbClr val="FF0000"/>
                </a:solidFill>
              </a:rPr>
              <a:t>Cone Crushers</a:t>
            </a:r>
          </a:p>
          <a:p>
            <a:pPr algn="just"/>
            <a:r>
              <a:rPr lang="en-GB" dirty="0"/>
              <a:t>The set of the cone crushers is normally checked at regular intervals (weekly, or whenever the set is suspected of having altered). </a:t>
            </a:r>
            <a:r>
              <a:rPr lang="en-GB" i="1" dirty="0"/>
              <a:t>The usual checking procedure is to pass lead billets through the crusher when it is otherwise running empty, and then to measure the billets. Their smallest dimension is then the size of the discharge opening</a:t>
            </a:r>
            <a:r>
              <a:rPr lang="en-GB" dirty="0"/>
              <a:t>. If required the set can then be adjusted by means of the adjustment ring.</a:t>
            </a:r>
          </a:p>
          <a:p>
            <a:pPr algn="just"/>
            <a:r>
              <a:rPr lang="en-GB" dirty="0"/>
              <a:t> </a:t>
            </a:r>
          </a:p>
          <a:p>
            <a:pPr algn="just"/>
            <a:r>
              <a:rPr lang="en-GB" dirty="0"/>
              <a:t>With modern cone crushers, the set can be adjusted by means of a lever-operated hydraulic system (a hydraulic “ram”). With this system, the set can be adjusted during the normal operating period.</a:t>
            </a:r>
          </a:p>
          <a:p>
            <a:pPr algn="just"/>
            <a:endParaRPr lang="en-GB" dirty="0" smtClean="0"/>
          </a:p>
          <a:p>
            <a:pPr algn="just"/>
            <a:endParaRPr lang="en-GB" sz="2400" dirty="0" smtClean="0"/>
          </a:p>
          <a:p>
            <a:pPr algn="just"/>
            <a:endParaRPr lang="en-GB" sz="2400" dirty="0" smtClean="0"/>
          </a:p>
          <a:p>
            <a:pPr algn="just"/>
            <a:endParaRPr lang="en-GB" sz="2400" dirty="0"/>
          </a:p>
          <a:p>
            <a:pPr algn="just"/>
            <a:endParaRPr lang="en-GB" sz="2400" dirty="0" smtClean="0"/>
          </a:p>
          <a:p>
            <a:pPr algn="just"/>
            <a:endParaRPr lang="en-GB" sz="2400" dirty="0" smtClean="0"/>
          </a:p>
          <a:p>
            <a:endParaRPr lang="en-GB" sz="2400" u="sng" dirty="0" smtClean="0"/>
          </a:p>
          <a:p>
            <a:pPr algn="just"/>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71</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92500"/>
          </a:bodyPr>
          <a:lstStyle/>
          <a:p>
            <a:pPr algn="just">
              <a:buNone/>
            </a:pPr>
            <a:r>
              <a:rPr lang="en-GB" b="1" dirty="0" smtClean="0">
                <a:solidFill>
                  <a:srgbClr val="FF0000"/>
                </a:solidFill>
              </a:rPr>
              <a:t>Related Crushers</a:t>
            </a:r>
          </a:p>
          <a:p>
            <a:pPr marL="342900" lvl="1" indent="-342900" algn="just">
              <a:buFont typeface="Arial" pitchFamily="34" charset="0"/>
              <a:buChar char="•"/>
            </a:pPr>
            <a:r>
              <a:rPr lang="en-GB" dirty="0"/>
              <a:t>The </a:t>
            </a:r>
            <a:r>
              <a:rPr lang="en-GB" u="sng" dirty="0"/>
              <a:t>Symons </a:t>
            </a:r>
            <a:r>
              <a:rPr lang="en-GB" u="sng" dirty="0" err="1"/>
              <a:t>shorthead</a:t>
            </a:r>
            <a:r>
              <a:rPr lang="en-GB" u="sng" dirty="0"/>
              <a:t> cone crusher</a:t>
            </a:r>
            <a:r>
              <a:rPr lang="en-GB" dirty="0"/>
              <a:t> (Nordberg Manufacturing Co.) has essentially the same frame and mechanism as the standard cone crusher, but a different head and bowl. </a:t>
            </a:r>
            <a:endParaRPr lang="en-GB" dirty="0" smtClean="0"/>
          </a:p>
          <a:p>
            <a:pPr marL="342900" lvl="1" indent="-342900" algn="just">
              <a:buFont typeface="Arial" pitchFamily="34" charset="0"/>
              <a:buChar char="•"/>
            </a:pPr>
            <a:r>
              <a:rPr lang="en-GB" dirty="0" smtClean="0"/>
              <a:t>The </a:t>
            </a:r>
            <a:r>
              <a:rPr lang="en-GB" dirty="0"/>
              <a:t>head angle is steeper, the feed opening is narrower and the parallel zone is longer. It should receive a finer feed and it delivers a finer product (0.4 – 1.5 cm) than the standard cone crusher. Its capacity is markedly lower. Like the standard cone crusher, it can be fitted with four different bowl liners. </a:t>
            </a:r>
            <a:endParaRPr lang="en-GB" dirty="0" smtClean="0"/>
          </a:p>
          <a:p>
            <a:pPr marL="342900" lvl="1" indent="-342900" algn="just">
              <a:buFont typeface="Arial" pitchFamily="34" charset="0"/>
              <a:buChar char="•"/>
            </a:pPr>
            <a:r>
              <a:rPr lang="en-GB" dirty="0" smtClean="0"/>
              <a:t>It </a:t>
            </a:r>
            <a:r>
              <a:rPr lang="en-GB" dirty="0"/>
              <a:t>is most often used as a tertiary crusher in closed circuit with a screen, receiving the secondary crusher product.</a:t>
            </a:r>
            <a:endParaRPr lang="en-GB" sz="2000" dirty="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72</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1403648" y="476672"/>
            <a:ext cx="6480719" cy="5184576"/>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9299C90B-8862-4946-98D0-CC66574015D9}" type="slidenum">
              <a:rPr lang="en-GB" smtClean="0"/>
              <a:pPr/>
              <a:t>73</a:t>
            </a:fld>
            <a:endParaRPr lang="en-GB"/>
          </a:p>
        </p:txBody>
      </p:sp>
      <p:sp>
        <p:nvSpPr>
          <p:cNvPr id="4" name="Footer Placeholder 3"/>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92500" lnSpcReduction="10000"/>
          </a:bodyPr>
          <a:lstStyle/>
          <a:p>
            <a:pPr algn="just">
              <a:buNone/>
            </a:pPr>
            <a:r>
              <a:rPr lang="en-GB" b="1" dirty="0" smtClean="0">
                <a:solidFill>
                  <a:srgbClr val="FF0000"/>
                </a:solidFill>
              </a:rPr>
              <a:t>Related Crushers</a:t>
            </a:r>
          </a:p>
          <a:p>
            <a:pPr marL="342900" lvl="1" indent="-342900" algn="just">
              <a:buFont typeface="Arial" pitchFamily="34" charset="0"/>
              <a:buChar char="•"/>
            </a:pPr>
            <a:r>
              <a:rPr lang="en-GB" dirty="0"/>
              <a:t>Reduction-gyratory crushers (Allis-Chalmers Manufacturing Co.) are small modifications of the common gyratory crusher, incorporating some of the characteristics of the cone crushers, such as high speed and large throw. </a:t>
            </a:r>
            <a:endParaRPr lang="en-GB" dirty="0" smtClean="0"/>
          </a:p>
          <a:p>
            <a:pPr marL="342900" lvl="1" indent="-342900" algn="just">
              <a:buFont typeface="Arial" pitchFamily="34" charset="0"/>
              <a:buChar char="•"/>
            </a:pPr>
            <a:r>
              <a:rPr lang="en-GB" dirty="0" smtClean="0"/>
              <a:t>The </a:t>
            </a:r>
            <a:r>
              <a:rPr lang="en-GB" dirty="0"/>
              <a:t>crushing head is a much flatter cone than in the common gyratory crusher (height of cone: diameter of base ~ 1 : 1) and the stationary concave start to flare outward at a much higher point than in the suspended-spindle </a:t>
            </a:r>
            <a:r>
              <a:rPr lang="en-GB" dirty="0" err="1"/>
              <a:t>gyratories</a:t>
            </a:r>
            <a:r>
              <a:rPr lang="en-GB" dirty="0" smtClean="0"/>
              <a:t>.</a:t>
            </a:r>
          </a:p>
          <a:p>
            <a:pPr marL="342900" lvl="1" indent="-342900" algn="just">
              <a:buFont typeface="Arial" pitchFamily="34" charset="0"/>
              <a:buChar char="•"/>
            </a:pPr>
            <a:r>
              <a:rPr lang="en-GB" dirty="0" smtClean="0"/>
              <a:t> </a:t>
            </a:r>
            <a:r>
              <a:rPr lang="en-GB" dirty="0"/>
              <a:t>This provides a </a:t>
            </a:r>
            <a:r>
              <a:rPr lang="en-GB" u="sng" dirty="0"/>
              <a:t>parallel crushing zone</a:t>
            </a:r>
            <a:r>
              <a:rPr lang="en-GB" dirty="0"/>
              <a:t> as in the cone crushers and reduces the chance of choking. </a:t>
            </a:r>
            <a:endParaRPr lang="en-GB" dirty="0" smtClean="0"/>
          </a:p>
          <a:p>
            <a:pPr marL="342900" lvl="1" indent="-342900" algn="just">
              <a:buFont typeface="Arial" pitchFamily="34" charset="0"/>
              <a:buChar char="•"/>
            </a:pPr>
            <a:r>
              <a:rPr lang="en-GB" dirty="0" smtClean="0"/>
              <a:t>They </a:t>
            </a:r>
            <a:r>
              <a:rPr lang="en-GB" dirty="0"/>
              <a:t>are used as intermediate crushers, in a somewhat coarser size range than usually covered by cone crushers.</a:t>
            </a:r>
          </a:p>
          <a:p>
            <a:pPr marL="342900" lvl="1" indent="-342900" algn="just">
              <a:buFont typeface="Arial" pitchFamily="34" charset="0"/>
              <a:buChar char="•"/>
            </a:pPr>
            <a:endParaRPr lang="en-GB" dirty="0" smtClean="0"/>
          </a:p>
          <a:p>
            <a:endParaRPr lang="en-GB" sz="2400" u="sng" dirty="0" smtClean="0"/>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74</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611560" y="548680"/>
            <a:ext cx="8064896" cy="5184576"/>
          </a:xfrm>
          <a:prstGeom prst="rect">
            <a:avLst/>
          </a:prstGeom>
          <a:noFill/>
          <a:ln w="9525">
            <a:noFill/>
            <a:miter lim="800000"/>
            <a:headEnd/>
            <a:tailEnd/>
          </a:ln>
        </p:spPr>
      </p:pic>
      <p:sp>
        <p:nvSpPr>
          <p:cNvPr id="3" name="TextBox 2"/>
          <p:cNvSpPr txBox="1"/>
          <p:nvPr/>
        </p:nvSpPr>
        <p:spPr>
          <a:xfrm>
            <a:off x="899592" y="6237312"/>
            <a:ext cx="7344816" cy="461665"/>
          </a:xfrm>
          <a:prstGeom prst="rect">
            <a:avLst/>
          </a:prstGeom>
          <a:noFill/>
        </p:spPr>
        <p:txBody>
          <a:bodyPr wrap="square" rtlCol="0">
            <a:spAutoFit/>
          </a:bodyPr>
          <a:lstStyle/>
          <a:p>
            <a:pPr algn="ctr"/>
            <a:r>
              <a:rPr lang="en-GB" sz="2400" b="1" dirty="0" err="1" smtClean="0"/>
              <a:t>Fgure</a:t>
            </a:r>
            <a:r>
              <a:rPr lang="en-GB" sz="2400" b="1" dirty="0" smtClean="0"/>
              <a:t>: Liners of standard and short-head cone crushers</a:t>
            </a:r>
            <a:endParaRPr lang="en-GB" sz="2400" b="1" dirty="0"/>
          </a:p>
        </p:txBody>
      </p:sp>
      <p:sp>
        <p:nvSpPr>
          <p:cNvPr id="4" name="Slide Number Placeholder 3"/>
          <p:cNvSpPr>
            <a:spLocks noGrp="1"/>
          </p:cNvSpPr>
          <p:nvPr>
            <p:ph type="sldNum" sz="quarter" idx="12"/>
          </p:nvPr>
        </p:nvSpPr>
        <p:spPr/>
        <p:txBody>
          <a:bodyPr/>
          <a:lstStyle/>
          <a:p>
            <a:fld id="{9299C90B-8862-4946-98D0-CC66574015D9}" type="slidenum">
              <a:rPr lang="en-GB" smtClean="0"/>
              <a:pPr/>
              <a:t>75</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END</a:t>
            </a:r>
            <a:endParaRPr lang="en-GB" dirty="0"/>
          </a:p>
        </p:txBody>
      </p:sp>
      <p:sp>
        <p:nvSpPr>
          <p:cNvPr id="3" name="Subtitle 2"/>
          <p:cNvSpPr>
            <a:spLocks noGrp="1"/>
          </p:cNvSpPr>
          <p:nvPr>
            <p:ph type="subTitle" idx="1"/>
          </p:nvPr>
        </p:nvSpPr>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a:bodyPr>
          <a:lstStyle/>
          <a:p>
            <a:pPr algn="just">
              <a:buNone/>
            </a:pPr>
            <a:r>
              <a:rPr lang="en-GB" b="1" dirty="0" smtClean="0">
                <a:solidFill>
                  <a:srgbClr val="FF0000"/>
                </a:solidFill>
              </a:rPr>
              <a:t>CRUSHING</a:t>
            </a:r>
          </a:p>
          <a:p>
            <a:r>
              <a:rPr lang="en-GB" sz="2400" u="sng" dirty="0"/>
              <a:t>Remember</a:t>
            </a:r>
            <a:r>
              <a:rPr lang="en-GB" sz="2400" dirty="0"/>
              <a:t>: The objective of size-reduction in mineral processing is the liberation of individual mineral particles NOT the production of fines.</a:t>
            </a:r>
          </a:p>
          <a:p>
            <a:r>
              <a:rPr lang="en-GB" sz="2400" dirty="0"/>
              <a:t> </a:t>
            </a:r>
          </a:p>
          <a:p>
            <a:r>
              <a:rPr lang="en-GB" sz="2400" dirty="0"/>
              <a:t>An overproduction of fines not only increases costs unnecessarily, but will also complicate subsequent concentration processes and often leads to losses of valuable mineral particles.</a:t>
            </a:r>
          </a:p>
          <a:p>
            <a:r>
              <a:rPr lang="en-GB" sz="2400" dirty="0"/>
              <a:t> </a:t>
            </a:r>
          </a:p>
          <a:p>
            <a:r>
              <a:rPr lang="en-GB" sz="2400" dirty="0"/>
              <a:t>Coarse size-reduction is also required to facilitate </a:t>
            </a:r>
            <a:r>
              <a:rPr lang="en-GB" sz="2400" u="sng" dirty="0"/>
              <a:t>handling</a:t>
            </a:r>
            <a:r>
              <a:rPr lang="en-GB" sz="2400" dirty="0"/>
              <a:t> of ores. On occasion, crushed material is already the final product for sale (e.g. crushed stone for roads).</a:t>
            </a:r>
          </a:p>
          <a:p>
            <a:pPr algn="just"/>
            <a:endParaRPr lang="en-GB" sz="2400" dirty="0" smtClean="0"/>
          </a:p>
        </p:txBody>
      </p:sp>
      <p:sp>
        <p:nvSpPr>
          <p:cNvPr id="4" name="Slide Number Placeholder 3"/>
          <p:cNvSpPr>
            <a:spLocks noGrp="1"/>
          </p:cNvSpPr>
          <p:nvPr>
            <p:ph type="sldNum" sz="quarter" idx="12"/>
          </p:nvPr>
        </p:nvSpPr>
        <p:spPr/>
        <p:txBody>
          <a:bodyPr/>
          <a:lstStyle/>
          <a:p>
            <a:fld id="{9299C90B-8862-4946-98D0-CC66574015D9}" type="slidenum">
              <a:rPr lang="en-GB" smtClean="0"/>
              <a:pPr/>
              <a:t>8</a:t>
            </a:fld>
            <a:endParaRPr lang="en-GB"/>
          </a:p>
        </p:txBody>
      </p:sp>
      <p:sp>
        <p:nvSpPr>
          <p:cNvPr id="5" name="Footer Placeholder 4"/>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lstStyle/>
          <a:p>
            <a:r>
              <a:rPr lang="en-GB" b="1" dirty="0" smtClean="0">
                <a:solidFill>
                  <a:srgbClr val="002060"/>
                </a:solidFill>
              </a:rPr>
              <a:t>COMMINUTION </a:t>
            </a:r>
            <a:endParaRPr lang="en-GB" b="1" dirty="0">
              <a:solidFill>
                <a:srgbClr val="002060"/>
              </a:solidFill>
            </a:endParaRPr>
          </a:p>
        </p:txBody>
      </p:sp>
      <p:sp>
        <p:nvSpPr>
          <p:cNvPr id="3" name="Content Placeholder 2"/>
          <p:cNvSpPr>
            <a:spLocks noGrp="1"/>
          </p:cNvSpPr>
          <p:nvPr>
            <p:ph idx="1"/>
          </p:nvPr>
        </p:nvSpPr>
        <p:spPr>
          <a:xfrm>
            <a:off x="179512" y="1052736"/>
            <a:ext cx="8712968" cy="5616624"/>
          </a:xfrm>
        </p:spPr>
        <p:txBody>
          <a:bodyPr>
            <a:normAutofit fontScale="85000" lnSpcReduction="20000"/>
          </a:bodyPr>
          <a:lstStyle/>
          <a:p>
            <a:pPr algn="just">
              <a:buNone/>
            </a:pPr>
            <a:r>
              <a:rPr lang="en-GB" b="1" dirty="0" smtClean="0">
                <a:solidFill>
                  <a:srgbClr val="FF0000"/>
                </a:solidFill>
              </a:rPr>
              <a:t>CRUSHING</a:t>
            </a:r>
          </a:p>
          <a:p>
            <a:pPr algn="just"/>
            <a:r>
              <a:rPr lang="en-GB" dirty="0" smtClean="0"/>
              <a:t>A </a:t>
            </a:r>
            <a:r>
              <a:rPr lang="en-GB" dirty="0"/>
              <a:t>term, which is often used in connection with size-reduction, is the </a:t>
            </a:r>
            <a:r>
              <a:rPr lang="en-GB" u="sng" dirty="0"/>
              <a:t>reduction</a:t>
            </a:r>
            <a:r>
              <a:rPr lang="en-GB" dirty="0"/>
              <a:t> </a:t>
            </a:r>
            <a:r>
              <a:rPr lang="en-GB" u="sng" dirty="0"/>
              <a:t>ratio</a:t>
            </a:r>
            <a:r>
              <a:rPr lang="en-GB" dirty="0"/>
              <a:t>, </a:t>
            </a:r>
            <a:r>
              <a:rPr lang="en-GB" dirty="0" err="1"/>
              <a:t>Rr</a:t>
            </a:r>
            <a:r>
              <a:rPr lang="en-GB" dirty="0"/>
              <a:t>, which means, in principle:</a:t>
            </a:r>
            <a:endParaRPr lang="en-GB" sz="2000" dirty="0"/>
          </a:p>
          <a:p>
            <a:endParaRPr lang="en-GB" sz="2400" dirty="0"/>
          </a:p>
          <a:p>
            <a:pPr>
              <a:buNone/>
            </a:pPr>
            <a:r>
              <a:rPr lang="en-GB" dirty="0"/>
              <a:t>                </a:t>
            </a:r>
            <a:r>
              <a:rPr lang="en-GB" dirty="0" smtClean="0"/>
              <a:t>        </a:t>
            </a:r>
            <a:endParaRPr lang="en-GB" sz="2400" dirty="0"/>
          </a:p>
          <a:p>
            <a:pPr>
              <a:buNone/>
            </a:pPr>
            <a:r>
              <a:rPr lang="en-GB" dirty="0"/>
              <a:t> </a:t>
            </a:r>
            <a:endParaRPr lang="en-GB" sz="2400" dirty="0"/>
          </a:p>
          <a:p>
            <a:r>
              <a:rPr lang="en-GB" dirty="0"/>
              <a:t>In practice, this is a meaningless expression and therefore normally the “80% passing ratio”, R</a:t>
            </a:r>
            <a:r>
              <a:rPr lang="en-GB" baseline="-25000" dirty="0"/>
              <a:t>80</a:t>
            </a:r>
            <a:r>
              <a:rPr lang="en-GB" dirty="0"/>
              <a:t>, is used:</a:t>
            </a:r>
            <a:endParaRPr lang="en-GB" sz="2400" dirty="0"/>
          </a:p>
          <a:p>
            <a:pPr>
              <a:buNone/>
            </a:pPr>
            <a:endParaRPr lang="en-GB" sz="2400" dirty="0"/>
          </a:p>
          <a:p>
            <a:pPr>
              <a:buNone/>
            </a:pPr>
            <a:r>
              <a:rPr lang="en-GB" dirty="0"/>
              <a:t>                 </a:t>
            </a:r>
            <a:endParaRPr lang="en-GB" sz="2400" dirty="0"/>
          </a:p>
          <a:p>
            <a:pPr>
              <a:buNone/>
            </a:pPr>
            <a:r>
              <a:rPr lang="en-GB" dirty="0"/>
              <a:t> </a:t>
            </a:r>
            <a:endParaRPr lang="en-GB" sz="2400" dirty="0"/>
          </a:p>
          <a:p>
            <a:r>
              <a:rPr lang="en-GB" dirty="0"/>
              <a:t>The 80 % passing size (d</a:t>
            </a:r>
            <a:r>
              <a:rPr lang="en-GB" baseline="-25000" dirty="0"/>
              <a:t>80</a:t>
            </a:r>
            <a:r>
              <a:rPr lang="en-GB" dirty="0"/>
              <a:t>) of feed and product can be found from plots of size-analyses of feed and product.</a:t>
            </a:r>
            <a:endParaRPr lang="en-GB" sz="2400" dirty="0"/>
          </a:p>
          <a:p>
            <a:endParaRPr lang="en-GB" sz="2400" u="sng" dirty="0" smtClean="0"/>
          </a:p>
          <a:p>
            <a:pPr algn="just"/>
            <a:endParaRPr lang="en-GB" sz="2400" dirty="0" smtClean="0"/>
          </a:p>
        </p:txBody>
      </p:sp>
      <p:graphicFrame>
        <p:nvGraphicFramePr>
          <p:cNvPr id="4" name="Object 3"/>
          <p:cNvGraphicFramePr>
            <a:graphicFrameLocks noChangeAspect="1"/>
          </p:cNvGraphicFramePr>
          <p:nvPr/>
        </p:nvGraphicFramePr>
        <p:xfrm>
          <a:off x="2411760" y="2564904"/>
          <a:ext cx="4104456" cy="936104"/>
        </p:xfrm>
        <a:graphic>
          <a:graphicData uri="http://schemas.openxmlformats.org/presentationml/2006/ole">
            <p:oleObj spid="_x0000_s1026" name="Equation" r:id="rId3" imgW="1739880" imgH="393480" progId="Equation.3">
              <p:embed/>
            </p:oleObj>
          </a:graphicData>
        </a:graphic>
      </p:graphicFrame>
      <p:graphicFrame>
        <p:nvGraphicFramePr>
          <p:cNvPr id="6" name="Object 5"/>
          <p:cNvGraphicFramePr>
            <a:graphicFrameLocks noChangeAspect="1"/>
          </p:cNvGraphicFramePr>
          <p:nvPr/>
        </p:nvGraphicFramePr>
        <p:xfrm>
          <a:off x="1619672" y="4509120"/>
          <a:ext cx="6192688" cy="864096"/>
        </p:xfrm>
        <a:graphic>
          <a:graphicData uri="http://schemas.openxmlformats.org/presentationml/2006/ole">
            <p:oleObj spid="_x0000_s1028" name="Equation" r:id="rId4" imgW="3073320" imgH="419040" progId="Equation.3">
              <p:embed/>
            </p:oleObj>
          </a:graphicData>
        </a:graphic>
      </p:graphicFrame>
      <p:sp>
        <p:nvSpPr>
          <p:cNvPr id="7" name="Slide Number Placeholder 6"/>
          <p:cNvSpPr>
            <a:spLocks noGrp="1"/>
          </p:cNvSpPr>
          <p:nvPr>
            <p:ph type="sldNum" sz="quarter" idx="12"/>
          </p:nvPr>
        </p:nvSpPr>
        <p:spPr/>
        <p:txBody>
          <a:bodyPr/>
          <a:lstStyle/>
          <a:p>
            <a:fld id="{9299C90B-8862-4946-98D0-CC66574015D9}" type="slidenum">
              <a:rPr lang="en-GB" smtClean="0"/>
              <a:pPr/>
              <a:t>9</a:t>
            </a:fld>
            <a:endParaRPr lang="en-GB"/>
          </a:p>
        </p:txBody>
      </p:sp>
      <p:sp>
        <p:nvSpPr>
          <p:cNvPr id="8" name="Footer Placeholder 7"/>
          <p:cNvSpPr>
            <a:spLocks noGrp="1"/>
          </p:cNvSpPr>
          <p:nvPr>
            <p:ph type="ftr" sz="quarter" idx="11"/>
          </p:nvPr>
        </p:nvSpPr>
        <p:spPr/>
        <p:txBody>
          <a:bodyPr/>
          <a:lstStyle/>
          <a:p>
            <a:r>
              <a:rPr lang="en-GB" smtClean="0"/>
              <a:t>ES/ MM 415 / 2013</a:t>
            </a:r>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889</TotalTime>
  <Words>5089</Words>
  <Application>Microsoft Office PowerPoint</Application>
  <PresentationFormat>On-screen Show (4:3)</PresentationFormat>
  <Paragraphs>821</Paragraphs>
  <Slides>76</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79" baseType="lpstr">
      <vt:lpstr>Office Theme</vt:lpstr>
      <vt:lpstr>Equation</vt:lpstr>
      <vt:lpstr>Microsoft Equation 3.0</vt:lpstr>
      <vt:lpstr>COMMINUTION</vt:lpstr>
      <vt:lpstr>COMMINUTION </vt:lpstr>
      <vt:lpstr>COMMINUTION </vt:lpstr>
      <vt:lpstr>Slide 4</vt:lpstr>
      <vt:lpstr>COMMINUTION </vt:lpstr>
      <vt:lpstr>Slide 6</vt:lpstr>
      <vt:lpstr>COMMINUTION </vt:lpstr>
      <vt:lpstr>COMMINUTION </vt:lpstr>
      <vt:lpstr>COMMINUTION </vt:lpstr>
      <vt:lpstr>COMMINUTION </vt:lpstr>
      <vt:lpstr>COMMINUTION </vt:lpstr>
      <vt:lpstr>Slide 12</vt:lpstr>
      <vt:lpstr>COMMINUTION </vt:lpstr>
      <vt:lpstr>COMMINUTION </vt:lpstr>
      <vt:lpstr>COMMINUTION </vt:lpstr>
      <vt:lpstr>COMMINUTION </vt:lpstr>
      <vt:lpstr>COMMINUTION </vt:lpstr>
      <vt:lpstr>COMMINUTION </vt:lpstr>
      <vt:lpstr>Slide 19</vt:lpstr>
      <vt:lpstr>COMMINUTION:- CRUSHING </vt:lpstr>
      <vt:lpstr>COMMINUTION:- CRUSHING </vt:lpstr>
      <vt:lpstr>COMMINUTION:- CRUSHING </vt:lpstr>
      <vt:lpstr>COMMINUTION:- CRUSHING </vt:lpstr>
      <vt:lpstr>COMMINUTION </vt:lpstr>
      <vt:lpstr>Slide 25</vt:lpstr>
      <vt:lpstr>Slide 26</vt:lpstr>
      <vt:lpstr>Slide 27</vt:lpstr>
      <vt:lpstr>Slide 28</vt:lpstr>
      <vt:lpstr>COMMINUTION </vt:lpstr>
      <vt:lpstr>Slide 30</vt:lpstr>
      <vt:lpstr>COMMINUTION </vt:lpstr>
      <vt:lpstr>Slide 32</vt:lpstr>
      <vt:lpstr>COMMINUTION </vt:lpstr>
      <vt:lpstr>COMMINUTION </vt:lpstr>
      <vt:lpstr>COMMINUTION </vt:lpstr>
      <vt:lpstr>Slide 36</vt:lpstr>
      <vt:lpstr>Slide 37</vt:lpstr>
      <vt:lpstr>COMMINUTION </vt:lpstr>
      <vt:lpstr>Slide 39</vt:lpstr>
      <vt:lpstr>COMMINUTION </vt:lpstr>
      <vt:lpstr>COMMINUTION </vt:lpstr>
      <vt:lpstr>Slide 42</vt:lpstr>
      <vt:lpstr>COMMINUTION </vt:lpstr>
      <vt:lpstr>Slide 44</vt:lpstr>
      <vt:lpstr>COMMINUTION </vt:lpstr>
      <vt:lpstr>COMMINUTION </vt:lpstr>
      <vt:lpstr>COMMINUTION </vt:lpstr>
      <vt:lpstr>COMMINUTION </vt:lpstr>
      <vt:lpstr>COMMINUTION </vt:lpstr>
      <vt:lpstr>Slide 50</vt:lpstr>
      <vt:lpstr>Slide 51</vt:lpstr>
      <vt:lpstr>Slide 52</vt:lpstr>
      <vt:lpstr>COMMINUTION </vt:lpstr>
      <vt:lpstr>COMMINUTION </vt:lpstr>
      <vt:lpstr>Slide 55</vt:lpstr>
      <vt:lpstr>Slide 56</vt:lpstr>
      <vt:lpstr>COMMINUTION </vt:lpstr>
      <vt:lpstr>COMMINUTION </vt:lpstr>
      <vt:lpstr>COMMINUTION </vt:lpstr>
      <vt:lpstr>COMMINUTION </vt:lpstr>
      <vt:lpstr>Slide 61</vt:lpstr>
      <vt:lpstr>Slide 62</vt:lpstr>
      <vt:lpstr>Slide 63</vt:lpstr>
      <vt:lpstr>COMMINUTION </vt:lpstr>
      <vt:lpstr>COMMINUTION </vt:lpstr>
      <vt:lpstr>COMMINUTION </vt:lpstr>
      <vt:lpstr>COMMINUTION </vt:lpstr>
      <vt:lpstr>COMMINUTION </vt:lpstr>
      <vt:lpstr>Slide 69</vt:lpstr>
      <vt:lpstr>COMMINUTION </vt:lpstr>
      <vt:lpstr>COMMINUTION </vt:lpstr>
      <vt:lpstr>COMMINUTION </vt:lpstr>
      <vt:lpstr>Slide 73</vt:lpstr>
      <vt:lpstr>COMMINUTION </vt:lpstr>
      <vt:lpstr>Slide 75</vt:lpstr>
      <vt:lpstr>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MINERAL PROCESSING</dc:title>
  <dc:creator>EDWARD</dc:creator>
  <cp:lastModifiedBy>admin</cp:lastModifiedBy>
  <cp:revision>65</cp:revision>
  <dcterms:created xsi:type="dcterms:W3CDTF">2012-02-13T09:06:50Z</dcterms:created>
  <dcterms:modified xsi:type="dcterms:W3CDTF">2013-11-08T06:55:22Z</dcterms:modified>
</cp:coreProperties>
</file>