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4" r:id="rId21"/>
    <p:sldId id="276" r:id="rId22"/>
    <p:sldId id="277" r:id="rId23"/>
    <p:sldId id="278" r:id="rId24"/>
    <p:sldId id="279" r:id="rId25"/>
    <p:sldId id="280" r:id="rId26"/>
    <p:sldId id="281" r:id="rId27"/>
    <p:sldId id="283" r:id="rId28"/>
    <p:sldId id="306" r:id="rId29"/>
    <p:sldId id="282" r:id="rId30"/>
    <p:sldId id="284" r:id="rId31"/>
    <p:sldId id="285" r:id="rId32"/>
    <p:sldId id="286" r:id="rId33"/>
    <p:sldId id="287" r:id="rId34"/>
    <p:sldId id="288" r:id="rId35"/>
    <p:sldId id="289" r:id="rId36"/>
    <p:sldId id="297" r:id="rId37"/>
    <p:sldId id="290" r:id="rId38"/>
    <p:sldId id="291" r:id="rId39"/>
    <p:sldId id="292" r:id="rId40"/>
    <p:sldId id="293" r:id="rId41"/>
    <p:sldId id="296" r:id="rId42"/>
    <p:sldId id="294" r:id="rId43"/>
    <p:sldId id="295" r:id="rId44"/>
    <p:sldId id="298" r:id="rId45"/>
    <p:sldId id="302" r:id="rId46"/>
    <p:sldId id="299" r:id="rId47"/>
    <p:sldId id="300" r:id="rId48"/>
    <p:sldId id="301" r:id="rId49"/>
    <p:sldId id="304" r:id="rId50"/>
    <p:sldId id="303"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130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FCC4BB-07F2-43D4-A3A1-0B6A2124FB63}" type="datetimeFigureOut">
              <a:rPr lang="en-GB" smtClean="0"/>
              <a:pPr/>
              <a:t>21/02/2015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1CC15B-1CAE-43C9-8013-8606E91DA025}"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7DBE438-AFD1-4E28-A258-F299F94D662E}" type="datetime1">
              <a:rPr lang="en-GB" smtClean="0"/>
              <a:pPr/>
              <a:t>21/02/2015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25E45A-173B-4ABC-AC1A-22508C3C4FC1}"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7B174B0-9FF8-4990-AA28-A8C1B20022E5}" type="datetime1">
              <a:rPr lang="en-GB" smtClean="0"/>
              <a:pPr/>
              <a:t>21/02/2015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25E45A-173B-4ABC-AC1A-22508C3C4FC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104A718-8F65-4330-8A8D-D82164D2BF69}" type="datetime1">
              <a:rPr lang="en-GB" smtClean="0"/>
              <a:pPr/>
              <a:t>21/02/2015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25E45A-173B-4ABC-AC1A-22508C3C4FC1}"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02018F7-775C-4B52-B036-46E18E0552AE}" type="datetime1">
              <a:rPr lang="en-GB" smtClean="0"/>
              <a:pPr/>
              <a:t>21/02/2015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25E45A-173B-4ABC-AC1A-22508C3C4FC1}"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031B4B-D4E0-44DB-83D3-60A23E624EBC}" type="datetime1">
              <a:rPr lang="en-GB" smtClean="0"/>
              <a:pPr/>
              <a:t>21/02/2015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25E45A-173B-4ABC-AC1A-22508C3C4FC1}"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0943BD5-5DF4-41AC-9591-83950163DA1F}" type="datetime1">
              <a:rPr lang="en-GB" smtClean="0"/>
              <a:pPr/>
              <a:t>21/02/2015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25E45A-173B-4ABC-AC1A-22508C3C4FC1}"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19BDC8C-6045-489F-8A8A-FBCF5DF926CE}" type="datetime1">
              <a:rPr lang="en-GB" smtClean="0"/>
              <a:pPr/>
              <a:t>21/02/2015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525E45A-173B-4ABC-AC1A-22508C3C4FC1}"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7B10CEF-F144-450F-A519-25846D809A78}" type="datetime1">
              <a:rPr lang="en-GB" smtClean="0"/>
              <a:pPr/>
              <a:t>21/02/2015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525E45A-173B-4ABC-AC1A-22508C3C4FC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5C40AB-8FB0-43DF-B1A4-0CDA4165BEE7}" type="datetime1">
              <a:rPr lang="en-GB" smtClean="0"/>
              <a:pPr/>
              <a:t>21/02/2015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525E45A-173B-4ABC-AC1A-22508C3C4FC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5B6B1A-8939-4115-8C1F-9BC553EFE221}" type="datetime1">
              <a:rPr lang="en-GB" smtClean="0"/>
              <a:pPr/>
              <a:t>21/02/2015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25E45A-173B-4ABC-AC1A-22508C3C4FC1}"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576CC3-3A3B-412F-A7BB-ACFF3833BAEE}" type="datetime1">
              <a:rPr lang="en-GB" smtClean="0"/>
              <a:pPr/>
              <a:t>21/02/2015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25E45A-173B-4ABC-AC1A-22508C3C4FC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E1B389-9A4C-4AC4-920E-C8C462CC31B5}" type="datetime1">
              <a:rPr lang="en-GB" smtClean="0"/>
              <a:pPr/>
              <a:t>21/02/2015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25E45A-173B-4ABC-AC1A-22508C3C4FC1}"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3.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7.jpeg"/></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620688"/>
            <a:ext cx="8424936" cy="2043658"/>
          </a:xfrm>
        </p:spPr>
        <p:txBody>
          <a:bodyPr>
            <a:normAutofit fontScale="90000"/>
          </a:bodyPr>
          <a:lstStyle/>
          <a:p>
            <a:r>
              <a:rPr lang="en-GB" sz="4800" b="1" dirty="0" smtClean="0">
                <a:solidFill>
                  <a:srgbClr val="7030A0"/>
                </a:solidFill>
                <a:latin typeface="Arial" pitchFamily="34" charset="0"/>
                <a:cs typeface="Arial" pitchFamily="34" charset="0"/>
              </a:rPr>
              <a:t>SHORT COURSE IN</a:t>
            </a:r>
            <a:br>
              <a:rPr lang="en-GB" sz="4800" b="1" dirty="0" smtClean="0">
                <a:solidFill>
                  <a:srgbClr val="7030A0"/>
                </a:solidFill>
                <a:latin typeface="Arial" pitchFamily="34" charset="0"/>
                <a:cs typeface="Arial" pitchFamily="34" charset="0"/>
              </a:rPr>
            </a:br>
            <a:r>
              <a:rPr lang="en-GB" sz="4800" b="1" dirty="0" smtClean="0">
                <a:solidFill>
                  <a:srgbClr val="7030A0"/>
                </a:solidFill>
                <a:latin typeface="Arial" pitchFamily="34" charset="0"/>
                <a:cs typeface="Arial" pitchFamily="34" charset="0"/>
              </a:rPr>
              <a:t>MINERAL PROCESSING &amp; EXTRACTIVE METALLURGY</a:t>
            </a:r>
            <a:endParaRPr lang="en-GB" sz="4800" b="1" dirty="0">
              <a:solidFill>
                <a:srgbClr val="FF0000"/>
              </a:solidFill>
            </a:endParaRPr>
          </a:p>
        </p:txBody>
      </p:sp>
      <p:sp>
        <p:nvSpPr>
          <p:cNvPr id="3" name="Subtitle 2"/>
          <p:cNvSpPr>
            <a:spLocks noGrp="1"/>
          </p:cNvSpPr>
          <p:nvPr>
            <p:ph type="subTitle" idx="1"/>
          </p:nvPr>
        </p:nvSpPr>
        <p:spPr>
          <a:xfrm>
            <a:off x="251520" y="3886200"/>
            <a:ext cx="8712968" cy="2639144"/>
          </a:xfrm>
        </p:spPr>
        <p:txBody>
          <a:bodyPr/>
          <a:lstStyle/>
          <a:p>
            <a:r>
              <a:rPr lang="en-GB" b="1" dirty="0" smtClean="0">
                <a:solidFill>
                  <a:srgbClr val="FF0000"/>
                </a:solidFill>
              </a:rPr>
              <a:t>METALLURGICAL ACCOUNTING AND CONTROL</a:t>
            </a:r>
          </a:p>
          <a:p>
            <a:endParaRPr lang="en-GB" sz="2400" b="1" dirty="0" smtClean="0">
              <a:solidFill>
                <a:srgbClr val="002060"/>
              </a:solidFill>
              <a:latin typeface="Arial" pitchFamily="34" charset="0"/>
              <a:cs typeface="Arial" pitchFamily="34" charset="0"/>
            </a:endParaRPr>
          </a:p>
          <a:p>
            <a:r>
              <a:rPr lang="en-GB" sz="2400" b="1" smtClean="0">
                <a:solidFill>
                  <a:srgbClr val="002060"/>
                </a:solidFill>
                <a:latin typeface="Arial" pitchFamily="34" charset="0"/>
                <a:cs typeface="Arial" pitchFamily="34" charset="0"/>
              </a:rPr>
              <a:t>7</a:t>
            </a:r>
            <a:r>
              <a:rPr lang="en-GB" sz="2400" b="1" baseline="30000" smtClean="0">
                <a:solidFill>
                  <a:srgbClr val="002060"/>
                </a:solidFill>
                <a:latin typeface="Arial" pitchFamily="34" charset="0"/>
                <a:cs typeface="Arial" pitchFamily="34" charset="0"/>
              </a:rPr>
              <a:t>TH</a:t>
            </a:r>
            <a:r>
              <a:rPr lang="en-GB" sz="2400" b="1" smtClean="0">
                <a:solidFill>
                  <a:srgbClr val="002060"/>
                </a:solidFill>
                <a:latin typeface="Arial" pitchFamily="34" charset="0"/>
                <a:cs typeface="Arial" pitchFamily="34" charset="0"/>
              </a:rPr>
              <a:t> TO 10</a:t>
            </a:r>
            <a:r>
              <a:rPr lang="en-GB" sz="2400" b="1" baseline="30000" smtClean="0">
                <a:solidFill>
                  <a:srgbClr val="002060"/>
                </a:solidFill>
                <a:latin typeface="Arial" pitchFamily="34" charset="0"/>
                <a:cs typeface="Arial" pitchFamily="34" charset="0"/>
              </a:rPr>
              <a:t>TH</a:t>
            </a:r>
            <a:r>
              <a:rPr lang="en-GB" sz="2400" b="1" smtClean="0">
                <a:solidFill>
                  <a:srgbClr val="002060"/>
                </a:solidFill>
                <a:latin typeface="Arial" pitchFamily="34" charset="0"/>
                <a:cs typeface="Arial" pitchFamily="34" charset="0"/>
              </a:rPr>
              <a:t> AUGUST </a:t>
            </a:r>
            <a:r>
              <a:rPr lang="en-GB" sz="2400" b="1" dirty="0" smtClean="0">
                <a:solidFill>
                  <a:srgbClr val="002060"/>
                </a:solidFill>
                <a:latin typeface="Arial" pitchFamily="34" charset="0"/>
                <a:cs typeface="Arial" pitchFamily="34" charset="0"/>
              </a:rPr>
              <a:t>2012</a:t>
            </a:r>
          </a:p>
          <a:p>
            <a:endParaRPr lang="en-GB" sz="2400" b="1" dirty="0" smtClean="0">
              <a:solidFill>
                <a:srgbClr val="002060"/>
              </a:solidFill>
              <a:latin typeface="Arial" pitchFamily="34" charset="0"/>
              <a:cs typeface="Arial" pitchFamily="34" charset="0"/>
            </a:endParaRPr>
          </a:p>
          <a:p>
            <a:pPr algn="l"/>
            <a:r>
              <a:rPr lang="en-GB" sz="2400" b="1" dirty="0" smtClean="0">
                <a:solidFill>
                  <a:schemeClr val="accent6">
                    <a:lumMod val="50000"/>
                  </a:schemeClr>
                </a:solidFill>
                <a:latin typeface="Arial" pitchFamily="34" charset="0"/>
                <a:cs typeface="Arial" pitchFamily="34" charset="0"/>
              </a:rPr>
              <a:t>Edward </a:t>
            </a:r>
            <a:r>
              <a:rPr lang="en-GB" sz="2400" b="1" dirty="0" err="1" smtClean="0">
                <a:solidFill>
                  <a:schemeClr val="accent6">
                    <a:lumMod val="50000"/>
                  </a:schemeClr>
                </a:solidFill>
                <a:latin typeface="Arial" pitchFamily="34" charset="0"/>
                <a:cs typeface="Arial" pitchFamily="34" charset="0"/>
              </a:rPr>
              <a:t>Siame</a:t>
            </a:r>
            <a:r>
              <a:rPr lang="en-GB" sz="2400" b="1" dirty="0" smtClean="0">
                <a:solidFill>
                  <a:schemeClr val="accent6">
                    <a:lumMod val="50000"/>
                  </a:schemeClr>
                </a:solidFill>
                <a:latin typeface="Arial" pitchFamily="34" charset="0"/>
                <a:cs typeface="Arial" pitchFamily="34" charset="0"/>
              </a:rPr>
              <a:t>,</a:t>
            </a:r>
            <a:r>
              <a:rPr lang="en-GB" sz="2400" b="1" dirty="0" smtClean="0">
                <a:solidFill>
                  <a:srgbClr val="0070C0"/>
                </a:solidFill>
                <a:latin typeface="Arial" pitchFamily="34" charset="0"/>
                <a:cs typeface="Arial" pitchFamily="34" charset="0"/>
              </a:rPr>
              <a:t> </a:t>
            </a:r>
            <a:r>
              <a:rPr lang="en-GB" sz="2000" b="1" i="1" dirty="0" err="1" smtClean="0">
                <a:solidFill>
                  <a:srgbClr val="0070C0"/>
                </a:solidFill>
                <a:latin typeface="Arial" pitchFamily="34" charset="0"/>
                <a:cs typeface="Arial" pitchFamily="34" charset="0"/>
              </a:rPr>
              <a:t>Phd</a:t>
            </a:r>
            <a:r>
              <a:rPr lang="en-GB" sz="2000" b="1" i="1" dirty="0" smtClean="0">
                <a:solidFill>
                  <a:srgbClr val="0070C0"/>
                </a:solidFill>
                <a:latin typeface="Arial" pitchFamily="34" charset="0"/>
                <a:cs typeface="Arial" pitchFamily="34" charset="0"/>
              </a:rPr>
              <a:t>, MSc, </a:t>
            </a:r>
            <a:r>
              <a:rPr lang="en-GB" sz="2000" b="1" i="1" dirty="0" err="1" smtClean="0">
                <a:solidFill>
                  <a:srgbClr val="0070C0"/>
                </a:solidFill>
                <a:latin typeface="Arial" pitchFamily="34" charset="0"/>
                <a:cs typeface="Arial" pitchFamily="34" charset="0"/>
              </a:rPr>
              <a:t>BMinSc</a:t>
            </a:r>
            <a:endParaRPr lang="en-GB" sz="2000" b="1" i="1" dirty="0" smtClean="0">
              <a:solidFill>
                <a:srgbClr val="0070C0"/>
              </a:solidFill>
              <a:latin typeface="Arial" pitchFamily="34" charset="0"/>
              <a:cs typeface="Arial" pitchFamily="34" charset="0"/>
            </a:endParaRPr>
          </a:p>
          <a:p>
            <a:endParaRPr lang="en-GB" dirty="0"/>
          </a:p>
        </p:txBody>
      </p:sp>
      <p:cxnSp>
        <p:nvCxnSpPr>
          <p:cNvPr id="5" name="Straight Connector 4"/>
          <p:cNvCxnSpPr/>
          <p:nvPr/>
        </p:nvCxnSpPr>
        <p:spPr>
          <a:xfrm>
            <a:off x="0" y="2852936"/>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3200" b="1" dirty="0" smtClean="0">
                <a:solidFill>
                  <a:srgbClr val="002060"/>
                </a:solidFill>
              </a:rPr>
              <a:t>Weighing, Flow Measurements and Sampling</a:t>
            </a:r>
            <a:endParaRPr lang="en-GB" sz="3200" b="1" dirty="0">
              <a:solidFill>
                <a:srgbClr val="002060"/>
              </a:solidFill>
            </a:endParaRPr>
          </a:p>
        </p:txBody>
      </p:sp>
      <p:sp>
        <p:nvSpPr>
          <p:cNvPr id="3" name="Content Placeholder 2"/>
          <p:cNvSpPr>
            <a:spLocks noGrp="1"/>
          </p:cNvSpPr>
          <p:nvPr>
            <p:ph idx="1"/>
          </p:nvPr>
        </p:nvSpPr>
        <p:spPr>
          <a:xfrm>
            <a:off x="251520" y="1124744"/>
            <a:ext cx="8712968" cy="5544616"/>
          </a:xfrm>
        </p:spPr>
        <p:txBody>
          <a:bodyPr>
            <a:normAutofit/>
          </a:bodyPr>
          <a:lstStyle/>
          <a:p>
            <a:pPr algn="just"/>
            <a:r>
              <a:rPr lang="en-GB" sz="2400" dirty="0" smtClean="0">
                <a:latin typeface="Arial" pitchFamily="34" charset="0"/>
                <a:cs typeface="Arial" pitchFamily="34" charset="0"/>
              </a:rPr>
              <a:t>They are reasonable accurate on homogeneous liquids, but are much less accurate on pulps and on gas flows.</a:t>
            </a:r>
          </a:p>
          <a:p>
            <a:pPr algn="just"/>
            <a:endParaRPr lang="en-GB" sz="2400" dirty="0" smtClean="0">
              <a:latin typeface="Arial" pitchFamily="34" charset="0"/>
              <a:cs typeface="Arial" pitchFamily="34" charset="0"/>
            </a:endParaRPr>
          </a:p>
          <a:p>
            <a:pPr algn="just">
              <a:buNone/>
            </a:pPr>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To determine the mass flow rate of (dry) solids in a pulp stream, the solids concentration in the pulp must be determined, which introduces another error.</a:t>
            </a: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7525E45A-173B-4ABC-AC1A-22508C3C4FC1}" type="slidenum">
              <a:rPr lang="en-GB" smtClean="0"/>
              <a:pPr/>
              <a:t>10</a:t>
            </a:fld>
            <a:endParaRPr lang="en-GB"/>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3200" b="1" dirty="0" smtClean="0">
                <a:solidFill>
                  <a:srgbClr val="002060"/>
                </a:solidFill>
              </a:rPr>
              <a:t>Weighing, Flow Measurements and Sampling</a:t>
            </a:r>
            <a:endParaRPr lang="en-GB" sz="3200" b="1" dirty="0">
              <a:solidFill>
                <a:srgbClr val="002060"/>
              </a:solidFill>
            </a:endParaRPr>
          </a:p>
        </p:txBody>
      </p:sp>
      <p:sp>
        <p:nvSpPr>
          <p:cNvPr id="3" name="Content Placeholder 2"/>
          <p:cNvSpPr>
            <a:spLocks noGrp="1"/>
          </p:cNvSpPr>
          <p:nvPr>
            <p:ph idx="1"/>
          </p:nvPr>
        </p:nvSpPr>
        <p:spPr>
          <a:xfrm>
            <a:off x="251520" y="1124744"/>
            <a:ext cx="8712968" cy="5544616"/>
          </a:xfrm>
        </p:spPr>
        <p:txBody>
          <a:bodyPr>
            <a:normAutofit/>
          </a:bodyPr>
          <a:lstStyle/>
          <a:p>
            <a:pPr algn="just"/>
            <a:r>
              <a:rPr lang="en-GB" sz="2400" dirty="0" smtClean="0">
                <a:latin typeface="Arial" pitchFamily="34" charset="0"/>
                <a:cs typeface="Arial" pitchFamily="34" charset="0"/>
              </a:rPr>
              <a:t>Proper</a:t>
            </a:r>
            <a:r>
              <a:rPr lang="en-GB" sz="2400" dirty="0" smtClean="0">
                <a:solidFill>
                  <a:srgbClr val="C00000"/>
                </a:solidFill>
                <a:latin typeface="Arial" pitchFamily="34" charset="0"/>
                <a:cs typeface="Arial" pitchFamily="34" charset="0"/>
              </a:rPr>
              <a:t> sampling </a:t>
            </a:r>
            <a:r>
              <a:rPr lang="en-GB" sz="2400" dirty="0" smtClean="0">
                <a:latin typeface="Arial" pitchFamily="34" charset="0"/>
                <a:cs typeface="Arial" pitchFamily="34" charset="0"/>
              </a:rPr>
              <a:t>is very important in the mining and chemical industries, and extremely difficult.</a:t>
            </a:r>
          </a:p>
          <a:p>
            <a:pPr algn="just"/>
            <a:r>
              <a:rPr lang="en-GB" sz="2400" dirty="0" smtClean="0">
                <a:latin typeface="Arial" pitchFamily="34" charset="0"/>
                <a:cs typeface="Arial" pitchFamily="34" charset="0"/>
              </a:rPr>
              <a:t>A  ‘</a:t>
            </a:r>
            <a:r>
              <a:rPr lang="en-GB" sz="2400" dirty="0" smtClean="0">
                <a:solidFill>
                  <a:srgbClr val="C00000"/>
                </a:solidFill>
                <a:latin typeface="Arial" pitchFamily="34" charset="0"/>
                <a:cs typeface="Arial" pitchFamily="34" charset="0"/>
              </a:rPr>
              <a:t>representative sample</a:t>
            </a:r>
            <a:r>
              <a:rPr lang="en-GB" sz="2400" dirty="0" smtClean="0">
                <a:latin typeface="Arial" pitchFamily="34" charset="0"/>
                <a:cs typeface="Arial" pitchFamily="34" charset="0"/>
              </a:rPr>
              <a:t>’ of a material is a small portion of the material that has exactly the same properties as the ‘bulk’ material so that it can be used to determine those properties.</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With a homogeneous material, any portion taken will be a representative sample, but this is not the case with a heterogeneous material, in which the properties are unequally distributed in space.</a:t>
            </a:r>
          </a:p>
          <a:p>
            <a:pPr algn="just"/>
            <a:r>
              <a:rPr lang="en-GB" sz="2400" dirty="0" smtClean="0">
                <a:latin typeface="Arial" pitchFamily="34" charset="0"/>
                <a:cs typeface="Arial" pitchFamily="34" charset="0"/>
              </a:rPr>
              <a:t>In metallurgical plants, the properties of the material to be sampled are not only unequally distributed in space, but also fluctuate with time.</a:t>
            </a:r>
          </a:p>
          <a:p>
            <a:pPr algn="just"/>
            <a:endParaRPr lang="en-GB" sz="24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7525E45A-173B-4ABC-AC1A-22508C3C4FC1}" type="slidenum">
              <a:rPr lang="en-GB" smtClean="0"/>
              <a:pPr/>
              <a:t>11</a:t>
            </a:fld>
            <a:endParaRPr lang="en-GB"/>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3200" b="1" dirty="0" smtClean="0">
                <a:solidFill>
                  <a:srgbClr val="002060"/>
                </a:solidFill>
              </a:rPr>
              <a:t>Weighing, Flow Measurements and Sampling</a:t>
            </a:r>
            <a:endParaRPr lang="en-GB" sz="3200" b="1" dirty="0">
              <a:solidFill>
                <a:srgbClr val="002060"/>
              </a:solidFill>
            </a:endParaRPr>
          </a:p>
        </p:txBody>
      </p:sp>
      <p:sp>
        <p:nvSpPr>
          <p:cNvPr id="3" name="Content Placeholder 2"/>
          <p:cNvSpPr>
            <a:spLocks noGrp="1"/>
          </p:cNvSpPr>
          <p:nvPr>
            <p:ph idx="1"/>
          </p:nvPr>
        </p:nvSpPr>
        <p:spPr>
          <a:xfrm>
            <a:off x="251520" y="1124744"/>
            <a:ext cx="8712968" cy="5544616"/>
          </a:xfrm>
        </p:spPr>
        <p:txBody>
          <a:bodyPr>
            <a:normAutofit lnSpcReduction="10000"/>
          </a:bodyPr>
          <a:lstStyle/>
          <a:p>
            <a:pPr algn="just"/>
            <a:r>
              <a:rPr lang="en-GB" sz="2400" dirty="0" smtClean="0">
                <a:solidFill>
                  <a:srgbClr val="C00000"/>
                </a:solidFill>
                <a:latin typeface="Arial" pitchFamily="34" charset="0"/>
                <a:cs typeface="Arial" pitchFamily="34" charset="0"/>
              </a:rPr>
              <a:t>Hand sampling </a:t>
            </a:r>
            <a:r>
              <a:rPr lang="en-GB" sz="2400" dirty="0" smtClean="0">
                <a:latin typeface="Arial" pitchFamily="34" charset="0"/>
                <a:cs typeface="Arial" pitchFamily="34" charset="0"/>
              </a:rPr>
              <a:t>is done for non-routine investigations, but most routine sampling in plants is done automatically.</a:t>
            </a:r>
          </a:p>
          <a:p>
            <a:pPr algn="just"/>
            <a:r>
              <a:rPr lang="en-GB" sz="2400" dirty="0" smtClean="0">
                <a:latin typeface="Arial" pitchFamily="34" charset="0"/>
                <a:cs typeface="Arial" pitchFamily="34" charset="0"/>
              </a:rPr>
              <a:t>Samples taken at random, without a preconceived plan are called </a:t>
            </a:r>
            <a:r>
              <a:rPr lang="en-GB" sz="2400" dirty="0" smtClean="0">
                <a:solidFill>
                  <a:srgbClr val="C00000"/>
                </a:solidFill>
                <a:latin typeface="Arial" pitchFamily="34" charset="0"/>
                <a:cs typeface="Arial" pitchFamily="34" charset="0"/>
              </a:rPr>
              <a:t>grab samples</a:t>
            </a:r>
            <a:r>
              <a:rPr lang="en-GB" sz="2400" dirty="0" smtClean="0">
                <a:latin typeface="Arial" pitchFamily="34" charset="0"/>
                <a:cs typeface="Arial" pitchFamily="34" charset="0"/>
              </a:rPr>
              <a:t>.</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Samples taken from a moving stream of material should be taken at regular, timed intervals.</a:t>
            </a:r>
          </a:p>
          <a:p>
            <a:pPr algn="just"/>
            <a:r>
              <a:rPr lang="en-GB" sz="2400" dirty="0" smtClean="0">
                <a:latin typeface="Arial" pitchFamily="34" charset="0"/>
                <a:cs typeface="Arial" pitchFamily="34" charset="0"/>
              </a:rPr>
              <a:t>The required size of the sample and the length of intervals can be calculated by using an appropriate ‘sampling theory’.</a:t>
            </a:r>
          </a:p>
          <a:p>
            <a:pPr algn="just"/>
            <a:r>
              <a:rPr lang="en-GB" sz="2400" dirty="0" smtClean="0">
                <a:latin typeface="Arial" pitchFamily="34" charset="0"/>
                <a:cs typeface="Arial" pitchFamily="34" charset="0"/>
              </a:rPr>
              <a:t>A mass of moving loose solids, in particular solids in a pulp, becomes ‘segregated’.</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To minimise the effects of segregation by gravity, samples from moving streams should preferably be take from a vertical stream.</a:t>
            </a: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7525E45A-173B-4ABC-AC1A-22508C3C4FC1}" type="slidenum">
              <a:rPr lang="en-GB" smtClean="0"/>
              <a:pPr/>
              <a:t>12</a:t>
            </a:fld>
            <a:endParaRPr lang="en-GB"/>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3200" b="1" dirty="0" smtClean="0">
                <a:solidFill>
                  <a:srgbClr val="002060"/>
                </a:solidFill>
              </a:rPr>
              <a:t>Weighing, Flow Measurements and Sampling</a:t>
            </a:r>
            <a:endParaRPr lang="en-GB" sz="3200" b="1" dirty="0">
              <a:solidFill>
                <a:srgbClr val="002060"/>
              </a:solidFill>
            </a:endParaRPr>
          </a:p>
        </p:txBody>
      </p:sp>
      <p:sp>
        <p:nvSpPr>
          <p:cNvPr id="3" name="Content Placeholder 2"/>
          <p:cNvSpPr>
            <a:spLocks noGrp="1"/>
          </p:cNvSpPr>
          <p:nvPr>
            <p:ph idx="1"/>
          </p:nvPr>
        </p:nvSpPr>
        <p:spPr>
          <a:xfrm>
            <a:off x="251520" y="1124744"/>
            <a:ext cx="8712968" cy="5544616"/>
          </a:xfrm>
        </p:spPr>
        <p:txBody>
          <a:bodyPr>
            <a:normAutofit lnSpcReduction="10000"/>
          </a:bodyPr>
          <a:lstStyle/>
          <a:p>
            <a:pPr algn="just"/>
            <a:r>
              <a:rPr lang="en-GB" sz="2400" dirty="0" smtClean="0">
                <a:latin typeface="Arial" pitchFamily="34" charset="0"/>
                <a:cs typeface="Arial" pitchFamily="34" charset="0"/>
              </a:rPr>
              <a:t>A good hand sample of material on a conveyor can be taken by stopping the conveyor and removing all the material on the conveyor over a certain length (usually a metre) as sample.</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This is called a ‘</a:t>
            </a:r>
            <a:r>
              <a:rPr lang="en-GB" sz="2400" dirty="0" smtClean="0">
                <a:solidFill>
                  <a:srgbClr val="FF0000"/>
                </a:solidFill>
                <a:latin typeface="Arial" pitchFamily="34" charset="0"/>
                <a:cs typeface="Arial" pitchFamily="34" charset="0"/>
              </a:rPr>
              <a:t>belt cut</a:t>
            </a:r>
            <a:r>
              <a:rPr lang="en-GB" sz="2400" dirty="0" smtClean="0">
                <a:latin typeface="Arial" pitchFamily="34" charset="0"/>
                <a:cs typeface="Arial" pitchFamily="34" charset="0"/>
              </a:rPr>
              <a:t>’.</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Samples taken from various places within a stationary quantity of material, or at timed intervals from a moving mass of material, are usually combined into a ‘</a:t>
            </a:r>
            <a:r>
              <a:rPr lang="en-GB" sz="2400" dirty="0" smtClean="0">
                <a:solidFill>
                  <a:srgbClr val="FF0000"/>
                </a:solidFill>
                <a:latin typeface="Arial" pitchFamily="34" charset="0"/>
                <a:cs typeface="Arial" pitchFamily="34" charset="0"/>
              </a:rPr>
              <a:t>composite sample’.</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With process streams in plants, these may be ‘shift composites’, ‘daily composites’ etc.</a:t>
            </a: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7525E45A-173B-4ABC-AC1A-22508C3C4FC1}" type="slidenum">
              <a:rPr lang="en-GB" smtClean="0"/>
              <a:pPr/>
              <a:t>13</a:t>
            </a:fld>
            <a:endParaRPr lang="en-GB"/>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3200" b="1" dirty="0" smtClean="0">
                <a:solidFill>
                  <a:srgbClr val="002060"/>
                </a:solidFill>
              </a:rPr>
              <a:t>Weighing, Flow Measurements and Sampling</a:t>
            </a:r>
            <a:endParaRPr lang="en-GB" sz="3200" b="1" dirty="0">
              <a:solidFill>
                <a:srgbClr val="002060"/>
              </a:solidFill>
            </a:endParaRPr>
          </a:p>
        </p:txBody>
      </p:sp>
      <p:sp>
        <p:nvSpPr>
          <p:cNvPr id="3" name="Content Placeholder 2"/>
          <p:cNvSpPr>
            <a:spLocks noGrp="1"/>
          </p:cNvSpPr>
          <p:nvPr>
            <p:ph idx="1"/>
          </p:nvPr>
        </p:nvSpPr>
        <p:spPr>
          <a:xfrm>
            <a:off x="251520" y="1124744"/>
            <a:ext cx="8712968" cy="5544616"/>
          </a:xfrm>
        </p:spPr>
        <p:txBody>
          <a:bodyPr>
            <a:normAutofit/>
          </a:bodyPr>
          <a:lstStyle/>
          <a:p>
            <a:pPr algn="just"/>
            <a:r>
              <a:rPr lang="en-GB" sz="2400" dirty="0" smtClean="0">
                <a:latin typeface="Arial" pitchFamily="34" charset="0"/>
                <a:cs typeface="Arial" pitchFamily="34" charset="0"/>
              </a:rPr>
              <a:t>The larger the increments taken and the shorter the time intervals, the more representative the composite sample becomes, but a large quantity of sample is unpractical.</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‘Splitting’ of a sample into small ‘</a:t>
            </a:r>
            <a:r>
              <a:rPr lang="en-GB" sz="2400" dirty="0" smtClean="0">
                <a:solidFill>
                  <a:srgbClr val="FF0000"/>
                </a:solidFill>
                <a:latin typeface="Arial" pitchFamily="34" charset="0"/>
                <a:cs typeface="Arial" pitchFamily="34" charset="0"/>
              </a:rPr>
              <a:t>sub-samples</a:t>
            </a:r>
            <a:r>
              <a:rPr lang="en-GB" sz="2400" dirty="0" smtClean="0">
                <a:latin typeface="Arial" pitchFamily="34" charset="0"/>
                <a:cs typeface="Arial" pitchFamily="34" charset="0"/>
              </a:rPr>
              <a:t>’ for analysis introduces another error.</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This error is minimised when the sample to be split is made homogeneous (‘homogenised’) by fine grinding and mixing, but this is expensive and time consuming and is not possible for particle-size analysis.</a:t>
            </a: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7525E45A-173B-4ABC-AC1A-22508C3C4FC1}" type="slidenum">
              <a:rPr lang="en-GB" smtClean="0"/>
              <a:pPr/>
              <a:t>14</a:t>
            </a:fld>
            <a:endParaRPr lang="en-GB"/>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3200" b="1" dirty="0" smtClean="0">
                <a:solidFill>
                  <a:srgbClr val="002060"/>
                </a:solidFill>
              </a:rPr>
              <a:t>Weighing, Flow Measurements and Sampling</a:t>
            </a:r>
            <a:endParaRPr lang="en-GB" sz="3200" b="1" dirty="0">
              <a:solidFill>
                <a:srgbClr val="002060"/>
              </a:solidFill>
            </a:endParaRPr>
          </a:p>
        </p:txBody>
      </p:sp>
      <p:sp>
        <p:nvSpPr>
          <p:cNvPr id="3" name="Content Placeholder 2"/>
          <p:cNvSpPr>
            <a:spLocks noGrp="1"/>
          </p:cNvSpPr>
          <p:nvPr>
            <p:ph idx="1"/>
          </p:nvPr>
        </p:nvSpPr>
        <p:spPr>
          <a:xfrm>
            <a:off x="251520" y="1124744"/>
            <a:ext cx="8712968" cy="5544616"/>
          </a:xfrm>
        </p:spPr>
        <p:txBody>
          <a:bodyPr>
            <a:normAutofit/>
          </a:bodyPr>
          <a:lstStyle/>
          <a:p>
            <a:pPr algn="just"/>
            <a:r>
              <a:rPr lang="en-GB" sz="2400" dirty="0" smtClean="0">
                <a:solidFill>
                  <a:srgbClr val="FF0000"/>
                </a:solidFill>
                <a:latin typeface="Arial" pitchFamily="34" charset="0"/>
                <a:cs typeface="Arial" pitchFamily="34" charset="0"/>
              </a:rPr>
              <a:t>‘On-stream analysers’ are automatic samplers that either take a small sample from a process stream continuously, or ‘cut’ the entire stream at short intervals.</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The ‘primary sample’ thus obtained is split to a convenient size and analysed continuously by the machine.</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On-stream analysis of solids is limited to particle-size analysis, but chemical analysis of liquid and gas streams can be done continuously ‘on-stream’.</a:t>
            </a: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7525E45A-173B-4ABC-AC1A-22508C3C4FC1}" type="slidenum">
              <a:rPr lang="en-GB" smtClean="0"/>
              <a:pPr/>
              <a:t>15</a:t>
            </a:fld>
            <a:endParaRPr lang="en-GB"/>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3200" b="1" dirty="0" smtClean="0">
                <a:solidFill>
                  <a:srgbClr val="002060"/>
                </a:solidFill>
              </a:rPr>
              <a:t>Monitoring and Control</a:t>
            </a:r>
            <a:endParaRPr lang="en-GB" sz="3200" b="1" dirty="0">
              <a:solidFill>
                <a:srgbClr val="002060"/>
              </a:solidFill>
            </a:endParaRPr>
          </a:p>
        </p:txBody>
      </p:sp>
      <p:sp>
        <p:nvSpPr>
          <p:cNvPr id="3" name="Content Placeholder 2"/>
          <p:cNvSpPr>
            <a:spLocks noGrp="1"/>
          </p:cNvSpPr>
          <p:nvPr>
            <p:ph idx="1"/>
          </p:nvPr>
        </p:nvSpPr>
        <p:spPr>
          <a:xfrm>
            <a:off x="251520" y="1124744"/>
            <a:ext cx="8712968" cy="5544616"/>
          </a:xfrm>
        </p:spPr>
        <p:txBody>
          <a:bodyPr>
            <a:normAutofit/>
          </a:bodyPr>
          <a:lstStyle/>
          <a:p>
            <a:pPr algn="just"/>
            <a:r>
              <a:rPr lang="en-GB" sz="2400" dirty="0" smtClean="0">
                <a:latin typeface="Arial" pitchFamily="34" charset="0"/>
                <a:cs typeface="Arial" pitchFamily="34" charset="0"/>
              </a:rPr>
              <a:t>To be able to control a process, information (‘</a:t>
            </a:r>
            <a:r>
              <a:rPr lang="en-GB" sz="2400" dirty="0" smtClean="0">
                <a:solidFill>
                  <a:srgbClr val="FF0000"/>
                </a:solidFill>
                <a:latin typeface="Arial" pitchFamily="34" charset="0"/>
                <a:cs typeface="Arial" pitchFamily="34" charset="0"/>
              </a:rPr>
              <a:t>feedback</a:t>
            </a:r>
            <a:r>
              <a:rPr lang="en-GB" sz="2400" dirty="0" smtClean="0">
                <a:latin typeface="Arial" pitchFamily="34" charset="0"/>
                <a:cs typeface="Arial" pitchFamily="34" charset="0"/>
              </a:rPr>
              <a:t>’) on the important process parameters is required.</a:t>
            </a:r>
          </a:p>
          <a:p>
            <a:pPr algn="just"/>
            <a:r>
              <a:rPr lang="en-GB" sz="2400" dirty="0" smtClean="0">
                <a:latin typeface="Arial" pitchFamily="34" charset="0"/>
                <a:cs typeface="Arial" pitchFamily="34" charset="0"/>
              </a:rPr>
              <a:t>The collection of such information is called ‘</a:t>
            </a:r>
            <a:r>
              <a:rPr lang="en-GB" sz="2400" dirty="0" smtClean="0">
                <a:solidFill>
                  <a:srgbClr val="FF0000"/>
                </a:solidFill>
                <a:latin typeface="Arial" pitchFamily="34" charset="0"/>
                <a:cs typeface="Arial" pitchFamily="34" charset="0"/>
              </a:rPr>
              <a:t>monitoring</a:t>
            </a:r>
            <a:r>
              <a:rPr lang="en-GB" sz="2400" dirty="0" smtClean="0">
                <a:latin typeface="Arial" pitchFamily="34" charset="0"/>
                <a:cs typeface="Arial" pitchFamily="34" charset="0"/>
              </a:rPr>
              <a:t>’ the process.</a:t>
            </a:r>
          </a:p>
          <a:p>
            <a:pPr algn="just"/>
            <a:r>
              <a:rPr lang="en-GB" sz="2400" dirty="0" smtClean="0">
                <a:latin typeface="Arial" pitchFamily="34" charset="0"/>
                <a:cs typeface="Arial" pitchFamily="34" charset="0"/>
              </a:rPr>
              <a:t>Most feedback is obtained with instruments (</a:t>
            </a:r>
            <a:r>
              <a:rPr lang="en-GB" sz="2400" dirty="0" err="1" smtClean="0">
                <a:latin typeface="Arial" pitchFamily="34" charset="0"/>
                <a:cs typeface="Arial" pitchFamily="34" charset="0"/>
              </a:rPr>
              <a:t>weighers</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flowmeters</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samlers</a:t>
            </a:r>
            <a:r>
              <a:rPr lang="en-GB" sz="2400" dirty="0" smtClean="0">
                <a:latin typeface="Arial" pitchFamily="34" charset="0"/>
                <a:cs typeface="Arial" pitchFamily="34" charset="0"/>
              </a:rPr>
              <a:t>, pressure gauges, temperature gauges (thermocouples), pH-meters, etc.).</a:t>
            </a:r>
          </a:p>
          <a:p>
            <a:pPr algn="just"/>
            <a:r>
              <a:rPr lang="en-GB" sz="2400" dirty="0" smtClean="0">
                <a:latin typeface="Arial" pitchFamily="34" charset="0"/>
                <a:cs typeface="Arial" pitchFamily="34" charset="0"/>
              </a:rPr>
              <a:t>Any </a:t>
            </a:r>
            <a:r>
              <a:rPr lang="en-GB" sz="2400" dirty="0" smtClean="0">
                <a:solidFill>
                  <a:srgbClr val="FF0000"/>
                </a:solidFill>
                <a:latin typeface="Arial" pitchFamily="34" charset="0"/>
                <a:cs typeface="Arial" pitchFamily="34" charset="0"/>
              </a:rPr>
              <a:t>action</a:t>
            </a:r>
            <a:r>
              <a:rPr lang="en-GB" sz="2400" dirty="0" smtClean="0">
                <a:latin typeface="Arial" pitchFamily="34" charset="0"/>
                <a:cs typeface="Arial" pitchFamily="34" charset="0"/>
              </a:rPr>
              <a:t> taken as a result of this information forms the </a:t>
            </a:r>
            <a:r>
              <a:rPr lang="en-GB" sz="2400" dirty="0" smtClean="0">
                <a:solidFill>
                  <a:srgbClr val="FF0000"/>
                </a:solidFill>
                <a:latin typeface="Arial" pitchFamily="34" charset="0"/>
                <a:cs typeface="Arial" pitchFamily="34" charset="0"/>
              </a:rPr>
              <a:t>control </a:t>
            </a:r>
            <a:r>
              <a:rPr lang="en-GB" sz="2400" dirty="0" smtClean="0">
                <a:latin typeface="Arial" pitchFamily="34" charset="0"/>
                <a:cs typeface="Arial" pitchFamily="34" charset="0"/>
              </a:rPr>
              <a:t>of the process.</a:t>
            </a:r>
          </a:p>
          <a:p>
            <a:pPr algn="just"/>
            <a:r>
              <a:rPr lang="en-GB" sz="2400" dirty="0" smtClean="0">
                <a:latin typeface="Arial" pitchFamily="34" charset="0"/>
                <a:cs typeface="Arial" pitchFamily="34" charset="0"/>
              </a:rPr>
              <a:t>Sometimes action is taken automatically because machines and instruments are made to respond to changes in the conditions.</a:t>
            </a:r>
          </a:p>
          <a:p>
            <a:pPr algn="just"/>
            <a:r>
              <a:rPr lang="en-GB" sz="2400" dirty="0" smtClean="0">
                <a:latin typeface="Arial" pitchFamily="34" charset="0"/>
                <a:cs typeface="Arial" pitchFamily="34" charset="0"/>
              </a:rPr>
              <a:t>This is </a:t>
            </a:r>
            <a:r>
              <a:rPr lang="en-GB" sz="2400" dirty="0" smtClean="0">
                <a:solidFill>
                  <a:srgbClr val="FF0000"/>
                </a:solidFill>
                <a:latin typeface="Arial" pitchFamily="34" charset="0"/>
                <a:cs typeface="Arial" pitchFamily="34" charset="0"/>
              </a:rPr>
              <a:t>automated control</a:t>
            </a:r>
            <a:r>
              <a:rPr lang="en-GB" sz="2400" dirty="0" smtClean="0">
                <a:latin typeface="Arial" pitchFamily="34" charset="0"/>
                <a:cs typeface="Arial" pitchFamily="34" charset="0"/>
              </a:rPr>
              <a:t>.</a:t>
            </a: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7525E45A-173B-4ABC-AC1A-22508C3C4FC1}" type="slidenum">
              <a:rPr lang="en-GB" smtClean="0"/>
              <a:pPr/>
              <a:t>16</a:t>
            </a:fld>
            <a:endParaRPr lang="en-GB"/>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3200" b="1" dirty="0" smtClean="0">
                <a:solidFill>
                  <a:srgbClr val="002060"/>
                </a:solidFill>
              </a:rPr>
              <a:t>Monitoring and Control</a:t>
            </a:r>
            <a:endParaRPr lang="en-GB" sz="3200" b="1" dirty="0">
              <a:solidFill>
                <a:srgbClr val="002060"/>
              </a:solidFill>
            </a:endParaRPr>
          </a:p>
        </p:txBody>
      </p:sp>
      <p:sp>
        <p:nvSpPr>
          <p:cNvPr id="3" name="Content Placeholder 2"/>
          <p:cNvSpPr>
            <a:spLocks noGrp="1"/>
          </p:cNvSpPr>
          <p:nvPr>
            <p:ph idx="1"/>
          </p:nvPr>
        </p:nvSpPr>
        <p:spPr>
          <a:xfrm>
            <a:off x="251520" y="1124744"/>
            <a:ext cx="8712968" cy="5544616"/>
          </a:xfrm>
        </p:spPr>
        <p:txBody>
          <a:bodyPr>
            <a:normAutofit/>
          </a:bodyPr>
          <a:lstStyle/>
          <a:p>
            <a:pPr algn="just"/>
            <a:r>
              <a:rPr lang="en-GB" sz="2400" dirty="0" smtClean="0">
                <a:latin typeface="Arial" pitchFamily="34" charset="0"/>
                <a:cs typeface="Arial" pitchFamily="34" charset="0"/>
              </a:rPr>
              <a:t>Good instrumentation can make tremendous improvements in the rate of production and the quality of the products, but man remains the most important monitor and controller.</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It is impossible to have instruments on each of the thousands of items of equipment in an industrial plant.</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A plant engineer, who is probably familiar with the plant, will quickly see things that are wrong and will </a:t>
            </a:r>
            <a:r>
              <a:rPr lang="en-GB" sz="2400" dirty="0" smtClean="0">
                <a:solidFill>
                  <a:srgbClr val="FF0000"/>
                </a:solidFill>
                <a:latin typeface="Arial" pitchFamily="34" charset="0"/>
                <a:cs typeface="Arial" pitchFamily="34" charset="0"/>
              </a:rPr>
              <a:t>hear</a:t>
            </a:r>
            <a:r>
              <a:rPr lang="en-GB" sz="2400" dirty="0" smtClean="0">
                <a:latin typeface="Arial" pitchFamily="34" charset="0"/>
                <a:cs typeface="Arial" pitchFamily="34" charset="0"/>
              </a:rPr>
              <a:t> unusual sounds and </a:t>
            </a:r>
            <a:r>
              <a:rPr lang="en-GB" sz="2400" dirty="0" smtClean="0">
                <a:solidFill>
                  <a:srgbClr val="FF0000"/>
                </a:solidFill>
                <a:latin typeface="Arial" pitchFamily="34" charset="0"/>
                <a:cs typeface="Arial" pitchFamily="34" charset="0"/>
              </a:rPr>
              <a:t>smell</a:t>
            </a:r>
            <a:r>
              <a:rPr lang="en-GB" sz="2400" dirty="0" smtClean="0">
                <a:latin typeface="Arial" pitchFamily="34" charset="0"/>
                <a:cs typeface="Arial" pitchFamily="34" charset="0"/>
              </a:rPr>
              <a:t> unusual smells.</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He can </a:t>
            </a:r>
            <a:r>
              <a:rPr lang="en-GB" sz="2400" dirty="0" smtClean="0">
                <a:solidFill>
                  <a:srgbClr val="FF0000"/>
                </a:solidFill>
                <a:latin typeface="Arial" pitchFamily="34" charset="0"/>
                <a:cs typeface="Arial" pitchFamily="34" charset="0"/>
              </a:rPr>
              <a:t>feel</a:t>
            </a:r>
            <a:r>
              <a:rPr lang="en-GB" sz="2400" dirty="0" smtClean="0">
                <a:latin typeface="Arial" pitchFamily="34" charset="0"/>
                <a:cs typeface="Arial" pitchFamily="34" charset="0"/>
              </a:rPr>
              <a:t> it when a bearing is overheating and when a cyclone overflow is too coarse</a:t>
            </a: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7525E45A-173B-4ABC-AC1A-22508C3C4FC1}" type="slidenum">
              <a:rPr lang="en-GB" smtClean="0"/>
              <a:pPr/>
              <a:t>17</a:t>
            </a:fld>
            <a:endParaRPr lang="en-GB"/>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3200" b="1" dirty="0" smtClean="0">
                <a:solidFill>
                  <a:srgbClr val="002060"/>
                </a:solidFill>
              </a:rPr>
              <a:t>Mass Balancing Methods</a:t>
            </a:r>
            <a:endParaRPr lang="en-GB" sz="3200" b="1" dirty="0">
              <a:solidFill>
                <a:srgbClr val="002060"/>
              </a:solidFill>
            </a:endParaRPr>
          </a:p>
        </p:txBody>
      </p:sp>
      <p:sp>
        <p:nvSpPr>
          <p:cNvPr id="3" name="Content Placeholder 2"/>
          <p:cNvSpPr>
            <a:spLocks noGrp="1"/>
          </p:cNvSpPr>
          <p:nvPr>
            <p:ph idx="1"/>
          </p:nvPr>
        </p:nvSpPr>
        <p:spPr>
          <a:xfrm>
            <a:off x="251520" y="1124744"/>
            <a:ext cx="8712968" cy="5544616"/>
          </a:xfrm>
        </p:spPr>
        <p:txBody>
          <a:bodyPr>
            <a:normAutofit lnSpcReduction="10000"/>
          </a:bodyPr>
          <a:lstStyle/>
          <a:p>
            <a:pPr algn="just"/>
            <a:r>
              <a:rPr lang="en-GB" sz="2400" dirty="0" smtClean="0">
                <a:latin typeface="Arial" pitchFamily="34" charset="0"/>
                <a:cs typeface="Arial" pitchFamily="34" charset="0"/>
              </a:rPr>
              <a:t>In order to assess plant performance, and to control the operation using the evaluated results, it is necessary to account for the products in terms of material and contained component weights. </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Mass balancing is particularly important in accounting for valuable mineral or metal distributions, and the two-product formula is of great use in this respect.</a:t>
            </a:r>
          </a:p>
          <a:p>
            <a:pPr algn="just">
              <a:buNone/>
            </a:pPr>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If the weights of the feed, concentrate and tailings are </a:t>
            </a:r>
            <a:r>
              <a:rPr lang="en-GB" sz="2400" b="1" i="1" dirty="0" smtClean="0">
                <a:latin typeface="Arial" pitchFamily="34" charset="0"/>
                <a:cs typeface="Arial" pitchFamily="34" charset="0"/>
              </a:rPr>
              <a:t>F</a:t>
            </a:r>
            <a:r>
              <a:rPr lang="en-GB" sz="2400" dirty="0" smtClean="0">
                <a:latin typeface="Arial" pitchFamily="34" charset="0"/>
                <a:cs typeface="Arial" pitchFamily="34" charset="0"/>
              </a:rPr>
              <a:t>, </a:t>
            </a:r>
            <a:r>
              <a:rPr lang="en-GB" sz="2400" b="1" i="1" dirty="0" smtClean="0">
                <a:latin typeface="Arial" pitchFamily="34" charset="0"/>
                <a:cs typeface="Arial" pitchFamily="34" charset="0"/>
              </a:rPr>
              <a:t>C</a:t>
            </a:r>
            <a:r>
              <a:rPr lang="en-GB" sz="2400" dirty="0" smtClean="0">
                <a:latin typeface="Arial" pitchFamily="34" charset="0"/>
                <a:cs typeface="Arial" pitchFamily="34" charset="0"/>
              </a:rPr>
              <a:t> and </a:t>
            </a:r>
            <a:r>
              <a:rPr lang="en-GB" sz="2400" b="1" i="1" dirty="0" smtClean="0">
                <a:latin typeface="Arial" pitchFamily="34" charset="0"/>
                <a:cs typeface="Arial" pitchFamily="34" charset="0"/>
              </a:rPr>
              <a:t>T</a:t>
            </a:r>
            <a:r>
              <a:rPr lang="en-GB" sz="2400" dirty="0" smtClean="0">
                <a:latin typeface="Arial" pitchFamily="34" charset="0"/>
                <a:cs typeface="Arial" pitchFamily="34" charset="0"/>
              </a:rPr>
              <a:t> respectively, and their corresponding assays </a:t>
            </a:r>
            <a:r>
              <a:rPr lang="en-GB" sz="2400" b="1" i="1" dirty="0" smtClean="0">
                <a:latin typeface="Arial" pitchFamily="34" charset="0"/>
                <a:cs typeface="Arial" pitchFamily="34" charset="0"/>
              </a:rPr>
              <a:t>f</a:t>
            </a:r>
            <a:r>
              <a:rPr lang="en-GB" sz="2400" dirty="0" smtClean="0">
                <a:latin typeface="Arial" pitchFamily="34" charset="0"/>
                <a:cs typeface="Arial" pitchFamily="34" charset="0"/>
              </a:rPr>
              <a:t>, </a:t>
            </a:r>
            <a:r>
              <a:rPr lang="en-GB" sz="2400" b="1" i="1" dirty="0" smtClean="0">
                <a:latin typeface="Arial" pitchFamily="34" charset="0"/>
                <a:cs typeface="Arial" pitchFamily="34" charset="0"/>
              </a:rPr>
              <a:t>c</a:t>
            </a:r>
            <a:r>
              <a:rPr lang="en-GB" sz="2400" dirty="0" smtClean="0">
                <a:latin typeface="Arial" pitchFamily="34" charset="0"/>
                <a:cs typeface="Arial" pitchFamily="34" charset="0"/>
              </a:rPr>
              <a:t> and </a:t>
            </a:r>
            <a:r>
              <a:rPr lang="en-GB" sz="2400" b="1" i="1" dirty="0" smtClean="0">
                <a:latin typeface="Arial" pitchFamily="34" charset="0"/>
                <a:cs typeface="Arial" pitchFamily="34" charset="0"/>
              </a:rPr>
              <a:t>t</a:t>
            </a:r>
            <a:r>
              <a:rPr lang="en-GB" sz="2400" dirty="0" smtClean="0">
                <a:latin typeface="Arial" pitchFamily="34" charset="0"/>
                <a:cs typeface="Arial" pitchFamily="34" charset="0"/>
              </a:rPr>
              <a:t>, then</a:t>
            </a:r>
          </a:p>
          <a:p>
            <a:pPr algn="just"/>
            <a:endParaRPr lang="en-GB" sz="2400" dirty="0" smtClean="0">
              <a:latin typeface="Arial" pitchFamily="34" charset="0"/>
              <a:cs typeface="Arial" pitchFamily="34" charset="0"/>
            </a:endParaRPr>
          </a:p>
          <a:p>
            <a:pPr>
              <a:buNone/>
            </a:pPr>
            <a:r>
              <a:rPr lang="en-GB" sz="2400" dirty="0" smtClean="0"/>
              <a:t> </a:t>
            </a: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7525E45A-173B-4ABC-AC1A-22508C3C4FC1}" type="slidenum">
              <a:rPr lang="en-GB" smtClean="0"/>
              <a:pPr/>
              <a:t>18</a:t>
            </a:fld>
            <a:endParaRPr lang="en-GB"/>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99792" y="2204864"/>
            <a:ext cx="3024336" cy="1008112"/>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solidFill>
                  <a:srgbClr val="FF0000"/>
                </a:solidFill>
              </a:rPr>
              <a:t>FLOTATION</a:t>
            </a:r>
            <a:endParaRPr lang="en-GB" sz="2800" b="1" dirty="0">
              <a:solidFill>
                <a:srgbClr val="FF0000"/>
              </a:solidFill>
            </a:endParaRPr>
          </a:p>
        </p:txBody>
      </p:sp>
      <p:sp>
        <p:nvSpPr>
          <p:cNvPr id="3" name="Right Arrow 2"/>
          <p:cNvSpPr/>
          <p:nvPr/>
        </p:nvSpPr>
        <p:spPr>
          <a:xfrm>
            <a:off x="827584" y="2492896"/>
            <a:ext cx="1872208"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Isosceles Triangle 3"/>
          <p:cNvSpPr/>
          <p:nvPr/>
        </p:nvSpPr>
        <p:spPr>
          <a:xfrm rot="10800000">
            <a:off x="2699792" y="3212976"/>
            <a:ext cx="3024336" cy="6480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Down Arrow 4"/>
          <p:cNvSpPr/>
          <p:nvPr/>
        </p:nvSpPr>
        <p:spPr>
          <a:xfrm>
            <a:off x="3995936" y="3861048"/>
            <a:ext cx="432048" cy="10081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ight Arrow 5"/>
          <p:cNvSpPr/>
          <p:nvPr/>
        </p:nvSpPr>
        <p:spPr>
          <a:xfrm>
            <a:off x="5724128" y="2564904"/>
            <a:ext cx="1512168"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755576" y="2060848"/>
            <a:ext cx="1368152" cy="461665"/>
          </a:xfrm>
          <a:prstGeom prst="rect">
            <a:avLst/>
          </a:prstGeom>
          <a:noFill/>
        </p:spPr>
        <p:txBody>
          <a:bodyPr wrap="square" rtlCol="0">
            <a:spAutoFit/>
          </a:bodyPr>
          <a:lstStyle/>
          <a:p>
            <a:r>
              <a:rPr lang="en-GB" sz="2400" b="1" dirty="0" smtClean="0"/>
              <a:t>FEED (</a:t>
            </a:r>
            <a:r>
              <a:rPr lang="en-GB" sz="2400" b="1" i="1" dirty="0" smtClean="0"/>
              <a:t>F</a:t>
            </a:r>
            <a:r>
              <a:rPr lang="en-GB" sz="2400" b="1" dirty="0" smtClean="0"/>
              <a:t>)</a:t>
            </a:r>
            <a:endParaRPr lang="en-GB" sz="2400" b="1" dirty="0"/>
          </a:p>
        </p:txBody>
      </p:sp>
      <p:sp>
        <p:nvSpPr>
          <p:cNvPr id="8" name="TextBox 7"/>
          <p:cNvSpPr txBox="1"/>
          <p:nvPr/>
        </p:nvSpPr>
        <p:spPr>
          <a:xfrm>
            <a:off x="5940152" y="2132856"/>
            <a:ext cx="1368152" cy="461665"/>
          </a:xfrm>
          <a:prstGeom prst="rect">
            <a:avLst/>
          </a:prstGeom>
          <a:noFill/>
        </p:spPr>
        <p:txBody>
          <a:bodyPr wrap="square" rtlCol="0">
            <a:spAutoFit/>
          </a:bodyPr>
          <a:lstStyle/>
          <a:p>
            <a:r>
              <a:rPr lang="en-GB" sz="2400" b="1" dirty="0" smtClean="0"/>
              <a:t>TAILS (</a:t>
            </a:r>
            <a:r>
              <a:rPr lang="en-GB" sz="2400" b="1" i="1" dirty="0" smtClean="0"/>
              <a:t>T</a:t>
            </a:r>
            <a:r>
              <a:rPr lang="en-GB" sz="2400" b="1" dirty="0" smtClean="0"/>
              <a:t>)</a:t>
            </a:r>
            <a:endParaRPr lang="en-GB" sz="2400" b="1" dirty="0"/>
          </a:p>
        </p:txBody>
      </p:sp>
      <p:sp>
        <p:nvSpPr>
          <p:cNvPr id="9" name="TextBox 8"/>
          <p:cNvSpPr txBox="1"/>
          <p:nvPr/>
        </p:nvSpPr>
        <p:spPr>
          <a:xfrm>
            <a:off x="3275856" y="5013176"/>
            <a:ext cx="2664296" cy="461665"/>
          </a:xfrm>
          <a:prstGeom prst="rect">
            <a:avLst/>
          </a:prstGeom>
          <a:noFill/>
        </p:spPr>
        <p:txBody>
          <a:bodyPr wrap="square" rtlCol="0">
            <a:spAutoFit/>
          </a:bodyPr>
          <a:lstStyle/>
          <a:p>
            <a:r>
              <a:rPr lang="en-GB" sz="2400" b="1" dirty="0" smtClean="0"/>
              <a:t>CONCENTRATE (</a:t>
            </a:r>
            <a:r>
              <a:rPr lang="en-GB" sz="2400" b="1" i="1" dirty="0" smtClean="0"/>
              <a:t>C</a:t>
            </a:r>
            <a:r>
              <a:rPr lang="en-GB" sz="2400" b="1" dirty="0" smtClean="0"/>
              <a:t>)</a:t>
            </a:r>
            <a:endParaRPr lang="en-GB" sz="2400" b="1" dirty="0"/>
          </a:p>
        </p:txBody>
      </p:sp>
      <p:sp>
        <p:nvSpPr>
          <p:cNvPr id="10" name="TextBox 9"/>
          <p:cNvSpPr txBox="1"/>
          <p:nvPr/>
        </p:nvSpPr>
        <p:spPr>
          <a:xfrm>
            <a:off x="1115616" y="2852936"/>
            <a:ext cx="360040" cy="461665"/>
          </a:xfrm>
          <a:prstGeom prst="rect">
            <a:avLst/>
          </a:prstGeom>
          <a:noFill/>
        </p:spPr>
        <p:txBody>
          <a:bodyPr wrap="square" rtlCol="0">
            <a:spAutoFit/>
          </a:bodyPr>
          <a:lstStyle/>
          <a:p>
            <a:r>
              <a:rPr lang="en-GB" sz="2400" b="1" i="1" dirty="0" smtClean="0"/>
              <a:t>f</a:t>
            </a:r>
            <a:r>
              <a:rPr lang="en-GB" dirty="0" smtClean="0"/>
              <a:t> </a:t>
            </a:r>
            <a:endParaRPr lang="en-GB" dirty="0"/>
          </a:p>
        </p:txBody>
      </p:sp>
      <p:sp>
        <p:nvSpPr>
          <p:cNvPr id="11" name="TextBox 10"/>
          <p:cNvSpPr txBox="1"/>
          <p:nvPr/>
        </p:nvSpPr>
        <p:spPr>
          <a:xfrm>
            <a:off x="6300192" y="2924944"/>
            <a:ext cx="648072" cy="461665"/>
          </a:xfrm>
          <a:prstGeom prst="rect">
            <a:avLst/>
          </a:prstGeom>
          <a:noFill/>
        </p:spPr>
        <p:txBody>
          <a:bodyPr wrap="square" rtlCol="0">
            <a:spAutoFit/>
          </a:bodyPr>
          <a:lstStyle/>
          <a:p>
            <a:r>
              <a:rPr lang="en-GB" sz="2400" b="1" i="1" dirty="0" smtClean="0"/>
              <a:t>t</a:t>
            </a:r>
            <a:endParaRPr lang="en-GB" sz="2400" b="1" i="1" dirty="0"/>
          </a:p>
        </p:txBody>
      </p:sp>
      <p:sp>
        <p:nvSpPr>
          <p:cNvPr id="12" name="TextBox 11"/>
          <p:cNvSpPr txBox="1"/>
          <p:nvPr/>
        </p:nvSpPr>
        <p:spPr>
          <a:xfrm>
            <a:off x="4211960" y="5445224"/>
            <a:ext cx="504056" cy="461665"/>
          </a:xfrm>
          <a:prstGeom prst="rect">
            <a:avLst/>
          </a:prstGeom>
          <a:noFill/>
        </p:spPr>
        <p:txBody>
          <a:bodyPr wrap="square" rtlCol="0">
            <a:spAutoFit/>
          </a:bodyPr>
          <a:lstStyle/>
          <a:p>
            <a:r>
              <a:rPr lang="en-GB" sz="2400" b="1" i="1" dirty="0" smtClean="0"/>
              <a:t>c</a:t>
            </a:r>
            <a:endParaRPr lang="en-GB" sz="2400" b="1" i="1" dirty="0"/>
          </a:p>
        </p:txBody>
      </p:sp>
      <p:sp>
        <p:nvSpPr>
          <p:cNvPr id="13" name="Slide Number Placeholder 12"/>
          <p:cNvSpPr>
            <a:spLocks noGrp="1"/>
          </p:cNvSpPr>
          <p:nvPr>
            <p:ph type="sldNum" sz="quarter" idx="12"/>
          </p:nvPr>
        </p:nvSpPr>
        <p:spPr/>
        <p:txBody>
          <a:bodyPr/>
          <a:lstStyle/>
          <a:p>
            <a:fld id="{7525E45A-173B-4ABC-AC1A-22508C3C4FC1}" type="slidenum">
              <a:rPr lang="en-GB" smtClean="0"/>
              <a:pPr/>
              <a:t>19</a:t>
            </a:fld>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435280" cy="850106"/>
          </a:xfrm>
        </p:spPr>
        <p:txBody>
          <a:bodyPr/>
          <a:lstStyle/>
          <a:p>
            <a:r>
              <a:rPr lang="en-GB" b="1" dirty="0" smtClean="0">
                <a:solidFill>
                  <a:srgbClr val="002060"/>
                </a:solidFill>
              </a:rPr>
              <a:t>Metallurgical Accounting Systems</a:t>
            </a:r>
            <a:endParaRPr lang="en-GB" b="1" dirty="0">
              <a:solidFill>
                <a:srgbClr val="002060"/>
              </a:solidFill>
            </a:endParaRPr>
          </a:p>
        </p:txBody>
      </p:sp>
      <p:sp>
        <p:nvSpPr>
          <p:cNvPr id="3" name="Content Placeholder 2"/>
          <p:cNvSpPr>
            <a:spLocks noGrp="1"/>
          </p:cNvSpPr>
          <p:nvPr>
            <p:ph idx="1"/>
          </p:nvPr>
        </p:nvSpPr>
        <p:spPr>
          <a:xfrm>
            <a:off x="251520" y="1124744"/>
            <a:ext cx="8712968" cy="5400600"/>
          </a:xfrm>
        </p:spPr>
        <p:txBody>
          <a:bodyPr>
            <a:normAutofit lnSpcReduction="10000"/>
          </a:bodyPr>
          <a:lstStyle/>
          <a:p>
            <a:pPr algn="just"/>
            <a:r>
              <a:rPr lang="en-GB" sz="2400" dirty="0" smtClean="0">
                <a:latin typeface="Arial" pitchFamily="34" charset="0"/>
                <a:cs typeface="Arial" pitchFamily="34" charset="0"/>
              </a:rPr>
              <a:t>Metallurgical accounting is essential for efficient operations.</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Accurate balances are required on daily and monthly basis to </a:t>
            </a:r>
            <a:r>
              <a:rPr lang="en-GB" sz="2400" i="1" dirty="0" smtClean="0">
                <a:solidFill>
                  <a:srgbClr val="C00000"/>
                </a:solidFill>
                <a:latin typeface="Arial" pitchFamily="34" charset="0"/>
                <a:cs typeface="Arial" pitchFamily="34" charset="0"/>
              </a:rPr>
              <a:t>account</a:t>
            </a:r>
            <a:r>
              <a:rPr lang="en-GB" sz="2400" dirty="0" smtClean="0">
                <a:latin typeface="Arial" pitchFamily="34" charset="0"/>
                <a:cs typeface="Arial" pitchFamily="34" charset="0"/>
              </a:rPr>
              <a:t> for the overall plant inputs and outputs of material.</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Rough accounting on a more frequent basis is used in each section of a plant to </a:t>
            </a:r>
            <a:r>
              <a:rPr lang="en-GB" sz="2400" i="1" dirty="0" smtClean="0">
                <a:solidFill>
                  <a:srgbClr val="C00000"/>
                </a:solidFill>
                <a:latin typeface="Arial" pitchFamily="34" charset="0"/>
                <a:cs typeface="Arial" pitchFamily="34" charset="0"/>
              </a:rPr>
              <a:t>control</a:t>
            </a:r>
            <a:r>
              <a:rPr lang="en-GB" sz="2400" dirty="0" smtClean="0">
                <a:latin typeface="Arial" pitchFamily="34" charset="0"/>
                <a:cs typeface="Arial" pitchFamily="34" charset="0"/>
              </a:rPr>
              <a:t> the efficiency of the operation and the quality of products.</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Proper accounting depends upon </a:t>
            </a:r>
            <a:r>
              <a:rPr lang="en-GB" sz="2400" i="1" dirty="0" smtClean="0">
                <a:solidFill>
                  <a:srgbClr val="C00000"/>
                </a:solidFill>
                <a:latin typeface="Arial" pitchFamily="34" charset="0"/>
                <a:cs typeface="Arial" pitchFamily="34" charset="0"/>
              </a:rPr>
              <a:t>accurate measurements of mass flow rates</a:t>
            </a:r>
            <a:r>
              <a:rPr lang="en-GB" sz="2400" dirty="0" smtClean="0">
                <a:latin typeface="Arial" pitchFamily="34" charset="0"/>
                <a:cs typeface="Arial" pitchFamily="34" charset="0"/>
              </a:rPr>
              <a:t> (weighing and volumetric liquid or gas flow measurements) and upon </a:t>
            </a:r>
            <a:r>
              <a:rPr lang="en-GB" sz="2400" i="1" dirty="0" smtClean="0">
                <a:solidFill>
                  <a:srgbClr val="C00000"/>
                </a:solidFill>
                <a:latin typeface="Arial" pitchFamily="34" charset="0"/>
                <a:cs typeface="Arial" pitchFamily="34" charset="0"/>
              </a:rPr>
              <a:t>proper sampling </a:t>
            </a:r>
            <a:r>
              <a:rPr lang="en-GB" sz="2400" dirty="0" smtClean="0">
                <a:latin typeface="Arial" pitchFamily="34" charset="0"/>
                <a:cs typeface="Arial" pitchFamily="34" charset="0"/>
              </a:rPr>
              <a:t>and analysis (‘assaying’) procedures.</a:t>
            </a:r>
            <a:endParaRPr lang="en-GB" sz="24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7525E45A-173B-4ABC-AC1A-22508C3C4FC1}" type="slidenum">
              <a:rPr lang="en-GB" smtClean="0"/>
              <a:pPr/>
              <a:t>2</a:t>
            </a:fld>
            <a:endParaRPr lang="en-GB"/>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3200" b="1" dirty="0" smtClean="0">
                <a:solidFill>
                  <a:srgbClr val="002060"/>
                </a:solidFill>
              </a:rPr>
              <a:t>Mass Balancing Methods</a:t>
            </a:r>
            <a:endParaRPr lang="en-GB" sz="3200" b="1" dirty="0">
              <a:solidFill>
                <a:srgbClr val="002060"/>
              </a:solidFill>
            </a:endParaRPr>
          </a:p>
        </p:txBody>
      </p:sp>
      <p:sp>
        <p:nvSpPr>
          <p:cNvPr id="3" name="Content Placeholder 2"/>
          <p:cNvSpPr>
            <a:spLocks noGrp="1"/>
          </p:cNvSpPr>
          <p:nvPr>
            <p:ph idx="1"/>
          </p:nvPr>
        </p:nvSpPr>
        <p:spPr>
          <a:xfrm>
            <a:off x="251520" y="1124744"/>
            <a:ext cx="8712968" cy="5544616"/>
          </a:xfrm>
        </p:spPr>
        <p:txBody>
          <a:bodyPr>
            <a:normAutofit/>
          </a:bodyPr>
          <a:lstStyle/>
          <a:p>
            <a:pPr algn="just">
              <a:buNone/>
            </a:pPr>
            <a:r>
              <a:rPr lang="en-GB" sz="2400" dirty="0" smtClean="0">
                <a:latin typeface="Arial" pitchFamily="34" charset="0"/>
                <a:cs typeface="Arial" pitchFamily="34" charset="0"/>
              </a:rPr>
              <a:t> </a:t>
            </a:r>
            <a:r>
              <a:rPr lang="en-GB" sz="2400" u="sng" dirty="0" smtClean="0">
                <a:latin typeface="Arial" pitchFamily="34" charset="0"/>
                <a:cs typeface="Arial" pitchFamily="34" charset="0"/>
              </a:rPr>
              <a:t>mass balance</a:t>
            </a:r>
            <a:r>
              <a:rPr lang="en-GB" sz="2400" dirty="0" smtClean="0">
                <a:latin typeface="Arial" pitchFamily="34" charset="0"/>
                <a:cs typeface="Arial" pitchFamily="34" charset="0"/>
              </a:rPr>
              <a:t>              </a:t>
            </a:r>
            <a:r>
              <a:rPr lang="en-GB" b="1" i="1" dirty="0" smtClean="0">
                <a:latin typeface="Arial" pitchFamily="34" charset="0"/>
                <a:cs typeface="Arial" pitchFamily="34" charset="0"/>
              </a:rPr>
              <a:t>F  = C  +  T                  </a:t>
            </a:r>
            <a:r>
              <a:rPr lang="en-GB" sz="2400" b="1" i="1" dirty="0" smtClean="0">
                <a:latin typeface="Arial" pitchFamily="34" charset="0"/>
                <a:cs typeface="Arial" pitchFamily="34" charset="0"/>
              </a:rPr>
              <a:t>(1)</a:t>
            </a:r>
            <a:endParaRPr lang="en-GB" sz="2400" b="1" dirty="0" smtClean="0">
              <a:latin typeface="Arial" pitchFamily="34" charset="0"/>
              <a:cs typeface="Arial" pitchFamily="34" charset="0"/>
            </a:endParaRPr>
          </a:p>
          <a:p>
            <a:pPr>
              <a:buNone/>
            </a:pPr>
            <a:r>
              <a:rPr lang="en-GB" sz="2400" dirty="0" smtClean="0"/>
              <a:t> </a:t>
            </a:r>
          </a:p>
          <a:p>
            <a:pPr>
              <a:buNone/>
            </a:pPr>
            <a:r>
              <a:rPr lang="en-GB" sz="2400" dirty="0" smtClean="0">
                <a:latin typeface="Arial" pitchFamily="34" charset="0"/>
                <a:cs typeface="Arial" pitchFamily="34" charset="0"/>
              </a:rPr>
              <a:t>i.e. material input  = material output</a:t>
            </a:r>
          </a:p>
          <a:p>
            <a:pPr>
              <a:buNone/>
            </a:pPr>
            <a:r>
              <a:rPr lang="en-GB" sz="2400" dirty="0" smtClean="0">
                <a:latin typeface="Arial" pitchFamily="34" charset="0"/>
                <a:cs typeface="Arial" pitchFamily="34" charset="0"/>
              </a:rPr>
              <a:t>and </a:t>
            </a:r>
          </a:p>
          <a:p>
            <a:pPr>
              <a:buNone/>
            </a:pPr>
            <a:r>
              <a:rPr lang="en-GB" sz="2400" dirty="0" smtClean="0">
                <a:latin typeface="Arial" pitchFamily="34" charset="0"/>
                <a:cs typeface="Arial" pitchFamily="34" charset="0"/>
              </a:rPr>
              <a:t>Ingredient balance       </a:t>
            </a:r>
            <a:r>
              <a:rPr lang="en-GB" b="1" i="1" dirty="0" smtClean="0">
                <a:latin typeface="Arial" pitchFamily="34" charset="0"/>
                <a:cs typeface="Arial" pitchFamily="34" charset="0"/>
              </a:rPr>
              <a:t>F </a:t>
            </a:r>
            <a:r>
              <a:rPr lang="en-GB" b="1" i="1" dirty="0" err="1" smtClean="0">
                <a:latin typeface="Arial" pitchFamily="34" charset="0"/>
                <a:cs typeface="Arial" pitchFamily="34" charset="0"/>
              </a:rPr>
              <a:t>f</a:t>
            </a:r>
            <a:r>
              <a:rPr lang="en-GB" b="1" i="1" dirty="0" smtClean="0">
                <a:latin typeface="Arial" pitchFamily="34" charset="0"/>
                <a:cs typeface="Arial" pitchFamily="34" charset="0"/>
              </a:rPr>
              <a:t>  =  C </a:t>
            </a:r>
            <a:r>
              <a:rPr lang="en-GB" b="1" i="1" dirty="0" err="1" smtClean="0">
                <a:latin typeface="Arial" pitchFamily="34" charset="0"/>
                <a:cs typeface="Arial" pitchFamily="34" charset="0"/>
              </a:rPr>
              <a:t>c</a:t>
            </a:r>
            <a:r>
              <a:rPr lang="en-GB" b="1" i="1" dirty="0" smtClean="0">
                <a:latin typeface="Arial" pitchFamily="34" charset="0"/>
                <a:cs typeface="Arial" pitchFamily="34" charset="0"/>
              </a:rPr>
              <a:t>  +  T </a:t>
            </a:r>
            <a:r>
              <a:rPr lang="en-GB" b="1" i="1" dirty="0" err="1" smtClean="0">
                <a:latin typeface="Arial" pitchFamily="34" charset="0"/>
                <a:cs typeface="Arial" pitchFamily="34" charset="0"/>
              </a:rPr>
              <a:t>t</a:t>
            </a:r>
            <a:r>
              <a:rPr lang="en-GB" b="1" i="1" dirty="0" smtClean="0">
                <a:latin typeface="Arial" pitchFamily="34" charset="0"/>
                <a:cs typeface="Arial" pitchFamily="34" charset="0"/>
              </a:rPr>
              <a:t> </a:t>
            </a:r>
            <a:r>
              <a:rPr lang="en-GB" sz="2400" b="1" i="1" dirty="0" smtClean="0">
                <a:latin typeface="Arial" pitchFamily="34" charset="0"/>
                <a:cs typeface="Arial" pitchFamily="34" charset="0"/>
              </a:rPr>
              <a:t>             (2)</a:t>
            </a:r>
          </a:p>
          <a:p>
            <a:pPr>
              <a:buNone/>
            </a:pPr>
            <a:endParaRPr lang="en-GB" sz="2400" dirty="0" smtClean="0">
              <a:latin typeface="Arial" pitchFamily="34" charset="0"/>
              <a:cs typeface="Arial" pitchFamily="34" charset="0"/>
            </a:endParaRPr>
          </a:p>
          <a:p>
            <a:pPr algn="just">
              <a:buNone/>
            </a:pPr>
            <a:r>
              <a:rPr lang="en-GB" sz="2400" dirty="0" smtClean="0">
                <a:latin typeface="Arial" pitchFamily="34" charset="0"/>
                <a:cs typeface="Arial" pitchFamily="34" charset="0"/>
              </a:rPr>
              <a:t>   </a:t>
            </a:r>
            <a:r>
              <a:rPr lang="en-GB" sz="2400" b="1" i="1" dirty="0" smtClean="0">
                <a:latin typeface="Arial" pitchFamily="34" charset="0"/>
                <a:cs typeface="Arial" pitchFamily="34" charset="0"/>
              </a:rPr>
              <a:t>F</a:t>
            </a:r>
            <a:r>
              <a:rPr lang="en-GB" sz="2400" dirty="0" smtClean="0">
                <a:latin typeface="Arial" pitchFamily="34" charset="0"/>
                <a:cs typeface="Arial" pitchFamily="34" charset="0"/>
              </a:rPr>
              <a:t>, </a:t>
            </a:r>
            <a:r>
              <a:rPr lang="en-GB" sz="2400" b="1" i="1" dirty="0" smtClean="0">
                <a:latin typeface="Arial" pitchFamily="34" charset="0"/>
                <a:cs typeface="Arial" pitchFamily="34" charset="0"/>
              </a:rPr>
              <a:t>C</a:t>
            </a:r>
            <a:r>
              <a:rPr lang="en-GB" sz="2400" dirty="0" smtClean="0">
                <a:latin typeface="Arial" pitchFamily="34" charset="0"/>
                <a:cs typeface="Arial" pitchFamily="34" charset="0"/>
              </a:rPr>
              <a:t> and </a:t>
            </a:r>
            <a:r>
              <a:rPr lang="en-GB" sz="2400" b="1" i="1" dirty="0" smtClean="0">
                <a:latin typeface="Arial" pitchFamily="34" charset="0"/>
                <a:cs typeface="Arial" pitchFamily="34" charset="0"/>
              </a:rPr>
              <a:t>T</a:t>
            </a:r>
            <a:r>
              <a:rPr lang="en-GB" sz="2400" dirty="0" smtClean="0">
                <a:latin typeface="Arial" pitchFamily="34" charset="0"/>
                <a:cs typeface="Arial" pitchFamily="34" charset="0"/>
              </a:rPr>
              <a:t> are the mass flow rates (e.g.  Tonnes per hour) of the feed and the two products (e.g. concentrate and tailings) and </a:t>
            </a:r>
            <a:r>
              <a:rPr lang="en-GB" sz="2400" b="1" i="1" dirty="0" smtClean="0">
                <a:latin typeface="Arial" pitchFamily="34" charset="0"/>
                <a:cs typeface="Arial" pitchFamily="34" charset="0"/>
              </a:rPr>
              <a:t>f</a:t>
            </a:r>
            <a:r>
              <a:rPr lang="en-GB" sz="2400" dirty="0" smtClean="0">
                <a:latin typeface="Arial" pitchFamily="34" charset="0"/>
                <a:cs typeface="Arial" pitchFamily="34" charset="0"/>
              </a:rPr>
              <a:t>, </a:t>
            </a:r>
            <a:r>
              <a:rPr lang="en-GB" sz="2400" b="1" i="1" dirty="0" smtClean="0">
                <a:latin typeface="Arial" pitchFamily="34" charset="0"/>
                <a:cs typeface="Arial" pitchFamily="34" charset="0"/>
              </a:rPr>
              <a:t>c</a:t>
            </a:r>
            <a:r>
              <a:rPr lang="en-GB" sz="2400" dirty="0" smtClean="0">
                <a:latin typeface="Arial" pitchFamily="34" charset="0"/>
                <a:cs typeface="Arial" pitchFamily="34" charset="0"/>
              </a:rPr>
              <a:t> and </a:t>
            </a:r>
            <a:r>
              <a:rPr lang="en-GB" sz="2400" b="1" i="1" dirty="0" smtClean="0">
                <a:latin typeface="Arial" pitchFamily="34" charset="0"/>
                <a:cs typeface="Arial" pitchFamily="34" charset="0"/>
              </a:rPr>
              <a:t>t</a:t>
            </a:r>
            <a:r>
              <a:rPr lang="en-GB" sz="2400" dirty="0" smtClean="0">
                <a:latin typeface="Arial" pitchFamily="34" charset="0"/>
                <a:cs typeface="Arial" pitchFamily="34" charset="0"/>
              </a:rPr>
              <a:t> are the percentages of a particular ‘ingredient’ in these process streams (e.g.  % Cu), and we may assume that there is no ‘inventory change’ (no build-up of material in the process unit).</a:t>
            </a: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7525E45A-173B-4ABC-AC1A-22508C3C4FC1}" type="slidenum">
              <a:rPr lang="en-GB" smtClean="0"/>
              <a:pPr/>
              <a:t>20</a:t>
            </a:fld>
            <a:endParaRPr lang="en-GB"/>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3200" b="1" dirty="0" smtClean="0">
                <a:solidFill>
                  <a:srgbClr val="002060"/>
                </a:solidFill>
              </a:rPr>
              <a:t>Mass Balancing Methods</a:t>
            </a:r>
            <a:endParaRPr lang="en-GB" sz="3200" b="1" dirty="0">
              <a:solidFill>
                <a:srgbClr val="002060"/>
              </a:solidFill>
            </a:endParaRPr>
          </a:p>
        </p:txBody>
      </p:sp>
      <p:sp>
        <p:nvSpPr>
          <p:cNvPr id="3" name="Content Placeholder 2"/>
          <p:cNvSpPr>
            <a:spLocks noGrp="1"/>
          </p:cNvSpPr>
          <p:nvPr>
            <p:ph idx="1"/>
          </p:nvPr>
        </p:nvSpPr>
        <p:spPr>
          <a:xfrm>
            <a:off x="251520" y="1124744"/>
            <a:ext cx="8712968" cy="5544616"/>
          </a:xfrm>
        </p:spPr>
        <p:txBody>
          <a:bodyPr>
            <a:normAutofit/>
          </a:bodyPr>
          <a:lstStyle/>
          <a:p>
            <a:pPr algn="just">
              <a:buNone/>
            </a:pPr>
            <a:r>
              <a:rPr lang="en-GB" sz="2400" dirty="0" smtClean="0">
                <a:latin typeface="Arial" pitchFamily="34" charset="0"/>
                <a:cs typeface="Arial" pitchFamily="34" charset="0"/>
              </a:rPr>
              <a:t>If we want to eliminate, say, </a:t>
            </a:r>
            <a:r>
              <a:rPr lang="en-GB" sz="2400" b="1" i="1" dirty="0" smtClean="0">
                <a:latin typeface="Arial" pitchFamily="34" charset="0"/>
                <a:cs typeface="Arial" pitchFamily="34" charset="0"/>
              </a:rPr>
              <a:t>T</a:t>
            </a:r>
            <a:r>
              <a:rPr lang="en-GB" sz="2400" dirty="0" smtClean="0">
                <a:latin typeface="Arial" pitchFamily="34" charset="0"/>
                <a:cs typeface="Arial" pitchFamily="34" charset="0"/>
              </a:rPr>
              <a:t>, we multiply equation 1 by </a:t>
            </a:r>
            <a:r>
              <a:rPr lang="en-GB" sz="2400" b="1" i="1" dirty="0" smtClean="0">
                <a:latin typeface="Arial" pitchFamily="34" charset="0"/>
                <a:cs typeface="Arial" pitchFamily="34" charset="0"/>
              </a:rPr>
              <a:t>t</a:t>
            </a:r>
            <a:r>
              <a:rPr lang="en-GB" sz="2400" i="1" dirty="0" smtClean="0">
                <a:latin typeface="Arial" pitchFamily="34" charset="0"/>
                <a:cs typeface="Arial" pitchFamily="34" charset="0"/>
              </a:rPr>
              <a:t>:</a:t>
            </a:r>
          </a:p>
          <a:p>
            <a:pPr algn="just">
              <a:buNone/>
            </a:pPr>
            <a:endParaRPr lang="en-GB" sz="2400" i="1" dirty="0" smtClean="0">
              <a:latin typeface="Arial" pitchFamily="34" charset="0"/>
              <a:cs typeface="Arial" pitchFamily="34" charset="0"/>
            </a:endParaRPr>
          </a:p>
          <a:p>
            <a:pPr algn="just">
              <a:buNone/>
            </a:pPr>
            <a:r>
              <a:rPr lang="en-GB" i="1" dirty="0" smtClean="0">
                <a:latin typeface="Arial" pitchFamily="34" charset="0"/>
                <a:cs typeface="Arial" pitchFamily="34" charset="0"/>
              </a:rPr>
              <a:t>             </a:t>
            </a:r>
            <a:r>
              <a:rPr lang="en-GB" b="1" i="1" dirty="0" smtClean="0">
                <a:latin typeface="Arial" pitchFamily="34" charset="0"/>
                <a:cs typeface="Arial" pitchFamily="34" charset="0"/>
              </a:rPr>
              <a:t>F t   =   C t    +    T  </a:t>
            </a:r>
            <a:r>
              <a:rPr lang="en-GB" b="1" i="1" dirty="0" err="1" smtClean="0">
                <a:latin typeface="Arial" pitchFamily="34" charset="0"/>
                <a:cs typeface="Arial" pitchFamily="34" charset="0"/>
              </a:rPr>
              <a:t>t</a:t>
            </a:r>
            <a:r>
              <a:rPr lang="en-GB" b="1" i="1" dirty="0" smtClean="0">
                <a:latin typeface="Arial" pitchFamily="34" charset="0"/>
                <a:cs typeface="Arial" pitchFamily="34" charset="0"/>
              </a:rPr>
              <a:t>  </a:t>
            </a:r>
            <a:r>
              <a:rPr lang="en-GB" sz="2400" b="1" i="1" dirty="0" smtClean="0">
                <a:latin typeface="Arial" pitchFamily="34" charset="0"/>
                <a:cs typeface="Arial" pitchFamily="34" charset="0"/>
              </a:rPr>
              <a:t>                           (3)</a:t>
            </a:r>
          </a:p>
          <a:p>
            <a:pPr algn="just">
              <a:buNone/>
            </a:pPr>
            <a:endParaRPr lang="en-GB" sz="2400" dirty="0" smtClean="0">
              <a:latin typeface="Arial" pitchFamily="34" charset="0"/>
              <a:cs typeface="Arial" pitchFamily="34" charset="0"/>
            </a:endParaRPr>
          </a:p>
          <a:p>
            <a:pPr algn="just">
              <a:buNone/>
            </a:pPr>
            <a:r>
              <a:rPr lang="en-GB" sz="2400" dirty="0" smtClean="0">
                <a:latin typeface="Arial" pitchFamily="34" charset="0"/>
                <a:cs typeface="Arial" pitchFamily="34" charset="0"/>
              </a:rPr>
              <a:t>Subtracting equation (3) from equation (2), we have:</a:t>
            </a:r>
          </a:p>
          <a:p>
            <a:pPr algn="just"/>
            <a:endParaRPr lang="en-GB" sz="2400" dirty="0" smtClean="0">
              <a:latin typeface="Arial" pitchFamily="34" charset="0"/>
              <a:cs typeface="Arial" pitchFamily="34" charset="0"/>
            </a:endParaRPr>
          </a:p>
          <a:p>
            <a:pPr algn="just">
              <a:buNone/>
            </a:pPr>
            <a:r>
              <a:rPr lang="en-GB" sz="2400" i="1" dirty="0" smtClean="0">
                <a:latin typeface="Arial" pitchFamily="34" charset="0"/>
                <a:cs typeface="Arial" pitchFamily="34" charset="0"/>
              </a:rPr>
              <a:t>      </a:t>
            </a:r>
            <a:r>
              <a:rPr lang="en-GB" b="1" i="1" dirty="0" smtClean="0">
                <a:latin typeface="Arial" pitchFamily="34" charset="0"/>
                <a:cs typeface="Arial" pitchFamily="34" charset="0"/>
              </a:rPr>
              <a:t>F (f  –  t)  =  C (c  -  t) </a:t>
            </a:r>
            <a:r>
              <a:rPr lang="en-GB" sz="2400" b="1" i="1" dirty="0" smtClean="0">
                <a:latin typeface="Arial" pitchFamily="34" charset="0"/>
                <a:cs typeface="Arial" pitchFamily="34" charset="0"/>
              </a:rPr>
              <a:t>                                      (4)</a:t>
            </a:r>
            <a:endParaRPr lang="en-GB" b="1" i="1" dirty="0" smtClean="0">
              <a:latin typeface="Arial" pitchFamily="34" charset="0"/>
              <a:cs typeface="Arial" pitchFamily="34" charset="0"/>
            </a:endParaRPr>
          </a:p>
          <a:p>
            <a:pPr algn="just">
              <a:buNone/>
            </a:pPr>
            <a:endParaRPr lang="en-GB" sz="2400" dirty="0" smtClean="0">
              <a:latin typeface="Arial" pitchFamily="34" charset="0"/>
              <a:cs typeface="Arial" pitchFamily="34" charset="0"/>
            </a:endParaRPr>
          </a:p>
          <a:p>
            <a:pPr algn="just">
              <a:buNone/>
            </a:pPr>
            <a:r>
              <a:rPr lang="en-GB" sz="2400" dirty="0" smtClean="0">
                <a:latin typeface="Arial" pitchFamily="34" charset="0"/>
                <a:cs typeface="Arial" pitchFamily="34" charset="0"/>
              </a:rPr>
              <a:t>If  </a:t>
            </a:r>
            <a:r>
              <a:rPr lang="en-GB" sz="2400" b="1" i="1" dirty="0" smtClean="0">
                <a:latin typeface="Arial" pitchFamily="34" charset="0"/>
                <a:cs typeface="Arial" pitchFamily="34" charset="0"/>
              </a:rPr>
              <a:t>C</a:t>
            </a:r>
            <a:r>
              <a:rPr lang="en-GB" sz="2400" dirty="0" smtClean="0">
                <a:latin typeface="Arial" pitchFamily="34" charset="0"/>
                <a:cs typeface="Arial" pitchFamily="34" charset="0"/>
              </a:rPr>
              <a:t>  and the three ‘analyses’ (</a:t>
            </a:r>
            <a:r>
              <a:rPr lang="en-GB" sz="2400" b="1" i="1" dirty="0" smtClean="0">
                <a:latin typeface="Arial" pitchFamily="34" charset="0"/>
                <a:cs typeface="Arial" pitchFamily="34" charset="0"/>
              </a:rPr>
              <a:t>f</a:t>
            </a:r>
            <a:r>
              <a:rPr lang="en-GB" sz="2400" dirty="0" smtClean="0">
                <a:latin typeface="Arial" pitchFamily="34" charset="0"/>
                <a:cs typeface="Arial" pitchFamily="34" charset="0"/>
              </a:rPr>
              <a:t>,  </a:t>
            </a:r>
            <a:r>
              <a:rPr lang="en-GB" sz="2400" b="1" i="1" dirty="0" smtClean="0">
                <a:latin typeface="Arial" pitchFamily="34" charset="0"/>
                <a:cs typeface="Arial" pitchFamily="34" charset="0"/>
              </a:rPr>
              <a:t>c</a:t>
            </a:r>
            <a:r>
              <a:rPr lang="en-GB" sz="2400" dirty="0" smtClean="0">
                <a:latin typeface="Arial" pitchFamily="34" charset="0"/>
                <a:cs typeface="Arial" pitchFamily="34" charset="0"/>
              </a:rPr>
              <a:t>  and  </a:t>
            </a:r>
            <a:r>
              <a:rPr lang="en-GB" sz="2400" b="1" i="1" dirty="0" smtClean="0">
                <a:latin typeface="Arial" pitchFamily="34" charset="0"/>
                <a:cs typeface="Arial" pitchFamily="34" charset="0"/>
              </a:rPr>
              <a:t>t</a:t>
            </a:r>
            <a:r>
              <a:rPr lang="en-GB" sz="2400" dirty="0" smtClean="0">
                <a:latin typeface="Arial" pitchFamily="34" charset="0"/>
                <a:cs typeface="Arial" pitchFamily="34" charset="0"/>
              </a:rPr>
              <a:t>) are known, </a:t>
            </a:r>
            <a:r>
              <a:rPr lang="en-GB" sz="2400" b="1" i="1" dirty="0" smtClean="0">
                <a:latin typeface="Arial" pitchFamily="34" charset="0"/>
                <a:cs typeface="Arial" pitchFamily="34" charset="0"/>
              </a:rPr>
              <a:t>F</a:t>
            </a:r>
            <a:r>
              <a:rPr lang="en-GB" sz="2400" dirty="0" smtClean="0">
                <a:latin typeface="Arial" pitchFamily="34" charset="0"/>
                <a:cs typeface="Arial" pitchFamily="34" charset="0"/>
              </a:rPr>
              <a:t> can be calculated, and then </a:t>
            </a:r>
            <a:r>
              <a:rPr lang="en-GB" sz="2400" b="1" i="1" dirty="0" smtClean="0">
                <a:latin typeface="Arial" pitchFamily="34" charset="0"/>
                <a:cs typeface="Arial" pitchFamily="34" charset="0"/>
              </a:rPr>
              <a:t>T</a:t>
            </a:r>
            <a:r>
              <a:rPr lang="en-GB" sz="2400" dirty="0" smtClean="0">
                <a:latin typeface="Arial" pitchFamily="34" charset="0"/>
                <a:cs typeface="Arial" pitchFamily="34" charset="0"/>
              </a:rPr>
              <a:t> can be calculated.</a:t>
            </a:r>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7525E45A-173B-4ABC-AC1A-22508C3C4FC1}" type="slidenum">
              <a:rPr lang="en-GB" smtClean="0"/>
              <a:pPr/>
              <a:t>21</a:t>
            </a:fld>
            <a:endParaRPr lang="en-GB"/>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3200" b="1" dirty="0" smtClean="0">
                <a:solidFill>
                  <a:srgbClr val="002060"/>
                </a:solidFill>
              </a:rPr>
              <a:t>Mass Balancing Methods</a:t>
            </a:r>
            <a:endParaRPr lang="en-GB" sz="3200" b="1" dirty="0">
              <a:solidFill>
                <a:srgbClr val="002060"/>
              </a:solidFill>
            </a:endParaRPr>
          </a:p>
        </p:txBody>
      </p:sp>
      <p:sp>
        <p:nvSpPr>
          <p:cNvPr id="3" name="Content Placeholder 2"/>
          <p:cNvSpPr>
            <a:spLocks noGrp="1"/>
          </p:cNvSpPr>
          <p:nvPr>
            <p:ph idx="1"/>
          </p:nvPr>
        </p:nvSpPr>
        <p:spPr>
          <a:xfrm>
            <a:off x="251520" y="1124744"/>
            <a:ext cx="8712968" cy="5544616"/>
          </a:xfrm>
        </p:spPr>
        <p:txBody>
          <a:bodyPr>
            <a:normAutofit/>
          </a:bodyPr>
          <a:lstStyle/>
          <a:p>
            <a:pPr algn="just">
              <a:buNone/>
            </a:pPr>
            <a:r>
              <a:rPr lang="en-GB" sz="2400" dirty="0" smtClean="0">
                <a:latin typeface="Arial" pitchFamily="34" charset="0"/>
                <a:cs typeface="Arial" pitchFamily="34" charset="0"/>
              </a:rPr>
              <a:t>    In the case of mineral concentration processes, the two-product formula is often used to calculate the recovery of certain ingredients:</a:t>
            </a:r>
          </a:p>
          <a:p>
            <a:pPr algn="just">
              <a:buNone/>
            </a:pPr>
            <a:endParaRPr lang="en-GB" sz="2400" dirty="0" smtClean="0">
              <a:latin typeface="Arial" pitchFamily="34" charset="0"/>
              <a:cs typeface="Arial" pitchFamily="34" charset="0"/>
            </a:endParaRPr>
          </a:p>
          <a:p>
            <a:pPr algn="just">
              <a:buNone/>
            </a:pPr>
            <a:r>
              <a:rPr lang="en-GB" sz="2400" dirty="0" smtClean="0">
                <a:latin typeface="Arial" pitchFamily="34" charset="0"/>
                <a:cs typeface="Arial" pitchFamily="34" charset="0"/>
              </a:rPr>
              <a:t> recovery from feed to concentrate:</a:t>
            </a:r>
          </a:p>
          <a:p>
            <a:pPr algn="just">
              <a:buNone/>
            </a:pPr>
            <a:endParaRPr lang="en-GB" sz="2400" dirty="0" smtClean="0">
              <a:latin typeface="Arial" pitchFamily="34" charset="0"/>
              <a:cs typeface="Arial" pitchFamily="34" charset="0"/>
            </a:endParaRPr>
          </a:p>
          <a:p>
            <a:pPr algn="just">
              <a:buNone/>
            </a:pPr>
            <a:r>
              <a:rPr lang="en-GB" sz="2400" dirty="0" smtClean="0">
                <a:latin typeface="Arial" pitchFamily="34" charset="0"/>
                <a:cs typeface="Arial" pitchFamily="34" charset="0"/>
              </a:rPr>
              <a:t>         </a:t>
            </a:r>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graphicFrame>
        <p:nvGraphicFramePr>
          <p:cNvPr id="6" name="Object 5"/>
          <p:cNvGraphicFramePr>
            <a:graphicFrameLocks noChangeAspect="1"/>
          </p:cNvGraphicFramePr>
          <p:nvPr/>
        </p:nvGraphicFramePr>
        <p:xfrm>
          <a:off x="467544" y="3501008"/>
          <a:ext cx="7776864" cy="2813050"/>
        </p:xfrm>
        <a:graphic>
          <a:graphicData uri="http://schemas.openxmlformats.org/presentationml/2006/ole">
            <p:oleObj spid="_x0000_s1026" name="Equation" r:id="rId3" imgW="2984400" imgH="1091880" progId="Equation.3">
              <p:embed/>
            </p:oleObj>
          </a:graphicData>
        </a:graphic>
      </p:graphicFrame>
      <p:sp>
        <p:nvSpPr>
          <p:cNvPr id="7" name="Slide Number Placeholder 6"/>
          <p:cNvSpPr>
            <a:spLocks noGrp="1"/>
          </p:cNvSpPr>
          <p:nvPr>
            <p:ph type="sldNum" sz="quarter" idx="12"/>
          </p:nvPr>
        </p:nvSpPr>
        <p:spPr/>
        <p:txBody>
          <a:bodyPr/>
          <a:lstStyle/>
          <a:p>
            <a:fld id="{7525E45A-173B-4ABC-AC1A-22508C3C4FC1}" type="slidenum">
              <a:rPr lang="en-GB" smtClean="0"/>
              <a:pPr/>
              <a:t>22</a:t>
            </a:fld>
            <a:endParaRPr lang="en-GB"/>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3200" b="1" dirty="0" smtClean="0">
                <a:solidFill>
                  <a:srgbClr val="002060"/>
                </a:solidFill>
              </a:rPr>
              <a:t>Mass Balancing Methods</a:t>
            </a:r>
            <a:endParaRPr lang="en-GB" sz="3200" b="1" dirty="0">
              <a:solidFill>
                <a:srgbClr val="002060"/>
              </a:solidFill>
            </a:endParaRPr>
          </a:p>
        </p:txBody>
      </p:sp>
      <p:sp>
        <p:nvSpPr>
          <p:cNvPr id="3" name="Content Placeholder 2"/>
          <p:cNvSpPr>
            <a:spLocks noGrp="1"/>
          </p:cNvSpPr>
          <p:nvPr>
            <p:ph idx="1"/>
          </p:nvPr>
        </p:nvSpPr>
        <p:spPr>
          <a:xfrm>
            <a:off x="251520" y="1124744"/>
            <a:ext cx="8712968" cy="5544616"/>
          </a:xfrm>
        </p:spPr>
        <p:txBody>
          <a:bodyPr>
            <a:normAutofit/>
          </a:bodyPr>
          <a:lstStyle/>
          <a:p>
            <a:pPr algn="just"/>
            <a:r>
              <a:rPr lang="en-GB" sz="2400" dirty="0" smtClean="0"/>
              <a:t>As values of recovery, ratio of concentration (F/C) and enrichment ratio (</a:t>
            </a:r>
            <a:r>
              <a:rPr lang="en-GB" sz="2400" b="1" i="1" dirty="0" smtClean="0"/>
              <a:t>c/f</a:t>
            </a:r>
            <a:r>
              <a:rPr lang="en-GB" sz="2400" dirty="0" smtClean="0"/>
              <a:t>) can be determined from the assay results alone, the two-product formula method is often used to provide information for plant control, although this will be retrospective, dependent on the time taken to receive and process the assay results. </a:t>
            </a:r>
          </a:p>
          <a:p>
            <a:pPr algn="just"/>
            <a:endParaRPr lang="en-GB" sz="2400" dirty="0" smtClean="0"/>
          </a:p>
          <a:p>
            <a:pPr algn="just"/>
            <a:r>
              <a:rPr lang="en-GB" sz="2400" dirty="0" smtClean="0"/>
              <a:t>Direct control can be achieved by the use of on-stream analysis systems, where values of </a:t>
            </a:r>
            <a:r>
              <a:rPr lang="en-GB" sz="2400" b="1" i="1" dirty="0" smtClean="0"/>
              <a:t>c</a:t>
            </a:r>
            <a:r>
              <a:rPr lang="en-GB" sz="2400" dirty="0" smtClean="0"/>
              <a:t>, </a:t>
            </a:r>
            <a:r>
              <a:rPr lang="en-GB" sz="2400" b="1" i="1" dirty="0" smtClean="0"/>
              <a:t>f</a:t>
            </a:r>
            <a:r>
              <a:rPr lang="en-GB" sz="2400" dirty="0" smtClean="0"/>
              <a:t> and </a:t>
            </a:r>
            <a:r>
              <a:rPr lang="en-GB" sz="2400" b="1" i="1" dirty="0" smtClean="0"/>
              <a:t>t </a:t>
            </a:r>
            <a:r>
              <a:rPr lang="en-GB" sz="2400" dirty="0" smtClean="0"/>
              <a:t>can be continuously computed to provide up-to-date values of metallurgical performance.</a:t>
            </a:r>
          </a:p>
          <a:p>
            <a:pPr algn="just"/>
            <a:endParaRPr lang="en-GB" sz="2400" dirty="0" smtClean="0">
              <a:latin typeface="Arial" pitchFamily="34" charset="0"/>
              <a:cs typeface="Arial" pitchFamily="34" charset="0"/>
            </a:endParaRPr>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7525E45A-173B-4ABC-AC1A-22508C3C4FC1}" type="slidenum">
              <a:rPr lang="en-GB" smtClean="0"/>
              <a:pPr/>
              <a:t>23</a:t>
            </a:fld>
            <a:endParaRPr lang="en-GB"/>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3200" b="1" dirty="0" smtClean="0">
                <a:solidFill>
                  <a:srgbClr val="002060"/>
                </a:solidFill>
              </a:rPr>
              <a:t>Mass Balancing Methods</a:t>
            </a:r>
            <a:endParaRPr lang="en-GB" sz="3200" b="1" dirty="0">
              <a:solidFill>
                <a:srgbClr val="002060"/>
              </a:solidFill>
            </a:endParaRPr>
          </a:p>
        </p:txBody>
      </p:sp>
      <p:sp>
        <p:nvSpPr>
          <p:cNvPr id="3" name="Content Placeholder 2"/>
          <p:cNvSpPr>
            <a:spLocks noGrp="1"/>
          </p:cNvSpPr>
          <p:nvPr>
            <p:ph idx="1"/>
          </p:nvPr>
        </p:nvSpPr>
        <p:spPr>
          <a:xfrm>
            <a:off x="251520" y="1124744"/>
            <a:ext cx="8712968" cy="5544616"/>
          </a:xfrm>
        </p:spPr>
        <p:txBody>
          <a:bodyPr>
            <a:normAutofit/>
          </a:bodyPr>
          <a:lstStyle/>
          <a:p>
            <a:pPr algn="just">
              <a:buNone/>
            </a:pPr>
            <a:r>
              <a:rPr lang="en-GB" sz="2400" b="1" u="sng" dirty="0" smtClean="0">
                <a:latin typeface="Arial" pitchFamily="34" charset="0"/>
                <a:cs typeface="Arial" pitchFamily="34" charset="0"/>
              </a:rPr>
              <a:t>Example 1</a:t>
            </a:r>
          </a:p>
          <a:p>
            <a:pPr algn="just">
              <a:buNone/>
            </a:pPr>
            <a:r>
              <a:rPr lang="en-GB" sz="2400" dirty="0" smtClean="0"/>
              <a:t>    The feed to a flotation plant assays 0.8% copper. The concentrate produced assays 25% Cu, and the tailings 0.15% Cu. Calculate the recovery of copper to the concentrate, the ratio of concentration, and the enrichment ratio.</a:t>
            </a:r>
          </a:p>
          <a:p>
            <a:pPr algn="just">
              <a:buNone/>
            </a:pPr>
            <a:r>
              <a:rPr lang="en-GB" sz="2400" b="1" i="1" u="sng" dirty="0" smtClean="0"/>
              <a:t>Solution</a:t>
            </a:r>
          </a:p>
          <a:p>
            <a:r>
              <a:rPr lang="en-GB" sz="2400" dirty="0" smtClean="0"/>
              <a:t>The concentrator recovery (</a:t>
            </a:r>
            <a:r>
              <a:rPr lang="en-GB" sz="2400" b="1" i="1" dirty="0" smtClean="0"/>
              <a:t>equation 5</a:t>
            </a:r>
            <a:r>
              <a:rPr lang="en-GB" sz="2400" dirty="0" smtClean="0"/>
              <a:t>) is:  </a:t>
            </a:r>
          </a:p>
          <a:p>
            <a:pPr>
              <a:buNone/>
            </a:pPr>
            <a:r>
              <a:rPr lang="en-GB" sz="2400" dirty="0" smtClean="0"/>
              <a:t>                   </a:t>
            </a:r>
          </a:p>
          <a:p>
            <a:pPr>
              <a:buNone/>
            </a:pPr>
            <a:endParaRPr lang="en-GB" sz="2400" dirty="0" smtClean="0"/>
          </a:p>
          <a:p>
            <a:endParaRPr lang="en-GB" sz="2400" dirty="0" smtClean="0"/>
          </a:p>
          <a:p>
            <a:r>
              <a:rPr lang="en-GB" sz="2400" dirty="0" smtClean="0"/>
              <a:t>The ratio of concentration (</a:t>
            </a:r>
            <a:r>
              <a:rPr lang="en-GB" sz="2400" b="1" i="1" dirty="0" smtClean="0"/>
              <a:t>equation 6</a:t>
            </a:r>
            <a:r>
              <a:rPr lang="en-GB" sz="2400" dirty="0" smtClean="0"/>
              <a:t>) is: </a:t>
            </a:r>
          </a:p>
          <a:p>
            <a:pPr>
              <a:buNone/>
            </a:pPr>
            <a:r>
              <a:rPr lang="en-GB" sz="2400" dirty="0" smtClean="0"/>
              <a:t>       </a:t>
            </a:r>
          </a:p>
          <a:p>
            <a:endParaRPr lang="en-GB" sz="2400" dirty="0" smtClean="0"/>
          </a:p>
          <a:p>
            <a:pPr algn="just">
              <a:buNone/>
            </a:pPr>
            <a:endParaRPr lang="en-GB" sz="2400" dirty="0" smtClean="0">
              <a:latin typeface="Arial" pitchFamily="34" charset="0"/>
              <a:cs typeface="Arial" pitchFamily="34" charset="0"/>
            </a:endParaRPr>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graphicFrame>
        <p:nvGraphicFramePr>
          <p:cNvPr id="6" name="Object 5"/>
          <p:cNvGraphicFramePr>
            <a:graphicFrameLocks noChangeAspect="1"/>
          </p:cNvGraphicFramePr>
          <p:nvPr/>
        </p:nvGraphicFramePr>
        <p:xfrm>
          <a:off x="1835696" y="4149080"/>
          <a:ext cx="5472608" cy="936104"/>
        </p:xfrm>
        <a:graphic>
          <a:graphicData uri="http://schemas.openxmlformats.org/presentationml/2006/ole">
            <p:oleObj spid="_x0000_s3074" name="Equation" r:id="rId3" imgW="2234880" imgH="419040" progId="Equation.3">
              <p:embed/>
            </p:oleObj>
          </a:graphicData>
        </a:graphic>
      </p:graphicFrame>
      <p:graphicFrame>
        <p:nvGraphicFramePr>
          <p:cNvPr id="7" name="Object 6"/>
          <p:cNvGraphicFramePr>
            <a:graphicFrameLocks noChangeAspect="1"/>
          </p:cNvGraphicFramePr>
          <p:nvPr/>
        </p:nvGraphicFramePr>
        <p:xfrm>
          <a:off x="1691680" y="5805264"/>
          <a:ext cx="4464496" cy="792088"/>
        </p:xfrm>
        <a:graphic>
          <a:graphicData uri="http://schemas.openxmlformats.org/presentationml/2006/ole">
            <p:oleObj spid="_x0000_s3075" name="Equation" r:id="rId4" imgW="1295280" imgH="393480" progId="Equation.3">
              <p:embed/>
            </p:oleObj>
          </a:graphicData>
        </a:graphic>
      </p:graphicFrame>
      <p:sp>
        <p:nvSpPr>
          <p:cNvPr id="8" name="Slide Number Placeholder 7"/>
          <p:cNvSpPr>
            <a:spLocks noGrp="1"/>
          </p:cNvSpPr>
          <p:nvPr>
            <p:ph type="sldNum" sz="quarter" idx="12"/>
          </p:nvPr>
        </p:nvSpPr>
        <p:spPr/>
        <p:txBody>
          <a:bodyPr/>
          <a:lstStyle/>
          <a:p>
            <a:fld id="{7525E45A-173B-4ABC-AC1A-22508C3C4FC1}" type="slidenum">
              <a:rPr lang="en-GB" smtClean="0"/>
              <a:pPr/>
              <a:t>24</a:t>
            </a:fld>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3200" b="1" dirty="0" smtClean="0">
                <a:solidFill>
                  <a:srgbClr val="002060"/>
                </a:solidFill>
              </a:rPr>
              <a:t>Mass Balancing Methods</a:t>
            </a:r>
            <a:endParaRPr lang="en-GB" sz="3200" b="1" dirty="0">
              <a:solidFill>
                <a:srgbClr val="002060"/>
              </a:solidFill>
            </a:endParaRPr>
          </a:p>
        </p:txBody>
      </p:sp>
      <p:sp>
        <p:nvSpPr>
          <p:cNvPr id="3" name="Content Placeholder 2"/>
          <p:cNvSpPr>
            <a:spLocks noGrp="1"/>
          </p:cNvSpPr>
          <p:nvPr>
            <p:ph idx="1"/>
          </p:nvPr>
        </p:nvSpPr>
        <p:spPr>
          <a:xfrm>
            <a:off x="251520" y="1124744"/>
            <a:ext cx="8712968" cy="5544616"/>
          </a:xfrm>
        </p:spPr>
        <p:txBody>
          <a:bodyPr>
            <a:normAutofit/>
          </a:bodyPr>
          <a:lstStyle/>
          <a:p>
            <a:pPr algn="just">
              <a:buNone/>
            </a:pPr>
            <a:r>
              <a:rPr lang="en-GB" sz="2400" b="1" i="1" u="sng" dirty="0" smtClean="0"/>
              <a:t>Solution</a:t>
            </a:r>
          </a:p>
          <a:p>
            <a:pPr algn="just">
              <a:buNone/>
            </a:pPr>
            <a:endParaRPr lang="en-GB" sz="2400" b="1" i="1" u="sng" dirty="0" smtClean="0"/>
          </a:p>
          <a:p>
            <a:r>
              <a:rPr lang="en-GB" sz="2400" dirty="0" smtClean="0"/>
              <a:t>The  enrichment ratio (c/f) is:    =  25 / 0.8  =  31.3</a:t>
            </a:r>
          </a:p>
          <a:p>
            <a:pPr>
              <a:buNone/>
            </a:pPr>
            <a:r>
              <a:rPr lang="en-GB" sz="2400" dirty="0" smtClean="0"/>
              <a:t>                   </a:t>
            </a:r>
          </a:p>
          <a:p>
            <a:pPr>
              <a:buNone/>
            </a:pPr>
            <a:endParaRPr lang="en-GB" sz="2400" dirty="0" smtClean="0"/>
          </a:p>
          <a:p>
            <a:endParaRPr lang="en-GB" sz="2400" dirty="0" smtClean="0"/>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7525E45A-173B-4ABC-AC1A-22508C3C4FC1}" type="slidenum">
              <a:rPr lang="en-GB" smtClean="0"/>
              <a:pPr/>
              <a:t>25</a:t>
            </a:fld>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4000" b="1" dirty="0" smtClean="0">
                <a:solidFill>
                  <a:srgbClr val="002060"/>
                </a:solidFill>
                <a:latin typeface="Arial" pitchFamily="34" charset="0"/>
                <a:cs typeface="Arial" pitchFamily="34" charset="0"/>
              </a:rPr>
              <a:t>Mass Balancing Methods</a:t>
            </a:r>
            <a:endParaRPr lang="en-GB" sz="4000" b="1" dirty="0">
              <a:solidFill>
                <a:srgbClr val="002060"/>
              </a:solidFill>
              <a:latin typeface="Arial" pitchFamily="34" charset="0"/>
              <a:cs typeface="Arial" pitchFamily="34" charset="0"/>
            </a:endParaRPr>
          </a:p>
        </p:txBody>
      </p:sp>
      <p:sp>
        <p:nvSpPr>
          <p:cNvPr id="3" name="Content Placeholder 2"/>
          <p:cNvSpPr>
            <a:spLocks noGrp="1"/>
          </p:cNvSpPr>
          <p:nvPr>
            <p:ph idx="1"/>
          </p:nvPr>
        </p:nvSpPr>
        <p:spPr>
          <a:xfrm>
            <a:off x="251520" y="1124744"/>
            <a:ext cx="8712968" cy="5544616"/>
          </a:xfrm>
        </p:spPr>
        <p:txBody>
          <a:bodyPr>
            <a:normAutofit fontScale="92500" lnSpcReduction="20000"/>
          </a:bodyPr>
          <a:lstStyle/>
          <a:p>
            <a:pPr algn="just">
              <a:buNone/>
            </a:pPr>
            <a:r>
              <a:rPr lang="en-GB" sz="2800" b="1" u="sng" dirty="0" smtClean="0">
                <a:solidFill>
                  <a:srgbClr val="C00000"/>
                </a:solidFill>
                <a:latin typeface="Arial" pitchFamily="34" charset="0"/>
                <a:cs typeface="Arial" pitchFamily="34" charset="0"/>
              </a:rPr>
              <a:t>The Use of Size Analysis in Mass Balancing</a:t>
            </a:r>
          </a:p>
          <a:p>
            <a:pPr algn="just"/>
            <a:r>
              <a:rPr lang="en-GB" sz="2400" dirty="0" smtClean="0">
                <a:latin typeface="Arial" pitchFamily="34" charset="0"/>
                <a:cs typeface="Arial" pitchFamily="34" charset="0"/>
              </a:rPr>
              <a:t>Many unit process machines, such as </a:t>
            </a:r>
            <a:r>
              <a:rPr lang="en-GB" sz="2400" dirty="0" err="1" smtClean="0">
                <a:latin typeface="Arial" pitchFamily="34" charset="0"/>
                <a:cs typeface="Arial" pitchFamily="34" charset="0"/>
              </a:rPr>
              <a:t>hydrocyclones</a:t>
            </a:r>
            <a:r>
              <a:rPr lang="en-GB" sz="2400" dirty="0" smtClean="0">
                <a:latin typeface="Arial" pitchFamily="34" charset="0"/>
                <a:cs typeface="Arial" pitchFamily="34" charset="0"/>
              </a:rPr>
              <a:t> and certain gravity separators, produce a good degree of particle size separation, and size analysis data can often be effectively used in the two-product formula.</a:t>
            </a:r>
          </a:p>
          <a:p>
            <a:pPr algn="just"/>
            <a:endParaRPr lang="en-GB" sz="2400" dirty="0" smtClean="0">
              <a:latin typeface="Arial" pitchFamily="34" charset="0"/>
              <a:cs typeface="Arial" pitchFamily="34" charset="0"/>
            </a:endParaRPr>
          </a:p>
          <a:p>
            <a:pPr algn="just">
              <a:buNone/>
            </a:pPr>
            <a:r>
              <a:rPr lang="en-GB" sz="2400" b="1" i="1" u="sng" dirty="0" smtClean="0">
                <a:latin typeface="Arial" pitchFamily="34" charset="0"/>
                <a:cs typeface="Arial" pitchFamily="34" charset="0"/>
              </a:rPr>
              <a:t>Example 2</a:t>
            </a:r>
          </a:p>
          <a:p>
            <a:pPr>
              <a:buNone/>
            </a:pPr>
            <a:endParaRPr lang="en-GB" sz="2400" dirty="0" smtClean="0"/>
          </a:p>
          <a:p>
            <a:pPr algn="just"/>
            <a:r>
              <a:rPr lang="en-GB" sz="2400" dirty="0" smtClean="0">
                <a:latin typeface="Arial" pitchFamily="34" charset="0"/>
                <a:cs typeface="Arial" pitchFamily="34" charset="0"/>
              </a:rPr>
              <a:t>In the circuit shown in Fig. 2, the rod mill is fed at the rate of 20 t/h of dry solids (density 2900 kg/m</a:t>
            </a:r>
            <a:r>
              <a:rPr lang="en-GB" sz="2400" baseline="30000" dirty="0" smtClean="0">
                <a:latin typeface="Arial" pitchFamily="34" charset="0"/>
                <a:cs typeface="Arial" pitchFamily="34" charset="0"/>
              </a:rPr>
              <a:t>3</a:t>
            </a:r>
            <a:r>
              <a:rPr lang="en-GB" sz="2400" dirty="0" smtClean="0">
                <a:latin typeface="Arial" pitchFamily="34" charset="0"/>
                <a:cs typeface="Arial" pitchFamily="34" charset="0"/>
              </a:rPr>
              <a:t>). The cyclone feed contains 35% solids by weight, and size analyses on the rod mill discharge, ball mill discharge and cyclone feed gave:</a:t>
            </a:r>
          </a:p>
          <a:p>
            <a:pPr>
              <a:buNone/>
            </a:pPr>
            <a:r>
              <a:rPr lang="en-GB" sz="2400" dirty="0" smtClean="0"/>
              <a:t> </a:t>
            </a:r>
          </a:p>
          <a:p>
            <a:pPr>
              <a:buNone/>
            </a:pPr>
            <a:r>
              <a:rPr lang="en-GB" sz="2400" dirty="0" smtClean="0"/>
              <a:t>              Rod mill discharge    26.9%  +250 </a:t>
            </a:r>
            <a:r>
              <a:rPr lang="en-GB" sz="2400" dirty="0" smtClean="0">
                <a:sym typeface="Symbol"/>
              </a:rPr>
              <a:t></a:t>
            </a:r>
            <a:r>
              <a:rPr lang="en-GB" sz="2400" dirty="0" smtClean="0"/>
              <a:t>m</a:t>
            </a:r>
          </a:p>
          <a:p>
            <a:pPr>
              <a:buNone/>
            </a:pPr>
            <a:r>
              <a:rPr lang="en-GB" sz="2400" dirty="0" smtClean="0"/>
              <a:t>              Ball mill discharge     4.9 % + 250 </a:t>
            </a:r>
            <a:r>
              <a:rPr lang="en-GB" sz="2400" dirty="0" smtClean="0">
                <a:sym typeface="Symbol"/>
              </a:rPr>
              <a:t></a:t>
            </a:r>
            <a:r>
              <a:rPr lang="en-GB" sz="2400" dirty="0" smtClean="0"/>
              <a:t>m</a:t>
            </a:r>
          </a:p>
          <a:p>
            <a:pPr>
              <a:buNone/>
            </a:pPr>
            <a:r>
              <a:rPr lang="en-GB" sz="2400" dirty="0" smtClean="0"/>
              <a:t>              Cyclone feed              13.8% + 250 </a:t>
            </a:r>
            <a:r>
              <a:rPr lang="en-GB" sz="2400" dirty="0" smtClean="0">
                <a:sym typeface="Symbol"/>
              </a:rPr>
              <a:t></a:t>
            </a:r>
            <a:r>
              <a:rPr lang="en-GB" sz="2400" dirty="0" smtClean="0"/>
              <a:t>m </a:t>
            </a:r>
          </a:p>
          <a:p>
            <a:pPr>
              <a:buNone/>
            </a:pPr>
            <a:r>
              <a:rPr lang="en-GB" sz="2400" dirty="0" smtClean="0"/>
              <a:t>Calculate the volumetric flow rate of feed to the cyclone.</a:t>
            </a:r>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7525E45A-173B-4ABC-AC1A-22508C3C4FC1}" type="slidenum">
              <a:rPr lang="en-GB" smtClean="0"/>
              <a:pPr/>
              <a:t>26</a:t>
            </a:fld>
            <a:endParaRPr lang="en-GB"/>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3676" y="1714875"/>
            <a:ext cx="936104" cy="1368152"/>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smtClean="0">
                <a:solidFill>
                  <a:srgbClr val="C00000"/>
                </a:solidFill>
                <a:latin typeface="Arial" pitchFamily="34" charset="0"/>
                <a:cs typeface="Arial" pitchFamily="34" charset="0"/>
              </a:rPr>
              <a:t>Rod</a:t>
            </a:r>
          </a:p>
          <a:p>
            <a:pPr algn="ctr"/>
            <a:r>
              <a:rPr lang="en-GB" sz="2000" b="1" dirty="0" smtClean="0">
                <a:solidFill>
                  <a:srgbClr val="C00000"/>
                </a:solidFill>
                <a:latin typeface="Arial" pitchFamily="34" charset="0"/>
                <a:cs typeface="Arial" pitchFamily="34" charset="0"/>
              </a:rPr>
              <a:t>Mill</a:t>
            </a:r>
            <a:endParaRPr lang="en-GB" sz="2000" b="1" dirty="0">
              <a:solidFill>
                <a:srgbClr val="C00000"/>
              </a:solidFill>
              <a:latin typeface="Arial" pitchFamily="34" charset="0"/>
              <a:cs typeface="Arial" pitchFamily="34" charset="0"/>
            </a:endParaRPr>
          </a:p>
        </p:txBody>
      </p:sp>
      <p:sp>
        <p:nvSpPr>
          <p:cNvPr id="3" name="Rectangle 2"/>
          <p:cNvSpPr/>
          <p:nvPr/>
        </p:nvSpPr>
        <p:spPr>
          <a:xfrm>
            <a:off x="2627784" y="3861048"/>
            <a:ext cx="504056" cy="504056"/>
          </a:xfrm>
          <a:prstGeom prst="rect">
            <a:avLst/>
          </a:prstGeom>
          <a:blipFill>
            <a:blip r:embed="rId3"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p:cNvSpPr/>
          <p:nvPr/>
        </p:nvSpPr>
        <p:spPr>
          <a:xfrm>
            <a:off x="4932040" y="1484784"/>
            <a:ext cx="432048"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Isosceles Triangle 4"/>
          <p:cNvSpPr/>
          <p:nvPr/>
        </p:nvSpPr>
        <p:spPr>
          <a:xfrm rot="10800000">
            <a:off x="4932040" y="2348880"/>
            <a:ext cx="432048" cy="79208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4644008" y="4005064"/>
            <a:ext cx="1152128" cy="936104"/>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smtClean="0">
                <a:solidFill>
                  <a:srgbClr val="C00000"/>
                </a:solidFill>
                <a:latin typeface="Arial" pitchFamily="34" charset="0"/>
                <a:cs typeface="Arial" pitchFamily="34" charset="0"/>
              </a:rPr>
              <a:t>Ball Mill</a:t>
            </a:r>
            <a:endParaRPr lang="en-GB" sz="2000" b="1" dirty="0">
              <a:solidFill>
                <a:srgbClr val="C00000"/>
              </a:solidFill>
              <a:latin typeface="Arial" pitchFamily="34" charset="0"/>
              <a:cs typeface="Arial" pitchFamily="34" charset="0"/>
            </a:endParaRPr>
          </a:p>
        </p:txBody>
      </p:sp>
      <p:sp>
        <p:nvSpPr>
          <p:cNvPr id="8" name="Down Arrow 7"/>
          <p:cNvSpPr/>
          <p:nvPr/>
        </p:nvSpPr>
        <p:spPr>
          <a:xfrm>
            <a:off x="1259632" y="260648"/>
            <a:ext cx="144016" cy="14401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 name="Straight Connector 11"/>
          <p:cNvCxnSpPr>
            <a:stCxn id="2" idx="2"/>
          </p:cNvCxnSpPr>
          <p:nvPr/>
        </p:nvCxnSpPr>
        <p:spPr>
          <a:xfrm>
            <a:off x="1391728" y="3083027"/>
            <a:ext cx="11920" cy="1066053"/>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1403648" y="4149080"/>
            <a:ext cx="1224136" cy="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3131840" y="4077072"/>
            <a:ext cx="648072" cy="0"/>
          </a:xfrm>
          <a:prstGeom prst="line">
            <a:avLst/>
          </a:prstGeom>
          <a:ln w="762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3779912" y="2636912"/>
            <a:ext cx="0" cy="144016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3779912" y="1844824"/>
            <a:ext cx="0" cy="864096"/>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3779912" y="1844824"/>
            <a:ext cx="1152128"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7" name="Bent Arrow 36"/>
          <p:cNvSpPr/>
          <p:nvPr/>
        </p:nvSpPr>
        <p:spPr>
          <a:xfrm>
            <a:off x="5076056" y="692696"/>
            <a:ext cx="648072" cy="792088"/>
          </a:xfrm>
          <a:prstGeom prst="bentArrow">
            <a:avLst/>
          </a:prstGeom>
          <a:blipFill>
            <a:blip r:embed="rId4"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cxnSp>
        <p:nvCxnSpPr>
          <p:cNvPr id="46" name="Straight Arrow Connector 45"/>
          <p:cNvCxnSpPr/>
          <p:nvPr/>
        </p:nvCxnSpPr>
        <p:spPr>
          <a:xfrm>
            <a:off x="5148064" y="3140968"/>
            <a:ext cx="0" cy="864096"/>
          </a:xfrm>
          <a:prstGeom prst="straightConnector1">
            <a:avLst/>
          </a:prstGeom>
          <a:ln w="762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5220072" y="4941168"/>
            <a:ext cx="0" cy="576064"/>
          </a:xfrm>
          <a:prstGeom prst="line">
            <a:avLst/>
          </a:prstGeom>
          <a:ln w="762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flipH="1">
            <a:off x="2915816" y="5517232"/>
            <a:ext cx="1224136" cy="0"/>
          </a:xfrm>
          <a:prstGeom prst="line">
            <a:avLst/>
          </a:prstGeom>
          <a:ln w="762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flipH="1">
            <a:off x="3995936" y="5517232"/>
            <a:ext cx="1224136" cy="0"/>
          </a:xfrm>
          <a:prstGeom prst="straightConnector1">
            <a:avLst/>
          </a:prstGeom>
          <a:ln w="762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2915816" y="4365104"/>
            <a:ext cx="0" cy="1152128"/>
          </a:xfrm>
          <a:prstGeom prst="line">
            <a:avLst/>
          </a:prstGeom>
          <a:ln w="762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flipH="1">
            <a:off x="1403648" y="1196752"/>
            <a:ext cx="1584176"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a:off x="2915816" y="3140968"/>
            <a:ext cx="0" cy="72008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78" name="TextBox 77"/>
          <p:cNvSpPr txBox="1"/>
          <p:nvPr/>
        </p:nvSpPr>
        <p:spPr>
          <a:xfrm>
            <a:off x="467544" y="548680"/>
            <a:ext cx="792088" cy="369332"/>
          </a:xfrm>
          <a:prstGeom prst="rect">
            <a:avLst/>
          </a:prstGeom>
          <a:noFill/>
        </p:spPr>
        <p:txBody>
          <a:bodyPr wrap="square" rtlCol="0">
            <a:spAutoFit/>
          </a:bodyPr>
          <a:lstStyle/>
          <a:p>
            <a:r>
              <a:rPr lang="en-GB" b="1" dirty="0" smtClean="0">
                <a:latin typeface="Arial" pitchFamily="34" charset="0"/>
                <a:cs typeface="Arial" pitchFamily="34" charset="0"/>
              </a:rPr>
              <a:t>Feed</a:t>
            </a:r>
            <a:endParaRPr lang="en-GB" b="1" dirty="0">
              <a:latin typeface="Arial" pitchFamily="34" charset="0"/>
              <a:cs typeface="Arial" pitchFamily="34" charset="0"/>
            </a:endParaRPr>
          </a:p>
        </p:txBody>
      </p:sp>
      <p:sp>
        <p:nvSpPr>
          <p:cNvPr id="79" name="TextBox 78"/>
          <p:cNvSpPr txBox="1"/>
          <p:nvPr/>
        </p:nvSpPr>
        <p:spPr>
          <a:xfrm>
            <a:off x="4860032" y="332656"/>
            <a:ext cx="1512168" cy="369332"/>
          </a:xfrm>
          <a:prstGeom prst="rect">
            <a:avLst/>
          </a:prstGeom>
          <a:noFill/>
        </p:spPr>
        <p:txBody>
          <a:bodyPr wrap="square" rtlCol="0">
            <a:spAutoFit/>
          </a:bodyPr>
          <a:lstStyle/>
          <a:p>
            <a:r>
              <a:rPr lang="en-GB" b="1" dirty="0" smtClean="0">
                <a:latin typeface="Arial" pitchFamily="34" charset="0"/>
                <a:cs typeface="Arial" pitchFamily="34" charset="0"/>
              </a:rPr>
              <a:t>Overflow</a:t>
            </a:r>
            <a:endParaRPr lang="en-GB" b="1" dirty="0">
              <a:latin typeface="Arial" pitchFamily="34" charset="0"/>
              <a:cs typeface="Arial" pitchFamily="34" charset="0"/>
            </a:endParaRPr>
          </a:p>
        </p:txBody>
      </p:sp>
      <p:sp>
        <p:nvSpPr>
          <p:cNvPr id="82" name="TextBox 81"/>
          <p:cNvSpPr txBox="1"/>
          <p:nvPr/>
        </p:nvSpPr>
        <p:spPr>
          <a:xfrm>
            <a:off x="5868144" y="692696"/>
            <a:ext cx="2232248" cy="369332"/>
          </a:xfrm>
          <a:prstGeom prst="rect">
            <a:avLst/>
          </a:prstGeom>
          <a:noFill/>
        </p:spPr>
        <p:txBody>
          <a:bodyPr wrap="square" rtlCol="0">
            <a:spAutoFit/>
          </a:bodyPr>
          <a:lstStyle/>
          <a:p>
            <a:r>
              <a:rPr lang="en-GB" b="1" dirty="0" smtClean="0">
                <a:latin typeface="Arial" pitchFamily="34" charset="0"/>
                <a:cs typeface="Arial" pitchFamily="34" charset="0"/>
              </a:rPr>
              <a:t>to flotation</a:t>
            </a:r>
            <a:endParaRPr lang="en-GB" b="1" dirty="0">
              <a:latin typeface="Arial" pitchFamily="34" charset="0"/>
              <a:cs typeface="Arial" pitchFamily="34" charset="0"/>
            </a:endParaRPr>
          </a:p>
        </p:txBody>
      </p:sp>
      <p:sp>
        <p:nvSpPr>
          <p:cNvPr id="83" name="TextBox 82"/>
          <p:cNvSpPr txBox="1"/>
          <p:nvPr/>
        </p:nvSpPr>
        <p:spPr>
          <a:xfrm>
            <a:off x="5436096" y="1844824"/>
            <a:ext cx="1368152" cy="369332"/>
          </a:xfrm>
          <a:prstGeom prst="rect">
            <a:avLst/>
          </a:prstGeom>
          <a:noFill/>
        </p:spPr>
        <p:txBody>
          <a:bodyPr wrap="square" rtlCol="0">
            <a:spAutoFit/>
          </a:bodyPr>
          <a:lstStyle/>
          <a:p>
            <a:r>
              <a:rPr lang="en-GB" b="1" dirty="0" smtClean="0">
                <a:latin typeface="Arial" pitchFamily="34" charset="0"/>
                <a:cs typeface="Arial" pitchFamily="34" charset="0"/>
              </a:rPr>
              <a:t>Cyclone</a:t>
            </a:r>
            <a:endParaRPr lang="en-GB" b="1" dirty="0">
              <a:latin typeface="Arial" pitchFamily="34" charset="0"/>
              <a:cs typeface="Arial" pitchFamily="34" charset="0"/>
            </a:endParaRPr>
          </a:p>
        </p:txBody>
      </p:sp>
      <p:sp>
        <p:nvSpPr>
          <p:cNvPr id="84" name="TextBox 83"/>
          <p:cNvSpPr txBox="1"/>
          <p:nvPr/>
        </p:nvSpPr>
        <p:spPr>
          <a:xfrm>
            <a:off x="5292080" y="3356992"/>
            <a:ext cx="1656184" cy="369332"/>
          </a:xfrm>
          <a:prstGeom prst="rect">
            <a:avLst/>
          </a:prstGeom>
          <a:noFill/>
        </p:spPr>
        <p:txBody>
          <a:bodyPr wrap="square" rtlCol="0">
            <a:spAutoFit/>
          </a:bodyPr>
          <a:lstStyle/>
          <a:p>
            <a:r>
              <a:rPr lang="en-GB" b="1" dirty="0" smtClean="0">
                <a:latin typeface="Arial" pitchFamily="34" charset="0"/>
                <a:cs typeface="Arial" pitchFamily="34" charset="0"/>
              </a:rPr>
              <a:t>Underflow</a:t>
            </a:r>
            <a:endParaRPr lang="en-GB" b="1" dirty="0">
              <a:latin typeface="Arial" pitchFamily="34" charset="0"/>
              <a:cs typeface="Arial" pitchFamily="34" charset="0"/>
            </a:endParaRPr>
          </a:p>
        </p:txBody>
      </p:sp>
      <p:sp>
        <p:nvSpPr>
          <p:cNvPr id="85" name="TextBox 84"/>
          <p:cNvSpPr txBox="1"/>
          <p:nvPr/>
        </p:nvSpPr>
        <p:spPr>
          <a:xfrm>
            <a:off x="2483768" y="836712"/>
            <a:ext cx="864096" cy="369332"/>
          </a:xfrm>
          <a:prstGeom prst="rect">
            <a:avLst/>
          </a:prstGeom>
          <a:noFill/>
        </p:spPr>
        <p:txBody>
          <a:bodyPr wrap="square" rtlCol="0">
            <a:spAutoFit/>
          </a:bodyPr>
          <a:lstStyle/>
          <a:p>
            <a:r>
              <a:rPr lang="en-GB" b="1" dirty="0" smtClean="0">
                <a:latin typeface="Arial" pitchFamily="34" charset="0"/>
                <a:cs typeface="Arial" pitchFamily="34" charset="0"/>
              </a:rPr>
              <a:t>water</a:t>
            </a:r>
            <a:endParaRPr lang="en-GB" b="1" dirty="0">
              <a:latin typeface="Arial" pitchFamily="34" charset="0"/>
              <a:cs typeface="Arial" pitchFamily="34" charset="0"/>
            </a:endParaRPr>
          </a:p>
        </p:txBody>
      </p:sp>
      <p:sp>
        <p:nvSpPr>
          <p:cNvPr id="86" name="TextBox 85"/>
          <p:cNvSpPr txBox="1"/>
          <p:nvPr/>
        </p:nvSpPr>
        <p:spPr>
          <a:xfrm>
            <a:off x="2483768" y="2708920"/>
            <a:ext cx="792088" cy="369332"/>
          </a:xfrm>
          <a:prstGeom prst="rect">
            <a:avLst/>
          </a:prstGeom>
          <a:noFill/>
        </p:spPr>
        <p:txBody>
          <a:bodyPr wrap="square" rtlCol="0">
            <a:spAutoFit/>
          </a:bodyPr>
          <a:lstStyle/>
          <a:p>
            <a:r>
              <a:rPr lang="en-GB" b="1" dirty="0" smtClean="0">
                <a:latin typeface="Arial" pitchFamily="34" charset="0"/>
                <a:cs typeface="Arial" pitchFamily="34" charset="0"/>
              </a:rPr>
              <a:t>water</a:t>
            </a:r>
            <a:endParaRPr lang="en-GB" b="1" dirty="0">
              <a:latin typeface="Arial" pitchFamily="34" charset="0"/>
              <a:cs typeface="Arial" pitchFamily="34" charset="0"/>
            </a:endParaRPr>
          </a:p>
        </p:txBody>
      </p:sp>
      <p:sp>
        <p:nvSpPr>
          <p:cNvPr id="89" name="TextBox 88"/>
          <p:cNvSpPr txBox="1"/>
          <p:nvPr/>
        </p:nvSpPr>
        <p:spPr>
          <a:xfrm>
            <a:off x="539552" y="6309320"/>
            <a:ext cx="8064896" cy="369332"/>
          </a:xfrm>
          <a:prstGeom prst="rect">
            <a:avLst/>
          </a:prstGeom>
          <a:noFill/>
        </p:spPr>
        <p:txBody>
          <a:bodyPr wrap="square" rtlCol="0">
            <a:spAutoFit/>
          </a:bodyPr>
          <a:lstStyle/>
          <a:p>
            <a:pPr algn="ctr"/>
            <a:r>
              <a:rPr lang="en-GB" b="1" dirty="0" smtClean="0">
                <a:latin typeface="Arial" pitchFamily="34" charset="0"/>
                <a:cs typeface="Arial" pitchFamily="34" charset="0"/>
              </a:rPr>
              <a:t>Figure 2: Rod Mill – Ball Mill – Cyclone Circuit</a:t>
            </a:r>
            <a:endParaRPr lang="en-GB" b="1" dirty="0">
              <a:latin typeface="Arial" pitchFamily="34" charset="0"/>
              <a:cs typeface="Arial" pitchFamily="34" charset="0"/>
            </a:endParaRPr>
          </a:p>
        </p:txBody>
      </p:sp>
      <p:sp>
        <p:nvSpPr>
          <p:cNvPr id="31" name="Slide Number Placeholder 30"/>
          <p:cNvSpPr>
            <a:spLocks noGrp="1"/>
          </p:cNvSpPr>
          <p:nvPr>
            <p:ph type="sldNum" sz="quarter" idx="12"/>
          </p:nvPr>
        </p:nvSpPr>
        <p:spPr/>
        <p:txBody>
          <a:bodyPr/>
          <a:lstStyle/>
          <a:p>
            <a:fld id="{7525E45A-173B-4ABC-AC1A-22508C3C4FC1}" type="slidenum">
              <a:rPr lang="en-GB" smtClean="0"/>
              <a:pPr/>
              <a:t>27</a:t>
            </a:fld>
            <a:endParaRPr lang="en-GB"/>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525E45A-173B-4ABC-AC1A-22508C3C4FC1}" type="slidenum">
              <a:rPr lang="en-GB" smtClean="0"/>
              <a:pPr/>
              <a:t>28</a:t>
            </a:fld>
            <a:endParaRPr lang="en-GB"/>
          </a:p>
        </p:txBody>
      </p:sp>
      <p:sp>
        <p:nvSpPr>
          <p:cNvPr id="56324" name="Rectangle 4"/>
          <p:cNvSpPr>
            <a:spLocks noChangeArrowheads="1"/>
          </p:cNvSpPr>
          <p:nvPr/>
        </p:nvSpPr>
        <p:spPr bwMode="auto">
          <a:xfrm>
            <a:off x="395536" y="216322"/>
            <a:ext cx="8424936" cy="6509474"/>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2000" b="1" i="0" u="sng" strike="noStrike" cap="none" normalizeH="0" baseline="0" dirty="0" smtClean="0">
                <a:ln>
                  <a:noFill/>
                </a:ln>
                <a:solidFill>
                  <a:schemeClr val="tx1"/>
                </a:solidFill>
                <a:effectLst/>
                <a:latin typeface="Arial" pitchFamily="34" charset="0"/>
                <a:cs typeface="Arial" pitchFamily="34" charset="0"/>
              </a:rPr>
              <a:t>Solution</a:t>
            </a:r>
          </a:p>
          <a:p>
            <a:pPr marL="0" marR="0" lvl="0" indent="0" algn="just" defTabSz="914400" rtl="0" eaLnBrk="1" fontAlgn="base" latinLnBrk="0" hangingPunct="1">
              <a:lnSpc>
                <a:spcPct val="100000"/>
              </a:lnSpc>
              <a:spcBef>
                <a:spcPct val="0"/>
              </a:spcBef>
              <a:spcAft>
                <a:spcPct val="0"/>
              </a:spcAft>
              <a:buClrTx/>
              <a:buSzTx/>
              <a:buFontTx/>
              <a:buNone/>
              <a:tabLst/>
            </a:pPr>
            <a:endParaRPr lang="en-GB" sz="2000" b="1" u="sng" dirty="0" smtClean="0">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sz="2000" b="1" i="0" u="sng"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 material balance on the cyclone feed junction gives:  </a:t>
            </a:r>
            <a:r>
              <a:rPr kumimoji="0" lang="en-GB"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 = 20 + B</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where  F  = cyclone feed, and B = ball mill discharge.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Therefore  </a:t>
            </a:r>
            <a:r>
              <a:rPr kumimoji="0" lang="en-GB"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 = 20 + (F – 20)</a:t>
            </a: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and a balance of +250 </a:t>
            </a: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a:t>
            </a: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 material gives:</a:t>
            </a:r>
            <a:endParaRPr kumimoji="0" lang="en-GB" sz="2000" b="0" i="0" u="none" strike="noStrike" cap="none" normalizeH="0" baseline="0" dirty="0" smtClean="0">
              <a:ln>
                <a:noFill/>
              </a:ln>
              <a:solidFill>
                <a:schemeClr val="tx1"/>
              </a:solidFill>
              <a:effectLst/>
              <a:latin typeface="Arial" pitchFamily="34" charset="0"/>
              <a:cs typeface="Arial" pitchFamily="34" charset="0"/>
              <a:sym typeface="Symbol" pitchFamily="18" charset="2"/>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a:t>
            </a:r>
            <a:endParaRPr kumimoji="0" lang="en-GB" sz="2000" b="0" i="0" u="none" strike="noStrike" cap="none" normalizeH="0" baseline="0" dirty="0" smtClean="0">
              <a:ln>
                <a:noFill/>
              </a:ln>
              <a:solidFill>
                <a:schemeClr val="tx1"/>
              </a:solidFill>
              <a:effectLst/>
              <a:latin typeface="Arial" pitchFamily="34" charset="0"/>
              <a:cs typeface="Arial" pitchFamily="34" charset="0"/>
              <a:sym typeface="Symbol" pitchFamily="18" charset="2"/>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13.8F = (26.9 x 20) + (F –20) x 4.9</a:t>
            </a:r>
            <a:endParaRPr kumimoji="0" lang="en-GB" sz="2000" b="0" i="0" u="none" strike="noStrike" cap="none" normalizeH="0" baseline="0" dirty="0" smtClean="0">
              <a:ln>
                <a:noFill/>
              </a:ln>
              <a:solidFill>
                <a:schemeClr val="tx1"/>
              </a:solidFill>
              <a:effectLst/>
              <a:latin typeface="Arial" pitchFamily="34" charset="0"/>
              <a:cs typeface="Arial" pitchFamily="34" charset="0"/>
              <a:sym typeface="Symbol" pitchFamily="18" charset="2"/>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a:t>
            </a:r>
            <a:endParaRPr kumimoji="0" lang="en-GB" sz="2000" b="0" i="0" u="none" strike="noStrike" cap="none" normalizeH="0" baseline="0" dirty="0" smtClean="0">
              <a:ln>
                <a:noFill/>
              </a:ln>
              <a:solidFill>
                <a:schemeClr val="tx1"/>
              </a:solidFill>
              <a:effectLst/>
              <a:latin typeface="Arial" pitchFamily="34" charset="0"/>
              <a:cs typeface="Arial" pitchFamily="34" charset="0"/>
              <a:sym typeface="Symbol" pitchFamily="18" charset="2"/>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from which  F = 49.4 t/h</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sym typeface="Symbol" pitchFamily="18" charset="2"/>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Volumetric </a:t>
            </a:r>
            <a:r>
              <a:rPr kumimoji="0" lang="en-GB"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sym typeface="Symbol" pitchFamily="18" charset="2"/>
              </a:rPr>
              <a:t>flowrate</a:t>
            </a: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of solids = 49.4 x 1000 / 2900 = 17.0 m</a:t>
            </a:r>
            <a:r>
              <a:rPr kumimoji="0" lang="en-GB" sz="20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sym typeface="Symbol" pitchFamily="18" charset="2"/>
              </a:rPr>
              <a:t>3</a:t>
            </a: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 h</a:t>
            </a:r>
            <a:endParaRPr kumimoji="0" lang="en-GB" sz="2000" b="0" i="0" u="none" strike="noStrike" cap="none" normalizeH="0" baseline="0" dirty="0" smtClean="0">
              <a:ln>
                <a:noFill/>
              </a:ln>
              <a:solidFill>
                <a:schemeClr val="tx1"/>
              </a:solidFill>
              <a:effectLst/>
              <a:latin typeface="Arial" pitchFamily="34" charset="0"/>
              <a:cs typeface="Arial" pitchFamily="34" charset="0"/>
              <a:sym typeface="Symbol" pitchFamily="18" charset="2"/>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a:t>
            </a:r>
            <a:endParaRPr kumimoji="0" lang="en-GB" sz="2000" b="0" i="0" u="none" strike="noStrike" cap="none" normalizeH="0" baseline="0" dirty="0" smtClean="0">
              <a:ln>
                <a:noFill/>
              </a:ln>
              <a:solidFill>
                <a:schemeClr val="tx1"/>
              </a:solidFill>
              <a:effectLst/>
              <a:latin typeface="Arial" pitchFamily="34" charset="0"/>
              <a:cs typeface="Arial" pitchFamily="34" charset="0"/>
              <a:sym typeface="Symbol" pitchFamily="18" charset="2"/>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Volumetric </a:t>
            </a:r>
            <a:r>
              <a:rPr kumimoji="0" lang="en-GB"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sym typeface="Symbol" pitchFamily="18" charset="2"/>
              </a:rPr>
              <a:t>flowrate</a:t>
            </a: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of water = 49.4 x 65 / 35 = 91.7 m</a:t>
            </a:r>
            <a:r>
              <a:rPr kumimoji="0" lang="en-GB" sz="20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sym typeface="Symbol" pitchFamily="18" charset="2"/>
              </a:rPr>
              <a:t>3</a:t>
            </a: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/h</a:t>
            </a:r>
            <a:endParaRPr kumimoji="0" lang="en-GB" sz="2000" b="0" i="0" u="none" strike="noStrike" cap="none" normalizeH="0" baseline="0" dirty="0" smtClean="0">
              <a:ln>
                <a:noFill/>
              </a:ln>
              <a:solidFill>
                <a:schemeClr val="tx1"/>
              </a:solidFill>
              <a:effectLst/>
              <a:latin typeface="Arial" pitchFamily="34" charset="0"/>
              <a:cs typeface="Arial" pitchFamily="34" charset="0"/>
              <a:sym typeface="Symbol" pitchFamily="18" charset="2"/>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a:t>
            </a:r>
            <a:endParaRPr kumimoji="0" lang="en-GB" sz="2000" b="0" i="0" u="none" strike="noStrike" cap="none" normalizeH="0" baseline="0" dirty="0" smtClean="0">
              <a:ln>
                <a:noFill/>
              </a:ln>
              <a:solidFill>
                <a:schemeClr val="tx1"/>
              </a:solidFill>
              <a:effectLst/>
              <a:latin typeface="Arial" pitchFamily="34" charset="0"/>
              <a:cs typeface="Arial" pitchFamily="34" charset="0"/>
              <a:sym typeface="Symbol" pitchFamily="18" charset="2"/>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Therefore, </a:t>
            </a:r>
            <a:r>
              <a:rPr kumimoji="0" lang="en-GB"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sym typeface="Symbol" pitchFamily="18" charset="2"/>
              </a:rPr>
              <a:t>flowrate</a:t>
            </a: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of feed to cyclone = 17.0 + 91.7 = 108.7 m</a:t>
            </a:r>
            <a:r>
              <a:rPr kumimoji="0" lang="en-GB" sz="20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sym typeface="Symbol" pitchFamily="18" charset="2"/>
              </a:rPr>
              <a:t>3</a:t>
            </a: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/h</a:t>
            </a:r>
          </a:p>
          <a:p>
            <a:pPr marL="0" marR="0" lvl="0" indent="0" algn="just" defTabSz="914400" rtl="0" eaLnBrk="0" fontAlgn="base" latinLnBrk="0" hangingPunct="0">
              <a:lnSpc>
                <a:spcPct val="100000"/>
              </a:lnSpc>
              <a:spcBef>
                <a:spcPct val="0"/>
              </a:spcBef>
              <a:spcAft>
                <a:spcPct val="0"/>
              </a:spcAft>
              <a:buClrTx/>
              <a:buSzTx/>
              <a:buFontTx/>
              <a:buNone/>
              <a:tabLst/>
            </a:pPr>
            <a:endParaRPr lang="en-GB" sz="2000" dirty="0" smtClean="0">
              <a:latin typeface="Arial" pitchFamily="34" charset="0"/>
              <a:ea typeface="Times New Roman" pitchFamily="18" charset="0"/>
              <a:cs typeface="Arial" pitchFamily="34" charset="0"/>
              <a:sym typeface="Symbol" pitchFamily="18" charset="2"/>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4000" b="1" dirty="0" smtClean="0">
                <a:solidFill>
                  <a:srgbClr val="002060"/>
                </a:solidFill>
                <a:latin typeface="Arial" pitchFamily="34" charset="0"/>
                <a:cs typeface="Arial" pitchFamily="34" charset="0"/>
              </a:rPr>
              <a:t>Mass Balancing Methods</a:t>
            </a:r>
            <a:endParaRPr lang="en-GB" sz="4000" b="1" dirty="0">
              <a:solidFill>
                <a:srgbClr val="002060"/>
              </a:solidFill>
              <a:latin typeface="Arial" pitchFamily="34" charset="0"/>
              <a:cs typeface="Arial" pitchFamily="34" charset="0"/>
            </a:endParaRPr>
          </a:p>
        </p:txBody>
      </p:sp>
      <p:sp>
        <p:nvSpPr>
          <p:cNvPr id="3" name="Content Placeholder 2"/>
          <p:cNvSpPr>
            <a:spLocks noGrp="1"/>
          </p:cNvSpPr>
          <p:nvPr>
            <p:ph idx="1"/>
          </p:nvPr>
        </p:nvSpPr>
        <p:spPr>
          <a:xfrm>
            <a:off x="251520" y="1124744"/>
            <a:ext cx="8712968" cy="5544616"/>
          </a:xfrm>
        </p:spPr>
        <p:txBody>
          <a:bodyPr>
            <a:normAutofit lnSpcReduction="10000"/>
          </a:bodyPr>
          <a:lstStyle/>
          <a:p>
            <a:pPr algn="just">
              <a:buNone/>
            </a:pPr>
            <a:r>
              <a:rPr lang="en-GB" sz="2800" b="1" u="sng" dirty="0" smtClean="0">
                <a:solidFill>
                  <a:srgbClr val="C00000"/>
                </a:solidFill>
                <a:latin typeface="Arial" pitchFamily="34" charset="0"/>
                <a:cs typeface="Arial" pitchFamily="34" charset="0"/>
              </a:rPr>
              <a:t>The Use of Dilution Ratios in Mass Balancing</a:t>
            </a:r>
          </a:p>
          <a:p>
            <a:pPr algn="just"/>
            <a:r>
              <a:rPr lang="en-GB" sz="2400" dirty="0" smtClean="0"/>
              <a:t>Water plays a very important role in mineral processing operations. </a:t>
            </a:r>
          </a:p>
          <a:p>
            <a:pPr algn="just"/>
            <a:r>
              <a:rPr lang="en-GB" sz="2400" dirty="0" smtClean="0"/>
              <a:t>Not only is it used as a transportation medium for the solids in the circuit, but it is also the medium in which most of the mineral separations take place. </a:t>
            </a:r>
          </a:p>
          <a:p>
            <a:pPr algn="just"/>
            <a:r>
              <a:rPr lang="en-GB" sz="2400" dirty="0" smtClean="0"/>
              <a:t>Individual processes require different optimum water contents. Ball mills, for instance, rarely operate below about 65% solids by weight, and the discharge may need diluting before being fed to </a:t>
            </a:r>
            <a:r>
              <a:rPr lang="en-GB" sz="2400" dirty="0" err="1" smtClean="0"/>
              <a:t>hydrocyclones</a:t>
            </a:r>
            <a:r>
              <a:rPr lang="en-GB" sz="2400" dirty="0" smtClean="0"/>
              <a:t>. </a:t>
            </a:r>
          </a:p>
          <a:p>
            <a:pPr algn="just"/>
            <a:r>
              <a:rPr lang="en-GB" sz="2400" dirty="0" smtClean="0"/>
              <a:t>Most flotation operations are performed at between 25 – 40% solids by weight, and some gravity concentration devices such as Reichert cones operate most efficiently on slurries containing 55 – 70% solids. </a:t>
            </a:r>
          </a:p>
          <a:p>
            <a:pPr algn="just"/>
            <a:r>
              <a:rPr lang="en-GB" sz="2400" dirty="0" smtClean="0"/>
              <a:t>A mineral processing plant is a large consumer of water. </a:t>
            </a:r>
          </a:p>
          <a:p>
            <a:endParaRPr lang="en-GB" sz="2400" dirty="0" smtClean="0"/>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7525E45A-173B-4ABC-AC1A-22508C3C4FC1}" type="slidenum">
              <a:rPr lang="en-GB" smtClean="0"/>
              <a:pPr/>
              <a:t>29</a:t>
            </a:fld>
            <a:endParaRPr lang="en-GB"/>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435280" cy="850106"/>
          </a:xfrm>
        </p:spPr>
        <p:txBody>
          <a:bodyPr/>
          <a:lstStyle/>
          <a:p>
            <a:r>
              <a:rPr lang="en-GB" b="1" dirty="0" smtClean="0">
                <a:solidFill>
                  <a:srgbClr val="002060"/>
                </a:solidFill>
              </a:rPr>
              <a:t>Metallurgical Accounting Systems</a:t>
            </a:r>
            <a:endParaRPr lang="en-GB" b="1" dirty="0">
              <a:solidFill>
                <a:srgbClr val="002060"/>
              </a:solidFill>
            </a:endParaRPr>
          </a:p>
        </p:txBody>
      </p:sp>
      <p:sp>
        <p:nvSpPr>
          <p:cNvPr id="3" name="Content Placeholder 2"/>
          <p:cNvSpPr>
            <a:spLocks noGrp="1"/>
          </p:cNvSpPr>
          <p:nvPr>
            <p:ph idx="1"/>
          </p:nvPr>
        </p:nvSpPr>
        <p:spPr>
          <a:xfrm>
            <a:off x="251520" y="1124744"/>
            <a:ext cx="8712968" cy="5400600"/>
          </a:xfrm>
        </p:spPr>
        <p:txBody>
          <a:bodyPr>
            <a:normAutofit/>
          </a:bodyPr>
          <a:lstStyle/>
          <a:p>
            <a:pPr algn="just"/>
            <a:r>
              <a:rPr lang="en-GB" sz="2400" dirty="0" smtClean="0">
                <a:latin typeface="Arial" pitchFamily="34" charset="0"/>
                <a:cs typeface="Arial" pitchFamily="34" charset="0"/>
              </a:rPr>
              <a:t>Flow measurements and sampling in particular are very difficult and very rarely entirely satisfactory.</a:t>
            </a:r>
          </a:p>
          <a:p>
            <a:pPr algn="just">
              <a:buNone/>
            </a:pPr>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There are two main methods of accounting:</a:t>
            </a:r>
          </a:p>
          <a:p>
            <a:pPr algn="just"/>
            <a:endParaRPr lang="en-GB" sz="2400" dirty="0" smtClean="0">
              <a:latin typeface="Arial" pitchFamily="34" charset="0"/>
              <a:cs typeface="Arial" pitchFamily="34" charset="0"/>
            </a:endParaRPr>
          </a:p>
          <a:p>
            <a:pPr algn="just">
              <a:buFont typeface="Wingdings" pitchFamily="2" charset="2"/>
              <a:buChar char="Ø"/>
            </a:pPr>
            <a:r>
              <a:rPr lang="en-GB" sz="2400" dirty="0">
                <a:latin typeface="Arial" pitchFamily="34" charset="0"/>
                <a:cs typeface="Arial" pitchFamily="34" charset="0"/>
              </a:rPr>
              <a:t> </a:t>
            </a:r>
            <a:r>
              <a:rPr lang="en-GB" sz="2400" dirty="0" smtClean="0">
                <a:latin typeface="Arial" pitchFamily="34" charset="0"/>
                <a:cs typeface="Arial" pitchFamily="34" charset="0"/>
              </a:rPr>
              <a:t>  the ‘</a:t>
            </a:r>
            <a:r>
              <a:rPr lang="en-GB" sz="2400" dirty="0" err="1" smtClean="0">
                <a:latin typeface="Arial" pitchFamily="34" charset="0"/>
                <a:cs typeface="Arial" pitchFamily="34" charset="0"/>
              </a:rPr>
              <a:t>retrospective’system</a:t>
            </a:r>
            <a:endParaRPr lang="en-GB" sz="2400" dirty="0" smtClean="0">
              <a:latin typeface="Arial" pitchFamily="34" charset="0"/>
              <a:cs typeface="Arial" pitchFamily="34" charset="0"/>
            </a:endParaRPr>
          </a:p>
          <a:p>
            <a:pPr algn="just">
              <a:buFont typeface="Wingdings" pitchFamily="2" charset="2"/>
              <a:buChar char="Ø"/>
            </a:pPr>
            <a:r>
              <a:rPr lang="en-GB" sz="2400" dirty="0">
                <a:latin typeface="Arial" pitchFamily="34" charset="0"/>
                <a:cs typeface="Arial" pitchFamily="34" charset="0"/>
              </a:rPr>
              <a:t> </a:t>
            </a:r>
            <a:r>
              <a:rPr lang="en-GB" sz="2400" dirty="0" smtClean="0">
                <a:latin typeface="Arial" pitchFamily="34" charset="0"/>
                <a:cs typeface="Arial" pitchFamily="34" charset="0"/>
              </a:rPr>
              <a:t>  the ‘check-in/check-out’ system   </a:t>
            </a:r>
          </a:p>
          <a:p>
            <a:pPr algn="just">
              <a:buNone/>
            </a:pPr>
            <a:r>
              <a:rPr lang="en-GB" sz="2400" dirty="0" smtClean="0">
                <a:latin typeface="Arial" pitchFamily="34" charset="0"/>
                <a:cs typeface="Arial" pitchFamily="34" charset="0"/>
              </a:rPr>
              <a:t>        </a:t>
            </a:r>
          </a:p>
          <a:p>
            <a:pPr algn="just"/>
            <a:r>
              <a:rPr lang="en-GB" sz="2400" dirty="0" smtClean="0">
                <a:latin typeface="Arial" pitchFamily="34" charset="0"/>
                <a:cs typeface="Arial" pitchFamily="34" charset="0"/>
              </a:rPr>
              <a:t>The </a:t>
            </a:r>
            <a:r>
              <a:rPr lang="en-GB" sz="2400" i="1" dirty="0" err="1" smtClean="0">
                <a:solidFill>
                  <a:srgbClr val="C00000"/>
                </a:solidFill>
                <a:latin typeface="Arial" pitchFamily="34" charset="0"/>
                <a:cs typeface="Arial" pitchFamily="34" charset="0"/>
              </a:rPr>
              <a:t>restrospective</a:t>
            </a:r>
            <a:r>
              <a:rPr lang="en-GB" sz="2400" i="1" dirty="0" smtClean="0">
                <a:solidFill>
                  <a:srgbClr val="C00000"/>
                </a:solidFill>
                <a:latin typeface="Arial" pitchFamily="34" charset="0"/>
                <a:cs typeface="Arial" pitchFamily="34" charset="0"/>
              </a:rPr>
              <a:t> system </a:t>
            </a:r>
            <a:r>
              <a:rPr lang="en-GB" sz="2400" dirty="0" smtClean="0">
                <a:latin typeface="Arial" pitchFamily="34" charset="0"/>
                <a:cs typeface="Arial" pitchFamily="34" charset="0"/>
              </a:rPr>
              <a:t>can be used when there is one feed and two products (e.g. concentrate and tailings, or matte and slag, or pregnant solution and leach residue).</a:t>
            </a: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7525E45A-173B-4ABC-AC1A-22508C3C4FC1}" type="slidenum">
              <a:rPr lang="en-GB" smtClean="0"/>
              <a:pPr/>
              <a:t>3</a:t>
            </a:fld>
            <a:endParaRPr lang="en-GB"/>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4000" b="1" dirty="0" smtClean="0">
                <a:solidFill>
                  <a:srgbClr val="002060"/>
                </a:solidFill>
                <a:latin typeface="Arial" pitchFamily="34" charset="0"/>
                <a:cs typeface="Arial" pitchFamily="34" charset="0"/>
              </a:rPr>
              <a:t>Mass Balancing Methods</a:t>
            </a:r>
            <a:endParaRPr lang="en-GB" sz="4000" b="1" dirty="0">
              <a:solidFill>
                <a:srgbClr val="002060"/>
              </a:solidFill>
              <a:latin typeface="Arial" pitchFamily="34" charset="0"/>
              <a:cs typeface="Arial" pitchFamily="34" charset="0"/>
            </a:endParaRPr>
          </a:p>
        </p:txBody>
      </p:sp>
      <p:sp>
        <p:nvSpPr>
          <p:cNvPr id="3" name="Content Placeholder 2"/>
          <p:cNvSpPr>
            <a:spLocks noGrp="1"/>
          </p:cNvSpPr>
          <p:nvPr>
            <p:ph idx="1"/>
          </p:nvPr>
        </p:nvSpPr>
        <p:spPr>
          <a:xfrm>
            <a:off x="251520" y="1124744"/>
            <a:ext cx="8712968" cy="5544616"/>
          </a:xfrm>
        </p:spPr>
        <p:txBody>
          <a:bodyPr>
            <a:normAutofit/>
          </a:bodyPr>
          <a:lstStyle/>
          <a:p>
            <a:pPr algn="just">
              <a:buNone/>
            </a:pPr>
            <a:r>
              <a:rPr lang="en-GB" sz="2800" b="1" u="sng" dirty="0" smtClean="0">
                <a:solidFill>
                  <a:srgbClr val="C00000"/>
                </a:solidFill>
                <a:latin typeface="Arial" pitchFamily="34" charset="0"/>
                <a:cs typeface="Arial" pitchFamily="34" charset="0"/>
              </a:rPr>
              <a:t>The Use of Dilution Ratios in Mass Balancing</a:t>
            </a:r>
          </a:p>
          <a:p>
            <a:pPr algn="just"/>
            <a:endParaRPr lang="en-GB" sz="2400" dirty="0" smtClean="0"/>
          </a:p>
          <a:p>
            <a:pPr algn="just"/>
            <a:r>
              <a:rPr lang="en-GB" sz="2400" dirty="0" smtClean="0"/>
              <a:t>In a plant treating 10 000 tonnes per day of ore, about 20 m</a:t>
            </a:r>
            <a:r>
              <a:rPr lang="en-GB" sz="2400" baseline="30000" dirty="0" smtClean="0"/>
              <a:t>3</a:t>
            </a:r>
            <a:r>
              <a:rPr lang="en-GB" sz="2400" dirty="0" smtClean="0"/>
              <a:t>/min of water is required, which is expensive if some form of conservation is not practised. </a:t>
            </a:r>
          </a:p>
          <a:p>
            <a:pPr algn="just"/>
            <a:r>
              <a:rPr lang="en-GB" sz="2400" dirty="0" smtClean="0"/>
              <a:t>If the slurry must be dewatered before feeding to a unit process, then the water should be used to dilute the feed as required elsewhere in the circuit. </a:t>
            </a:r>
          </a:p>
          <a:p>
            <a:pPr algn="just"/>
            <a:r>
              <a:rPr lang="en-GB" sz="2400" dirty="0" smtClean="0"/>
              <a:t>For optimum performance, therefore, there is a water requirement, which produces optimum slurry composition in all parts of the circuit. </a:t>
            </a:r>
          </a:p>
          <a:p>
            <a:pPr algn="just"/>
            <a:r>
              <a:rPr lang="en-GB" sz="2400" dirty="0" smtClean="0"/>
              <a:t>The two-product formula is of great use in assessing water balances.</a:t>
            </a:r>
          </a:p>
          <a:p>
            <a:endParaRPr lang="en-GB" sz="2400" dirty="0" smtClean="0"/>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7525E45A-173B-4ABC-AC1A-22508C3C4FC1}" type="slidenum">
              <a:rPr lang="en-GB" smtClean="0"/>
              <a:pPr/>
              <a:t>30</a:t>
            </a:fld>
            <a:endParaRPr lang="en-GB"/>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4000" b="1" dirty="0" smtClean="0">
                <a:solidFill>
                  <a:srgbClr val="002060"/>
                </a:solidFill>
                <a:latin typeface="Arial" pitchFamily="34" charset="0"/>
                <a:cs typeface="Arial" pitchFamily="34" charset="0"/>
              </a:rPr>
              <a:t>Mass Balancing Methods</a:t>
            </a:r>
            <a:endParaRPr lang="en-GB" sz="4000" b="1" dirty="0">
              <a:solidFill>
                <a:srgbClr val="002060"/>
              </a:solidFill>
              <a:latin typeface="Arial" pitchFamily="34" charset="0"/>
              <a:cs typeface="Arial" pitchFamily="34" charset="0"/>
            </a:endParaRPr>
          </a:p>
        </p:txBody>
      </p:sp>
      <p:sp>
        <p:nvSpPr>
          <p:cNvPr id="3" name="Content Placeholder 2"/>
          <p:cNvSpPr>
            <a:spLocks noGrp="1"/>
          </p:cNvSpPr>
          <p:nvPr>
            <p:ph idx="1"/>
          </p:nvPr>
        </p:nvSpPr>
        <p:spPr>
          <a:xfrm>
            <a:off x="251520" y="1124744"/>
            <a:ext cx="8712968" cy="5544616"/>
          </a:xfrm>
        </p:spPr>
        <p:txBody>
          <a:bodyPr>
            <a:normAutofit/>
          </a:bodyPr>
          <a:lstStyle/>
          <a:p>
            <a:pPr algn="just">
              <a:buNone/>
            </a:pPr>
            <a:r>
              <a:rPr lang="en-GB" sz="2800" b="1" u="sng" dirty="0" smtClean="0">
                <a:solidFill>
                  <a:srgbClr val="C00000"/>
                </a:solidFill>
                <a:latin typeface="Arial" pitchFamily="34" charset="0"/>
                <a:cs typeface="Arial" pitchFamily="34" charset="0"/>
              </a:rPr>
              <a:t>The Use of Dilution Ratios in Mass Balancing</a:t>
            </a:r>
          </a:p>
          <a:p>
            <a:pPr algn="just"/>
            <a:endParaRPr lang="en-GB" sz="2400" dirty="0" smtClean="0"/>
          </a:p>
          <a:p>
            <a:pPr algn="just"/>
            <a:r>
              <a:rPr lang="en-GB" sz="2400" dirty="0" smtClean="0"/>
              <a:t>Consider a </a:t>
            </a:r>
            <a:r>
              <a:rPr lang="en-GB" sz="2400" dirty="0" err="1" smtClean="0"/>
              <a:t>hydrocyclone</a:t>
            </a:r>
            <a:r>
              <a:rPr lang="en-GB" sz="2400" dirty="0" smtClean="0"/>
              <a:t> fed with slurry containing  </a:t>
            </a:r>
            <a:r>
              <a:rPr lang="en-GB" sz="2400" b="1" i="1" dirty="0" smtClean="0"/>
              <a:t>f  </a:t>
            </a:r>
            <a:r>
              <a:rPr lang="en-GB" sz="2400" dirty="0" smtClean="0"/>
              <a:t>% solids by weight, and producing two products – an underflow containing </a:t>
            </a:r>
            <a:r>
              <a:rPr lang="en-GB" sz="2400" b="1" i="1" dirty="0" smtClean="0"/>
              <a:t>u</a:t>
            </a:r>
            <a:r>
              <a:rPr lang="en-GB" sz="2400" dirty="0" smtClean="0"/>
              <a:t> % solids, and an overflow containing </a:t>
            </a:r>
            <a:r>
              <a:rPr lang="en-GB" sz="2400" b="1" i="1" dirty="0" smtClean="0"/>
              <a:t>v</a:t>
            </a:r>
            <a:r>
              <a:rPr lang="en-GB" sz="2400" dirty="0" smtClean="0"/>
              <a:t> % solids. </a:t>
            </a:r>
          </a:p>
          <a:p>
            <a:pPr algn="just"/>
            <a:endParaRPr lang="en-GB" sz="2400" dirty="0" smtClean="0"/>
          </a:p>
          <a:p>
            <a:pPr algn="just"/>
            <a:r>
              <a:rPr lang="en-GB" sz="2400" dirty="0" smtClean="0"/>
              <a:t>If the weight of solids per unit time in the feed, underflow and overflow are </a:t>
            </a:r>
            <a:r>
              <a:rPr lang="en-GB" sz="2400" b="1" i="1" dirty="0" smtClean="0"/>
              <a:t>F</a:t>
            </a:r>
            <a:r>
              <a:rPr lang="en-GB" sz="2400" dirty="0" smtClean="0"/>
              <a:t>, </a:t>
            </a:r>
            <a:r>
              <a:rPr lang="en-GB" sz="2400" b="1" i="1" dirty="0" smtClean="0"/>
              <a:t>U</a:t>
            </a:r>
            <a:r>
              <a:rPr lang="en-GB" sz="2400" dirty="0" smtClean="0"/>
              <a:t> and </a:t>
            </a:r>
            <a:r>
              <a:rPr lang="en-GB" sz="2400" b="1" i="1" dirty="0" smtClean="0"/>
              <a:t>V</a:t>
            </a:r>
            <a:r>
              <a:rPr lang="en-GB" sz="2400" dirty="0" smtClean="0"/>
              <a:t> respectively, then providing the cyclone is operating under equilibrium conditions:</a:t>
            </a:r>
          </a:p>
          <a:p>
            <a:pPr algn="just">
              <a:buNone/>
            </a:pPr>
            <a:r>
              <a:rPr lang="en-GB" sz="2400" dirty="0" smtClean="0"/>
              <a:t>          </a:t>
            </a:r>
          </a:p>
          <a:p>
            <a:pPr>
              <a:buNone/>
            </a:pPr>
            <a:r>
              <a:rPr lang="en-GB" sz="2400" dirty="0" smtClean="0"/>
              <a:t>                          </a:t>
            </a:r>
            <a:r>
              <a:rPr lang="en-GB" sz="3600" b="1" i="1" dirty="0" smtClean="0"/>
              <a:t>F = U + V</a:t>
            </a:r>
            <a:r>
              <a:rPr lang="en-GB" sz="3600" b="1" dirty="0" smtClean="0"/>
              <a:t>             (7)                              </a:t>
            </a:r>
            <a:r>
              <a:rPr lang="en-GB" sz="2400" dirty="0" smtClean="0"/>
              <a:t>					</a:t>
            </a:r>
          </a:p>
          <a:p>
            <a:pPr>
              <a:buNone/>
            </a:pPr>
            <a:endParaRPr lang="en-GB" sz="2400" dirty="0" smtClean="0"/>
          </a:p>
          <a:p>
            <a:endParaRPr lang="en-GB" sz="2400" dirty="0" smtClean="0"/>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7525E45A-173B-4ABC-AC1A-22508C3C4FC1}" type="slidenum">
              <a:rPr lang="en-GB" smtClean="0"/>
              <a:pPr/>
              <a:t>31</a:t>
            </a:fld>
            <a:endParaRPr lang="en-GB"/>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980728"/>
          </a:xfrm>
        </p:spPr>
        <p:txBody>
          <a:bodyPr>
            <a:noAutofit/>
          </a:bodyPr>
          <a:lstStyle/>
          <a:p>
            <a:r>
              <a:rPr lang="en-GB" sz="4000" b="1" dirty="0" smtClean="0">
                <a:solidFill>
                  <a:srgbClr val="002060"/>
                </a:solidFill>
                <a:latin typeface="Arial" pitchFamily="34" charset="0"/>
                <a:cs typeface="Arial" pitchFamily="34" charset="0"/>
              </a:rPr>
              <a:t>Mass Balancing Methods</a:t>
            </a:r>
            <a:endParaRPr lang="en-GB" sz="4000" b="1" dirty="0">
              <a:solidFill>
                <a:srgbClr val="002060"/>
              </a:solidFill>
              <a:latin typeface="Arial" pitchFamily="34" charset="0"/>
              <a:cs typeface="Arial" pitchFamily="34" charset="0"/>
            </a:endParaRPr>
          </a:p>
        </p:txBody>
      </p:sp>
      <p:sp>
        <p:nvSpPr>
          <p:cNvPr id="3" name="Content Placeholder 2"/>
          <p:cNvSpPr>
            <a:spLocks noGrp="1"/>
          </p:cNvSpPr>
          <p:nvPr>
            <p:ph idx="1"/>
          </p:nvPr>
        </p:nvSpPr>
        <p:spPr>
          <a:xfrm>
            <a:off x="251520" y="980728"/>
            <a:ext cx="8712968" cy="5688632"/>
          </a:xfrm>
        </p:spPr>
        <p:txBody>
          <a:bodyPr>
            <a:normAutofit fontScale="55000" lnSpcReduction="20000"/>
          </a:bodyPr>
          <a:lstStyle/>
          <a:p>
            <a:pPr algn="just">
              <a:buNone/>
            </a:pPr>
            <a:r>
              <a:rPr lang="en-GB" sz="4400" b="1" u="sng" dirty="0" smtClean="0">
                <a:solidFill>
                  <a:srgbClr val="C00000"/>
                </a:solidFill>
                <a:latin typeface="Arial" pitchFamily="34" charset="0"/>
                <a:cs typeface="Arial" pitchFamily="34" charset="0"/>
              </a:rPr>
              <a:t>The Use of Dilution Ratios in Mass Balancing</a:t>
            </a:r>
          </a:p>
          <a:p>
            <a:pPr algn="just"/>
            <a:endParaRPr lang="en-GB" sz="2400" dirty="0" smtClean="0"/>
          </a:p>
          <a:p>
            <a:pPr>
              <a:buNone/>
            </a:pPr>
            <a:endParaRPr lang="en-GB" sz="2400" dirty="0" smtClean="0"/>
          </a:p>
          <a:p>
            <a:r>
              <a:rPr lang="en-GB" sz="3800" dirty="0" smtClean="0"/>
              <a:t>The dilution ratio of the feed slurry  </a:t>
            </a:r>
            <a:r>
              <a:rPr lang="en-GB" sz="3800" b="1" dirty="0" smtClean="0"/>
              <a:t>= (100 – f) / f = f ’</a:t>
            </a:r>
          </a:p>
          <a:p>
            <a:pPr>
              <a:buNone/>
            </a:pPr>
            <a:r>
              <a:rPr lang="en-GB" sz="3800" dirty="0" smtClean="0"/>
              <a:t>  </a:t>
            </a:r>
          </a:p>
          <a:p>
            <a:pPr algn="just"/>
            <a:r>
              <a:rPr lang="en-GB" sz="3800" dirty="0" smtClean="0"/>
              <a:t>Similarly, the dilution ratio of the underflow </a:t>
            </a:r>
            <a:r>
              <a:rPr lang="en-GB" sz="3800" b="1" dirty="0" smtClean="0"/>
              <a:t>= (100  - u) / u = u’ </a:t>
            </a:r>
            <a:r>
              <a:rPr lang="en-GB" sz="3800" dirty="0" smtClean="0"/>
              <a:t>and dilution ratio of overflow  </a:t>
            </a:r>
            <a:r>
              <a:rPr lang="en-GB" sz="3800" b="1" dirty="0" smtClean="0"/>
              <a:t>= (100 – v) / v = v’</a:t>
            </a:r>
          </a:p>
          <a:p>
            <a:pPr>
              <a:buNone/>
            </a:pPr>
            <a:r>
              <a:rPr lang="en-GB" sz="3800" dirty="0" smtClean="0"/>
              <a:t> </a:t>
            </a:r>
          </a:p>
          <a:p>
            <a:pPr algn="just"/>
            <a:r>
              <a:rPr lang="en-GB" sz="3800" dirty="0" smtClean="0"/>
              <a:t>Since the weight of water entering the cyclone must equal the weight leaving in the two products, the water balance is:</a:t>
            </a:r>
          </a:p>
          <a:p>
            <a:pPr>
              <a:buNone/>
            </a:pPr>
            <a:endParaRPr lang="en-GB" sz="2900" dirty="0" smtClean="0"/>
          </a:p>
          <a:p>
            <a:pPr>
              <a:buNone/>
            </a:pPr>
            <a:r>
              <a:rPr lang="en-GB" sz="2900" dirty="0" smtClean="0"/>
              <a:t>    </a:t>
            </a:r>
          </a:p>
          <a:p>
            <a:pPr>
              <a:buNone/>
            </a:pPr>
            <a:r>
              <a:rPr lang="en-GB" sz="4500" b="1" dirty="0" smtClean="0"/>
              <a:t>                             </a:t>
            </a:r>
            <a:r>
              <a:rPr lang="en-GB" sz="4500" b="1" i="1" dirty="0" smtClean="0"/>
              <a:t>Ff’ = </a:t>
            </a:r>
            <a:r>
              <a:rPr lang="en-GB" sz="4500" b="1" i="1" dirty="0" err="1" smtClean="0"/>
              <a:t>Uu</a:t>
            </a:r>
            <a:r>
              <a:rPr lang="en-GB" sz="4500" b="1" i="1" dirty="0" smtClean="0"/>
              <a:t>’ + Vv’                         (8)  </a:t>
            </a:r>
            <a:r>
              <a:rPr lang="en-GB" sz="4500" b="1" dirty="0" smtClean="0"/>
              <a:t>   </a:t>
            </a:r>
            <a:r>
              <a:rPr lang="en-GB" sz="2900" dirty="0" smtClean="0"/>
              <a:t>								</a:t>
            </a:r>
          </a:p>
          <a:p>
            <a:pPr>
              <a:buNone/>
            </a:pPr>
            <a:endParaRPr lang="en-GB" sz="2900" dirty="0" smtClean="0"/>
          </a:p>
          <a:p>
            <a:pPr>
              <a:buNone/>
            </a:pPr>
            <a:r>
              <a:rPr lang="en-GB" sz="4400" dirty="0" smtClean="0"/>
              <a:t>           Combining equations 7 and 8:</a:t>
            </a:r>
          </a:p>
          <a:p>
            <a:pPr>
              <a:buNone/>
            </a:pPr>
            <a:endParaRPr lang="en-GB" sz="2900" dirty="0" smtClean="0"/>
          </a:p>
          <a:p>
            <a:pPr>
              <a:buNone/>
            </a:pPr>
            <a:r>
              <a:rPr lang="en-GB" sz="4500" b="1" dirty="0" smtClean="0"/>
              <a:t>                       U / F = (f’ – v’) / (u’ – v’)            (9)	</a:t>
            </a:r>
            <a:r>
              <a:rPr lang="en-GB" sz="2900" dirty="0" smtClean="0"/>
              <a:t>	  					</a:t>
            </a:r>
          </a:p>
          <a:p>
            <a:pPr>
              <a:buNone/>
            </a:pPr>
            <a:r>
              <a:rPr lang="en-GB" sz="2900" dirty="0" smtClean="0"/>
              <a:t>       </a:t>
            </a:r>
          </a:p>
          <a:p>
            <a:endParaRPr lang="en-GB" sz="2400" dirty="0" smtClean="0"/>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7525E45A-173B-4ABC-AC1A-22508C3C4FC1}" type="slidenum">
              <a:rPr lang="en-GB" smtClean="0"/>
              <a:pPr/>
              <a:t>32</a:t>
            </a:fld>
            <a:endParaRPr lang="en-GB"/>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4000" b="1" dirty="0" smtClean="0">
                <a:solidFill>
                  <a:srgbClr val="002060"/>
                </a:solidFill>
                <a:latin typeface="Arial" pitchFamily="34" charset="0"/>
                <a:cs typeface="Arial" pitchFamily="34" charset="0"/>
              </a:rPr>
              <a:t>Mass Balancing Methods</a:t>
            </a:r>
            <a:endParaRPr lang="en-GB" sz="4000" b="1" dirty="0">
              <a:solidFill>
                <a:srgbClr val="002060"/>
              </a:solidFill>
              <a:latin typeface="Arial" pitchFamily="34" charset="0"/>
              <a:cs typeface="Arial" pitchFamily="34" charset="0"/>
            </a:endParaRPr>
          </a:p>
        </p:txBody>
      </p:sp>
      <p:sp>
        <p:nvSpPr>
          <p:cNvPr id="3" name="Content Placeholder 2"/>
          <p:cNvSpPr>
            <a:spLocks noGrp="1"/>
          </p:cNvSpPr>
          <p:nvPr>
            <p:ph idx="1"/>
          </p:nvPr>
        </p:nvSpPr>
        <p:spPr>
          <a:xfrm>
            <a:off x="251520" y="1124744"/>
            <a:ext cx="8712968" cy="5544616"/>
          </a:xfrm>
        </p:spPr>
        <p:txBody>
          <a:bodyPr>
            <a:normAutofit fontScale="85000" lnSpcReduction="20000"/>
          </a:bodyPr>
          <a:lstStyle/>
          <a:p>
            <a:pPr algn="just">
              <a:buNone/>
            </a:pPr>
            <a:r>
              <a:rPr lang="en-GB" sz="2800" b="1" u="sng" dirty="0" smtClean="0">
                <a:solidFill>
                  <a:srgbClr val="C00000"/>
                </a:solidFill>
                <a:latin typeface="Arial" pitchFamily="34" charset="0"/>
                <a:cs typeface="Arial" pitchFamily="34" charset="0"/>
              </a:rPr>
              <a:t>The Use of Dilution Ratios in Mass Balancing</a:t>
            </a:r>
          </a:p>
          <a:p>
            <a:pPr algn="just">
              <a:buNone/>
            </a:pPr>
            <a:r>
              <a:rPr lang="en-GB" sz="2400" b="1" u="sng" dirty="0" smtClean="0"/>
              <a:t>Example 3</a:t>
            </a:r>
          </a:p>
          <a:p>
            <a:pPr algn="just">
              <a:buNone/>
            </a:pPr>
            <a:r>
              <a:rPr lang="en-GB" sz="2400" dirty="0" smtClean="0"/>
              <a:t>     A cyclone is fed at the rate of 20 t/h of dry solids. The cyclone feed contains 30% solids, the underflow 50% solids, and the overflow 15% solids by weight. Calculate the tonnage of solids per hour in the underflow.</a:t>
            </a:r>
          </a:p>
          <a:p>
            <a:pPr algn="just">
              <a:buNone/>
            </a:pPr>
            <a:r>
              <a:rPr lang="en-GB" sz="2400" b="1" u="sng" dirty="0" smtClean="0"/>
              <a:t>Solution</a:t>
            </a:r>
          </a:p>
          <a:p>
            <a:pPr>
              <a:buNone/>
            </a:pPr>
            <a:endParaRPr lang="en-GB" sz="2400" dirty="0" smtClean="0"/>
          </a:p>
          <a:p>
            <a:pPr>
              <a:buNone/>
            </a:pPr>
            <a:r>
              <a:rPr lang="en-GB" sz="2800" dirty="0" smtClean="0"/>
              <a:t>     Dilution ratio of feed slurry  = 70/30 = 2.33</a:t>
            </a:r>
          </a:p>
          <a:p>
            <a:pPr>
              <a:buNone/>
            </a:pPr>
            <a:r>
              <a:rPr lang="en-GB" sz="2800" dirty="0" smtClean="0"/>
              <a:t>     Dilution ratio of underflow = 50/50 = 1.00</a:t>
            </a:r>
          </a:p>
          <a:p>
            <a:pPr>
              <a:buNone/>
            </a:pPr>
            <a:r>
              <a:rPr lang="en-GB" sz="2800" dirty="0" smtClean="0"/>
              <a:t>     Dilution ration of overflow = 85/15 = 5.67</a:t>
            </a:r>
          </a:p>
          <a:p>
            <a:pPr>
              <a:buNone/>
            </a:pPr>
            <a:r>
              <a:rPr lang="en-GB" sz="2800" dirty="0" smtClean="0"/>
              <a:t> </a:t>
            </a:r>
          </a:p>
          <a:p>
            <a:pPr>
              <a:buNone/>
            </a:pPr>
            <a:r>
              <a:rPr lang="en-GB" sz="2800" dirty="0" smtClean="0"/>
              <a:t>     A material balance on the cyclone gives:</a:t>
            </a:r>
          </a:p>
          <a:p>
            <a:pPr>
              <a:buNone/>
            </a:pPr>
            <a:r>
              <a:rPr lang="en-GB" sz="2800" dirty="0" smtClean="0"/>
              <a:t>       </a:t>
            </a:r>
          </a:p>
          <a:p>
            <a:pPr>
              <a:buNone/>
            </a:pPr>
            <a:r>
              <a:rPr lang="en-GB" sz="2800" dirty="0" smtClean="0"/>
              <a:t>        20 = U + V</a:t>
            </a:r>
          </a:p>
          <a:p>
            <a:pPr>
              <a:buNone/>
            </a:pPr>
            <a:r>
              <a:rPr lang="en-GB" sz="2900" dirty="0" smtClean="0"/>
              <a:t>	  					</a:t>
            </a:r>
          </a:p>
          <a:p>
            <a:pPr>
              <a:buNone/>
            </a:pPr>
            <a:r>
              <a:rPr lang="en-GB" sz="2900" dirty="0" smtClean="0"/>
              <a:t>       </a:t>
            </a:r>
          </a:p>
          <a:p>
            <a:endParaRPr lang="en-GB" sz="2400" dirty="0" smtClean="0"/>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7525E45A-173B-4ABC-AC1A-22508C3C4FC1}" type="slidenum">
              <a:rPr lang="en-GB" smtClean="0"/>
              <a:pPr/>
              <a:t>33</a:t>
            </a:fld>
            <a:endParaRPr lang="en-GB"/>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4000" b="1" dirty="0" smtClean="0">
                <a:solidFill>
                  <a:srgbClr val="002060"/>
                </a:solidFill>
                <a:latin typeface="Arial" pitchFamily="34" charset="0"/>
                <a:cs typeface="Arial" pitchFamily="34" charset="0"/>
              </a:rPr>
              <a:t>Mass Balancing Methods</a:t>
            </a:r>
            <a:endParaRPr lang="en-GB" sz="4000" b="1" dirty="0">
              <a:solidFill>
                <a:srgbClr val="002060"/>
              </a:solidFill>
              <a:latin typeface="Arial" pitchFamily="34" charset="0"/>
              <a:cs typeface="Arial" pitchFamily="34" charset="0"/>
            </a:endParaRPr>
          </a:p>
        </p:txBody>
      </p:sp>
      <p:sp>
        <p:nvSpPr>
          <p:cNvPr id="3" name="Content Placeholder 2"/>
          <p:cNvSpPr>
            <a:spLocks noGrp="1"/>
          </p:cNvSpPr>
          <p:nvPr>
            <p:ph idx="1"/>
          </p:nvPr>
        </p:nvSpPr>
        <p:spPr>
          <a:xfrm>
            <a:off x="251520" y="1124744"/>
            <a:ext cx="8712968" cy="5544616"/>
          </a:xfrm>
        </p:spPr>
        <p:txBody>
          <a:bodyPr>
            <a:normAutofit fontScale="85000" lnSpcReduction="20000"/>
          </a:bodyPr>
          <a:lstStyle/>
          <a:p>
            <a:pPr algn="just">
              <a:buNone/>
            </a:pPr>
            <a:r>
              <a:rPr lang="en-GB" sz="2800" b="1" u="sng" dirty="0" smtClean="0">
                <a:solidFill>
                  <a:srgbClr val="C00000"/>
                </a:solidFill>
                <a:latin typeface="Arial" pitchFamily="34" charset="0"/>
                <a:cs typeface="Arial" pitchFamily="34" charset="0"/>
              </a:rPr>
              <a:t>The Use of Dilution Ratios in Mass Balancing</a:t>
            </a:r>
          </a:p>
          <a:p>
            <a:pPr>
              <a:buNone/>
            </a:pPr>
            <a:r>
              <a:rPr lang="en-GB" sz="2900" dirty="0" smtClean="0"/>
              <a:t>	</a:t>
            </a:r>
          </a:p>
          <a:p>
            <a:pPr>
              <a:buNone/>
            </a:pPr>
            <a:r>
              <a:rPr lang="en-GB" sz="2900" dirty="0" smtClean="0"/>
              <a:t>      </a:t>
            </a:r>
            <a:r>
              <a:rPr lang="en-GB" sz="2800" dirty="0" smtClean="0"/>
              <a:t>where</a:t>
            </a:r>
          </a:p>
          <a:p>
            <a:pPr>
              <a:buNone/>
            </a:pPr>
            <a:r>
              <a:rPr lang="en-GB" sz="2800" dirty="0" smtClean="0"/>
              <a:t> </a:t>
            </a:r>
          </a:p>
          <a:p>
            <a:pPr>
              <a:buNone/>
            </a:pPr>
            <a:r>
              <a:rPr lang="en-GB" sz="2800" dirty="0" smtClean="0"/>
              <a:t>     U = tonnes of dry solids per hour in underflow</a:t>
            </a:r>
          </a:p>
          <a:p>
            <a:pPr>
              <a:buNone/>
            </a:pPr>
            <a:r>
              <a:rPr lang="en-GB" sz="2800" dirty="0" smtClean="0"/>
              <a:t> </a:t>
            </a:r>
          </a:p>
          <a:p>
            <a:pPr>
              <a:buNone/>
            </a:pPr>
            <a:r>
              <a:rPr lang="en-GB" sz="2800" dirty="0" smtClean="0"/>
              <a:t>     V = tonnes of dry solids per hour in overflow</a:t>
            </a:r>
          </a:p>
          <a:p>
            <a:pPr>
              <a:buNone/>
            </a:pPr>
            <a:r>
              <a:rPr lang="en-GB" sz="2800" dirty="0" smtClean="0"/>
              <a:t> </a:t>
            </a:r>
          </a:p>
          <a:p>
            <a:pPr>
              <a:buNone/>
            </a:pPr>
            <a:r>
              <a:rPr lang="en-GB" sz="2800" dirty="0" smtClean="0"/>
              <a:t>     Since the weight of water entering the cyclone equals the weight of water leaving:</a:t>
            </a:r>
          </a:p>
          <a:p>
            <a:pPr>
              <a:buNone/>
            </a:pPr>
            <a:r>
              <a:rPr lang="en-GB" sz="2800" dirty="0" smtClean="0"/>
              <a:t> </a:t>
            </a:r>
          </a:p>
          <a:p>
            <a:pPr>
              <a:buNone/>
            </a:pPr>
            <a:r>
              <a:rPr lang="en-GB" sz="2800" dirty="0" smtClean="0"/>
              <a:t>       20 x 2.33 = 1.00U + 5.67V</a:t>
            </a:r>
          </a:p>
          <a:p>
            <a:pPr>
              <a:buNone/>
            </a:pPr>
            <a:r>
              <a:rPr lang="en-GB" sz="2800" dirty="0" smtClean="0"/>
              <a:t>     or</a:t>
            </a:r>
          </a:p>
          <a:p>
            <a:pPr>
              <a:buNone/>
            </a:pPr>
            <a:r>
              <a:rPr lang="en-GB" sz="2800" dirty="0" smtClean="0"/>
              <a:t>               46.6 = U + 5.67(20 – U) </a:t>
            </a:r>
          </a:p>
          <a:p>
            <a:r>
              <a:rPr lang="en-GB" sz="2800" dirty="0" smtClean="0"/>
              <a:t>                                                           which gives  U = 14.3 t/h</a:t>
            </a:r>
          </a:p>
          <a:p>
            <a:pPr>
              <a:buNone/>
            </a:pPr>
            <a:endParaRPr lang="en-GB" sz="2900" dirty="0" smtClean="0"/>
          </a:p>
          <a:p>
            <a:endParaRPr lang="en-GB" sz="2400" dirty="0" smtClean="0"/>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7525E45A-173B-4ABC-AC1A-22508C3C4FC1}" type="slidenum">
              <a:rPr lang="en-GB" smtClean="0"/>
              <a:pPr/>
              <a:t>34</a:t>
            </a:fld>
            <a:endParaRPr lang="en-GB"/>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4000" b="1" dirty="0" smtClean="0">
                <a:solidFill>
                  <a:srgbClr val="002060"/>
                </a:solidFill>
                <a:latin typeface="Arial" pitchFamily="34" charset="0"/>
                <a:cs typeface="Arial" pitchFamily="34" charset="0"/>
              </a:rPr>
              <a:t>Mass Balancing Methods</a:t>
            </a:r>
            <a:endParaRPr lang="en-GB" sz="4000" b="1" dirty="0">
              <a:solidFill>
                <a:srgbClr val="002060"/>
              </a:solidFill>
              <a:latin typeface="Arial" pitchFamily="34" charset="0"/>
              <a:cs typeface="Arial" pitchFamily="34" charset="0"/>
            </a:endParaRPr>
          </a:p>
        </p:txBody>
      </p:sp>
      <p:sp>
        <p:nvSpPr>
          <p:cNvPr id="3" name="Content Placeholder 2"/>
          <p:cNvSpPr>
            <a:spLocks noGrp="1"/>
          </p:cNvSpPr>
          <p:nvPr>
            <p:ph idx="1"/>
          </p:nvPr>
        </p:nvSpPr>
        <p:spPr>
          <a:xfrm>
            <a:off x="251520" y="1124744"/>
            <a:ext cx="8712968" cy="5544616"/>
          </a:xfrm>
        </p:spPr>
        <p:txBody>
          <a:bodyPr>
            <a:normAutofit fontScale="92500" lnSpcReduction="10000"/>
          </a:bodyPr>
          <a:lstStyle/>
          <a:p>
            <a:pPr algn="just">
              <a:buNone/>
            </a:pPr>
            <a:r>
              <a:rPr lang="en-GB" sz="2800" b="1" u="sng" dirty="0" smtClean="0">
                <a:solidFill>
                  <a:srgbClr val="C00000"/>
                </a:solidFill>
                <a:latin typeface="Arial" pitchFamily="34" charset="0"/>
                <a:cs typeface="Arial" pitchFamily="34" charset="0"/>
              </a:rPr>
              <a:t>The Use of Dilution Ratios in Mass Balancing</a:t>
            </a:r>
          </a:p>
          <a:p>
            <a:pPr algn="just">
              <a:buNone/>
            </a:pPr>
            <a:r>
              <a:rPr lang="en-GB" sz="2400" b="1" u="sng" dirty="0" smtClean="0"/>
              <a:t>Example 4</a:t>
            </a:r>
          </a:p>
          <a:p>
            <a:pPr algn="just">
              <a:buNone/>
            </a:pPr>
            <a:r>
              <a:rPr lang="en-GB" sz="2900" dirty="0" smtClean="0"/>
              <a:t>	</a:t>
            </a:r>
            <a:r>
              <a:rPr lang="en-GB" sz="2800" dirty="0" smtClean="0"/>
              <a:t>The </a:t>
            </a:r>
            <a:r>
              <a:rPr lang="en-GB" sz="2800" dirty="0" err="1" smtClean="0"/>
              <a:t>flowsheet</a:t>
            </a:r>
            <a:r>
              <a:rPr lang="en-GB" sz="2800" dirty="0" smtClean="0"/>
              <a:t> shown in Fig. 3 illustrates a conventional closed circuit grinding operation. The cyclone overflow line is instrumented with a magnetic </a:t>
            </a:r>
            <a:r>
              <a:rPr lang="en-GB" sz="2800" dirty="0" err="1" smtClean="0"/>
              <a:t>flowmeter</a:t>
            </a:r>
            <a:r>
              <a:rPr lang="en-GB" sz="2800" dirty="0" smtClean="0"/>
              <a:t> and a nuclear density gauge, and the mass of dry ore fed to flotation is 25 t/h. The feed from the fine ore bins is sampled, and is found to contain 5% moisture.</a:t>
            </a:r>
          </a:p>
          <a:p>
            <a:pPr>
              <a:buNone/>
            </a:pPr>
            <a:r>
              <a:rPr lang="en-GB" sz="2900" dirty="0" smtClean="0"/>
              <a:t>					</a:t>
            </a:r>
          </a:p>
          <a:p>
            <a:pPr>
              <a:buNone/>
            </a:pPr>
            <a:r>
              <a:rPr lang="en-GB" sz="2800" dirty="0" smtClean="0"/>
              <a:t>    The cyclone feed contains 33% solids, the cyclone underflow 65% solids, and the overflow 15% solids. </a:t>
            </a:r>
          </a:p>
          <a:p>
            <a:pPr>
              <a:buNone/>
            </a:pPr>
            <a:endParaRPr lang="en-GB" sz="2800" dirty="0" smtClean="0"/>
          </a:p>
          <a:p>
            <a:pPr>
              <a:buNone/>
            </a:pPr>
            <a:r>
              <a:rPr lang="en-GB" sz="2800" dirty="0" smtClean="0"/>
              <a:t>    Calculate the circulating load on the circuit and the amount of water required to dilute the ball mill discharge.</a:t>
            </a:r>
          </a:p>
          <a:p>
            <a:pPr>
              <a:buNone/>
            </a:pPr>
            <a:endParaRPr lang="en-GB" sz="2900" dirty="0" smtClean="0"/>
          </a:p>
          <a:p>
            <a:endParaRPr lang="en-GB" sz="2400" dirty="0" smtClean="0"/>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7525E45A-173B-4ABC-AC1A-22508C3C4FC1}" type="slidenum">
              <a:rPr lang="en-GB" smtClean="0"/>
              <a:pPr/>
              <a:t>35</a:t>
            </a:fld>
            <a:endParaRPr lang="en-GB"/>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932040" y="1484784"/>
            <a:ext cx="432048" cy="864096"/>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Isosceles Triangle 4"/>
          <p:cNvSpPr/>
          <p:nvPr/>
        </p:nvSpPr>
        <p:spPr>
          <a:xfrm rot="10800000">
            <a:off x="4932040" y="2348880"/>
            <a:ext cx="432048" cy="792088"/>
          </a:xfrm>
          <a:prstGeom prst="triangle">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1979712" y="3645024"/>
            <a:ext cx="1440160" cy="936104"/>
          </a:xfrm>
          <a:prstGeom prst="rect">
            <a:avLst/>
          </a:prstGeom>
          <a:blipFill>
            <a:blip r:embed="rId3"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smtClean="0">
                <a:solidFill>
                  <a:srgbClr val="C00000"/>
                </a:solidFill>
                <a:latin typeface="Arial" pitchFamily="34" charset="0"/>
                <a:cs typeface="Arial" pitchFamily="34" charset="0"/>
              </a:rPr>
              <a:t>Ball Mill</a:t>
            </a:r>
            <a:endParaRPr lang="en-GB" sz="2000" b="1" dirty="0">
              <a:solidFill>
                <a:srgbClr val="C00000"/>
              </a:solidFill>
              <a:latin typeface="Arial" pitchFamily="34" charset="0"/>
              <a:cs typeface="Arial" pitchFamily="34" charset="0"/>
            </a:endParaRPr>
          </a:p>
        </p:txBody>
      </p:sp>
      <p:cxnSp>
        <p:nvCxnSpPr>
          <p:cNvPr id="12" name="Straight Connector 11"/>
          <p:cNvCxnSpPr/>
          <p:nvPr/>
        </p:nvCxnSpPr>
        <p:spPr>
          <a:xfrm>
            <a:off x="1115616" y="2204864"/>
            <a:ext cx="0" cy="1944216"/>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1115616" y="4149080"/>
            <a:ext cx="864096" cy="0"/>
          </a:xfrm>
          <a:prstGeom prst="straightConnector1">
            <a:avLst/>
          </a:prstGeom>
          <a:ln w="76200">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3419872" y="4005064"/>
            <a:ext cx="648072"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4067944" y="2564904"/>
            <a:ext cx="0" cy="144016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4067944" y="1844824"/>
            <a:ext cx="0" cy="864096"/>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4067944" y="1844824"/>
            <a:ext cx="86409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7" name="Bent Arrow 36"/>
          <p:cNvSpPr/>
          <p:nvPr/>
        </p:nvSpPr>
        <p:spPr>
          <a:xfrm>
            <a:off x="5076056" y="692696"/>
            <a:ext cx="648072" cy="792088"/>
          </a:xfrm>
          <a:prstGeom prst="bentArrow">
            <a:avLst/>
          </a:prstGeom>
          <a:blipFill>
            <a:blip r:embed="rId4"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cxnSp>
        <p:nvCxnSpPr>
          <p:cNvPr id="46" name="Straight Arrow Connector 45"/>
          <p:cNvCxnSpPr/>
          <p:nvPr/>
        </p:nvCxnSpPr>
        <p:spPr>
          <a:xfrm>
            <a:off x="5148064" y="3140968"/>
            <a:ext cx="0" cy="864096"/>
          </a:xfrm>
          <a:prstGeom prst="straightConnector1">
            <a:avLst/>
          </a:prstGeom>
          <a:ln w="762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5148064" y="3933056"/>
            <a:ext cx="0" cy="1584176"/>
          </a:xfrm>
          <a:prstGeom prst="line">
            <a:avLst/>
          </a:prstGeom>
          <a:ln w="762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flipH="1">
            <a:off x="1475656" y="5517232"/>
            <a:ext cx="2664296" cy="0"/>
          </a:xfrm>
          <a:prstGeom prst="line">
            <a:avLst/>
          </a:prstGeom>
          <a:ln w="762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flipH="1">
            <a:off x="3995936" y="5517232"/>
            <a:ext cx="1152128" cy="0"/>
          </a:xfrm>
          <a:prstGeom prst="straightConnector1">
            <a:avLst/>
          </a:prstGeom>
          <a:ln w="762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4860032" y="332656"/>
            <a:ext cx="1512168" cy="369332"/>
          </a:xfrm>
          <a:prstGeom prst="rect">
            <a:avLst/>
          </a:prstGeom>
          <a:noFill/>
        </p:spPr>
        <p:txBody>
          <a:bodyPr wrap="square" rtlCol="0">
            <a:spAutoFit/>
          </a:bodyPr>
          <a:lstStyle/>
          <a:p>
            <a:r>
              <a:rPr lang="en-GB" b="1" dirty="0" smtClean="0">
                <a:latin typeface="Arial" pitchFamily="34" charset="0"/>
                <a:cs typeface="Arial" pitchFamily="34" charset="0"/>
              </a:rPr>
              <a:t>Overflow</a:t>
            </a:r>
            <a:endParaRPr lang="en-GB" b="1" dirty="0">
              <a:latin typeface="Arial" pitchFamily="34" charset="0"/>
              <a:cs typeface="Arial" pitchFamily="34" charset="0"/>
            </a:endParaRPr>
          </a:p>
        </p:txBody>
      </p:sp>
      <p:sp>
        <p:nvSpPr>
          <p:cNvPr id="82" name="TextBox 81"/>
          <p:cNvSpPr txBox="1"/>
          <p:nvPr/>
        </p:nvSpPr>
        <p:spPr>
          <a:xfrm>
            <a:off x="5868144" y="692696"/>
            <a:ext cx="2232248" cy="369332"/>
          </a:xfrm>
          <a:prstGeom prst="rect">
            <a:avLst/>
          </a:prstGeom>
          <a:noFill/>
        </p:spPr>
        <p:txBody>
          <a:bodyPr wrap="square" rtlCol="0">
            <a:spAutoFit/>
          </a:bodyPr>
          <a:lstStyle/>
          <a:p>
            <a:r>
              <a:rPr lang="en-GB" b="1" dirty="0" smtClean="0">
                <a:solidFill>
                  <a:schemeClr val="accent6">
                    <a:lumMod val="75000"/>
                  </a:schemeClr>
                </a:solidFill>
                <a:latin typeface="Arial" pitchFamily="34" charset="0"/>
                <a:cs typeface="Arial" pitchFamily="34" charset="0"/>
              </a:rPr>
              <a:t>to flotation</a:t>
            </a:r>
            <a:endParaRPr lang="en-GB" b="1" dirty="0">
              <a:solidFill>
                <a:schemeClr val="accent6">
                  <a:lumMod val="75000"/>
                </a:schemeClr>
              </a:solidFill>
              <a:latin typeface="Arial" pitchFamily="34" charset="0"/>
              <a:cs typeface="Arial" pitchFamily="34" charset="0"/>
            </a:endParaRPr>
          </a:p>
        </p:txBody>
      </p:sp>
      <p:sp>
        <p:nvSpPr>
          <p:cNvPr id="83" name="TextBox 82"/>
          <p:cNvSpPr txBox="1"/>
          <p:nvPr/>
        </p:nvSpPr>
        <p:spPr>
          <a:xfrm>
            <a:off x="5436096" y="1844824"/>
            <a:ext cx="1368152" cy="369332"/>
          </a:xfrm>
          <a:prstGeom prst="rect">
            <a:avLst/>
          </a:prstGeom>
          <a:noFill/>
        </p:spPr>
        <p:txBody>
          <a:bodyPr wrap="square" rtlCol="0">
            <a:spAutoFit/>
          </a:bodyPr>
          <a:lstStyle/>
          <a:p>
            <a:r>
              <a:rPr lang="en-GB" b="1" dirty="0" smtClean="0">
                <a:solidFill>
                  <a:srgbClr val="FF0000"/>
                </a:solidFill>
                <a:latin typeface="Arial" pitchFamily="34" charset="0"/>
                <a:cs typeface="Arial" pitchFamily="34" charset="0"/>
              </a:rPr>
              <a:t>Cyclone</a:t>
            </a:r>
            <a:endParaRPr lang="en-GB" b="1" dirty="0">
              <a:solidFill>
                <a:srgbClr val="FF0000"/>
              </a:solidFill>
              <a:latin typeface="Arial" pitchFamily="34" charset="0"/>
              <a:cs typeface="Arial" pitchFamily="34" charset="0"/>
            </a:endParaRPr>
          </a:p>
        </p:txBody>
      </p:sp>
      <p:sp>
        <p:nvSpPr>
          <p:cNvPr id="84" name="TextBox 83"/>
          <p:cNvSpPr txBox="1"/>
          <p:nvPr/>
        </p:nvSpPr>
        <p:spPr>
          <a:xfrm>
            <a:off x="5292080" y="3356992"/>
            <a:ext cx="1656184" cy="369332"/>
          </a:xfrm>
          <a:prstGeom prst="rect">
            <a:avLst/>
          </a:prstGeom>
          <a:noFill/>
        </p:spPr>
        <p:txBody>
          <a:bodyPr wrap="square" rtlCol="0">
            <a:spAutoFit/>
          </a:bodyPr>
          <a:lstStyle/>
          <a:p>
            <a:r>
              <a:rPr lang="en-GB" b="1" dirty="0" smtClean="0">
                <a:latin typeface="Arial" pitchFamily="34" charset="0"/>
                <a:cs typeface="Arial" pitchFamily="34" charset="0"/>
              </a:rPr>
              <a:t>Underflow</a:t>
            </a:r>
            <a:endParaRPr lang="en-GB" b="1" dirty="0">
              <a:latin typeface="Arial" pitchFamily="34" charset="0"/>
              <a:cs typeface="Arial" pitchFamily="34" charset="0"/>
            </a:endParaRPr>
          </a:p>
        </p:txBody>
      </p:sp>
      <p:sp>
        <p:nvSpPr>
          <p:cNvPr id="86" name="TextBox 85"/>
          <p:cNvSpPr txBox="1"/>
          <p:nvPr/>
        </p:nvSpPr>
        <p:spPr>
          <a:xfrm>
            <a:off x="2339752" y="2060848"/>
            <a:ext cx="792088" cy="369332"/>
          </a:xfrm>
          <a:prstGeom prst="rect">
            <a:avLst/>
          </a:prstGeom>
          <a:noFill/>
        </p:spPr>
        <p:txBody>
          <a:bodyPr wrap="square" rtlCol="0">
            <a:spAutoFit/>
          </a:bodyPr>
          <a:lstStyle/>
          <a:p>
            <a:r>
              <a:rPr lang="en-GB" b="1" dirty="0" smtClean="0">
                <a:latin typeface="Arial" pitchFamily="34" charset="0"/>
                <a:cs typeface="Arial" pitchFamily="34" charset="0"/>
              </a:rPr>
              <a:t>water</a:t>
            </a:r>
            <a:endParaRPr lang="en-GB" b="1" dirty="0">
              <a:latin typeface="Arial" pitchFamily="34" charset="0"/>
              <a:cs typeface="Arial" pitchFamily="34" charset="0"/>
            </a:endParaRPr>
          </a:p>
        </p:txBody>
      </p:sp>
      <p:sp>
        <p:nvSpPr>
          <p:cNvPr id="89" name="TextBox 88"/>
          <p:cNvSpPr txBox="1"/>
          <p:nvPr/>
        </p:nvSpPr>
        <p:spPr>
          <a:xfrm>
            <a:off x="539552" y="6309320"/>
            <a:ext cx="8064896" cy="369332"/>
          </a:xfrm>
          <a:prstGeom prst="rect">
            <a:avLst/>
          </a:prstGeom>
          <a:noFill/>
        </p:spPr>
        <p:txBody>
          <a:bodyPr wrap="square" rtlCol="0">
            <a:spAutoFit/>
          </a:bodyPr>
          <a:lstStyle/>
          <a:p>
            <a:pPr algn="ctr"/>
            <a:r>
              <a:rPr lang="en-GB" b="1" dirty="0" smtClean="0">
                <a:latin typeface="Arial" pitchFamily="34" charset="0"/>
                <a:cs typeface="Arial" pitchFamily="34" charset="0"/>
              </a:rPr>
              <a:t>Figure 3: Rod Mill – Ball Mill – Cyclone Circuit</a:t>
            </a:r>
            <a:endParaRPr lang="en-GB" b="1" dirty="0">
              <a:latin typeface="Arial" pitchFamily="34" charset="0"/>
              <a:cs typeface="Arial" pitchFamily="34" charset="0"/>
            </a:endParaRPr>
          </a:p>
        </p:txBody>
      </p:sp>
      <p:cxnSp>
        <p:nvCxnSpPr>
          <p:cNvPr id="48" name="Straight Arrow Connector 47"/>
          <p:cNvCxnSpPr/>
          <p:nvPr/>
        </p:nvCxnSpPr>
        <p:spPr>
          <a:xfrm flipV="1">
            <a:off x="1475656" y="4149080"/>
            <a:ext cx="0" cy="1368152"/>
          </a:xfrm>
          <a:prstGeom prst="straightConnector1">
            <a:avLst/>
          </a:prstGeom>
          <a:ln w="762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a:off x="3131840" y="2276872"/>
            <a:ext cx="936104"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54" name="Flowchart: Off-page Connector 53"/>
          <p:cNvSpPr/>
          <p:nvPr/>
        </p:nvSpPr>
        <p:spPr>
          <a:xfrm>
            <a:off x="251520" y="908720"/>
            <a:ext cx="1656184" cy="1296144"/>
          </a:xfrm>
          <a:prstGeom prst="flowChartOffpageConnector">
            <a:avLst/>
          </a:prstGeom>
          <a:blipFill>
            <a:blip r:embed="rId5"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solidFill>
                  <a:srgbClr val="FF0000"/>
                </a:solidFill>
              </a:rPr>
              <a:t>Ore Bin</a:t>
            </a:r>
            <a:endParaRPr lang="en-GB" sz="2800" b="1" dirty="0">
              <a:solidFill>
                <a:srgbClr val="FF0000"/>
              </a:solidFill>
            </a:endParaRPr>
          </a:p>
        </p:txBody>
      </p:sp>
      <p:sp>
        <p:nvSpPr>
          <p:cNvPr id="25" name="Slide Number Placeholder 24"/>
          <p:cNvSpPr>
            <a:spLocks noGrp="1"/>
          </p:cNvSpPr>
          <p:nvPr>
            <p:ph type="sldNum" sz="quarter" idx="12"/>
          </p:nvPr>
        </p:nvSpPr>
        <p:spPr/>
        <p:txBody>
          <a:bodyPr/>
          <a:lstStyle/>
          <a:p>
            <a:fld id="{7525E45A-173B-4ABC-AC1A-22508C3C4FC1}" type="slidenum">
              <a:rPr lang="en-GB" smtClean="0"/>
              <a:pPr/>
              <a:t>36</a:t>
            </a:fld>
            <a:endParaRPr lang="en-GB"/>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4000" b="1" dirty="0" smtClean="0">
                <a:solidFill>
                  <a:srgbClr val="002060"/>
                </a:solidFill>
                <a:latin typeface="Arial" pitchFamily="34" charset="0"/>
                <a:cs typeface="Arial" pitchFamily="34" charset="0"/>
              </a:rPr>
              <a:t>Mass Balancing Methods</a:t>
            </a:r>
            <a:endParaRPr lang="en-GB" sz="4000" b="1" dirty="0">
              <a:solidFill>
                <a:srgbClr val="002060"/>
              </a:solidFill>
              <a:latin typeface="Arial" pitchFamily="34" charset="0"/>
              <a:cs typeface="Arial" pitchFamily="34" charset="0"/>
            </a:endParaRPr>
          </a:p>
        </p:txBody>
      </p:sp>
      <p:sp>
        <p:nvSpPr>
          <p:cNvPr id="3" name="Content Placeholder 2"/>
          <p:cNvSpPr>
            <a:spLocks noGrp="1"/>
          </p:cNvSpPr>
          <p:nvPr>
            <p:ph idx="1"/>
          </p:nvPr>
        </p:nvSpPr>
        <p:spPr>
          <a:xfrm>
            <a:off x="251520" y="1124744"/>
            <a:ext cx="8712968" cy="5544616"/>
          </a:xfrm>
        </p:spPr>
        <p:txBody>
          <a:bodyPr>
            <a:normAutofit fontScale="77500" lnSpcReduction="20000"/>
          </a:bodyPr>
          <a:lstStyle/>
          <a:p>
            <a:pPr algn="just">
              <a:buNone/>
            </a:pPr>
            <a:r>
              <a:rPr lang="en-GB" sz="2800" b="1" u="sng" dirty="0" smtClean="0">
                <a:solidFill>
                  <a:srgbClr val="C00000"/>
                </a:solidFill>
                <a:latin typeface="Arial" pitchFamily="34" charset="0"/>
                <a:cs typeface="Arial" pitchFamily="34" charset="0"/>
              </a:rPr>
              <a:t>The Use of Dilution Ratios in Mass Balancing</a:t>
            </a:r>
          </a:p>
          <a:p>
            <a:pPr algn="just">
              <a:buNone/>
            </a:pPr>
            <a:r>
              <a:rPr lang="en-GB" sz="2400" b="1" u="sng" dirty="0" smtClean="0"/>
              <a:t>Solution</a:t>
            </a:r>
          </a:p>
          <a:p>
            <a:pPr>
              <a:buNone/>
            </a:pPr>
            <a:r>
              <a:rPr lang="en-GB" sz="2800" dirty="0" smtClean="0"/>
              <a:t>A water balance on the cyclone gives:</a:t>
            </a:r>
          </a:p>
          <a:p>
            <a:pPr>
              <a:buNone/>
            </a:pPr>
            <a:r>
              <a:rPr lang="en-GB" sz="2800" dirty="0" smtClean="0"/>
              <a:t> </a:t>
            </a:r>
          </a:p>
          <a:p>
            <a:pPr>
              <a:buNone/>
            </a:pPr>
            <a:endParaRPr lang="en-GB" sz="2800" dirty="0" smtClean="0"/>
          </a:p>
          <a:p>
            <a:pPr>
              <a:buNone/>
            </a:pPr>
            <a:r>
              <a:rPr lang="en-GB" sz="2800" dirty="0" smtClean="0"/>
              <a:t>      </a:t>
            </a:r>
          </a:p>
          <a:p>
            <a:pPr>
              <a:buNone/>
            </a:pPr>
            <a:r>
              <a:rPr lang="en-GB" sz="2800" dirty="0" smtClean="0"/>
              <a:t>  </a:t>
            </a:r>
          </a:p>
          <a:p>
            <a:pPr>
              <a:buNone/>
            </a:pPr>
            <a:r>
              <a:rPr lang="en-GB" sz="2800" dirty="0" smtClean="0"/>
              <a:t> where  F = cyclone feed (dry t/h)</a:t>
            </a:r>
          </a:p>
          <a:p>
            <a:pPr>
              <a:buNone/>
            </a:pPr>
            <a:r>
              <a:rPr lang="en-GB" sz="2800" dirty="0" smtClean="0"/>
              <a:t>              U = cyclone underflow (dry t/h)   </a:t>
            </a:r>
          </a:p>
          <a:p>
            <a:pPr>
              <a:buNone/>
            </a:pPr>
            <a:r>
              <a:rPr lang="en-GB" sz="2800" dirty="0" smtClean="0"/>
              <a:t> </a:t>
            </a:r>
          </a:p>
          <a:p>
            <a:pPr>
              <a:buNone/>
            </a:pPr>
            <a:r>
              <a:rPr lang="en-GB" sz="2800" dirty="0" smtClean="0"/>
              <a:t>     The mass </a:t>
            </a:r>
            <a:r>
              <a:rPr lang="en-GB" sz="2800" dirty="0" err="1" smtClean="0"/>
              <a:t>flowrate</a:t>
            </a:r>
            <a:r>
              <a:rPr lang="en-GB" sz="2800" dirty="0" smtClean="0"/>
              <a:t> of feed from the ore bin = 25 t/h (since input to circuit = output).</a:t>
            </a:r>
          </a:p>
          <a:p>
            <a:pPr>
              <a:buNone/>
            </a:pPr>
            <a:r>
              <a:rPr lang="en-GB" sz="2800" dirty="0" smtClean="0"/>
              <a:t> </a:t>
            </a:r>
          </a:p>
          <a:p>
            <a:pPr>
              <a:buNone/>
            </a:pPr>
            <a:r>
              <a:rPr lang="en-GB" sz="2800" dirty="0" smtClean="0"/>
              <a:t>Therefore,  F = 25 + U</a:t>
            </a:r>
          </a:p>
          <a:p>
            <a:pPr>
              <a:buNone/>
            </a:pPr>
            <a:r>
              <a:rPr lang="en-GB" sz="2800" dirty="0" smtClean="0"/>
              <a:t> </a:t>
            </a:r>
          </a:p>
          <a:p>
            <a:pPr>
              <a:buNone/>
            </a:pPr>
            <a:r>
              <a:rPr lang="en-GB" sz="2800" dirty="0" smtClean="0"/>
              <a:t>and     </a:t>
            </a:r>
          </a:p>
          <a:p>
            <a:pPr algn="just">
              <a:buNone/>
            </a:pPr>
            <a:endParaRPr lang="en-GB" sz="2900" dirty="0" smtClean="0"/>
          </a:p>
          <a:p>
            <a:pPr>
              <a:buNone/>
            </a:pPr>
            <a:endParaRPr lang="en-GB" sz="2900" dirty="0" smtClean="0"/>
          </a:p>
          <a:p>
            <a:endParaRPr lang="en-GB" sz="2400" dirty="0" smtClean="0"/>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graphicFrame>
        <p:nvGraphicFramePr>
          <p:cNvPr id="6" name="Object 5"/>
          <p:cNvGraphicFramePr>
            <a:graphicFrameLocks noChangeAspect="1"/>
          </p:cNvGraphicFramePr>
          <p:nvPr/>
        </p:nvGraphicFramePr>
        <p:xfrm>
          <a:off x="2123728" y="2276872"/>
          <a:ext cx="4176464" cy="864096"/>
        </p:xfrm>
        <a:graphic>
          <a:graphicData uri="http://schemas.openxmlformats.org/presentationml/2006/ole">
            <p:oleObj spid="_x0000_s37890" name="Equation" r:id="rId3" imgW="1511280" imgH="393480" progId="Equation.3">
              <p:embed/>
            </p:oleObj>
          </a:graphicData>
        </a:graphic>
      </p:graphicFrame>
      <p:sp>
        <p:nvSpPr>
          <p:cNvPr id="7" name="Slide Number Placeholder 6"/>
          <p:cNvSpPr>
            <a:spLocks noGrp="1"/>
          </p:cNvSpPr>
          <p:nvPr>
            <p:ph type="sldNum" sz="quarter" idx="12"/>
          </p:nvPr>
        </p:nvSpPr>
        <p:spPr/>
        <p:txBody>
          <a:bodyPr/>
          <a:lstStyle/>
          <a:p>
            <a:fld id="{7525E45A-173B-4ABC-AC1A-22508C3C4FC1}" type="slidenum">
              <a:rPr lang="en-GB" smtClean="0"/>
              <a:pPr/>
              <a:t>37</a:t>
            </a:fld>
            <a:endParaRPr lang="en-GB"/>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4000" b="1" dirty="0" smtClean="0">
                <a:solidFill>
                  <a:srgbClr val="002060"/>
                </a:solidFill>
                <a:latin typeface="Arial" pitchFamily="34" charset="0"/>
                <a:cs typeface="Arial" pitchFamily="34" charset="0"/>
              </a:rPr>
              <a:t>Mass Balancing Methods</a:t>
            </a:r>
            <a:endParaRPr lang="en-GB" sz="4000" b="1" dirty="0">
              <a:solidFill>
                <a:srgbClr val="002060"/>
              </a:solidFill>
              <a:latin typeface="Arial" pitchFamily="34" charset="0"/>
              <a:cs typeface="Arial" pitchFamily="34" charset="0"/>
            </a:endParaRPr>
          </a:p>
        </p:txBody>
      </p:sp>
      <p:sp>
        <p:nvSpPr>
          <p:cNvPr id="3" name="Content Placeholder 2"/>
          <p:cNvSpPr>
            <a:spLocks noGrp="1"/>
          </p:cNvSpPr>
          <p:nvPr>
            <p:ph idx="1"/>
          </p:nvPr>
        </p:nvSpPr>
        <p:spPr>
          <a:xfrm>
            <a:off x="251520" y="1124744"/>
            <a:ext cx="8712968" cy="5544616"/>
          </a:xfrm>
        </p:spPr>
        <p:txBody>
          <a:bodyPr>
            <a:normAutofit lnSpcReduction="10000"/>
          </a:bodyPr>
          <a:lstStyle/>
          <a:p>
            <a:pPr algn="just">
              <a:buNone/>
            </a:pPr>
            <a:r>
              <a:rPr lang="en-GB" sz="2800" b="1" u="sng" dirty="0" smtClean="0">
                <a:solidFill>
                  <a:srgbClr val="C00000"/>
                </a:solidFill>
                <a:latin typeface="Arial" pitchFamily="34" charset="0"/>
                <a:cs typeface="Arial" pitchFamily="34" charset="0"/>
              </a:rPr>
              <a:t>The Use of Dilution Ratios in Mass Balancing</a:t>
            </a:r>
          </a:p>
          <a:p>
            <a:pPr algn="just">
              <a:buNone/>
            </a:pPr>
            <a:r>
              <a:rPr lang="en-GB" sz="2400" b="1" u="sng" dirty="0" smtClean="0"/>
              <a:t>Solution</a:t>
            </a:r>
          </a:p>
          <a:p>
            <a:pPr>
              <a:buNone/>
            </a:pPr>
            <a:r>
              <a:rPr lang="en-GB" sz="2800" dirty="0" smtClean="0"/>
              <a:t> </a:t>
            </a:r>
          </a:p>
          <a:p>
            <a:pPr>
              <a:buNone/>
            </a:pPr>
            <a:endParaRPr lang="en-GB" sz="2800" dirty="0" smtClean="0"/>
          </a:p>
          <a:p>
            <a:pPr>
              <a:buNone/>
            </a:pPr>
            <a:r>
              <a:rPr lang="en-GB" sz="2800" dirty="0" smtClean="0"/>
              <a:t>      </a:t>
            </a:r>
          </a:p>
          <a:p>
            <a:pPr>
              <a:buNone/>
            </a:pPr>
            <a:r>
              <a:rPr lang="en-GB" sz="2800" dirty="0" smtClean="0"/>
              <a:t>  </a:t>
            </a:r>
          </a:p>
          <a:p>
            <a:pPr>
              <a:buNone/>
            </a:pPr>
            <a:r>
              <a:rPr lang="en-GB" sz="2800" dirty="0" smtClean="0"/>
              <a:t>   </a:t>
            </a:r>
          </a:p>
          <a:p>
            <a:endParaRPr lang="en-GB" sz="2800" dirty="0" smtClean="0"/>
          </a:p>
          <a:p>
            <a:endParaRPr lang="en-GB" sz="2800" dirty="0" smtClean="0"/>
          </a:p>
          <a:p>
            <a:endParaRPr lang="en-GB" sz="2800" dirty="0" smtClean="0"/>
          </a:p>
          <a:p>
            <a:pPr>
              <a:buNone/>
            </a:pPr>
            <a:r>
              <a:rPr lang="en-GB" dirty="0" smtClean="0"/>
              <a:t>  </a:t>
            </a:r>
          </a:p>
          <a:p>
            <a:pPr>
              <a:buNone/>
            </a:pPr>
            <a:endParaRPr lang="en-GB" dirty="0" smtClean="0"/>
          </a:p>
          <a:p>
            <a:pPr>
              <a:buNone/>
            </a:pPr>
            <a:endParaRPr lang="en-GB" sz="2800" dirty="0" smtClean="0"/>
          </a:p>
          <a:p>
            <a:pPr algn="just">
              <a:buNone/>
            </a:pPr>
            <a:endParaRPr lang="en-GB" sz="2900" dirty="0" smtClean="0"/>
          </a:p>
          <a:p>
            <a:pPr>
              <a:buNone/>
            </a:pPr>
            <a:endParaRPr lang="en-GB" sz="2900" dirty="0" smtClean="0"/>
          </a:p>
          <a:p>
            <a:endParaRPr lang="en-GB" sz="2400" dirty="0" smtClean="0"/>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graphicFrame>
        <p:nvGraphicFramePr>
          <p:cNvPr id="6" name="Object 5"/>
          <p:cNvGraphicFramePr>
            <a:graphicFrameLocks noChangeAspect="1"/>
          </p:cNvGraphicFramePr>
          <p:nvPr/>
        </p:nvGraphicFramePr>
        <p:xfrm>
          <a:off x="683568" y="2348880"/>
          <a:ext cx="7344816" cy="2518147"/>
        </p:xfrm>
        <a:graphic>
          <a:graphicData uri="http://schemas.openxmlformats.org/presentationml/2006/ole">
            <p:oleObj spid="_x0000_s38914" name="Equation" r:id="rId3" imgW="1981080" imgH="850680" progId="Equation.3">
              <p:embed/>
            </p:oleObj>
          </a:graphicData>
        </a:graphic>
      </p:graphicFrame>
      <p:sp>
        <p:nvSpPr>
          <p:cNvPr id="7" name="Slide Number Placeholder 6"/>
          <p:cNvSpPr>
            <a:spLocks noGrp="1"/>
          </p:cNvSpPr>
          <p:nvPr>
            <p:ph type="sldNum" sz="quarter" idx="12"/>
          </p:nvPr>
        </p:nvSpPr>
        <p:spPr/>
        <p:txBody>
          <a:bodyPr/>
          <a:lstStyle/>
          <a:p>
            <a:fld id="{7525E45A-173B-4ABC-AC1A-22508C3C4FC1}" type="slidenum">
              <a:rPr lang="en-GB" smtClean="0"/>
              <a:pPr/>
              <a:t>38</a:t>
            </a:fld>
            <a:endParaRPr lang="en-GB"/>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4000" b="1" dirty="0" smtClean="0">
                <a:solidFill>
                  <a:srgbClr val="002060"/>
                </a:solidFill>
                <a:latin typeface="Arial" pitchFamily="34" charset="0"/>
                <a:cs typeface="Arial" pitchFamily="34" charset="0"/>
              </a:rPr>
              <a:t>Mass Balancing Methods</a:t>
            </a:r>
            <a:endParaRPr lang="en-GB" sz="4000" b="1" dirty="0">
              <a:solidFill>
                <a:srgbClr val="002060"/>
              </a:solidFill>
              <a:latin typeface="Arial" pitchFamily="34" charset="0"/>
              <a:cs typeface="Arial" pitchFamily="34" charset="0"/>
            </a:endParaRPr>
          </a:p>
        </p:txBody>
      </p:sp>
      <p:sp>
        <p:nvSpPr>
          <p:cNvPr id="3" name="Content Placeholder 2"/>
          <p:cNvSpPr>
            <a:spLocks noGrp="1"/>
          </p:cNvSpPr>
          <p:nvPr>
            <p:ph idx="1"/>
          </p:nvPr>
        </p:nvSpPr>
        <p:spPr>
          <a:xfrm>
            <a:off x="251520" y="1124744"/>
            <a:ext cx="8712968" cy="5544616"/>
          </a:xfrm>
        </p:spPr>
        <p:txBody>
          <a:bodyPr>
            <a:normAutofit fontScale="77500" lnSpcReduction="20000"/>
          </a:bodyPr>
          <a:lstStyle/>
          <a:p>
            <a:pPr algn="just">
              <a:buNone/>
            </a:pPr>
            <a:r>
              <a:rPr lang="en-GB" sz="2800" b="1" u="sng" dirty="0" smtClean="0">
                <a:solidFill>
                  <a:srgbClr val="C00000"/>
                </a:solidFill>
                <a:latin typeface="Arial" pitchFamily="34" charset="0"/>
                <a:cs typeface="Arial" pitchFamily="34" charset="0"/>
              </a:rPr>
              <a:t>The Use of Dilution Ratios in Mass Balancing</a:t>
            </a:r>
          </a:p>
          <a:p>
            <a:pPr algn="just">
              <a:buNone/>
            </a:pPr>
            <a:r>
              <a:rPr lang="en-GB" sz="3600" b="1" u="sng" dirty="0" smtClean="0"/>
              <a:t>Solution</a:t>
            </a:r>
          </a:p>
          <a:p>
            <a:pPr>
              <a:buNone/>
            </a:pPr>
            <a:r>
              <a:rPr lang="en-GB" sz="2800" dirty="0" smtClean="0"/>
              <a:t> </a:t>
            </a:r>
          </a:p>
          <a:p>
            <a:pPr>
              <a:buNone/>
            </a:pPr>
            <a:r>
              <a:rPr lang="en-GB" sz="2800" dirty="0" smtClean="0"/>
              <a:t>     </a:t>
            </a:r>
            <a:r>
              <a:rPr lang="en-GB" dirty="0" smtClean="0"/>
              <a:t>The circulating load is therefore 61.0 t/h, and the circulating      load ratio is 61.0/25 = 2.44.</a:t>
            </a:r>
          </a:p>
          <a:p>
            <a:pPr>
              <a:buNone/>
            </a:pPr>
            <a:r>
              <a:rPr lang="en-GB" dirty="0" smtClean="0"/>
              <a:t> </a:t>
            </a:r>
          </a:p>
          <a:p>
            <a:pPr>
              <a:buNone/>
            </a:pPr>
            <a:r>
              <a:rPr lang="en-GB" dirty="0" smtClean="0"/>
              <a:t>    The ball mill feed = ore from bin + circulating load</a:t>
            </a:r>
          </a:p>
          <a:p>
            <a:pPr>
              <a:buNone/>
            </a:pPr>
            <a:r>
              <a:rPr lang="en-GB" dirty="0" smtClean="0"/>
              <a:t> </a:t>
            </a:r>
          </a:p>
          <a:p>
            <a:pPr>
              <a:buNone/>
            </a:pPr>
            <a:r>
              <a:rPr lang="en-GB" dirty="0" smtClean="0"/>
              <a:t>    Water in ball mill feed = 25 x 5/95  + 61.0 x 35/65 = 34.2 m</a:t>
            </a:r>
            <a:r>
              <a:rPr lang="en-GB" baseline="30000" dirty="0" smtClean="0"/>
              <a:t>3</a:t>
            </a:r>
            <a:r>
              <a:rPr lang="en-GB" dirty="0" smtClean="0"/>
              <a:t>/h</a:t>
            </a:r>
          </a:p>
          <a:p>
            <a:pPr>
              <a:buNone/>
            </a:pPr>
            <a:r>
              <a:rPr lang="en-GB" dirty="0" smtClean="0"/>
              <a:t> </a:t>
            </a:r>
          </a:p>
          <a:p>
            <a:pPr>
              <a:buNone/>
            </a:pPr>
            <a:r>
              <a:rPr lang="en-GB" dirty="0" smtClean="0"/>
              <a:t>     Water in cyclone feed = (25 + 61.0) 67/33 = 174.6 m</a:t>
            </a:r>
            <a:r>
              <a:rPr lang="en-GB" baseline="30000" dirty="0" smtClean="0"/>
              <a:t>3</a:t>
            </a:r>
            <a:r>
              <a:rPr lang="en-GB" dirty="0" smtClean="0"/>
              <a:t>/h</a:t>
            </a:r>
          </a:p>
          <a:p>
            <a:pPr>
              <a:buNone/>
            </a:pPr>
            <a:r>
              <a:rPr lang="en-GB" dirty="0" smtClean="0"/>
              <a:t> </a:t>
            </a:r>
          </a:p>
          <a:p>
            <a:pPr>
              <a:buNone/>
            </a:pPr>
            <a:r>
              <a:rPr lang="en-GB" dirty="0" smtClean="0"/>
              <a:t>    Therefore, water requirement at cyclone feed = 174.6 – 34.2 = 140.4 m</a:t>
            </a:r>
            <a:r>
              <a:rPr lang="en-GB" baseline="30000" dirty="0" smtClean="0"/>
              <a:t>3</a:t>
            </a:r>
            <a:r>
              <a:rPr lang="en-GB" dirty="0" smtClean="0"/>
              <a:t>/h</a:t>
            </a:r>
          </a:p>
          <a:p>
            <a:pPr>
              <a:buNone/>
            </a:pPr>
            <a:endParaRPr lang="en-GB" sz="2800" dirty="0" smtClean="0"/>
          </a:p>
          <a:p>
            <a:pPr algn="just">
              <a:buNone/>
            </a:pPr>
            <a:endParaRPr lang="en-GB" sz="2900" dirty="0" smtClean="0"/>
          </a:p>
          <a:p>
            <a:pPr>
              <a:buNone/>
            </a:pPr>
            <a:endParaRPr lang="en-GB" sz="2900" dirty="0" smtClean="0"/>
          </a:p>
          <a:p>
            <a:endParaRPr lang="en-GB" sz="2400" dirty="0" smtClean="0"/>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7525E45A-173B-4ABC-AC1A-22508C3C4FC1}" type="slidenum">
              <a:rPr lang="en-GB" smtClean="0"/>
              <a:pPr/>
              <a:t>39</a:t>
            </a:fld>
            <a:endParaRPr lang="en-GB"/>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435280" cy="850106"/>
          </a:xfrm>
        </p:spPr>
        <p:txBody>
          <a:bodyPr/>
          <a:lstStyle/>
          <a:p>
            <a:r>
              <a:rPr lang="en-GB" b="1" dirty="0" smtClean="0">
                <a:solidFill>
                  <a:srgbClr val="002060"/>
                </a:solidFill>
              </a:rPr>
              <a:t>Metallurgical Accounting Systems</a:t>
            </a:r>
            <a:endParaRPr lang="en-GB" b="1" dirty="0">
              <a:solidFill>
                <a:srgbClr val="002060"/>
              </a:solidFill>
            </a:endParaRPr>
          </a:p>
        </p:txBody>
      </p:sp>
      <p:sp>
        <p:nvSpPr>
          <p:cNvPr id="3" name="Content Placeholder 2"/>
          <p:cNvSpPr>
            <a:spLocks noGrp="1"/>
          </p:cNvSpPr>
          <p:nvPr>
            <p:ph idx="1"/>
          </p:nvPr>
        </p:nvSpPr>
        <p:spPr>
          <a:xfrm>
            <a:off x="251520" y="1124744"/>
            <a:ext cx="8712968" cy="5400600"/>
          </a:xfrm>
        </p:spPr>
        <p:txBody>
          <a:bodyPr>
            <a:normAutofit fontScale="92500" lnSpcReduction="20000"/>
          </a:bodyPr>
          <a:lstStyle/>
          <a:p>
            <a:pPr algn="just"/>
            <a:r>
              <a:rPr lang="en-GB" sz="2400" dirty="0" smtClean="0">
                <a:latin typeface="Arial" pitchFamily="34" charset="0"/>
                <a:cs typeface="Arial" pitchFamily="34" charset="0"/>
              </a:rPr>
              <a:t>Assays are made of the feed and the two products and, if one of the mass flow rates (weights) is known, the other mass flow rates can be calculated from the assays with the ‘</a:t>
            </a:r>
            <a:r>
              <a:rPr lang="en-GB" sz="2400" i="1" dirty="0" smtClean="0">
                <a:solidFill>
                  <a:srgbClr val="C00000"/>
                </a:solidFill>
                <a:latin typeface="Arial" pitchFamily="34" charset="0"/>
                <a:cs typeface="Arial" pitchFamily="34" charset="0"/>
              </a:rPr>
              <a:t>two-product formula</a:t>
            </a:r>
            <a:r>
              <a:rPr lang="en-GB" sz="2400" dirty="0" smtClean="0">
                <a:latin typeface="Arial" pitchFamily="34" charset="0"/>
                <a:cs typeface="Arial" pitchFamily="34" charset="0"/>
              </a:rPr>
              <a:t>’.</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The weight chosen should be the most accurate of the three weights.</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It is often the weight of the valuable product, but sometimes it is more convenient to use the weight of the feed.</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The method can be used on a single process unit, or on an entire production section, or on an entire plant.</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In theory, it is an excellent method, but a small error in an assay value results in large errors in the calculated weights, so that the method is normally used for rough accounting only.</a:t>
            </a: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7525E45A-173B-4ABC-AC1A-22508C3C4FC1}" type="slidenum">
              <a:rPr lang="en-GB" smtClean="0"/>
              <a:pPr/>
              <a:t>4</a:t>
            </a:fld>
            <a:endParaRPr lang="en-GB"/>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4000" b="1" dirty="0" smtClean="0">
                <a:solidFill>
                  <a:srgbClr val="002060"/>
                </a:solidFill>
                <a:latin typeface="Arial" pitchFamily="34" charset="0"/>
                <a:cs typeface="Arial" pitchFamily="34" charset="0"/>
              </a:rPr>
              <a:t>Mass Balancing Methods</a:t>
            </a:r>
            <a:endParaRPr lang="en-GB" sz="4000" b="1" dirty="0">
              <a:solidFill>
                <a:srgbClr val="002060"/>
              </a:solidFill>
              <a:latin typeface="Arial" pitchFamily="34" charset="0"/>
              <a:cs typeface="Arial" pitchFamily="34" charset="0"/>
            </a:endParaRPr>
          </a:p>
        </p:txBody>
      </p:sp>
      <p:sp>
        <p:nvSpPr>
          <p:cNvPr id="3" name="Content Placeholder 2"/>
          <p:cNvSpPr>
            <a:spLocks noGrp="1"/>
          </p:cNvSpPr>
          <p:nvPr>
            <p:ph idx="1"/>
          </p:nvPr>
        </p:nvSpPr>
        <p:spPr>
          <a:xfrm>
            <a:off x="251520" y="1124744"/>
            <a:ext cx="8712968" cy="5544616"/>
          </a:xfrm>
        </p:spPr>
        <p:txBody>
          <a:bodyPr>
            <a:normAutofit lnSpcReduction="10000"/>
          </a:bodyPr>
          <a:lstStyle/>
          <a:p>
            <a:pPr algn="just">
              <a:buNone/>
            </a:pPr>
            <a:r>
              <a:rPr lang="en-GB" sz="2800" b="1" u="sng" dirty="0" smtClean="0">
                <a:solidFill>
                  <a:srgbClr val="C00000"/>
                </a:solidFill>
                <a:latin typeface="Arial" pitchFamily="34" charset="0"/>
                <a:cs typeface="Arial" pitchFamily="34" charset="0"/>
              </a:rPr>
              <a:t>The Use of Dilution Ratios in Mass Balancing</a:t>
            </a:r>
          </a:p>
          <a:p>
            <a:pPr algn="just">
              <a:buNone/>
            </a:pPr>
            <a:r>
              <a:rPr lang="en-GB" sz="3600" b="1" u="sng" dirty="0" smtClean="0"/>
              <a:t>Example 5</a:t>
            </a:r>
          </a:p>
          <a:p>
            <a:pPr algn="just">
              <a:buNone/>
            </a:pPr>
            <a:r>
              <a:rPr lang="en-GB" sz="2800" dirty="0" smtClean="0"/>
              <a:t>    Calculate the circulating load in the grinding circuit   shown in Fig. 4 and the amounts of water added to rod mill and cyclone feed.</a:t>
            </a:r>
          </a:p>
          <a:p>
            <a:pPr algn="just">
              <a:buNone/>
            </a:pPr>
            <a:r>
              <a:rPr lang="en-GB" sz="2800" dirty="0" smtClean="0"/>
              <a:t> </a:t>
            </a:r>
          </a:p>
          <a:p>
            <a:pPr algn="just">
              <a:buNone/>
            </a:pPr>
            <a:r>
              <a:rPr lang="en-GB" sz="2800" dirty="0" smtClean="0"/>
              <a:t>      Feed to rod mill = 55 tonnes of dry ore per hour</a:t>
            </a:r>
          </a:p>
          <a:p>
            <a:pPr algn="just">
              <a:buNone/>
            </a:pPr>
            <a:r>
              <a:rPr lang="en-GB" sz="2800" dirty="0" smtClean="0"/>
              <a:t>      Rod mill discharge = 62 % solids</a:t>
            </a:r>
          </a:p>
          <a:p>
            <a:pPr algn="just">
              <a:buNone/>
            </a:pPr>
            <a:r>
              <a:rPr lang="en-GB" sz="2800" dirty="0" smtClean="0"/>
              <a:t>      Cyclone feed = 48 % solids</a:t>
            </a:r>
          </a:p>
          <a:p>
            <a:pPr algn="just">
              <a:buNone/>
            </a:pPr>
            <a:r>
              <a:rPr lang="en-GB" sz="2800" dirty="0" smtClean="0"/>
              <a:t>      Cyclone overflow = 31 % solids</a:t>
            </a:r>
          </a:p>
          <a:p>
            <a:pPr algn="just">
              <a:buNone/>
            </a:pPr>
            <a:r>
              <a:rPr lang="en-GB" sz="2800" dirty="0" smtClean="0"/>
              <a:t>      Cyclone underflow 74 % solids</a:t>
            </a:r>
          </a:p>
          <a:p>
            <a:pPr>
              <a:buNone/>
            </a:pPr>
            <a:endParaRPr lang="en-GB" sz="2800" dirty="0" smtClean="0"/>
          </a:p>
          <a:p>
            <a:pPr>
              <a:buNone/>
            </a:pPr>
            <a:endParaRPr lang="en-GB" sz="2800" dirty="0" smtClean="0"/>
          </a:p>
          <a:p>
            <a:pPr algn="just">
              <a:buNone/>
            </a:pPr>
            <a:endParaRPr lang="en-GB" sz="2900" dirty="0" smtClean="0"/>
          </a:p>
          <a:p>
            <a:pPr>
              <a:buNone/>
            </a:pPr>
            <a:endParaRPr lang="en-GB" sz="2900" dirty="0" smtClean="0"/>
          </a:p>
          <a:p>
            <a:endParaRPr lang="en-GB" sz="2400" dirty="0" smtClean="0"/>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7525E45A-173B-4ABC-AC1A-22508C3C4FC1}" type="slidenum">
              <a:rPr lang="en-GB" smtClean="0"/>
              <a:pPr/>
              <a:t>40</a:t>
            </a:fld>
            <a:endParaRPr lang="en-GB"/>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3676" y="1714875"/>
            <a:ext cx="936104" cy="1368152"/>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smtClean="0">
                <a:solidFill>
                  <a:srgbClr val="C00000"/>
                </a:solidFill>
                <a:latin typeface="Arial" pitchFamily="34" charset="0"/>
                <a:cs typeface="Arial" pitchFamily="34" charset="0"/>
              </a:rPr>
              <a:t>Rod</a:t>
            </a:r>
          </a:p>
          <a:p>
            <a:pPr algn="ctr"/>
            <a:r>
              <a:rPr lang="en-GB" sz="2000" b="1" dirty="0" smtClean="0">
                <a:solidFill>
                  <a:srgbClr val="C00000"/>
                </a:solidFill>
                <a:latin typeface="Arial" pitchFamily="34" charset="0"/>
                <a:cs typeface="Arial" pitchFamily="34" charset="0"/>
              </a:rPr>
              <a:t>Mill</a:t>
            </a:r>
            <a:endParaRPr lang="en-GB" sz="2000" b="1" dirty="0">
              <a:solidFill>
                <a:srgbClr val="C00000"/>
              </a:solidFill>
              <a:latin typeface="Arial" pitchFamily="34" charset="0"/>
              <a:cs typeface="Arial" pitchFamily="34" charset="0"/>
            </a:endParaRPr>
          </a:p>
        </p:txBody>
      </p:sp>
      <p:sp>
        <p:nvSpPr>
          <p:cNvPr id="3" name="Rectangle 2"/>
          <p:cNvSpPr/>
          <p:nvPr/>
        </p:nvSpPr>
        <p:spPr>
          <a:xfrm>
            <a:off x="2627784" y="3861048"/>
            <a:ext cx="504056" cy="504056"/>
          </a:xfrm>
          <a:prstGeom prst="rect">
            <a:avLst/>
          </a:prstGeom>
          <a:blipFill>
            <a:blip r:embed="rId3"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p:cNvSpPr/>
          <p:nvPr/>
        </p:nvSpPr>
        <p:spPr>
          <a:xfrm>
            <a:off x="4932040" y="1484784"/>
            <a:ext cx="432048"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Isosceles Triangle 4"/>
          <p:cNvSpPr/>
          <p:nvPr/>
        </p:nvSpPr>
        <p:spPr>
          <a:xfrm rot="10800000">
            <a:off x="4932040" y="2348880"/>
            <a:ext cx="432048" cy="79208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4644008" y="4005064"/>
            <a:ext cx="1152128" cy="936104"/>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smtClean="0">
                <a:solidFill>
                  <a:srgbClr val="C00000"/>
                </a:solidFill>
                <a:latin typeface="Arial" pitchFamily="34" charset="0"/>
                <a:cs typeface="Arial" pitchFamily="34" charset="0"/>
              </a:rPr>
              <a:t>Ball Mill</a:t>
            </a:r>
            <a:endParaRPr lang="en-GB" sz="2000" b="1" dirty="0">
              <a:solidFill>
                <a:srgbClr val="C00000"/>
              </a:solidFill>
              <a:latin typeface="Arial" pitchFamily="34" charset="0"/>
              <a:cs typeface="Arial" pitchFamily="34" charset="0"/>
            </a:endParaRPr>
          </a:p>
        </p:txBody>
      </p:sp>
      <p:sp>
        <p:nvSpPr>
          <p:cNvPr id="8" name="Down Arrow 7"/>
          <p:cNvSpPr/>
          <p:nvPr/>
        </p:nvSpPr>
        <p:spPr>
          <a:xfrm>
            <a:off x="1259632" y="260648"/>
            <a:ext cx="144016" cy="14401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 name="Straight Connector 11"/>
          <p:cNvCxnSpPr>
            <a:stCxn id="2" idx="2"/>
          </p:cNvCxnSpPr>
          <p:nvPr/>
        </p:nvCxnSpPr>
        <p:spPr>
          <a:xfrm>
            <a:off x="1391728" y="3083027"/>
            <a:ext cx="11920" cy="1066053"/>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1403648" y="4149080"/>
            <a:ext cx="1224136" cy="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3131840" y="4077072"/>
            <a:ext cx="648072" cy="0"/>
          </a:xfrm>
          <a:prstGeom prst="line">
            <a:avLst/>
          </a:prstGeom>
          <a:ln w="762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3779912" y="2636912"/>
            <a:ext cx="0" cy="144016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3779912" y="1844824"/>
            <a:ext cx="0" cy="864096"/>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3779912" y="1844824"/>
            <a:ext cx="1152128"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7" name="Bent Arrow 36"/>
          <p:cNvSpPr/>
          <p:nvPr/>
        </p:nvSpPr>
        <p:spPr>
          <a:xfrm>
            <a:off x="5076056" y="692696"/>
            <a:ext cx="648072" cy="792088"/>
          </a:xfrm>
          <a:prstGeom prst="bentArrow">
            <a:avLst/>
          </a:prstGeom>
          <a:blipFill>
            <a:blip r:embed="rId4"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cxnSp>
        <p:nvCxnSpPr>
          <p:cNvPr id="46" name="Straight Arrow Connector 45"/>
          <p:cNvCxnSpPr/>
          <p:nvPr/>
        </p:nvCxnSpPr>
        <p:spPr>
          <a:xfrm>
            <a:off x="5148064" y="3140968"/>
            <a:ext cx="0" cy="864096"/>
          </a:xfrm>
          <a:prstGeom prst="straightConnector1">
            <a:avLst/>
          </a:prstGeom>
          <a:ln w="762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5220072" y="4941168"/>
            <a:ext cx="0" cy="576064"/>
          </a:xfrm>
          <a:prstGeom prst="line">
            <a:avLst/>
          </a:prstGeom>
          <a:ln w="762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flipH="1">
            <a:off x="2915816" y="5517232"/>
            <a:ext cx="1224136" cy="0"/>
          </a:xfrm>
          <a:prstGeom prst="line">
            <a:avLst/>
          </a:prstGeom>
          <a:ln w="762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flipH="1">
            <a:off x="3995936" y="5517232"/>
            <a:ext cx="1224136" cy="0"/>
          </a:xfrm>
          <a:prstGeom prst="straightConnector1">
            <a:avLst/>
          </a:prstGeom>
          <a:ln w="762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2915816" y="4365104"/>
            <a:ext cx="0" cy="1152128"/>
          </a:xfrm>
          <a:prstGeom prst="line">
            <a:avLst/>
          </a:prstGeom>
          <a:ln w="762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flipH="1">
            <a:off x="1403648" y="1196752"/>
            <a:ext cx="1584176"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a:off x="2915816" y="3140968"/>
            <a:ext cx="0" cy="72008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78" name="TextBox 77"/>
          <p:cNvSpPr txBox="1"/>
          <p:nvPr/>
        </p:nvSpPr>
        <p:spPr>
          <a:xfrm>
            <a:off x="467544" y="548680"/>
            <a:ext cx="792088" cy="369332"/>
          </a:xfrm>
          <a:prstGeom prst="rect">
            <a:avLst/>
          </a:prstGeom>
          <a:noFill/>
        </p:spPr>
        <p:txBody>
          <a:bodyPr wrap="square" rtlCol="0">
            <a:spAutoFit/>
          </a:bodyPr>
          <a:lstStyle/>
          <a:p>
            <a:r>
              <a:rPr lang="en-GB" b="1" dirty="0" smtClean="0">
                <a:latin typeface="Arial" pitchFamily="34" charset="0"/>
                <a:cs typeface="Arial" pitchFamily="34" charset="0"/>
              </a:rPr>
              <a:t>Feed</a:t>
            </a:r>
            <a:endParaRPr lang="en-GB" b="1" dirty="0">
              <a:latin typeface="Arial" pitchFamily="34" charset="0"/>
              <a:cs typeface="Arial" pitchFamily="34" charset="0"/>
            </a:endParaRPr>
          </a:p>
        </p:txBody>
      </p:sp>
      <p:sp>
        <p:nvSpPr>
          <p:cNvPr id="79" name="TextBox 78"/>
          <p:cNvSpPr txBox="1"/>
          <p:nvPr/>
        </p:nvSpPr>
        <p:spPr>
          <a:xfrm>
            <a:off x="4860032" y="332656"/>
            <a:ext cx="1512168" cy="369332"/>
          </a:xfrm>
          <a:prstGeom prst="rect">
            <a:avLst/>
          </a:prstGeom>
          <a:noFill/>
        </p:spPr>
        <p:txBody>
          <a:bodyPr wrap="square" rtlCol="0">
            <a:spAutoFit/>
          </a:bodyPr>
          <a:lstStyle/>
          <a:p>
            <a:r>
              <a:rPr lang="en-GB" b="1" dirty="0" smtClean="0">
                <a:latin typeface="Arial" pitchFamily="34" charset="0"/>
                <a:cs typeface="Arial" pitchFamily="34" charset="0"/>
              </a:rPr>
              <a:t>Overflow</a:t>
            </a:r>
            <a:endParaRPr lang="en-GB" b="1" dirty="0">
              <a:latin typeface="Arial" pitchFamily="34" charset="0"/>
              <a:cs typeface="Arial" pitchFamily="34" charset="0"/>
            </a:endParaRPr>
          </a:p>
        </p:txBody>
      </p:sp>
      <p:sp>
        <p:nvSpPr>
          <p:cNvPr id="82" name="TextBox 81"/>
          <p:cNvSpPr txBox="1"/>
          <p:nvPr/>
        </p:nvSpPr>
        <p:spPr>
          <a:xfrm>
            <a:off x="5868144" y="692696"/>
            <a:ext cx="2232248" cy="369332"/>
          </a:xfrm>
          <a:prstGeom prst="rect">
            <a:avLst/>
          </a:prstGeom>
          <a:noFill/>
        </p:spPr>
        <p:txBody>
          <a:bodyPr wrap="square" rtlCol="0">
            <a:spAutoFit/>
          </a:bodyPr>
          <a:lstStyle/>
          <a:p>
            <a:r>
              <a:rPr lang="en-GB" b="1" dirty="0" smtClean="0">
                <a:latin typeface="Arial" pitchFamily="34" charset="0"/>
                <a:cs typeface="Arial" pitchFamily="34" charset="0"/>
              </a:rPr>
              <a:t>to flotation</a:t>
            </a:r>
            <a:endParaRPr lang="en-GB" b="1" dirty="0">
              <a:latin typeface="Arial" pitchFamily="34" charset="0"/>
              <a:cs typeface="Arial" pitchFamily="34" charset="0"/>
            </a:endParaRPr>
          </a:p>
        </p:txBody>
      </p:sp>
      <p:sp>
        <p:nvSpPr>
          <p:cNvPr id="83" name="TextBox 82"/>
          <p:cNvSpPr txBox="1"/>
          <p:nvPr/>
        </p:nvSpPr>
        <p:spPr>
          <a:xfrm>
            <a:off x="5436096" y="1844824"/>
            <a:ext cx="1368152" cy="369332"/>
          </a:xfrm>
          <a:prstGeom prst="rect">
            <a:avLst/>
          </a:prstGeom>
          <a:noFill/>
        </p:spPr>
        <p:txBody>
          <a:bodyPr wrap="square" rtlCol="0">
            <a:spAutoFit/>
          </a:bodyPr>
          <a:lstStyle/>
          <a:p>
            <a:r>
              <a:rPr lang="en-GB" b="1" dirty="0" smtClean="0">
                <a:latin typeface="Arial" pitchFamily="34" charset="0"/>
                <a:cs typeface="Arial" pitchFamily="34" charset="0"/>
              </a:rPr>
              <a:t>Cyclone</a:t>
            </a:r>
            <a:endParaRPr lang="en-GB" b="1" dirty="0">
              <a:latin typeface="Arial" pitchFamily="34" charset="0"/>
              <a:cs typeface="Arial" pitchFamily="34" charset="0"/>
            </a:endParaRPr>
          </a:p>
        </p:txBody>
      </p:sp>
      <p:sp>
        <p:nvSpPr>
          <p:cNvPr id="84" name="TextBox 83"/>
          <p:cNvSpPr txBox="1"/>
          <p:nvPr/>
        </p:nvSpPr>
        <p:spPr>
          <a:xfrm>
            <a:off x="5292080" y="3356992"/>
            <a:ext cx="1656184" cy="369332"/>
          </a:xfrm>
          <a:prstGeom prst="rect">
            <a:avLst/>
          </a:prstGeom>
          <a:noFill/>
        </p:spPr>
        <p:txBody>
          <a:bodyPr wrap="square" rtlCol="0">
            <a:spAutoFit/>
          </a:bodyPr>
          <a:lstStyle/>
          <a:p>
            <a:r>
              <a:rPr lang="en-GB" b="1" dirty="0" smtClean="0">
                <a:latin typeface="Arial" pitchFamily="34" charset="0"/>
                <a:cs typeface="Arial" pitchFamily="34" charset="0"/>
              </a:rPr>
              <a:t>Underflow</a:t>
            </a:r>
            <a:endParaRPr lang="en-GB" b="1" dirty="0">
              <a:latin typeface="Arial" pitchFamily="34" charset="0"/>
              <a:cs typeface="Arial" pitchFamily="34" charset="0"/>
            </a:endParaRPr>
          </a:p>
        </p:txBody>
      </p:sp>
      <p:sp>
        <p:nvSpPr>
          <p:cNvPr id="85" name="TextBox 84"/>
          <p:cNvSpPr txBox="1"/>
          <p:nvPr/>
        </p:nvSpPr>
        <p:spPr>
          <a:xfrm>
            <a:off x="2483768" y="836712"/>
            <a:ext cx="864096" cy="369332"/>
          </a:xfrm>
          <a:prstGeom prst="rect">
            <a:avLst/>
          </a:prstGeom>
          <a:noFill/>
        </p:spPr>
        <p:txBody>
          <a:bodyPr wrap="square" rtlCol="0">
            <a:spAutoFit/>
          </a:bodyPr>
          <a:lstStyle/>
          <a:p>
            <a:r>
              <a:rPr lang="en-GB" b="1" dirty="0" smtClean="0">
                <a:latin typeface="Arial" pitchFamily="34" charset="0"/>
                <a:cs typeface="Arial" pitchFamily="34" charset="0"/>
              </a:rPr>
              <a:t>water</a:t>
            </a:r>
            <a:endParaRPr lang="en-GB" b="1" dirty="0">
              <a:latin typeface="Arial" pitchFamily="34" charset="0"/>
              <a:cs typeface="Arial" pitchFamily="34" charset="0"/>
            </a:endParaRPr>
          </a:p>
        </p:txBody>
      </p:sp>
      <p:sp>
        <p:nvSpPr>
          <p:cNvPr id="86" name="TextBox 85"/>
          <p:cNvSpPr txBox="1"/>
          <p:nvPr/>
        </p:nvSpPr>
        <p:spPr>
          <a:xfrm>
            <a:off x="2483768" y="2708920"/>
            <a:ext cx="792088" cy="369332"/>
          </a:xfrm>
          <a:prstGeom prst="rect">
            <a:avLst/>
          </a:prstGeom>
          <a:noFill/>
        </p:spPr>
        <p:txBody>
          <a:bodyPr wrap="square" rtlCol="0">
            <a:spAutoFit/>
          </a:bodyPr>
          <a:lstStyle/>
          <a:p>
            <a:r>
              <a:rPr lang="en-GB" b="1" dirty="0" smtClean="0">
                <a:latin typeface="Arial" pitchFamily="34" charset="0"/>
                <a:cs typeface="Arial" pitchFamily="34" charset="0"/>
              </a:rPr>
              <a:t>water</a:t>
            </a:r>
            <a:endParaRPr lang="en-GB" b="1" dirty="0">
              <a:latin typeface="Arial" pitchFamily="34" charset="0"/>
              <a:cs typeface="Arial" pitchFamily="34" charset="0"/>
            </a:endParaRPr>
          </a:p>
        </p:txBody>
      </p:sp>
      <p:sp>
        <p:nvSpPr>
          <p:cNvPr id="89" name="TextBox 88"/>
          <p:cNvSpPr txBox="1"/>
          <p:nvPr/>
        </p:nvSpPr>
        <p:spPr>
          <a:xfrm>
            <a:off x="539552" y="6309320"/>
            <a:ext cx="8064896" cy="369332"/>
          </a:xfrm>
          <a:prstGeom prst="rect">
            <a:avLst/>
          </a:prstGeom>
          <a:noFill/>
        </p:spPr>
        <p:txBody>
          <a:bodyPr wrap="square" rtlCol="0">
            <a:spAutoFit/>
          </a:bodyPr>
          <a:lstStyle/>
          <a:p>
            <a:pPr algn="ctr"/>
            <a:r>
              <a:rPr lang="en-GB" b="1" dirty="0" smtClean="0">
                <a:latin typeface="Arial" pitchFamily="34" charset="0"/>
                <a:cs typeface="Arial" pitchFamily="34" charset="0"/>
              </a:rPr>
              <a:t>Figure 4: Rod Mill – Ball Mill – Cyclone Circuit</a:t>
            </a:r>
            <a:endParaRPr lang="en-GB" b="1" dirty="0">
              <a:latin typeface="Arial" pitchFamily="34" charset="0"/>
              <a:cs typeface="Arial" pitchFamily="34" charset="0"/>
            </a:endParaRPr>
          </a:p>
        </p:txBody>
      </p:sp>
      <p:sp>
        <p:nvSpPr>
          <p:cNvPr id="31" name="Slide Number Placeholder 30"/>
          <p:cNvSpPr>
            <a:spLocks noGrp="1"/>
          </p:cNvSpPr>
          <p:nvPr>
            <p:ph type="sldNum" sz="quarter" idx="12"/>
          </p:nvPr>
        </p:nvSpPr>
        <p:spPr/>
        <p:txBody>
          <a:bodyPr/>
          <a:lstStyle/>
          <a:p>
            <a:fld id="{7525E45A-173B-4ABC-AC1A-22508C3C4FC1}" type="slidenum">
              <a:rPr lang="en-GB" smtClean="0"/>
              <a:pPr/>
              <a:t>41</a:t>
            </a:fld>
            <a:endParaRPr lang="en-GB"/>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4000" b="1" dirty="0" smtClean="0">
                <a:solidFill>
                  <a:srgbClr val="002060"/>
                </a:solidFill>
                <a:latin typeface="Arial" pitchFamily="34" charset="0"/>
                <a:cs typeface="Arial" pitchFamily="34" charset="0"/>
              </a:rPr>
              <a:t>Mass Balancing Methods</a:t>
            </a:r>
            <a:endParaRPr lang="en-GB" sz="4000" b="1" dirty="0">
              <a:solidFill>
                <a:srgbClr val="002060"/>
              </a:solidFill>
              <a:latin typeface="Arial" pitchFamily="34" charset="0"/>
              <a:cs typeface="Arial" pitchFamily="34" charset="0"/>
            </a:endParaRPr>
          </a:p>
        </p:txBody>
      </p:sp>
      <p:sp>
        <p:nvSpPr>
          <p:cNvPr id="3" name="Content Placeholder 2"/>
          <p:cNvSpPr>
            <a:spLocks noGrp="1"/>
          </p:cNvSpPr>
          <p:nvPr>
            <p:ph idx="1"/>
          </p:nvPr>
        </p:nvSpPr>
        <p:spPr>
          <a:xfrm>
            <a:off x="251520" y="1124744"/>
            <a:ext cx="8712968" cy="5544616"/>
          </a:xfrm>
        </p:spPr>
        <p:txBody>
          <a:bodyPr>
            <a:normAutofit/>
          </a:bodyPr>
          <a:lstStyle/>
          <a:p>
            <a:pPr algn="just">
              <a:buNone/>
            </a:pPr>
            <a:r>
              <a:rPr lang="en-GB" sz="2800" b="1" u="sng" dirty="0" smtClean="0">
                <a:solidFill>
                  <a:srgbClr val="C00000"/>
                </a:solidFill>
                <a:latin typeface="Arial" pitchFamily="34" charset="0"/>
                <a:cs typeface="Arial" pitchFamily="34" charset="0"/>
              </a:rPr>
              <a:t>The Use of Dilution Ratios in Mass Balancing</a:t>
            </a:r>
          </a:p>
          <a:p>
            <a:pPr algn="just">
              <a:buNone/>
            </a:pPr>
            <a:r>
              <a:rPr lang="en-GB" sz="3600" b="1" u="sng" dirty="0" smtClean="0"/>
              <a:t>Solution</a:t>
            </a:r>
          </a:p>
          <a:p>
            <a:pPr>
              <a:buNone/>
            </a:pPr>
            <a:r>
              <a:rPr lang="en-GB" sz="2800" dirty="0" smtClean="0"/>
              <a:t>    Since input to circuit = output, the cyclone overflow contains 55 t/h of solids.</a:t>
            </a:r>
          </a:p>
          <a:p>
            <a:pPr>
              <a:buNone/>
            </a:pPr>
            <a:r>
              <a:rPr lang="en-GB" sz="2800" dirty="0" smtClean="0"/>
              <a:t>    A water balance on the cyclone gives:</a:t>
            </a:r>
          </a:p>
          <a:p>
            <a:pPr algn="just">
              <a:buNone/>
            </a:pPr>
            <a:endParaRPr lang="en-GB" sz="2900" dirty="0" smtClean="0"/>
          </a:p>
          <a:p>
            <a:pPr>
              <a:buNone/>
            </a:pPr>
            <a:endParaRPr lang="en-GB" sz="4800" dirty="0" smtClean="0"/>
          </a:p>
          <a:p>
            <a:endParaRPr lang="en-GB" sz="2400" dirty="0" smtClean="0"/>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graphicFrame>
        <p:nvGraphicFramePr>
          <p:cNvPr id="6" name="Object 5"/>
          <p:cNvGraphicFramePr>
            <a:graphicFrameLocks noChangeAspect="1"/>
          </p:cNvGraphicFramePr>
          <p:nvPr/>
        </p:nvGraphicFramePr>
        <p:xfrm>
          <a:off x="827584" y="4149080"/>
          <a:ext cx="7200800" cy="1440160"/>
        </p:xfrm>
        <a:graphic>
          <a:graphicData uri="http://schemas.openxmlformats.org/presentationml/2006/ole">
            <p:oleObj spid="_x0000_s40962" name="Equation" r:id="rId3" imgW="1930320" imgH="393480" progId="Equation.3">
              <p:embed/>
            </p:oleObj>
          </a:graphicData>
        </a:graphic>
      </p:graphicFrame>
      <p:sp>
        <p:nvSpPr>
          <p:cNvPr id="7" name="Slide Number Placeholder 6"/>
          <p:cNvSpPr>
            <a:spLocks noGrp="1"/>
          </p:cNvSpPr>
          <p:nvPr>
            <p:ph type="sldNum" sz="quarter" idx="12"/>
          </p:nvPr>
        </p:nvSpPr>
        <p:spPr/>
        <p:txBody>
          <a:bodyPr/>
          <a:lstStyle/>
          <a:p>
            <a:fld id="{7525E45A-173B-4ABC-AC1A-22508C3C4FC1}" type="slidenum">
              <a:rPr lang="en-GB" smtClean="0"/>
              <a:pPr/>
              <a:t>42</a:t>
            </a:fld>
            <a:endParaRPr lang="en-GB"/>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4000" b="1" dirty="0" smtClean="0">
                <a:solidFill>
                  <a:srgbClr val="002060"/>
                </a:solidFill>
                <a:latin typeface="Arial" pitchFamily="34" charset="0"/>
                <a:cs typeface="Arial" pitchFamily="34" charset="0"/>
              </a:rPr>
              <a:t>Mass Balancing Methods</a:t>
            </a:r>
            <a:endParaRPr lang="en-GB" sz="4000" b="1" dirty="0">
              <a:solidFill>
                <a:srgbClr val="002060"/>
              </a:solidFill>
              <a:latin typeface="Arial" pitchFamily="34" charset="0"/>
              <a:cs typeface="Arial" pitchFamily="34" charset="0"/>
            </a:endParaRPr>
          </a:p>
        </p:txBody>
      </p:sp>
      <p:sp>
        <p:nvSpPr>
          <p:cNvPr id="3" name="Content Placeholder 2"/>
          <p:cNvSpPr>
            <a:spLocks noGrp="1"/>
          </p:cNvSpPr>
          <p:nvPr>
            <p:ph idx="1"/>
          </p:nvPr>
        </p:nvSpPr>
        <p:spPr>
          <a:xfrm>
            <a:off x="251520" y="1124744"/>
            <a:ext cx="8712968" cy="5544616"/>
          </a:xfrm>
        </p:spPr>
        <p:txBody>
          <a:bodyPr>
            <a:normAutofit fontScale="55000" lnSpcReduction="20000"/>
          </a:bodyPr>
          <a:lstStyle/>
          <a:p>
            <a:pPr algn="just">
              <a:buNone/>
            </a:pPr>
            <a:r>
              <a:rPr lang="en-GB" sz="2800" b="1" u="sng" dirty="0" smtClean="0">
                <a:solidFill>
                  <a:srgbClr val="C00000"/>
                </a:solidFill>
                <a:latin typeface="Arial" pitchFamily="34" charset="0"/>
                <a:cs typeface="Arial" pitchFamily="34" charset="0"/>
              </a:rPr>
              <a:t>The Use of Dilution Ratios in Mass Balancing</a:t>
            </a:r>
          </a:p>
          <a:p>
            <a:pPr algn="just">
              <a:buNone/>
            </a:pPr>
            <a:r>
              <a:rPr lang="en-GB" sz="3600" b="1" u="sng" dirty="0" smtClean="0"/>
              <a:t>Solution</a:t>
            </a:r>
          </a:p>
          <a:p>
            <a:pPr>
              <a:buNone/>
            </a:pPr>
            <a:r>
              <a:rPr lang="en-GB" sz="2800" dirty="0" smtClean="0"/>
              <a:t>  </a:t>
            </a:r>
          </a:p>
          <a:p>
            <a:pPr>
              <a:buNone/>
            </a:pPr>
            <a:r>
              <a:rPr lang="en-GB" dirty="0" smtClean="0">
                <a:latin typeface="Arial" pitchFamily="34" charset="0"/>
                <a:cs typeface="Arial" pitchFamily="34" charset="0"/>
              </a:rPr>
              <a:t>      which gives  </a:t>
            </a:r>
            <a:r>
              <a:rPr lang="en-GB" b="1" dirty="0" smtClean="0">
                <a:latin typeface="Arial" pitchFamily="34" charset="0"/>
                <a:cs typeface="Arial" pitchFamily="34" charset="0"/>
              </a:rPr>
              <a:t>U = </a:t>
            </a:r>
            <a:r>
              <a:rPr lang="en-GB" b="1" u="sng" dirty="0" smtClean="0">
                <a:latin typeface="Arial" pitchFamily="34" charset="0"/>
                <a:cs typeface="Arial" pitchFamily="34" charset="0"/>
              </a:rPr>
              <a:t>85.8 t/h.</a:t>
            </a:r>
            <a:endParaRPr lang="en-GB" b="1" dirty="0" smtClean="0">
              <a:latin typeface="Arial" pitchFamily="34" charset="0"/>
              <a:cs typeface="Arial" pitchFamily="34" charset="0"/>
            </a:endParaRPr>
          </a:p>
          <a:p>
            <a:pPr>
              <a:buNone/>
            </a:pPr>
            <a:r>
              <a:rPr lang="en-GB" dirty="0" smtClean="0">
                <a:latin typeface="Arial" pitchFamily="34" charset="0"/>
                <a:cs typeface="Arial" pitchFamily="34" charset="0"/>
              </a:rPr>
              <a:t> </a:t>
            </a:r>
          </a:p>
          <a:p>
            <a:pPr>
              <a:buNone/>
            </a:pPr>
            <a:r>
              <a:rPr lang="en-GB" dirty="0" smtClean="0">
                <a:latin typeface="Arial" pitchFamily="34" charset="0"/>
                <a:cs typeface="Arial" pitchFamily="34" charset="0"/>
              </a:rPr>
              <a:t>       The circulating load ratio is thus  </a:t>
            </a:r>
            <a:r>
              <a:rPr lang="en-GB" b="1" dirty="0" smtClean="0">
                <a:latin typeface="Arial" pitchFamily="34" charset="0"/>
                <a:cs typeface="Arial" pitchFamily="34" charset="0"/>
              </a:rPr>
              <a:t>85.8/55 = 1.56</a:t>
            </a:r>
            <a:r>
              <a:rPr lang="en-GB" dirty="0" smtClean="0">
                <a:latin typeface="Arial" pitchFamily="34" charset="0"/>
                <a:cs typeface="Arial" pitchFamily="34" charset="0"/>
              </a:rPr>
              <a:t>.</a:t>
            </a:r>
          </a:p>
          <a:p>
            <a:pPr>
              <a:buNone/>
            </a:pPr>
            <a:r>
              <a:rPr lang="en-GB" dirty="0" smtClean="0">
                <a:latin typeface="Arial" pitchFamily="34" charset="0"/>
                <a:cs typeface="Arial" pitchFamily="34" charset="0"/>
              </a:rPr>
              <a:t> </a:t>
            </a:r>
          </a:p>
          <a:p>
            <a:pPr>
              <a:buNone/>
            </a:pPr>
            <a:r>
              <a:rPr lang="en-GB" dirty="0" smtClean="0">
                <a:latin typeface="Arial" pitchFamily="34" charset="0"/>
                <a:cs typeface="Arial" pitchFamily="34" charset="0"/>
              </a:rPr>
              <a:t>        Water in rod mill discharge  </a:t>
            </a:r>
            <a:r>
              <a:rPr lang="en-GB" b="1" dirty="0" smtClean="0">
                <a:latin typeface="Arial" pitchFamily="34" charset="0"/>
                <a:cs typeface="Arial" pitchFamily="34" charset="0"/>
              </a:rPr>
              <a:t>= 55 x  38/62  = 33.7 t/h</a:t>
            </a:r>
            <a:r>
              <a:rPr lang="en-GB" dirty="0" smtClean="0">
                <a:latin typeface="Arial" pitchFamily="34" charset="0"/>
                <a:cs typeface="Arial" pitchFamily="34" charset="0"/>
              </a:rPr>
              <a:t>.</a:t>
            </a:r>
          </a:p>
          <a:p>
            <a:pPr>
              <a:buNone/>
            </a:pPr>
            <a:r>
              <a:rPr lang="en-GB" dirty="0" smtClean="0">
                <a:latin typeface="Arial" pitchFamily="34" charset="0"/>
                <a:cs typeface="Arial" pitchFamily="34" charset="0"/>
              </a:rPr>
              <a:t> </a:t>
            </a:r>
          </a:p>
          <a:p>
            <a:pPr>
              <a:buNone/>
            </a:pPr>
            <a:r>
              <a:rPr lang="en-GB" dirty="0" smtClean="0">
                <a:latin typeface="Arial" pitchFamily="34" charset="0"/>
                <a:cs typeface="Arial" pitchFamily="34" charset="0"/>
              </a:rPr>
              <a:t>        Therefore, water addition to rod mill is  </a:t>
            </a:r>
            <a:r>
              <a:rPr lang="en-GB" b="1" u="sng" dirty="0" smtClean="0">
                <a:latin typeface="Arial" pitchFamily="34" charset="0"/>
                <a:cs typeface="Arial" pitchFamily="34" charset="0"/>
              </a:rPr>
              <a:t>33.7 m</a:t>
            </a:r>
            <a:r>
              <a:rPr lang="en-GB" b="1" u="sng" baseline="30000" dirty="0" smtClean="0">
                <a:latin typeface="Arial" pitchFamily="34" charset="0"/>
                <a:cs typeface="Arial" pitchFamily="34" charset="0"/>
              </a:rPr>
              <a:t>3</a:t>
            </a:r>
            <a:r>
              <a:rPr lang="en-GB" b="1" u="sng" dirty="0" smtClean="0">
                <a:latin typeface="Arial" pitchFamily="34" charset="0"/>
                <a:cs typeface="Arial" pitchFamily="34" charset="0"/>
              </a:rPr>
              <a:t>/h</a:t>
            </a:r>
            <a:r>
              <a:rPr lang="en-GB" b="1" dirty="0" smtClean="0">
                <a:latin typeface="Arial" pitchFamily="34" charset="0"/>
                <a:cs typeface="Arial" pitchFamily="34" charset="0"/>
              </a:rPr>
              <a:t>.</a:t>
            </a:r>
          </a:p>
          <a:p>
            <a:pPr>
              <a:buNone/>
            </a:pPr>
            <a:r>
              <a:rPr lang="en-GB" dirty="0" smtClean="0">
                <a:latin typeface="Arial" pitchFamily="34" charset="0"/>
                <a:cs typeface="Arial" pitchFamily="34" charset="0"/>
              </a:rPr>
              <a:t> </a:t>
            </a:r>
          </a:p>
          <a:p>
            <a:pPr>
              <a:buNone/>
            </a:pPr>
            <a:r>
              <a:rPr lang="en-GB" dirty="0" smtClean="0">
                <a:latin typeface="Arial" pitchFamily="34" charset="0"/>
                <a:cs typeface="Arial" pitchFamily="34" charset="0"/>
              </a:rPr>
              <a:t>         Water in ball mill discharge  </a:t>
            </a:r>
            <a:r>
              <a:rPr lang="en-GB" b="1" dirty="0" smtClean="0">
                <a:latin typeface="Arial" pitchFamily="34" charset="0"/>
                <a:cs typeface="Arial" pitchFamily="34" charset="0"/>
              </a:rPr>
              <a:t>= 85.8 x 26/74 = 30.1 t/h.</a:t>
            </a:r>
          </a:p>
          <a:p>
            <a:pPr>
              <a:buNone/>
            </a:pPr>
            <a:r>
              <a:rPr lang="en-GB" dirty="0" smtClean="0">
                <a:latin typeface="Arial" pitchFamily="34" charset="0"/>
                <a:cs typeface="Arial" pitchFamily="34" charset="0"/>
              </a:rPr>
              <a:t> </a:t>
            </a:r>
          </a:p>
          <a:p>
            <a:pPr>
              <a:buNone/>
            </a:pPr>
            <a:r>
              <a:rPr lang="en-GB" dirty="0" smtClean="0">
                <a:latin typeface="Arial" pitchFamily="34" charset="0"/>
                <a:cs typeface="Arial" pitchFamily="34" charset="0"/>
              </a:rPr>
              <a:t>         Water in cyclone feed   </a:t>
            </a:r>
            <a:r>
              <a:rPr lang="en-GB" b="1" dirty="0" smtClean="0">
                <a:latin typeface="Arial" pitchFamily="34" charset="0"/>
                <a:cs typeface="Arial" pitchFamily="34" charset="0"/>
              </a:rPr>
              <a:t>= (55 + 85.8) x 52/48  =  152.5 t/h.</a:t>
            </a:r>
          </a:p>
          <a:p>
            <a:pPr>
              <a:buNone/>
            </a:pPr>
            <a:r>
              <a:rPr lang="en-GB" dirty="0" smtClean="0">
                <a:latin typeface="Arial" pitchFamily="34" charset="0"/>
                <a:cs typeface="Arial" pitchFamily="34" charset="0"/>
              </a:rPr>
              <a:t> </a:t>
            </a:r>
          </a:p>
          <a:p>
            <a:pPr>
              <a:buNone/>
            </a:pPr>
            <a:r>
              <a:rPr lang="en-GB" dirty="0" smtClean="0">
                <a:latin typeface="Arial" pitchFamily="34" charset="0"/>
                <a:cs typeface="Arial" pitchFamily="34" charset="0"/>
              </a:rPr>
              <a:t>    Therefore, water requirement to cyclone feed  </a:t>
            </a:r>
            <a:r>
              <a:rPr lang="en-GB" b="1" dirty="0" smtClean="0">
                <a:latin typeface="Arial" pitchFamily="34" charset="0"/>
                <a:cs typeface="Arial" pitchFamily="34" charset="0"/>
              </a:rPr>
              <a:t>=  152.5 – (33.7 + 30.1) = 88.7 t/h</a:t>
            </a:r>
          </a:p>
          <a:p>
            <a:pPr>
              <a:buNone/>
            </a:pPr>
            <a:r>
              <a:rPr lang="en-GB" dirty="0" smtClean="0">
                <a:latin typeface="Arial" pitchFamily="34" charset="0"/>
                <a:cs typeface="Arial" pitchFamily="34" charset="0"/>
              </a:rPr>
              <a:t> </a:t>
            </a:r>
          </a:p>
          <a:p>
            <a:pPr>
              <a:buNone/>
            </a:pPr>
            <a:r>
              <a:rPr lang="en-GB" sz="2800" dirty="0" smtClean="0"/>
              <a:t> </a:t>
            </a:r>
            <a:endParaRPr lang="en-GB" sz="2900" dirty="0" smtClean="0"/>
          </a:p>
          <a:p>
            <a:pPr>
              <a:buNone/>
            </a:pPr>
            <a:endParaRPr lang="en-GB" sz="4800" dirty="0" smtClean="0"/>
          </a:p>
          <a:p>
            <a:endParaRPr lang="en-GB" sz="2400" dirty="0" smtClean="0"/>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7525E45A-173B-4ABC-AC1A-22508C3C4FC1}" type="slidenum">
              <a:rPr lang="en-GB" smtClean="0"/>
              <a:pPr/>
              <a:t>43</a:t>
            </a:fld>
            <a:endParaRPr lang="en-GB"/>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4000" b="1" dirty="0" smtClean="0">
                <a:solidFill>
                  <a:srgbClr val="002060"/>
                </a:solidFill>
                <a:latin typeface="Arial" pitchFamily="34" charset="0"/>
                <a:cs typeface="Arial" pitchFamily="34" charset="0"/>
              </a:rPr>
              <a:t>Mass Balancing Methods</a:t>
            </a:r>
            <a:endParaRPr lang="en-GB" sz="4000" b="1" dirty="0">
              <a:solidFill>
                <a:srgbClr val="002060"/>
              </a:solidFill>
              <a:latin typeface="Arial" pitchFamily="34" charset="0"/>
              <a:cs typeface="Arial" pitchFamily="34" charset="0"/>
            </a:endParaRPr>
          </a:p>
        </p:txBody>
      </p:sp>
      <p:sp>
        <p:nvSpPr>
          <p:cNvPr id="3" name="Content Placeholder 2"/>
          <p:cNvSpPr>
            <a:spLocks noGrp="1"/>
          </p:cNvSpPr>
          <p:nvPr>
            <p:ph idx="1"/>
          </p:nvPr>
        </p:nvSpPr>
        <p:spPr>
          <a:xfrm>
            <a:off x="251520" y="1124744"/>
            <a:ext cx="8712968" cy="5544616"/>
          </a:xfrm>
        </p:spPr>
        <p:txBody>
          <a:bodyPr>
            <a:normAutofit fontScale="92500" lnSpcReduction="10000"/>
          </a:bodyPr>
          <a:lstStyle/>
          <a:p>
            <a:pPr>
              <a:buNone/>
            </a:pPr>
            <a:r>
              <a:rPr lang="en-GB" sz="2400" b="1" u="sng" dirty="0" smtClean="0"/>
              <a:t>Example 6</a:t>
            </a:r>
          </a:p>
          <a:p>
            <a:pPr algn="just">
              <a:buNone/>
            </a:pPr>
            <a:r>
              <a:rPr lang="en-GB" sz="2400" dirty="0" smtClean="0"/>
              <a:t>     The </a:t>
            </a:r>
            <a:r>
              <a:rPr lang="en-GB" sz="2400" dirty="0" err="1" smtClean="0"/>
              <a:t>flowsheet</a:t>
            </a:r>
            <a:r>
              <a:rPr lang="en-GB" sz="2400" dirty="0" smtClean="0"/>
              <a:t> shown in Fig. 5 is that of a tin concentrator treating 30 dry tonnes per hour of ore. The ore, containing 10 % moisture, is fed into a rod mill, which discharges a pulp containing 65 % solids by weight. The rod mill discharge is diluted to 30 % solids before being pumped to cyclones. The cyclone overflows, at 15 % solids, are pumped to the slimes treatment plant. The cyclone underflow, at 40 % solids, and containing 0.9 % tin, are fed to a gravity concentration circuit, which produces a tin concentrate containing 45 % tin, and a tailing containing 0.2 % tin. The tailing slurry, containing 30 % solids by weight, is dewatered to 65 % solids in a thickener, the overflow being routed to the mill header tank, which supplies water to the rod mill feed and rod mill discharge. </a:t>
            </a:r>
          </a:p>
          <a:p>
            <a:pPr algn="just">
              <a:buNone/>
            </a:pPr>
            <a:endParaRPr lang="en-GB" sz="2400" dirty="0" smtClean="0"/>
          </a:p>
          <a:p>
            <a:pPr algn="just">
              <a:buNone/>
            </a:pPr>
            <a:r>
              <a:rPr lang="en-GB" sz="2400" dirty="0" smtClean="0"/>
              <a:t>     Calculate the </a:t>
            </a:r>
            <a:r>
              <a:rPr lang="en-GB" sz="2400" dirty="0" err="1" smtClean="0"/>
              <a:t>flowrate</a:t>
            </a:r>
            <a:r>
              <a:rPr lang="en-GB" sz="2400" dirty="0" smtClean="0"/>
              <a:t> of make-up water required for the header tank, and the water addition needed to the rod mill feed and discharge.</a:t>
            </a:r>
          </a:p>
          <a:p>
            <a:pPr>
              <a:buNone/>
            </a:pPr>
            <a:endParaRPr lang="en-GB" sz="2400" dirty="0" smtClean="0"/>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7525E45A-173B-4ABC-AC1A-22508C3C4FC1}" type="slidenum">
              <a:rPr lang="en-GB" smtClean="0"/>
              <a:pPr/>
              <a:t>44</a:t>
            </a:fld>
            <a:endParaRPr lang="en-GB"/>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1196752"/>
            <a:ext cx="1512168" cy="792088"/>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1" dirty="0" smtClean="0">
              <a:solidFill>
                <a:srgbClr val="C00000"/>
              </a:solidFill>
              <a:latin typeface="Arial" pitchFamily="34" charset="0"/>
              <a:cs typeface="Arial" pitchFamily="34" charset="0"/>
            </a:endParaRPr>
          </a:p>
          <a:p>
            <a:pPr algn="ctr"/>
            <a:endParaRPr lang="en-GB" sz="2000" b="1" dirty="0">
              <a:solidFill>
                <a:srgbClr val="C00000"/>
              </a:solidFill>
              <a:latin typeface="Arial" pitchFamily="34" charset="0"/>
              <a:cs typeface="Arial" pitchFamily="34" charset="0"/>
            </a:endParaRPr>
          </a:p>
        </p:txBody>
      </p:sp>
      <p:sp>
        <p:nvSpPr>
          <p:cNvPr id="3" name="Rectangle 2"/>
          <p:cNvSpPr/>
          <p:nvPr/>
        </p:nvSpPr>
        <p:spPr>
          <a:xfrm>
            <a:off x="1835696" y="2996952"/>
            <a:ext cx="1152128" cy="648072"/>
          </a:xfrm>
          <a:prstGeom prst="rect">
            <a:avLst/>
          </a:prstGeom>
          <a:blipFill>
            <a:blip r:embed="rId3"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accent2">
                    <a:lumMod val="50000"/>
                  </a:schemeClr>
                </a:solidFill>
              </a:rPr>
              <a:t>Rod Mill</a:t>
            </a:r>
            <a:endParaRPr lang="en-GB" b="1" dirty="0">
              <a:solidFill>
                <a:schemeClr val="accent2">
                  <a:lumMod val="50000"/>
                </a:schemeClr>
              </a:solidFill>
            </a:endParaRPr>
          </a:p>
        </p:txBody>
      </p:sp>
      <p:sp>
        <p:nvSpPr>
          <p:cNvPr id="4" name="Rectangle 3"/>
          <p:cNvSpPr/>
          <p:nvPr/>
        </p:nvSpPr>
        <p:spPr>
          <a:xfrm>
            <a:off x="4932040" y="1484784"/>
            <a:ext cx="432048"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Isosceles Triangle 4"/>
          <p:cNvSpPr/>
          <p:nvPr/>
        </p:nvSpPr>
        <p:spPr>
          <a:xfrm rot="10800000">
            <a:off x="4932040" y="2132856"/>
            <a:ext cx="432048" cy="79208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4572000" y="3501008"/>
            <a:ext cx="1512168" cy="72008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smtClean="0">
                <a:solidFill>
                  <a:srgbClr val="C00000"/>
                </a:solidFill>
                <a:latin typeface="Arial" pitchFamily="34" charset="0"/>
                <a:cs typeface="Arial" pitchFamily="34" charset="0"/>
              </a:rPr>
              <a:t>Gravity circuit</a:t>
            </a:r>
            <a:endParaRPr lang="en-GB" sz="2000" b="1" dirty="0">
              <a:solidFill>
                <a:srgbClr val="C00000"/>
              </a:solidFill>
              <a:latin typeface="Arial" pitchFamily="34" charset="0"/>
              <a:cs typeface="Arial" pitchFamily="34" charset="0"/>
            </a:endParaRPr>
          </a:p>
        </p:txBody>
      </p:sp>
      <p:cxnSp>
        <p:nvCxnSpPr>
          <p:cNvPr id="14" name="Straight Arrow Connector 13"/>
          <p:cNvCxnSpPr/>
          <p:nvPr/>
        </p:nvCxnSpPr>
        <p:spPr>
          <a:xfrm>
            <a:off x="611560" y="3284984"/>
            <a:ext cx="1224136" cy="0"/>
          </a:xfrm>
          <a:prstGeom prst="straightConnector1">
            <a:avLst/>
          </a:prstGeom>
          <a:ln w="762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987824" y="3284984"/>
            <a:ext cx="792088" cy="0"/>
          </a:xfrm>
          <a:prstGeom prst="line">
            <a:avLst/>
          </a:prstGeom>
          <a:ln w="7620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3779912" y="2492896"/>
            <a:ext cx="0" cy="792088"/>
          </a:xfrm>
          <a:prstGeom prst="straightConnector1">
            <a:avLst/>
          </a:prstGeom>
          <a:ln w="76200">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3779912" y="1844824"/>
            <a:ext cx="0" cy="720080"/>
          </a:xfrm>
          <a:prstGeom prst="line">
            <a:avLst/>
          </a:prstGeom>
          <a:ln w="7620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3779912" y="1844824"/>
            <a:ext cx="1152128" cy="0"/>
          </a:xfrm>
          <a:prstGeom prst="line">
            <a:avLst/>
          </a:prstGeom>
          <a:ln w="7620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37" name="Bent Arrow 36"/>
          <p:cNvSpPr/>
          <p:nvPr/>
        </p:nvSpPr>
        <p:spPr>
          <a:xfrm>
            <a:off x="5076056" y="692696"/>
            <a:ext cx="648072" cy="792088"/>
          </a:xfrm>
          <a:prstGeom prst="bentArrow">
            <a:avLst/>
          </a:prstGeom>
          <a:blipFill>
            <a:blip r:embed="rId4"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cxnSp>
        <p:nvCxnSpPr>
          <p:cNvPr id="46" name="Straight Arrow Connector 45"/>
          <p:cNvCxnSpPr/>
          <p:nvPr/>
        </p:nvCxnSpPr>
        <p:spPr>
          <a:xfrm>
            <a:off x="5148064" y="2852936"/>
            <a:ext cx="0" cy="648072"/>
          </a:xfrm>
          <a:prstGeom prst="straightConnector1">
            <a:avLst/>
          </a:prstGeom>
          <a:ln w="7620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flipH="1">
            <a:off x="3779912" y="3933056"/>
            <a:ext cx="792088" cy="0"/>
          </a:xfrm>
          <a:prstGeom prst="line">
            <a:avLst/>
          </a:prstGeom>
          <a:ln w="7620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3779912" y="3933056"/>
            <a:ext cx="0" cy="720080"/>
          </a:xfrm>
          <a:prstGeom prst="straightConnector1">
            <a:avLst/>
          </a:prstGeom>
          <a:ln w="76200">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323528" y="476672"/>
            <a:ext cx="0" cy="4392488"/>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a:off x="3275856" y="1628800"/>
            <a:ext cx="0" cy="165618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4860032" y="332656"/>
            <a:ext cx="1512168" cy="369332"/>
          </a:xfrm>
          <a:prstGeom prst="rect">
            <a:avLst/>
          </a:prstGeom>
          <a:noFill/>
        </p:spPr>
        <p:txBody>
          <a:bodyPr wrap="square" rtlCol="0">
            <a:spAutoFit/>
          </a:bodyPr>
          <a:lstStyle/>
          <a:p>
            <a:r>
              <a:rPr lang="en-GB" b="1" dirty="0" smtClean="0">
                <a:latin typeface="Arial" pitchFamily="34" charset="0"/>
                <a:cs typeface="Arial" pitchFamily="34" charset="0"/>
              </a:rPr>
              <a:t>Overflow</a:t>
            </a:r>
            <a:endParaRPr lang="en-GB" b="1" dirty="0">
              <a:latin typeface="Arial" pitchFamily="34" charset="0"/>
              <a:cs typeface="Arial" pitchFamily="34" charset="0"/>
            </a:endParaRPr>
          </a:p>
        </p:txBody>
      </p:sp>
      <p:sp>
        <p:nvSpPr>
          <p:cNvPr id="83" name="TextBox 82"/>
          <p:cNvSpPr txBox="1"/>
          <p:nvPr/>
        </p:nvSpPr>
        <p:spPr>
          <a:xfrm>
            <a:off x="5436096" y="1844824"/>
            <a:ext cx="1368152" cy="369332"/>
          </a:xfrm>
          <a:prstGeom prst="rect">
            <a:avLst/>
          </a:prstGeom>
          <a:noFill/>
        </p:spPr>
        <p:txBody>
          <a:bodyPr wrap="square" rtlCol="0">
            <a:spAutoFit/>
          </a:bodyPr>
          <a:lstStyle/>
          <a:p>
            <a:r>
              <a:rPr lang="en-GB" b="1" dirty="0" smtClean="0">
                <a:latin typeface="Arial" pitchFamily="34" charset="0"/>
                <a:cs typeface="Arial" pitchFamily="34" charset="0"/>
              </a:rPr>
              <a:t>Cyclone</a:t>
            </a:r>
            <a:endParaRPr lang="en-GB" b="1" dirty="0">
              <a:latin typeface="Arial" pitchFamily="34" charset="0"/>
              <a:cs typeface="Arial" pitchFamily="34" charset="0"/>
            </a:endParaRPr>
          </a:p>
        </p:txBody>
      </p:sp>
      <p:sp>
        <p:nvSpPr>
          <p:cNvPr id="84" name="TextBox 83"/>
          <p:cNvSpPr txBox="1"/>
          <p:nvPr/>
        </p:nvSpPr>
        <p:spPr>
          <a:xfrm>
            <a:off x="5220072" y="2996952"/>
            <a:ext cx="1656184" cy="369332"/>
          </a:xfrm>
          <a:prstGeom prst="rect">
            <a:avLst/>
          </a:prstGeom>
          <a:noFill/>
        </p:spPr>
        <p:txBody>
          <a:bodyPr wrap="square" rtlCol="0">
            <a:spAutoFit/>
          </a:bodyPr>
          <a:lstStyle/>
          <a:p>
            <a:r>
              <a:rPr lang="en-GB" b="1" dirty="0" smtClean="0">
                <a:latin typeface="Arial" pitchFamily="34" charset="0"/>
                <a:cs typeface="Arial" pitchFamily="34" charset="0"/>
              </a:rPr>
              <a:t>Underflow</a:t>
            </a:r>
            <a:endParaRPr lang="en-GB" b="1" dirty="0">
              <a:latin typeface="Arial" pitchFamily="34" charset="0"/>
              <a:cs typeface="Arial" pitchFamily="34" charset="0"/>
            </a:endParaRPr>
          </a:p>
        </p:txBody>
      </p:sp>
      <p:sp>
        <p:nvSpPr>
          <p:cNvPr id="86" name="TextBox 85"/>
          <p:cNvSpPr txBox="1"/>
          <p:nvPr/>
        </p:nvSpPr>
        <p:spPr>
          <a:xfrm>
            <a:off x="2411760" y="2060848"/>
            <a:ext cx="792088" cy="369332"/>
          </a:xfrm>
          <a:prstGeom prst="rect">
            <a:avLst/>
          </a:prstGeom>
          <a:noFill/>
        </p:spPr>
        <p:txBody>
          <a:bodyPr wrap="square" rtlCol="0">
            <a:spAutoFit/>
          </a:bodyPr>
          <a:lstStyle/>
          <a:p>
            <a:r>
              <a:rPr lang="en-GB" b="1" dirty="0" smtClean="0">
                <a:latin typeface="Arial" pitchFamily="34" charset="0"/>
                <a:cs typeface="Arial" pitchFamily="34" charset="0"/>
              </a:rPr>
              <a:t>water</a:t>
            </a:r>
            <a:endParaRPr lang="en-GB" b="1" dirty="0">
              <a:latin typeface="Arial" pitchFamily="34" charset="0"/>
              <a:cs typeface="Arial" pitchFamily="34" charset="0"/>
            </a:endParaRPr>
          </a:p>
        </p:txBody>
      </p:sp>
      <p:sp>
        <p:nvSpPr>
          <p:cNvPr id="89" name="TextBox 88"/>
          <p:cNvSpPr txBox="1"/>
          <p:nvPr/>
        </p:nvSpPr>
        <p:spPr>
          <a:xfrm>
            <a:off x="539552" y="6309320"/>
            <a:ext cx="8064896" cy="369332"/>
          </a:xfrm>
          <a:prstGeom prst="rect">
            <a:avLst/>
          </a:prstGeom>
          <a:noFill/>
        </p:spPr>
        <p:txBody>
          <a:bodyPr wrap="square" rtlCol="0">
            <a:spAutoFit/>
          </a:bodyPr>
          <a:lstStyle/>
          <a:p>
            <a:pPr algn="ctr"/>
            <a:r>
              <a:rPr lang="en-GB" b="1" dirty="0" smtClean="0">
                <a:latin typeface="Arial" pitchFamily="34" charset="0"/>
                <a:cs typeface="Arial" pitchFamily="34" charset="0"/>
              </a:rPr>
              <a:t>Figure 5: Tin  concentrator circuit</a:t>
            </a:r>
            <a:endParaRPr lang="en-GB" b="1" dirty="0">
              <a:latin typeface="Arial" pitchFamily="34" charset="0"/>
              <a:cs typeface="Arial" pitchFamily="34" charset="0"/>
            </a:endParaRPr>
          </a:p>
        </p:txBody>
      </p:sp>
      <p:cxnSp>
        <p:nvCxnSpPr>
          <p:cNvPr id="45" name="Straight Arrow Connector 44"/>
          <p:cNvCxnSpPr/>
          <p:nvPr/>
        </p:nvCxnSpPr>
        <p:spPr>
          <a:xfrm>
            <a:off x="1331640" y="1988840"/>
            <a:ext cx="0" cy="129614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49" name="Rectangle 48"/>
          <p:cNvSpPr/>
          <p:nvPr/>
        </p:nvSpPr>
        <p:spPr>
          <a:xfrm>
            <a:off x="2915816" y="4653136"/>
            <a:ext cx="1584176"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Thickener</a:t>
            </a:r>
            <a:endParaRPr lang="en-GB" sz="2400" b="1" dirty="0"/>
          </a:p>
        </p:txBody>
      </p:sp>
      <p:sp>
        <p:nvSpPr>
          <p:cNvPr id="50" name="Flowchart: Merge 49"/>
          <p:cNvSpPr/>
          <p:nvPr/>
        </p:nvSpPr>
        <p:spPr>
          <a:xfrm>
            <a:off x="2915816" y="5157192"/>
            <a:ext cx="1584176" cy="216024"/>
          </a:xfrm>
          <a:prstGeom prst="flowChartMer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2" name="Straight Connector 51"/>
          <p:cNvCxnSpPr/>
          <p:nvPr/>
        </p:nvCxnSpPr>
        <p:spPr>
          <a:xfrm>
            <a:off x="3707904" y="5373216"/>
            <a:ext cx="0" cy="432048"/>
          </a:xfrm>
          <a:prstGeom prst="line">
            <a:avLst/>
          </a:prstGeom>
          <a:ln w="571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a:off x="3707904" y="5805264"/>
            <a:ext cx="2808312" cy="0"/>
          </a:xfrm>
          <a:prstGeom prst="straightConnector1">
            <a:avLst/>
          </a:prstGeom>
          <a:ln w="38100">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flipH="1">
            <a:off x="323528" y="4869160"/>
            <a:ext cx="2592288" cy="0"/>
          </a:xfrm>
          <a:prstGeom prst="straightConnector1">
            <a:avLst/>
          </a:prstGeom>
          <a:ln w="38100">
            <a:solidFill>
              <a:schemeClr val="tx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a:off x="2123728" y="1628800"/>
            <a:ext cx="1152128"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323528" y="476672"/>
            <a:ext cx="864096"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p:nvPr/>
        </p:nvCxnSpPr>
        <p:spPr>
          <a:xfrm>
            <a:off x="1187624" y="476672"/>
            <a:ext cx="0" cy="720080"/>
          </a:xfrm>
          <a:prstGeom prst="straightConnector1">
            <a:avLst/>
          </a:prstGeom>
          <a:ln w="381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a:off x="1763688" y="548680"/>
            <a:ext cx="0" cy="64807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p:nvPr/>
        </p:nvCxnSpPr>
        <p:spPr>
          <a:xfrm>
            <a:off x="6084168" y="3861048"/>
            <a:ext cx="1512168" cy="0"/>
          </a:xfrm>
          <a:prstGeom prst="straightConnector1">
            <a:avLst/>
          </a:prstGeom>
          <a:ln w="5715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93" name="TextBox 92"/>
          <p:cNvSpPr txBox="1"/>
          <p:nvPr/>
        </p:nvSpPr>
        <p:spPr>
          <a:xfrm>
            <a:off x="1835696" y="188640"/>
            <a:ext cx="1584176" cy="646331"/>
          </a:xfrm>
          <a:prstGeom prst="rect">
            <a:avLst/>
          </a:prstGeom>
          <a:noFill/>
        </p:spPr>
        <p:txBody>
          <a:bodyPr wrap="square" rtlCol="0">
            <a:spAutoFit/>
          </a:bodyPr>
          <a:lstStyle/>
          <a:p>
            <a:r>
              <a:rPr lang="en-GB" b="1" dirty="0" smtClean="0"/>
              <a:t>Make-up water</a:t>
            </a:r>
            <a:endParaRPr lang="en-GB" b="1" dirty="0"/>
          </a:p>
        </p:txBody>
      </p:sp>
      <p:sp>
        <p:nvSpPr>
          <p:cNvPr id="94" name="TextBox 93"/>
          <p:cNvSpPr txBox="1"/>
          <p:nvPr/>
        </p:nvSpPr>
        <p:spPr>
          <a:xfrm>
            <a:off x="1403648" y="2420888"/>
            <a:ext cx="792088" cy="369332"/>
          </a:xfrm>
          <a:prstGeom prst="rect">
            <a:avLst/>
          </a:prstGeom>
          <a:noFill/>
        </p:spPr>
        <p:txBody>
          <a:bodyPr wrap="square" rtlCol="0">
            <a:spAutoFit/>
          </a:bodyPr>
          <a:lstStyle/>
          <a:p>
            <a:r>
              <a:rPr lang="en-GB" b="1" dirty="0" smtClean="0"/>
              <a:t>water</a:t>
            </a:r>
            <a:endParaRPr lang="en-GB" b="1" dirty="0"/>
          </a:p>
        </p:txBody>
      </p:sp>
      <p:sp>
        <p:nvSpPr>
          <p:cNvPr id="95" name="TextBox 94"/>
          <p:cNvSpPr txBox="1"/>
          <p:nvPr/>
        </p:nvSpPr>
        <p:spPr>
          <a:xfrm>
            <a:off x="7092280" y="3356992"/>
            <a:ext cx="1872208" cy="369332"/>
          </a:xfrm>
          <a:prstGeom prst="rect">
            <a:avLst/>
          </a:prstGeom>
          <a:noFill/>
        </p:spPr>
        <p:txBody>
          <a:bodyPr wrap="square" rtlCol="0">
            <a:spAutoFit/>
          </a:bodyPr>
          <a:lstStyle/>
          <a:p>
            <a:r>
              <a:rPr lang="en-GB" b="1" dirty="0" smtClean="0"/>
              <a:t>Concentrate</a:t>
            </a:r>
            <a:endParaRPr lang="en-GB" b="1" dirty="0"/>
          </a:p>
        </p:txBody>
      </p:sp>
      <p:sp>
        <p:nvSpPr>
          <p:cNvPr id="96" name="TextBox 95"/>
          <p:cNvSpPr txBox="1"/>
          <p:nvPr/>
        </p:nvSpPr>
        <p:spPr>
          <a:xfrm>
            <a:off x="5580112" y="5373216"/>
            <a:ext cx="2880320" cy="369332"/>
          </a:xfrm>
          <a:prstGeom prst="rect">
            <a:avLst/>
          </a:prstGeom>
          <a:noFill/>
        </p:spPr>
        <p:txBody>
          <a:bodyPr wrap="square" rtlCol="0">
            <a:spAutoFit/>
          </a:bodyPr>
          <a:lstStyle/>
          <a:p>
            <a:r>
              <a:rPr lang="en-GB" b="1" dirty="0" smtClean="0"/>
              <a:t>Dewatered Tailings</a:t>
            </a:r>
            <a:endParaRPr lang="en-GB" b="1" dirty="0"/>
          </a:p>
        </p:txBody>
      </p:sp>
      <p:sp>
        <p:nvSpPr>
          <p:cNvPr id="97" name="TextBox 96"/>
          <p:cNvSpPr txBox="1"/>
          <p:nvPr/>
        </p:nvSpPr>
        <p:spPr>
          <a:xfrm>
            <a:off x="1187624" y="4581128"/>
            <a:ext cx="1152128" cy="369332"/>
          </a:xfrm>
          <a:prstGeom prst="rect">
            <a:avLst/>
          </a:prstGeom>
          <a:noFill/>
        </p:spPr>
        <p:txBody>
          <a:bodyPr wrap="square" rtlCol="0">
            <a:spAutoFit/>
          </a:bodyPr>
          <a:lstStyle/>
          <a:p>
            <a:r>
              <a:rPr lang="en-GB" b="1" dirty="0" smtClean="0"/>
              <a:t>water</a:t>
            </a:r>
            <a:endParaRPr lang="en-GB" b="1" dirty="0"/>
          </a:p>
        </p:txBody>
      </p:sp>
      <p:sp>
        <p:nvSpPr>
          <p:cNvPr id="99" name="TextBox 98"/>
          <p:cNvSpPr txBox="1"/>
          <p:nvPr/>
        </p:nvSpPr>
        <p:spPr>
          <a:xfrm>
            <a:off x="2843808" y="4005064"/>
            <a:ext cx="1008112" cy="369332"/>
          </a:xfrm>
          <a:prstGeom prst="rect">
            <a:avLst/>
          </a:prstGeom>
          <a:noFill/>
        </p:spPr>
        <p:txBody>
          <a:bodyPr wrap="square" rtlCol="0">
            <a:spAutoFit/>
          </a:bodyPr>
          <a:lstStyle/>
          <a:p>
            <a:r>
              <a:rPr lang="en-GB" b="1" dirty="0" smtClean="0"/>
              <a:t>Tailings</a:t>
            </a:r>
            <a:endParaRPr lang="en-GB" b="1" dirty="0"/>
          </a:p>
        </p:txBody>
      </p:sp>
      <p:sp>
        <p:nvSpPr>
          <p:cNvPr id="100" name="TextBox 99"/>
          <p:cNvSpPr txBox="1"/>
          <p:nvPr/>
        </p:nvSpPr>
        <p:spPr>
          <a:xfrm>
            <a:off x="683568" y="1340768"/>
            <a:ext cx="1385520" cy="646331"/>
          </a:xfrm>
          <a:prstGeom prst="rect">
            <a:avLst/>
          </a:prstGeom>
          <a:noFill/>
        </p:spPr>
        <p:txBody>
          <a:bodyPr wrap="square" rtlCol="0">
            <a:spAutoFit/>
          </a:bodyPr>
          <a:lstStyle/>
          <a:p>
            <a:r>
              <a:rPr lang="en-GB" b="1" dirty="0" smtClean="0"/>
              <a:t>Mill header tank </a:t>
            </a:r>
            <a:endParaRPr lang="en-GB" b="1" dirty="0"/>
          </a:p>
        </p:txBody>
      </p:sp>
      <p:sp>
        <p:nvSpPr>
          <p:cNvPr id="41" name="Slide Number Placeholder 40"/>
          <p:cNvSpPr>
            <a:spLocks noGrp="1"/>
          </p:cNvSpPr>
          <p:nvPr>
            <p:ph type="sldNum" sz="quarter" idx="12"/>
          </p:nvPr>
        </p:nvSpPr>
        <p:spPr/>
        <p:txBody>
          <a:bodyPr/>
          <a:lstStyle/>
          <a:p>
            <a:fld id="{7525E45A-173B-4ABC-AC1A-22508C3C4FC1}" type="slidenum">
              <a:rPr lang="en-GB" smtClean="0"/>
              <a:pPr/>
              <a:t>45</a:t>
            </a:fld>
            <a:endParaRPr lang="en-GB"/>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4000" b="1" dirty="0" smtClean="0">
                <a:solidFill>
                  <a:srgbClr val="002060"/>
                </a:solidFill>
                <a:latin typeface="Arial" pitchFamily="34" charset="0"/>
                <a:cs typeface="Arial" pitchFamily="34" charset="0"/>
              </a:rPr>
              <a:t>Mass Balancing Methods</a:t>
            </a:r>
            <a:endParaRPr lang="en-GB" sz="4000" b="1" dirty="0">
              <a:solidFill>
                <a:srgbClr val="002060"/>
              </a:solidFill>
              <a:latin typeface="Arial" pitchFamily="34" charset="0"/>
              <a:cs typeface="Arial" pitchFamily="34" charset="0"/>
            </a:endParaRPr>
          </a:p>
        </p:txBody>
      </p:sp>
      <p:sp>
        <p:nvSpPr>
          <p:cNvPr id="3" name="Content Placeholder 2"/>
          <p:cNvSpPr>
            <a:spLocks noGrp="1"/>
          </p:cNvSpPr>
          <p:nvPr>
            <p:ph idx="1"/>
          </p:nvPr>
        </p:nvSpPr>
        <p:spPr>
          <a:xfrm>
            <a:off x="251520" y="1124744"/>
            <a:ext cx="8712968" cy="5544616"/>
          </a:xfrm>
        </p:spPr>
        <p:txBody>
          <a:bodyPr>
            <a:normAutofit/>
          </a:bodyPr>
          <a:lstStyle/>
          <a:p>
            <a:pPr>
              <a:buNone/>
            </a:pPr>
            <a:r>
              <a:rPr lang="en-GB" sz="2400" b="1" u="sng" dirty="0" smtClean="0"/>
              <a:t>Solution</a:t>
            </a:r>
          </a:p>
          <a:p>
            <a:pPr algn="just">
              <a:buNone/>
            </a:pPr>
            <a:r>
              <a:rPr lang="en-GB" sz="2400" dirty="0" smtClean="0"/>
              <a:t>    </a:t>
            </a:r>
          </a:p>
          <a:p>
            <a:pPr algn="just">
              <a:buNone/>
            </a:pPr>
            <a:r>
              <a:rPr lang="en-GB" sz="2400" dirty="0" smtClean="0"/>
              <a:t> Water content of plant feed = 30 x 10 / 90 = 3.33 t/h</a:t>
            </a:r>
          </a:p>
          <a:p>
            <a:pPr algn="just">
              <a:buNone/>
            </a:pPr>
            <a:r>
              <a:rPr lang="en-GB" sz="2400" dirty="0" smtClean="0"/>
              <a:t> </a:t>
            </a:r>
          </a:p>
          <a:p>
            <a:pPr algn="just">
              <a:buNone/>
            </a:pPr>
            <a:r>
              <a:rPr lang="en-GB" sz="2400" dirty="0" smtClean="0"/>
              <a:t>Water content of rod mill feed = 30 x 35/ 65 = 16.2 t/h</a:t>
            </a:r>
          </a:p>
          <a:p>
            <a:pPr algn="just">
              <a:buNone/>
            </a:pPr>
            <a:r>
              <a:rPr lang="en-GB" sz="2400" dirty="0" smtClean="0"/>
              <a:t> </a:t>
            </a:r>
          </a:p>
          <a:p>
            <a:pPr algn="just">
              <a:buNone/>
            </a:pPr>
            <a:r>
              <a:rPr lang="en-GB" sz="2400" dirty="0" smtClean="0"/>
              <a:t>Therefore, water addition to rod mill feed = 16.2 – 3.33 = </a:t>
            </a:r>
            <a:r>
              <a:rPr lang="en-GB" sz="2400" b="1" u="sng" dirty="0" smtClean="0"/>
              <a:t>12.9 m</a:t>
            </a:r>
            <a:r>
              <a:rPr lang="en-GB" sz="2400" b="1" u="sng" baseline="30000" dirty="0" smtClean="0"/>
              <a:t>3 </a:t>
            </a:r>
            <a:r>
              <a:rPr lang="en-GB" sz="2400" b="1" u="sng" dirty="0" smtClean="0"/>
              <a:t>/ h</a:t>
            </a:r>
            <a:endParaRPr lang="en-GB" sz="2400" dirty="0" smtClean="0"/>
          </a:p>
          <a:p>
            <a:pPr algn="just">
              <a:buNone/>
            </a:pPr>
            <a:r>
              <a:rPr lang="en-GB" sz="2400" dirty="0" smtClean="0"/>
              <a:t> </a:t>
            </a:r>
          </a:p>
          <a:p>
            <a:pPr algn="just">
              <a:buNone/>
            </a:pPr>
            <a:r>
              <a:rPr lang="en-GB" sz="2400" dirty="0" smtClean="0"/>
              <a:t>Water content of cyclone feed = 30 x 70 / 30 = 70 t/h</a:t>
            </a:r>
          </a:p>
          <a:p>
            <a:pPr algn="just">
              <a:buNone/>
            </a:pPr>
            <a:r>
              <a:rPr lang="en-GB" sz="2400" dirty="0" smtClean="0"/>
              <a:t> </a:t>
            </a:r>
          </a:p>
          <a:p>
            <a:pPr algn="just">
              <a:buNone/>
            </a:pPr>
            <a:r>
              <a:rPr lang="en-GB" sz="2400" dirty="0" smtClean="0"/>
              <a:t>Therefore water addition to cyclone feed = 70 – 16.2 = </a:t>
            </a:r>
            <a:r>
              <a:rPr lang="en-GB" sz="2400" b="1" u="sng" dirty="0" smtClean="0"/>
              <a:t>53.8 m</a:t>
            </a:r>
            <a:r>
              <a:rPr lang="en-GB" sz="2400" b="1" u="sng" baseline="30000" dirty="0" smtClean="0"/>
              <a:t>3 </a:t>
            </a:r>
            <a:r>
              <a:rPr lang="en-GB" sz="2400" b="1" u="sng" dirty="0" smtClean="0"/>
              <a:t>/ h</a:t>
            </a:r>
            <a:endParaRPr lang="en-GB" sz="2400" dirty="0"/>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7525E45A-173B-4ABC-AC1A-22508C3C4FC1}" type="slidenum">
              <a:rPr lang="en-GB" smtClean="0"/>
              <a:pPr/>
              <a:t>46</a:t>
            </a:fld>
            <a:endParaRPr lang="en-GB"/>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4000" b="1" dirty="0" smtClean="0">
                <a:solidFill>
                  <a:srgbClr val="002060"/>
                </a:solidFill>
                <a:latin typeface="Arial" pitchFamily="34" charset="0"/>
                <a:cs typeface="Arial" pitchFamily="34" charset="0"/>
              </a:rPr>
              <a:t>Mass Balancing Methods</a:t>
            </a:r>
            <a:endParaRPr lang="en-GB" sz="4000" b="1" dirty="0">
              <a:solidFill>
                <a:srgbClr val="002060"/>
              </a:solidFill>
              <a:latin typeface="Arial" pitchFamily="34" charset="0"/>
              <a:cs typeface="Arial" pitchFamily="34" charset="0"/>
            </a:endParaRPr>
          </a:p>
        </p:txBody>
      </p:sp>
      <p:sp>
        <p:nvSpPr>
          <p:cNvPr id="3" name="Content Placeholder 2"/>
          <p:cNvSpPr>
            <a:spLocks noGrp="1"/>
          </p:cNvSpPr>
          <p:nvPr>
            <p:ph idx="1"/>
          </p:nvPr>
        </p:nvSpPr>
        <p:spPr>
          <a:xfrm>
            <a:off x="251520" y="1124744"/>
            <a:ext cx="8712968" cy="5544616"/>
          </a:xfrm>
        </p:spPr>
        <p:txBody>
          <a:bodyPr>
            <a:normAutofit fontScale="85000" lnSpcReduction="20000"/>
          </a:bodyPr>
          <a:lstStyle/>
          <a:p>
            <a:pPr>
              <a:buNone/>
            </a:pPr>
            <a:r>
              <a:rPr lang="en-GB" sz="2400" b="1" u="sng" dirty="0" smtClean="0"/>
              <a:t>Solution</a:t>
            </a:r>
          </a:p>
          <a:p>
            <a:pPr algn="just">
              <a:buNone/>
            </a:pPr>
            <a:r>
              <a:rPr lang="en-GB" sz="2400" dirty="0" smtClean="0"/>
              <a:t>    </a:t>
            </a:r>
          </a:p>
          <a:p>
            <a:pPr algn="just">
              <a:buNone/>
            </a:pPr>
            <a:r>
              <a:rPr lang="en-GB" sz="2400" dirty="0" smtClean="0">
                <a:latin typeface="Arial" pitchFamily="34" charset="0"/>
                <a:cs typeface="Arial" pitchFamily="34" charset="0"/>
              </a:rPr>
              <a:t> A water balance on the cyclone gives:</a:t>
            </a:r>
          </a:p>
          <a:p>
            <a:pPr algn="just">
              <a:buNone/>
            </a:pPr>
            <a:r>
              <a:rPr lang="en-GB" sz="2400" dirty="0" smtClean="0">
                <a:latin typeface="Arial" pitchFamily="34" charset="0"/>
                <a:cs typeface="Arial" pitchFamily="34" charset="0"/>
              </a:rPr>
              <a:t> </a:t>
            </a:r>
          </a:p>
          <a:p>
            <a:pPr algn="just">
              <a:buNone/>
            </a:pPr>
            <a:r>
              <a:rPr lang="en-GB" sz="2400" dirty="0" smtClean="0">
                <a:latin typeface="Arial" pitchFamily="34" charset="0"/>
                <a:cs typeface="Arial" pitchFamily="34" charset="0"/>
              </a:rPr>
              <a:t>30 x 70 / 30 = (U x 60 / 40) + (30 –U) 85 / 15</a:t>
            </a:r>
          </a:p>
          <a:p>
            <a:pPr algn="just">
              <a:buNone/>
            </a:pPr>
            <a:r>
              <a:rPr lang="en-GB" sz="2400" dirty="0" smtClean="0">
                <a:latin typeface="Arial" pitchFamily="34" charset="0"/>
                <a:cs typeface="Arial" pitchFamily="34" charset="0"/>
              </a:rPr>
              <a:t> </a:t>
            </a:r>
          </a:p>
          <a:p>
            <a:pPr algn="just">
              <a:buNone/>
            </a:pPr>
            <a:r>
              <a:rPr lang="en-GB" sz="2400" dirty="0" smtClean="0">
                <a:latin typeface="Arial" pitchFamily="34" charset="0"/>
                <a:cs typeface="Arial" pitchFamily="34" charset="0"/>
              </a:rPr>
              <a:t>which gives U = 24.0 t/h</a:t>
            </a:r>
          </a:p>
          <a:p>
            <a:pPr algn="just">
              <a:buNone/>
            </a:pPr>
            <a:r>
              <a:rPr lang="en-GB" sz="2400" dirty="0" smtClean="0">
                <a:latin typeface="Arial" pitchFamily="34" charset="0"/>
                <a:cs typeface="Arial" pitchFamily="34" charset="0"/>
              </a:rPr>
              <a:t> </a:t>
            </a:r>
          </a:p>
          <a:p>
            <a:pPr algn="just">
              <a:buNone/>
            </a:pPr>
            <a:r>
              <a:rPr lang="en-GB" sz="2400" dirty="0" smtClean="0">
                <a:latin typeface="Arial" pitchFamily="34" charset="0"/>
                <a:cs typeface="Arial" pitchFamily="34" charset="0"/>
              </a:rPr>
              <a:t>The feed to the gravity concentrator is thus 24.0 t/h, containing 0.9 % tin.</a:t>
            </a:r>
          </a:p>
          <a:p>
            <a:pPr algn="just">
              <a:buNone/>
            </a:pPr>
            <a:r>
              <a:rPr lang="en-GB" sz="2400" dirty="0" smtClean="0">
                <a:latin typeface="Arial" pitchFamily="34" charset="0"/>
                <a:cs typeface="Arial" pitchFamily="34" charset="0"/>
              </a:rPr>
              <a:t> </a:t>
            </a:r>
          </a:p>
          <a:p>
            <a:pPr algn="just">
              <a:buNone/>
            </a:pPr>
            <a:r>
              <a:rPr lang="en-GB" sz="2400" dirty="0" smtClean="0">
                <a:latin typeface="Arial" pitchFamily="34" charset="0"/>
                <a:cs typeface="Arial" pitchFamily="34" charset="0"/>
              </a:rPr>
              <a:t>A mass balance on the gravity concentrator gives:</a:t>
            </a:r>
          </a:p>
          <a:p>
            <a:pPr algn="just">
              <a:buNone/>
            </a:pPr>
            <a:r>
              <a:rPr lang="en-GB" sz="2400" dirty="0" smtClean="0">
                <a:latin typeface="Arial" pitchFamily="34" charset="0"/>
                <a:cs typeface="Arial" pitchFamily="34" charset="0"/>
              </a:rPr>
              <a:t> </a:t>
            </a:r>
          </a:p>
          <a:p>
            <a:pPr algn="just">
              <a:buNone/>
            </a:pPr>
            <a:r>
              <a:rPr lang="en-GB" sz="2400" dirty="0" smtClean="0">
                <a:latin typeface="Arial" pitchFamily="34" charset="0"/>
                <a:cs typeface="Arial" pitchFamily="34" charset="0"/>
              </a:rPr>
              <a:t>24.0 = C + T</a:t>
            </a:r>
          </a:p>
          <a:p>
            <a:pPr algn="just">
              <a:buNone/>
            </a:pPr>
            <a:r>
              <a:rPr lang="en-GB" sz="2400" dirty="0" smtClean="0">
                <a:latin typeface="Arial" pitchFamily="34" charset="0"/>
                <a:cs typeface="Arial" pitchFamily="34" charset="0"/>
              </a:rPr>
              <a:t> </a:t>
            </a:r>
          </a:p>
          <a:p>
            <a:pPr algn="just">
              <a:buNone/>
            </a:pPr>
            <a:r>
              <a:rPr lang="en-GB" sz="2400" dirty="0" smtClean="0">
                <a:latin typeface="Arial" pitchFamily="34" charset="0"/>
                <a:cs typeface="Arial" pitchFamily="34" charset="0"/>
              </a:rPr>
              <a:t>where C = concentrate weight (t/h)</a:t>
            </a:r>
          </a:p>
          <a:p>
            <a:pPr algn="just">
              <a:buNone/>
            </a:pPr>
            <a:r>
              <a:rPr lang="en-GB" sz="2400" dirty="0" smtClean="0">
                <a:latin typeface="Arial" pitchFamily="34" charset="0"/>
                <a:cs typeface="Arial" pitchFamily="34" charset="0"/>
              </a:rPr>
              <a:t>            </a:t>
            </a:r>
          </a:p>
          <a:p>
            <a:pPr algn="just">
              <a:buNone/>
            </a:pPr>
            <a:r>
              <a:rPr lang="en-GB" sz="2400" dirty="0" smtClean="0">
                <a:latin typeface="Arial" pitchFamily="34" charset="0"/>
                <a:cs typeface="Arial" pitchFamily="34" charset="0"/>
              </a:rPr>
              <a:t>           T = tailings weight (t/h)</a:t>
            </a:r>
          </a:p>
          <a:p>
            <a:pPr algn="just">
              <a:buNone/>
            </a:pPr>
            <a:endParaRPr lang="en-GB" sz="2400" dirty="0"/>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7525E45A-173B-4ABC-AC1A-22508C3C4FC1}" type="slidenum">
              <a:rPr lang="en-GB" smtClean="0"/>
              <a:pPr/>
              <a:t>47</a:t>
            </a:fld>
            <a:endParaRPr lang="en-GB"/>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4000" b="1" dirty="0" smtClean="0">
                <a:solidFill>
                  <a:srgbClr val="002060"/>
                </a:solidFill>
                <a:latin typeface="Arial" pitchFamily="34" charset="0"/>
                <a:cs typeface="Arial" pitchFamily="34" charset="0"/>
              </a:rPr>
              <a:t>Mass Balancing Methods</a:t>
            </a:r>
            <a:endParaRPr lang="en-GB" sz="4000" b="1" dirty="0">
              <a:solidFill>
                <a:srgbClr val="002060"/>
              </a:solidFill>
              <a:latin typeface="Arial" pitchFamily="34" charset="0"/>
              <a:cs typeface="Arial" pitchFamily="34" charset="0"/>
            </a:endParaRPr>
          </a:p>
        </p:txBody>
      </p:sp>
      <p:sp>
        <p:nvSpPr>
          <p:cNvPr id="3" name="Content Placeholder 2"/>
          <p:cNvSpPr>
            <a:spLocks noGrp="1"/>
          </p:cNvSpPr>
          <p:nvPr>
            <p:ph idx="1"/>
          </p:nvPr>
        </p:nvSpPr>
        <p:spPr>
          <a:xfrm>
            <a:off x="251520" y="1124744"/>
            <a:ext cx="8712968" cy="5544616"/>
          </a:xfrm>
        </p:spPr>
        <p:txBody>
          <a:bodyPr>
            <a:normAutofit fontScale="92500" lnSpcReduction="20000"/>
          </a:bodyPr>
          <a:lstStyle/>
          <a:p>
            <a:pPr>
              <a:buNone/>
            </a:pPr>
            <a:r>
              <a:rPr lang="en-GB" sz="2400" b="1" u="sng" dirty="0" smtClean="0"/>
              <a:t>Solution</a:t>
            </a:r>
          </a:p>
          <a:p>
            <a:pPr algn="just">
              <a:buNone/>
            </a:pPr>
            <a:r>
              <a:rPr lang="en-GB" sz="2400" dirty="0" smtClean="0"/>
              <a:t>    </a:t>
            </a:r>
          </a:p>
          <a:p>
            <a:pPr algn="just">
              <a:buNone/>
            </a:pPr>
            <a:r>
              <a:rPr lang="en-GB" sz="2400" dirty="0" smtClean="0"/>
              <a:t>Since the weight of tin entering the plant equals the weight leaving:</a:t>
            </a:r>
          </a:p>
          <a:p>
            <a:pPr algn="just">
              <a:buNone/>
            </a:pPr>
            <a:r>
              <a:rPr lang="en-GB" sz="2400" dirty="0" smtClean="0"/>
              <a:t> </a:t>
            </a:r>
          </a:p>
          <a:p>
            <a:pPr algn="just">
              <a:buNone/>
            </a:pPr>
            <a:r>
              <a:rPr lang="en-GB" sz="2400" dirty="0" smtClean="0"/>
              <a:t>24.0 x 09 / 100 = [ (24.0 -  T) x 45.0 / 100] + [ T x 0.2 / 100]</a:t>
            </a:r>
          </a:p>
          <a:p>
            <a:pPr algn="just">
              <a:buNone/>
            </a:pPr>
            <a:r>
              <a:rPr lang="en-GB" sz="2400" dirty="0" smtClean="0"/>
              <a:t> </a:t>
            </a:r>
          </a:p>
          <a:p>
            <a:pPr algn="just">
              <a:buNone/>
            </a:pPr>
            <a:r>
              <a:rPr lang="en-GB" sz="2400" dirty="0" smtClean="0"/>
              <a:t>which gives T = 23.6 t/h</a:t>
            </a:r>
          </a:p>
          <a:p>
            <a:pPr algn="just">
              <a:buNone/>
            </a:pPr>
            <a:r>
              <a:rPr lang="en-GB" sz="2400" dirty="0" smtClean="0"/>
              <a:t> </a:t>
            </a:r>
          </a:p>
          <a:p>
            <a:pPr algn="just">
              <a:buNone/>
            </a:pPr>
            <a:r>
              <a:rPr lang="en-GB" sz="2400" dirty="0" smtClean="0"/>
              <a:t>    Water in thickener feed = 23.6 x 70 / 30 = 55.1 m</a:t>
            </a:r>
            <a:r>
              <a:rPr lang="en-GB" sz="2400" baseline="30000" dirty="0" smtClean="0"/>
              <a:t>3</a:t>
            </a:r>
            <a:r>
              <a:rPr lang="en-GB" sz="2400" dirty="0" smtClean="0"/>
              <a:t>/h. Assuming no solids are lost in the thickener overflow, water in thickener underflow = 23.6 x 35 / 65 = 12.7 m</a:t>
            </a:r>
            <a:r>
              <a:rPr lang="en-GB" sz="2400" baseline="30000" dirty="0" smtClean="0"/>
              <a:t>3 </a:t>
            </a:r>
            <a:r>
              <a:rPr lang="en-GB" sz="2400" dirty="0" smtClean="0"/>
              <a:t>/ h.   </a:t>
            </a:r>
          </a:p>
          <a:p>
            <a:pPr algn="just">
              <a:buNone/>
            </a:pPr>
            <a:r>
              <a:rPr lang="en-GB" sz="2400" dirty="0" smtClean="0"/>
              <a:t> </a:t>
            </a:r>
          </a:p>
          <a:p>
            <a:pPr algn="just">
              <a:buNone/>
            </a:pPr>
            <a:r>
              <a:rPr lang="en-GB" sz="2400" dirty="0" smtClean="0"/>
              <a:t>      Therefore, water in thickener overflow = 55.1 – 12.7 = 42.4 m</a:t>
            </a:r>
            <a:r>
              <a:rPr lang="en-GB" sz="2400" baseline="30000" dirty="0" smtClean="0"/>
              <a:t>3</a:t>
            </a:r>
            <a:r>
              <a:rPr lang="en-GB" sz="2400" dirty="0" smtClean="0"/>
              <a:t> / h.</a:t>
            </a:r>
          </a:p>
          <a:p>
            <a:pPr algn="just">
              <a:buNone/>
            </a:pPr>
            <a:r>
              <a:rPr lang="en-GB" sz="2400" dirty="0" smtClean="0"/>
              <a:t> </a:t>
            </a:r>
          </a:p>
          <a:p>
            <a:pPr algn="just">
              <a:buNone/>
            </a:pPr>
            <a:r>
              <a:rPr lang="en-GB" sz="2400" dirty="0" smtClean="0"/>
              <a:t>     Therefore, make-up water required to header tank = 53.8 + 12.9 – 42.4 = </a:t>
            </a:r>
            <a:r>
              <a:rPr lang="en-GB" sz="2400" b="1" u="sng" dirty="0" smtClean="0"/>
              <a:t>24.3 m</a:t>
            </a:r>
            <a:r>
              <a:rPr lang="en-GB" sz="2400" b="1" u="sng" baseline="30000" dirty="0" smtClean="0"/>
              <a:t>3</a:t>
            </a:r>
            <a:r>
              <a:rPr lang="en-GB" sz="2400" b="1" u="sng" dirty="0" smtClean="0"/>
              <a:t> / h</a:t>
            </a:r>
            <a:endParaRPr lang="en-GB" sz="2400" dirty="0" smtClean="0"/>
          </a:p>
          <a:p>
            <a:pPr algn="just">
              <a:buNone/>
            </a:pPr>
            <a:endParaRPr lang="en-GB" sz="2400" dirty="0"/>
          </a:p>
        </p:txBody>
      </p:sp>
      <p:cxnSp>
        <p:nvCxnSpPr>
          <p:cNvPr id="5" name="Straight Connector 4"/>
          <p:cNvCxnSpPr/>
          <p:nvPr/>
        </p:nvCxnSpPr>
        <p:spPr>
          <a:xfrm>
            <a:off x="0" y="836712"/>
            <a:ext cx="9144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7525E45A-173B-4ABC-AC1A-22508C3C4FC1}" type="slidenum">
              <a:rPr lang="en-GB" smtClean="0"/>
              <a:pPr/>
              <a:t>48</a:t>
            </a:fld>
            <a:endParaRPr lang="en-GB"/>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002060"/>
                </a:solidFill>
                <a:latin typeface="Arial" pitchFamily="34" charset="0"/>
                <a:cs typeface="Arial" pitchFamily="34" charset="0"/>
              </a:rPr>
              <a:t>BIBLIOGRAPHY</a:t>
            </a:r>
            <a:endParaRPr lang="en-GB" b="1" dirty="0">
              <a:solidFill>
                <a:srgbClr val="002060"/>
              </a:solidFill>
              <a:latin typeface="Arial" pitchFamily="34" charset="0"/>
              <a:cs typeface="Arial" pitchFamily="34" charset="0"/>
            </a:endParaRPr>
          </a:p>
        </p:txBody>
      </p:sp>
      <p:sp>
        <p:nvSpPr>
          <p:cNvPr id="3" name="Content Placeholder 2"/>
          <p:cNvSpPr>
            <a:spLocks noGrp="1"/>
          </p:cNvSpPr>
          <p:nvPr>
            <p:ph idx="1"/>
          </p:nvPr>
        </p:nvSpPr>
        <p:spPr/>
        <p:txBody>
          <a:bodyPr/>
          <a:lstStyle/>
          <a:p>
            <a:pPr marL="514350" indent="-514350" algn="just">
              <a:buFont typeface="+mj-lt"/>
              <a:buAutoNum type="arabicPeriod"/>
            </a:pPr>
            <a:r>
              <a:rPr lang="en-GB" sz="2400" dirty="0" smtClean="0">
                <a:latin typeface="Arial" pitchFamily="34" charset="0"/>
                <a:cs typeface="Arial" pitchFamily="34" charset="0"/>
              </a:rPr>
              <a:t>B.A. Wills, 1997. Mineral Processing Technology (Sixth Edition), An Introduction to the Practical Aspects of Ore Treatment and Mineral Recovery.</a:t>
            </a:r>
          </a:p>
          <a:p>
            <a:pPr marL="514350" indent="-514350" algn="just">
              <a:buFont typeface="+mj-lt"/>
              <a:buAutoNum type="arabicPeriod"/>
            </a:pPr>
            <a:endParaRPr lang="en-GB" sz="2400" dirty="0" smtClean="0">
              <a:latin typeface="Arial" pitchFamily="34" charset="0"/>
              <a:cs typeface="Arial" pitchFamily="34" charset="0"/>
            </a:endParaRPr>
          </a:p>
          <a:p>
            <a:pPr marL="514350" indent="-514350" algn="just">
              <a:buFont typeface="+mj-lt"/>
              <a:buAutoNum type="arabicPeriod"/>
            </a:pPr>
            <a:r>
              <a:rPr lang="en-GB" sz="2400" dirty="0" smtClean="0">
                <a:latin typeface="Arial" pitchFamily="34" charset="0"/>
                <a:cs typeface="Arial" pitchFamily="34" charset="0"/>
              </a:rPr>
              <a:t>J.W. </a:t>
            </a:r>
            <a:r>
              <a:rPr lang="en-GB" sz="2400" dirty="0" err="1" smtClean="0">
                <a:latin typeface="Arial" pitchFamily="34" charset="0"/>
                <a:cs typeface="Arial" pitchFamily="34" charset="0"/>
              </a:rPr>
              <a:t>Deelder</a:t>
            </a:r>
            <a:r>
              <a:rPr lang="en-GB" sz="2400" dirty="0" smtClean="0">
                <a:latin typeface="Arial" pitchFamily="34" charset="0"/>
                <a:cs typeface="Arial" pitchFamily="34" charset="0"/>
              </a:rPr>
              <a:t>. 1991. Introduction to Metallurgy-Part II: </a:t>
            </a:r>
            <a:r>
              <a:rPr lang="en-GB" sz="2400" dirty="0" err="1" smtClean="0">
                <a:latin typeface="Arial" pitchFamily="34" charset="0"/>
                <a:cs typeface="Arial" pitchFamily="34" charset="0"/>
              </a:rPr>
              <a:t>Mieral</a:t>
            </a:r>
            <a:r>
              <a:rPr lang="en-GB" sz="2400" dirty="0" smtClean="0">
                <a:latin typeface="Arial" pitchFamily="34" charset="0"/>
                <a:cs typeface="Arial" pitchFamily="34" charset="0"/>
              </a:rPr>
              <a:t> processing and Extractive Metallurgy.</a:t>
            </a:r>
          </a:p>
          <a:p>
            <a:pPr marL="514350" indent="-514350" algn="just">
              <a:buFont typeface="+mj-lt"/>
              <a:buAutoNum type="arabicPeriod"/>
            </a:pPr>
            <a:endParaRPr lang="en-GB" dirty="0" smtClean="0">
              <a:latin typeface="Arial" pitchFamily="34" charset="0"/>
              <a:cs typeface="Arial" pitchFamily="34" charset="0"/>
            </a:endParaRPr>
          </a:p>
          <a:p>
            <a:endParaRPr lang="en-GB" dirty="0"/>
          </a:p>
        </p:txBody>
      </p:sp>
      <p:sp>
        <p:nvSpPr>
          <p:cNvPr id="4" name="Slide Number Placeholder 3"/>
          <p:cNvSpPr>
            <a:spLocks noGrp="1"/>
          </p:cNvSpPr>
          <p:nvPr>
            <p:ph type="sldNum" sz="quarter" idx="12"/>
          </p:nvPr>
        </p:nvSpPr>
        <p:spPr/>
        <p:txBody>
          <a:bodyPr/>
          <a:lstStyle/>
          <a:p>
            <a:fld id="{7525E45A-173B-4ABC-AC1A-22508C3C4FC1}" type="slidenum">
              <a:rPr lang="en-GB" smtClean="0"/>
              <a:pPr/>
              <a:t>49</a:t>
            </a:fld>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435280" cy="850106"/>
          </a:xfrm>
        </p:spPr>
        <p:txBody>
          <a:bodyPr/>
          <a:lstStyle/>
          <a:p>
            <a:r>
              <a:rPr lang="en-GB" b="1" dirty="0" smtClean="0">
                <a:solidFill>
                  <a:srgbClr val="002060"/>
                </a:solidFill>
              </a:rPr>
              <a:t>Metallurgical Accounting Systems</a:t>
            </a:r>
            <a:endParaRPr lang="en-GB" b="1" dirty="0">
              <a:solidFill>
                <a:srgbClr val="002060"/>
              </a:solidFill>
            </a:endParaRPr>
          </a:p>
        </p:txBody>
      </p:sp>
      <p:sp>
        <p:nvSpPr>
          <p:cNvPr id="3" name="Content Placeholder 2"/>
          <p:cNvSpPr>
            <a:spLocks noGrp="1"/>
          </p:cNvSpPr>
          <p:nvPr>
            <p:ph idx="1"/>
          </p:nvPr>
        </p:nvSpPr>
        <p:spPr>
          <a:xfrm>
            <a:off x="251520" y="1124744"/>
            <a:ext cx="8712968" cy="5544616"/>
          </a:xfrm>
        </p:spPr>
        <p:txBody>
          <a:bodyPr>
            <a:normAutofit lnSpcReduction="10000"/>
          </a:bodyPr>
          <a:lstStyle/>
          <a:p>
            <a:pPr algn="just"/>
            <a:r>
              <a:rPr lang="en-GB" sz="2400" dirty="0" smtClean="0">
                <a:latin typeface="Arial" pitchFamily="34" charset="0"/>
                <a:cs typeface="Arial" pitchFamily="34" charset="0"/>
              </a:rPr>
              <a:t>Proper metallurgical accounting for an entire plant normally uses the </a:t>
            </a:r>
            <a:r>
              <a:rPr lang="en-GB" sz="2400" i="1" dirty="0" smtClean="0">
                <a:solidFill>
                  <a:srgbClr val="C00000"/>
                </a:solidFill>
                <a:latin typeface="Arial" pitchFamily="34" charset="0"/>
                <a:cs typeface="Arial" pitchFamily="34" charset="0"/>
              </a:rPr>
              <a:t>check-in/check-out system</a:t>
            </a:r>
            <a:r>
              <a:rPr lang="en-GB" sz="2400" dirty="0" smtClean="0">
                <a:latin typeface="Arial" pitchFamily="34" charset="0"/>
                <a:cs typeface="Arial" pitchFamily="34" charset="0"/>
              </a:rPr>
              <a:t>.</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With this system, all the plant inputs and outputs are weighed and assayed as accurately as possible on a regular basis (e.g. on each shift, or daily).</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Differences between input and output of a particular ‘ingredient’ (e.g. Cu) are assumed to be a ‘change in inventory’.</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Because the composition of the input (feed) fluctuates, the composition of intermediate and final products also changes and inventory changes with time are inevitable.</a:t>
            </a: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7525E45A-173B-4ABC-AC1A-22508C3C4FC1}" type="slidenum">
              <a:rPr lang="en-GB" smtClean="0"/>
              <a:pPr/>
              <a:t>5</a:t>
            </a:fld>
            <a:endParaRPr lang="en-GB"/>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1916832"/>
            <a:ext cx="7992888" cy="1569660"/>
          </a:xfrm>
          <a:prstGeom prst="rect">
            <a:avLst/>
          </a:prstGeom>
          <a:noFill/>
        </p:spPr>
        <p:txBody>
          <a:bodyPr wrap="square" rtlCol="0">
            <a:spAutoFit/>
          </a:bodyPr>
          <a:lstStyle/>
          <a:p>
            <a:r>
              <a:rPr lang="en-GB" sz="9600" b="1" dirty="0" smtClean="0">
                <a:solidFill>
                  <a:srgbClr val="C00000"/>
                </a:solidFill>
                <a:latin typeface="Arial" pitchFamily="34" charset="0"/>
                <a:cs typeface="Arial" pitchFamily="34" charset="0"/>
              </a:rPr>
              <a:t>THANK YOU</a:t>
            </a:r>
            <a:endParaRPr lang="en-GB" sz="9600" b="1" dirty="0">
              <a:solidFill>
                <a:srgbClr val="C00000"/>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7525E45A-173B-4ABC-AC1A-22508C3C4FC1}" type="slidenum">
              <a:rPr lang="en-GB" smtClean="0"/>
              <a:pPr/>
              <a:t>50</a:t>
            </a:fld>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435280" cy="850106"/>
          </a:xfrm>
        </p:spPr>
        <p:txBody>
          <a:bodyPr/>
          <a:lstStyle/>
          <a:p>
            <a:r>
              <a:rPr lang="en-GB" b="1" dirty="0" smtClean="0">
                <a:solidFill>
                  <a:srgbClr val="002060"/>
                </a:solidFill>
              </a:rPr>
              <a:t>Metallurgical Accounting Systems</a:t>
            </a:r>
            <a:endParaRPr lang="en-GB" b="1" dirty="0">
              <a:solidFill>
                <a:srgbClr val="002060"/>
              </a:solidFill>
            </a:endParaRPr>
          </a:p>
        </p:txBody>
      </p:sp>
      <p:sp>
        <p:nvSpPr>
          <p:cNvPr id="3" name="Content Placeholder 2"/>
          <p:cNvSpPr>
            <a:spLocks noGrp="1"/>
          </p:cNvSpPr>
          <p:nvPr>
            <p:ph idx="1"/>
          </p:nvPr>
        </p:nvSpPr>
        <p:spPr>
          <a:xfrm>
            <a:off x="251520" y="1124744"/>
            <a:ext cx="8712968" cy="5544616"/>
          </a:xfrm>
        </p:spPr>
        <p:txBody>
          <a:bodyPr>
            <a:normAutofit fontScale="92500" lnSpcReduction="10000"/>
          </a:bodyPr>
          <a:lstStyle/>
          <a:p>
            <a:pPr algn="just"/>
            <a:r>
              <a:rPr lang="en-GB" sz="2400" dirty="0" smtClean="0">
                <a:latin typeface="Arial" pitchFamily="34" charset="0"/>
                <a:cs typeface="Arial" pitchFamily="34" charset="0"/>
              </a:rPr>
              <a:t>Shift balances are combined into daily balances and daily balances into ‘to-date’ and so on into monthly balances.</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At intervals (at the month end, or quarterly) a proper check is made of the inventory (material on stockpiles and dumps within the plant, and in the larger items of equipment: bins, storage tanks, thickeners, </a:t>
            </a:r>
            <a:r>
              <a:rPr lang="en-GB" sz="2400" dirty="0" err="1" smtClean="0">
                <a:latin typeface="Arial" pitchFamily="34" charset="0"/>
                <a:cs typeface="Arial" pitchFamily="34" charset="0"/>
              </a:rPr>
              <a:t>tankhouses</a:t>
            </a:r>
            <a:r>
              <a:rPr lang="en-GB" sz="2400" dirty="0" smtClean="0">
                <a:latin typeface="Arial" pitchFamily="34" charset="0"/>
                <a:cs typeface="Arial" pitchFamily="34" charset="0"/>
              </a:rPr>
              <a:t>, furnaces, etc.).</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The difference between this measured inventory and the calculated inventory forms an </a:t>
            </a:r>
            <a:r>
              <a:rPr lang="en-GB" sz="2400" i="1" dirty="0" smtClean="0">
                <a:solidFill>
                  <a:srgbClr val="C00000"/>
                </a:solidFill>
                <a:latin typeface="Arial" pitchFamily="34" charset="0"/>
                <a:cs typeface="Arial" pitchFamily="34" charset="0"/>
              </a:rPr>
              <a:t>‘unaccounted loss’ or ‘gain</a:t>
            </a:r>
            <a:r>
              <a:rPr lang="en-GB" sz="2400" dirty="0" smtClean="0">
                <a:latin typeface="Arial" pitchFamily="34" charset="0"/>
                <a:cs typeface="Arial" pitchFamily="34" charset="0"/>
              </a:rPr>
              <a:t>’.</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This should be small, say, no more than one percent.</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If the unaccounted loss (or gain) is large, an investigation into the cause of the discrepancy is required.</a:t>
            </a: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7525E45A-173B-4ABC-AC1A-22508C3C4FC1}" type="slidenum">
              <a:rPr lang="en-GB" smtClean="0"/>
              <a:pPr/>
              <a:t>6</a:t>
            </a:fld>
            <a:endParaRPr lang="en-GB"/>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3200" b="1" dirty="0" smtClean="0">
                <a:solidFill>
                  <a:srgbClr val="002060"/>
                </a:solidFill>
              </a:rPr>
              <a:t>Weighing, Flow Measurements and Sampling</a:t>
            </a:r>
            <a:endParaRPr lang="en-GB" sz="3200" b="1" dirty="0">
              <a:solidFill>
                <a:srgbClr val="002060"/>
              </a:solidFill>
            </a:endParaRPr>
          </a:p>
        </p:txBody>
      </p:sp>
      <p:sp>
        <p:nvSpPr>
          <p:cNvPr id="3" name="Content Placeholder 2"/>
          <p:cNvSpPr>
            <a:spLocks noGrp="1"/>
          </p:cNvSpPr>
          <p:nvPr>
            <p:ph idx="1"/>
          </p:nvPr>
        </p:nvSpPr>
        <p:spPr>
          <a:xfrm>
            <a:off x="251520" y="1124744"/>
            <a:ext cx="8712968" cy="5544616"/>
          </a:xfrm>
        </p:spPr>
        <p:txBody>
          <a:bodyPr>
            <a:normAutofit/>
          </a:bodyPr>
          <a:lstStyle/>
          <a:p>
            <a:pPr algn="just"/>
            <a:r>
              <a:rPr lang="en-GB" sz="2400" dirty="0" smtClean="0">
                <a:latin typeface="Arial" pitchFamily="34" charset="0"/>
                <a:cs typeface="Arial" pitchFamily="34" charset="0"/>
              </a:rPr>
              <a:t>Weighing is normally quite accurate when a quantity of material can be weighed when at rest (</a:t>
            </a:r>
            <a:r>
              <a:rPr lang="en-GB" sz="2400" i="1" dirty="0" smtClean="0">
                <a:solidFill>
                  <a:srgbClr val="C00000"/>
                </a:solidFill>
                <a:latin typeface="Arial" pitchFamily="34" charset="0"/>
                <a:cs typeface="Arial" pitchFamily="34" charset="0"/>
              </a:rPr>
              <a:t>static weighing</a:t>
            </a:r>
            <a:r>
              <a:rPr lang="en-GB" sz="2400" dirty="0" smtClean="0">
                <a:latin typeface="Arial" pitchFamily="34" charset="0"/>
                <a:cs typeface="Arial" pitchFamily="34" charset="0"/>
              </a:rPr>
              <a:t>).</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For material that is carried in trucks or rail cars, this can be done on a </a:t>
            </a:r>
            <a:r>
              <a:rPr lang="en-GB" sz="2400" i="1" dirty="0" smtClean="0">
                <a:solidFill>
                  <a:srgbClr val="C00000"/>
                </a:solidFill>
                <a:latin typeface="Arial" pitchFamily="34" charset="0"/>
                <a:cs typeface="Arial" pitchFamily="34" charset="0"/>
              </a:rPr>
              <a:t>weighbridge</a:t>
            </a:r>
            <a:r>
              <a:rPr lang="en-GB" sz="2400" dirty="0" smtClean="0">
                <a:latin typeface="Arial" pitchFamily="34" charset="0"/>
                <a:cs typeface="Arial" pitchFamily="34" charset="0"/>
              </a:rPr>
              <a:t> (track scale).</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The trucks are weighed when full (gross weight) and when empty (tare weight) and the difference is the </a:t>
            </a:r>
            <a:r>
              <a:rPr lang="en-GB" sz="2400" dirty="0" err="1" smtClean="0">
                <a:latin typeface="Arial" pitchFamily="34" charset="0"/>
                <a:cs typeface="Arial" pitchFamily="34" charset="0"/>
              </a:rPr>
              <a:t>nett</a:t>
            </a:r>
            <a:r>
              <a:rPr lang="en-GB" sz="2400" dirty="0" smtClean="0">
                <a:latin typeface="Arial" pitchFamily="34" charset="0"/>
                <a:cs typeface="Arial" pitchFamily="34" charset="0"/>
              </a:rPr>
              <a:t> weight of the material carried.</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This can give quite accurate weights of the main inputs and outputs of the plant (&lt; 0.5 % error)</a:t>
            </a: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7525E45A-173B-4ABC-AC1A-22508C3C4FC1}" type="slidenum">
              <a:rPr lang="en-GB" smtClean="0"/>
              <a:pPr/>
              <a:t>7</a:t>
            </a:fld>
            <a:endParaRPr lang="en-GB"/>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3200" b="1" dirty="0" smtClean="0">
                <a:solidFill>
                  <a:srgbClr val="002060"/>
                </a:solidFill>
              </a:rPr>
              <a:t>Weighing, Flow Measurements and Sampling</a:t>
            </a:r>
            <a:endParaRPr lang="en-GB" sz="3200" b="1" dirty="0">
              <a:solidFill>
                <a:srgbClr val="002060"/>
              </a:solidFill>
            </a:endParaRPr>
          </a:p>
        </p:txBody>
      </p:sp>
      <p:sp>
        <p:nvSpPr>
          <p:cNvPr id="3" name="Content Placeholder 2"/>
          <p:cNvSpPr>
            <a:spLocks noGrp="1"/>
          </p:cNvSpPr>
          <p:nvPr>
            <p:ph idx="1"/>
          </p:nvPr>
        </p:nvSpPr>
        <p:spPr>
          <a:xfrm>
            <a:off x="251520" y="1124744"/>
            <a:ext cx="8712968" cy="5544616"/>
          </a:xfrm>
        </p:spPr>
        <p:txBody>
          <a:bodyPr>
            <a:normAutofit lnSpcReduction="10000"/>
          </a:bodyPr>
          <a:lstStyle/>
          <a:p>
            <a:pPr algn="just"/>
            <a:r>
              <a:rPr lang="en-GB" sz="2400" dirty="0" smtClean="0">
                <a:latin typeface="Arial" pitchFamily="34" charset="0"/>
                <a:cs typeface="Arial" pitchFamily="34" charset="0"/>
              </a:rPr>
              <a:t>Certain types of storage bins and hoppers can be used for static weighing of bulk material, but most ‘in-plant weighing’ is done with </a:t>
            </a:r>
            <a:r>
              <a:rPr lang="en-GB" sz="2400" dirty="0" smtClean="0">
                <a:solidFill>
                  <a:srgbClr val="C00000"/>
                </a:solidFill>
                <a:latin typeface="Arial" pitchFamily="34" charset="0"/>
                <a:cs typeface="Arial" pitchFamily="34" charset="0"/>
              </a:rPr>
              <a:t>belt </a:t>
            </a:r>
            <a:r>
              <a:rPr lang="en-GB" sz="2400" dirty="0" err="1" smtClean="0">
                <a:solidFill>
                  <a:srgbClr val="C00000"/>
                </a:solidFill>
                <a:latin typeface="Arial" pitchFamily="34" charset="0"/>
                <a:cs typeface="Arial" pitchFamily="34" charset="0"/>
              </a:rPr>
              <a:t>weighers</a:t>
            </a:r>
            <a:r>
              <a:rPr lang="en-GB" sz="2400" dirty="0" smtClean="0">
                <a:solidFill>
                  <a:srgbClr val="C00000"/>
                </a:solidFill>
                <a:latin typeface="Arial" pitchFamily="34" charset="0"/>
                <a:cs typeface="Arial" pitchFamily="34" charset="0"/>
              </a:rPr>
              <a:t> </a:t>
            </a:r>
            <a:r>
              <a:rPr lang="en-GB" sz="2400" dirty="0" smtClean="0">
                <a:latin typeface="Arial" pitchFamily="34" charset="0"/>
                <a:cs typeface="Arial" pitchFamily="34" charset="0"/>
              </a:rPr>
              <a:t>(</a:t>
            </a:r>
            <a:r>
              <a:rPr lang="en-GB" sz="2400" dirty="0" err="1" smtClean="0">
                <a:latin typeface="Arial" pitchFamily="34" charset="0"/>
                <a:cs typeface="Arial" pitchFamily="34" charset="0"/>
              </a:rPr>
              <a:t>weightometers</a:t>
            </a:r>
            <a:r>
              <a:rPr lang="en-GB" sz="2400" dirty="0" smtClean="0">
                <a:latin typeface="Arial" pitchFamily="34" charset="0"/>
                <a:cs typeface="Arial" pitchFamily="34" charset="0"/>
              </a:rPr>
              <a:t>) when the material is being moved on belt conveyors.</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One set of conveyor idlers is mounted on the belt </a:t>
            </a:r>
            <a:r>
              <a:rPr lang="en-GB" sz="2400" dirty="0" err="1" smtClean="0">
                <a:latin typeface="Arial" pitchFamily="34" charset="0"/>
                <a:cs typeface="Arial" pitchFamily="34" charset="0"/>
              </a:rPr>
              <a:t>weigher</a:t>
            </a:r>
            <a:r>
              <a:rPr lang="en-GB" sz="2400" dirty="0" smtClean="0">
                <a:latin typeface="Arial" pitchFamily="34" charset="0"/>
                <a:cs typeface="Arial" pitchFamily="34" charset="0"/>
              </a:rPr>
              <a:t>, so that the load on the belt is measured as it moves over the </a:t>
            </a:r>
            <a:r>
              <a:rPr lang="en-GB" sz="2400" dirty="0" err="1" smtClean="0">
                <a:latin typeface="Arial" pitchFamily="34" charset="0"/>
                <a:cs typeface="Arial" pitchFamily="34" charset="0"/>
              </a:rPr>
              <a:t>weigher</a:t>
            </a:r>
            <a:r>
              <a:rPr lang="en-GB" sz="2400" dirty="0" smtClean="0">
                <a:latin typeface="Arial" pitchFamily="34" charset="0"/>
                <a:cs typeface="Arial" pitchFamily="34" charset="0"/>
              </a:rPr>
              <a:t>.</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The </a:t>
            </a:r>
            <a:r>
              <a:rPr lang="en-GB" sz="2400" dirty="0" err="1" smtClean="0">
                <a:latin typeface="Arial" pitchFamily="34" charset="0"/>
                <a:cs typeface="Arial" pitchFamily="34" charset="0"/>
              </a:rPr>
              <a:t>weigher</a:t>
            </a:r>
            <a:r>
              <a:rPr lang="en-GB" sz="2400" dirty="0" smtClean="0">
                <a:latin typeface="Arial" pitchFamily="34" charset="0"/>
                <a:cs typeface="Arial" pitchFamily="34" charset="0"/>
              </a:rPr>
              <a:t> integrates these loads over time.</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Belt weighing is less accurate than static weighing, but if the </a:t>
            </a:r>
            <a:r>
              <a:rPr lang="en-GB" sz="2400" dirty="0" err="1" smtClean="0">
                <a:latin typeface="Arial" pitchFamily="34" charset="0"/>
                <a:cs typeface="Arial" pitchFamily="34" charset="0"/>
              </a:rPr>
              <a:t>weighers</a:t>
            </a:r>
            <a:r>
              <a:rPr lang="en-GB" sz="2400" dirty="0" smtClean="0">
                <a:latin typeface="Arial" pitchFamily="34" charset="0"/>
                <a:cs typeface="Arial" pitchFamily="34" charset="0"/>
              </a:rPr>
              <a:t> are kept clean, errors of no more than 1-2% are possible.</a:t>
            </a: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7525E45A-173B-4ABC-AC1A-22508C3C4FC1}" type="slidenum">
              <a:rPr lang="en-GB" smtClean="0"/>
              <a:pPr/>
              <a:t>8</a:t>
            </a:fld>
            <a:endParaRPr lang="en-GB"/>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1124744"/>
          </a:xfrm>
        </p:spPr>
        <p:txBody>
          <a:bodyPr>
            <a:noAutofit/>
          </a:bodyPr>
          <a:lstStyle/>
          <a:p>
            <a:r>
              <a:rPr lang="en-GB" sz="3200" b="1" dirty="0" smtClean="0">
                <a:solidFill>
                  <a:srgbClr val="002060"/>
                </a:solidFill>
              </a:rPr>
              <a:t>Weighing, Flow Measurements and Sampling</a:t>
            </a:r>
            <a:endParaRPr lang="en-GB" sz="3200" b="1" dirty="0">
              <a:solidFill>
                <a:srgbClr val="002060"/>
              </a:solidFill>
            </a:endParaRPr>
          </a:p>
        </p:txBody>
      </p:sp>
      <p:sp>
        <p:nvSpPr>
          <p:cNvPr id="3" name="Content Placeholder 2"/>
          <p:cNvSpPr>
            <a:spLocks noGrp="1"/>
          </p:cNvSpPr>
          <p:nvPr>
            <p:ph idx="1"/>
          </p:nvPr>
        </p:nvSpPr>
        <p:spPr>
          <a:xfrm>
            <a:off x="251520" y="1124744"/>
            <a:ext cx="8712968" cy="5544616"/>
          </a:xfrm>
        </p:spPr>
        <p:txBody>
          <a:bodyPr>
            <a:normAutofit lnSpcReduction="10000"/>
          </a:bodyPr>
          <a:lstStyle/>
          <a:p>
            <a:pPr algn="just"/>
            <a:r>
              <a:rPr lang="en-GB" sz="2400" dirty="0" smtClean="0">
                <a:latin typeface="Arial" pitchFamily="34" charset="0"/>
                <a:cs typeface="Arial" pitchFamily="34" charset="0"/>
              </a:rPr>
              <a:t>Normally the ‘</a:t>
            </a:r>
            <a:r>
              <a:rPr lang="en-GB" sz="2400" dirty="0" smtClean="0">
                <a:solidFill>
                  <a:srgbClr val="C00000"/>
                </a:solidFill>
                <a:latin typeface="Arial" pitchFamily="34" charset="0"/>
                <a:cs typeface="Arial" pitchFamily="34" charset="0"/>
              </a:rPr>
              <a:t>dry weight</a:t>
            </a:r>
            <a:r>
              <a:rPr lang="en-GB" sz="2400" dirty="0" smtClean="0">
                <a:latin typeface="Arial" pitchFamily="34" charset="0"/>
                <a:cs typeface="Arial" pitchFamily="34" charset="0"/>
              </a:rPr>
              <a:t>’ of solid material is used in accounting so that the measured weight must be corrected for </a:t>
            </a:r>
            <a:r>
              <a:rPr lang="en-GB" sz="2400" dirty="0" smtClean="0">
                <a:solidFill>
                  <a:srgbClr val="C00000"/>
                </a:solidFill>
                <a:latin typeface="Arial" pitchFamily="34" charset="0"/>
                <a:cs typeface="Arial" pitchFamily="34" charset="0"/>
              </a:rPr>
              <a:t>moisture content</a:t>
            </a:r>
            <a:r>
              <a:rPr lang="en-GB" sz="2400" dirty="0" smtClean="0">
                <a:latin typeface="Arial" pitchFamily="34" charset="0"/>
                <a:cs typeface="Arial" pitchFamily="34" charset="0"/>
              </a:rPr>
              <a:t>.</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The determination of moisture content is very accurate in itself, but large errors are often made by improper sampling of the solids.</a:t>
            </a:r>
          </a:p>
          <a:p>
            <a:pPr algn="just"/>
            <a:endParaRPr lang="en-GB" sz="2400" dirty="0" smtClean="0">
              <a:latin typeface="Arial" pitchFamily="34" charset="0"/>
              <a:cs typeface="Arial" pitchFamily="34" charset="0"/>
            </a:endParaRPr>
          </a:p>
          <a:p>
            <a:pPr algn="just"/>
            <a:r>
              <a:rPr lang="en-GB" sz="2400" dirty="0" smtClean="0">
                <a:solidFill>
                  <a:srgbClr val="C00000"/>
                </a:solidFill>
                <a:latin typeface="Arial" pitchFamily="34" charset="0"/>
                <a:cs typeface="Arial" pitchFamily="34" charset="0"/>
              </a:rPr>
              <a:t>Volumetric flow rates </a:t>
            </a:r>
            <a:r>
              <a:rPr lang="en-GB" sz="2400" dirty="0" smtClean="0">
                <a:latin typeface="Arial" pitchFamily="34" charset="0"/>
                <a:cs typeface="Arial" pitchFamily="34" charset="0"/>
              </a:rPr>
              <a:t>of liquids and slurries can be measured quite accurately by diverting the stream and measuring the time it takes to fill a container of known volume, but this method is rarely practicable.</a:t>
            </a:r>
          </a:p>
          <a:p>
            <a:pPr algn="just"/>
            <a:endParaRPr lang="en-GB" sz="2400" dirty="0" smtClean="0">
              <a:latin typeface="Arial" pitchFamily="34" charset="0"/>
              <a:cs typeface="Arial" pitchFamily="34" charset="0"/>
            </a:endParaRPr>
          </a:p>
          <a:p>
            <a:pPr algn="just"/>
            <a:r>
              <a:rPr lang="en-GB" sz="2400" dirty="0" smtClean="0">
                <a:latin typeface="Arial" pitchFamily="34" charset="0"/>
                <a:cs typeface="Arial" pitchFamily="34" charset="0"/>
              </a:rPr>
              <a:t>Various types of</a:t>
            </a:r>
            <a:r>
              <a:rPr lang="en-GB" sz="2400" dirty="0" smtClean="0">
                <a:solidFill>
                  <a:srgbClr val="C00000"/>
                </a:solidFill>
                <a:latin typeface="Arial" pitchFamily="34" charset="0"/>
                <a:cs typeface="Arial" pitchFamily="34" charset="0"/>
              </a:rPr>
              <a:t> </a:t>
            </a:r>
            <a:r>
              <a:rPr lang="en-GB" sz="2400" dirty="0" err="1" smtClean="0">
                <a:solidFill>
                  <a:srgbClr val="C00000"/>
                </a:solidFill>
                <a:latin typeface="Arial" pitchFamily="34" charset="0"/>
                <a:cs typeface="Arial" pitchFamily="34" charset="0"/>
              </a:rPr>
              <a:t>flowmeter</a:t>
            </a:r>
            <a:r>
              <a:rPr lang="en-GB" sz="2400" dirty="0" smtClean="0">
                <a:solidFill>
                  <a:srgbClr val="C00000"/>
                </a:solidFill>
                <a:latin typeface="Arial" pitchFamily="34" charset="0"/>
                <a:cs typeface="Arial" pitchFamily="34" charset="0"/>
              </a:rPr>
              <a:t> </a:t>
            </a:r>
            <a:r>
              <a:rPr lang="en-GB" sz="2400" dirty="0" smtClean="0">
                <a:latin typeface="Arial" pitchFamily="34" charset="0"/>
                <a:cs typeface="Arial" pitchFamily="34" charset="0"/>
              </a:rPr>
              <a:t>can be used on moving streams.</a:t>
            </a:r>
          </a:p>
          <a:p>
            <a:pPr algn="just"/>
            <a:endParaRPr lang="en-GB" sz="2400" dirty="0" smtClean="0">
              <a:latin typeface="Arial" pitchFamily="34" charset="0"/>
              <a:cs typeface="Arial" pitchFamily="34" charset="0"/>
            </a:endParaRPr>
          </a:p>
          <a:p>
            <a:pPr algn="just"/>
            <a:endParaRPr lang="en-GB" sz="24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7525E45A-173B-4ABC-AC1A-22508C3C4FC1}" type="slidenum">
              <a:rPr lang="en-GB" smtClean="0"/>
              <a:pPr/>
              <a:t>9</a:t>
            </a:fld>
            <a:endParaRPr lang="en-GB"/>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638</TotalTime>
  <Words>3371</Words>
  <Application>Microsoft Office PowerPoint</Application>
  <PresentationFormat>On-screen Show (4:3)</PresentationFormat>
  <Paragraphs>544</Paragraphs>
  <Slides>50</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50</vt:i4>
      </vt:variant>
    </vt:vector>
  </HeadingPairs>
  <TitlesOfParts>
    <vt:vector size="52" baseType="lpstr">
      <vt:lpstr>Office Theme</vt:lpstr>
      <vt:lpstr>Equation</vt:lpstr>
      <vt:lpstr>SHORT COURSE IN MINERAL PROCESSING &amp; EXTRACTIVE METALLURGY</vt:lpstr>
      <vt:lpstr>Metallurgical Accounting Systems</vt:lpstr>
      <vt:lpstr>Metallurgical Accounting Systems</vt:lpstr>
      <vt:lpstr>Metallurgical Accounting Systems</vt:lpstr>
      <vt:lpstr>Metallurgical Accounting Systems</vt:lpstr>
      <vt:lpstr>Metallurgical Accounting Systems</vt:lpstr>
      <vt:lpstr>Weighing, Flow Measurements and Sampling</vt:lpstr>
      <vt:lpstr>Weighing, Flow Measurements and Sampling</vt:lpstr>
      <vt:lpstr>Weighing, Flow Measurements and Sampling</vt:lpstr>
      <vt:lpstr>Weighing, Flow Measurements and Sampling</vt:lpstr>
      <vt:lpstr>Weighing, Flow Measurements and Sampling</vt:lpstr>
      <vt:lpstr>Weighing, Flow Measurements and Sampling</vt:lpstr>
      <vt:lpstr>Weighing, Flow Measurements and Sampling</vt:lpstr>
      <vt:lpstr>Weighing, Flow Measurements and Sampling</vt:lpstr>
      <vt:lpstr>Weighing, Flow Measurements and Sampling</vt:lpstr>
      <vt:lpstr>Monitoring and Control</vt:lpstr>
      <vt:lpstr>Monitoring and Control</vt:lpstr>
      <vt:lpstr>Mass Balancing Methods</vt:lpstr>
      <vt:lpstr>Slide 19</vt:lpstr>
      <vt:lpstr>Mass Balancing Methods</vt:lpstr>
      <vt:lpstr>Mass Balancing Methods</vt:lpstr>
      <vt:lpstr>Mass Balancing Methods</vt:lpstr>
      <vt:lpstr>Mass Balancing Methods</vt:lpstr>
      <vt:lpstr>Mass Balancing Methods</vt:lpstr>
      <vt:lpstr>Mass Balancing Methods</vt:lpstr>
      <vt:lpstr>Mass Balancing Methods</vt:lpstr>
      <vt:lpstr>Slide 27</vt:lpstr>
      <vt:lpstr>Slide 28</vt:lpstr>
      <vt:lpstr>Mass Balancing Methods</vt:lpstr>
      <vt:lpstr>Mass Balancing Methods</vt:lpstr>
      <vt:lpstr>Mass Balancing Methods</vt:lpstr>
      <vt:lpstr>Mass Balancing Methods</vt:lpstr>
      <vt:lpstr>Mass Balancing Methods</vt:lpstr>
      <vt:lpstr>Mass Balancing Methods</vt:lpstr>
      <vt:lpstr>Mass Balancing Methods</vt:lpstr>
      <vt:lpstr>Slide 36</vt:lpstr>
      <vt:lpstr>Mass Balancing Methods</vt:lpstr>
      <vt:lpstr>Mass Balancing Methods</vt:lpstr>
      <vt:lpstr>Mass Balancing Methods</vt:lpstr>
      <vt:lpstr>Mass Balancing Methods</vt:lpstr>
      <vt:lpstr>Slide 41</vt:lpstr>
      <vt:lpstr>Mass Balancing Methods</vt:lpstr>
      <vt:lpstr>Mass Balancing Methods</vt:lpstr>
      <vt:lpstr>Mass Balancing Methods</vt:lpstr>
      <vt:lpstr>Slide 45</vt:lpstr>
      <vt:lpstr>Mass Balancing Methods</vt:lpstr>
      <vt:lpstr>Mass Balancing Methods</vt:lpstr>
      <vt:lpstr>Mass Balancing Methods</vt:lpstr>
      <vt:lpstr>BIBLIOGRAPHY</vt:lpstr>
      <vt:lpstr>Slide 50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METALLURGICAL ACCOUNTING AND CONTROL</dc:title>
  <dc:creator>EDWARD</dc:creator>
  <cp:lastModifiedBy>user</cp:lastModifiedBy>
  <cp:revision>52</cp:revision>
  <dcterms:created xsi:type="dcterms:W3CDTF">2012-05-15T12:13:35Z</dcterms:created>
  <dcterms:modified xsi:type="dcterms:W3CDTF">2015-02-22T12:01:14Z</dcterms:modified>
</cp:coreProperties>
</file>