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57" r:id="rId2"/>
    <p:sldId id="258" r:id="rId3"/>
    <p:sldId id="271" r:id="rId4"/>
    <p:sldId id="272" r:id="rId5"/>
    <p:sldId id="273" r:id="rId6"/>
    <p:sldId id="274" r:id="rId7"/>
    <p:sldId id="275" r:id="rId8"/>
    <p:sldId id="276" r:id="rId9"/>
    <p:sldId id="277" r:id="rId10"/>
    <p:sldId id="260" r:id="rId11"/>
    <p:sldId id="278" r:id="rId12"/>
    <p:sldId id="279" r:id="rId13"/>
    <p:sldId id="280" r:id="rId14"/>
    <p:sldId id="281" r:id="rId15"/>
    <p:sldId id="261" r:id="rId16"/>
    <p:sldId id="282" r:id="rId17"/>
    <p:sldId id="283" r:id="rId18"/>
    <p:sldId id="284" r:id="rId19"/>
    <p:sldId id="285" r:id="rId20"/>
    <p:sldId id="262" r:id="rId21"/>
    <p:sldId id="286" r:id="rId22"/>
    <p:sldId id="263" r:id="rId23"/>
    <p:sldId id="287" r:id="rId24"/>
    <p:sldId id="288" r:id="rId25"/>
    <p:sldId id="291" r:id="rId26"/>
    <p:sldId id="266" r:id="rId27"/>
    <p:sldId id="292" r:id="rId28"/>
    <p:sldId id="293" r:id="rId29"/>
    <p:sldId id="294" r:id="rId30"/>
    <p:sldId id="267" r:id="rId31"/>
    <p:sldId id="295" r:id="rId32"/>
    <p:sldId id="296" r:id="rId33"/>
    <p:sldId id="297" r:id="rId34"/>
    <p:sldId id="268" r:id="rId35"/>
    <p:sldId id="298" r:id="rId36"/>
    <p:sldId id="300" r:id="rId37"/>
    <p:sldId id="299" r:id="rId38"/>
    <p:sldId id="301" r:id="rId39"/>
    <p:sldId id="302" r:id="rId40"/>
    <p:sldId id="303" r:id="rId41"/>
    <p:sldId id="269" r:id="rId42"/>
    <p:sldId id="305" r:id="rId43"/>
    <p:sldId id="308" r:id="rId44"/>
    <p:sldId id="306" r:id="rId45"/>
    <p:sldId id="307"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7" r:id="rId64"/>
    <p:sldId id="326" r:id="rId65"/>
    <p:sldId id="328" r:id="rId66"/>
    <p:sldId id="329" r:id="rId67"/>
    <p:sldId id="330" r:id="rId68"/>
    <p:sldId id="331" r:id="rId69"/>
    <p:sldId id="332" r:id="rId70"/>
    <p:sldId id="33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varScale="1">
        <p:scale>
          <a:sx n="70" d="100"/>
          <a:sy n="70" d="100"/>
        </p:scale>
        <p:origin x="-129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9DDF3-B36A-4DFB-9D5C-A4BBDD4D4377}" type="datetimeFigureOut">
              <a:rPr lang="en-GB" smtClean="0"/>
              <a:pPr/>
              <a:t>15/02/2015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434B7-EF93-4047-B891-6A1E0765F738}" type="slidenum">
              <a:rPr lang="en-GB" smtClean="0"/>
              <a:pPr/>
              <a:t>‹#›</a:t>
            </a:fld>
            <a:endParaRPr lang="en-GB"/>
          </a:p>
        </p:txBody>
      </p:sp>
    </p:spTree>
    <p:extLst>
      <p:ext uri="{BB962C8B-B14F-4D97-AF65-F5344CB8AC3E}">
        <p14:creationId xmlns:p14="http://schemas.microsoft.com/office/powerpoint/2010/main" xmlns="" val="215607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434B7-EF93-4047-B891-6A1E0765F738}" type="slidenum">
              <a:rPr lang="en-GB" smtClean="0"/>
              <a:pPr/>
              <a:t>2</a:t>
            </a:fld>
            <a:endParaRPr lang="en-GB"/>
          </a:p>
        </p:txBody>
      </p:sp>
    </p:spTree>
    <p:extLst>
      <p:ext uri="{BB962C8B-B14F-4D97-AF65-F5344CB8AC3E}">
        <p14:creationId xmlns:p14="http://schemas.microsoft.com/office/powerpoint/2010/main" xmlns="" val="346731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352494-373D-455E-8F66-691BEC5590D6}" type="datetime1">
              <a:rPr lang="en-GB" smtClean="0"/>
              <a:pPr/>
              <a:t>15/02/2015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8AF3F6-D771-4391-82D4-A8AF3E062603}" type="datetime1">
              <a:rPr lang="en-GB" smtClean="0"/>
              <a:pPr/>
              <a:t>15/02/2015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BA9532-866F-44B4-AF58-093672F67EBE}" type="datetime1">
              <a:rPr lang="en-GB" smtClean="0"/>
              <a:pPr/>
              <a:t>15/02/2015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22C1E6-7146-467B-B832-766BB72D3A5D}" type="datetime1">
              <a:rPr lang="en-GB" smtClean="0"/>
              <a:pPr/>
              <a:t>15/02/2015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887D6-D245-4005-9B7C-AC872073588C}" type="datetime1">
              <a:rPr lang="en-GB" smtClean="0"/>
              <a:pPr/>
              <a:t>15/02/2015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3C6133-499C-4610-BC10-B7F27C671439}" type="datetime1">
              <a:rPr lang="en-GB" smtClean="0"/>
              <a:pPr/>
              <a:t>15/02/2015</a:t>
            </a:fld>
            <a:endParaRPr lang="en-GB"/>
          </a:p>
        </p:txBody>
      </p:sp>
      <p:sp>
        <p:nvSpPr>
          <p:cNvPr id="6" name="Footer Placeholder 5"/>
          <p:cNvSpPr>
            <a:spLocks noGrp="1"/>
          </p:cNvSpPr>
          <p:nvPr>
            <p:ph type="ftr" sz="quarter" idx="11"/>
          </p:nvPr>
        </p:nvSpPr>
        <p:spPr/>
        <p:txBody>
          <a:bodyPr/>
          <a:lstStyle/>
          <a:p>
            <a:r>
              <a:rPr lang="en-GB" smtClean="0"/>
              <a:t>ES/2013</a:t>
            </a:r>
            <a:endParaRPr lang="en-GB"/>
          </a:p>
        </p:txBody>
      </p:sp>
      <p:sp>
        <p:nvSpPr>
          <p:cNvPr id="7" name="Slide Number Placeholder 6"/>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CFA3E1-B7D2-4B82-BBDE-16A2106A0604}" type="datetime1">
              <a:rPr lang="en-GB" smtClean="0"/>
              <a:pPr/>
              <a:t>15/02/2015</a:t>
            </a:fld>
            <a:endParaRPr lang="en-GB"/>
          </a:p>
        </p:txBody>
      </p:sp>
      <p:sp>
        <p:nvSpPr>
          <p:cNvPr id="8" name="Footer Placeholder 7"/>
          <p:cNvSpPr>
            <a:spLocks noGrp="1"/>
          </p:cNvSpPr>
          <p:nvPr>
            <p:ph type="ftr" sz="quarter" idx="11"/>
          </p:nvPr>
        </p:nvSpPr>
        <p:spPr/>
        <p:txBody>
          <a:bodyPr/>
          <a:lstStyle/>
          <a:p>
            <a:r>
              <a:rPr lang="en-GB" smtClean="0"/>
              <a:t>ES/2013</a:t>
            </a:r>
            <a:endParaRPr lang="en-GB"/>
          </a:p>
        </p:txBody>
      </p:sp>
      <p:sp>
        <p:nvSpPr>
          <p:cNvPr id="9" name="Slide Number Placeholder 8"/>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011653-F6F9-4578-9246-C8D02306B115}" type="datetime1">
              <a:rPr lang="en-GB" smtClean="0"/>
              <a:pPr/>
              <a:t>15/02/2015</a:t>
            </a:fld>
            <a:endParaRPr lang="en-GB"/>
          </a:p>
        </p:txBody>
      </p:sp>
      <p:sp>
        <p:nvSpPr>
          <p:cNvPr id="4" name="Footer Placeholder 3"/>
          <p:cNvSpPr>
            <a:spLocks noGrp="1"/>
          </p:cNvSpPr>
          <p:nvPr>
            <p:ph type="ftr" sz="quarter" idx="11"/>
          </p:nvPr>
        </p:nvSpPr>
        <p:spPr/>
        <p:txBody>
          <a:bodyPr/>
          <a:lstStyle/>
          <a:p>
            <a:r>
              <a:rPr lang="en-GB" smtClean="0"/>
              <a:t>ES/2013</a:t>
            </a:r>
            <a:endParaRPr lang="en-GB"/>
          </a:p>
        </p:txBody>
      </p:sp>
      <p:sp>
        <p:nvSpPr>
          <p:cNvPr id="5" name="Slide Number Placeholder 4"/>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2B070-0E38-479F-86F5-F3C6154CC8A2}" type="datetime1">
              <a:rPr lang="en-GB" smtClean="0"/>
              <a:pPr/>
              <a:t>15/02/2015</a:t>
            </a:fld>
            <a:endParaRPr lang="en-GB"/>
          </a:p>
        </p:txBody>
      </p:sp>
      <p:sp>
        <p:nvSpPr>
          <p:cNvPr id="3" name="Footer Placeholder 2"/>
          <p:cNvSpPr>
            <a:spLocks noGrp="1"/>
          </p:cNvSpPr>
          <p:nvPr>
            <p:ph type="ftr" sz="quarter" idx="11"/>
          </p:nvPr>
        </p:nvSpPr>
        <p:spPr/>
        <p:txBody>
          <a:bodyPr/>
          <a:lstStyle/>
          <a:p>
            <a:r>
              <a:rPr lang="en-GB" smtClean="0"/>
              <a:t>ES/2013</a:t>
            </a:r>
            <a:endParaRPr lang="en-GB"/>
          </a:p>
        </p:txBody>
      </p:sp>
      <p:sp>
        <p:nvSpPr>
          <p:cNvPr id="4" name="Slide Number Placeholder 3"/>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199FA-D925-44D7-9527-96CEFBF171F7}" type="datetime1">
              <a:rPr lang="en-GB" smtClean="0"/>
              <a:pPr/>
              <a:t>15/02/2015</a:t>
            </a:fld>
            <a:endParaRPr lang="en-GB"/>
          </a:p>
        </p:txBody>
      </p:sp>
      <p:sp>
        <p:nvSpPr>
          <p:cNvPr id="6" name="Footer Placeholder 5"/>
          <p:cNvSpPr>
            <a:spLocks noGrp="1"/>
          </p:cNvSpPr>
          <p:nvPr>
            <p:ph type="ftr" sz="quarter" idx="11"/>
          </p:nvPr>
        </p:nvSpPr>
        <p:spPr/>
        <p:txBody>
          <a:bodyPr/>
          <a:lstStyle/>
          <a:p>
            <a:r>
              <a:rPr lang="en-GB" smtClean="0"/>
              <a:t>ES/2013</a:t>
            </a:r>
            <a:endParaRPr lang="en-GB"/>
          </a:p>
        </p:txBody>
      </p:sp>
      <p:sp>
        <p:nvSpPr>
          <p:cNvPr id="7" name="Slide Number Placeholder 6"/>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625AB-B166-4E8D-85F6-6E45A9DD42E0}" type="datetime1">
              <a:rPr lang="en-GB" smtClean="0"/>
              <a:pPr/>
              <a:t>15/02/2015</a:t>
            </a:fld>
            <a:endParaRPr lang="en-GB"/>
          </a:p>
        </p:txBody>
      </p:sp>
      <p:sp>
        <p:nvSpPr>
          <p:cNvPr id="6" name="Footer Placeholder 5"/>
          <p:cNvSpPr>
            <a:spLocks noGrp="1"/>
          </p:cNvSpPr>
          <p:nvPr>
            <p:ph type="ftr" sz="quarter" idx="11"/>
          </p:nvPr>
        </p:nvSpPr>
        <p:spPr/>
        <p:txBody>
          <a:bodyPr/>
          <a:lstStyle/>
          <a:p>
            <a:r>
              <a:rPr lang="en-GB" smtClean="0"/>
              <a:t>ES/2013</a:t>
            </a:r>
            <a:endParaRPr lang="en-GB"/>
          </a:p>
        </p:txBody>
      </p:sp>
      <p:sp>
        <p:nvSpPr>
          <p:cNvPr id="7" name="Slide Number Placeholder 6"/>
          <p:cNvSpPr>
            <a:spLocks noGrp="1"/>
          </p:cNvSpPr>
          <p:nvPr>
            <p:ph type="sldNum" sz="quarter" idx="12"/>
          </p:nvPr>
        </p:nvSpPr>
        <p:spPr/>
        <p:txBody>
          <a:bodyPr/>
          <a:lstStyle/>
          <a:p>
            <a:fld id="{E72609B3-1B8C-4B1E-B012-CB18B1CCDB1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B6575-D164-46F8-831F-B48B9163543E}" type="datetime1">
              <a:rPr lang="en-GB" smtClean="0"/>
              <a:pPr/>
              <a:t>15/02/2015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ES/2013</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609B3-1B8C-4B1E-B012-CB18B1CCDB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COMMINUTION</a:t>
            </a:r>
            <a:endParaRPr lang="en-GB" b="1" dirty="0"/>
          </a:p>
        </p:txBody>
      </p:sp>
      <p:sp>
        <p:nvSpPr>
          <p:cNvPr id="3" name="Subtitle 2"/>
          <p:cNvSpPr>
            <a:spLocks noGrp="1"/>
          </p:cNvSpPr>
          <p:nvPr>
            <p:ph type="subTitle" idx="1"/>
          </p:nvPr>
        </p:nvSpPr>
        <p:spPr/>
        <p:txBody>
          <a:bodyPr/>
          <a:lstStyle/>
          <a:p>
            <a:r>
              <a:rPr lang="en-GB" b="1" dirty="0" smtClean="0">
                <a:solidFill>
                  <a:srgbClr val="FF0000"/>
                </a:solidFill>
              </a:rPr>
              <a:t>GRINDING</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27584" y="692697"/>
            <a:ext cx="7560840" cy="5112568"/>
          </a:xfrm>
          <a:prstGeom prst="rect">
            <a:avLst/>
          </a:prstGeom>
          <a:noFill/>
          <a:ln w="9525">
            <a:noFill/>
            <a:miter lim="800000"/>
            <a:headEnd/>
            <a:tailEnd/>
          </a:ln>
        </p:spPr>
      </p:pic>
      <p:sp>
        <p:nvSpPr>
          <p:cNvPr id="3" name="TextBox 2"/>
          <p:cNvSpPr txBox="1"/>
          <p:nvPr/>
        </p:nvSpPr>
        <p:spPr>
          <a:xfrm>
            <a:off x="1259632" y="6165304"/>
            <a:ext cx="6624736" cy="461665"/>
          </a:xfrm>
          <a:prstGeom prst="rect">
            <a:avLst/>
          </a:prstGeom>
          <a:noFill/>
        </p:spPr>
        <p:txBody>
          <a:bodyPr wrap="square" rtlCol="0">
            <a:spAutoFit/>
          </a:bodyPr>
          <a:lstStyle/>
          <a:p>
            <a:pPr algn="ctr"/>
            <a:r>
              <a:rPr lang="en-GB" sz="2400" b="1" dirty="0" smtClean="0"/>
              <a:t>Figure 2  Motion of charge in a tumbling mill</a:t>
            </a:r>
            <a:endParaRPr lang="en-GB" sz="24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10</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fontScale="77500" lnSpcReduction="20000"/>
          </a:bodyPr>
          <a:lstStyle/>
          <a:p>
            <a:pPr>
              <a:buNone/>
            </a:pPr>
            <a:r>
              <a:rPr lang="en-GB" sz="3100" b="1" dirty="0" smtClean="0">
                <a:solidFill>
                  <a:srgbClr val="FF0000"/>
                </a:solidFill>
              </a:rPr>
              <a:t>The Motion of the Charge in a Tumbling Mill</a:t>
            </a:r>
          </a:p>
          <a:p>
            <a:pPr>
              <a:buNone/>
            </a:pPr>
            <a:endParaRPr lang="en-GB" sz="2400" b="1" dirty="0" smtClean="0"/>
          </a:p>
          <a:p>
            <a:pPr algn="just"/>
            <a:r>
              <a:rPr lang="en-GB" sz="2400" dirty="0" smtClean="0"/>
              <a:t>The speed at which a mill is run is important, since it governs the nature of the product and the amount of wear on the shell liners. </a:t>
            </a:r>
          </a:p>
          <a:p>
            <a:pPr algn="just"/>
            <a:r>
              <a:rPr lang="en-GB" sz="2400" dirty="0" smtClean="0"/>
              <a:t>The driving force of the mill is transmitted via the liner to the charge. </a:t>
            </a:r>
          </a:p>
          <a:p>
            <a:pPr algn="just"/>
            <a:endParaRPr lang="en-GB" sz="2400" dirty="0" smtClean="0"/>
          </a:p>
          <a:p>
            <a:pPr algn="just"/>
            <a:r>
              <a:rPr lang="en-GB" sz="2400" dirty="0" smtClean="0"/>
              <a:t>At relatively low speeds, or with smooth liners, the medium tends to roll down to the toe of the mill and essentially abrasive </a:t>
            </a:r>
            <a:r>
              <a:rPr lang="en-GB" sz="2400" dirty="0" err="1" smtClean="0"/>
              <a:t>comminution</a:t>
            </a:r>
            <a:r>
              <a:rPr lang="en-GB" sz="2400" dirty="0" smtClean="0"/>
              <a:t> occurs. </a:t>
            </a:r>
          </a:p>
          <a:p>
            <a:pPr algn="just"/>
            <a:r>
              <a:rPr lang="en-GB" sz="2400" dirty="0" smtClean="0"/>
              <a:t>This cascading leads to finer grinding, with increased slimes production and increased liner wear. </a:t>
            </a:r>
          </a:p>
          <a:p>
            <a:pPr algn="just"/>
            <a:endParaRPr lang="en-GB" sz="2400" dirty="0" smtClean="0"/>
          </a:p>
          <a:p>
            <a:pPr algn="just"/>
            <a:r>
              <a:rPr lang="en-GB" sz="2400" dirty="0" smtClean="0"/>
              <a:t>At higher speeds the medium is projected clear of the charge to describe a series of parabolas before landing on the toe of the charge. </a:t>
            </a:r>
          </a:p>
          <a:p>
            <a:pPr algn="just"/>
            <a:r>
              <a:rPr lang="en-GB" sz="2400" dirty="0" smtClean="0"/>
              <a:t>This cascading leads to </a:t>
            </a:r>
            <a:r>
              <a:rPr lang="en-GB" sz="2400" dirty="0" err="1" smtClean="0"/>
              <a:t>comminution</a:t>
            </a:r>
            <a:r>
              <a:rPr lang="en-GB" sz="2400" dirty="0" smtClean="0"/>
              <a:t> by impact and a coarser end product with reduced liner wear. </a:t>
            </a:r>
          </a:p>
          <a:p>
            <a:pPr algn="just"/>
            <a:endParaRPr lang="en-GB" sz="2400" dirty="0" smtClean="0"/>
          </a:p>
          <a:p>
            <a:pPr algn="just"/>
            <a:r>
              <a:rPr lang="en-GB" sz="2400" dirty="0" smtClean="0"/>
              <a:t>At the </a:t>
            </a:r>
            <a:r>
              <a:rPr lang="en-GB" sz="2400" i="1" dirty="0" smtClean="0"/>
              <a:t>critical speed</a:t>
            </a:r>
            <a:r>
              <a:rPr lang="en-GB" sz="2400" dirty="0" smtClean="0"/>
              <a:t> of the mill the theoretical trajectory of the medium is such that it would fall outside the shell. </a:t>
            </a:r>
          </a:p>
          <a:p>
            <a:pPr algn="just"/>
            <a:endParaRPr lang="en-GB" sz="2400" dirty="0" smtClean="0"/>
          </a:p>
          <a:p>
            <a:pPr algn="just"/>
            <a:r>
              <a:rPr lang="en-GB" sz="2400" dirty="0" smtClean="0"/>
              <a:t>In practice, centrifuging occurs and the medium is carried around in an essentially fixed position against the shell.</a:t>
            </a:r>
          </a:p>
          <a:p>
            <a:pPr algn="just"/>
            <a:endParaRPr lang="en-GB" sz="20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836712"/>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32048"/>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sz="2400" b="1" dirty="0" smtClean="0">
                <a:solidFill>
                  <a:srgbClr val="FF0000"/>
                </a:solidFill>
              </a:rPr>
              <a:t>The Motion of the Charge in a Tumbling Mill</a:t>
            </a:r>
          </a:p>
          <a:p>
            <a:pPr>
              <a:buNone/>
            </a:pPr>
            <a:endParaRPr lang="en-GB" sz="2400" b="1" dirty="0" smtClean="0"/>
          </a:p>
          <a:p>
            <a:pPr algn="just"/>
            <a:r>
              <a:rPr lang="en-GB" sz="2400" dirty="0" smtClean="0"/>
              <a:t>Mills are driven in practice at speeds of 50 – 90% of critical speed, the choice being influenced by economic considerations.</a:t>
            </a:r>
          </a:p>
          <a:p>
            <a:pPr algn="just"/>
            <a:r>
              <a:rPr lang="en-GB" sz="2400" dirty="0" smtClean="0"/>
              <a:t> Increase in speed increases capacity, but there is little increase in efficiency (i.e. kWh t</a:t>
            </a:r>
            <a:r>
              <a:rPr lang="en-GB" sz="2400" baseline="30000" dirty="0" smtClean="0"/>
              <a:t>–1</a:t>
            </a:r>
            <a:r>
              <a:rPr lang="en-GB" sz="2400" dirty="0" smtClean="0"/>
              <a:t>) above about 40 – 50% of the critical speed. </a:t>
            </a:r>
          </a:p>
          <a:p>
            <a:pPr algn="just"/>
            <a:r>
              <a:rPr lang="en-GB" sz="2400" dirty="0" smtClean="0"/>
              <a:t>Very low speeds are sometimes used when full mill capacity cannot be attained.</a:t>
            </a:r>
          </a:p>
          <a:p>
            <a:pPr algn="just"/>
            <a:r>
              <a:rPr lang="en-GB" sz="2400" dirty="0" smtClean="0"/>
              <a:t> High speeds are used for high-capacity coarse grinding.</a:t>
            </a:r>
          </a:p>
          <a:p>
            <a:pPr algn="just"/>
            <a:r>
              <a:rPr lang="en-GB" sz="2400" dirty="0" smtClean="0"/>
              <a:t> </a:t>
            </a:r>
            <a:r>
              <a:rPr lang="en-GB" sz="2400" dirty="0" err="1" smtClean="0"/>
              <a:t>Cataracting</a:t>
            </a:r>
            <a:r>
              <a:rPr lang="en-GB" sz="2400" dirty="0" smtClean="0"/>
              <a:t> at high speeds converts the potential energy of the medium into kinetic energy of impact on the toe of the charge and does not produce as much very fine material as the abrasive grinding produced by cascading at lower speeds.</a:t>
            </a:r>
            <a:endParaRPr lang="en-GB" sz="2400" b="1" dirty="0" smtClean="0"/>
          </a:p>
          <a:p>
            <a:pPr algn="just"/>
            <a:endParaRPr lang="en-GB" sz="20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764704"/>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sz="2400" b="1" dirty="0" smtClean="0">
                <a:solidFill>
                  <a:srgbClr val="FF0000"/>
                </a:solidFill>
              </a:rPr>
              <a:t>The Motion of the Charge in a Tumbling Mill</a:t>
            </a:r>
          </a:p>
          <a:p>
            <a:pPr>
              <a:buNone/>
            </a:pPr>
            <a:endParaRPr lang="en-GB" sz="2400" b="1" dirty="0" smtClean="0"/>
          </a:p>
          <a:p>
            <a:pPr algn="just"/>
            <a:r>
              <a:rPr lang="en-GB" sz="2400" dirty="0" smtClean="0"/>
              <a:t>It is essential, however, that the </a:t>
            </a:r>
            <a:r>
              <a:rPr lang="en-GB" sz="2400" dirty="0" err="1" smtClean="0"/>
              <a:t>cataracting</a:t>
            </a:r>
            <a:r>
              <a:rPr lang="en-GB" sz="2400" dirty="0" smtClean="0"/>
              <a:t> medium should fall well inside the mill charge and not directly onto the liner, thus excessively increasing steel consumption. </a:t>
            </a:r>
          </a:p>
          <a:p>
            <a:pPr algn="just"/>
            <a:endParaRPr lang="en-GB" sz="2400" dirty="0" smtClean="0"/>
          </a:p>
          <a:p>
            <a:pPr algn="just"/>
            <a:r>
              <a:rPr lang="en-GB" sz="2400" dirty="0" smtClean="0"/>
              <a:t>Most of the grinding in the mill takes place at the toe of the charge, where not only is there direct impact of the </a:t>
            </a:r>
            <a:r>
              <a:rPr lang="en-GB" sz="2400" dirty="0" err="1" smtClean="0"/>
              <a:t>cataracting</a:t>
            </a:r>
            <a:r>
              <a:rPr lang="en-GB" sz="2400" dirty="0" smtClean="0"/>
              <a:t> medium on to the charge, but also the ore packed between the cascading medium receives the shock transmitted.</a:t>
            </a:r>
            <a:endParaRPr lang="en-GB" sz="2400" b="1" dirty="0" smtClean="0"/>
          </a:p>
          <a:p>
            <a:pPr algn="just"/>
            <a:endParaRPr lang="en-GB" sz="20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13</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fontScale="92500" lnSpcReduction="10000"/>
          </a:bodyPr>
          <a:lstStyle/>
          <a:p>
            <a:pPr>
              <a:buNone/>
            </a:pPr>
            <a:r>
              <a:rPr lang="en-GB" sz="3000" b="1" dirty="0" smtClean="0">
                <a:solidFill>
                  <a:srgbClr val="FF0000"/>
                </a:solidFill>
              </a:rPr>
              <a:t>Tumbling  Mills</a:t>
            </a:r>
          </a:p>
          <a:p>
            <a:endParaRPr lang="en-GB" sz="2400" b="1" dirty="0" smtClean="0"/>
          </a:p>
          <a:p>
            <a:pPr algn="just"/>
            <a:r>
              <a:rPr lang="en-GB" sz="2400" dirty="0" smtClean="0"/>
              <a:t>Tumbling mills are of three basic types: rod, ball, and </a:t>
            </a:r>
            <a:r>
              <a:rPr lang="en-GB" sz="2400" dirty="0" err="1" smtClean="0"/>
              <a:t>autogenous</a:t>
            </a:r>
            <a:r>
              <a:rPr lang="en-GB" sz="2400" dirty="0" smtClean="0"/>
              <a:t>. Structurally, each type of mill consists of a horizontal cylindrical shell, provided with renewable wearing liners and a charge of grinding medium. </a:t>
            </a:r>
          </a:p>
          <a:p>
            <a:pPr algn="just"/>
            <a:endParaRPr lang="en-GB" sz="2400" dirty="0" smtClean="0"/>
          </a:p>
          <a:p>
            <a:pPr algn="just"/>
            <a:r>
              <a:rPr lang="en-GB" sz="2400" dirty="0" smtClean="0"/>
              <a:t>The drum is supported so as to rotate on its axis on hollow </a:t>
            </a:r>
            <a:r>
              <a:rPr lang="en-GB" sz="2400" i="1" dirty="0" err="1" smtClean="0"/>
              <a:t>trunnions</a:t>
            </a:r>
            <a:r>
              <a:rPr lang="en-GB" sz="2400" dirty="0" smtClean="0"/>
              <a:t> attached to the end walls (Fig. 3).  </a:t>
            </a:r>
          </a:p>
          <a:p>
            <a:pPr algn="just"/>
            <a:endParaRPr lang="en-GB" sz="2400" dirty="0" smtClean="0"/>
          </a:p>
          <a:p>
            <a:pPr algn="just"/>
            <a:r>
              <a:rPr lang="en-GB" sz="2400" dirty="0" smtClean="0"/>
              <a:t> The diameter of the mill determines the pressure that can be exerted by the medium on the ore particles and, in general, the larger the feed size the larger needs to be the mill diameter. </a:t>
            </a:r>
          </a:p>
          <a:p>
            <a:pPr algn="just"/>
            <a:endParaRPr lang="en-GB" sz="2400" dirty="0" smtClean="0"/>
          </a:p>
          <a:p>
            <a:pPr algn="just"/>
            <a:r>
              <a:rPr lang="en-GB" sz="2400" dirty="0" smtClean="0"/>
              <a:t>The length of the mill, in conjunction with the diameter, determines the volume, and hence the capacity of the mill.</a:t>
            </a:r>
          </a:p>
          <a:p>
            <a:pPr algn="just"/>
            <a:endParaRPr lang="en-GB" sz="20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620688"/>
            <a:ext cx="8280920" cy="4824536"/>
          </a:xfrm>
          <a:prstGeom prst="rect">
            <a:avLst/>
          </a:prstGeom>
          <a:noFill/>
          <a:ln w="9525">
            <a:noFill/>
            <a:miter lim="800000"/>
            <a:headEnd/>
            <a:tailEnd/>
          </a:ln>
        </p:spPr>
      </p:pic>
      <p:sp>
        <p:nvSpPr>
          <p:cNvPr id="3" name="TextBox 2"/>
          <p:cNvSpPr txBox="1"/>
          <p:nvPr/>
        </p:nvSpPr>
        <p:spPr>
          <a:xfrm>
            <a:off x="2483768" y="6021288"/>
            <a:ext cx="4536504" cy="523220"/>
          </a:xfrm>
          <a:prstGeom prst="rect">
            <a:avLst/>
          </a:prstGeom>
          <a:noFill/>
        </p:spPr>
        <p:txBody>
          <a:bodyPr wrap="square" rtlCol="0">
            <a:spAutoFit/>
          </a:bodyPr>
          <a:lstStyle/>
          <a:p>
            <a:pPr algn="ctr"/>
            <a:r>
              <a:rPr lang="en-GB" sz="2800" b="1" dirty="0" smtClean="0"/>
              <a:t>Figure 3    Tumbling mill</a:t>
            </a:r>
            <a:endParaRPr lang="en-GB" sz="28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Tumbling  Mills</a:t>
            </a:r>
          </a:p>
          <a:p>
            <a:endParaRPr lang="en-GB" sz="2400" b="1" dirty="0" smtClean="0"/>
          </a:p>
          <a:p>
            <a:pPr algn="just"/>
            <a:r>
              <a:rPr lang="en-GB" sz="2800" dirty="0" smtClean="0"/>
              <a:t>The feed material is usually fed to the mill continuously through one end </a:t>
            </a:r>
            <a:r>
              <a:rPr lang="en-GB" sz="2800" dirty="0" err="1" smtClean="0"/>
              <a:t>trunnion</a:t>
            </a:r>
            <a:r>
              <a:rPr lang="en-GB" sz="2800" dirty="0" smtClean="0"/>
              <a:t>, the ground product leaving via the other </a:t>
            </a:r>
            <a:r>
              <a:rPr lang="en-GB" sz="2800" dirty="0" err="1" smtClean="0"/>
              <a:t>trunnion</a:t>
            </a:r>
            <a:r>
              <a:rPr lang="en-GB" sz="2800" dirty="0" smtClean="0"/>
              <a:t>, although in certain applications the product may leave the mill through a number of ports spaced around the periphery of the shell.</a:t>
            </a:r>
          </a:p>
          <a:p>
            <a:pPr algn="just"/>
            <a:endParaRPr lang="en-GB" sz="2800" dirty="0" smtClean="0"/>
          </a:p>
          <a:p>
            <a:pPr algn="just"/>
            <a:r>
              <a:rPr lang="en-GB" sz="2800" dirty="0" smtClean="0"/>
              <a:t> All types of mill can be used for wet or dry grinding by modification of feed and discharge equipment.</a:t>
            </a:r>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16</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fontScale="85000" lnSpcReduction="20000"/>
          </a:bodyPr>
          <a:lstStyle/>
          <a:p>
            <a:pPr>
              <a:buNone/>
            </a:pPr>
            <a:r>
              <a:rPr lang="en-GB" sz="3300" b="1" dirty="0" smtClean="0">
                <a:solidFill>
                  <a:srgbClr val="FF0000"/>
                </a:solidFill>
              </a:rPr>
              <a:t>Liners of </a:t>
            </a:r>
            <a:r>
              <a:rPr lang="en-GB" sz="3300" b="1" smtClean="0">
                <a:solidFill>
                  <a:srgbClr val="FF0000"/>
                </a:solidFill>
              </a:rPr>
              <a:t>Tumbling  Mills</a:t>
            </a:r>
            <a:endParaRPr lang="en-GB" sz="3300" b="1" dirty="0" smtClean="0">
              <a:solidFill>
                <a:srgbClr val="FF0000"/>
              </a:solidFill>
            </a:endParaRPr>
          </a:p>
          <a:p>
            <a:pPr>
              <a:buNone/>
            </a:pPr>
            <a:endParaRPr lang="en-GB" sz="2400" b="1" dirty="0" smtClean="0"/>
          </a:p>
          <a:p>
            <a:pPr algn="just"/>
            <a:r>
              <a:rPr lang="en-GB" sz="2400" dirty="0" smtClean="0"/>
              <a:t>The mill liners perform two major functions, i.e., </a:t>
            </a:r>
            <a:r>
              <a:rPr lang="en-GB" sz="2400" b="1" dirty="0" smtClean="0">
                <a:solidFill>
                  <a:srgbClr val="FF0000"/>
                </a:solidFill>
              </a:rPr>
              <a:t>(a)</a:t>
            </a:r>
            <a:r>
              <a:rPr lang="en-GB" sz="2400" dirty="0" smtClean="0"/>
              <a:t> </a:t>
            </a:r>
            <a:r>
              <a:rPr lang="en-GB" sz="2400" b="1" dirty="0" smtClean="0">
                <a:solidFill>
                  <a:srgbClr val="002060"/>
                </a:solidFill>
              </a:rPr>
              <a:t>protect the cylindrical shell of the mill against abrasion by the tumbling mixture of ore, crushing bodies and water and thus prevent the wear of the mill, and</a:t>
            </a:r>
            <a:r>
              <a:rPr lang="en-GB" sz="2400" dirty="0" smtClean="0"/>
              <a:t> </a:t>
            </a:r>
            <a:r>
              <a:rPr lang="en-GB" sz="2400" b="1" dirty="0" smtClean="0">
                <a:solidFill>
                  <a:srgbClr val="FF0000"/>
                </a:solidFill>
              </a:rPr>
              <a:t>(b)</a:t>
            </a:r>
            <a:r>
              <a:rPr lang="en-GB" sz="2400" dirty="0" smtClean="0"/>
              <a:t> </a:t>
            </a:r>
            <a:r>
              <a:rPr lang="en-GB" sz="2400" b="1" dirty="0" smtClean="0">
                <a:solidFill>
                  <a:srgbClr val="002060"/>
                </a:solidFill>
              </a:rPr>
              <a:t>help in tumbling and rotating the mill load. </a:t>
            </a:r>
          </a:p>
          <a:p>
            <a:pPr algn="just"/>
            <a:endParaRPr lang="en-GB" sz="2400" dirty="0" smtClean="0"/>
          </a:p>
          <a:p>
            <a:pPr algn="just"/>
            <a:r>
              <a:rPr lang="en-GB" sz="2400" dirty="0" smtClean="0"/>
              <a:t>The liners are fixed or bolted to mill shell and thus revolve with the peripheral speed of the mill without slipping. </a:t>
            </a:r>
          </a:p>
          <a:p>
            <a:pPr algn="just"/>
            <a:endParaRPr lang="en-GB" sz="2400" dirty="0" smtClean="0"/>
          </a:p>
          <a:p>
            <a:pPr algn="just"/>
            <a:r>
              <a:rPr lang="en-GB" sz="2400" dirty="0" smtClean="0"/>
              <a:t>The crop load (mill load consisting of crushing media, ore and water) rests on liners, which is displaced by frictional drag against the rising side of the revolving mill.</a:t>
            </a:r>
          </a:p>
          <a:p>
            <a:pPr algn="just"/>
            <a:r>
              <a:rPr lang="en-GB" sz="2400" dirty="0" smtClean="0"/>
              <a:t> </a:t>
            </a:r>
          </a:p>
          <a:p>
            <a:pPr algn="just"/>
            <a:r>
              <a:rPr lang="en-GB" sz="2400" dirty="0" smtClean="0"/>
              <a:t>If the liners are smooth, the crop load or charge will lose the contact soon after it starts to rise, causing the churning of load quietly.</a:t>
            </a:r>
          </a:p>
          <a:p>
            <a:pPr algn="just"/>
            <a:endParaRPr lang="en-GB" sz="2400" dirty="0" smtClean="0"/>
          </a:p>
          <a:p>
            <a:pPr algn="just"/>
            <a:r>
              <a:rPr lang="en-GB" sz="2400" dirty="0" smtClean="0"/>
              <a:t> If the liner surfaces are made with projecting ribs, a positive lifting force can be applied to the charge, resulting into higher climb of the charge. </a:t>
            </a:r>
            <a:endParaRPr lang="en-GB" sz="2400" b="1" dirty="0" smtClean="0"/>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Liners of Tumbling  Mils</a:t>
            </a:r>
          </a:p>
          <a:p>
            <a:pPr algn="just"/>
            <a:r>
              <a:rPr lang="en-GB" sz="2400" dirty="0" smtClean="0"/>
              <a:t>Thus in the latter case, the load falls with considerable violence, adding a shattering action to the abrasion characteristic of churning motion. </a:t>
            </a:r>
          </a:p>
          <a:p>
            <a:pPr algn="just"/>
            <a:r>
              <a:rPr lang="en-GB" sz="2400" dirty="0" smtClean="0"/>
              <a:t>The wear of liner is much more in the central part than of liners at the end. Therefore, the materials employed for liners should be hard, tough, and resistant to corrosion. </a:t>
            </a:r>
          </a:p>
          <a:p>
            <a:pPr algn="just"/>
            <a:r>
              <a:rPr lang="en-GB" sz="2400" dirty="0" smtClean="0"/>
              <a:t>Further the material chosen should not introduce any element in the ground product which may present problems in the subsequent concentrating process.</a:t>
            </a:r>
          </a:p>
          <a:p>
            <a:pPr algn="just"/>
            <a:r>
              <a:rPr lang="en-GB" sz="2400" dirty="0" smtClean="0"/>
              <a:t> The usual materials employed for liners is alloy steel and alloy cast irons. </a:t>
            </a:r>
          </a:p>
          <a:p>
            <a:pPr algn="just"/>
            <a:r>
              <a:rPr lang="en-GB" sz="2400" dirty="0" smtClean="0"/>
              <a:t>The consumption of liners depends on type of ore and mesh of grind, and usually varies from 0.015 to 0.15 kg/tonne of ore.</a:t>
            </a:r>
            <a:endParaRPr lang="en-GB" sz="2400" b="1" dirty="0" smtClean="0"/>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Liners of Tumbling  Mils</a:t>
            </a:r>
          </a:p>
          <a:p>
            <a:pPr algn="just"/>
            <a:r>
              <a:rPr lang="en-GB" sz="2400" dirty="0" smtClean="0"/>
              <a:t>Mill liners can be made in many shapes (Figure 4) but in general, they can be classified into the following three groups:</a:t>
            </a:r>
          </a:p>
          <a:p>
            <a:pPr algn="just">
              <a:buNone/>
            </a:pPr>
            <a:r>
              <a:rPr lang="en-GB" sz="2400" dirty="0" smtClean="0"/>
              <a:t> </a:t>
            </a:r>
          </a:p>
          <a:p>
            <a:pPr marL="457200" lvl="0" indent="-457200" algn="just">
              <a:buFont typeface="+mj-lt"/>
              <a:buAutoNum type="alphaLcPeriod"/>
            </a:pPr>
            <a:r>
              <a:rPr lang="en-GB" sz="2400" dirty="0" smtClean="0"/>
              <a:t>Smooth liners having simple frictional contact with the charge or crop load.</a:t>
            </a:r>
          </a:p>
          <a:p>
            <a:pPr marL="457200" lvl="0" indent="-457200" algn="just">
              <a:buFont typeface="+mj-lt"/>
              <a:buAutoNum type="alphaLcPeriod"/>
            </a:pPr>
            <a:endParaRPr lang="en-GB" sz="2400" dirty="0" smtClean="0"/>
          </a:p>
          <a:p>
            <a:pPr marL="457200" lvl="0" indent="-457200" algn="just">
              <a:buFont typeface="+mj-lt"/>
              <a:buAutoNum type="alphaLcPeriod"/>
            </a:pPr>
            <a:r>
              <a:rPr lang="en-GB" sz="2400" dirty="0" smtClean="0"/>
              <a:t>Grate liners (having pocket, grid, etc.) in which the ore and crushing media tend to wedge in the openings which form the wearing surface.</a:t>
            </a:r>
          </a:p>
          <a:p>
            <a:pPr marL="457200" lvl="0" indent="-457200" algn="just">
              <a:buFont typeface="+mj-lt"/>
              <a:buAutoNum type="alphaLcPeriod"/>
            </a:pPr>
            <a:endParaRPr lang="en-GB" sz="2400" dirty="0" smtClean="0"/>
          </a:p>
          <a:p>
            <a:pPr marL="457200" lvl="0" indent="-457200" algn="just">
              <a:buFont typeface="+mj-lt"/>
              <a:buAutoNum type="alphaLcPeriod"/>
            </a:pPr>
            <a:r>
              <a:rPr lang="en-GB" sz="2400" dirty="0" smtClean="0"/>
              <a:t>Lifting liners provided with longitudinal waves, ribs, lifters, wedge bars, etc., which grip the crop load to some extent on the rising side.</a:t>
            </a:r>
          </a:p>
          <a:p>
            <a:pPr algn="just"/>
            <a:endParaRPr lang="en-GB" sz="2400" dirty="0" smtClean="0"/>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19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1124744"/>
            <a:ext cx="8964488" cy="5472608"/>
          </a:xfrm>
        </p:spPr>
        <p:txBody>
          <a:bodyPr>
            <a:normAutofit fontScale="70000" lnSpcReduction="20000"/>
          </a:bodyPr>
          <a:lstStyle/>
          <a:p>
            <a:pPr>
              <a:buNone/>
            </a:pPr>
            <a:r>
              <a:rPr lang="en-GB" sz="4600" b="1" dirty="0" smtClean="0">
                <a:solidFill>
                  <a:srgbClr val="FF0000"/>
                </a:solidFill>
              </a:rPr>
              <a:t>Introduction</a:t>
            </a:r>
          </a:p>
          <a:p>
            <a:endParaRPr lang="en-GB" dirty="0" smtClean="0"/>
          </a:p>
          <a:p>
            <a:pPr algn="just"/>
            <a:r>
              <a:rPr lang="en-GB" dirty="0" smtClean="0"/>
              <a:t>Grinding is the last stage in the process of </a:t>
            </a:r>
            <a:r>
              <a:rPr lang="en-GB" dirty="0" err="1" smtClean="0"/>
              <a:t>comminution</a:t>
            </a:r>
            <a:r>
              <a:rPr lang="en-GB" dirty="0" smtClean="0"/>
              <a:t>; in this stage the particles are reduced in size by a combination of impact and abrasion, either dry or in suspension in water.</a:t>
            </a:r>
          </a:p>
          <a:p>
            <a:pPr algn="just">
              <a:buNone/>
            </a:pPr>
            <a:r>
              <a:rPr lang="en-GB" dirty="0" smtClean="0"/>
              <a:t> </a:t>
            </a:r>
          </a:p>
          <a:p>
            <a:pPr algn="just"/>
            <a:r>
              <a:rPr lang="en-GB" dirty="0" smtClean="0"/>
              <a:t>It is performed in rotating cylindrical steel vessels known as </a:t>
            </a:r>
            <a:r>
              <a:rPr lang="en-GB" i="1" dirty="0" smtClean="0"/>
              <a:t>tumbling mills</a:t>
            </a:r>
            <a:r>
              <a:rPr lang="en-GB" dirty="0" smtClean="0"/>
              <a:t>.</a:t>
            </a:r>
          </a:p>
          <a:p>
            <a:pPr algn="just">
              <a:buNone/>
            </a:pPr>
            <a:r>
              <a:rPr lang="en-GB" dirty="0" smtClean="0"/>
              <a:t> </a:t>
            </a:r>
          </a:p>
          <a:p>
            <a:pPr algn="just"/>
            <a:r>
              <a:rPr lang="en-GB" dirty="0" smtClean="0"/>
              <a:t>These contain a charge of loose crushing bodies – the grinding medium – which is free to move inside the mill, thus </a:t>
            </a:r>
            <a:r>
              <a:rPr lang="en-GB" dirty="0" err="1" smtClean="0"/>
              <a:t>comminuting</a:t>
            </a:r>
            <a:r>
              <a:rPr lang="en-GB" dirty="0" smtClean="0"/>
              <a:t> the ore particles. </a:t>
            </a:r>
          </a:p>
          <a:p>
            <a:pPr algn="just"/>
            <a:endParaRPr lang="en-GB" dirty="0" smtClean="0"/>
          </a:p>
          <a:p>
            <a:pPr algn="just"/>
            <a:r>
              <a:rPr lang="en-GB" dirty="0" smtClean="0"/>
              <a:t>The grinding medium may be steel rods, or balls, hard rock, or, in some cases, the ore itself. </a:t>
            </a:r>
          </a:p>
          <a:p>
            <a:pPr algn="just"/>
            <a:endParaRPr lang="en-GB" dirty="0" smtClean="0"/>
          </a:p>
          <a:p>
            <a:pPr algn="just"/>
            <a:r>
              <a:rPr lang="en-GB" dirty="0" smtClean="0"/>
              <a:t>In the grinding process, particles between 5 and 250 mm are reduced in size to between 10 and 300 </a:t>
            </a:r>
            <a:r>
              <a:rPr lang="en-GB" dirty="0" smtClean="0">
                <a:sym typeface="Symbol"/>
              </a:rPr>
              <a:t></a:t>
            </a:r>
            <a:r>
              <a:rPr lang="en-GB" dirty="0" smtClean="0"/>
              <a:t>m.</a:t>
            </a:r>
          </a:p>
          <a:p>
            <a:endParaRPr lang="en-GB" dirty="0"/>
          </a:p>
        </p:txBody>
      </p:sp>
      <p:cxnSp>
        <p:nvCxnSpPr>
          <p:cNvPr id="5" name="Straight Connector 4"/>
          <p:cNvCxnSpPr/>
          <p:nvPr/>
        </p:nvCxnSpPr>
        <p:spPr>
          <a:xfrm>
            <a:off x="0" y="980728"/>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99592" y="260648"/>
            <a:ext cx="7776864" cy="5544616"/>
          </a:xfrm>
          <a:prstGeom prst="rect">
            <a:avLst/>
          </a:prstGeom>
          <a:noFill/>
          <a:ln w="9525">
            <a:noFill/>
            <a:miter lim="800000"/>
            <a:headEnd/>
            <a:tailEnd/>
          </a:ln>
        </p:spPr>
      </p:pic>
      <p:sp>
        <p:nvSpPr>
          <p:cNvPr id="3" name="TextBox 2"/>
          <p:cNvSpPr txBox="1"/>
          <p:nvPr/>
        </p:nvSpPr>
        <p:spPr>
          <a:xfrm>
            <a:off x="2267744" y="6309320"/>
            <a:ext cx="4752528" cy="461665"/>
          </a:xfrm>
          <a:prstGeom prst="rect">
            <a:avLst/>
          </a:prstGeom>
          <a:noFill/>
        </p:spPr>
        <p:txBody>
          <a:bodyPr wrap="square" rtlCol="0">
            <a:spAutoFit/>
          </a:bodyPr>
          <a:lstStyle/>
          <a:p>
            <a:pPr algn="ctr"/>
            <a:r>
              <a:rPr lang="en-GB" sz="2400" b="1" dirty="0" smtClean="0"/>
              <a:t>Figure 4  Mill shell liners</a:t>
            </a:r>
            <a:endParaRPr lang="en-GB" sz="24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20</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fontScale="85000" lnSpcReduction="10000"/>
          </a:bodyPr>
          <a:lstStyle/>
          <a:p>
            <a:pPr algn="ctr">
              <a:buNone/>
            </a:pPr>
            <a:r>
              <a:rPr lang="en-GB" sz="3800" b="1" dirty="0" smtClean="0">
                <a:solidFill>
                  <a:srgbClr val="0070C0"/>
                </a:solidFill>
              </a:rPr>
              <a:t>Types of Mill</a:t>
            </a:r>
          </a:p>
          <a:p>
            <a:pPr>
              <a:buNone/>
            </a:pPr>
            <a:r>
              <a:rPr lang="en-GB" sz="3300" b="1" dirty="0" smtClean="0">
                <a:solidFill>
                  <a:srgbClr val="FF0000"/>
                </a:solidFill>
              </a:rPr>
              <a:t>(a) Rod Mills</a:t>
            </a:r>
          </a:p>
          <a:p>
            <a:pPr algn="just"/>
            <a:endParaRPr lang="en-GB" sz="2400" dirty="0" smtClean="0"/>
          </a:p>
          <a:p>
            <a:pPr algn="just"/>
            <a:r>
              <a:rPr lang="en-GB" sz="2400" dirty="0" smtClean="0"/>
              <a:t>These may be considered as either fine crushers or coarse grinding machines. </a:t>
            </a:r>
          </a:p>
          <a:p>
            <a:pPr algn="just"/>
            <a:endParaRPr lang="en-GB" sz="2400" dirty="0" smtClean="0"/>
          </a:p>
          <a:p>
            <a:pPr algn="just"/>
            <a:r>
              <a:rPr lang="en-GB" sz="2400" dirty="0" smtClean="0"/>
              <a:t>They are capable of taking feed as large as 50 mm and making a product as fine as 300 </a:t>
            </a:r>
            <a:r>
              <a:rPr lang="en-GB" sz="2400" dirty="0" smtClean="0">
                <a:sym typeface="Symbol"/>
              </a:rPr>
              <a:t></a:t>
            </a:r>
            <a:r>
              <a:rPr lang="en-GB" sz="2400" dirty="0" smtClean="0"/>
              <a:t>m, reduction ratios normally being in the range 15 – 20: 1. </a:t>
            </a:r>
          </a:p>
          <a:p>
            <a:pPr algn="just">
              <a:buNone/>
            </a:pPr>
            <a:endParaRPr lang="en-GB" sz="2400" dirty="0" smtClean="0"/>
          </a:p>
          <a:p>
            <a:pPr algn="just"/>
            <a:r>
              <a:rPr lang="en-GB" sz="2400" dirty="0" smtClean="0"/>
              <a:t>The are often preferred to fines crushing machines when the ore is “clayey” or damp, thus tending to choke the crushers.</a:t>
            </a:r>
          </a:p>
          <a:p>
            <a:pPr algn="just"/>
            <a:r>
              <a:rPr lang="en-GB" sz="2400" dirty="0" smtClean="0"/>
              <a:t> </a:t>
            </a:r>
          </a:p>
          <a:p>
            <a:pPr algn="just"/>
            <a:r>
              <a:rPr lang="en-GB" sz="2400" dirty="0" smtClean="0"/>
              <a:t>The distinctive feature of a rod mill is that the length of the cylindrical shell is between 1.5 and 2.5 times its diameter (Figure 5). </a:t>
            </a:r>
          </a:p>
          <a:p>
            <a:pPr algn="just"/>
            <a:r>
              <a:rPr lang="en-GB" sz="2400" dirty="0" smtClean="0"/>
              <a:t> </a:t>
            </a:r>
          </a:p>
          <a:p>
            <a:pPr algn="just"/>
            <a:r>
              <a:rPr lang="en-GB" sz="2400" dirty="0" smtClean="0"/>
              <a:t>This ratio is important because the rods, which are only a few centimetres shorter than the length of the shell, must be prevented from turning so that they become wedged across the diameter of the cylinder.</a:t>
            </a:r>
          </a:p>
          <a:p>
            <a:pPr algn="just"/>
            <a:endParaRPr lang="en-GB" sz="2400" dirty="0" smtClean="0"/>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21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3568" y="332656"/>
            <a:ext cx="7848872" cy="5400600"/>
          </a:xfrm>
          <a:prstGeom prst="rect">
            <a:avLst/>
          </a:prstGeom>
          <a:noFill/>
          <a:ln w="9525">
            <a:noFill/>
            <a:miter lim="800000"/>
            <a:headEnd/>
            <a:tailEnd/>
          </a:ln>
        </p:spPr>
      </p:pic>
      <p:sp>
        <p:nvSpPr>
          <p:cNvPr id="3" name="TextBox 2"/>
          <p:cNvSpPr txBox="1"/>
          <p:nvPr/>
        </p:nvSpPr>
        <p:spPr>
          <a:xfrm>
            <a:off x="2195736" y="6237312"/>
            <a:ext cx="4320480" cy="523220"/>
          </a:xfrm>
          <a:prstGeom prst="rect">
            <a:avLst/>
          </a:prstGeom>
          <a:noFill/>
        </p:spPr>
        <p:txBody>
          <a:bodyPr wrap="square" rtlCol="0">
            <a:spAutoFit/>
          </a:bodyPr>
          <a:lstStyle/>
          <a:p>
            <a:pPr algn="ctr"/>
            <a:r>
              <a:rPr lang="en-GB" sz="2800" b="1" dirty="0" smtClean="0"/>
              <a:t>Figure 5   Rod mill</a:t>
            </a:r>
            <a:endParaRPr lang="en-GB" sz="28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22</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b="1" dirty="0" smtClean="0">
                <a:solidFill>
                  <a:srgbClr val="0070C0"/>
                </a:solidFill>
              </a:rPr>
              <a:t>Types of Mill</a:t>
            </a:r>
          </a:p>
          <a:p>
            <a:pPr>
              <a:buNone/>
            </a:pPr>
            <a:r>
              <a:rPr lang="en-GB" sz="2800" b="1" dirty="0" smtClean="0">
                <a:solidFill>
                  <a:srgbClr val="FF0000"/>
                </a:solidFill>
              </a:rPr>
              <a:t>(a) Rod Mills</a:t>
            </a:r>
          </a:p>
          <a:p>
            <a:pPr algn="just"/>
            <a:r>
              <a:rPr lang="en-GB" sz="2400" dirty="0" smtClean="0"/>
              <a:t>Rod and other grinding mills are rated by power rather than capacity, since the capacity is determined by many factors, such as the </a:t>
            </a:r>
            <a:r>
              <a:rPr lang="en-GB" sz="2400" dirty="0" err="1" smtClean="0"/>
              <a:t>grindability</a:t>
            </a:r>
            <a:r>
              <a:rPr lang="en-GB" sz="2400" dirty="0" smtClean="0"/>
              <a:t>, determined by laboratory testing, and the reduction in size required. </a:t>
            </a:r>
          </a:p>
          <a:p>
            <a:pPr algn="just"/>
            <a:endParaRPr lang="en-GB" sz="2400" dirty="0" smtClean="0"/>
          </a:p>
          <a:p>
            <a:pPr algn="just"/>
            <a:r>
              <a:rPr lang="en-GB" sz="2400" dirty="0" smtClean="0"/>
              <a:t>The power required for a certain required capacity may be estimated by the use of Bond’s equation:</a:t>
            </a:r>
          </a:p>
          <a:p>
            <a:pPr algn="just"/>
            <a:endParaRPr lang="en-GB" sz="2400" dirty="0" smtClean="0"/>
          </a:p>
          <a:p>
            <a:pPr algn="just">
              <a:buNone/>
            </a:pPr>
            <a:r>
              <a:rPr lang="en-GB" sz="2400" dirty="0" smtClean="0"/>
              <a:t>             </a:t>
            </a:r>
          </a:p>
          <a:p>
            <a:pPr algn="just"/>
            <a:endParaRPr lang="en-GB" sz="2800" dirty="0" smtClean="0"/>
          </a:p>
          <a:p>
            <a:pPr algn="just"/>
            <a:endParaRPr lang="en-GB" sz="2400" dirty="0" smtClean="0"/>
          </a:p>
          <a:p>
            <a:endParaRPr lang="en-GB" sz="2400" dirty="0" smtClean="0"/>
          </a:p>
          <a:p>
            <a:pPr algn="just"/>
            <a:endParaRPr lang="en-GB" dirty="0"/>
          </a:p>
        </p:txBody>
      </p:sp>
      <p:graphicFrame>
        <p:nvGraphicFramePr>
          <p:cNvPr id="4" name="Object 3"/>
          <p:cNvGraphicFramePr>
            <a:graphicFrameLocks noChangeAspect="1"/>
          </p:cNvGraphicFramePr>
          <p:nvPr/>
        </p:nvGraphicFramePr>
        <p:xfrm>
          <a:off x="2987824" y="4941168"/>
          <a:ext cx="3600400" cy="1440160"/>
        </p:xfrm>
        <a:graphic>
          <a:graphicData uri="http://schemas.openxmlformats.org/presentationml/2006/ole">
            <p:oleObj spid="_x0000_s32772" name="Equation" r:id="rId3" imgW="1333500" imgH="508000" progId="Equation.3">
              <p:embed/>
            </p:oleObj>
          </a:graphicData>
        </a:graphic>
      </p:graphicFrame>
      <p:cxnSp>
        <p:nvCxnSpPr>
          <p:cNvPr id="6" name="Straight Connector 5"/>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72609B3-1B8C-4B1E-B012-CB18B1CCDB1A}" type="slidenum">
              <a:rPr lang="en-GB" smtClean="0"/>
              <a:pPr/>
              <a:t>23</a:t>
            </a:fld>
            <a:endParaRPr lang="en-GB"/>
          </a:p>
        </p:txBody>
      </p:sp>
      <p:sp>
        <p:nvSpPr>
          <p:cNvPr id="8" name="Footer Placeholder 7"/>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fontScale="92500" lnSpcReduction="20000"/>
          </a:bodyPr>
          <a:lstStyle/>
          <a:p>
            <a:pPr algn="ctr">
              <a:buNone/>
            </a:pPr>
            <a:r>
              <a:rPr lang="en-GB" sz="3500" b="1" dirty="0" smtClean="0">
                <a:solidFill>
                  <a:srgbClr val="0070C0"/>
                </a:solidFill>
              </a:rPr>
              <a:t>Types of Mill</a:t>
            </a:r>
          </a:p>
          <a:p>
            <a:pPr>
              <a:buNone/>
            </a:pPr>
            <a:r>
              <a:rPr lang="en-GB" sz="2400" b="1" dirty="0" smtClean="0">
                <a:solidFill>
                  <a:srgbClr val="FF0000"/>
                </a:solidFill>
              </a:rPr>
              <a:t>(a) Rod Mills</a:t>
            </a:r>
          </a:p>
          <a:p>
            <a:pPr algn="just"/>
            <a:endParaRPr lang="en-GB" sz="2400" dirty="0" smtClean="0"/>
          </a:p>
          <a:p>
            <a:pPr algn="just"/>
            <a:r>
              <a:rPr lang="en-GB" sz="2800" dirty="0" smtClean="0"/>
              <a:t>The calculated power required is adjusted by utilising efficiency factors dependent on the size of mill, size and type of media, type of grinding circuit, etc., to give the operating power requirement (Rowland and </a:t>
            </a:r>
            <a:r>
              <a:rPr lang="en-GB" sz="2800" dirty="0" err="1" smtClean="0"/>
              <a:t>Kjos</a:t>
            </a:r>
            <a:r>
              <a:rPr lang="en-GB" sz="2800" dirty="0" smtClean="0"/>
              <a:t>, 1978).</a:t>
            </a:r>
          </a:p>
          <a:p>
            <a:pPr algn="just"/>
            <a:endParaRPr lang="en-GB" sz="2800" dirty="0" smtClean="0"/>
          </a:p>
          <a:p>
            <a:pPr algn="just"/>
            <a:r>
              <a:rPr lang="en-GB" sz="2800" dirty="0" smtClean="0"/>
              <a:t>Rod mills are classed according to the nature of the discharge. </a:t>
            </a:r>
          </a:p>
          <a:p>
            <a:pPr algn="just">
              <a:buNone/>
            </a:pPr>
            <a:endParaRPr lang="en-GB" sz="2800" dirty="0" smtClean="0"/>
          </a:p>
          <a:p>
            <a:pPr algn="just"/>
            <a:r>
              <a:rPr lang="en-GB" sz="2800" dirty="0" smtClean="0"/>
              <a:t>A general statement can be made that the closer the discharge is to the periphery of the shell, the quicker the material will pass through and less </a:t>
            </a:r>
            <a:r>
              <a:rPr lang="en-GB" sz="2800" dirty="0" err="1" smtClean="0"/>
              <a:t>overgrinding</a:t>
            </a:r>
            <a:r>
              <a:rPr lang="en-GB" sz="2800" dirty="0" smtClean="0"/>
              <a:t> will take place.</a:t>
            </a:r>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24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b="1" dirty="0" smtClean="0">
                <a:solidFill>
                  <a:srgbClr val="0070C0"/>
                </a:solidFill>
              </a:rPr>
              <a:t>Types of Mill</a:t>
            </a:r>
          </a:p>
          <a:p>
            <a:pPr>
              <a:buNone/>
            </a:pPr>
            <a:r>
              <a:rPr lang="en-GB" sz="2800" b="1" dirty="0" smtClean="0">
                <a:solidFill>
                  <a:srgbClr val="FF0000"/>
                </a:solidFill>
              </a:rPr>
              <a:t>(a) Rod Mills</a:t>
            </a:r>
          </a:p>
          <a:p>
            <a:pPr algn="just"/>
            <a:r>
              <a:rPr lang="en-GB" sz="2400" dirty="0" smtClean="0"/>
              <a:t>The most widely used type of rod mill in the mining industry is the </a:t>
            </a:r>
            <a:r>
              <a:rPr lang="en-GB" sz="2400" b="1" i="1" dirty="0" err="1" smtClean="0"/>
              <a:t>trunnion</a:t>
            </a:r>
            <a:r>
              <a:rPr lang="en-GB" sz="2400" b="1" i="1" dirty="0" smtClean="0"/>
              <a:t> overflow</a:t>
            </a:r>
            <a:r>
              <a:rPr lang="en-GB" sz="2400" dirty="0" smtClean="0"/>
              <a:t> (Figure 8), in which the feed is introduced through one </a:t>
            </a:r>
            <a:r>
              <a:rPr lang="en-GB" sz="2400" dirty="0" err="1" smtClean="0"/>
              <a:t>trunnion</a:t>
            </a:r>
            <a:r>
              <a:rPr lang="en-GB" sz="2400" dirty="0" smtClean="0"/>
              <a:t> and discharges through the other.</a:t>
            </a:r>
          </a:p>
          <a:p>
            <a:pPr algn="just"/>
            <a:r>
              <a:rPr lang="en-GB" sz="2400" dirty="0" smtClean="0"/>
              <a:t> </a:t>
            </a:r>
          </a:p>
          <a:p>
            <a:pPr algn="just"/>
            <a:r>
              <a:rPr lang="en-GB" sz="2400" dirty="0" smtClean="0"/>
              <a:t>This type of mill is used only for wet grinding and its principal function is to convert crushing-plant product into ball-mill feed. </a:t>
            </a:r>
          </a:p>
          <a:p>
            <a:pPr algn="just"/>
            <a:endParaRPr lang="en-GB" sz="2400" dirty="0" smtClean="0"/>
          </a:p>
          <a:p>
            <a:pPr algn="just"/>
            <a:r>
              <a:rPr lang="en-GB" sz="2400" dirty="0" smtClean="0"/>
              <a:t>A flow gradient is provided by making the overflow </a:t>
            </a:r>
            <a:r>
              <a:rPr lang="en-GB" sz="2400" dirty="0" err="1" smtClean="0"/>
              <a:t>trunnion</a:t>
            </a:r>
            <a:r>
              <a:rPr lang="en-GB" sz="2400" dirty="0" smtClean="0"/>
              <a:t> diameter 10 – 20 cm larger than that of the feed opening. The discharge </a:t>
            </a:r>
            <a:r>
              <a:rPr lang="en-GB" sz="2400" dirty="0" err="1" smtClean="0"/>
              <a:t>trunnion</a:t>
            </a:r>
            <a:r>
              <a:rPr lang="en-GB" sz="2400" dirty="0" smtClean="0"/>
              <a:t> is often fitted with a spiral screen to remove tramp material.</a:t>
            </a:r>
          </a:p>
          <a:p>
            <a:pPr algn="just"/>
            <a:endParaRPr lang="en-GB" sz="2400" b="1" i="1" dirty="0" smtClean="0"/>
          </a:p>
          <a:p>
            <a:pPr algn="just"/>
            <a:endParaRPr lang="en-GB" sz="2400" b="1" i="1" dirty="0" smtClean="0"/>
          </a:p>
          <a:p>
            <a:pPr algn="just"/>
            <a:endParaRPr lang="en-GB" sz="2400" dirty="0" smtClean="0"/>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25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043608" y="980728"/>
            <a:ext cx="7200800" cy="4392488"/>
          </a:xfrm>
          <a:prstGeom prst="rect">
            <a:avLst/>
          </a:prstGeom>
          <a:noFill/>
          <a:ln w="9525">
            <a:noFill/>
            <a:miter lim="800000"/>
            <a:headEnd/>
            <a:tailEnd/>
          </a:ln>
        </p:spPr>
      </p:pic>
      <p:sp>
        <p:nvSpPr>
          <p:cNvPr id="3" name="TextBox 2"/>
          <p:cNvSpPr txBox="1"/>
          <p:nvPr/>
        </p:nvSpPr>
        <p:spPr>
          <a:xfrm>
            <a:off x="1907704" y="6021288"/>
            <a:ext cx="5472608" cy="523220"/>
          </a:xfrm>
          <a:prstGeom prst="rect">
            <a:avLst/>
          </a:prstGeom>
          <a:noFill/>
        </p:spPr>
        <p:txBody>
          <a:bodyPr wrap="square" rtlCol="0">
            <a:spAutoFit/>
          </a:bodyPr>
          <a:lstStyle/>
          <a:p>
            <a:pPr algn="ctr"/>
            <a:r>
              <a:rPr lang="en-GB" sz="2800" b="1" dirty="0" smtClean="0"/>
              <a:t>Figure 8   Overflow mill</a:t>
            </a:r>
            <a:endParaRPr lang="en-GB" sz="28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26</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fontScale="55000" lnSpcReduction="20000"/>
          </a:bodyPr>
          <a:lstStyle/>
          <a:p>
            <a:pPr algn="ctr">
              <a:buNone/>
            </a:pPr>
            <a:r>
              <a:rPr lang="en-GB" sz="4100" b="1" dirty="0" smtClean="0">
                <a:solidFill>
                  <a:srgbClr val="002060"/>
                </a:solidFill>
              </a:rPr>
              <a:t>Types of Mill</a:t>
            </a:r>
          </a:p>
          <a:p>
            <a:pPr marL="457200" indent="-457200">
              <a:buAutoNum type="alphaLcParenBoth"/>
            </a:pPr>
            <a:r>
              <a:rPr lang="en-GB" sz="3600" b="1" dirty="0" smtClean="0">
                <a:solidFill>
                  <a:srgbClr val="FF0000"/>
                </a:solidFill>
              </a:rPr>
              <a:t>Rod Mills</a:t>
            </a:r>
          </a:p>
          <a:p>
            <a:pPr marL="457200" indent="-457200" algn="just"/>
            <a:endParaRPr lang="en-GB" sz="2400" dirty="0" smtClean="0"/>
          </a:p>
          <a:p>
            <a:pPr marL="457200" indent="-457200" algn="just"/>
            <a:r>
              <a:rPr lang="en-GB" sz="3400" dirty="0" smtClean="0"/>
              <a:t>Rod mills are charged initially with a selection of rods of assorted diameters, the proportion of each size being calculated to provide maximum grinding surface and to approximate to a seasoned or equilibrium charge. </a:t>
            </a:r>
          </a:p>
          <a:p>
            <a:pPr marL="457200" indent="-457200" algn="just"/>
            <a:endParaRPr lang="en-GB" sz="3400" dirty="0" smtClean="0"/>
          </a:p>
          <a:p>
            <a:pPr marL="457200" indent="-457200" algn="just"/>
            <a:r>
              <a:rPr lang="en-GB" sz="3400" dirty="0" smtClean="0"/>
              <a:t>A coarse feed or product normally requires larger rods.</a:t>
            </a:r>
          </a:p>
          <a:p>
            <a:pPr marL="457200" indent="-457200" algn="just"/>
            <a:endParaRPr lang="en-GB" sz="3400" dirty="0" smtClean="0"/>
          </a:p>
          <a:p>
            <a:pPr marL="457200" indent="-457200" algn="just"/>
            <a:r>
              <a:rPr lang="en-GB" sz="3400" dirty="0" smtClean="0"/>
              <a:t> Generally, rods should be removed when they are worn down to about 25 mm in diameter or less, depending on the application, as small one s tend to bend or break. </a:t>
            </a:r>
          </a:p>
          <a:p>
            <a:pPr marL="457200" indent="-457200" algn="just"/>
            <a:endParaRPr lang="en-GB" sz="3400" dirty="0" smtClean="0"/>
          </a:p>
          <a:p>
            <a:pPr marL="457200" indent="-457200" algn="just"/>
            <a:r>
              <a:rPr lang="en-GB" sz="3400" dirty="0" smtClean="0"/>
              <a:t>High carbon steel rods are used, as they are hard, and break rather than warp when worn, so do not entangle with other rods. </a:t>
            </a:r>
          </a:p>
          <a:p>
            <a:pPr marL="457200" indent="-457200" algn="just"/>
            <a:endParaRPr lang="en-GB" sz="3400" dirty="0" smtClean="0"/>
          </a:p>
          <a:p>
            <a:pPr marL="457200" indent="-457200" algn="just"/>
            <a:r>
              <a:rPr lang="en-GB" sz="3400" dirty="0" smtClean="0"/>
              <a:t>Optimum grinding rates are obtained with new rods when the volume is 35 % of that of the shell. </a:t>
            </a:r>
          </a:p>
          <a:p>
            <a:pPr marL="457200" indent="-457200" algn="just"/>
            <a:r>
              <a:rPr lang="en-GB" sz="3400" dirty="0" smtClean="0"/>
              <a:t> </a:t>
            </a:r>
          </a:p>
          <a:p>
            <a:pPr marL="457200" indent="-457200" algn="just"/>
            <a:r>
              <a:rPr lang="en-GB" sz="3400" dirty="0" smtClean="0"/>
              <a:t>Overcharging results on inefficient grinding and increased liner and rod consumption.</a:t>
            </a:r>
            <a:endParaRPr lang="en-GB" sz="3400" b="1" i="1" dirty="0" smtClean="0"/>
          </a:p>
          <a:p>
            <a:pPr algn="just"/>
            <a:endParaRPr lang="en-GB" sz="3400" b="1" i="1" dirty="0" smtClean="0"/>
          </a:p>
          <a:p>
            <a:pPr algn="just"/>
            <a:endParaRPr lang="en-GB" sz="3400" dirty="0" smtClean="0"/>
          </a:p>
          <a:p>
            <a:pPr algn="just"/>
            <a:endParaRPr lang="en-GB" sz="28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27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b="1" dirty="0" smtClean="0">
                <a:solidFill>
                  <a:srgbClr val="0070C0"/>
                </a:solidFill>
              </a:rPr>
              <a:t>Types of Mill</a:t>
            </a:r>
          </a:p>
          <a:p>
            <a:pPr marL="457200" indent="-457200">
              <a:buAutoNum type="alphaLcParenBoth"/>
            </a:pPr>
            <a:r>
              <a:rPr lang="en-GB" sz="2800" b="1" dirty="0" smtClean="0">
                <a:solidFill>
                  <a:srgbClr val="FF0000"/>
                </a:solidFill>
              </a:rPr>
              <a:t>Rod Mills</a:t>
            </a:r>
          </a:p>
          <a:p>
            <a:pPr algn="just"/>
            <a:endParaRPr lang="en-GB" sz="2400" dirty="0" smtClean="0"/>
          </a:p>
          <a:p>
            <a:pPr algn="just"/>
            <a:r>
              <a:rPr lang="en-GB" sz="2400" dirty="0" smtClean="0"/>
              <a:t>Rod consumption varies widely with the characteristics of the mill feed, mill speed, rod length, and product size; it is normally in the range 0.1 – 1.0 kg of steel per tonne of ore for wet grinding, being less for dry grinding.</a:t>
            </a:r>
          </a:p>
          <a:p>
            <a:pPr algn="just"/>
            <a:endParaRPr lang="en-GB" sz="2400" dirty="0" smtClean="0"/>
          </a:p>
          <a:p>
            <a:pPr algn="just"/>
            <a:r>
              <a:rPr lang="en-GB" sz="2400" dirty="0" smtClean="0"/>
              <a:t>Rod mills are normally run between 50 – 65% of the critical speed, so that the rods cascade rather than cataract. </a:t>
            </a:r>
          </a:p>
          <a:p>
            <a:pPr algn="just"/>
            <a:endParaRPr lang="en-GB" sz="2400" dirty="0" smtClean="0"/>
          </a:p>
          <a:p>
            <a:pPr algn="just"/>
            <a:r>
              <a:rPr lang="en-GB" sz="2400" dirty="0" smtClean="0"/>
              <a:t>The feed pulp density is usually between 65 and 85% solids by weight, finer feeds requiring lower pulp densities.</a:t>
            </a:r>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28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b="1" dirty="0" smtClean="0">
                <a:solidFill>
                  <a:srgbClr val="0070C0"/>
                </a:solidFill>
              </a:rPr>
              <a:t>Types of Mill</a:t>
            </a:r>
          </a:p>
          <a:p>
            <a:pPr marL="457200" indent="-457200">
              <a:buAutoNum type="alphaLcParenBoth"/>
            </a:pPr>
            <a:r>
              <a:rPr lang="en-GB" sz="2800" b="1" dirty="0" smtClean="0">
                <a:solidFill>
                  <a:srgbClr val="FF0000"/>
                </a:solidFill>
              </a:rPr>
              <a:t>Rod Mills</a:t>
            </a:r>
          </a:p>
          <a:p>
            <a:pPr algn="just"/>
            <a:endParaRPr lang="en-GB" sz="2400" i="1" dirty="0" smtClean="0"/>
          </a:p>
          <a:p>
            <a:pPr algn="just"/>
            <a:r>
              <a:rPr lang="en-GB" sz="2400" i="1" dirty="0" smtClean="0"/>
              <a:t>The grinding action results from line contact of the rods on the ore particles; the rods tumble in essentially a parallel alignment, and also spin, thus acting rather like a series of crushing rolls</a:t>
            </a:r>
            <a:r>
              <a:rPr lang="en-GB" sz="2400" dirty="0" smtClean="0"/>
              <a:t>.</a:t>
            </a:r>
          </a:p>
          <a:p>
            <a:pPr algn="just"/>
            <a:endParaRPr lang="en-GB" sz="2400" dirty="0" smtClean="0"/>
          </a:p>
          <a:p>
            <a:pPr algn="just"/>
            <a:r>
              <a:rPr lang="en-GB" sz="2400" dirty="0" smtClean="0"/>
              <a:t> The coarse feed tends to spread the rods at the feed end, so producing a wedge or cone-shaped array. </a:t>
            </a:r>
          </a:p>
          <a:p>
            <a:pPr algn="just"/>
            <a:endParaRPr lang="en-GB" sz="2400" dirty="0" smtClean="0"/>
          </a:p>
          <a:p>
            <a:pPr algn="just"/>
            <a:r>
              <a:rPr lang="en-GB" sz="2400" i="1" dirty="0" smtClean="0"/>
              <a:t>This increases the tendency for grinding to take place preferentially on the larger particles, thereby producing a minimum amount of extremely fine material (Fig. 9)</a:t>
            </a:r>
            <a:r>
              <a:rPr lang="en-GB" sz="2400" dirty="0" smtClean="0"/>
              <a:t>.</a:t>
            </a:r>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29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1124744"/>
            <a:ext cx="8712968" cy="5472608"/>
          </a:xfrm>
        </p:spPr>
        <p:txBody>
          <a:bodyPr>
            <a:normAutofit fontScale="77500" lnSpcReduction="20000"/>
          </a:bodyPr>
          <a:lstStyle/>
          <a:p>
            <a:pPr>
              <a:buNone/>
            </a:pPr>
            <a:r>
              <a:rPr lang="en-GB" sz="4600" b="1" dirty="0" smtClean="0">
                <a:solidFill>
                  <a:srgbClr val="FF0000"/>
                </a:solidFill>
              </a:rPr>
              <a:t>Introduction</a:t>
            </a:r>
          </a:p>
          <a:p>
            <a:pPr>
              <a:buNone/>
            </a:pPr>
            <a:endParaRPr lang="en-GB" sz="4600" dirty="0" smtClean="0"/>
          </a:p>
          <a:p>
            <a:pPr algn="just"/>
            <a:r>
              <a:rPr lang="en-GB" dirty="0" smtClean="0"/>
              <a:t>All ores have an economic optimum mesh of grind, which will depend on many factors, including the extent to which the values are dispersed in the gangue, and the subsequent separation process to be used. </a:t>
            </a:r>
          </a:p>
          <a:p>
            <a:pPr algn="just"/>
            <a:endParaRPr lang="en-GB" dirty="0" smtClean="0"/>
          </a:p>
          <a:p>
            <a:pPr algn="just"/>
            <a:r>
              <a:rPr lang="en-GB" dirty="0" smtClean="0"/>
              <a:t>It is the purpose of the grinding section to exercise close control on this product size and, for this reason, correct grinding is often said to be the key to good mineral processing. </a:t>
            </a:r>
          </a:p>
          <a:p>
            <a:pPr algn="just"/>
            <a:endParaRPr lang="en-GB" dirty="0" smtClean="0"/>
          </a:p>
          <a:p>
            <a:pPr algn="just"/>
            <a:r>
              <a:rPr lang="en-GB" dirty="0" err="1" smtClean="0"/>
              <a:t>Undergrinding</a:t>
            </a:r>
            <a:r>
              <a:rPr lang="en-GB" dirty="0" smtClean="0"/>
              <a:t> of the ore will, of course, result in a product, which is too coarse, with a degree of liberation too low for economic separation; poor recovery and enrichment ratio will be achieved in the concentration stage. </a:t>
            </a:r>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67544" y="908720"/>
            <a:ext cx="8676455" cy="4392487"/>
          </a:xfrm>
          <a:prstGeom prst="rect">
            <a:avLst/>
          </a:prstGeom>
          <a:noFill/>
          <a:ln w="9525">
            <a:noFill/>
            <a:miter lim="800000"/>
            <a:headEnd/>
            <a:tailEnd/>
          </a:ln>
        </p:spPr>
      </p:pic>
      <p:sp>
        <p:nvSpPr>
          <p:cNvPr id="3" name="TextBox 2"/>
          <p:cNvSpPr txBox="1"/>
          <p:nvPr/>
        </p:nvSpPr>
        <p:spPr>
          <a:xfrm>
            <a:off x="2051720" y="5949280"/>
            <a:ext cx="4824536" cy="461665"/>
          </a:xfrm>
          <a:prstGeom prst="rect">
            <a:avLst/>
          </a:prstGeom>
          <a:noFill/>
        </p:spPr>
        <p:txBody>
          <a:bodyPr wrap="square" rtlCol="0">
            <a:spAutoFit/>
          </a:bodyPr>
          <a:lstStyle/>
          <a:p>
            <a:pPr algn="ctr"/>
            <a:r>
              <a:rPr lang="en-GB" sz="2400" b="1" dirty="0" smtClean="0"/>
              <a:t>Figure 9  Grinding action of rods</a:t>
            </a:r>
            <a:endParaRPr lang="en-GB" sz="24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30</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b="1" dirty="0" smtClean="0">
                <a:solidFill>
                  <a:srgbClr val="0070C0"/>
                </a:solidFill>
              </a:rPr>
              <a:t>Types of Mill</a:t>
            </a:r>
          </a:p>
          <a:p>
            <a:pPr marL="457200" indent="-457200">
              <a:buAutoNum type="alphaLcParenBoth"/>
            </a:pPr>
            <a:r>
              <a:rPr lang="en-GB" sz="2800" b="1" dirty="0" smtClean="0">
                <a:solidFill>
                  <a:srgbClr val="FF0000"/>
                </a:solidFill>
              </a:rPr>
              <a:t>Rod Mills</a:t>
            </a:r>
          </a:p>
          <a:p>
            <a:pPr algn="just"/>
            <a:endParaRPr lang="en-GB" sz="2400" dirty="0" smtClean="0"/>
          </a:p>
          <a:p>
            <a:pPr algn="just"/>
            <a:r>
              <a:rPr lang="en-GB" sz="2400" dirty="0" smtClean="0"/>
              <a:t>This selective grinding gives a product of relatively narrow size range, with little oversize or slimes. </a:t>
            </a:r>
          </a:p>
          <a:p>
            <a:pPr algn="just"/>
            <a:endParaRPr lang="en-GB" sz="2400" dirty="0" smtClean="0"/>
          </a:p>
          <a:p>
            <a:pPr algn="just"/>
            <a:r>
              <a:rPr lang="en-GB" sz="2400" dirty="0" smtClean="0"/>
              <a:t>Rod mills are therefore suitable for preparation of feed to gravity concentrators, certain flotation processes with slime problems, magnetic </a:t>
            </a:r>
            <a:r>
              <a:rPr lang="en-GB" sz="2400" dirty="0" err="1" smtClean="0"/>
              <a:t>cobbing</a:t>
            </a:r>
            <a:r>
              <a:rPr lang="en-GB" sz="2400" dirty="0" smtClean="0"/>
              <a:t>, and ball mills. </a:t>
            </a:r>
          </a:p>
          <a:p>
            <a:pPr algn="just"/>
            <a:endParaRPr lang="en-GB" sz="2400" dirty="0" smtClean="0"/>
          </a:p>
          <a:p>
            <a:pPr algn="just"/>
            <a:r>
              <a:rPr lang="en-GB" sz="2400" i="1" dirty="0" smtClean="0"/>
              <a:t>They are nearly always run in open circuit because of this controlled size reduction.</a:t>
            </a:r>
            <a:endParaRPr lang="en-GB" sz="2400" dirty="0" smtClean="0"/>
          </a:p>
          <a:p>
            <a:pPr algn="just"/>
            <a:endParaRPr lang="en-GB" sz="2400" i="1"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80728"/>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fontScale="85000" lnSpcReduction="20000"/>
          </a:bodyPr>
          <a:lstStyle/>
          <a:p>
            <a:pPr algn="ctr">
              <a:buNone/>
            </a:pPr>
            <a:r>
              <a:rPr lang="en-GB" sz="3800" b="1" dirty="0" smtClean="0">
                <a:solidFill>
                  <a:srgbClr val="0070C0"/>
                </a:solidFill>
              </a:rPr>
              <a:t>Types of Mill</a:t>
            </a:r>
          </a:p>
          <a:p>
            <a:pPr marL="457200" indent="-457200">
              <a:buAutoNum type="alphaLcParenBoth"/>
            </a:pPr>
            <a:r>
              <a:rPr lang="en-GB" sz="3300" b="1" dirty="0" smtClean="0">
                <a:solidFill>
                  <a:srgbClr val="FF0000"/>
                </a:solidFill>
              </a:rPr>
              <a:t>Ball Mills</a:t>
            </a:r>
          </a:p>
          <a:p>
            <a:pPr algn="just"/>
            <a:r>
              <a:rPr lang="en-GB" sz="2400" dirty="0" smtClean="0"/>
              <a:t>The final stages of </a:t>
            </a:r>
            <a:r>
              <a:rPr lang="en-GB" sz="2400" dirty="0" err="1" smtClean="0"/>
              <a:t>comminution</a:t>
            </a:r>
            <a:r>
              <a:rPr lang="en-GB" sz="2400" dirty="0" smtClean="0"/>
              <a:t> are performed in tumbling mill using steel balls as the grinding medium and so designated ball mills.</a:t>
            </a:r>
          </a:p>
          <a:p>
            <a:pPr algn="just"/>
            <a:r>
              <a:rPr lang="en-GB" sz="2400" dirty="0" smtClean="0"/>
              <a:t> </a:t>
            </a:r>
          </a:p>
          <a:p>
            <a:pPr algn="just"/>
            <a:r>
              <a:rPr lang="en-GB" sz="2400" dirty="0" smtClean="0">
                <a:solidFill>
                  <a:srgbClr val="FF0000"/>
                </a:solidFill>
              </a:rPr>
              <a:t>Since ball mills have a greater surface area per unit weight than rods, they are better suited for fine finishing</a:t>
            </a:r>
            <a:r>
              <a:rPr lang="en-GB" sz="2400" dirty="0" smtClean="0"/>
              <a:t>. </a:t>
            </a:r>
          </a:p>
          <a:p>
            <a:pPr algn="just"/>
            <a:endParaRPr lang="en-GB" sz="2400" dirty="0" smtClean="0"/>
          </a:p>
          <a:p>
            <a:pPr algn="just"/>
            <a:r>
              <a:rPr lang="en-GB" sz="2400" dirty="0" smtClean="0"/>
              <a:t>The term ball mill is restricted to those having a length to diameter ratio of 1.5 to 1 and less. </a:t>
            </a:r>
          </a:p>
          <a:p>
            <a:pPr algn="just"/>
            <a:endParaRPr lang="en-GB" sz="2400" dirty="0" smtClean="0"/>
          </a:p>
          <a:p>
            <a:pPr algn="just"/>
            <a:r>
              <a:rPr lang="en-GB" sz="2400" dirty="0" smtClean="0"/>
              <a:t>Ball mills in which the length to diameter ratio is between 3 to 5 are designated </a:t>
            </a:r>
            <a:r>
              <a:rPr lang="en-GB" sz="2400" i="1" dirty="0" smtClean="0"/>
              <a:t>tube mills</a:t>
            </a:r>
            <a:r>
              <a:rPr lang="en-GB" sz="2400" dirty="0" smtClean="0"/>
              <a:t>. </a:t>
            </a:r>
          </a:p>
          <a:p>
            <a:pPr algn="just"/>
            <a:r>
              <a:rPr lang="en-GB" sz="2400" dirty="0" smtClean="0"/>
              <a:t> </a:t>
            </a:r>
          </a:p>
          <a:p>
            <a:pPr algn="just"/>
            <a:r>
              <a:rPr lang="en-GB" sz="2400" dirty="0" smtClean="0"/>
              <a:t>Ball mills are also classified by the nature of the discharge. </a:t>
            </a:r>
          </a:p>
          <a:p>
            <a:pPr algn="just"/>
            <a:endParaRPr lang="en-GB" sz="2400" dirty="0" smtClean="0"/>
          </a:p>
          <a:p>
            <a:pPr algn="just"/>
            <a:r>
              <a:rPr lang="en-GB" sz="2400" dirty="0" smtClean="0"/>
              <a:t>They may be simple </a:t>
            </a:r>
            <a:r>
              <a:rPr lang="en-GB" sz="2400" dirty="0" err="1" smtClean="0"/>
              <a:t>trunnion</a:t>
            </a:r>
            <a:r>
              <a:rPr lang="en-GB" sz="2400" dirty="0" smtClean="0"/>
              <a:t> overflow mills, operated in open or closed circuit, or </a:t>
            </a:r>
            <a:r>
              <a:rPr lang="en-GB" sz="2400" i="1" dirty="0" smtClean="0"/>
              <a:t>grate discharge</a:t>
            </a:r>
            <a:r>
              <a:rPr lang="en-GB" sz="2400" dirty="0" smtClean="0"/>
              <a:t> (low-level discharge) mills.</a:t>
            </a:r>
          </a:p>
          <a:p>
            <a:pPr algn="just"/>
            <a:endParaRPr lang="en-GB" sz="2400" i="1"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algn="ctr">
              <a:buNone/>
            </a:pPr>
            <a:r>
              <a:rPr lang="en-GB" b="1" dirty="0" smtClean="0">
                <a:solidFill>
                  <a:srgbClr val="0070C0"/>
                </a:solidFill>
              </a:rPr>
              <a:t>Types of Mill</a:t>
            </a:r>
          </a:p>
          <a:p>
            <a:pPr marL="457200" indent="-457200">
              <a:buAutoNum type="alphaLcParenBoth"/>
            </a:pPr>
            <a:r>
              <a:rPr lang="en-GB" sz="2800" b="1" dirty="0" smtClean="0">
                <a:solidFill>
                  <a:srgbClr val="FF0000"/>
                </a:solidFill>
              </a:rPr>
              <a:t>Ball Mills</a:t>
            </a:r>
          </a:p>
          <a:p>
            <a:pPr algn="just"/>
            <a:r>
              <a:rPr lang="en-GB" sz="2400" dirty="0" smtClean="0"/>
              <a:t>The latter type is fitted with discharge grates between the cylindrical mill body and the discharge </a:t>
            </a:r>
            <a:r>
              <a:rPr lang="en-GB" sz="2400" dirty="0" err="1" smtClean="0"/>
              <a:t>trunnion</a:t>
            </a:r>
            <a:r>
              <a:rPr lang="en-GB" sz="2400" dirty="0" smtClean="0"/>
              <a:t>. </a:t>
            </a:r>
          </a:p>
          <a:p>
            <a:pPr algn="just"/>
            <a:endParaRPr lang="en-GB" sz="2400" dirty="0" smtClean="0"/>
          </a:p>
          <a:p>
            <a:pPr algn="just"/>
            <a:r>
              <a:rPr lang="en-GB" sz="2400" dirty="0" smtClean="0"/>
              <a:t>The pulp can flow freely through the openings in the grate and is then lifted up to the level of the discharge </a:t>
            </a:r>
            <a:r>
              <a:rPr lang="en-GB" sz="2400" dirty="0" err="1" smtClean="0"/>
              <a:t>trunnion</a:t>
            </a:r>
            <a:r>
              <a:rPr lang="en-GB" sz="2400" dirty="0" smtClean="0"/>
              <a:t> (Fig. 10). </a:t>
            </a:r>
          </a:p>
          <a:p>
            <a:pPr algn="just"/>
            <a:endParaRPr lang="en-GB" sz="2400" dirty="0" smtClean="0"/>
          </a:p>
          <a:p>
            <a:pPr algn="just"/>
            <a:r>
              <a:rPr lang="en-GB" sz="2400" dirty="0" smtClean="0"/>
              <a:t>These mills have a lower pulp level than overflow mills, thus reducing the dwell time of particles in the mill. </a:t>
            </a:r>
          </a:p>
          <a:p>
            <a:pPr algn="just"/>
            <a:endParaRPr lang="en-GB" sz="2400" dirty="0" smtClean="0"/>
          </a:p>
          <a:p>
            <a:pPr algn="just"/>
            <a:r>
              <a:rPr lang="en-GB" sz="2400" dirty="0" smtClean="0"/>
              <a:t>Very little </a:t>
            </a:r>
            <a:r>
              <a:rPr lang="en-GB" sz="2400" dirty="0" err="1" smtClean="0"/>
              <a:t>overgrinding</a:t>
            </a:r>
            <a:r>
              <a:rPr lang="en-GB" sz="2400" dirty="0" smtClean="0"/>
              <a:t> takes place and the product contains a large fraction of coarse material, which is returned to the mill by some form of classifying device.</a:t>
            </a:r>
          </a:p>
          <a:p>
            <a:pPr algn="just"/>
            <a:endParaRPr lang="en-GB" sz="2400" i="1"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33</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11560" y="692696"/>
            <a:ext cx="7848872" cy="4752527"/>
          </a:xfrm>
          <a:prstGeom prst="rect">
            <a:avLst/>
          </a:prstGeom>
          <a:noFill/>
          <a:ln w="9525">
            <a:noFill/>
            <a:miter lim="800000"/>
            <a:headEnd/>
            <a:tailEnd/>
          </a:ln>
        </p:spPr>
      </p:pic>
      <p:sp>
        <p:nvSpPr>
          <p:cNvPr id="3" name="TextBox 2"/>
          <p:cNvSpPr txBox="1"/>
          <p:nvPr/>
        </p:nvSpPr>
        <p:spPr>
          <a:xfrm>
            <a:off x="2123728" y="6093296"/>
            <a:ext cx="5328592" cy="523220"/>
          </a:xfrm>
          <a:prstGeom prst="rect">
            <a:avLst/>
          </a:prstGeom>
          <a:noFill/>
        </p:spPr>
        <p:txBody>
          <a:bodyPr wrap="square" rtlCol="0">
            <a:spAutoFit/>
          </a:bodyPr>
          <a:lstStyle/>
          <a:p>
            <a:pPr algn="ctr"/>
            <a:r>
              <a:rPr lang="en-GB" sz="2800" b="1" dirty="0" smtClean="0"/>
              <a:t>Figure 10   Grate discharge mill</a:t>
            </a:r>
            <a:endParaRPr lang="en-GB" sz="28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34</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fontScale="92500"/>
          </a:bodyPr>
          <a:lstStyle/>
          <a:p>
            <a:pPr algn="ctr">
              <a:buNone/>
            </a:pPr>
            <a:r>
              <a:rPr lang="en-GB" sz="3500" b="1" dirty="0" smtClean="0">
                <a:solidFill>
                  <a:srgbClr val="0070C0"/>
                </a:solidFill>
              </a:rPr>
              <a:t>Types of Mill</a:t>
            </a:r>
          </a:p>
          <a:p>
            <a:pPr marL="457200" indent="-457200">
              <a:buAutoNum type="alphaLcParenBoth"/>
            </a:pPr>
            <a:r>
              <a:rPr lang="en-GB" sz="2400" b="1" dirty="0" smtClean="0">
                <a:solidFill>
                  <a:srgbClr val="FF0000"/>
                </a:solidFill>
              </a:rPr>
              <a:t>Ball Mills</a:t>
            </a:r>
          </a:p>
          <a:p>
            <a:pPr algn="just"/>
            <a:r>
              <a:rPr lang="en-GB" sz="2400" dirty="0" smtClean="0"/>
              <a:t>Closed-circuit grinding (Fig. 11), with high circulating loads, produces a closely sized end product and a high output per unit volume compared with open circuit grinding. </a:t>
            </a:r>
          </a:p>
          <a:p>
            <a:pPr algn="just"/>
            <a:r>
              <a:rPr lang="en-GB" sz="2400" dirty="0" smtClean="0"/>
              <a:t>Grate discharge mills usually take a coarser feed than overflow mills and are not required to grind so finely, the main reason being that with many small balls forming the charge the grate open area plugs very quickly.</a:t>
            </a:r>
          </a:p>
          <a:p>
            <a:pPr algn="just"/>
            <a:r>
              <a:rPr lang="en-GB" sz="2400" dirty="0" smtClean="0"/>
              <a:t>The </a:t>
            </a:r>
            <a:r>
              <a:rPr lang="en-GB" sz="2400" dirty="0" err="1" smtClean="0"/>
              <a:t>trunnion</a:t>
            </a:r>
            <a:r>
              <a:rPr lang="en-GB" sz="2400" dirty="0" smtClean="0"/>
              <a:t> overflow mill is the simplest to operate and is used for most ball-mill applications, especially for fine grinding and regrinding.</a:t>
            </a:r>
          </a:p>
          <a:p>
            <a:pPr algn="just"/>
            <a:r>
              <a:rPr lang="en-GB" sz="2400" dirty="0" smtClean="0"/>
              <a:t>Energy consumption is said to be about 15 % less than that of the grate discharge mill of the same size, although the grinding efficiencies of the two mills are the same (Lewis et al, 1976).</a:t>
            </a:r>
          </a:p>
          <a:p>
            <a:pPr algn="just"/>
            <a:r>
              <a:rPr lang="en-GB" sz="2400" dirty="0" smtClean="0"/>
              <a:t> Ball mills are rated by power rather than capacity.</a:t>
            </a:r>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268760"/>
            <a:ext cx="2520280" cy="13681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635896" y="3645024"/>
            <a:ext cx="2736304"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a:off x="1691680" y="1916832"/>
            <a:ext cx="9361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372200" y="4005064"/>
            <a:ext cx="792088" cy="15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064" y="1988840"/>
            <a:ext cx="72008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328878" y="2528106"/>
            <a:ext cx="108012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436096" y="3501008"/>
            <a:ext cx="86409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1560" y="1916832"/>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619672" y="2348880"/>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2051720" y="4005064"/>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1439652" y="3392996"/>
            <a:ext cx="122413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03848" y="1844824"/>
            <a:ext cx="1656184" cy="523220"/>
          </a:xfrm>
          <a:prstGeom prst="rect">
            <a:avLst/>
          </a:prstGeom>
          <a:noFill/>
        </p:spPr>
        <p:txBody>
          <a:bodyPr wrap="square" rtlCol="0">
            <a:spAutoFit/>
          </a:bodyPr>
          <a:lstStyle/>
          <a:p>
            <a:pPr algn="ctr"/>
            <a:r>
              <a:rPr lang="en-GB" sz="2800" b="1" dirty="0" smtClean="0"/>
              <a:t>Ball Mill</a:t>
            </a:r>
            <a:endParaRPr lang="en-GB" sz="2800" b="1" dirty="0"/>
          </a:p>
        </p:txBody>
      </p:sp>
      <p:sp>
        <p:nvSpPr>
          <p:cNvPr id="31" name="TextBox 30"/>
          <p:cNvSpPr txBox="1"/>
          <p:nvPr/>
        </p:nvSpPr>
        <p:spPr>
          <a:xfrm>
            <a:off x="3851920" y="3861048"/>
            <a:ext cx="2160240" cy="523220"/>
          </a:xfrm>
          <a:prstGeom prst="rect">
            <a:avLst/>
          </a:prstGeom>
          <a:noFill/>
        </p:spPr>
        <p:txBody>
          <a:bodyPr wrap="square" rtlCol="0">
            <a:spAutoFit/>
          </a:bodyPr>
          <a:lstStyle/>
          <a:p>
            <a:pPr algn="ctr"/>
            <a:r>
              <a:rPr lang="en-GB" sz="2800" b="1" dirty="0" smtClean="0"/>
              <a:t>Classifier</a:t>
            </a:r>
            <a:endParaRPr lang="en-GB" sz="2800" b="1" dirty="0"/>
          </a:p>
        </p:txBody>
      </p:sp>
      <p:sp>
        <p:nvSpPr>
          <p:cNvPr id="32" name="TextBox 31"/>
          <p:cNvSpPr txBox="1"/>
          <p:nvPr/>
        </p:nvSpPr>
        <p:spPr>
          <a:xfrm>
            <a:off x="323528" y="1484784"/>
            <a:ext cx="1152128" cy="523220"/>
          </a:xfrm>
          <a:prstGeom prst="rect">
            <a:avLst/>
          </a:prstGeom>
          <a:noFill/>
        </p:spPr>
        <p:txBody>
          <a:bodyPr wrap="square" rtlCol="0">
            <a:spAutoFit/>
          </a:bodyPr>
          <a:lstStyle/>
          <a:p>
            <a:r>
              <a:rPr lang="en-GB" sz="2800" b="1" dirty="0" smtClean="0"/>
              <a:t>Feed</a:t>
            </a:r>
            <a:endParaRPr lang="en-GB" sz="2800" b="1" dirty="0"/>
          </a:p>
        </p:txBody>
      </p:sp>
      <p:sp>
        <p:nvSpPr>
          <p:cNvPr id="33" name="TextBox 32"/>
          <p:cNvSpPr txBox="1"/>
          <p:nvPr/>
        </p:nvSpPr>
        <p:spPr>
          <a:xfrm>
            <a:off x="395536" y="2996952"/>
            <a:ext cx="1728192" cy="461665"/>
          </a:xfrm>
          <a:prstGeom prst="rect">
            <a:avLst/>
          </a:prstGeom>
          <a:noFill/>
        </p:spPr>
        <p:txBody>
          <a:bodyPr wrap="square" rtlCol="0">
            <a:spAutoFit/>
          </a:bodyPr>
          <a:lstStyle/>
          <a:p>
            <a:r>
              <a:rPr lang="en-GB" sz="2400" b="1" dirty="0" smtClean="0"/>
              <a:t>Underflow</a:t>
            </a:r>
            <a:endParaRPr lang="en-GB" sz="2400" b="1" dirty="0"/>
          </a:p>
        </p:txBody>
      </p:sp>
      <p:sp>
        <p:nvSpPr>
          <p:cNvPr id="34" name="TextBox 33"/>
          <p:cNvSpPr txBox="1"/>
          <p:nvPr/>
        </p:nvSpPr>
        <p:spPr>
          <a:xfrm>
            <a:off x="7236296" y="3645024"/>
            <a:ext cx="1656184" cy="830997"/>
          </a:xfrm>
          <a:prstGeom prst="rect">
            <a:avLst/>
          </a:prstGeom>
          <a:noFill/>
        </p:spPr>
        <p:txBody>
          <a:bodyPr wrap="square" rtlCol="0">
            <a:spAutoFit/>
          </a:bodyPr>
          <a:lstStyle/>
          <a:p>
            <a:r>
              <a:rPr lang="en-GB" sz="2400" b="1" dirty="0" smtClean="0"/>
              <a:t>Overflow</a:t>
            </a:r>
          </a:p>
          <a:p>
            <a:r>
              <a:rPr lang="en-GB" sz="2400" b="1" dirty="0" smtClean="0"/>
              <a:t>(product)</a:t>
            </a:r>
            <a:endParaRPr lang="en-GB" sz="2400" b="1" dirty="0"/>
          </a:p>
        </p:txBody>
      </p:sp>
      <p:sp>
        <p:nvSpPr>
          <p:cNvPr id="36" name="TextBox 35"/>
          <p:cNvSpPr txBox="1"/>
          <p:nvPr/>
        </p:nvSpPr>
        <p:spPr>
          <a:xfrm>
            <a:off x="1619672" y="5517232"/>
            <a:ext cx="5832648" cy="461665"/>
          </a:xfrm>
          <a:prstGeom prst="rect">
            <a:avLst/>
          </a:prstGeom>
          <a:noFill/>
        </p:spPr>
        <p:txBody>
          <a:bodyPr wrap="square" rtlCol="0">
            <a:spAutoFit/>
          </a:bodyPr>
          <a:lstStyle/>
          <a:p>
            <a:pPr algn="ctr"/>
            <a:r>
              <a:rPr lang="en-GB" sz="2400" b="1" dirty="0" smtClean="0"/>
              <a:t>Figure  11   Simple closed-grinding circuit</a:t>
            </a:r>
            <a:endParaRPr lang="en-GB" sz="2400" b="1" dirty="0"/>
          </a:p>
        </p:txBody>
      </p:sp>
      <p:sp>
        <p:nvSpPr>
          <p:cNvPr id="20" name="Slide Number Placeholder 19"/>
          <p:cNvSpPr>
            <a:spLocks noGrp="1"/>
          </p:cNvSpPr>
          <p:nvPr>
            <p:ph type="sldNum" sz="quarter" idx="12"/>
          </p:nvPr>
        </p:nvSpPr>
        <p:spPr/>
        <p:txBody>
          <a:bodyPr/>
          <a:lstStyle/>
          <a:p>
            <a:fld id="{E72609B3-1B8C-4B1E-B012-CB18B1CCDB1A}" type="slidenum">
              <a:rPr lang="en-GB" smtClean="0"/>
              <a:pPr/>
              <a:t>36</a:t>
            </a:fld>
            <a:endParaRPr lang="en-GB"/>
          </a:p>
        </p:txBody>
      </p:sp>
      <p:sp>
        <p:nvSpPr>
          <p:cNvPr id="21" name="Footer Placeholder 20"/>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fontScale="92500"/>
          </a:bodyPr>
          <a:lstStyle/>
          <a:p>
            <a:pPr algn="ctr">
              <a:buNone/>
            </a:pPr>
            <a:r>
              <a:rPr lang="en-GB" sz="3500" b="1" dirty="0" smtClean="0">
                <a:solidFill>
                  <a:srgbClr val="0070C0"/>
                </a:solidFill>
              </a:rPr>
              <a:t>Types of Mill</a:t>
            </a:r>
          </a:p>
          <a:p>
            <a:pPr marL="457200" indent="-457200">
              <a:buAutoNum type="alphaLcParenBoth"/>
            </a:pPr>
            <a:r>
              <a:rPr lang="en-GB" sz="3000" b="1" dirty="0" smtClean="0">
                <a:solidFill>
                  <a:srgbClr val="FF0000"/>
                </a:solidFill>
              </a:rPr>
              <a:t>Ball Mills</a:t>
            </a:r>
          </a:p>
          <a:p>
            <a:pPr algn="just"/>
            <a:r>
              <a:rPr lang="en-GB" sz="2400" dirty="0" smtClean="0"/>
              <a:t>Grinding in a ball mill is effected by point contact of balls and ore particles and, given time, any degree of fineness can be achieved.</a:t>
            </a:r>
          </a:p>
          <a:p>
            <a:pPr algn="just"/>
            <a:endParaRPr lang="en-GB" sz="2400" dirty="0" smtClean="0"/>
          </a:p>
          <a:p>
            <a:pPr algn="just"/>
            <a:r>
              <a:rPr lang="en-GB" sz="2400" dirty="0" smtClean="0"/>
              <a:t> The process is completely random – the probability of a fine particle being struck by a ball is the same as that of a coarse particle. </a:t>
            </a:r>
          </a:p>
          <a:p>
            <a:pPr algn="just"/>
            <a:endParaRPr lang="en-GB" sz="2400" dirty="0" smtClean="0"/>
          </a:p>
          <a:p>
            <a:pPr algn="just"/>
            <a:r>
              <a:rPr lang="en-GB" sz="2400" dirty="0" smtClean="0"/>
              <a:t>The product from an open-circuit ball mill therefore exhibits a wide range of particle size, and </a:t>
            </a:r>
            <a:r>
              <a:rPr lang="en-GB" sz="2400" dirty="0" err="1" smtClean="0"/>
              <a:t>overgrinding</a:t>
            </a:r>
            <a:r>
              <a:rPr lang="en-GB" sz="2400" dirty="0" smtClean="0"/>
              <a:t> of at least some of the charge becomes a problem. </a:t>
            </a:r>
          </a:p>
          <a:p>
            <a:pPr algn="just"/>
            <a:endParaRPr lang="en-GB" sz="2400" dirty="0" smtClean="0"/>
          </a:p>
          <a:p>
            <a:pPr algn="just"/>
            <a:r>
              <a:rPr lang="en-GB" sz="2400" dirty="0" smtClean="0"/>
              <a:t> Closed-circuit grinding in mills providing low residence time for the particles is almost always used in the last stages to overcome this.</a:t>
            </a:r>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80728"/>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sz="2800" b="1" dirty="0" smtClean="0">
                <a:solidFill>
                  <a:srgbClr val="0070C0"/>
                </a:solidFill>
              </a:rPr>
              <a:t>Types of Mill</a:t>
            </a:r>
          </a:p>
          <a:p>
            <a:pPr marL="457200" indent="-457200">
              <a:buAutoNum type="alphaLcParenBoth"/>
            </a:pPr>
            <a:r>
              <a:rPr lang="en-GB" sz="2400" b="1" dirty="0" smtClean="0">
                <a:solidFill>
                  <a:srgbClr val="FF0000"/>
                </a:solidFill>
              </a:rPr>
              <a:t>Ball Mills</a:t>
            </a:r>
          </a:p>
          <a:p>
            <a:pPr algn="just"/>
            <a:r>
              <a:rPr lang="en-GB" sz="2400" dirty="0" smtClean="0"/>
              <a:t>Several factors influence the efficiency of ball mill grinding. </a:t>
            </a:r>
          </a:p>
          <a:p>
            <a:pPr algn="just"/>
            <a:r>
              <a:rPr lang="en-GB" sz="2400" dirty="0" smtClean="0"/>
              <a:t>The pulp density of the feed should be as high as possible, consistent with ease of flow through the mill. </a:t>
            </a:r>
          </a:p>
          <a:p>
            <a:pPr algn="just"/>
            <a:r>
              <a:rPr lang="en-GB" sz="2400" dirty="0" smtClean="0"/>
              <a:t>It is essential that the balls are coated with a layer of ore; too dilute a pulp increases metal-to-metal contact, giving increased steel consumption and reduced efficiency. </a:t>
            </a:r>
          </a:p>
          <a:p>
            <a:pPr algn="just"/>
            <a:r>
              <a:rPr lang="en-GB" sz="2400" dirty="0" smtClean="0"/>
              <a:t>Ball mills should operate between 65 and 80% solids by weight, depending on the ore. </a:t>
            </a:r>
          </a:p>
          <a:p>
            <a:pPr algn="just"/>
            <a:r>
              <a:rPr lang="en-GB" sz="2400" dirty="0" smtClean="0"/>
              <a:t>The viscosity of the pulp increases with the fineness of the particles, therefore fine-grinding circuits may need lower pulp densities.</a:t>
            </a:r>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algn="ctr">
              <a:buNone/>
            </a:pPr>
            <a:r>
              <a:rPr lang="en-GB" sz="2800" b="1" dirty="0" smtClean="0">
                <a:solidFill>
                  <a:srgbClr val="0070C0"/>
                </a:solidFill>
              </a:rPr>
              <a:t>Types of Mill</a:t>
            </a:r>
          </a:p>
          <a:p>
            <a:pPr marL="457200" indent="-457200">
              <a:buAutoNum type="alphaLcParenBoth"/>
            </a:pPr>
            <a:r>
              <a:rPr lang="en-GB" sz="2400" b="1" dirty="0" smtClean="0">
                <a:solidFill>
                  <a:srgbClr val="FF0000"/>
                </a:solidFill>
              </a:rPr>
              <a:t>Ball Mills</a:t>
            </a:r>
          </a:p>
          <a:p>
            <a:pPr algn="just"/>
            <a:r>
              <a:rPr lang="en-GB" sz="2400" dirty="0" smtClean="0"/>
              <a:t>The efficiency of grinding depends on the surface area of the grinding medium. </a:t>
            </a:r>
          </a:p>
          <a:p>
            <a:pPr algn="just"/>
            <a:endParaRPr lang="en-GB" sz="2400" dirty="0" smtClean="0"/>
          </a:p>
          <a:p>
            <a:pPr algn="just"/>
            <a:r>
              <a:rPr lang="en-GB" sz="2400" dirty="0" smtClean="0"/>
              <a:t> Thus balls should be as small as possible and the charge should be graded such that the largest balls are just heavy enough to grind the largest and hardest particles in the feed. </a:t>
            </a:r>
          </a:p>
          <a:p>
            <a:pPr algn="just"/>
            <a:endParaRPr lang="en-GB" sz="2400" dirty="0" smtClean="0"/>
          </a:p>
          <a:p>
            <a:pPr algn="just"/>
            <a:r>
              <a:rPr lang="en-GB" sz="2400" dirty="0" smtClean="0"/>
              <a:t>A seasoned charge will consist of a wide range of ball sizes and new balls added to the mill are usually of the largest size required. </a:t>
            </a:r>
          </a:p>
          <a:p>
            <a:pPr algn="just"/>
            <a:endParaRPr lang="en-GB" sz="2400" dirty="0" smtClean="0"/>
          </a:p>
          <a:p>
            <a:pPr algn="just"/>
            <a:r>
              <a:rPr lang="en-GB" sz="2400" dirty="0" smtClean="0"/>
              <a:t>Undersize balls leave the mill with the ore product and can be removed by passing the discharge over screens.</a:t>
            </a:r>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39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1124744"/>
            <a:ext cx="8712968" cy="5472608"/>
          </a:xfrm>
        </p:spPr>
        <p:txBody>
          <a:bodyPr>
            <a:normAutofit fontScale="92500" lnSpcReduction="10000"/>
          </a:bodyPr>
          <a:lstStyle/>
          <a:p>
            <a:pPr>
              <a:buNone/>
            </a:pPr>
            <a:r>
              <a:rPr lang="en-GB" sz="4600" b="1" dirty="0" smtClean="0">
                <a:solidFill>
                  <a:srgbClr val="FF0000"/>
                </a:solidFill>
              </a:rPr>
              <a:t>Introduction</a:t>
            </a:r>
          </a:p>
          <a:p>
            <a:endParaRPr lang="en-GB" sz="2400" dirty="0" smtClean="0"/>
          </a:p>
          <a:p>
            <a:pPr algn="just"/>
            <a:r>
              <a:rPr lang="en-GB" dirty="0" err="1" smtClean="0"/>
              <a:t>Overgrinding</a:t>
            </a:r>
            <a:r>
              <a:rPr lang="en-GB" dirty="0" smtClean="0"/>
              <a:t> needlessly reduces the particle size of the subsequently liberated major constituent (usually the gangue) and may reduce the particle size of the minor constituent (usually the mineral value) below the size required for most efficient separation.</a:t>
            </a:r>
          </a:p>
          <a:p>
            <a:pPr algn="just"/>
            <a:r>
              <a:rPr lang="en-GB" dirty="0" smtClean="0"/>
              <a:t> </a:t>
            </a:r>
          </a:p>
          <a:p>
            <a:pPr algn="just"/>
            <a:r>
              <a:rPr lang="en-GB" dirty="0" smtClean="0"/>
              <a:t>Much expensive energy is wasted in the process. It is important to realise that grinding is the most energy intensive operation in mineral processing.</a:t>
            </a:r>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fontScale="92500"/>
          </a:bodyPr>
          <a:lstStyle/>
          <a:p>
            <a:pPr algn="ctr">
              <a:buNone/>
            </a:pPr>
            <a:r>
              <a:rPr lang="en-GB" sz="3500" b="1" dirty="0" smtClean="0">
                <a:solidFill>
                  <a:srgbClr val="0070C0"/>
                </a:solidFill>
              </a:rPr>
              <a:t>Types of Mill</a:t>
            </a:r>
          </a:p>
          <a:p>
            <a:pPr marL="457200" indent="-457200">
              <a:buAutoNum type="alphaLcParenBoth"/>
            </a:pPr>
            <a:r>
              <a:rPr lang="en-GB" sz="2800" b="1" dirty="0" smtClean="0">
                <a:solidFill>
                  <a:srgbClr val="FF0000"/>
                </a:solidFill>
              </a:rPr>
              <a:t>Ball Mills</a:t>
            </a:r>
          </a:p>
          <a:p>
            <a:pPr algn="just"/>
            <a:r>
              <a:rPr lang="en-GB" sz="2400" dirty="0" smtClean="0"/>
              <a:t>Segregation of the ball charge within the mill is achieved in the </a:t>
            </a:r>
            <a:r>
              <a:rPr lang="en-GB" sz="2400" i="1" dirty="0" err="1" smtClean="0"/>
              <a:t>Hardinge</a:t>
            </a:r>
            <a:r>
              <a:rPr lang="en-GB" sz="2400" i="1" dirty="0" smtClean="0"/>
              <a:t> mill</a:t>
            </a:r>
            <a:r>
              <a:rPr lang="en-GB" sz="2400" dirty="0" smtClean="0"/>
              <a:t> (Fig. 12).</a:t>
            </a:r>
          </a:p>
          <a:p>
            <a:pPr algn="just">
              <a:buNone/>
            </a:pPr>
            <a:r>
              <a:rPr lang="en-GB" sz="2400" dirty="0" smtClean="0"/>
              <a:t> </a:t>
            </a:r>
          </a:p>
          <a:p>
            <a:pPr algn="just"/>
            <a:r>
              <a:rPr lang="en-GB" sz="2400" dirty="0" smtClean="0"/>
              <a:t>The conventional drum shape is modified by fitting a conical section, the angle of the cone being about 30</a:t>
            </a:r>
            <a:r>
              <a:rPr lang="en-GB" sz="2400" baseline="30000" dirty="0" smtClean="0"/>
              <a:t>o</a:t>
            </a:r>
            <a:r>
              <a:rPr lang="en-GB" sz="2400" dirty="0" smtClean="0"/>
              <a:t>. </a:t>
            </a:r>
          </a:p>
          <a:p>
            <a:pPr algn="just"/>
            <a:endParaRPr lang="en-GB" sz="2400" dirty="0" smtClean="0"/>
          </a:p>
          <a:p>
            <a:pPr algn="just"/>
            <a:r>
              <a:rPr lang="en-GB" sz="2400" dirty="0" smtClean="0"/>
              <a:t>Due to the centrifugal force generated, the balls are segregated so that the largest are at the feed end of the cone, i.e. the largest diameter and greatest centrifugal force, and the smallest are at the discharge. </a:t>
            </a:r>
          </a:p>
          <a:p>
            <a:pPr algn="just"/>
            <a:endParaRPr lang="en-GB" sz="2400" dirty="0" smtClean="0"/>
          </a:p>
          <a:p>
            <a:pPr algn="just"/>
            <a:r>
              <a:rPr lang="en-GB" sz="2400" dirty="0" smtClean="0"/>
              <a:t>By this means, a regular gradation of ball size and of size reduction is produced.</a:t>
            </a:r>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40</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11560" y="620688"/>
            <a:ext cx="7416823" cy="4896544"/>
          </a:xfrm>
          <a:prstGeom prst="rect">
            <a:avLst/>
          </a:prstGeom>
          <a:noFill/>
          <a:ln w="9525">
            <a:noFill/>
            <a:miter lim="800000"/>
            <a:headEnd/>
            <a:tailEnd/>
          </a:ln>
        </p:spPr>
      </p:pic>
      <p:sp>
        <p:nvSpPr>
          <p:cNvPr id="3" name="TextBox 2"/>
          <p:cNvSpPr txBox="1"/>
          <p:nvPr/>
        </p:nvSpPr>
        <p:spPr>
          <a:xfrm>
            <a:off x="2123728" y="6021288"/>
            <a:ext cx="5184576" cy="523220"/>
          </a:xfrm>
          <a:prstGeom prst="rect">
            <a:avLst/>
          </a:prstGeom>
          <a:noFill/>
        </p:spPr>
        <p:txBody>
          <a:bodyPr wrap="square" rtlCol="0">
            <a:spAutoFit/>
          </a:bodyPr>
          <a:lstStyle/>
          <a:p>
            <a:pPr algn="ctr"/>
            <a:r>
              <a:rPr lang="en-GB" sz="2800" b="1" dirty="0" smtClean="0"/>
              <a:t>Figure 12   </a:t>
            </a:r>
            <a:r>
              <a:rPr lang="en-GB" sz="2800" b="1" dirty="0" err="1" smtClean="0"/>
              <a:t>Hardinge</a:t>
            </a:r>
            <a:r>
              <a:rPr lang="en-GB" sz="2800" b="1" dirty="0" smtClean="0"/>
              <a:t> mill</a:t>
            </a:r>
            <a:endParaRPr lang="en-GB" sz="2800" b="1" dirty="0"/>
          </a:p>
        </p:txBody>
      </p:sp>
      <p:sp>
        <p:nvSpPr>
          <p:cNvPr id="4" name="Slide Number Placeholder 3"/>
          <p:cNvSpPr>
            <a:spLocks noGrp="1"/>
          </p:cNvSpPr>
          <p:nvPr>
            <p:ph type="sldNum" sz="quarter" idx="12"/>
          </p:nvPr>
        </p:nvSpPr>
        <p:spPr/>
        <p:txBody>
          <a:bodyPr/>
          <a:lstStyle/>
          <a:p>
            <a:fld id="{E72609B3-1B8C-4B1E-B012-CB18B1CCDB1A}" type="slidenum">
              <a:rPr lang="en-GB" smtClean="0"/>
              <a:pPr/>
              <a:t>41</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b="1" dirty="0" smtClean="0">
                <a:solidFill>
                  <a:srgbClr val="0070C0"/>
                </a:solidFill>
              </a:rPr>
              <a:t>Types of Mill</a:t>
            </a:r>
          </a:p>
          <a:p>
            <a:pPr marL="457200" indent="-457200">
              <a:buAutoNum type="alphaLcParenBoth"/>
            </a:pPr>
            <a:r>
              <a:rPr lang="en-GB" sz="2800" b="1" dirty="0" smtClean="0">
                <a:solidFill>
                  <a:srgbClr val="FF0000"/>
                </a:solidFill>
              </a:rPr>
              <a:t>Ball Mills</a:t>
            </a:r>
          </a:p>
          <a:p>
            <a:pPr algn="just"/>
            <a:r>
              <a:rPr lang="en-GB" sz="2400" dirty="0" smtClean="0"/>
              <a:t>Finer grinding may lead to improved metallurgical efficiency, but at the expense of higher grinding energy and media consumption. </a:t>
            </a:r>
          </a:p>
          <a:p>
            <a:pPr algn="just"/>
            <a:r>
              <a:rPr lang="en-GB" sz="2400" dirty="0" smtClean="0"/>
              <a:t>Therefore, particularly with ore of low value, where milling costs are crucial, the economic limit of grinding has to be carefully assessed. </a:t>
            </a:r>
          </a:p>
          <a:p>
            <a:pPr algn="just"/>
            <a:r>
              <a:rPr lang="en-GB" sz="2400" dirty="0" smtClean="0"/>
              <a:t>The charge volume is about 40-50% of the internal volume of the mill, about 40% of this being void space. </a:t>
            </a:r>
          </a:p>
          <a:p>
            <a:pPr algn="just"/>
            <a:r>
              <a:rPr lang="en-GB" sz="2400" dirty="0" smtClean="0"/>
              <a:t>The energy input to a mill increases with the ball charge, and reaches a maximum at a charge volume of approximately 50% (Fig. 13), but for a number of reasons, 40-50% is rarely exceeded.</a:t>
            </a:r>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rot="5400000" flipH="1" flipV="1">
            <a:off x="755576" y="2924944"/>
            <a:ext cx="403244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4941168"/>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291840" y="1826455"/>
            <a:ext cx="3727938" cy="719797"/>
          </a:xfrm>
          <a:custGeom>
            <a:avLst/>
            <a:gdLst>
              <a:gd name="connsiteX0" fmla="*/ 0 w 3727938"/>
              <a:gd name="connsiteY0" fmla="*/ 663527 h 719797"/>
              <a:gd name="connsiteX1" fmla="*/ 633046 w 3727938"/>
              <a:gd name="connsiteY1" fmla="*/ 255563 h 719797"/>
              <a:gd name="connsiteX2" fmla="*/ 1505243 w 3727938"/>
              <a:gd name="connsiteY2" fmla="*/ 44548 h 719797"/>
              <a:gd name="connsiteX3" fmla="*/ 2180492 w 3727938"/>
              <a:gd name="connsiteY3" fmla="*/ 44548 h 719797"/>
              <a:gd name="connsiteX4" fmla="*/ 3038622 w 3727938"/>
              <a:gd name="connsiteY4" fmla="*/ 311834 h 719797"/>
              <a:gd name="connsiteX5" fmla="*/ 3559126 w 3727938"/>
              <a:gd name="connsiteY5" fmla="*/ 593188 h 719797"/>
              <a:gd name="connsiteX6" fmla="*/ 3727938 w 3727938"/>
              <a:gd name="connsiteY6" fmla="*/ 719797 h 719797"/>
              <a:gd name="connsiteX7" fmla="*/ 3727938 w 3727938"/>
              <a:gd name="connsiteY7" fmla="*/ 719797 h 7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7938" h="719797">
                <a:moveTo>
                  <a:pt x="0" y="663527"/>
                </a:moveTo>
                <a:cubicBezTo>
                  <a:pt x="191086" y="511126"/>
                  <a:pt x="382172" y="358726"/>
                  <a:pt x="633046" y="255563"/>
                </a:cubicBezTo>
                <a:cubicBezTo>
                  <a:pt x="883920" y="152400"/>
                  <a:pt x="1247335" y="79717"/>
                  <a:pt x="1505243" y="44548"/>
                </a:cubicBezTo>
                <a:cubicBezTo>
                  <a:pt x="1763151" y="9379"/>
                  <a:pt x="1924929" y="0"/>
                  <a:pt x="2180492" y="44548"/>
                </a:cubicBezTo>
                <a:cubicBezTo>
                  <a:pt x="2436055" y="89096"/>
                  <a:pt x="2808850" y="220394"/>
                  <a:pt x="3038622" y="311834"/>
                </a:cubicBezTo>
                <a:cubicBezTo>
                  <a:pt x="3268394" y="403274"/>
                  <a:pt x="3444240" y="525194"/>
                  <a:pt x="3559126" y="593188"/>
                </a:cubicBezTo>
                <a:cubicBezTo>
                  <a:pt x="3674012" y="661182"/>
                  <a:pt x="3727938" y="719797"/>
                  <a:pt x="3727938" y="719797"/>
                </a:cubicBezTo>
                <a:lnTo>
                  <a:pt x="3727938" y="719797"/>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Connector 11"/>
          <p:cNvCxnSpPr/>
          <p:nvPr/>
        </p:nvCxnSpPr>
        <p:spPr>
          <a:xfrm rot="5400000" flipH="1" flipV="1">
            <a:off x="3599892" y="3392996"/>
            <a:ext cx="309634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43608" y="2492896"/>
            <a:ext cx="1728192" cy="400110"/>
          </a:xfrm>
          <a:prstGeom prst="rect">
            <a:avLst/>
          </a:prstGeom>
          <a:noFill/>
        </p:spPr>
        <p:txBody>
          <a:bodyPr wrap="square" rtlCol="0">
            <a:spAutoFit/>
          </a:bodyPr>
          <a:lstStyle/>
          <a:p>
            <a:r>
              <a:rPr lang="en-GB" sz="2000" b="1" dirty="0" smtClean="0"/>
              <a:t>Energy input</a:t>
            </a:r>
            <a:endParaRPr lang="en-GB" sz="2000" b="1" dirty="0"/>
          </a:p>
        </p:txBody>
      </p:sp>
      <p:sp>
        <p:nvSpPr>
          <p:cNvPr id="14" name="TextBox 13"/>
          <p:cNvSpPr txBox="1"/>
          <p:nvPr/>
        </p:nvSpPr>
        <p:spPr>
          <a:xfrm>
            <a:off x="3923928" y="5085184"/>
            <a:ext cx="2736304" cy="461665"/>
          </a:xfrm>
          <a:prstGeom prst="rect">
            <a:avLst/>
          </a:prstGeom>
          <a:noFill/>
        </p:spPr>
        <p:txBody>
          <a:bodyPr wrap="square" rtlCol="0">
            <a:spAutoFit/>
          </a:bodyPr>
          <a:lstStyle/>
          <a:p>
            <a:pPr algn="ctr"/>
            <a:r>
              <a:rPr lang="en-GB" sz="2400" b="1" dirty="0" smtClean="0"/>
              <a:t>Charge volume, %</a:t>
            </a:r>
            <a:endParaRPr lang="en-GB" sz="2400" b="1" dirty="0"/>
          </a:p>
        </p:txBody>
      </p:sp>
      <p:sp>
        <p:nvSpPr>
          <p:cNvPr id="15" name="TextBox 14"/>
          <p:cNvSpPr txBox="1"/>
          <p:nvPr/>
        </p:nvSpPr>
        <p:spPr>
          <a:xfrm>
            <a:off x="5148064" y="4581128"/>
            <a:ext cx="504056" cy="369332"/>
          </a:xfrm>
          <a:prstGeom prst="rect">
            <a:avLst/>
          </a:prstGeom>
          <a:noFill/>
        </p:spPr>
        <p:txBody>
          <a:bodyPr wrap="square" rtlCol="0">
            <a:spAutoFit/>
          </a:bodyPr>
          <a:lstStyle/>
          <a:p>
            <a:r>
              <a:rPr lang="en-GB" b="1" dirty="0" smtClean="0"/>
              <a:t>50</a:t>
            </a:r>
            <a:endParaRPr lang="en-GB" b="1" dirty="0"/>
          </a:p>
        </p:txBody>
      </p:sp>
      <p:sp>
        <p:nvSpPr>
          <p:cNvPr id="16" name="TextBox 15"/>
          <p:cNvSpPr txBox="1"/>
          <p:nvPr/>
        </p:nvSpPr>
        <p:spPr>
          <a:xfrm>
            <a:off x="1619672" y="6165304"/>
            <a:ext cx="6048672" cy="461665"/>
          </a:xfrm>
          <a:prstGeom prst="rect">
            <a:avLst/>
          </a:prstGeom>
          <a:noFill/>
        </p:spPr>
        <p:txBody>
          <a:bodyPr wrap="square" rtlCol="0">
            <a:spAutoFit/>
          </a:bodyPr>
          <a:lstStyle/>
          <a:p>
            <a:pPr algn="ctr"/>
            <a:r>
              <a:rPr lang="en-GB" sz="2400" b="1" i="1" dirty="0" smtClean="0"/>
              <a:t>Figure 13    Energy input versus charge volume</a:t>
            </a:r>
            <a:endParaRPr lang="en-GB" sz="2400" b="1" i="1" dirty="0"/>
          </a:p>
        </p:txBody>
      </p:sp>
      <p:sp>
        <p:nvSpPr>
          <p:cNvPr id="11" name="Slide Number Placeholder 10"/>
          <p:cNvSpPr>
            <a:spLocks noGrp="1"/>
          </p:cNvSpPr>
          <p:nvPr>
            <p:ph type="sldNum" sz="quarter" idx="12"/>
          </p:nvPr>
        </p:nvSpPr>
        <p:spPr/>
        <p:txBody>
          <a:bodyPr/>
          <a:lstStyle/>
          <a:p>
            <a:fld id="{E72609B3-1B8C-4B1E-B012-CB18B1CCDB1A}" type="slidenum">
              <a:rPr lang="en-GB" smtClean="0"/>
              <a:pPr/>
              <a:t>43</a:t>
            </a:fld>
            <a:endParaRPr lang="en-GB"/>
          </a:p>
        </p:txBody>
      </p:sp>
      <p:sp>
        <p:nvSpPr>
          <p:cNvPr id="17" name="Footer Placeholder 16"/>
          <p:cNvSpPr>
            <a:spLocks noGrp="1"/>
          </p:cNvSpPr>
          <p:nvPr>
            <p:ph type="ftr" sz="quarter" idx="11"/>
          </p:nvPr>
        </p:nvSpPr>
        <p:spPr/>
        <p:txBody>
          <a:bodyPr/>
          <a:lstStyle/>
          <a:p>
            <a:r>
              <a:rPr lang="en-GB" smtClean="0"/>
              <a:t>ES/2013</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b="1" dirty="0" smtClean="0">
                <a:solidFill>
                  <a:srgbClr val="0070C0"/>
                </a:solidFill>
              </a:rPr>
              <a:t>Types of Mill</a:t>
            </a:r>
          </a:p>
          <a:p>
            <a:pPr marL="457200" indent="-457200">
              <a:buAutoNum type="alphaLcParenBoth"/>
            </a:pPr>
            <a:r>
              <a:rPr lang="en-GB" sz="2400" b="1" dirty="0" smtClean="0">
                <a:solidFill>
                  <a:srgbClr val="FF0000"/>
                </a:solidFill>
              </a:rPr>
              <a:t>Ball Mills</a:t>
            </a:r>
          </a:p>
          <a:p>
            <a:pPr algn="just">
              <a:buNone/>
            </a:pPr>
            <a:endParaRPr lang="en-GB" sz="2400" dirty="0" smtClean="0"/>
          </a:p>
          <a:p>
            <a:pPr algn="just"/>
            <a:r>
              <a:rPr lang="en-GB" sz="2400" dirty="0" smtClean="0"/>
              <a:t>The efficiency curve is in any case quite flat about the maximum. In overflow mills the charge volume is usually 40%, but there is a greater choice in the case of grate discharge mills.</a:t>
            </a:r>
          </a:p>
          <a:p>
            <a:pPr algn="just"/>
            <a:endParaRPr lang="en-GB" sz="2400" dirty="0" smtClean="0"/>
          </a:p>
          <a:p>
            <a:pPr algn="just"/>
            <a:r>
              <a:rPr lang="en-GB" sz="2400" dirty="0" smtClean="0"/>
              <a:t> The optimum speed increases with charge volume, as the increased weight of charge reduces the amount of </a:t>
            </a:r>
            <a:r>
              <a:rPr lang="en-GB" sz="2400" dirty="0" err="1" smtClean="0"/>
              <a:t>cataracting</a:t>
            </a:r>
            <a:r>
              <a:rPr lang="en-GB" sz="2400" dirty="0" smtClean="0"/>
              <a:t> taking place.</a:t>
            </a:r>
          </a:p>
          <a:p>
            <a:pPr algn="just"/>
            <a:endParaRPr lang="en-GB" sz="2400" dirty="0" smtClean="0"/>
          </a:p>
          <a:p>
            <a:pPr algn="just"/>
            <a:r>
              <a:rPr lang="en-GB" sz="2400" dirty="0" smtClean="0">
                <a:solidFill>
                  <a:srgbClr val="FF0000"/>
                </a:solidFill>
              </a:rPr>
              <a:t>Ball mills are often operated at higher speeds than rod mills, so that the larger balls cataract and impact on the ore particles.</a:t>
            </a:r>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sz="2800" b="1" dirty="0" smtClean="0">
                <a:solidFill>
                  <a:srgbClr val="7030A0"/>
                </a:solidFill>
              </a:rPr>
              <a:t>Types of Mill</a:t>
            </a:r>
          </a:p>
          <a:p>
            <a:pPr marL="457200" indent="-457200">
              <a:buAutoNum type="alphaLcParenBoth"/>
            </a:pPr>
            <a:r>
              <a:rPr lang="en-GB" sz="2400" b="1" dirty="0" smtClean="0">
                <a:solidFill>
                  <a:srgbClr val="002060"/>
                </a:solidFill>
              </a:rPr>
              <a:t>Ball Mills</a:t>
            </a:r>
          </a:p>
          <a:p>
            <a:pPr algn="just">
              <a:buNone/>
            </a:pPr>
            <a:endParaRPr lang="en-GB" sz="2400" dirty="0" smtClean="0"/>
          </a:p>
          <a:p>
            <a:pPr algn="just"/>
            <a:r>
              <a:rPr lang="en-GB" sz="2400" dirty="0" smtClean="0"/>
              <a:t>The work input to a mill increases in proportion to the speed, and ball mills are run at as high a speed as is possible without centrifuging. </a:t>
            </a:r>
          </a:p>
          <a:p>
            <a:pPr algn="just"/>
            <a:endParaRPr lang="en-GB" sz="2400" dirty="0" smtClean="0"/>
          </a:p>
          <a:p>
            <a:pPr algn="just"/>
            <a:r>
              <a:rPr lang="en-GB" sz="2400" dirty="0" smtClean="0"/>
              <a:t>Normally this is 70-80% of the critical speed, the higher speeds often being used to increase the amount of </a:t>
            </a:r>
            <a:r>
              <a:rPr lang="en-GB" sz="2400" dirty="0" err="1" smtClean="0"/>
              <a:t>cataracting</a:t>
            </a:r>
            <a:r>
              <a:rPr lang="en-GB" sz="2400" dirty="0" smtClean="0"/>
              <a:t> taking place in order to break hard or coarse feeds.</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sz="2800" b="1" dirty="0" smtClean="0">
                <a:solidFill>
                  <a:srgbClr val="7030A0"/>
                </a:solidFill>
              </a:rPr>
              <a:t>Types of Mill</a:t>
            </a:r>
          </a:p>
          <a:p>
            <a:pPr marL="457200" indent="-457200">
              <a:buAutoNum type="alphaLcParenBoth"/>
            </a:pPr>
            <a:r>
              <a:rPr lang="en-GB" sz="2400" b="1" dirty="0" err="1" smtClean="0">
                <a:solidFill>
                  <a:srgbClr val="002060"/>
                </a:solidFill>
              </a:rPr>
              <a:t>Autogenous</a:t>
            </a:r>
            <a:r>
              <a:rPr lang="en-GB" sz="2400" b="1" dirty="0" smtClean="0">
                <a:solidFill>
                  <a:srgbClr val="002060"/>
                </a:solidFill>
              </a:rPr>
              <a:t> Mills</a:t>
            </a:r>
          </a:p>
          <a:p>
            <a:pPr algn="just"/>
            <a:endParaRPr lang="en-GB" sz="2400" dirty="0" smtClean="0"/>
          </a:p>
          <a:p>
            <a:pPr algn="just"/>
            <a:r>
              <a:rPr lang="en-GB" sz="2400" dirty="0" smtClean="0"/>
              <a:t>There has been increasing emphasis during recent years towards the use of </a:t>
            </a:r>
            <a:r>
              <a:rPr lang="en-GB" sz="2400" dirty="0" err="1" smtClean="0"/>
              <a:t>autogenous</a:t>
            </a:r>
            <a:r>
              <a:rPr lang="en-GB" sz="2400" dirty="0" smtClean="0"/>
              <a:t> (AG) and semi-</a:t>
            </a:r>
            <a:r>
              <a:rPr lang="en-GB" sz="2400" dirty="0" err="1" smtClean="0"/>
              <a:t>autogenous</a:t>
            </a:r>
            <a:r>
              <a:rPr lang="en-GB" sz="2400" dirty="0" smtClean="0"/>
              <a:t> grinding (SAG) circuits. </a:t>
            </a:r>
          </a:p>
          <a:p>
            <a:pPr algn="just"/>
            <a:endParaRPr lang="en-GB" sz="2400" dirty="0" smtClean="0"/>
          </a:p>
          <a:p>
            <a:pPr algn="just"/>
            <a:r>
              <a:rPr lang="en-GB" sz="2400" dirty="0" smtClean="0"/>
              <a:t>On suitable ores, the advantages over conventional circuits include lower capital cost, the ability to handle wet and sticky material, relative simple </a:t>
            </a:r>
            <a:r>
              <a:rPr lang="en-GB" sz="2400" dirty="0" err="1" smtClean="0"/>
              <a:t>Flowsheets</a:t>
            </a:r>
            <a:r>
              <a:rPr lang="en-GB" sz="2400" dirty="0" smtClean="0"/>
              <a:t>, the large size of available equipment, lower manpower requirements, and minimal grinding media expense (Jones and Holmberg, 1996; </a:t>
            </a:r>
            <a:r>
              <a:rPr lang="en-GB" sz="2400" dirty="0" err="1" smtClean="0"/>
              <a:t>Mular</a:t>
            </a:r>
            <a:r>
              <a:rPr lang="en-GB" sz="2400" dirty="0" smtClean="0"/>
              <a:t> and Agar, 1989).</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46</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algn="ctr">
              <a:buNone/>
            </a:pPr>
            <a:r>
              <a:rPr lang="en-GB" sz="2800" b="1" dirty="0" smtClean="0">
                <a:solidFill>
                  <a:srgbClr val="7030A0"/>
                </a:solidFill>
              </a:rPr>
              <a:t>Types of Mill</a:t>
            </a:r>
          </a:p>
          <a:p>
            <a:pPr marL="457200" indent="-457200">
              <a:buAutoNum type="alphaLcParenBoth"/>
            </a:pPr>
            <a:r>
              <a:rPr lang="en-GB" sz="2400" b="1" dirty="0" err="1" smtClean="0">
                <a:solidFill>
                  <a:srgbClr val="002060"/>
                </a:solidFill>
              </a:rPr>
              <a:t>Autogenous</a:t>
            </a:r>
            <a:r>
              <a:rPr lang="en-GB" sz="2400" b="1" dirty="0" smtClean="0">
                <a:solidFill>
                  <a:srgbClr val="002060"/>
                </a:solidFill>
              </a:rPr>
              <a:t> Mills</a:t>
            </a:r>
          </a:p>
          <a:p>
            <a:pPr algn="just"/>
            <a:r>
              <a:rPr lang="en-GB" sz="2400" dirty="0" smtClean="0">
                <a:solidFill>
                  <a:srgbClr val="FF0000"/>
                </a:solidFill>
              </a:rPr>
              <a:t>The </a:t>
            </a:r>
            <a:r>
              <a:rPr lang="en-GB" sz="2400" dirty="0" err="1" smtClean="0">
                <a:solidFill>
                  <a:srgbClr val="FF0000"/>
                </a:solidFill>
              </a:rPr>
              <a:t>autogenous</a:t>
            </a:r>
            <a:r>
              <a:rPr lang="en-GB" sz="2400" dirty="0" smtClean="0">
                <a:solidFill>
                  <a:srgbClr val="FF0000"/>
                </a:solidFill>
              </a:rPr>
              <a:t> mill uses tumbling to effect </a:t>
            </a:r>
            <a:r>
              <a:rPr lang="en-GB" sz="2400" dirty="0" err="1" smtClean="0">
                <a:solidFill>
                  <a:srgbClr val="FF0000"/>
                </a:solidFill>
              </a:rPr>
              <a:t>comminution</a:t>
            </a:r>
            <a:r>
              <a:rPr lang="en-GB" sz="2400" dirty="0" smtClean="0">
                <a:solidFill>
                  <a:srgbClr val="FF0000"/>
                </a:solidFill>
              </a:rPr>
              <a:t>, but instead of utilising media such as steel rods or balls, </a:t>
            </a:r>
            <a:r>
              <a:rPr lang="en-GB" sz="2400" dirty="0" err="1" smtClean="0">
                <a:solidFill>
                  <a:srgbClr val="FF0000"/>
                </a:solidFill>
              </a:rPr>
              <a:t>comminution</a:t>
            </a:r>
            <a:r>
              <a:rPr lang="en-GB" sz="2400" dirty="0" smtClean="0">
                <a:solidFill>
                  <a:srgbClr val="FF0000"/>
                </a:solidFill>
              </a:rPr>
              <a:t> is achieved by the action of the ore particles on each other. </a:t>
            </a:r>
          </a:p>
          <a:p>
            <a:pPr algn="just"/>
            <a:endParaRPr lang="en-GB" sz="2400" dirty="0" smtClean="0"/>
          </a:p>
          <a:p>
            <a:pPr algn="just"/>
            <a:r>
              <a:rPr lang="en-GB" sz="2400" dirty="0" smtClean="0"/>
              <a:t>Semi-</a:t>
            </a:r>
            <a:r>
              <a:rPr lang="en-GB" sz="2400" dirty="0" err="1" smtClean="0"/>
              <a:t>autogenous</a:t>
            </a:r>
            <a:r>
              <a:rPr lang="en-GB" sz="2400" dirty="0" smtClean="0"/>
              <a:t> milling refers to grinding methods using a combination of the ore and a reduced load of steel balls as the medium. </a:t>
            </a:r>
          </a:p>
          <a:p>
            <a:pPr algn="just"/>
            <a:endParaRPr lang="en-GB" sz="2400" dirty="0" smtClean="0"/>
          </a:p>
          <a:p>
            <a:pPr algn="just"/>
            <a:r>
              <a:rPr lang="en-GB" sz="2400" dirty="0" smtClean="0"/>
              <a:t>Experience indicates that the ball charges used in semi-</a:t>
            </a:r>
            <a:r>
              <a:rPr lang="en-GB" sz="2400" dirty="0" err="1" smtClean="0"/>
              <a:t>autogenous</a:t>
            </a:r>
            <a:r>
              <a:rPr lang="en-GB" sz="2400" dirty="0" smtClean="0"/>
              <a:t> grinding have generally been most effect in the range of 6-10% of the mill volume, including voids. </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92500" lnSpcReduction="10000"/>
          </a:bodyPr>
          <a:lstStyle/>
          <a:p>
            <a:pPr algn="ctr">
              <a:buNone/>
            </a:pPr>
            <a:r>
              <a:rPr lang="en-GB" sz="2800" b="1" dirty="0" smtClean="0">
                <a:solidFill>
                  <a:srgbClr val="7030A0"/>
                </a:solidFill>
              </a:rPr>
              <a:t>Types of Mill</a:t>
            </a:r>
          </a:p>
          <a:p>
            <a:pPr marL="457200" indent="-457200">
              <a:buAutoNum type="alphaLcParenBoth"/>
            </a:pPr>
            <a:r>
              <a:rPr lang="en-GB" sz="2400" b="1" dirty="0" err="1" smtClean="0">
                <a:solidFill>
                  <a:srgbClr val="002060"/>
                </a:solidFill>
              </a:rPr>
              <a:t>Autogenous</a:t>
            </a:r>
            <a:r>
              <a:rPr lang="en-GB" sz="2400" b="1" dirty="0" smtClean="0">
                <a:solidFill>
                  <a:srgbClr val="002060"/>
                </a:solidFill>
              </a:rPr>
              <a:t> Mills</a:t>
            </a:r>
          </a:p>
          <a:p>
            <a:pPr algn="just"/>
            <a:endParaRPr lang="en-GB" sz="2400" dirty="0" smtClean="0"/>
          </a:p>
          <a:p>
            <a:pPr algn="just"/>
            <a:r>
              <a:rPr lang="en-GB" sz="2400" dirty="0" smtClean="0"/>
              <a:t>Where the proportion of coarse fraction in the feed is too low, </a:t>
            </a:r>
            <a:r>
              <a:rPr lang="en-GB" sz="2400" i="1" dirty="0" smtClean="0"/>
              <a:t>pebble milling</a:t>
            </a:r>
            <a:r>
              <a:rPr lang="en-GB" sz="2400" dirty="0" smtClean="0"/>
              <a:t> is sometimes used. In this method the coarsest fraction of the feed is separated, by screening, and the remainder is crushed in conventional machinery to a considerable smaller size. This crushed material and the coarse fraction are then put into pebble mills for completion of fine grinding.</a:t>
            </a:r>
          </a:p>
          <a:p>
            <a:pPr algn="just"/>
            <a:r>
              <a:rPr lang="en-GB" sz="2400" dirty="0" smtClean="0"/>
              <a:t> </a:t>
            </a:r>
          </a:p>
          <a:p>
            <a:pPr algn="just"/>
            <a:r>
              <a:rPr lang="en-GB" sz="2400" dirty="0" err="1" smtClean="0"/>
              <a:t>Autogenous</a:t>
            </a:r>
            <a:r>
              <a:rPr lang="en-GB" sz="2400" dirty="0" smtClean="0"/>
              <a:t> milling may be performed wet or dry. Dry mills have more environmental problems, do not handle materials containing clay well, and are more difficult to control than wet mills. However, in certain applications, involving grinding of minerals such as asbestos, talc, and mica, dry semi-</a:t>
            </a:r>
            <a:r>
              <a:rPr lang="en-GB" sz="2400" dirty="0" err="1" smtClean="0"/>
              <a:t>autogenous</a:t>
            </a:r>
            <a:r>
              <a:rPr lang="en-GB" sz="2400" dirty="0" smtClean="0"/>
              <a:t> mills are operated in closed circuit, usually giving a finished product in one stage.</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algn="ctr">
              <a:buNone/>
            </a:pPr>
            <a:r>
              <a:rPr lang="en-GB" sz="2800" b="1" dirty="0" smtClean="0">
                <a:solidFill>
                  <a:srgbClr val="7030A0"/>
                </a:solidFill>
              </a:rPr>
              <a:t>Types of Mill</a:t>
            </a:r>
          </a:p>
          <a:p>
            <a:pPr marL="457200" indent="-457200">
              <a:buAutoNum type="alphaLcParenBoth"/>
            </a:pPr>
            <a:r>
              <a:rPr lang="en-GB" sz="2400" b="1" dirty="0" err="1" smtClean="0">
                <a:solidFill>
                  <a:srgbClr val="002060"/>
                </a:solidFill>
              </a:rPr>
              <a:t>Autogenous</a:t>
            </a:r>
            <a:r>
              <a:rPr lang="en-GB" sz="2400" b="1" dirty="0" smtClean="0">
                <a:solidFill>
                  <a:srgbClr val="002060"/>
                </a:solidFill>
              </a:rPr>
              <a:t> Mills</a:t>
            </a:r>
          </a:p>
          <a:p>
            <a:pPr algn="just"/>
            <a:endParaRPr lang="en-GB" sz="2400" dirty="0" smtClean="0"/>
          </a:p>
          <a:p>
            <a:pPr algn="just"/>
            <a:r>
              <a:rPr lang="en-GB" sz="2400" dirty="0" smtClean="0">
                <a:solidFill>
                  <a:srgbClr val="FF0000"/>
                </a:solidFill>
              </a:rPr>
              <a:t>The main mechanism </a:t>
            </a:r>
            <a:r>
              <a:rPr lang="en-GB" sz="2400" dirty="0" smtClean="0">
                <a:solidFill>
                  <a:srgbClr val="FF0000"/>
                </a:solidFill>
              </a:rPr>
              <a:t>shown that of </a:t>
            </a:r>
            <a:r>
              <a:rPr lang="en-GB" sz="2400" dirty="0" err="1" smtClean="0">
                <a:solidFill>
                  <a:srgbClr val="FF0000"/>
                </a:solidFill>
              </a:rPr>
              <a:t>comminution</a:t>
            </a:r>
            <a:r>
              <a:rPr lang="en-GB" sz="2400" dirty="0" smtClean="0">
                <a:solidFill>
                  <a:srgbClr val="FF0000"/>
                </a:solidFill>
              </a:rPr>
              <a:t> in </a:t>
            </a:r>
            <a:r>
              <a:rPr lang="en-GB" sz="2400" dirty="0" err="1" smtClean="0">
                <a:solidFill>
                  <a:srgbClr val="FF0000"/>
                </a:solidFill>
              </a:rPr>
              <a:t>autogenous</a:t>
            </a:r>
            <a:r>
              <a:rPr lang="en-GB" sz="2400" dirty="0" smtClean="0">
                <a:solidFill>
                  <a:srgbClr val="FF0000"/>
                </a:solidFill>
              </a:rPr>
              <a:t> mills is considered to be abrasion</a:t>
            </a:r>
            <a:r>
              <a:rPr lang="en-GB" sz="2400" dirty="0" smtClean="0"/>
              <a:t>. </a:t>
            </a:r>
          </a:p>
          <a:p>
            <a:pPr algn="just"/>
            <a:endParaRPr lang="en-GB" sz="2400" dirty="0" smtClean="0"/>
          </a:p>
          <a:p>
            <a:pPr algn="just"/>
            <a:r>
              <a:rPr lang="en-GB" sz="2400" dirty="0" smtClean="0">
                <a:solidFill>
                  <a:srgbClr val="FF0000"/>
                </a:solidFill>
              </a:rPr>
              <a:t>Several tests have </a:t>
            </a:r>
            <a:r>
              <a:rPr lang="en-GB" sz="2400" dirty="0" smtClean="0">
                <a:solidFill>
                  <a:srgbClr val="FF0000"/>
                </a:solidFill>
              </a:rPr>
              <a:t>ores </a:t>
            </a:r>
            <a:r>
              <a:rPr lang="en-GB" sz="2400" dirty="0" smtClean="0">
                <a:solidFill>
                  <a:srgbClr val="FF0000"/>
                </a:solidFill>
              </a:rPr>
              <a:t>ground autogenously float faster and with better selectivity than if ground conventionally (</a:t>
            </a:r>
            <a:r>
              <a:rPr lang="en-GB" sz="2400" dirty="0" err="1" smtClean="0">
                <a:solidFill>
                  <a:srgbClr val="FF0000"/>
                </a:solidFill>
              </a:rPr>
              <a:t>Forssberg</a:t>
            </a:r>
            <a:r>
              <a:rPr lang="en-GB" sz="2400" dirty="0" smtClean="0">
                <a:solidFill>
                  <a:srgbClr val="FF0000"/>
                </a:solidFill>
              </a:rPr>
              <a:t> et al, 1988; </a:t>
            </a:r>
            <a:r>
              <a:rPr lang="en-GB" sz="2400" dirty="0" err="1" smtClean="0">
                <a:solidFill>
                  <a:srgbClr val="FF0000"/>
                </a:solidFill>
              </a:rPr>
              <a:t>Soderlund</a:t>
            </a:r>
            <a:r>
              <a:rPr lang="en-GB" sz="2400" dirty="0" smtClean="0">
                <a:solidFill>
                  <a:srgbClr val="FF0000"/>
                </a:solidFill>
              </a:rPr>
              <a:t> et al, 1989). </a:t>
            </a:r>
          </a:p>
          <a:p>
            <a:pPr algn="just"/>
            <a:endParaRPr lang="en-GB" sz="2400" dirty="0" smtClean="0">
              <a:solidFill>
                <a:srgbClr val="FF0000"/>
              </a:solidFill>
            </a:endParaRPr>
          </a:p>
          <a:p>
            <a:pPr algn="just"/>
            <a:r>
              <a:rPr lang="en-GB" sz="2400" dirty="0" smtClean="0">
                <a:solidFill>
                  <a:srgbClr val="FF0000"/>
                </a:solidFill>
              </a:rPr>
              <a:t>Grinding in steel mills can also suppress the natural </a:t>
            </a:r>
            <a:r>
              <a:rPr lang="en-GB" sz="2400" dirty="0" err="1" smtClean="0">
                <a:solidFill>
                  <a:srgbClr val="FF0000"/>
                </a:solidFill>
              </a:rPr>
              <a:t>floatabilities</a:t>
            </a:r>
            <a:r>
              <a:rPr lang="en-GB" sz="2400" dirty="0" smtClean="0">
                <a:solidFill>
                  <a:srgbClr val="FF0000"/>
                </a:solidFill>
              </a:rPr>
              <a:t> of minerals, due to release of iron into the slurry, and galvanic interaction between sulphide minerals and medium can affect flotation efficiency (</a:t>
            </a:r>
            <a:r>
              <a:rPr lang="en-GB" sz="2400" dirty="0" err="1" smtClean="0">
                <a:solidFill>
                  <a:srgbClr val="FF0000"/>
                </a:solidFill>
              </a:rPr>
              <a:t>Rao</a:t>
            </a:r>
            <a:r>
              <a:rPr lang="en-GB" sz="2400" dirty="0" smtClean="0">
                <a:solidFill>
                  <a:srgbClr val="FF0000"/>
                </a:solidFill>
              </a:rPr>
              <a:t> and </a:t>
            </a:r>
            <a:r>
              <a:rPr lang="en-GB" sz="2400" dirty="0" err="1" smtClean="0">
                <a:solidFill>
                  <a:srgbClr val="FF0000"/>
                </a:solidFill>
              </a:rPr>
              <a:t>Natarajan</a:t>
            </a:r>
            <a:r>
              <a:rPr lang="en-GB" sz="2400" dirty="0" smtClean="0">
                <a:solidFill>
                  <a:srgbClr val="FF0000"/>
                </a:solidFill>
              </a:rPr>
              <a:t>).</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49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1124744"/>
            <a:ext cx="8712968" cy="5472608"/>
          </a:xfrm>
        </p:spPr>
        <p:txBody>
          <a:bodyPr>
            <a:normAutofit lnSpcReduction="10000"/>
          </a:bodyPr>
          <a:lstStyle/>
          <a:p>
            <a:pPr>
              <a:buNone/>
            </a:pPr>
            <a:r>
              <a:rPr lang="en-GB" b="1" dirty="0" smtClean="0">
                <a:solidFill>
                  <a:srgbClr val="FF0000"/>
                </a:solidFill>
              </a:rPr>
              <a:t>Introduction</a:t>
            </a:r>
          </a:p>
          <a:p>
            <a:pPr algn="just"/>
            <a:r>
              <a:rPr lang="en-GB" sz="2400" dirty="0" smtClean="0"/>
              <a:t>Grinding within a tumbling mill is influenced by the size, quantity, the type of motion, and the spaces between the individual pieces of the medium in the mill. </a:t>
            </a:r>
          </a:p>
          <a:p>
            <a:pPr algn="just"/>
            <a:r>
              <a:rPr lang="en-GB" sz="2400" dirty="0" smtClean="0"/>
              <a:t>As opposed to crushing, which takes place between relatively rigid surfaces, grinding is a more random process, and is subject to the laws of probability. </a:t>
            </a:r>
          </a:p>
          <a:p>
            <a:pPr algn="just"/>
            <a:r>
              <a:rPr lang="en-GB" sz="2400" dirty="0" smtClean="0"/>
              <a:t>Grinding can take place by several mechanisms, including impact or compressing, due to forces applied almost normally to the particle surface; chipping due to oblique forces; and abrasion due to forces acting parallel to the surfaces (Figure 1). </a:t>
            </a:r>
          </a:p>
          <a:p>
            <a:pPr algn="just"/>
            <a:r>
              <a:rPr lang="en-GB" sz="2400" dirty="0" smtClean="0"/>
              <a:t>These mechanisms distort the particles and change their shape beyond certain limits determined by their elasticity, which causes them to break.</a:t>
            </a:r>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92500"/>
          </a:bodyPr>
          <a:lstStyle/>
          <a:p>
            <a:pPr marL="457200" indent="-457200">
              <a:buAutoNum type="alphaLcParenBoth"/>
            </a:pPr>
            <a:r>
              <a:rPr lang="en-GB" sz="2400" b="1" dirty="0" smtClean="0">
                <a:solidFill>
                  <a:srgbClr val="002060"/>
                </a:solidFill>
              </a:rPr>
              <a:t>Factors Affecting the Operation of Grinding Mills</a:t>
            </a:r>
          </a:p>
          <a:p>
            <a:pPr algn="just"/>
            <a:r>
              <a:rPr lang="en-GB" sz="2400" dirty="0" smtClean="0">
                <a:solidFill>
                  <a:srgbClr val="FF0000"/>
                </a:solidFill>
              </a:rPr>
              <a:t>The various factors affecting the grinding are speed of mill, load of grinding media and material, pulp level, size and distribution of grinding media, solid-liquid ratio, and return load. The effect of these factors is discussed below:</a:t>
            </a:r>
          </a:p>
          <a:p>
            <a:pPr algn="just"/>
            <a:endParaRPr lang="en-GB" sz="2400" dirty="0" smtClean="0"/>
          </a:p>
          <a:p>
            <a:pPr lvl="0">
              <a:buFont typeface="Wingdings" pitchFamily="2" charset="2"/>
              <a:buChar char="Ø"/>
            </a:pPr>
            <a:r>
              <a:rPr lang="en-GB" sz="2400" b="1" dirty="0" smtClean="0">
                <a:solidFill>
                  <a:srgbClr val="7030A0"/>
                </a:solidFill>
              </a:rPr>
              <a:t>Speed of Mill</a:t>
            </a:r>
            <a:endParaRPr lang="en-GB" sz="2400" dirty="0" smtClean="0">
              <a:solidFill>
                <a:srgbClr val="7030A0"/>
              </a:solidFill>
            </a:endParaRPr>
          </a:p>
          <a:p>
            <a:endParaRPr lang="en-GB" sz="2400" dirty="0" smtClean="0"/>
          </a:p>
          <a:p>
            <a:pPr algn="just"/>
            <a:r>
              <a:rPr lang="en-GB" sz="2400" dirty="0" smtClean="0"/>
              <a:t>The speed of the mills affects both efficiency of action of grinding media as well as grinding capacity. </a:t>
            </a:r>
          </a:p>
          <a:p>
            <a:pPr algn="just"/>
            <a:r>
              <a:rPr lang="en-GB" sz="2400" dirty="0" smtClean="0"/>
              <a:t>The speed must be as high as possible without centrifuging the charge. </a:t>
            </a:r>
          </a:p>
          <a:p>
            <a:pPr algn="just"/>
            <a:r>
              <a:rPr lang="en-GB" sz="2400" dirty="0" smtClean="0"/>
              <a:t>During the rising of grinding media, there is very little grinding. </a:t>
            </a:r>
          </a:p>
          <a:p>
            <a:pPr algn="just"/>
            <a:r>
              <a:rPr lang="en-GB" sz="2400" dirty="0" smtClean="0"/>
              <a:t>As the speed of the mill is increased, work input increases at first in proportion to the speed and then slippage increases with a slow increase of work input compared to speed. </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50</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r>
              <a:rPr lang="en-GB" sz="2400" b="1" dirty="0" smtClean="0">
                <a:solidFill>
                  <a:srgbClr val="7030A0"/>
                </a:solidFill>
              </a:rPr>
              <a:t>Speed of Mill</a:t>
            </a:r>
            <a:endParaRPr lang="en-GB" sz="2400" dirty="0" smtClean="0">
              <a:solidFill>
                <a:srgbClr val="7030A0"/>
              </a:solidFill>
            </a:endParaRPr>
          </a:p>
          <a:p>
            <a:endParaRPr lang="en-GB" sz="2400" dirty="0" smtClean="0"/>
          </a:p>
          <a:p>
            <a:pPr algn="just"/>
            <a:r>
              <a:rPr lang="en-GB" sz="2400" dirty="0" smtClean="0"/>
              <a:t>The work input increases until a critical speed is reached, beyond, which the power input, decreases rapidly to the vanishing point.</a:t>
            </a:r>
          </a:p>
          <a:p>
            <a:pPr algn="just"/>
            <a:r>
              <a:rPr lang="en-GB" sz="2400" dirty="0" smtClean="0"/>
              <a:t> Under this condition, the solids are centrifuged on the shell of the mill and no work is done by the mill. </a:t>
            </a:r>
          </a:p>
          <a:p>
            <a:pPr algn="just"/>
            <a:endParaRPr lang="en-GB" sz="2400" dirty="0" smtClean="0"/>
          </a:p>
          <a:p>
            <a:pPr algn="just"/>
            <a:r>
              <a:rPr lang="en-GB" sz="2400" dirty="0" smtClean="0"/>
              <a:t>Where as at low speeds, the grinding media will roll and slide over one another in a mass near the bottom of the mill, giving an action called </a:t>
            </a:r>
            <a:r>
              <a:rPr lang="en-GB" sz="2400" i="1" dirty="0" smtClean="0">
                <a:solidFill>
                  <a:srgbClr val="FF0000"/>
                </a:solidFill>
              </a:rPr>
              <a:t>cascading action</a:t>
            </a:r>
            <a:r>
              <a:rPr lang="en-GB" sz="2400" dirty="0" smtClean="0">
                <a:solidFill>
                  <a:srgbClr val="FF0000"/>
                </a:solidFill>
              </a:rPr>
              <a:t>. </a:t>
            </a:r>
          </a:p>
          <a:p>
            <a:pPr algn="just">
              <a:buNone/>
            </a:pPr>
            <a:endParaRPr lang="en-GB" sz="2400" dirty="0" smtClean="0"/>
          </a:p>
          <a:p>
            <a:pPr algn="just"/>
            <a:r>
              <a:rPr lang="en-GB" sz="2400" dirty="0" smtClean="0"/>
              <a:t>At intermediate speeds, the grinding media will be carried up to a certain extent and then fall on the material in the bottom of the mill, and this action is called </a:t>
            </a:r>
            <a:r>
              <a:rPr lang="en-GB" sz="2400" i="1" dirty="0" err="1" smtClean="0">
                <a:solidFill>
                  <a:srgbClr val="FF0000"/>
                </a:solidFill>
              </a:rPr>
              <a:t>cataracting</a:t>
            </a:r>
            <a:r>
              <a:rPr lang="en-GB" sz="2400" i="1" dirty="0" smtClean="0">
                <a:solidFill>
                  <a:srgbClr val="FF0000"/>
                </a:solidFill>
              </a:rPr>
              <a:t> action</a:t>
            </a:r>
            <a:r>
              <a:rPr lang="en-GB" sz="2400" dirty="0" smtClean="0">
                <a:solidFill>
                  <a:srgbClr val="FF0000"/>
                </a:solidFill>
              </a:rPr>
              <a:t>.</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51</a:t>
            </a:fld>
            <a:endParaRPr lang="en-GB" dirty="0"/>
          </a:p>
        </p:txBody>
      </p:sp>
      <p:sp>
        <p:nvSpPr>
          <p:cNvPr id="7" name="Footer Placeholder 6"/>
          <p:cNvSpPr>
            <a:spLocks noGrp="1"/>
          </p:cNvSpPr>
          <p:nvPr>
            <p:ph type="ftr" sz="quarter" idx="11"/>
          </p:nvPr>
        </p:nvSpPr>
        <p:spPr/>
        <p:txBody>
          <a:bodyPr/>
          <a:lstStyle/>
          <a:p>
            <a:r>
              <a:rPr lang="en-GB" dirty="0" smtClean="0"/>
              <a:t>ES/2013</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r>
              <a:rPr lang="en-GB" sz="2400" b="1" dirty="0" smtClean="0">
                <a:solidFill>
                  <a:srgbClr val="7030A0"/>
                </a:solidFill>
              </a:rPr>
              <a:t>Load of Grinding Media and Material</a:t>
            </a:r>
            <a:endParaRPr lang="en-GB" sz="2400" dirty="0" smtClean="0">
              <a:solidFill>
                <a:srgbClr val="7030A0"/>
              </a:solidFill>
            </a:endParaRPr>
          </a:p>
          <a:p>
            <a:endParaRPr lang="en-GB" sz="2400" dirty="0" smtClean="0"/>
          </a:p>
          <a:p>
            <a:pPr algn="just"/>
            <a:r>
              <a:rPr lang="en-GB" sz="2400" dirty="0" smtClean="0">
                <a:solidFill>
                  <a:srgbClr val="FF0000"/>
                </a:solidFill>
              </a:rPr>
              <a:t>Increasing load of grinding media and material will require more power until the maximum value is reached and then power requirement decreases with increasing load as the centre of gravity of the load approaches the axis of rotation.</a:t>
            </a:r>
          </a:p>
          <a:p>
            <a:pPr algn="just"/>
            <a:endParaRPr lang="en-GB" sz="2400" dirty="0" smtClean="0"/>
          </a:p>
          <a:p>
            <a:pPr algn="just"/>
            <a:r>
              <a:rPr lang="en-GB" sz="2400" dirty="0" smtClean="0">
                <a:solidFill>
                  <a:srgbClr val="FF0000"/>
                </a:solidFill>
              </a:rPr>
              <a:t> In case of ball mill, the mill should be slightly more than half-full with material and balls.</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endParaRPr lang="en-GB" sz="2400" b="1" dirty="0" smtClean="0">
              <a:solidFill>
                <a:srgbClr val="7030A0"/>
              </a:solidFill>
            </a:endParaRPr>
          </a:p>
          <a:p>
            <a:pPr lvl="0">
              <a:buFont typeface="Wingdings" pitchFamily="2" charset="2"/>
              <a:buChar char="Ø"/>
            </a:pPr>
            <a:r>
              <a:rPr lang="en-GB" sz="2400" b="1" dirty="0" smtClean="0">
                <a:solidFill>
                  <a:srgbClr val="7030A0"/>
                </a:solidFill>
              </a:rPr>
              <a:t>Pulp Level</a:t>
            </a:r>
            <a:endParaRPr lang="en-GB" sz="2400" dirty="0" smtClean="0">
              <a:solidFill>
                <a:srgbClr val="7030A0"/>
              </a:solidFill>
            </a:endParaRPr>
          </a:p>
          <a:p>
            <a:endParaRPr lang="en-GB" sz="2400" dirty="0" smtClean="0"/>
          </a:p>
          <a:p>
            <a:pPr algn="just"/>
            <a:r>
              <a:rPr lang="en-GB" sz="2400" dirty="0" smtClean="0"/>
              <a:t>In wet grinding, the pulp level or quantity of material being ground is an important factor in the operation of the mill, since higher pulp level or quantity of material requires more power. </a:t>
            </a:r>
          </a:p>
          <a:p>
            <a:pPr algn="just"/>
            <a:endParaRPr lang="en-GB" sz="2400" dirty="0" smtClean="0"/>
          </a:p>
          <a:p>
            <a:pPr algn="just"/>
            <a:r>
              <a:rPr lang="en-GB" sz="2400" dirty="0" smtClean="0"/>
              <a:t>The lower pulp levels result in greater freedom of movement of grinding media with consequent more effective grinding.</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53</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endParaRPr lang="en-GB" sz="2400" b="1" dirty="0" smtClean="0">
              <a:solidFill>
                <a:srgbClr val="7030A0"/>
              </a:solidFill>
            </a:endParaRPr>
          </a:p>
          <a:p>
            <a:pPr lvl="0">
              <a:buFont typeface="Wingdings" pitchFamily="2" charset="2"/>
              <a:buChar char="Ø"/>
            </a:pPr>
            <a:r>
              <a:rPr lang="en-GB" sz="2400" b="1" dirty="0" smtClean="0">
                <a:solidFill>
                  <a:srgbClr val="7030A0"/>
                </a:solidFill>
              </a:rPr>
              <a:t>Size Distribution of Grinding Media</a:t>
            </a:r>
            <a:endParaRPr lang="en-GB" sz="2400" dirty="0" smtClean="0">
              <a:solidFill>
                <a:srgbClr val="7030A0"/>
              </a:solidFill>
            </a:endParaRPr>
          </a:p>
          <a:p>
            <a:endParaRPr lang="en-GB" sz="2400" dirty="0" smtClean="0"/>
          </a:p>
          <a:p>
            <a:pPr algn="just"/>
            <a:r>
              <a:rPr lang="en-GB" sz="2400" dirty="0" smtClean="0"/>
              <a:t>The size distribution of grinding media should be near to close packing grading, but in practical replacement, grinding media are fed in at a single size (in case of </a:t>
            </a:r>
            <a:r>
              <a:rPr lang="en-GB" sz="2400" dirty="0" smtClean="0"/>
              <a:t>balls and </a:t>
            </a:r>
            <a:r>
              <a:rPr lang="en-GB" sz="2400" dirty="0" smtClean="0"/>
              <a:t>rods) or nearing the same size (pebbles and rocks) and allowed to degrade to extinction.</a:t>
            </a:r>
          </a:p>
          <a:p>
            <a:pPr algn="just"/>
            <a:endParaRPr lang="en-GB" sz="2400" dirty="0" smtClean="0"/>
          </a:p>
          <a:p>
            <a:pPr algn="just"/>
            <a:r>
              <a:rPr lang="en-GB" sz="2400" dirty="0" smtClean="0"/>
              <a:t> The grinding media balls, pebbles, rods, etc., should be of a size proportionate to the feed size, otherwise nipping of particles will not occur.</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85000" lnSpcReduction="10000"/>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endParaRPr lang="en-GB" sz="2400" b="1" dirty="0" smtClean="0">
              <a:solidFill>
                <a:srgbClr val="7030A0"/>
              </a:solidFill>
            </a:endParaRPr>
          </a:p>
          <a:p>
            <a:pPr lvl="0">
              <a:buFont typeface="Wingdings" pitchFamily="2" charset="2"/>
              <a:buChar char="Ø"/>
            </a:pPr>
            <a:r>
              <a:rPr lang="en-GB" sz="2400" b="1" dirty="0" smtClean="0">
                <a:solidFill>
                  <a:srgbClr val="7030A0"/>
                </a:solidFill>
              </a:rPr>
              <a:t>Solid-Liquid Ratio (Pulp Density)</a:t>
            </a:r>
            <a:endParaRPr lang="en-GB" sz="2400" dirty="0" smtClean="0">
              <a:solidFill>
                <a:srgbClr val="7030A0"/>
              </a:solidFill>
            </a:endParaRPr>
          </a:p>
          <a:p>
            <a:endParaRPr lang="en-GB" sz="2400" dirty="0" smtClean="0"/>
          </a:p>
          <a:p>
            <a:pPr algn="just"/>
            <a:r>
              <a:rPr lang="en-GB" sz="2400" dirty="0" smtClean="0"/>
              <a:t>The pulp dilution also influences the grinding efficiency and power input. </a:t>
            </a:r>
          </a:p>
          <a:p>
            <a:pPr algn="just"/>
            <a:endParaRPr lang="en-GB" sz="2400" dirty="0" smtClean="0"/>
          </a:p>
          <a:p>
            <a:pPr algn="just"/>
            <a:r>
              <a:rPr lang="en-GB" sz="2400" dirty="0" smtClean="0"/>
              <a:t>The energy input is maximum for a certain critical range of solid-liquid ratio of the pulp, which is usually obtained in a pulp consisting of 60-75% solids. </a:t>
            </a:r>
          </a:p>
          <a:p>
            <a:pPr algn="just"/>
            <a:endParaRPr lang="en-GB" sz="2400" dirty="0" smtClean="0"/>
          </a:p>
          <a:p>
            <a:pPr algn="just"/>
            <a:r>
              <a:rPr lang="en-GB" sz="2400" dirty="0" smtClean="0"/>
              <a:t> However, this range depends on the chemical composition, particle size, and specific gravity of the ore.</a:t>
            </a:r>
          </a:p>
          <a:p>
            <a:pPr algn="just"/>
            <a:r>
              <a:rPr lang="en-GB" sz="2400" dirty="0" smtClean="0"/>
              <a:t> </a:t>
            </a:r>
          </a:p>
          <a:p>
            <a:pPr algn="just"/>
            <a:r>
              <a:rPr lang="en-GB" sz="2400" dirty="0" smtClean="0"/>
              <a:t>For an efficient use of energy in grinding, the ore particles should form a coating on liners and grinding media. </a:t>
            </a:r>
          </a:p>
          <a:p>
            <a:pPr algn="just"/>
            <a:endParaRPr lang="en-GB" sz="2400" dirty="0" smtClean="0"/>
          </a:p>
          <a:p>
            <a:pPr algn="just"/>
            <a:r>
              <a:rPr lang="en-GB" sz="2400" dirty="0" smtClean="0"/>
              <a:t>At the same time, the pulp should be sufficiently fluid to flow steadily through the mill. </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endParaRPr lang="en-GB" sz="2400" b="1" dirty="0" smtClean="0">
              <a:solidFill>
                <a:srgbClr val="7030A0"/>
              </a:solidFill>
            </a:endParaRPr>
          </a:p>
          <a:p>
            <a:pPr lvl="0">
              <a:buFont typeface="Wingdings" pitchFamily="2" charset="2"/>
              <a:buChar char="Ø"/>
            </a:pPr>
            <a:r>
              <a:rPr lang="en-GB" sz="2400" b="1" dirty="0" smtClean="0">
                <a:solidFill>
                  <a:srgbClr val="7030A0"/>
                </a:solidFill>
              </a:rPr>
              <a:t>Solid-Liquid Ratio (Pulp Density)</a:t>
            </a:r>
            <a:endParaRPr lang="en-GB" sz="2400" dirty="0" smtClean="0">
              <a:solidFill>
                <a:srgbClr val="7030A0"/>
              </a:solidFill>
            </a:endParaRPr>
          </a:p>
          <a:p>
            <a:pPr algn="just"/>
            <a:endParaRPr lang="en-GB" sz="2400" dirty="0" smtClean="0"/>
          </a:p>
          <a:p>
            <a:pPr algn="just"/>
            <a:r>
              <a:rPr lang="en-GB" sz="2400" dirty="0" smtClean="0"/>
              <a:t>With too thin a pulp, the solids tend to settle and centrifuge outward, and the coatings on the grinding media becomes patchy to non-existent, so the grinding force is washed as the grinding media hit the grinding media. </a:t>
            </a:r>
          </a:p>
          <a:p>
            <a:pPr algn="just"/>
            <a:endParaRPr lang="en-GB" sz="2400" dirty="0" smtClean="0"/>
          </a:p>
          <a:p>
            <a:pPr algn="just"/>
            <a:r>
              <a:rPr lang="en-GB" sz="2400" dirty="0" smtClean="0"/>
              <a:t>If water is too little, the charge becomes sluggish and pasty. In this case the kinetic energy will be wasted in overcoming viscosity instead of being available for grinding and the ore will remain sandwiched between two grinding bodies instead of giving away for a fresh feed.</a:t>
            </a:r>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56</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endParaRPr lang="en-GB" sz="2400" b="1" dirty="0" smtClean="0">
              <a:solidFill>
                <a:srgbClr val="7030A0"/>
              </a:solidFill>
            </a:endParaRPr>
          </a:p>
          <a:p>
            <a:pPr lvl="0">
              <a:buFont typeface="Wingdings" pitchFamily="2" charset="2"/>
              <a:buChar char="Ø"/>
            </a:pPr>
            <a:r>
              <a:rPr lang="en-GB" sz="2400" b="1" dirty="0" smtClean="0">
                <a:solidFill>
                  <a:srgbClr val="7030A0"/>
                </a:solidFill>
              </a:rPr>
              <a:t>Return Load or Circulating Load</a:t>
            </a:r>
            <a:endParaRPr lang="en-GB" sz="2400" dirty="0" smtClean="0">
              <a:solidFill>
                <a:srgbClr val="7030A0"/>
              </a:solidFill>
            </a:endParaRPr>
          </a:p>
          <a:p>
            <a:pPr algn="just"/>
            <a:r>
              <a:rPr lang="en-GB" sz="2400" dirty="0" smtClean="0"/>
              <a:t>Any attempt to reduce all the feed to finishing size in one operation would result in wasteful </a:t>
            </a:r>
            <a:r>
              <a:rPr lang="en-GB" sz="2400" dirty="0" err="1" smtClean="0"/>
              <a:t>overgrinding</a:t>
            </a:r>
            <a:r>
              <a:rPr lang="en-GB" sz="2400" dirty="0" smtClean="0"/>
              <a:t>. </a:t>
            </a:r>
          </a:p>
          <a:p>
            <a:pPr algn="just"/>
            <a:r>
              <a:rPr lang="en-GB" sz="2400" dirty="0" smtClean="0"/>
              <a:t>This difficulty can be overcome by building up the circulating load in closed circuit. </a:t>
            </a:r>
          </a:p>
          <a:p>
            <a:pPr algn="just"/>
            <a:r>
              <a:rPr lang="en-GB" sz="2400" dirty="0" smtClean="0"/>
              <a:t>In order to have minimum </a:t>
            </a:r>
            <a:r>
              <a:rPr lang="en-GB" sz="2400" dirty="0" err="1" smtClean="0"/>
              <a:t>overgrinding</a:t>
            </a:r>
            <a:r>
              <a:rPr lang="en-GB" sz="2400" dirty="0" smtClean="0"/>
              <a:t>, the ore should move rapidly through the mill. </a:t>
            </a:r>
          </a:p>
          <a:p>
            <a:pPr algn="just"/>
            <a:r>
              <a:rPr lang="en-GB" sz="2400" dirty="0" smtClean="0"/>
              <a:t>More effective grinding in terms of output and least </a:t>
            </a:r>
            <a:r>
              <a:rPr lang="en-GB" sz="2400" dirty="0" err="1" smtClean="0"/>
              <a:t>overgrinding</a:t>
            </a:r>
            <a:r>
              <a:rPr lang="en-GB" sz="2400" dirty="0" smtClean="0"/>
              <a:t>, can be obtained by faster rate of ore passing through the mill and higher capacity of classifier. </a:t>
            </a:r>
          </a:p>
          <a:p>
            <a:pPr algn="just"/>
            <a:r>
              <a:rPr lang="en-GB" sz="2400" dirty="0" smtClean="0"/>
              <a:t>The practical limit is usually in between 5 : 1 to 6 : 1, as a ratio between return (circulating) sand and the new feed in case of primary grinding. </a:t>
            </a:r>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endParaRPr lang="en-GB" sz="2400" b="1" dirty="0" smtClean="0">
              <a:solidFill>
                <a:srgbClr val="7030A0"/>
              </a:solidFill>
            </a:endParaRPr>
          </a:p>
          <a:p>
            <a:pPr lvl="0">
              <a:buFont typeface="Wingdings" pitchFamily="2" charset="2"/>
              <a:buChar char="Ø"/>
            </a:pPr>
            <a:r>
              <a:rPr lang="en-GB" sz="2400" b="1" dirty="0" smtClean="0">
                <a:solidFill>
                  <a:srgbClr val="7030A0"/>
                </a:solidFill>
              </a:rPr>
              <a:t>Return Load or Circulating Load</a:t>
            </a:r>
            <a:endParaRPr lang="en-GB" sz="2400" dirty="0" smtClean="0">
              <a:solidFill>
                <a:srgbClr val="7030A0"/>
              </a:solidFill>
            </a:endParaRPr>
          </a:p>
          <a:p>
            <a:pPr algn="just"/>
            <a:r>
              <a:rPr lang="en-GB" sz="2400" dirty="0" smtClean="0"/>
              <a:t>The ratio is lower in secondary grinding due to the limited sorting speed of the classifier. Increased circulating load results in the following effects:</a:t>
            </a:r>
          </a:p>
          <a:p>
            <a:pPr algn="just">
              <a:buNone/>
            </a:pPr>
            <a:r>
              <a:rPr lang="en-GB" sz="2400" dirty="0" smtClean="0"/>
              <a:t> </a:t>
            </a:r>
          </a:p>
          <a:p>
            <a:pPr marL="514350" lvl="0" indent="-514350" algn="just">
              <a:buFont typeface="+mj-lt"/>
              <a:buAutoNum type="romanLcPeriod"/>
            </a:pPr>
            <a:r>
              <a:rPr lang="en-GB" sz="2400" dirty="0" smtClean="0"/>
              <a:t>Mean size of entering feed becomes lower.</a:t>
            </a:r>
          </a:p>
          <a:p>
            <a:pPr marL="514350" lvl="0" indent="-514350" algn="just">
              <a:buFont typeface="+mj-lt"/>
              <a:buAutoNum type="romanLcPeriod"/>
            </a:pPr>
            <a:r>
              <a:rPr lang="en-GB" sz="2400" dirty="0" smtClean="0"/>
              <a:t>Amount of nearly finished material is increased in circulating load.</a:t>
            </a:r>
          </a:p>
          <a:p>
            <a:pPr marL="514350" lvl="0" indent="-514350" algn="just">
              <a:buFont typeface="+mj-lt"/>
              <a:buAutoNum type="romanLcPeriod"/>
            </a:pPr>
            <a:r>
              <a:rPr lang="en-GB" sz="2400" dirty="0" smtClean="0"/>
              <a:t>The retention time and </a:t>
            </a:r>
            <a:r>
              <a:rPr lang="en-GB" sz="2400" dirty="0" err="1" smtClean="0"/>
              <a:t>overgrinding</a:t>
            </a:r>
            <a:r>
              <a:rPr lang="en-GB" sz="2400" dirty="0" smtClean="0"/>
              <a:t> of finished material are reduced.</a:t>
            </a:r>
          </a:p>
          <a:p>
            <a:pPr marL="514350" lvl="0" indent="-514350" algn="just">
              <a:buFont typeface="+mj-lt"/>
              <a:buAutoNum type="romanLcPeriod"/>
            </a:pPr>
            <a:r>
              <a:rPr lang="en-GB" sz="2400" dirty="0" smtClean="0"/>
              <a:t>Range of ball sizes is reduced.</a:t>
            </a:r>
          </a:p>
          <a:p>
            <a:pPr marL="514350" lvl="0" indent="-514350" algn="just">
              <a:buFont typeface="+mj-lt"/>
              <a:buAutoNum type="romanLcPeriod"/>
            </a:pPr>
            <a:r>
              <a:rPr lang="en-GB" sz="2400" dirty="0" smtClean="0"/>
              <a:t>Close adjustment of solid-liquid ratio is possible.</a:t>
            </a:r>
          </a:p>
          <a:p>
            <a:pPr algn="just"/>
            <a:endParaRPr lang="en-GB" sz="2400"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marL="457200" indent="-457200">
              <a:buAutoNum type="alphaLcParenBoth"/>
            </a:pPr>
            <a:r>
              <a:rPr lang="en-GB" sz="2400" b="1" dirty="0" smtClean="0">
                <a:solidFill>
                  <a:srgbClr val="002060"/>
                </a:solidFill>
              </a:rPr>
              <a:t>Factors Affecting the Operation of Grinding Mills</a:t>
            </a:r>
          </a:p>
          <a:p>
            <a:pPr lvl="0">
              <a:buFont typeface="Wingdings" pitchFamily="2" charset="2"/>
              <a:buChar char="Ø"/>
            </a:pPr>
            <a:endParaRPr lang="en-GB" sz="2400" b="1" dirty="0" smtClean="0">
              <a:solidFill>
                <a:srgbClr val="7030A0"/>
              </a:solidFill>
            </a:endParaRPr>
          </a:p>
          <a:p>
            <a:pPr lvl="0">
              <a:buFont typeface="Wingdings" pitchFamily="2" charset="2"/>
              <a:buChar char="Ø"/>
            </a:pPr>
            <a:r>
              <a:rPr lang="en-GB" sz="2800" b="1" dirty="0" smtClean="0">
                <a:solidFill>
                  <a:srgbClr val="7030A0"/>
                </a:solidFill>
              </a:rPr>
              <a:t>Presence of Fine Material</a:t>
            </a:r>
            <a:endParaRPr lang="en-GB" sz="2800" dirty="0" smtClean="0">
              <a:solidFill>
                <a:srgbClr val="7030A0"/>
              </a:solidFill>
            </a:endParaRPr>
          </a:p>
          <a:p>
            <a:pPr algn="just"/>
            <a:endParaRPr lang="en-GB" sz="2400" dirty="0" smtClean="0"/>
          </a:p>
          <a:p>
            <a:pPr algn="just"/>
            <a:r>
              <a:rPr lang="en-GB" dirty="0" smtClean="0"/>
              <a:t>The presence of excessive fine material such as primary slime, clay, </a:t>
            </a:r>
            <a:r>
              <a:rPr lang="en-GB" dirty="0" err="1" smtClean="0"/>
              <a:t>overground</a:t>
            </a:r>
            <a:r>
              <a:rPr lang="en-GB" dirty="0" smtClean="0"/>
              <a:t> friable sulphide or gangue in the mill charge may create problems, since the surfaces of grinding media become coated with a film of fine material, which acts as a lubricant resulting into slip and reduction in impact grinding.</a:t>
            </a:r>
          </a:p>
          <a:p>
            <a:pPr algn="just"/>
            <a:endParaRPr lang="en-GB"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59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Freeform 9"/>
          <p:cNvSpPr>
            <a:spLocks/>
          </p:cNvSpPr>
          <p:nvPr/>
        </p:nvSpPr>
        <p:spPr bwMode="auto">
          <a:xfrm>
            <a:off x="1259632" y="2348880"/>
            <a:ext cx="1224136" cy="936104"/>
          </a:xfrm>
          <a:custGeom>
            <a:avLst/>
            <a:gdLst/>
            <a:ahLst/>
            <a:cxnLst>
              <a:cxn ang="0">
                <a:pos x="315" y="60"/>
              </a:cxn>
              <a:cxn ang="0">
                <a:pos x="210" y="30"/>
              </a:cxn>
              <a:cxn ang="0">
                <a:pos x="120" y="0"/>
              </a:cxn>
              <a:cxn ang="0">
                <a:pos x="30" y="60"/>
              </a:cxn>
              <a:cxn ang="0">
                <a:pos x="0" y="150"/>
              </a:cxn>
              <a:cxn ang="0">
                <a:pos x="30" y="270"/>
              </a:cxn>
              <a:cxn ang="0">
                <a:pos x="75" y="315"/>
              </a:cxn>
              <a:cxn ang="0">
                <a:pos x="105" y="360"/>
              </a:cxn>
              <a:cxn ang="0">
                <a:pos x="240" y="435"/>
              </a:cxn>
              <a:cxn ang="0">
                <a:pos x="540" y="285"/>
              </a:cxn>
              <a:cxn ang="0">
                <a:pos x="480" y="210"/>
              </a:cxn>
              <a:cxn ang="0">
                <a:pos x="420" y="120"/>
              </a:cxn>
              <a:cxn ang="0">
                <a:pos x="330" y="90"/>
              </a:cxn>
              <a:cxn ang="0">
                <a:pos x="315" y="60"/>
              </a:cxn>
            </a:cxnLst>
            <a:rect l="0" t="0" r="r" b="b"/>
            <a:pathLst>
              <a:path w="553" h="455">
                <a:moveTo>
                  <a:pt x="315" y="60"/>
                </a:moveTo>
                <a:cubicBezTo>
                  <a:pt x="280" y="50"/>
                  <a:pt x="245" y="41"/>
                  <a:pt x="210" y="30"/>
                </a:cubicBezTo>
                <a:cubicBezTo>
                  <a:pt x="180" y="21"/>
                  <a:pt x="120" y="0"/>
                  <a:pt x="120" y="0"/>
                </a:cubicBezTo>
                <a:cubicBezTo>
                  <a:pt x="90" y="20"/>
                  <a:pt x="41" y="26"/>
                  <a:pt x="30" y="60"/>
                </a:cubicBezTo>
                <a:cubicBezTo>
                  <a:pt x="20" y="90"/>
                  <a:pt x="0" y="150"/>
                  <a:pt x="0" y="150"/>
                </a:cubicBezTo>
                <a:cubicBezTo>
                  <a:pt x="2" y="161"/>
                  <a:pt x="17" y="250"/>
                  <a:pt x="30" y="270"/>
                </a:cubicBezTo>
                <a:cubicBezTo>
                  <a:pt x="42" y="288"/>
                  <a:pt x="61" y="299"/>
                  <a:pt x="75" y="315"/>
                </a:cubicBezTo>
                <a:cubicBezTo>
                  <a:pt x="87" y="329"/>
                  <a:pt x="91" y="348"/>
                  <a:pt x="105" y="360"/>
                </a:cubicBezTo>
                <a:cubicBezTo>
                  <a:pt x="168" y="416"/>
                  <a:pt x="178" y="414"/>
                  <a:pt x="240" y="435"/>
                </a:cubicBezTo>
                <a:cubicBezTo>
                  <a:pt x="430" y="421"/>
                  <a:pt x="483" y="455"/>
                  <a:pt x="540" y="285"/>
                </a:cubicBezTo>
                <a:cubicBezTo>
                  <a:pt x="506" y="184"/>
                  <a:pt x="553" y="294"/>
                  <a:pt x="480" y="210"/>
                </a:cubicBezTo>
                <a:cubicBezTo>
                  <a:pt x="456" y="183"/>
                  <a:pt x="440" y="150"/>
                  <a:pt x="420" y="120"/>
                </a:cubicBezTo>
                <a:cubicBezTo>
                  <a:pt x="402" y="94"/>
                  <a:pt x="344" y="118"/>
                  <a:pt x="330" y="90"/>
                </a:cubicBezTo>
                <a:cubicBezTo>
                  <a:pt x="325" y="80"/>
                  <a:pt x="320" y="70"/>
                  <a:pt x="315" y="60"/>
                </a:cubicBez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1" name="Freeform 3"/>
          <p:cNvSpPr>
            <a:spLocks/>
          </p:cNvSpPr>
          <p:nvPr/>
        </p:nvSpPr>
        <p:spPr bwMode="auto">
          <a:xfrm>
            <a:off x="3923928" y="2276872"/>
            <a:ext cx="1152128" cy="1080120"/>
          </a:xfrm>
          <a:custGeom>
            <a:avLst/>
            <a:gdLst/>
            <a:ahLst/>
            <a:cxnLst>
              <a:cxn ang="0">
                <a:pos x="475" y="94"/>
              </a:cxn>
              <a:cxn ang="0">
                <a:pos x="445" y="49"/>
              </a:cxn>
              <a:cxn ang="0">
                <a:pos x="310" y="109"/>
              </a:cxn>
              <a:cxn ang="0">
                <a:pos x="115" y="154"/>
              </a:cxn>
              <a:cxn ang="0">
                <a:pos x="100" y="199"/>
              </a:cxn>
              <a:cxn ang="0">
                <a:pos x="85" y="244"/>
              </a:cxn>
              <a:cxn ang="0">
                <a:pos x="85" y="349"/>
              </a:cxn>
              <a:cxn ang="0">
                <a:pos x="55" y="439"/>
              </a:cxn>
              <a:cxn ang="0">
                <a:pos x="115" y="544"/>
              </a:cxn>
              <a:cxn ang="0">
                <a:pos x="205" y="574"/>
              </a:cxn>
              <a:cxn ang="0">
                <a:pos x="250" y="589"/>
              </a:cxn>
              <a:cxn ang="0">
                <a:pos x="445" y="544"/>
              </a:cxn>
              <a:cxn ang="0">
                <a:pos x="550" y="274"/>
              </a:cxn>
              <a:cxn ang="0">
                <a:pos x="535" y="199"/>
              </a:cxn>
              <a:cxn ang="0">
                <a:pos x="475" y="94"/>
              </a:cxn>
            </a:cxnLst>
            <a:rect l="0" t="0" r="r" b="b"/>
            <a:pathLst>
              <a:path w="567" h="589">
                <a:moveTo>
                  <a:pt x="475" y="94"/>
                </a:moveTo>
                <a:cubicBezTo>
                  <a:pt x="465" y="79"/>
                  <a:pt x="459" y="60"/>
                  <a:pt x="445" y="49"/>
                </a:cubicBezTo>
                <a:cubicBezTo>
                  <a:pt x="384" y="0"/>
                  <a:pt x="361" y="90"/>
                  <a:pt x="310" y="109"/>
                </a:cubicBezTo>
                <a:cubicBezTo>
                  <a:pt x="289" y="117"/>
                  <a:pt x="141" y="154"/>
                  <a:pt x="115" y="154"/>
                </a:cubicBezTo>
                <a:cubicBezTo>
                  <a:pt x="0" y="51"/>
                  <a:pt x="81" y="109"/>
                  <a:pt x="100" y="199"/>
                </a:cubicBezTo>
                <a:cubicBezTo>
                  <a:pt x="103" y="214"/>
                  <a:pt x="90" y="229"/>
                  <a:pt x="85" y="244"/>
                </a:cubicBezTo>
                <a:cubicBezTo>
                  <a:pt x="105" y="304"/>
                  <a:pt x="106" y="280"/>
                  <a:pt x="85" y="349"/>
                </a:cubicBezTo>
                <a:cubicBezTo>
                  <a:pt x="76" y="379"/>
                  <a:pt x="55" y="439"/>
                  <a:pt x="55" y="439"/>
                </a:cubicBezTo>
                <a:cubicBezTo>
                  <a:pt x="68" y="490"/>
                  <a:pt x="63" y="515"/>
                  <a:pt x="115" y="544"/>
                </a:cubicBezTo>
                <a:cubicBezTo>
                  <a:pt x="143" y="559"/>
                  <a:pt x="175" y="564"/>
                  <a:pt x="205" y="574"/>
                </a:cubicBezTo>
                <a:cubicBezTo>
                  <a:pt x="220" y="579"/>
                  <a:pt x="250" y="589"/>
                  <a:pt x="250" y="589"/>
                </a:cubicBezTo>
                <a:cubicBezTo>
                  <a:pt x="374" y="548"/>
                  <a:pt x="309" y="563"/>
                  <a:pt x="445" y="544"/>
                </a:cubicBezTo>
                <a:cubicBezTo>
                  <a:pt x="567" y="463"/>
                  <a:pt x="536" y="455"/>
                  <a:pt x="550" y="274"/>
                </a:cubicBezTo>
                <a:cubicBezTo>
                  <a:pt x="545" y="249"/>
                  <a:pt x="546" y="222"/>
                  <a:pt x="535" y="199"/>
                </a:cubicBezTo>
                <a:cubicBezTo>
                  <a:pt x="472" y="61"/>
                  <a:pt x="475" y="151"/>
                  <a:pt x="475" y="94"/>
                </a:cubicBez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4" name="Freeform 6"/>
          <p:cNvSpPr>
            <a:spLocks/>
          </p:cNvSpPr>
          <p:nvPr/>
        </p:nvSpPr>
        <p:spPr bwMode="auto">
          <a:xfrm>
            <a:off x="6300192" y="2420888"/>
            <a:ext cx="1224136" cy="936104"/>
          </a:xfrm>
          <a:custGeom>
            <a:avLst/>
            <a:gdLst/>
            <a:ahLst/>
            <a:cxnLst>
              <a:cxn ang="0">
                <a:pos x="300" y="56"/>
              </a:cxn>
              <a:cxn ang="0">
                <a:pos x="120" y="56"/>
              </a:cxn>
              <a:cxn ang="0">
                <a:pos x="90" y="101"/>
              </a:cxn>
              <a:cxn ang="0">
                <a:pos x="45" y="131"/>
              </a:cxn>
              <a:cxn ang="0">
                <a:pos x="0" y="311"/>
              </a:cxn>
              <a:cxn ang="0">
                <a:pos x="105" y="461"/>
              </a:cxn>
              <a:cxn ang="0">
                <a:pos x="195" y="401"/>
              </a:cxn>
              <a:cxn ang="0">
                <a:pos x="285" y="431"/>
              </a:cxn>
              <a:cxn ang="0">
                <a:pos x="330" y="461"/>
              </a:cxn>
              <a:cxn ang="0">
                <a:pos x="435" y="491"/>
              </a:cxn>
              <a:cxn ang="0">
                <a:pos x="540" y="371"/>
              </a:cxn>
              <a:cxn ang="0">
                <a:pos x="525" y="101"/>
              </a:cxn>
              <a:cxn ang="0">
                <a:pos x="480" y="71"/>
              </a:cxn>
              <a:cxn ang="0">
                <a:pos x="345" y="11"/>
              </a:cxn>
              <a:cxn ang="0">
                <a:pos x="300" y="56"/>
              </a:cxn>
            </a:cxnLst>
            <a:rect l="0" t="0" r="r" b="b"/>
            <a:pathLst>
              <a:path w="543" h="491">
                <a:moveTo>
                  <a:pt x="300" y="56"/>
                </a:moveTo>
                <a:cubicBezTo>
                  <a:pt x="224" y="5"/>
                  <a:pt x="202" y="29"/>
                  <a:pt x="120" y="56"/>
                </a:cubicBezTo>
                <a:cubicBezTo>
                  <a:pt x="110" y="71"/>
                  <a:pt x="103" y="88"/>
                  <a:pt x="90" y="101"/>
                </a:cubicBezTo>
                <a:cubicBezTo>
                  <a:pt x="77" y="114"/>
                  <a:pt x="55" y="116"/>
                  <a:pt x="45" y="131"/>
                </a:cubicBezTo>
                <a:cubicBezTo>
                  <a:pt x="18" y="174"/>
                  <a:pt x="8" y="263"/>
                  <a:pt x="0" y="311"/>
                </a:cubicBezTo>
                <a:cubicBezTo>
                  <a:pt x="17" y="410"/>
                  <a:pt x="8" y="429"/>
                  <a:pt x="105" y="461"/>
                </a:cubicBezTo>
                <a:cubicBezTo>
                  <a:pt x="135" y="441"/>
                  <a:pt x="165" y="421"/>
                  <a:pt x="195" y="401"/>
                </a:cubicBezTo>
                <a:cubicBezTo>
                  <a:pt x="221" y="383"/>
                  <a:pt x="255" y="421"/>
                  <a:pt x="285" y="431"/>
                </a:cubicBezTo>
                <a:cubicBezTo>
                  <a:pt x="302" y="437"/>
                  <a:pt x="314" y="453"/>
                  <a:pt x="330" y="461"/>
                </a:cubicBezTo>
                <a:cubicBezTo>
                  <a:pt x="352" y="472"/>
                  <a:pt x="416" y="486"/>
                  <a:pt x="435" y="491"/>
                </a:cubicBezTo>
                <a:cubicBezTo>
                  <a:pt x="505" y="468"/>
                  <a:pt x="522" y="442"/>
                  <a:pt x="540" y="371"/>
                </a:cubicBezTo>
                <a:cubicBezTo>
                  <a:pt x="535" y="281"/>
                  <a:pt x="543" y="189"/>
                  <a:pt x="525" y="101"/>
                </a:cubicBezTo>
                <a:cubicBezTo>
                  <a:pt x="521" y="83"/>
                  <a:pt x="496" y="78"/>
                  <a:pt x="480" y="71"/>
                </a:cubicBezTo>
                <a:cubicBezTo>
                  <a:pt x="319" y="0"/>
                  <a:pt x="447" y="79"/>
                  <a:pt x="345" y="11"/>
                </a:cubicBezTo>
                <a:cubicBezTo>
                  <a:pt x="237" y="29"/>
                  <a:pt x="230" y="9"/>
                  <a:pt x="300" y="56"/>
                </a:cubicBez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6" name="Line 8"/>
          <p:cNvSpPr>
            <a:spLocks noChangeShapeType="1"/>
          </p:cNvSpPr>
          <p:nvPr/>
        </p:nvSpPr>
        <p:spPr bwMode="auto">
          <a:xfrm flipV="1">
            <a:off x="1763688" y="3212976"/>
            <a:ext cx="0" cy="792088"/>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55" name="Line 7"/>
          <p:cNvSpPr>
            <a:spLocks noChangeShapeType="1"/>
          </p:cNvSpPr>
          <p:nvPr/>
        </p:nvSpPr>
        <p:spPr bwMode="auto">
          <a:xfrm>
            <a:off x="1763688" y="1556792"/>
            <a:ext cx="0" cy="850702"/>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50" name="Line 2"/>
          <p:cNvSpPr>
            <a:spLocks noChangeShapeType="1"/>
          </p:cNvSpPr>
          <p:nvPr/>
        </p:nvSpPr>
        <p:spPr bwMode="auto">
          <a:xfrm flipV="1">
            <a:off x="3707904" y="3356992"/>
            <a:ext cx="542602" cy="648072"/>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49" name="Line 1"/>
          <p:cNvSpPr>
            <a:spLocks noChangeShapeType="1"/>
          </p:cNvSpPr>
          <p:nvPr/>
        </p:nvSpPr>
        <p:spPr bwMode="auto">
          <a:xfrm>
            <a:off x="3851920" y="1916832"/>
            <a:ext cx="634677" cy="634678"/>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53" name="Line 5"/>
          <p:cNvSpPr>
            <a:spLocks noChangeShapeType="1"/>
          </p:cNvSpPr>
          <p:nvPr/>
        </p:nvSpPr>
        <p:spPr bwMode="auto">
          <a:xfrm flipH="1">
            <a:off x="7524327" y="3140968"/>
            <a:ext cx="1080120" cy="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52" name="Line 4"/>
          <p:cNvSpPr>
            <a:spLocks noChangeShapeType="1"/>
          </p:cNvSpPr>
          <p:nvPr/>
        </p:nvSpPr>
        <p:spPr bwMode="auto">
          <a:xfrm>
            <a:off x="5652120" y="2564904"/>
            <a:ext cx="870769" cy="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179512" y="5085184"/>
            <a:ext cx="8712968" cy="369332"/>
          </a:xfrm>
          <a:prstGeom prst="rect">
            <a:avLst/>
          </a:prstGeom>
          <a:noFill/>
        </p:spPr>
        <p:txBody>
          <a:bodyPr wrap="square" rtlCol="0">
            <a:spAutoFit/>
          </a:bodyPr>
          <a:lstStyle/>
          <a:p>
            <a:r>
              <a:rPr lang="en-GB" b="1" dirty="0" smtClean="0"/>
              <a:t>Figure 1   Mechanisms of breakage:  (a) impact or compression, (b) chipping, (c) abrasion</a:t>
            </a:r>
            <a:endParaRPr lang="en-GB" b="1" dirty="0"/>
          </a:p>
        </p:txBody>
      </p:sp>
      <p:sp>
        <p:nvSpPr>
          <p:cNvPr id="14" name="TextBox 13"/>
          <p:cNvSpPr txBox="1"/>
          <p:nvPr/>
        </p:nvSpPr>
        <p:spPr>
          <a:xfrm>
            <a:off x="1403648" y="4437112"/>
            <a:ext cx="504056" cy="400110"/>
          </a:xfrm>
          <a:prstGeom prst="rect">
            <a:avLst/>
          </a:prstGeom>
          <a:noFill/>
        </p:spPr>
        <p:txBody>
          <a:bodyPr wrap="square" rtlCol="0">
            <a:spAutoFit/>
          </a:bodyPr>
          <a:lstStyle/>
          <a:p>
            <a:r>
              <a:rPr lang="en-GB" sz="2000" b="1" dirty="0" smtClean="0"/>
              <a:t>(a)</a:t>
            </a:r>
            <a:endParaRPr lang="en-GB" sz="2000" b="1" dirty="0"/>
          </a:p>
        </p:txBody>
      </p:sp>
      <p:sp>
        <p:nvSpPr>
          <p:cNvPr id="15" name="TextBox 14"/>
          <p:cNvSpPr txBox="1"/>
          <p:nvPr/>
        </p:nvSpPr>
        <p:spPr>
          <a:xfrm>
            <a:off x="4139952" y="4509120"/>
            <a:ext cx="504056" cy="400110"/>
          </a:xfrm>
          <a:prstGeom prst="rect">
            <a:avLst/>
          </a:prstGeom>
          <a:noFill/>
        </p:spPr>
        <p:txBody>
          <a:bodyPr wrap="square" rtlCol="0">
            <a:spAutoFit/>
          </a:bodyPr>
          <a:lstStyle/>
          <a:p>
            <a:r>
              <a:rPr lang="en-GB" sz="2000" b="1" dirty="0" smtClean="0"/>
              <a:t>(b)</a:t>
            </a:r>
            <a:endParaRPr lang="en-GB" sz="2000" b="1" dirty="0"/>
          </a:p>
        </p:txBody>
      </p:sp>
      <p:sp>
        <p:nvSpPr>
          <p:cNvPr id="16" name="TextBox 15"/>
          <p:cNvSpPr txBox="1"/>
          <p:nvPr/>
        </p:nvSpPr>
        <p:spPr>
          <a:xfrm>
            <a:off x="6516216" y="4509120"/>
            <a:ext cx="720080" cy="400110"/>
          </a:xfrm>
          <a:prstGeom prst="rect">
            <a:avLst/>
          </a:prstGeom>
          <a:noFill/>
        </p:spPr>
        <p:txBody>
          <a:bodyPr wrap="square" rtlCol="0">
            <a:spAutoFit/>
          </a:bodyPr>
          <a:lstStyle/>
          <a:p>
            <a:r>
              <a:rPr lang="en-GB" sz="2000" b="1" dirty="0" smtClean="0"/>
              <a:t>(c)</a:t>
            </a:r>
            <a:endParaRPr lang="en-GB" sz="2000" b="1" dirty="0"/>
          </a:p>
        </p:txBody>
      </p:sp>
      <p:sp>
        <p:nvSpPr>
          <p:cNvPr id="17" name="Slide Number Placeholder 16"/>
          <p:cNvSpPr>
            <a:spLocks noGrp="1"/>
          </p:cNvSpPr>
          <p:nvPr>
            <p:ph type="sldNum" sz="quarter" idx="12"/>
          </p:nvPr>
        </p:nvSpPr>
        <p:spPr/>
        <p:txBody>
          <a:bodyPr/>
          <a:lstStyle/>
          <a:p>
            <a:fld id="{E72609B3-1B8C-4B1E-B012-CB18B1CCDB1A}" type="slidenum">
              <a:rPr lang="en-GB" smtClean="0"/>
              <a:pPr/>
              <a:t>6</a:t>
            </a:fld>
            <a:endParaRPr lang="en-GB"/>
          </a:p>
        </p:txBody>
      </p:sp>
      <p:sp>
        <p:nvSpPr>
          <p:cNvPr id="18" name="Footer Placeholder 17"/>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marL="457200" indent="-457200">
              <a:buNone/>
            </a:pPr>
            <a:r>
              <a:rPr lang="en-GB" sz="2400" b="1" dirty="0" smtClean="0">
                <a:solidFill>
                  <a:srgbClr val="002060"/>
                </a:solidFill>
              </a:rPr>
              <a:t>Grinding Circuits</a:t>
            </a:r>
          </a:p>
          <a:p>
            <a:endParaRPr lang="en-GB" sz="2400" b="1" dirty="0" smtClean="0">
              <a:solidFill>
                <a:srgbClr val="7030A0"/>
              </a:solidFill>
            </a:endParaRPr>
          </a:p>
          <a:p>
            <a:pPr algn="just"/>
            <a:r>
              <a:rPr lang="en-GB" sz="2400" dirty="0" smtClean="0"/>
              <a:t>The feed can be wet or dry, depending on the subsequent process and the nature of the product. </a:t>
            </a:r>
          </a:p>
          <a:p>
            <a:pPr algn="just"/>
            <a:endParaRPr lang="en-GB" sz="2400" dirty="0" smtClean="0"/>
          </a:p>
          <a:p>
            <a:pPr algn="just"/>
            <a:r>
              <a:rPr lang="en-GB" sz="2400" dirty="0" smtClean="0"/>
              <a:t>Dry grinding is necessary with some materials due to physical or chemical changes which, occur if water is added. </a:t>
            </a:r>
          </a:p>
          <a:p>
            <a:pPr algn="just"/>
            <a:endParaRPr lang="en-GB" sz="2400" dirty="0" smtClean="0"/>
          </a:p>
          <a:p>
            <a:pPr algn="just"/>
            <a:r>
              <a:rPr lang="en-GB" sz="2400" dirty="0" smtClean="0"/>
              <a:t>It causes less wear on the liners and grinding media and there is a higher proportion of fines in the product, which may be desirable in some cases.</a:t>
            </a:r>
          </a:p>
          <a:p>
            <a:pPr algn="just"/>
            <a:r>
              <a:rPr lang="en-GB" sz="2400" dirty="0" smtClean="0"/>
              <a:t> </a:t>
            </a:r>
          </a:p>
          <a:p>
            <a:pPr algn="just"/>
            <a:r>
              <a:rPr lang="en-GB" sz="2400" dirty="0" smtClean="0"/>
              <a:t>Wet grinding is generally used in mineral processing operations because of the overall economies of operation.</a:t>
            </a:r>
          </a:p>
          <a:p>
            <a:pPr algn="just"/>
            <a:endParaRPr lang="en-GB" sz="2400" dirty="0" smtClean="0"/>
          </a:p>
          <a:p>
            <a:pPr algn="just"/>
            <a:endParaRPr lang="en-GB"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60</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92500" lnSpcReduction="10000"/>
          </a:bodyPr>
          <a:lstStyle/>
          <a:p>
            <a:pPr marL="457200" indent="-457200">
              <a:buNone/>
            </a:pPr>
            <a:r>
              <a:rPr lang="en-GB" sz="3500" b="1" dirty="0" smtClean="0">
                <a:solidFill>
                  <a:srgbClr val="002060"/>
                </a:solidFill>
              </a:rPr>
              <a:t>Grinding Circuits</a:t>
            </a:r>
          </a:p>
          <a:p>
            <a:endParaRPr lang="en-GB" sz="2400" b="1" dirty="0" smtClean="0">
              <a:solidFill>
                <a:srgbClr val="7030A0"/>
              </a:solidFill>
            </a:endParaRPr>
          </a:p>
          <a:p>
            <a:pPr algn="just"/>
            <a:r>
              <a:rPr lang="en-GB" dirty="0" smtClean="0"/>
              <a:t>The advantages of wet grinding are:</a:t>
            </a:r>
          </a:p>
          <a:p>
            <a:pPr algn="just">
              <a:buNone/>
            </a:pPr>
            <a:r>
              <a:rPr lang="en-GB" dirty="0" smtClean="0"/>
              <a:t> </a:t>
            </a:r>
          </a:p>
          <a:p>
            <a:pPr marL="514350" lvl="0" indent="-514350" algn="just">
              <a:buFont typeface="+mj-lt"/>
              <a:buAutoNum type="arabicPeriod"/>
            </a:pPr>
            <a:r>
              <a:rPr lang="en-GB" dirty="0" smtClean="0"/>
              <a:t>Lower power consumption per tonne of product.</a:t>
            </a:r>
          </a:p>
          <a:p>
            <a:pPr marL="514350" lvl="0" indent="-514350" algn="just">
              <a:buFont typeface="+mj-lt"/>
              <a:buAutoNum type="arabicPeriod"/>
            </a:pPr>
            <a:r>
              <a:rPr lang="en-GB" dirty="0" smtClean="0"/>
              <a:t>Higher capacity per unit mill volume.</a:t>
            </a:r>
          </a:p>
          <a:p>
            <a:pPr marL="514350" lvl="0" indent="-514350" algn="just">
              <a:buFont typeface="+mj-lt"/>
              <a:buAutoNum type="arabicPeriod"/>
            </a:pPr>
            <a:r>
              <a:rPr lang="en-GB" dirty="0" smtClean="0"/>
              <a:t>Makes possible the use of wet screening or classification for close product control.</a:t>
            </a:r>
          </a:p>
          <a:p>
            <a:pPr marL="514350" lvl="0" indent="-514350" algn="just">
              <a:buFont typeface="+mj-lt"/>
              <a:buAutoNum type="arabicPeriod"/>
            </a:pPr>
            <a:r>
              <a:rPr lang="en-GB" dirty="0" smtClean="0"/>
              <a:t>Elimination of the dust problems.</a:t>
            </a:r>
          </a:p>
          <a:p>
            <a:pPr marL="514350" lvl="0" indent="-514350" algn="just">
              <a:buFont typeface="+mj-lt"/>
              <a:buAutoNum type="arabicPeriod"/>
            </a:pPr>
            <a:r>
              <a:rPr lang="en-GB" dirty="0" smtClean="0"/>
              <a:t>Makes possible the use of simple handling and transport methods such as pumps, pipes, and launders.</a:t>
            </a:r>
          </a:p>
          <a:p>
            <a:pPr algn="just"/>
            <a:endParaRPr lang="en-GB"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92500" lnSpcReduction="10000"/>
          </a:bodyPr>
          <a:lstStyle/>
          <a:p>
            <a:pPr marL="457200" indent="-457200">
              <a:buNone/>
            </a:pPr>
            <a:r>
              <a:rPr lang="en-GB" sz="3500" b="1" dirty="0" smtClean="0">
                <a:solidFill>
                  <a:srgbClr val="002060"/>
                </a:solidFill>
              </a:rPr>
              <a:t>Grinding Circuits</a:t>
            </a:r>
          </a:p>
          <a:p>
            <a:pPr algn="just"/>
            <a:endParaRPr lang="en-GB" sz="2400" dirty="0" smtClean="0"/>
          </a:p>
          <a:p>
            <a:pPr algn="just"/>
            <a:r>
              <a:rPr lang="en-GB" sz="2400" dirty="0" smtClean="0"/>
              <a:t>Circuits are divided into two broad classifications: open and closed. In open circuit the material is fed into the mill at a rate calculated to produce the correct product in one pass (Fig. 14).</a:t>
            </a:r>
          </a:p>
          <a:p>
            <a:pPr algn="just"/>
            <a:endParaRPr lang="en-GB" sz="2400" dirty="0" smtClean="0"/>
          </a:p>
          <a:p>
            <a:pPr algn="just"/>
            <a:r>
              <a:rPr lang="en-GB" sz="2400" dirty="0" smtClean="0"/>
              <a:t> This type of circuit is rarely used in mineral processing applications as there is no control on the product size distribution. </a:t>
            </a:r>
          </a:p>
          <a:p>
            <a:pPr algn="just"/>
            <a:endParaRPr lang="en-GB" sz="2400" dirty="0" smtClean="0"/>
          </a:p>
          <a:p>
            <a:pPr algn="just"/>
            <a:r>
              <a:rPr lang="en-GB" sz="2400" dirty="0" smtClean="0"/>
              <a:t>The feed rate must be low enough to ensure that every particle spends enough time in the mill to be broken down to product size.</a:t>
            </a:r>
          </a:p>
          <a:p>
            <a:pPr algn="just"/>
            <a:endParaRPr lang="en-GB" sz="2400" dirty="0" smtClean="0"/>
          </a:p>
          <a:p>
            <a:pPr algn="just"/>
            <a:r>
              <a:rPr lang="en-GB" sz="2400" dirty="0" smtClean="0"/>
              <a:t> As a result, many particles in the product are </a:t>
            </a:r>
            <a:r>
              <a:rPr lang="en-GB" sz="2400" dirty="0" err="1" smtClean="0"/>
              <a:t>overground</a:t>
            </a:r>
            <a:r>
              <a:rPr lang="en-GB" sz="2400" dirty="0" smtClean="0"/>
              <a:t>, which consumes energy needlessly, and the product may subsequently be difficult to treat. </a:t>
            </a:r>
          </a:p>
          <a:p>
            <a:endParaRPr lang="en-GB" sz="2400" b="1" dirty="0" smtClean="0">
              <a:solidFill>
                <a:srgbClr val="7030A0"/>
              </a:solidFill>
            </a:endParaRPr>
          </a:p>
          <a:p>
            <a:pPr algn="just"/>
            <a:endParaRPr lang="en-GB"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275856" y="1556792"/>
            <a:ext cx="20162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2915816" y="2060848"/>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23828" y="180882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47864" y="5085184"/>
            <a:ext cx="20162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47864" y="3645024"/>
            <a:ext cx="20162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75856" y="3140968"/>
            <a:ext cx="20162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112060" y="483315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095836" y="4833156"/>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95836" y="3897052"/>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112060" y="3897052"/>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023828" y="288894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040052" y="288894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040052" y="1808820"/>
            <a:ext cx="5040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292080" y="2060848"/>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292080" y="2636912"/>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5364088" y="4581128"/>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915816" y="2636912"/>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5364088" y="4149080"/>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2987824" y="4581128"/>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2987824" y="4149080"/>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195736" y="2348880"/>
            <a:ext cx="864096"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95736" y="4365104"/>
            <a:ext cx="864096"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580112" y="2348880"/>
            <a:ext cx="72008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80112" y="4365104"/>
            <a:ext cx="72008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87624" y="3356992"/>
            <a:ext cx="20162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00192" y="2348880"/>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00192" y="4365104"/>
            <a:ext cx="432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5724128" y="3356992"/>
            <a:ext cx="20162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11560" y="3356992"/>
            <a:ext cx="1584176"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32240" y="3284984"/>
            <a:ext cx="1584176"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576" y="2852936"/>
            <a:ext cx="1080120" cy="584775"/>
          </a:xfrm>
          <a:prstGeom prst="rect">
            <a:avLst/>
          </a:prstGeom>
          <a:noFill/>
        </p:spPr>
        <p:txBody>
          <a:bodyPr wrap="square" rtlCol="0">
            <a:spAutoFit/>
          </a:bodyPr>
          <a:lstStyle/>
          <a:p>
            <a:r>
              <a:rPr lang="en-GB" sz="3200" b="1" dirty="0" smtClean="0"/>
              <a:t>Feed</a:t>
            </a:r>
            <a:endParaRPr lang="en-GB" sz="3200" b="1" dirty="0"/>
          </a:p>
        </p:txBody>
      </p:sp>
      <p:sp>
        <p:nvSpPr>
          <p:cNvPr id="43" name="TextBox 42"/>
          <p:cNvSpPr txBox="1"/>
          <p:nvPr/>
        </p:nvSpPr>
        <p:spPr>
          <a:xfrm>
            <a:off x="7020272" y="2564904"/>
            <a:ext cx="1512168" cy="584775"/>
          </a:xfrm>
          <a:prstGeom prst="rect">
            <a:avLst/>
          </a:prstGeom>
          <a:noFill/>
        </p:spPr>
        <p:txBody>
          <a:bodyPr wrap="square" rtlCol="0">
            <a:spAutoFit/>
          </a:bodyPr>
          <a:lstStyle/>
          <a:p>
            <a:r>
              <a:rPr lang="en-GB" sz="3200" b="1" dirty="0" smtClean="0"/>
              <a:t>Product</a:t>
            </a:r>
            <a:endParaRPr lang="en-GB" sz="3200" b="1" dirty="0"/>
          </a:p>
        </p:txBody>
      </p:sp>
      <p:sp>
        <p:nvSpPr>
          <p:cNvPr id="44" name="TextBox 43"/>
          <p:cNvSpPr txBox="1"/>
          <p:nvPr/>
        </p:nvSpPr>
        <p:spPr>
          <a:xfrm>
            <a:off x="3635896" y="2276872"/>
            <a:ext cx="1224136" cy="523220"/>
          </a:xfrm>
          <a:prstGeom prst="rect">
            <a:avLst/>
          </a:prstGeom>
          <a:noFill/>
        </p:spPr>
        <p:txBody>
          <a:bodyPr wrap="square" rtlCol="0">
            <a:spAutoFit/>
          </a:bodyPr>
          <a:lstStyle/>
          <a:p>
            <a:pPr algn="ctr"/>
            <a:r>
              <a:rPr lang="en-GB" sz="2800" b="1" dirty="0" smtClean="0"/>
              <a:t>Mill</a:t>
            </a:r>
            <a:endParaRPr lang="en-GB" sz="2800" b="1" dirty="0"/>
          </a:p>
        </p:txBody>
      </p:sp>
      <p:sp>
        <p:nvSpPr>
          <p:cNvPr id="45" name="TextBox 44"/>
          <p:cNvSpPr txBox="1"/>
          <p:nvPr/>
        </p:nvSpPr>
        <p:spPr>
          <a:xfrm>
            <a:off x="3779912" y="4077072"/>
            <a:ext cx="1152128" cy="523220"/>
          </a:xfrm>
          <a:prstGeom prst="rect">
            <a:avLst/>
          </a:prstGeom>
          <a:noFill/>
        </p:spPr>
        <p:txBody>
          <a:bodyPr wrap="square" rtlCol="0">
            <a:spAutoFit/>
          </a:bodyPr>
          <a:lstStyle/>
          <a:p>
            <a:pPr algn="ctr"/>
            <a:r>
              <a:rPr lang="en-GB" sz="2800" b="1" dirty="0" smtClean="0"/>
              <a:t>Mill</a:t>
            </a:r>
            <a:endParaRPr lang="en-GB" sz="2800" b="1" dirty="0"/>
          </a:p>
        </p:txBody>
      </p:sp>
      <p:sp>
        <p:nvSpPr>
          <p:cNvPr id="46" name="TextBox 45"/>
          <p:cNvSpPr txBox="1"/>
          <p:nvPr/>
        </p:nvSpPr>
        <p:spPr>
          <a:xfrm>
            <a:off x="971600" y="5733256"/>
            <a:ext cx="7344816" cy="523220"/>
          </a:xfrm>
          <a:prstGeom prst="rect">
            <a:avLst/>
          </a:prstGeom>
          <a:noFill/>
        </p:spPr>
        <p:txBody>
          <a:bodyPr wrap="square" rtlCol="0">
            <a:spAutoFit/>
          </a:bodyPr>
          <a:lstStyle/>
          <a:p>
            <a:pPr algn="ctr"/>
            <a:r>
              <a:rPr lang="en-GB" sz="2800" b="1" dirty="0" smtClean="0"/>
              <a:t>Figure 14  Single-stage open-circuit grinding</a:t>
            </a:r>
            <a:endParaRPr lang="en-GB" sz="2800" b="1" dirty="0"/>
          </a:p>
        </p:txBody>
      </p:sp>
      <p:sp>
        <p:nvSpPr>
          <p:cNvPr id="37" name="Slide Number Placeholder 36"/>
          <p:cNvSpPr>
            <a:spLocks noGrp="1"/>
          </p:cNvSpPr>
          <p:nvPr>
            <p:ph type="sldNum" sz="quarter" idx="12"/>
          </p:nvPr>
        </p:nvSpPr>
        <p:spPr/>
        <p:txBody>
          <a:bodyPr/>
          <a:lstStyle/>
          <a:p>
            <a:fld id="{E72609B3-1B8C-4B1E-B012-CB18B1CCDB1A}" type="slidenum">
              <a:rPr lang="en-GB" smtClean="0"/>
              <a:pPr/>
              <a:t>63</a:t>
            </a:fld>
            <a:endParaRPr lang="en-GB"/>
          </a:p>
        </p:txBody>
      </p:sp>
      <p:sp>
        <p:nvSpPr>
          <p:cNvPr id="39" name="Footer Placeholder 38"/>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85000" lnSpcReduction="20000"/>
          </a:bodyPr>
          <a:lstStyle/>
          <a:p>
            <a:pPr marL="457200" indent="-457200">
              <a:buNone/>
            </a:pPr>
            <a:r>
              <a:rPr lang="en-GB" sz="3500" b="1" dirty="0" smtClean="0">
                <a:solidFill>
                  <a:srgbClr val="002060"/>
                </a:solidFill>
              </a:rPr>
              <a:t>Grinding Circuits</a:t>
            </a:r>
          </a:p>
          <a:p>
            <a:pPr algn="just"/>
            <a:r>
              <a:rPr lang="en-GB" sz="2400" dirty="0" smtClean="0">
                <a:solidFill>
                  <a:srgbClr val="FF0000"/>
                </a:solidFill>
              </a:rPr>
              <a:t>Grinding in the mining industry is almost always in closed circuit (Fig. 11), in which material of the required size is removed by a classifier, which returns the oversize to the mill. </a:t>
            </a:r>
          </a:p>
          <a:p>
            <a:pPr algn="just">
              <a:buNone/>
            </a:pPr>
            <a:r>
              <a:rPr lang="en-GB" sz="2400" dirty="0" smtClean="0"/>
              <a:t> </a:t>
            </a:r>
          </a:p>
          <a:p>
            <a:pPr algn="just"/>
            <a:r>
              <a:rPr lang="en-GB" sz="2400" dirty="0" smtClean="0"/>
              <a:t>The material returned to the mill by the classifier is known as the circulating load, and its weight is expressed as a percentage of the weight of new feed.</a:t>
            </a:r>
          </a:p>
          <a:p>
            <a:pPr algn="just"/>
            <a:r>
              <a:rPr lang="en-GB" sz="2400" dirty="0" smtClean="0"/>
              <a:t> </a:t>
            </a:r>
          </a:p>
          <a:p>
            <a:pPr algn="just"/>
            <a:r>
              <a:rPr lang="en-GB" sz="2400" dirty="0" smtClean="0">
                <a:solidFill>
                  <a:srgbClr val="FF0000"/>
                </a:solidFill>
              </a:rPr>
              <a:t>Closed circuit grinding reduces the residence time of particles in each pass, and so the proportion of finished sizes in the mill, compared with open-circuit grinding. </a:t>
            </a:r>
          </a:p>
          <a:p>
            <a:pPr algn="just"/>
            <a:endParaRPr lang="en-GB" sz="2400" dirty="0" smtClean="0"/>
          </a:p>
          <a:p>
            <a:pPr algn="just"/>
            <a:r>
              <a:rPr lang="en-GB" sz="2400" dirty="0" smtClean="0">
                <a:solidFill>
                  <a:srgbClr val="FF0000"/>
                </a:solidFill>
              </a:rPr>
              <a:t>This decreases </a:t>
            </a:r>
            <a:r>
              <a:rPr lang="en-GB" sz="2400" dirty="0" err="1" smtClean="0">
                <a:solidFill>
                  <a:srgbClr val="FF0000"/>
                </a:solidFill>
              </a:rPr>
              <a:t>overgrinding</a:t>
            </a:r>
            <a:r>
              <a:rPr lang="en-GB" sz="2400" dirty="0" smtClean="0">
                <a:solidFill>
                  <a:srgbClr val="FF0000"/>
                </a:solidFill>
              </a:rPr>
              <a:t> and increases the energy available for useful grinding as long as there is ample supply of unfinished material present. </a:t>
            </a:r>
          </a:p>
          <a:p>
            <a:pPr algn="just"/>
            <a:endParaRPr lang="en-GB" sz="2400" dirty="0" smtClean="0"/>
          </a:p>
          <a:p>
            <a:pPr algn="just"/>
            <a:r>
              <a:rPr lang="en-GB" sz="2400" dirty="0" smtClean="0"/>
              <a:t>As the tonnage of new feed increases, so the tonnage of circulating load increases, since the classifier underflow becomes coarser, but the </a:t>
            </a:r>
            <a:r>
              <a:rPr lang="en-GB" sz="2400" i="1" dirty="0" smtClean="0"/>
              <a:t>composite</a:t>
            </a:r>
            <a:r>
              <a:rPr lang="en-GB" sz="2400" dirty="0" smtClean="0"/>
              <a:t> mill feed becomes finer due to this increase in circulating load. </a:t>
            </a:r>
          </a:p>
          <a:p>
            <a:endParaRPr lang="en-GB" sz="2400" b="1" dirty="0" smtClean="0">
              <a:solidFill>
                <a:srgbClr val="7030A0"/>
              </a:solidFill>
            </a:endParaRPr>
          </a:p>
          <a:p>
            <a:pPr algn="just"/>
            <a:endParaRPr lang="en-GB"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77500" lnSpcReduction="20000"/>
          </a:bodyPr>
          <a:lstStyle/>
          <a:p>
            <a:pPr marL="457200" indent="-457200">
              <a:buNone/>
            </a:pPr>
            <a:r>
              <a:rPr lang="en-GB" sz="3500" b="1" dirty="0" smtClean="0">
                <a:solidFill>
                  <a:srgbClr val="002060"/>
                </a:solidFill>
              </a:rPr>
              <a:t>Grinding Circuits</a:t>
            </a:r>
          </a:p>
          <a:p>
            <a:pPr algn="just"/>
            <a:endParaRPr lang="en-GB" sz="2400" dirty="0" smtClean="0"/>
          </a:p>
          <a:p>
            <a:pPr algn="just"/>
            <a:r>
              <a:rPr lang="en-GB" dirty="0" smtClean="0"/>
              <a:t>Due to the reduced residence time in the mill, the mill discharge correspondingly becomes coarser, so that the difference in mean size between the composite feed and the discharge decreases.</a:t>
            </a:r>
          </a:p>
          <a:p>
            <a:pPr algn="just"/>
            <a:endParaRPr lang="en-GB" dirty="0" smtClean="0"/>
          </a:p>
          <a:p>
            <a:pPr algn="just"/>
            <a:r>
              <a:rPr lang="en-GB" dirty="0" smtClean="0"/>
              <a:t> The capacity of the mill increases with decreasing ball diameter due to the increase in grinding surface, to the point where the angle of nip between contacting balls and particles is exceeded. </a:t>
            </a:r>
          </a:p>
          <a:p>
            <a:pPr algn="just"/>
            <a:endParaRPr lang="en-GB" dirty="0" smtClean="0"/>
          </a:p>
          <a:p>
            <a:pPr algn="just"/>
            <a:r>
              <a:rPr lang="en-GB" dirty="0" smtClean="0"/>
              <a:t> Consequently, the more near-finished material there is in the composite feed, the higher is the proportion of favourable nip angles, and the finer the composite feed the smaller need be the mean ball diameter. </a:t>
            </a:r>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marL="457200" indent="-457200">
              <a:buNone/>
            </a:pPr>
            <a:r>
              <a:rPr lang="en-GB" sz="3500" b="1" dirty="0" smtClean="0">
                <a:solidFill>
                  <a:srgbClr val="002060"/>
                </a:solidFill>
              </a:rPr>
              <a:t>Grinding Circuits</a:t>
            </a:r>
          </a:p>
          <a:p>
            <a:pPr algn="just"/>
            <a:endParaRPr lang="en-GB" sz="2400" dirty="0" smtClean="0"/>
          </a:p>
          <a:p>
            <a:endParaRPr lang="en-GB" sz="2400" dirty="0" smtClean="0"/>
          </a:p>
          <a:p>
            <a:pPr algn="just"/>
            <a:r>
              <a:rPr lang="en-GB" sz="2400" dirty="0" smtClean="0"/>
              <a:t>Within limits, therefore, the larger the circulating load the greater is the useful capacity of the mill. </a:t>
            </a:r>
          </a:p>
          <a:p>
            <a:pPr algn="just"/>
            <a:endParaRPr lang="en-GB" sz="2400" dirty="0" smtClean="0"/>
          </a:p>
          <a:p>
            <a:pPr algn="just"/>
            <a:r>
              <a:rPr lang="en-GB" sz="2400" dirty="0" smtClean="0"/>
              <a:t>The increase is most rapid in the first 100% of circulating load, then continues up to a limit, depending on the circuit, just before </a:t>
            </a:r>
            <a:r>
              <a:rPr lang="en-GB" sz="2400" dirty="0" err="1" smtClean="0"/>
              <a:t>chokage</a:t>
            </a:r>
            <a:r>
              <a:rPr lang="en-GB" sz="2400" dirty="0" smtClean="0"/>
              <a:t> of the mill occurs. </a:t>
            </a:r>
          </a:p>
          <a:p>
            <a:pPr algn="just"/>
            <a:endParaRPr lang="en-GB" sz="2400" dirty="0" smtClean="0"/>
          </a:p>
          <a:p>
            <a:pPr algn="just"/>
            <a:r>
              <a:rPr lang="en-GB" sz="2400" dirty="0" smtClean="0"/>
              <a:t>The optimum circulating load for a particular circuit depends on the classifier capacity and the cost of transporting the load to the mill. It is usually in the range 100-350%, although it can be as high as 600%.</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66</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marL="457200" indent="-457200">
              <a:buNone/>
            </a:pPr>
            <a:r>
              <a:rPr lang="en-GB" sz="3500" b="1" dirty="0" smtClean="0">
                <a:solidFill>
                  <a:srgbClr val="002060"/>
                </a:solidFill>
              </a:rPr>
              <a:t>Grinding Circuits</a:t>
            </a:r>
          </a:p>
          <a:p>
            <a:pPr algn="just"/>
            <a:endParaRPr lang="en-GB" sz="2400" dirty="0" smtClean="0"/>
          </a:p>
          <a:p>
            <a:pPr algn="just"/>
            <a:r>
              <a:rPr lang="en-GB" sz="2400" dirty="0" smtClean="0"/>
              <a:t>Rod mills are generally operated in open circuit because of their grinding action, especially when preparing feed for ball mills.</a:t>
            </a:r>
          </a:p>
          <a:p>
            <a:pPr algn="just"/>
            <a:endParaRPr lang="en-GB" sz="2400" dirty="0" smtClean="0"/>
          </a:p>
          <a:p>
            <a:pPr algn="just"/>
            <a:r>
              <a:rPr lang="en-GB" sz="2400" dirty="0" smtClean="0"/>
              <a:t> The parallel grinding surfaces simulate a slotted screen and tend to retard the larger particles until they are broken. </a:t>
            </a:r>
          </a:p>
          <a:p>
            <a:pPr algn="just"/>
            <a:endParaRPr lang="en-GB" sz="2400" dirty="0" smtClean="0"/>
          </a:p>
          <a:p>
            <a:pPr algn="just"/>
            <a:r>
              <a:rPr lang="en-GB" sz="2400" dirty="0" smtClean="0"/>
              <a:t>Smaller particles slip through the spaces between the rods and are discharged without appreciable reduction.</a:t>
            </a:r>
          </a:p>
          <a:p>
            <a:pPr algn="just"/>
            <a:endParaRPr lang="en-GB" sz="2400" dirty="0" smtClean="0"/>
          </a:p>
          <a:p>
            <a:pPr algn="just"/>
            <a:r>
              <a:rPr lang="en-GB" sz="2400" dirty="0" smtClean="0"/>
              <a:t> Ball mills, however, are virtually always operated in closed circuit with some form of classifier.</a:t>
            </a:r>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lnSpcReduction="10000"/>
          </a:bodyPr>
          <a:lstStyle/>
          <a:p>
            <a:pPr marL="457200" indent="-457200">
              <a:buNone/>
            </a:pPr>
            <a:r>
              <a:rPr lang="en-GB" sz="3500" b="1" dirty="0" smtClean="0">
                <a:solidFill>
                  <a:srgbClr val="002060"/>
                </a:solidFill>
              </a:rPr>
              <a:t>Grinding Circuits</a:t>
            </a:r>
          </a:p>
          <a:p>
            <a:pPr algn="just"/>
            <a:r>
              <a:rPr lang="en-GB" sz="2400" dirty="0" smtClean="0"/>
              <a:t>Various types of classifying device can be used to close the circuit, mechanical classifiers being used in many older mills.</a:t>
            </a:r>
          </a:p>
          <a:p>
            <a:pPr algn="just"/>
            <a:endParaRPr lang="en-GB" sz="2400" dirty="0" smtClean="0"/>
          </a:p>
          <a:p>
            <a:pPr algn="just"/>
            <a:r>
              <a:rPr lang="en-GB" sz="2400" dirty="0" smtClean="0"/>
              <a:t> They are robust, easy to control, and smooth out and tolerate surges well. </a:t>
            </a:r>
          </a:p>
          <a:p>
            <a:pPr algn="just"/>
            <a:endParaRPr lang="en-GB" sz="2400" dirty="0" smtClean="0"/>
          </a:p>
          <a:p>
            <a:pPr algn="just"/>
            <a:r>
              <a:rPr lang="en-GB" sz="2400" dirty="0" smtClean="0"/>
              <a:t>They can handle very coarse sand products and are still used on many coarse-grinding circuits. </a:t>
            </a:r>
          </a:p>
          <a:p>
            <a:pPr algn="just"/>
            <a:endParaRPr lang="en-GB" sz="2400" dirty="0" smtClean="0"/>
          </a:p>
          <a:p>
            <a:pPr algn="just"/>
            <a:r>
              <a:rPr lang="en-GB" sz="2400" dirty="0" smtClean="0"/>
              <a:t>They suffer from the severe disadvantage of classifying by gravitational force, which restricts their capacity when dealing with extremely fine material, hence reducing the circulating load possible.</a:t>
            </a:r>
          </a:p>
          <a:p>
            <a:pPr algn="just"/>
            <a:endParaRPr lang="en-GB" sz="2400"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fontScale="92500" lnSpcReduction="10000"/>
          </a:bodyPr>
          <a:lstStyle/>
          <a:p>
            <a:pPr marL="457200" indent="-457200">
              <a:buNone/>
            </a:pPr>
            <a:r>
              <a:rPr lang="en-GB" sz="3500" b="1" dirty="0" smtClean="0">
                <a:solidFill>
                  <a:srgbClr val="002060"/>
                </a:solidFill>
              </a:rPr>
              <a:t>Grinding Circuits</a:t>
            </a:r>
          </a:p>
          <a:p>
            <a:pPr algn="just"/>
            <a:r>
              <a:rPr lang="en-GB" sz="2400" dirty="0" err="1" smtClean="0"/>
              <a:t>Hydrocyclones</a:t>
            </a:r>
            <a:r>
              <a:rPr lang="en-GB" sz="2400" dirty="0" smtClean="0"/>
              <a:t> (next Chapter) classify by centrifugal action, which speeds up the classification of fine particles, giving much sharper separations and increasing the optimum circulating load.</a:t>
            </a:r>
          </a:p>
          <a:p>
            <a:pPr algn="just"/>
            <a:endParaRPr lang="en-GB" sz="2400" dirty="0" smtClean="0"/>
          </a:p>
          <a:p>
            <a:pPr algn="just"/>
            <a:r>
              <a:rPr lang="en-GB" sz="2400" dirty="0" smtClean="0"/>
              <a:t> They occupy much less floor space than mechanical classifiers of the same capacity and have lower capital and installation costs.</a:t>
            </a:r>
          </a:p>
          <a:p>
            <a:pPr algn="just"/>
            <a:endParaRPr lang="en-GB" sz="2400" dirty="0" smtClean="0"/>
          </a:p>
          <a:p>
            <a:pPr algn="just"/>
            <a:r>
              <a:rPr lang="en-GB" sz="2400" dirty="0" smtClean="0"/>
              <a:t> Due to their much quicker action, the grinding circuit can rapidly be brought into balance if changes are made and the reduced dwell time of particles in the return load gives less time for oxidation to occur, which is important with sulphide minerals which are to be subsequently floated. </a:t>
            </a:r>
          </a:p>
          <a:p>
            <a:pPr algn="just"/>
            <a:endParaRPr lang="en-GB" sz="2400" dirty="0" smtClean="0"/>
          </a:p>
          <a:p>
            <a:pPr algn="just"/>
            <a:r>
              <a:rPr lang="en-GB" sz="2400" dirty="0" smtClean="0"/>
              <a:t>They have therefore become widely used in fine grinding circuits preceding flotation operations.</a:t>
            </a:r>
          </a:p>
          <a:p>
            <a:pPr algn="just"/>
            <a:endParaRPr lang="en-GB" sz="2400" dirty="0" smtClean="0"/>
          </a:p>
          <a:p>
            <a:pPr algn="just"/>
            <a:endParaRPr lang="en-GB" sz="2400"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69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1124744"/>
            <a:ext cx="8712968" cy="5472608"/>
          </a:xfrm>
        </p:spPr>
        <p:txBody>
          <a:bodyPr>
            <a:normAutofit/>
          </a:bodyPr>
          <a:lstStyle/>
          <a:p>
            <a:pPr>
              <a:buNone/>
            </a:pPr>
            <a:r>
              <a:rPr lang="en-GB" sz="3600" b="1" dirty="0" smtClean="0">
                <a:solidFill>
                  <a:srgbClr val="FF0000"/>
                </a:solidFill>
              </a:rPr>
              <a:t>Introduction</a:t>
            </a:r>
          </a:p>
          <a:p>
            <a:pPr algn="just"/>
            <a:r>
              <a:rPr lang="en-GB" sz="2400" dirty="0" smtClean="0"/>
              <a:t>Grinding is usually performed wet, although in certain applications dry grinding is used. </a:t>
            </a:r>
          </a:p>
          <a:p>
            <a:pPr algn="just"/>
            <a:endParaRPr lang="en-GB" sz="2400" dirty="0" smtClean="0"/>
          </a:p>
          <a:p>
            <a:pPr algn="just"/>
            <a:r>
              <a:rPr lang="en-GB" sz="2400" dirty="0" smtClean="0"/>
              <a:t>When the mill is rotated the mixture of the medium, ore, and water, known as the </a:t>
            </a:r>
            <a:r>
              <a:rPr lang="en-GB" sz="2400" i="1" dirty="0" smtClean="0"/>
              <a:t>mill charge</a:t>
            </a:r>
            <a:r>
              <a:rPr lang="en-GB" sz="2400" dirty="0" smtClean="0"/>
              <a:t>, is intimately mixed, the medium </a:t>
            </a:r>
            <a:r>
              <a:rPr lang="en-GB" sz="2400" dirty="0" err="1" smtClean="0"/>
              <a:t>comminuting</a:t>
            </a:r>
            <a:r>
              <a:rPr lang="en-GB" sz="2400" dirty="0" smtClean="0"/>
              <a:t> the particles by any of the above methods depending on the speed of rotation of the mill. </a:t>
            </a:r>
          </a:p>
          <a:p>
            <a:pPr algn="just"/>
            <a:endParaRPr lang="en-GB" sz="2400" dirty="0" smtClean="0"/>
          </a:p>
          <a:p>
            <a:pPr algn="just"/>
            <a:r>
              <a:rPr lang="en-GB" sz="2400" dirty="0" smtClean="0"/>
              <a:t>Most of the kinetic energy of the tumbling load is dissipated as heat, noise, and other losses, only a small fraction being expended in actually breaking the particles.</a:t>
            </a:r>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FF0000"/>
                </a:solidFill>
              </a:rPr>
              <a:t>Grinding Mills</a:t>
            </a:r>
            <a:endParaRPr lang="en-GB" b="1" dirty="0">
              <a:solidFill>
                <a:srgbClr val="FF0000"/>
              </a:solidFill>
            </a:endParaRPr>
          </a:p>
        </p:txBody>
      </p:sp>
      <p:sp>
        <p:nvSpPr>
          <p:cNvPr id="3" name="Content Placeholder 2"/>
          <p:cNvSpPr>
            <a:spLocks noGrp="1"/>
          </p:cNvSpPr>
          <p:nvPr>
            <p:ph idx="1"/>
          </p:nvPr>
        </p:nvSpPr>
        <p:spPr>
          <a:xfrm>
            <a:off x="179512" y="980728"/>
            <a:ext cx="8640960" cy="5688632"/>
          </a:xfrm>
        </p:spPr>
        <p:txBody>
          <a:bodyPr>
            <a:normAutofit/>
          </a:bodyPr>
          <a:lstStyle/>
          <a:p>
            <a:pPr marL="457200" indent="-457200">
              <a:buNone/>
            </a:pPr>
            <a:r>
              <a:rPr lang="en-GB" sz="3500" b="1" dirty="0" smtClean="0">
                <a:solidFill>
                  <a:srgbClr val="002060"/>
                </a:solidFill>
              </a:rPr>
              <a:t>Grinding Circuits</a:t>
            </a:r>
          </a:p>
          <a:p>
            <a:pPr algn="just"/>
            <a:endParaRPr lang="en-GB" sz="2400" dirty="0" smtClean="0"/>
          </a:p>
          <a:p>
            <a:pPr algn="just"/>
            <a:r>
              <a:rPr lang="en-GB" sz="2400" dirty="0" smtClean="0"/>
              <a:t>The action of all classifiers in grinding circuits is dependent on the differential settling rates of particles in a fluid, which means that particles are classified not only by size but also by specific gravity.</a:t>
            </a:r>
          </a:p>
          <a:p>
            <a:pPr algn="just"/>
            <a:endParaRPr lang="en-GB" sz="2400" dirty="0" smtClean="0"/>
          </a:p>
          <a:p>
            <a:pPr algn="just"/>
            <a:r>
              <a:rPr lang="en-GB" sz="2400" dirty="0" smtClean="0"/>
              <a:t> A small dense particle may therefore behave in a similar way to a large, low-density particle. </a:t>
            </a:r>
          </a:p>
          <a:p>
            <a:pPr algn="just"/>
            <a:endParaRPr lang="en-GB" sz="2400" dirty="0" smtClean="0"/>
          </a:p>
          <a:p>
            <a:pPr algn="just"/>
            <a:r>
              <a:rPr lang="en-GB" sz="2400" dirty="0" smtClean="0"/>
              <a:t>Thus, when an ore containing a heavy valuable mineral is ground, </a:t>
            </a:r>
            <a:r>
              <a:rPr lang="en-GB" sz="2400" dirty="0" err="1" smtClean="0"/>
              <a:t>overgrinding</a:t>
            </a:r>
            <a:r>
              <a:rPr lang="en-GB" sz="2400" dirty="0" smtClean="0"/>
              <a:t> of this material is likely to occur, due to it being returned in the circulating load, even though it is below the required product size.</a:t>
            </a:r>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70</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1124744"/>
            <a:ext cx="8712968" cy="5472608"/>
          </a:xfrm>
        </p:spPr>
        <p:txBody>
          <a:bodyPr>
            <a:normAutofit/>
          </a:bodyPr>
          <a:lstStyle/>
          <a:p>
            <a:pPr>
              <a:buNone/>
            </a:pPr>
            <a:r>
              <a:rPr lang="en-GB" sz="4600" b="1" dirty="0" smtClean="0">
                <a:solidFill>
                  <a:srgbClr val="FF0000"/>
                </a:solidFill>
              </a:rPr>
              <a:t>Introduction</a:t>
            </a:r>
          </a:p>
          <a:p>
            <a:pPr algn="just"/>
            <a:endParaRPr lang="en-GB" sz="2400" dirty="0" smtClean="0"/>
          </a:p>
          <a:p>
            <a:pPr algn="just"/>
            <a:r>
              <a:rPr lang="en-GB" sz="2400" dirty="0" smtClean="0"/>
              <a:t>Apart from laboratory testing, grinding in mineral processing is a continuous process, material being fed at a controlled rate from storage bins into one end of the mill and overflowing at the other end after a suitable dwell time. </a:t>
            </a:r>
          </a:p>
          <a:p>
            <a:pPr algn="just"/>
            <a:endParaRPr lang="en-GB" sz="2400" dirty="0" smtClean="0"/>
          </a:p>
          <a:p>
            <a:pPr algn="just"/>
            <a:r>
              <a:rPr lang="en-GB" sz="2400" dirty="0" smtClean="0"/>
              <a:t>Control of product size is exercised by the type of medium used, the speed of rotation of the mill, the nature of the ore feed, and the type of circuit used.</a:t>
            </a:r>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80728"/>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GB" b="1" dirty="0" smtClean="0">
                <a:solidFill>
                  <a:srgbClr val="7030A0"/>
                </a:solidFill>
              </a:rPr>
              <a:t>Grinding Mills</a:t>
            </a:r>
            <a:endParaRPr lang="en-GB" b="1" dirty="0">
              <a:solidFill>
                <a:srgbClr val="7030A0"/>
              </a:solidFill>
            </a:endParaRPr>
          </a:p>
        </p:txBody>
      </p:sp>
      <p:sp>
        <p:nvSpPr>
          <p:cNvPr id="3" name="Content Placeholder 2"/>
          <p:cNvSpPr>
            <a:spLocks noGrp="1"/>
          </p:cNvSpPr>
          <p:nvPr>
            <p:ph idx="1"/>
          </p:nvPr>
        </p:nvSpPr>
        <p:spPr>
          <a:xfrm>
            <a:off x="179512" y="1124744"/>
            <a:ext cx="8712968" cy="5472608"/>
          </a:xfrm>
        </p:spPr>
        <p:txBody>
          <a:bodyPr>
            <a:normAutofit/>
          </a:bodyPr>
          <a:lstStyle/>
          <a:p>
            <a:pPr>
              <a:buNone/>
            </a:pPr>
            <a:r>
              <a:rPr lang="en-GB" sz="2400" b="1" dirty="0" smtClean="0">
                <a:solidFill>
                  <a:srgbClr val="C00000"/>
                </a:solidFill>
              </a:rPr>
              <a:t>The Motion of the Charge in a Tumbling Mill</a:t>
            </a:r>
          </a:p>
          <a:p>
            <a:pPr algn="just"/>
            <a:endParaRPr lang="en-GB" sz="2000" dirty="0" smtClean="0"/>
          </a:p>
          <a:p>
            <a:pPr algn="just"/>
            <a:r>
              <a:rPr lang="en-GB" sz="2400" dirty="0" smtClean="0"/>
              <a:t>The distinctive feature of tumbling mill s is the use of loose crushing bodies, which are large, hard, and heavy in relation to the ore particles, but small in relation to the volume of the mill, and which occupy slightly less than half the volume of the mill.</a:t>
            </a:r>
          </a:p>
          <a:p>
            <a:pPr algn="just"/>
            <a:endParaRPr lang="en-GB" sz="2400" dirty="0" smtClean="0"/>
          </a:p>
          <a:p>
            <a:pPr algn="just"/>
            <a:r>
              <a:rPr lang="en-GB" sz="2400" dirty="0" smtClean="0"/>
              <a:t>Due to the rotation and friction of the mill shell, the grinding medium is lifted along the rising side of the mill until a position of dynamic equilibrium is reached, when the bodies cascade and cataract down the free surface of other bodies, about a dead zone where little movement occurs, down to the </a:t>
            </a:r>
            <a:r>
              <a:rPr lang="en-GB" sz="2400" i="1" dirty="0" smtClean="0"/>
              <a:t>toe</a:t>
            </a:r>
            <a:r>
              <a:rPr lang="en-GB" sz="2400" dirty="0" smtClean="0"/>
              <a:t> of the mill charge (Fig. 2).</a:t>
            </a:r>
          </a:p>
          <a:p>
            <a:pPr algn="just"/>
            <a:endParaRPr lang="en-GB" sz="2000" dirty="0" smtClean="0"/>
          </a:p>
          <a:p>
            <a:pPr algn="just"/>
            <a:endParaRPr lang="en-GB" sz="2400" dirty="0" smtClean="0"/>
          </a:p>
          <a:p>
            <a:endParaRPr lang="en-GB" sz="2400" dirty="0" smtClean="0"/>
          </a:p>
          <a:p>
            <a:pPr algn="just"/>
            <a:endParaRPr lang="en-GB" dirty="0"/>
          </a:p>
        </p:txBody>
      </p:sp>
      <p:cxnSp>
        <p:nvCxnSpPr>
          <p:cNvPr id="5" name="Straight Connector 4"/>
          <p:cNvCxnSpPr/>
          <p:nvPr/>
        </p:nvCxnSpPr>
        <p:spPr>
          <a:xfrm>
            <a:off x="0" y="90872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72609B3-1B8C-4B1E-B012-CB18B1CCDB1A}" type="slidenum">
              <a:rPr lang="en-GB" smtClean="0"/>
              <a:pPr/>
              <a:t>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5624</Words>
  <Application>Microsoft Office PowerPoint</Application>
  <PresentationFormat>On-screen Show (4:3)</PresentationFormat>
  <Paragraphs>907</Paragraphs>
  <Slides>70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Equation</vt:lpstr>
      <vt:lpstr>COMMINUTION</vt:lpstr>
      <vt:lpstr>Grinding Mills</vt:lpstr>
      <vt:lpstr>Grinding Mills</vt:lpstr>
      <vt:lpstr>Grinding Mills</vt:lpstr>
      <vt:lpstr>Grinding Mills</vt:lpstr>
      <vt:lpstr>Slide 6</vt:lpstr>
      <vt:lpstr>Grinding Mills</vt:lpstr>
      <vt:lpstr>Grinding Mills</vt:lpstr>
      <vt:lpstr>Grinding Mills</vt:lpstr>
      <vt:lpstr>Slide 10</vt:lpstr>
      <vt:lpstr>Grinding Mills</vt:lpstr>
      <vt:lpstr>Grinding Mills</vt:lpstr>
      <vt:lpstr>Grinding Mills</vt:lpstr>
      <vt:lpstr>Grinding Mills</vt:lpstr>
      <vt:lpstr>Slide 15</vt:lpstr>
      <vt:lpstr>Grinding Mills</vt:lpstr>
      <vt:lpstr>Grinding Mills</vt:lpstr>
      <vt:lpstr>Grinding Mills</vt:lpstr>
      <vt:lpstr>Grinding Mills</vt:lpstr>
      <vt:lpstr>Slide 20</vt:lpstr>
      <vt:lpstr>Grinding Mills</vt:lpstr>
      <vt:lpstr>Slide 22</vt:lpstr>
      <vt:lpstr>Grinding Mills</vt:lpstr>
      <vt:lpstr>Grinding Mills</vt:lpstr>
      <vt:lpstr>Grinding Mills</vt:lpstr>
      <vt:lpstr>Slide 26</vt:lpstr>
      <vt:lpstr>Grinding Mills</vt:lpstr>
      <vt:lpstr>Grinding Mills</vt:lpstr>
      <vt:lpstr>Grinding Mills</vt:lpstr>
      <vt:lpstr>Slide 30</vt:lpstr>
      <vt:lpstr>Grinding Mills</vt:lpstr>
      <vt:lpstr>Grinding Mills</vt:lpstr>
      <vt:lpstr>Grinding Mills</vt:lpstr>
      <vt:lpstr>Slide 34</vt:lpstr>
      <vt:lpstr>Grinding Mills</vt:lpstr>
      <vt:lpstr>Slide 36</vt:lpstr>
      <vt:lpstr>Grinding Mills</vt:lpstr>
      <vt:lpstr>Grinding Mills</vt:lpstr>
      <vt:lpstr>Grinding Mills</vt:lpstr>
      <vt:lpstr>Grinding Mills</vt:lpstr>
      <vt:lpstr>Slide 41</vt:lpstr>
      <vt:lpstr>Grinding Mills</vt:lpstr>
      <vt:lpstr>Slide 43</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Grinding Mills</vt:lpstr>
      <vt:lpstr>Slide 63</vt:lpstr>
      <vt:lpstr>Grinding Mills</vt:lpstr>
      <vt:lpstr>Grinding Mills</vt:lpstr>
      <vt:lpstr>Grinding Mills</vt:lpstr>
      <vt:lpstr>Grinding Mills</vt:lpstr>
      <vt:lpstr>Grinding Mills</vt:lpstr>
      <vt:lpstr>Grinding Mills</vt:lpstr>
      <vt:lpstr>Grinding Mills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COMMINUTION</dc:title>
  <dc:creator>EDWARD</dc:creator>
  <cp:lastModifiedBy>user</cp:lastModifiedBy>
  <cp:revision>49</cp:revision>
  <dcterms:created xsi:type="dcterms:W3CDTF">2012-02-16T10:27:26Z</dcterms:created>
  <dcterms:modified xsi:type="dcterms:W3CDTF">2015-02-15T15:31:03Z</dcterms:modified>
</cp:coreProperties>
</file>