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sldIdLst>
    <p:sldId id="256" r:id="rId2"/>
    <p:sldId id="257" r:id="rId3"/>
    <p:sldId id="258" r:id="rId4"/>
    <p:sldId id="259" r:id="rId5"/>
    <p:sldId id="260" r:id="rId6"/>
    <p:sldId id="261" r:id="rId7"/>
    <p:sldId id="268" r:id="rId8"/>
    <p:sldId id="269" r:id="rId9"/>
    <p:sldId id="271" r:id="rId10"/>
    <p:sldId id="270" r:id="rId11"/>
    <p:sldId id="305" r:id="rId12"/>
    <p:sldId id="272" r:id="rId13"/>
    <p:sldId id="273" r:id="rId14"/>
    <p:sldId id="275" r:id="rId15"/>
    <p:sldId id="306" r:id="rId16"/>
    <p:sldId id="307" r:id="rId17"/>
    <p:sldId id="274" r:id="rId18"/>
    <p:sldId id="276" r:id="rId19"/>
    <p:sldId id="277" r:id="rId20"/>
    <p:sldId id="278" r:id="rId21"/>
    <p:sldId id="279" r:id="rId22"/>
    <p:sldId id="280" r:id="rId23"/>
    <p:sldId id="281" r:id="rId24"/>
    <p:sldId id="282" r:id="rId25"/>
    <p:sldId id="283" r:id="rId26"/>
    <p:sldId id="285" r:id="rId27"/>
    <p:sldId id="284" r:id="rId28"/>
    <p:sldId id="286" r:id="rId29"/>
    <p:sldId id="288" r:id="rId30"/>
    <p:sldId id="287" r:id="rId31"/>
    <p:sldId id="290" r:id="rId32"/>
    <p:sldId id="289" r:id="rId33"/>
    <p:sldId id="292" r:id="rId34"/>
    <p:sldId id="291" r:id="rId35"/>
    <p:sldId id="295" r:id="rId36"/>
    <p:sldId id="293" r:id="rId37"/>
    <p:sldId id="312" r:id="rId38"/>
    <p:sldId id="311" r:id="rId39"/>
    <p:sldId id="294" r:id="rId40"/>
    <p:sldId id="297" r:id="rId41"/>
    <p:sldId id="296" r:id="rId42"/>
    <p:sldId id="299" r:id="rId43"/>
    <p:sldId id="298" r:id="rId44"/>
    <p:sldId id="300" r:id="rId45"/>
    <p:sldId id="301" r:id="rId46"/>
    <p:sldId id="302" r:id="rId47"/>
    <p:sldId id="303" r:id="rId48"/>
    <p:sldId id="304" r:id="rId49"/>
    <p:sldId id="31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41FCD6-2C0B-454F-B571-85CA1A6DE3D6}" type="datetimeFigureOut">
              <a:rPr lang="en-GB" smtClean="0"/>
              <a:t>06/05/2013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EB5046-8927-45F8-9587-EBA7CD3A0087}"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6E7F00C-9E95-4BF8-A3C0-6B58FE8C5403}" type="datetime1">
              <a:rPr lang="en-GB" smtClean="0"/>
              <a:t>06/05/2013</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
        <p:nvSpPr>
          <p:cNvPr id="6" name="Slide Number Placeholder 5"/>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490C711-A7A6-46C9-8835-15D9B5D48AC3}" type="datetime1">
              <a:rPr lang="en-GB" smtClean="0"/>
              <a:t>06/05/2013</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
        <p:nvSpPr>
          <p:cNvPr id="6" name="Slide Number Placeholder 5"/>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39CF6F-0816-4B49-B05B-2A6FC9345775}" type="datetime1">
              <a:rPr lang="en-GB" smtClean="0"/>
              <a:t>06/05/2013</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
        <p:nvSpPr>
          <p:cNvPr id="6" name="Slide Number Placeholder 5"/>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41E5DC-5385-4AF0-B92A-F12CC613AAE1}" type="datetime1">
              <a:rPr lang="en-GB" smtClean="0"/>
              <a:t>06/05/2013</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
        <p:nvSpPr>
          <p:cNvPr id="6" name="Slide Number Placeholder 5"/>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AC43C0-6642-4C9F-95B5-06E8C0D8C0D1}" type="datetime1">
              <a:rPr lang="en-GB" smtClean="0"/>
              <a:t>06/05/2013</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
        <p:nvSpPr>
          <p:cNvPr id="6" name="Slide Number Placeholder 5"/>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FB40E-89EC-4926-A379-0B083D54BD73}" type="datetime1">
              <a:rPr lang="en-GB" smtClean="0"/>
              <a:t>06/05/2013</a:t>
            </a:fld>
            <a:endParaRPr lang="en-GB" dirty="0"/>
          </a:p>
        </p:txBody>
      </p:sp>
      <p:sp>
        <p:nvSpPr>
          <p:cNvPr id="6" name="Footer Placeholder 5"/>
          <p:cNvSpPr>
            <a:spLocks noGrp="1"/>
          </p:cNvSpPr>
          <p:nvPr>
            <p:ph type="ftr" sz="quarter" idx="11"/>
          </p:nvPr>
        </p:nvSpPr>
        <p:spPr/>
        <p:txBody>
          <a:bodyPr/>
          <a:lstStyle/>
          <a:p>
            <a:r>
              <a:rPr lang="en-GB" smtClean="0"/>
              <a:t>ES/2013</a:t>
            </a:r>
            <a:endParaRPr lang="en-GB" dirty="0"/>
          </a:p>
        </p:txBody>
      </p:sp>
      <p:sp>
        <p:nvSpPr>
          <p:cNvPr id="7" name="Slide Number Placeholder 6"/>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DE7F825-215B-43DD-AFF7-F8BE3088180C}" type="datetime1">
              <a:rPr lang="en-GB" smtClean="0"/>
              <a:t>06/05/2013</a:t>
            </a:fld>
            <a:endParaRPr lang="en-GB" dirty="0"/>
          </a:p>
        </p:txBody>
      </p:sp>
      <p:sp>
        <p:nvSpPr>
          <p:cNvPr id="8" name="Footer Placeholder 7"/>
          <p:cNvSpPr>
            <a:spLocks noGrp="1"/>
          </p:cNvSpPr>
          <p:nvPr>
            <p:ph type="ftr" sz="quarter" idx="11"/>
          </p:nvPr>
        </p:nvSpPr>
        <p:spPr/>
        <p:txBody>
          <a:bodyPr/>
          <a:lstStyle/>
          <a:p>
            <a:r>
              <a:rPr lang="en-GB" smtClean="0"/>
              <a:t>ES/2013</a:t>
            </a:r>
            <a:endParaRPr lang="en-GB" dirty="0"/>
          </a:p>
        </p:txBody>
      </p:sp>
      <p:sp>
        <p:nvSpPr>
          <p:cNvPr id="9" name="Slide Number Placeholder 8"/>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9A93864-C7F6-44A9-9295-F34F3A006296}" type="datetime1">
              <a:rPr lang="en-GB" smtClean="0"/>
              <a:t>06/05/2013</a:t>
            </a:fld>
            <a:endParaRPr lang="en-GB" dirty="0"/>
          </a:p>
        </p:txBody>
      </p:sp>
      <p:sp>
        <p:nvSpPr>
          <p:cNvPr id="4" name="Footer Placeholder 3"/>
          <p:cNvSpPr>
            <a:spLocks noGrp="1"/>
          </p:cNvSpPr>
          <p:nvPr>
            <p:ph type="ftr" sz="quarter" idx="11"/>
          </p:nvPr>
        </p:nvSpPr>
        <p:spPr/>
        <p:txBody>
          <a:bodyPr/>
          <a:lstStyle/>
          <a:p>
            <a:r>
              <a:rPr lang="en-GB" smtClean="0"/>
              <a:t>ES/2013</a:t>
            </a:r>
            <a:endParaRPr lang="en-GB" dirty="0"/>
          </a:p>
        </p:txBody>
      </p:sp>
      <p:sp>
        <p:nvSpPr>
          <p:cNvPr id="5" name="Slide Number Placeholder 4"/>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61C53-6704-4578-B6BD-BEE2343C2955}" type="datetime1">
              <a:rPr lang="en-GB" smtClean="0"/>
              <a:t>06/05/2013</a:t>
            </a:fld>
            <a:endParaRPr lang="en-GB" dirty="0"/>
          </a:p>
        </p:txBody>
      </p:sp>
      <p:sp>
        <p:nvSpPr>
          <p:cNvPr id="3" name="Footer Placeholder 2"/>
          <p:cNvSpPr>
            <a:spLocks noGrp="1"/>
          </p:cNvSpPr>
          <p:nvPr>
            <p:ph type="ftr" sz="quarter" idx="11"/>
          </p:nvPr>
        </p:nvSpPr>
        <p:spPr/>
        <p:txBody>
          <a:bodyPr/>
          <a:lstStyle/>
          <a:p>
            <a:r>
              <a:rPr lang="en-GB" smtClean="0"/>
              <a:t>ES/2013</a:t>
            </a:r>
            <a:endParaRPr lang="en-GB"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B236D2-C61D-4F16-BD13-E9A51CE568A3}" type="datetime1">
              <a:rPr lang="en-GB" smtClean="0"/>
              <a:t>06/05/2013</a:t>
            </a:fld>
            <a:endParaRPr lang="en-GB" dirty="0"/>
          </a:p>
        </p:txBody>
      </p:sp>
      <p:sp>
        <p:nvSpPr>
          <p:cNvPr id="6" name="Footer Placeholder 5"/>
          <p:cNvSpPr>
            <a:spLocks noGrp="1"/>
          </p:cNvSpPr>
          <p:nvPr>
            <p:ph type="ftr" sz="quarter" idx="11"/>
          </p:nvPr>
        </p:nvSpPr>
        <p:spPr/>
        <p:txBody>
          <a:bodyPr/>
          <a:lstStyle/>
          <a:p>
            <a:r>
              <a:rPr lang="en-GB" smtClean="0"/>
              <a:t>ES/2013</a:t>
            </a:r>
            <a:endParaRPr lang="en-GB" dirty="0"/>
          </a:p>
        </p:txBody>
      </p:sp>
      <p:sp>
        <p:nvSpPr>
          <p:cNvPr id="7" name="Slide Number Placeholder 6"/>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5F22C-BB19-483C-80F6-9FA0BC875F02}" type="datetime1">
              <a:rPr lang="en-GB" smtClean="0"/>
              <a:t>06/05/2013</a:t>
            </a:fld>
            <a:endParaRPr lang="en-GB" dirty="0"/>
          </a:p>
        </p:txBody>
      </p:sp>
      <p:sp>
        <p:nvSpPr>
          <p:cNvPr id="6" name="Footer Placeholder 5"/>
          <p:cNvSpPr>
            <a:spLocks noGrp="1"/>
          </p:cNvSpPr>
          <p:nvPr>
            <p:ph type="ftr" sz="quarter" idx="11"/>
          </p:nvPr>
        </p:nvSpPr>
        <p:spPr/>
        <p:txBody>
          <a:bodyPr/>
          <a:lstStyle/>
          <a:p>
            <a:r>
              <a:rPr lang="en-GB" smtClean="0"/>
              <a:t>ES/2013</a:t>
            </a:r>
            <a:endParaRPr lang="en-GB" dirty="0"/>
          </a:p>
        </p:txBody>
      </p:sp>
      <p:sp>
        <p:nvSpPr>
          <p:cNvPr id="7" name="Slide Number Placeholder 6"/>
          <p:cNvSpPr>
            <a:spLocks noGrp="1"/>
          </p:cNvSpPr>
          <p:nvPr>
            <p:ph type="sldNum" sz="quarter" idx="12"/>
          </p:nvPr>
        </p:nvSpPr>
        <p:spPr/>
        <p:txBody>
          <a:bodyPr/>
          <a:lstStyle/>
          <a:p>
            <a:fld id="{9ECD456D-0EDD-438A-A30E-71E2F5F41006}"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6A51A-BD42-430E-98EB-FFD22C7E5032}" type="datetime1">
              <a:rPr lang="en-GB" smtClean="0"/>
              <a:t>06/05/2013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ES/2013</a:t>
            </a: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D456D-0EDD-438A-A30E-71E2F5F41006}"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908720"/>
            <a:ext cx="7772400" cy="1470025"/>
          </a:xfrm>
        </p:spPr>
        <p:txBody>
          <a:bodyPr>
            <a:normAutofit/>
          </a:bodyPr>
          <a:lstStyle/>
          <a:p>
            <a:r>
              <a:rPr lang="en-GB" sz="7200" b="1" dirty="0" smtClean="0"/>
              <a:t>DEWATERING</a:t>
            </a:r>
            <a:endParaRPr lang="en-GB" sz="7200" b="1" dirty="0"/>
          </a:p>
        </p:txBody>
      </p:sp>
      <p:sp>
        <p:nvSpPr>
          <p:cNvPr id="3" name="Subtitle 2"/>
          <p:cNvSpPr>
            <a:spLocks noGrp="1"/>
          </p:cNvSpPr>
          <p:nvPr>
            <p:ph type="subTitle" idx="1"/>
          </p:nvPr>
        </p:nvSpPr>
        <p:spPr/>
        <p:txBody>
          <a:bodyPr/>
          <a:lstStyle/>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85000" lnSpcReduction="10000"/>
          </a:bodyPr>
          <a:lstStyle/>
          <a:p>
            <a:pPr algn="just">
              <a:buNone/>
            </a:pPr>
            <a:r>
              <a:rPr lang="en-GB" sz="3300" b="1" dirty="0" smtClean="0">
                <a:solidFill>
                  <a:srgbClr val="7030A0"/>
                </a:solidFill>
                <a:latin typeface="Arial" pitchFamily="34" charset="0"/>
                <a:cs typeface="Arial" pitchFamily="34" charset="0"/>
              </a:rPr>
              <a:t>Gravity Sedimentation</a:t>
            </a:r>
          </a:p>
          <a:p>
            <a:pPr algn="just"/>
            <a:r>
              <a:rPr lang="en-GB" sz="2800" dirty="0"/>
              <a:t>Within the tank is one or more rotating radial arms, from each of which are suspended a series of blades, shaped so as to rake the settled solids towards the central outlet</a:t>
            </a:r>
            <a:r>
              <a:rPr lang="en-GB" sz="2800" dirty="0" smtClean="0"/>
              <a:t>.</a:t>
            </a:r>
          </a:p>
          <a:p>
            <a:pPr algn="just">
              <a:buNone/>
            </a:pPr>
            <a:endParaRPr lang="en-GB" sz="2800" dirty="0" smtClean="0"/>
          </a:p>
          <a:p>
            <a:pPr algn="just"/>
            <a:r>
              <a:rPr lang="en-GB" sz="2800" dirty="0" smtClean="0"/>
              <a:t>On </a:t>
            </a:r>
            <a:r>
              <a:rPr lang="en-GB" sz="2800" dirty="0"/>
              <a:t>most modern thickeners these arms rise automatically if the torque exceeds a certain value, thus preventing damage due to overloading. </a:t>
            </a:r>
            <a:endParaRPr lang="en-GB" sz="2800" dirty="0" smtClean="0"/>
          </a:p>
          <a:p>
            <a:pPr algn="just"/>
            <a:endParaRPr lang="en-GB" sz="2800" dirty="0" smtClean="0"/>
          </a:p>
          <a:p>
            <a:pPr algn="just"/>
            <a:r>
              <a:rPr lang="en-GB" sz="2800" dirty="0" smtClean="0"/>
              <a:t>The </a:t>
            </a:r>
            <a:r>
              <a:rPr lang="en-GB" sz="2800" dirty="0"/>
              <a:t>blades also assist the compaction of the settled particles and produce a thicker underflow than can be achieved by simple settling.</a:t>
            </a:r>
          </a:p>
          <a:p>
            <a:pPr algn="just">
              <a:buNone/>
            </a:pPr>
            <a:endParaRPr lang="en-GB" sz="2800" dirty="0"/>
          </a:p>
          <a:p>
            <a:pPr algn="just"/>
            <a:r>
              <a:rPr lang="en-GB" sz="2800" dirty="0"/>
              <a:t>Since capital is the major cost of thickening, selection of the correct size of thickener for a particular application is important.</a:t>
            </a:r>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10</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a:bodyPr>
          <a:lstStyle/>
          <a:p>
            <a:pPr algn="just">
              <a:buNone/>
            </a:pPr>
            <a:r>
              <a:rPr lang="en-GB" sz="3300" b="1" dirty="0" smtClean="0">
                <a:solidFill>
                  <a:srgbClr val="7030A0"/>
                </a:solidFill>
                <a:latin typeface="Arial" pitchFamily="34" charset="0"/>
                <a:cs typeface="Arial" pitchFamily="34" charset="0"/>
              </a:rPr>
              <a:t>Gravity Sedimentation</a:t>
            </a:r>
          </a:p>
          <a:p>
            <a:pPr algn="just"/>
            <a:r>
              <a:rPr lang="en-GB" sz="2800" dirty="0" smtClean="0"/>
              <a:t>Thickeners often incorporate substantial storage capacity so that, for instance, if the filtration section is shut down for maintenance, the concentrator can continue to feed material to the dewatering section.</a:t>
            </a:r>
          </a:p>
          <a:p>
            <a:pPr algn="just"/>
            <a:endParaRPr lang="en-GB" sz="2800" dirty="0" smtClean="0"/>
          </a:p>
          <a:p>
            <a:pPr algn="just"/>
            <a:r>
              <a:rPr lang="en-GB" sz="2800" dirty="0" smtClean="0"/>
              <a:t>During such periods the thickened underflow should be </a:t>
            </a:r>
            <a:r>
              <a:rPr lang="en-GB" sz="2800" dirty="0" err="1" smtClean="0"/>
              <a:t>recirculated</a:t>
            </a:r>
            <a:r>
              <a:rPr lang="en-GB" sz="2800" dirty="0" smtClean="0"/>
              <a:t> into the thickener feed-well.</a:t>
            </a:r>
          </a:p>
          <a:p>
            <a:pPr algn="just"/>
            <a:endParaRPr lang="en-GB" sz="2800" dirty="0" smtClean="0"/>
          </a:p>
          <a:p>
            <a:pPr algn="just"/>
            <a:r>
              <a:rPr lang="en-GB" sz="2800" dirty="0" smtClean="0"/>
              <a:t>At no time should the underflow cease to be pumped, as </a:t>
            </a:r>
            <a:r>
              <a:rPr lang="en-GB" sz="2800" dirty="0" err="1" smtClean="0"/>
              <a:t>chokage</a:t>
            </a:r>
            <a:r>
              <a:rPr lang="en-GB" sz="2800" dirty="0" smtClean="0"/>
              <a:t> of the discharge cone rapidly occurs.</a:t>
            </a:r>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11</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10000"/>
          </a:bodyPr>
          <a:lstStyle/>
          <a:p>
            <a:pPr algn="just">
              <a:buNone/>
            </a:pPr>
            <a:r>
              <a:rPr lang="en-GB" sz="3300" b="1" dirty="0" smtClean="0">
                <a:solidFill>
                  <a:srgbClr val="7030A0"/>
                </a:solidFill>
                <a:latin typeface="Arial" pitchFamily="34" charset="0"/>
                <a:cs typeface="Arial" pitchFamily="34" charset="0"/>
              </a:rPr>
              <a:t>Gravity Sedimentation</a:t>
            </a:r>
          </a:p>
          <a:p>
            <a:pPr algn="just"/>
            <a:r>
              <a:rPr lang="en-GB" sz="2800" dirty="0"/>
              <a:t>The two primary functions of the thickener are the production of a clarified overflow and a thickened underflow of the required concentration.</a:t>
            </a:r>
          </a:p>
          <a:p>
            <a:pPr algn="just">
              <a:buNone/>
            </a:pPr>
            <a:endParaRPr lang="en-GB" sz="2800" dirty="0"/>
          </a:p>
          <a:p>
            <a:pPr algn="just"/>
            <a:r>
              <a:rPr lang="en-GB" sz="2800" dirty="0"/>
              <a:t>For a given throughput the clarifying capacity is determined by the thickener diameter, since the surface area must be large enough so that the upward velocity of liquid is at all times lower than the settling velocity of the lowest-settling particle which is to be recovered</a:t>
            </a:r>
            <a:r>
              <a:rPr lang="en-GB" sz="2800" dirty="0" smtClean="0"/>
              <a:t>.</a:t>
            </a:r>
          </a:p>
          <a:p>
            <a:pPr algn="just"/>
            <a:endParaRPr lang="en-GB" sz="2800" dirty="0" smtClean="0"/>
          </a:p>
          <a:p>
            <a:pPr algn="just"/>
            <a:r>
              <a:rPr lang="en-GB" sz="2800" dirty="0" smtClean="0"/>
              <a:t> </a:t>
            </a:r>
            <a:r>
              <a:rPr lang="en-GB" sz="2800" dirty="0"/>
              <a:t>The degree of thickening produced is controlled by the residence time of the particles and hence by the thickener depth.</a:t>
            </a:r>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12</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20000"/>
          </a:bodyPr>
          <a:lstStyle/>
          <a:p>
            <a:pPr algn="just">
              <a:buNone/>
            </a:pPr>
            <a:r>
              <a:rPr lang="en-GB" sz="3300" b="1" dirty="0" smtClean="0">
                <a:solidFill>
                  <a:srgbClr val="7030A0"/>
                </a:solidFill>
                <a:latin typeface="Arial" pitchFamily="34" charset="0"/>
                <a:cs typeface="Arial" pitchFamily="34" charset="0"/>
              </a:rPr>
              <a:t>Gravity Sedimentation</a:t>
            </a:r>
          </a:p>
          <a:p>
            <a:pPr algn="just">
              <a:buNone/>
            </a:pPr>
            <a:endParaRPr lang="en-GB" sz="2800" dirty="0" smtClean="0"/>
          </a:p>
          <a:p>
            <a:pPr algn="just"/>
            <a:r>
              <a:rPr lang="en-GB" sz="2800" dirty="0"/>
              <a:t>The solids concentration in a thickener varies from that of the clear overflow to that of the thickened underflow being discharged. </a:t>
            </a:r>
            <a:endParaRPr lang="en-GB" sz="2800" dirty="0" smtClean="0"/>
          </a:p>
          <a:p>
            <a:pPr algn="just"/>
            <a:endParaRPr lang="en-GB" sz="2800" dirty="0" smtClean="0"/>
          </a:p>
          <a:p>
            <a:pPr algn="just"/>
            <a:r>
              <a:rPr lang="en-GB" sz="2800" dirty="0" smtClean="0"/>
              <a:t>Although </a:t>
            </a:r>
            <a:r>
              <a:rPr lang="en-GB" sz="2800" dirty="0"/>
              <a:t>the variation in concentration is continuous, the concentrations at various depths may be grouped into four zones, as shown in Fig. </a:t>
            </a:r>
            <a:r>
              <a:rPr lang="en-GB" sz="2800" dirty="0" smtClean="0"/>
              <a:t>5.</a:t>
            </a:r>
          </a:p>
          <a:p>
            <a:pPr algn="just"/>
            <a:endParaRPr lang="en-GB" sz="2800" dirty="0" smtClean="0"/>
          </a:p>
          <a:p>
            <a:pPr algn="just"/>
            <a:r>
              <a:rPr lang="en-GB" sz="2800" dirty="0" smtClean="0"/>
              <a:t>When materials settle with a definite interface between the suspension and the clear liquid, as is the case with most flocculated mineral pulps, the solids-handling capacity determines the surface area.</a:t>
            </a:r>
            <a:endParaRPr lang="en-GB" sz="2800" dirty="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13</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899592" y="476672"/>
            <a:ext cx="7560840" cy="5400600"/>
          </a:xfrm>
          <a:prstGeom prst="rect">
            <a:avLst/>
          </a:prstGeom>
          <a:noFill/>
          <a:ln w="9525">
            <a:noFill/>
            <a:miter lim="800000"/>
            <a:headEnd/>
            <a:tailEnd/>
          </a:ln>
        </p:spPr>
      </p:pic>
      <p:sp>
        <p:nvSpPr>
          <p:cNvPr id="3" name="TextBox 2"/>
          <p:cNvSpPr txBox="1"/>
          <p:nvPr/>
        </p:nvSpPr>
        <p:spPr>
          <a:xfrm>
            <a:off x="683568" y="6309320"/>
            <a:ext cx="8136904" cy="400110"/>
          </a:xfrm>
          <a:prstGeom prst="rect">
            <a:avLst/>
          </a:prstGeom>
          <a:noFill/>
        </p:spPr>
        <p:txBody>
          <a:bodyPr wrap="square" rtlCol="0">
            <a:spAutoFit/>
          </a:bodyPr>
          <a:lstStyle/>
          <a:p>
            <a:pPr algn="ctr"/>
            <a:r>
              <a:rPr lang="en-GB" sz="2000" b="1" dirty="0" smtClean="0"/>
              <a:t>Figure 5  Concentration zones in a thickener</a:t>
            </a:r>
            <a:endParaRPr lang="en-GB" sz="2000" b="1"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14</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a:bodyPr>
          <a:lstStyle/>
          <a:p>
            <a:pPr algn="just">
              <a:buNone/>
            </a:pPr>
            <a:r>
              <a:rPr lang="en-GB" sz="3300" b="1" dirty="0" smtClean="0">
                <a:solidFill>
                  <a:srgbClr val="7030A0"/>
                </a:solidFill>
                <a:latin typeface="Arial" pitchFamily="34" charset="0"/>
                <a:cs typeface="Arial" pitchFamily="34" charset="0"/>
              </a:rPr>
              <a:t>Gravity Sedimentation</a:t>
            </a:r>
          </a:p>
          <a:p>
            <a:pPr algn="just"/>
            <a:r>
              <a:rPr lang="en-GB" sz="2800" dirty="0" smtClean="0"/>
              <a:t>Solids-handling capacity is defined </a:t>
            </a:r>
            <a:r>
              <a:rPr lang="en-GB" sz="2800" b="1" i="1" dirty="0" smtClean="0"/>
              <a:t>as the capacity of a material of given dilution to reach a condition such that the mass rate of solids leaving a region is equal to or greater than the mass rate of solids entering the region</a:t>
            </a:r>
            <a:r>
              <a:rPr lang="en-GB" sz="2800" dirty="0" smtClean="0"/>
              <a:t>.</a:t>
            </a:r>
          </a:p>
          <a:p>
            <a:pPr algn="just">
              <a:buNone/>
            </a:pPr>
            <a:endParaRPr lang="en-GB" sz="2800" dirty="0" smtClean="0"/>
          </a:p>
          <a:p>
            <a:pPr algn="just"/>
            <a:r>
              <a:rPr lang="en-GB" sz="2800" dirty="0" smtClean="0"/>
              <a:t>The attainment of this condition with a specific dilution depends on the mass subsidence rate being equal to or greater than the corresponding rise rate of displaced liquid.</a:t>
            </a:r>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15</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lnSpcReduction="10000"/>
          </a:bodyPr>
          <a:lstStyle/>
          <a:p>
            <a:pPr algn="just">
              <a:buNone/>
            </a:pPr>
            <a:r>
              <a:rPr lang="en-GB" sz="3300" b="1" dirty="0" smtClean="0">
                <a:solidFill>
                  <a:srgbClr val="7030A0"/>
                </a:solidFill>
                <a:latin typeface="Arial" pitchFamily="34" charset="0"/>
                <a:cs typeface="Arial" pitchFamily="34" charset="0"/>
              </a:rPr>
              <a:t>Gravity Sedimentation</a:t>
            </a:r>
          </a:p>
          <a:p>
            <a:pPr algn="just"/>
            <a:r>
              <a:rPr lang="en-GB" sz="2800" dirty="0" smtClean="0"/>
              <a:t>The satisfactory operation of the thickener as a clarifier depends upon the existence of a clear-liquid overflow at the top.</a:t>
            </a:r>
          </a:p>
          <a:p>
            <a:pPr algn="just"/>
            <a:r>
              <a:rPr lang="en-GB" sz="2800" dirty="0" smtClean="0"/>
              <a:t>If the clarification zone is too shallow, some of the smaller particles may escape in the overflow.</a:t>
            </a:r>
          </a:p>
          <a:p>
            <a:pPr algn="just"/>
            <a:r>
              <a:rPr lang="en-GB" sz="2800" dirty="0" smtClean="0"/>
              <a:t>The volumetric rate of flow upwards is equal to the difference between the rate of feed of liquid and the rate of removal in the underflow.</a:t>
            </a:r>
          </a:p>
          <a:p>
            <a:pPr algn="just"/>
            <a:r>
              <a:rPr lang="en-GB" sz="2800" dirty="0" smtClean="0"/>
              <a:t>Hence the required concentration of solids in the underflow, as well as the throughput, determines the conditions in the </a:t>
            </a:r>
            <a:r>
              <a:rPr lang="en-GB" sz="2800" smtClean="0"/>
              <a:t>clarification zone.</a:t>
            </a:r>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16</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10000"/>
          </a:bodyPr>
          <a:lstStyle/>
          <a:p>
            <a:pPr algn="just">
              <a:buNone/>
            </a:pPr>
            <a:r>
              <a:rPr lang="en-GB" sz="3300" b="1" dirty="0" smtClean="0">
                <a:solidFill>
                  <a:srgbClr val="7030A0"/>
                </a:solidFill>
                <a:latin typeface="Arial" pitchFamily="34" charset="0"/>
                <a:cs typeface="Arial" pitchFamily="34" charset="0"/>
              </a:rPr>
              <a:t>Filtration</a:t>
            </a:r>
          </a:p>
          <a:p>
            <a:pPr algn="just"/>
            <a:endParaRPr lang="en-GB" sz="2800" dirty="0" smtClean="0"/>
          </a:p>
          <a:p>
            <a:pPr algn="just"/>
            <a:r>
              <a:rPr lang="en-GB" sz="2800" dirty="0" smtClean="0"/>
              <a:t>Filtration is the process of separating solids from liquid by means of a porous medium, which retains the solid but allows the liquid to pass. </a:t>
            </a:r>
          </a:p>
          <a:p>
            <a:pPr algn="just"/>
            <a:r>
              <a:rPr lang="en-GB" sz="2800" dirty="0"/>
              <a:t> </a:t>
            </a:r>
          </a:p>
          <a:p>
            <a:pPr algn="just"/>
            <a:r>
              <a:rPr lang="en-GB" sz="2800" dirty="0"/>
              <a:t>The conditions under which filtration are carried out are many and varied and the choice of the most suitable type of equipment will depend on a large number of factors. </a:t>
            </a:r>
            <a:endParaRPr lang="en-GB" sz="2800" dirty="0" smtClean="0"/>
          </a:p>
          <a:p>
            <a:pPr algn="just"/>
            <a:endParaRPr lang="en-GB" sz="2800" dirty="0" smtClean="0"/>
          </a:p>
          <a:p>
            <a:pPr algn="just"/>
            <a:r>
              <a:rPr lang="en-GB" sz="2800" dirty="0" smtClean="0"/>
              <a:t>Whatever </a:t>
            </a:r>
            <a:r>
              <a:rPr lang="en-GB" sz="2800" dirty="0"/>
              <a:t>type of equipment is used, a filter cake gradually builds up on the medium and the resistance to flow progressively increases throughout the operation. </a:t>
            </a:r>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17</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a:bodyPr>
          <a:lstStyle/>
          <a:p>
            <a:pPr algn="just">
              <a:buNone/>
            </a:pPr>
            <a:r>
              <a:rPr lang="en-GB" sz="3300" b="1" dirty="0" smtClean="0">
                <a:solidFill>
                  <a:srgbClr val="7030A0"/>
                </a:solidFill>
                <a:latin typeface="Arial" pitchFamily="34" charset="0"/>
                <a:cs typeface="Arial" pitchFamily="34" charset="0"/>
              </a:rPr>
              <a:t>Filtration</a:t>
            </a:r>
          </a:p>
          <a:p>
            <a:pPr algn="just"/>
            <a:r>
              <a:rPr lang="en-GB" sz="2800" dirty="0"/>
              <a:t>Factors affecting the rate of filtration include:</a:t>
            </a:r>
          </a:p>
          <a:p>
            <a:pPr algn="just">
              <a:buNone/>
            </a:pPr>
            <a:r>
              <a:rPr lang="en-GB" sz="2800" dirty="0"/>
              <a:t> </a:t>
            </a:r>
          </a:p>
          <a:p>
            <a:pPr lvl="0" algn="just">
              <a:buFont typeface="Wingdings" pitchFamily="2" charset="2"/>
              <a:buChar char="Ø"/>
            </a:pPr>
            <a:r>
              <a:rPr lang="en-GB" sz="2800" dirty="0"/>
              <a:t>The pressure drops from the feed to the far side of the filter medium. This is achieved in pressure filters by applying a positive pressure at the feed end and in vacuum filters by applying a vacuum to the far side of the medium, the feed side being at atmospheric pressure.</a:t>
            </a:r>
          </a:p>
          <a:p>
            <a:pPr lvl="0" algn="just">
              <a:buFont typeface="Wingdings" pitchFamily="2" charset="2"/>
              <a:buChar char="Ø"/>
            </a:pPr>
            <a:r>
              <a:rPr lang="en-GB" sz="2800" dirty="0"/>
              <a:t>The area of the filtering surface.</a:t>
            </a:r>
          </a:p>
          <a:p>
            <a:pPr lvl="0" algn="just">
              <a:buFont typeface="Wingdings" pitchFamily="2" charset="2"/>
              <a:buChar char="Ø"/>
            </a:pPr>
            <a:r>
              <a:rPr lang="en-GB" sz="2800" dirty="0"/>
              <a:t>The viscosity of the filtrate.</a:t>
            </a:r>
          </a:p>
          <a:p>
            <a:pPr lvl="0" algn="just">
              <a:buFont typeface="Wingdings" pitchFamily="2" charset="2"/>
              <a:buChar char="Ø"/>
            </a:pPr>
            <a:r>
              <a:rPr lang="en-GB" sz="2800" dirty="0"/>
              <a:t>The resistance of the filter cake.</a:t>
            </a:r>
          </a:p>
          <a:p>
            <a:pPr lvl="0" algn="just">
              <a:buFont typeface="Wingdings" pitchFamily="2" charset="2"/>
              <a:buChar char="Ø"/>
            </a:pPr>
            <a:r>
              <a:rPr lang="en-GB" sz="2800" dirty="0"/>
              <a:t>The resistance of the filter medium and initial layers of cake.</a:t>
            </a:r>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18</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20000"/>
          </a:bodyPr>
          <a:lstStyle/>
          <a:p>
            <a:pPr algn="just">
              <a:buNone/>
            </a:pPr>
            <a:r>
              <a:rPr lang="en-GB" sz="3300" b="1" dirty="0" smtClean="0">
                <a:solidFill>
                  <a:srgbClr val="7030A0"/>
                </a:solidFill>
                <a:latin typeface="Arial" pitchFamily="34" charset="0"/>
                <a:cs typeface="Arial" pitchFamily="34" charset="0"/>
              </a:rPr>
              <a:t>Filtration</a:t>
            </a:r>
          </a:p>
          <a:p>
            <a:pPr algn="just"/>
            <a:endParaRPr lang="en-GB" sz="2800" dirty="0" smtClean="0"/>
          </a:p>
          <a:p>
            <a:pPr algn="just"/>
            <a:r>
              <a:rPr lang="en-GB" sz="2800" dirty="0" smtClean="0"/>
              <a:t>Filtration </a:t>
            </a:r>
            <a:r>
              <a:rPr lang="en-GB" sz="2800" dirty="0"/>
              <a:t>in mineral processing applications normally follows thickening. </a:t>
            </a:r>
            <a:endParaRPr lang="en-GB" sz="2800" dirty="0" smtClean="0"/>
          </a:p>
          <a:p>
            <a:pPr algn="just"/>
            <a:endParaRPr lang="en-GB" sz="2800" dirty="0" smtClean="0"/>
          </a:p>
          <a:p>
            <a:pPr algn="just"/>
            <a:r>
              <a:rPr lang="en-GB" sz="2800" dirty="0" smtClean="0"/>
              <a:t>The </a:t>
            </a:r>
            <a:r>
              <a:rPr lang="en-GB" sz="2800" dirty="0"/>
              <a:t>thickened pulp may be fed to storage agitators from where it is drawn off at uniform rate to the filters</a:t>
            </a:r>
            <a:r>
              <a:rPr lang="en-GB" sz="2800" dirty="0" smtClean="0"/>
              <a:t>.</a:t>
            </a:r>
          </a:p>
          <a:p>
            <a:pPr algn="just"/>
            <a:endParaRPr lang="en-GB" sz="2800" dirty="0" smtClean="0"/>
          </a:p>
          <a:p>
            <a:pPr algn="just"/>
            <a:r>
              <a:rPr lang="en-GB" sz="2800" dirty="0" smtClean="0"/>
              <a:t>Flocculants </a:t>
            </a:r>
            <a:r>
              <a:rPr lang="en-GB" sz="2800" dirty="0"/>
              <a:t>are sometimes added to the agitators in order to aid filtration. </a:t>
            </a:r>
            <a:endParaRPr lang="en-GB" sz="2800" dirty="0" smtClean="0"/>
          </a:p>
          <a:p>
            <a:pPr algn="just"/>
            <a:endParaRPr lang="en-GB" sz="2800" dirty="0" smtClean="0"/>
          </a:p>
          <a:p>
            <a:pPr algn="just"/>
            <a:r>
              <a:rPr lang="en-GB" sz="2800" dirty="0" smtClean="0"/>
              <a:t>Slimes </a:t>
            </a:r>
            <a:r>
              <a:rPr lang="en-GB" sz="2800" dirty="0"/>
              <a:t>have an adverse effect on filtration, as they tend to “blind” the filter medium; flocculation reduces this and increases the </a:t>
            </a:r>
            <a:r>
              <a:rPr lang="en-GB" sz="2800" dirty="0" err="1"/>
              <a:t>voidage</a:t>
            </a:r>
            <a:r>
              <a:rPr lang="en-GB" sz="2800" dirty="0"/>
              <a:t> between particles, making filtrate flow easier. </a:t>
            </a:r>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19</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a:bodyPr>
          <a:lstStyle/>
          <a:p>
            <a:pPr algn="just">
              <a:buNone/>
            </a:pPr>
            <a:r>
              <a:rPr lang="en-GB" sz="2400" b="1" dirty="0" smtClean="0">
                <a:solidFill>
                  <a:srgbClr val="7030A0"/>
                </a:solidFill>
                <a:latin typeface="Arial" pitchFamily="34" charset="0"/>
                <a:cs typeface="Arial" pitchFamily="34" charset="0"/>
              </a:rPr>
              <a:t>Introduction</a:t>
            </a:r>
          </a:p>
          <a:p>
            <a:pPr algn="just"/>
            <a:endParaRPr lang="en-GB" sz="2400" dirty="0" smtClean="0"/>
          </a:p>
          <a:p>
            <a:pPr algn="just"/>
            <a:r>
              <a:rPr lang="en-GB" sz="2400" dirty="0" smtClean="0"/>
              <a:t>With </a:t>
            </a:r>
            <a:r>
              <a:rPr lang="en-GB" sz="2400" dirty="0"/>
              <a:t>few exceptions, most mineral-separation processes involve the use of substantial quantities of water and the final concentrate has to be separated from a pulp in which the water/solids ratio may be high. </a:t>
            </a:r>
          </a:p>
          <a:p>
            <a:pPr algn="just">
              <a:buNone/>
            </a:pPr>
            <a:endParaRPr lang="en-GB" sz="2400" dirty="0"/>
          </a:p>
          <a:p>
            <a:pPr algn="just"/>
            <a:r>
              <a:rPr lang="en-GB" sz="2400" dirty="0"/>
              <a:t>Dewatering, or solid-liquid separation, produces a relatively dry concentrate for shipment</a:t>
            </a:r>
            <a:r>
              <a:rPr lang="en-GB" sz="2400" dirty="0" smtClean="0"/>
              <a:t>.</a:t>
            </a:r>
          </a:p>
          <a:p>
            <a:pPr algn="just"/>
            <a:endParaRPr lang="en-GB" sz="2400" dirty="0" smtClean="0"/>
          </a:p>
          <a:p>
            <a:pPr algn="just"/>
            <a:r>
              <a:rPr lang="en-GB" sz="2400" dirty="0" smtClean="0"/>
              <a:t>Partial </a:t>
            </a:r>
            <a:r>
              <a:rPr lang="en-GB" sz="2400" dirty="0"/>
              <a:t>dewatering is also performed at various stages in the treatment, so as to prepare the feed for subsequent processes.</a:t>
            </a:r>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2</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10000"/>
          </a:bodyPr>
          <a:lstStyle/>
          <a:p>
            <a:pPr algn="just">
              <a:buNone/>
            </a:pPr>
            <a:r>
              <a:rPr lang="en-GB" sz="3300" b="1" dirty="0" smtClean="0">
                <a:solidFill>
                  <a:srgbClr val="7030A0"/>
                </a:solidFill>
                <a:latin typeface="Arial" pitchFamily="34" charset="0"/>
                <a:cs typeface="Arial" pitchFamily="34" charset="0"/>
              </a:rPr>
              <a:t>Filtration</a:t>
            </a:r>
          </a:p>
          <a:p>
            <a:pPr algn="just"/>
            <a:endParaRPr lang="en-GB" sz="2800" dirty="0" smtClean="0"/>
          </a:p>
          <a:p>
            <a:pPr algn="just"/>
            <a:r>
              <a:rPr lang="en-GB" sz="2800" dirty="0" smtClean="0"/>
              <a:t>The </a:t>
            </a:r>
            <a:r>
              <a:rPr lang="en-GB" sz="2800" dirty="0"/>
              <a:t>lower molecular weight flocculants tend to be used in filtration, as the </a:t>
            </a:r>
            <a:r>
              <a:rPr lang="en-GB" sz="2800" dirty="0" err="1"/>
              <a:t>flocs</a:t>
            </a:r>
            <a:r>
              <a:rPr lang="en-GB" sz="2800" dirty="0"/>
              <a:t> formed by high molecular weight products are relatively large, and entrain water within the structure, increasing the moisture content of the cake, even though pick-up may be improved</a:t>
            </a:r>
            <a:r>
              <a:rPr lang="en-GB" sz="2800" dirty="0" smtClean="0"/>
              <a:t>.</a:t>
            </a:r>
          </a:p>
          <a:p>
            <a:pPr algn="just"/>
            <a:endParaRPr lang="en-GB" sz="2800" dirty="0" smtClean="0"/>
          </a:p>
          <a:p>
            <a:pPr algn="just"/>
            <a:r>
              <a:rPr lang="en-GB" sz="2800" dirty="0" smtClean="0"/>
              <a:t>Smaller </a:t>
            </a:r>
            <a:r>
              <a:rPr lang="en-GB" sz="2800" dirty="0" err="1"/>
              <a:t>flocs</a:t>
            </a:r>
            <a:r>
              <a:rPr lang="en-GB" sz="2800" dirty="0"/>
              <a:t> are formed with the lower molecular weight flocculants, which have a higher shear resistance, and the resultant filter cake is a uniform porous structure which allows rapid dewatering, yet prevents migration of the finer particles through the cake to the medium.</a:t>
            </a:r>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20</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a:bodyPr>
          <a:lstStyle/>
          <a:p>
            <a:pPr algn="just">
              <a:buNone/>
            </a:pPr>
            <a:r>
              <a:rPr lang="en-GB" sz="3300" b="1" dirty="0" smtClean="0">
                <a:solidFill>
                  <a:srgbClr val="7030A0"/>
                </a:solidFill>
                <a:latin typeface="Arial" pitchFamily="34" charset="0"/>
                <a:cs typeface="Arial" pitchFamily="34" charset="0"/>
              </a:rPr>
              <a:t>Filtration</a:t>
            </a:r>
          </a:p>
          <a:p>
            <a:pPr algn="just"/>
            <a:r>
              <a:rPr lang="en-GB" sz="2800" dirty="0"/>
              <a:t>The choice of the filter medium is often the most important consideration in assuring efficient operation of the filter. </a:t>
            </a:r>
            <a:endParaRPr lang="en-GB" sz="2800" dirty="0" smtClean="0"/>
          </a:p>
          <a:p>
            <a:pPr algn="just"/>
            <a:endParaRPr lang="en-GB" sz="2800" dirty="0" smtClean="0"/>
          </a:p>
          <a:p>
            <a:pPr algn="just"/>
            <a:r>
              <a:rPr lang="en-GB" sz="2800" dirty="0" smtClean="0"/>
              <a:t>Its </a:t>
            </a:r>
            <a:r>
              <a:rPr lang="en-GB" sz="2800" dirty="0"/>
              <a:t>function is generally to act as a support for the filter cake, while the initial layers of the cake provide the true filter. </a:t>
            </a:r>
            <a:endParaRPr lang="en-GB" sz="2800" dirty="0" smtClean="0"/>
          </a:p>
          <a:p>
            <a:pPr algn="just"/>
            <a:endParaRPr lang="en-GB" sz="2800" dirty="0" smtClean="0"/>
          </a:p>
          <a:p>
            <a:pPr algn="just"/>
            <a:r>
              <a:rPr lang="en-GB" sz="2800" dirty="0" smtClean="0"/>
              <a:t>The </a:t>
            </a:r>
            <a:r>
              <a:rPr lang="en-GB" sz="2800" dirty="0"/>
              <a:t>filter medium should be selected primarily for its ability to retain solids without blinding. </a:t>
            </a:r>
            <a:endParaRPr lang="en-GB" sz="2800" dirty="0" smtClean="0"/>
          </a:p>
          <a:p>
            <a:pPr algn="just"/>
            <a:endParaRPr lang="en-GB" sz="2800" dirty="0" smtClean="0"/>
          </a:p>
          <a:p>
            <a:pPr algn="just"/>
            <a:r>
              <a:rPr lang="en-GB" sz="2800" dirty="0" smtClean="0"/>
              <a:t>It </a:t>
            </a:r>
            <a:r>
              <a:rPr lang="en-GB" sz="2800" dirty="0"/>
              <a:t>should be mechanically strong, corrosion resistant, and offer as little resistance to flow of filtrate as possible.</a:t>
            </a:r>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21</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a:bodyPr>
          <a:lstStyle/>
          <a:p>
            <a:pPr algn="just">
              <a:buNone/>
            </a:pPr>
            <a:r>
              <a:rPr lang="en-GB" sz="3300" b="1" dirty="0" smtClean="0">
                <a:solidFill>
                  <a:srgbClr val="7030A0"/>
                </a:solidFill>
                <a:latin typeface="Arial" pitchFamily="34" charset="0"/>
                <a:cs typeface="Arial" pitchFamily="34" charset="0"/>
              </a:rPr>
              <a:t>Filtration</a:t>
            </a:r>
          </a:p>
          <a:p>
            <a:pPr algn="just"/>
            <a:endParaRPr lang="en-GB" sz="2800" dirty="0" smtClean="0"/>
          </a:p>
          <a:p>
            <a:pPr algn="just"/>
            <a:r>
              <a:rPr lang="en-GB" sz="2800" dirty="0"/>
              <a:t>Filter media are manufactured from cotton, wool, linen, jute, nylon, silk, glass fibre, porous carbon, metals rayon and other synthetics, and miscellaneous materials such as porous rubber</a:t>
            </a:r>
            <a:r>
              <a:rPr lang="en-GB" sz="2800" dirty="0" smtClean="0"/>
              <a:t>.</a:t>
            </a:r>
          </a:p>
          <a:p>
            <a:pPr algn="just">
              <a:buNone/>
            </a:pPr>
            <a:r>
              <a:rPr lang="en-GB" sz="2800" dirty="0" smtClean="0"/>
              <a:t> </a:t>
            </a:r>
          </a:p>
          <a:p>
            <a:pPr algn="just"/>
            <a:r>
              <a:rPr lang="en-GB" sz="2800" dirty="0" smtClean="0"/>
              <a:t>Cotton </a:t>
            </a:r>
            <a:r>
              <a:rPr lang="en-GB" sz="2800" dirty="0"/>
              <a:t>fabrics are by far the most common types of medium, primarily because of their low initial cost and availability in a wide variety of weaves.</a:t>
            </a:r>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22</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lnSpcReduction="10000"/>
          </a:bodyPr>
          <a:lstStyle/>
          <a:p>
            <a:pPr algn="just">
              <a:buNone/>
            </a:pPr>
            <a:r>
              <a:rPr lang="en-GB" sz="3300" b="1" dirty="0" smtClean="0">
                <a:solidFill>
                  <a:srgbClr val="7030A0"/>
                </a:solidFill>
                <a:latin typeface="Arial" pitchFamily="34" charset="0"/>
                <a:cs typeface="Arial" pitchFamily="34" charset="0"/>
              </a:rPr>
              <a:t>Types of Filter</a:t>
            </a:r>
          </a:p>
          <a:p>
            <a:pPr algn="just"/>
            <a:r>
              <a:rPr lang="en-GB" sz="2800" dirty="0"/>
              <a:t>Cake filters are the types most frequently used in mineral processing, where the recovery of large amounts of solids from fairly concentrated slurries is the main requirement. </a:t>
            </a:r>
            <a:endParaRPr lang="en-GB" sz="2800" dirty="0" smtClean="0"/>
          </a:p>
          <a:p>
            <a:pPr algn="just">
              <a:buNone/>
            </a:pPr>
            <a:endParaRPr lang="en-GB" sz="2800" dirty="0" smtClean="0"/>
          </a:p>
          <a:p>
            <a:pPr algn="just"/>
            <a:r>
              <a:rPr lang="en-GB" sz="2800" dirty="0" smtClean="0"/>
              <a:t>Those </a:t>
            </a:r>
            <a:r>
              <a:rPr lang="en-GB" sz="2800" dirty="0"/>
              <a:t>where the main requirement is the removal of small amounts of solids from relatively dilute suspension are known as screening or clarification filters.</a:t>
            </a:r>
          </a:p>
          <a:p>
            <a:pPr algn="just"/>
            <a:r>
              <a:rPr lang="en-GB" sz="2800" dirty="0"/>
              <a:t> </a:t>
            </a:r>
          </a:p>
          <a:p>
            <a:pPr algn="just"/>
            <a:r>
              <a:rPr lang="en-GB" sz="2800" dirty="0"/>
              <a:t>Cake filters may be pressure, vacuum, batch, or continuous types.</a:t>
            </a:r>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23</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lnSpcReduction="10000"/>
          </a:bodyPr>
          <a:lstStyle/>
          <a:p>
            <a:pPr algn="just">
              <a:buNone/>
            </a:pPr>
            <a:r>
              <a:rPr lang="en-GB" sz="3300" b="1" dirty="0" smtClean="0">
                <a:solidFill>
                  <a:srgbClr val="7030A0"/>
                </a:solidFill>
                <a:latin typeface="Arial" pitchFamily="34" charset="0"/>
                <a:cs typeface="Arial" pitchFamily="34" charset="0"/>
              </a:rPr>
              <a:t>Pressure Filters</a:t>
            </a:r>
          </a:p>
          <a:p>
            <a:pPr algn="just"/>
            <a:r>
              <a:rPr lang="en-GB" sz="2800" dirty="0"/>
              <a:t>Because of the virtual incompressibility of solids, filtration under pressure has certain advantages over vacuum</a:t>
            </a:r>
            <a:r>
              <a:rPr lang="en-GB" sz="2800" dirty="0" smtClean="0"/>
              <a:t>.</a:t>
            </a:r>
          </a:p>
          <a:p>
            <a:pPr algn="just">
              <a:buNone/>
            </a:pPr>
            <a:r>
              <a:rPr lang="en-GB" sz="2800" dirty="0" smtClean="0"/>
              <a:t> </a:t>
            </a:r>
          </a:p>
          <a:p>
            <a:pPr algn="just"/>
            <a:r>
              <a:rPr lang="en-GB" sz="2800" dirty="0" smtClean="0"/>
              <a:t>Higher </a:t>
            </a:r>
            <a:r>
              <a:rPr lang="en-GB" sz="2800" dirty="0"/>
              <a:t>flow rates and better washing and drying may result from the higher pressures that can be used</a:t>
            </a:r>
            <a:r>
              <a:rPr lang="en-GB" sz="2800" dirty="0" smtClean="0"/>
              <a:t>.</a:t>
            </a:r>
          </a:p>
          <a:p>
            <a:pPr algn="just"/>
            <a:endParaRPr lang="en-GB" sz="2800" dirty="0" smtClean="0"/>
          </a:p>
          <a:p>
            <a:pPr algn="just"/>
            <a:r>
              <a:rPr lang="en-GB" sz="2800" dirty="0" smtClean="0"/>
              <a:t> </a:t>
            </a:r>
            <a:r>
              <a:rPr lang="en-GB" sz="2800" dirty="0"/>
              <a:t>However, the continuous removal of solids from the pressure-filter chamber can be extremely difficult and consequently, although continuous pressure filters do exist, the vast majority operate as batch units.</a:t>
            </a:r>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24</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85000" lnSpcReduction="20000"/>
          </a:bodyPr>
          <a:lstStyle/>
          <a:p>
            <a:pPr algn="just">
              <a:buNone/>
            </a:pPr>
            <a:r>
              <a:rPr lang="en-GB" sz="3300" b="1" dirty="0" smtClean="0">
                <a:solidFill>
                  <a:srgbClr val="7030A0"/>
                </a:solidFill>
                <a:latin typeface="Arial" pitchFamily="34" charset="0"/>
                <a:cs typeface="Arial" pitchFamily="34" charset="0"/>
              </a:rPr>
              <a:t>Pressure Filters</a:t>
            </a:r>
          </a:p>
          <a:p>
            <a:pPr algn="just"/>
            <a:endParaRPr lang="en-GB" sz="2800" i="1" dirty="0" smtClean="0"/>
          </a:p>
          <a:p>
            <a:pPr algn="just"/>
            <a:r>
              <a:rPr lang="en-GB" sz="2800" i="1" dirty="0" smtClean="0"/>
              <a:t>Filter </a:t>
            </a:r>
            <a:r>
              <a:rPr lang="en-GB" sz="2800" i="1" dirty="0"/>
              <a:t>presses </a:t>
            </a:r>
            <a:r>
              <a:rPr lang="en-GB" sz="2800" dirty="0"/>
              <a:t>are the most frequently used types of pressure filter.  </a:t>
            </a:r>
            <a:endParaRPr lang="en-GB" sz="2800" dirty="0" smtClean="0"/>
          </a:p>
          <a:p>
            <a:pPr algn="just"/>
            <a:r>
              <a:rPr lang="en-GB" sz="2800" dirty="0" smtClean="0"/>
              <a:t>They </a:t>
            </a:r>
            <a:r>
              <a:rPr lang="en-GB" sz="2800" dirty="0"/>
              <a:t>are made in two forms – the plate and frame press and the recessed plate or chamber press.</a:t>
            </a:r>
          </a:p>
          <a:p>
            <a:pPr algn="just"/>
            <a:r>
              <a:rPr lang="en-GB" sz="2800" dirty="0"/>
              <a:t> </a:t>
            </a:r>
          </a:p>
          <a:p>
            <a:pPr algn="just"/>
            <a:r>
              <a:rPr lang="en-GB" sz="2800" dirty="0"/>
              <a:t>The </a:t>
            </a:r>
            <a:r>
              <a:rPr lang="en-GB" sz="2800" i="1" dirty="0"/>
              <a:t>plate and frame press</a:t>
            </a:r>
            <a:r>
              <a:rPr lang="en-GB" sz="2800" dirty="0"/>
              <a:t> (Fig. </a:t>
            </a:r>
            <a:r>
              <a:rPr lang="en-GB" sz="2800" dirty="0" smtClean="0"/>
              <a:t>6) </a:t>
            </a:r>
            <a:r>
              <a:rPr lang="en-GB" sz="2800" dirty="0"/>
              <a:t>consists of plates and frames arranged alternately. </a:t>
            </a:r>
            <a:endParaRPr lang="en-GB" sz="2800" dirty="0" smtClean="0"/>
          </a:p>
          <a:p>
            <a:pPr algn="just"/>
            <a:r>
              <a:rPr lang="en-GB" sz="2800" dirty="0" smtClean="0"/>
              <a:t>The </a:t>
            </a:r>
            <a:r>
              <a:rPr lang="en-GB" sz="2800" dirty="0"/>
              <a:t>hollow frame is separated from the plate by the filter cloth. </a:t>
            </a:r>
            <a:endParaRPr lang="en-GB" sz="2800" dirty="0" smtClean="0"/>
          </a:p>
          <a:p>
            <a:pPr algn="just"/>
            <a:endParaRPr lang="en-GB" sz="2800" dirty="0" smtClean="0"/>
          </a:p>
          <a:p>
            <a:pPr algn="just"/>
            <a:r>
              <a:rPr lang="en-GB" sz="2800" dirty="0" smtClean="0"/>
              <a:t>The </a:t>
            </a:r>
            <a:r>
              <a:rPr lang="en-GB" sz="2800" dirty="0"/>
              <a:t>filter press is closed by means of a screw or hydraulic piston device and compression of the filter cloth between plates and frames helps to prevent leakages. </a:t>
            </a:r>
            <a:endParaRPr lang="en-GB" sz="2800" dirty="0" smtClean="0"/>
          </a:p>
          <a:p>
            <a:pPr algn="just">
              <a:buNone/>
            </a:pPr>
            <a:endParaRPr lang="en-GB" sz="2800" dirty="0" smtClean="0"/>
          </a:p>
          <a:p>
            <a:pPr algn="just"/>
            <a:r>
              <a:rPr lang="en-GB" sz="2800" dirty="0" smtClean="0"/>
              <a:t>A </a:t>
            </a:r>
            <a:r>
              <a:rPr lang="en-GB" sz="2800" dirty="0"/>
              <a:t>tight chamber is therefore formed between each pair of plates.</a:t>
            </a:r>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25</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755576" y="620688"/>
            <a:ext cx="7632848" cy="5184576"/>
          </a:xfrm>
          <a:prstGeom prst="rect">
            <a:avLst/>
          </a:prstGeom>
          <a:noFill/>
          <a:ln w="9525">
            <a:noFill/>
            <a:miter lim="800000"/>
            <a:headEnd/>
            <a:tailEnd/>
          </a:ln>
        </p:spPr>
      </p:pic>
      <p:sp>
        <p:nvSpPr>
          <p:cNvPr id="3" name="TextBox 2"/>
          <p:cNvSpPr txBox="1"/>
          <p:nvPr/>
        </p:nvSpPr>
        <p:spPr>
          <a:xfrm>
            <a:off x="827584" y="6021288"/>
            <a:ext cx="7848872" cy="400110"/>
          </a:xfrm>
          <a:prstGeom prst="rect">
            <a:avLst/>
          </a:prstGeom>
          <a:noFill/>
        </p:spPr>
        <p:txBody>
          <a:bodyPr wrap="square" rtlCol="0">
            <a:spAutoFit/>
          </a:bodyPr>
          <a:lstStyle/>
          <a:p>
            <a:pPr algn="ctr"/>
            <a:r>
              <a:rPr lang="en-GB" sz="2000" b="1" dirty="0" smtClean="0"/>
              <a:t>Figure 6   Plate and frame filter press</a:t>
            </a:r>
            <a:endParaRPr lang="en-GB" sz="2000" b="1"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26</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10000"/>
          </a:bodyPr>
          <a:lstStyle/>
          <a:p>
            <a:pPr algn="just">
              <a:buNone/>
            </a:pPr>
            <a:r>
              <a:rPr lang="en-GB" sz="3300" b="1" dirty="0" smtClean="0">
                <a:solidFill>
                  <a:srgbClr val="7030A0"/>
                </a:solidFill>
                <a:latin typeface="Arial" pitchFamily="34" charset="0"/>
                <a:cs typeface="Arial" pitchFamily="34" charset="0"/>
              </a:rPr>
              <a:t>Pressure Filters</a:t>
            </a:r>
          </a:p>
          <a:p>
            <a:pPr algn="just"/>
            <a:endParaRPr lang="en-GB" sz="2800" dirty="0" smtClean="0"/>
          </a:p>
          <a:p>
            <a:pPr algn="just"/>
            <a:r>
              <a:rPr lang="en-GB" sz="2800" dirty="0" smtClean="0"/>
              <a:t>The </a:t>
            </a:r>
            <a:r>
              <a:rPr lang="en-GB" sz="2800" dirty="0"/>
              <a:t>slurry is introduced to the empty frames of the press through a continuous channel formed by the holes in the corners of the plates and frames</a:t>
            </a:r>
            <a:r>
              <a:rPr lang="en-GB" sz="2800" dirty="0" smtClean="0"/>
              <a:t>.</a:t>
            </a:r>
          </a:p>
          <a:p>
            <a:pPr algn="just"/>
            <a:r>
              <a:rPr lang="en-GB" sz="2800" dirty="0" smtClean="0"/>
              <a:t> </a:t>
            </a:r>
          </a:p>
          <a:p>
            <a:pPr algn="just"/>
            <a:r>
              <a:rPr lang="en-GB" sz="2800" dirty="0" smtClean="0"/>
              <a:t>The </a:t>
            </a:r>
            <a:r>
              <a:rPr lang="en-GB" sz="2800" dirty="0"/>
              <a:t>filtrate passes through the cloth and runs down the grooved surfaces of the plates and is removed through a continuous channel. </a:t>
            </a:r>
            <a:endParaRPr lang="en-GB" sz="2800" dirty="0" smtClean="0"/>
          </a:p>
          <a:p>
            <a:pPr algn="just"/>
            <a:endParaRPr lang="en-GB" sz="2800" dirty="0" smtClean="0"/>
          </a:p>
          <a:p>
            <a:pPr algn="just"/>
            <a:r>
              <a:rPr lang="en-GB" sz="2800" dirty="0" smtClean="0"/>
              <a:t>The </a:t>
            </a:r>
            <a:r>
              <a:rPr lang="en-GB" sz="2800" dirty="0"/>
              <a:t>cake remains in the frame and, when the frame is full, the filter cake can be washed, after which the pressure is released and the plates and frames separated one by one. </a:t>
            </a:r>
            <a:endParaRPr lang="en-GB" sz="2800" i="1"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27</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a:bodyPr>
          <a:lstStyle/>
          <a:p>
            <a:pPr algn="just">
              <a:buNone/>
            </a:pPr>
            <a:r>
              <a:rPr lang="en-GB" sz="3300" b="1" dirty="0" smtClean="0">
                <a:solidFill>
                  <a:srgbClr val="7030A0"/>
                </a:solidFill>
                <a:latin typeface="Arial" pitchFamily="34" charset="0"/>
                <a:cs typeface="Arial" pitchFamily="34" charset="0"/>
              </a:rPr>
              <a:t>Pressure Filters</a:t>
            </a:r>
          </a:p>
          <a:p>
            <a:pPr algn="just"/>
            <a:endParaRPr lang="en-GB" sz="2800" dirty="0" smtClean="0"/>
          </a:p>
          <a:p>
            <a:pPr algn="just"/>
            <a:r>
              <a:rPr lang="en-GB" sz="2800" dirty="0"/>
              <a:t>The filter cake in the frames can then be discharged, the filter press closed again and the cycle repeated.</a:t>
            </a:r>
          </a:p>
          <a:p>
            <a:pPr algn="just"/>
            <a:endParaRPr lang="en-GB" sz="2800" dirty="0"/>
          </a:p>
          <a:p>
            <a:pPr algn="just"/>
            <a:r>
              <a:rPr lang="en-GB" sz="2800" dirty="0"/>
              <a:t>The chamber press (Fig. </a:t>
            </a:r>
            <a:r>
              <a:rPr lang="en-GB" sz="2800" dirty="0" smtClean="0"/>
              <a:t>7) </a:t>
            </a:r>
            <a:r>
              <a:rPr lang="en-GB" sz="2800" dirty="0"/>
              <a:t>is similar to the plate and frame type except for the fact that the filter elements consist solely of the recessed filter plates. </a:t>
            </a:r>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28</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11560" y="332656"/>
            <a:ext cx="8136904" cy="5472608"/>
          </a:xfrm>
          <a:prstGeom prst="rect">
            <a:avLst/>
          </a:prstGeom>
          <a:noFill/>
          <a:ln w="9525">
            <a:noFill/>
            <a:miter lim="800000"/>
            <a:headEnd/>
            <a:tailEnd/>
          </a:ln>
        </p:spPr>
      </p:pic>
      <p:sp>
        <p:nvSpPr>
          <p:cNvPr id="3" name="TextBox 2"/>
          <p:cNvSpPr txBox="1"/>
          <p:nvPr/>
        </p:nvSpPr>
        <p:spPr>
          <a:xfrm>
            <a:off x="323528" y="6165304"/>
            <a:ext cx="8568952" cy="400110"/>
          </a:xfrm>
          <a:prstGeom prst="rect">
            <a:avLst/>
          </a:prstGeom>
          <a:noFill/>
        </p:spPr>
        <p:txBody>
          <a:bodyPr wrap="square" rtlCol="0">
            <a:spAutoFit/>
          </a:bodyPr>
          <a:lstStyle/>
          <a:p>
            <a:pPr algn="ctr"/>
            <a:r>
              <a:rPr lang="en-GB" sz="2000" b="1" dirty="0" smtClean="0"/>
              <a:t>Figure 7   Chamber or recessed plate filter press</a:t>
            </a:r>
            <a:endParaRPr lang="en-GB" sz="2000" b="1"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29</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a:bodyPr>
          <a:lstStyle/>
          <a:p>
            <a:pPr algn="just">
              <a:buNone/>
            </a:pPr>
            <a:r>
              <a:rPr lang="en-GB" sz="2400" b="1" dirty="0" smtClean="0">
                <a:solidFill>
                  <a:srgbClr val="7030A0"/>
                </a:solidFill>
                <a:latin typeface="Arial" pitchFamily="34" charset="0"/>
                <a:cs typeface="Arial" pitchFamily="34" charset="0"/>
              </a:rPr>
              <a:t>Introduction</a:t>
            </a:r>
          </a:p>
          <a:p>
            <a:endParaRPr lang="en-GB" sz="2400" dirty="0" smtClean="0"/>
          </a:p>
          <a:p>
            <a:r>
              <a:rPr lang="en-GB" sz="2400" dirty="0" smtClean="0"/>
              <a:t>Dewatering </a:t>
            </a:r>
            <a:r>
              <a:rPr lang="en-GB" sz="2400" dirty="0"/>
              <a:t>methods can be broadly classified into three groups:</a:t>
            </a:r>
          </a:p>
          <a:p>
            <a:pPr>
              <a:buNone/>
            </a:pPr>
            <a:r>
              <a:rPr lang="en-GB" sz="2400" dirty="0"/>
              <a:t> </a:t>
            </a:r>
          </a:p>
          <a:p>
            <a:pPr lvl="0">
              <a:buFont typeface="Wingdings" pitchFamily="2" charset="2"/>
              <a:buChar char="Ø"/>
            </a:pPr>
            <a:r>
              <a:rPr lang="en-GB" sz="2400" b="1" dirty="0" smtClean="0"/>
              <a:t>Sedimentation</a:t>
            </a:r>
          </a:p>
          <a:p>
            <a:pPr lvl="0">
              <a:buFont typeface="Wingdings" pitchFamily="2" charset="2"/>
              <a:buChar char="Ø"/>
            </a:pPr>
            <a:endParaRPr lang="en-GB" sz="2400" dirty="0"/>
          </a:p>
          <a:p>
            <a:pPr lvl="0">
              <a:buFont typeface="Wingdings" pitchFamily="2" charset="2"/>
              <a:buChar char="Ø"/>
            </a:pPr>
            <a:r>
              <a:rPr lang="en-GB" sz="2400" b="1" dirty="0" smtClean="0"/>
              <a:t>Filtration</a:t>
            </a:r>
          </a:p>
          <a:p>
            <a:pPr lvl="0">
              <a:buNone/>
            </a:pPr>
            <a:endParaRPr lang="en-GB" sz="2400" dirty="0"/>
          </a:p>
          <a:p>
            <a:pPr lvl="0">
              <a:buFont typeface="Wingdings" pitchFamily="2" charset="2"/>
              <a:buChar char="Ø"/>
            </a:pPr>
            <a:r>
              <a:rPr lang="en-GB" sz="2400" b="1" dirty="0"/>
              <a:t>Thermal drying</a:t>
            </a:r>
          </a:p>
          <a:p>
            <a:pPr>
              <a:buNone/>
            </a:pPr>
            <a:r>
              <a:rPr lang="en-GB" sz="2400" dirty="0"/>
              <a:t> </a:t>
            </a:r>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3</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20000"/>
          </a:bodyPr>
          <a:lstStyle/>
          <a:p>
            <a:pPr algn="just">
              <a:buNone/>
            </a:pPr>
            <a:r>
              <a:rPr lang="en-GB" sz="3300" b="1" dirty="0" smtClean="0">
                <a:solidFill>
                  <a:srgbClr val="7030A0"/>
                </a:solidFill>
                <a:latin typeface="Arial" pitchFamily="34" charset="0"/>
                <a:cs typeface="Arial" pitchFamily="34" charset="0"/>
              </a:rPr>
              <a:t>Vacuum Filters</a:t>
            </a:r>
          </a:p>
          <a:p>
            <a:pPr algn="just"/>
            <a:endParaRPr lang="en-GB" sz="2800" dirty="0" smtClean="0"/>
          </a:p>
          <a:p>
            <a:pPr algn="just"/>
            <a:r>
              <a:rPr lang="en-GB" sz="2800" dirty="0" smtClean="0"/>
              <a:t>There </a:t>
            </a:r>
            <a:r>
              <a:rPr lang="en-GB" sz="2800" dirty="0"/>
              <a:t>are many different types of vacuum filter, but they all incorporate filter media suitably supported on a drainage system, beneath which the pressure is reduced by connection to a vacuum system. </a:t>
            </a:r>
          </a:p>
          <a:p>
            <a:pPr algn="just">
              <a:buNone/>
            </a:pPr>
            <a:r>
              <a:rPr lang="en-GB" sz="2800" dirty="0"/>
              <a:t> </a:t>
            </a:r>
          </a:p>
          <a:p>
            <a:pPr algn="just"/>
            <a:r>
              <a:rPr lang="en-GB" sz="2800" i="1" dirty="0"/>
              <a:t>Batch vacuum filters</a:t>
            </a:r>
            <a:r>
              <a:rPr lang="en-GB" sz="2800" dirty="0"/>
              <a:t> - The </a:t>
            </a:r>
            <a:r>
              <a:rPr lang="en-GB" sz="2800" i="1" dirty="0"/>
              <a:t>leaf filter</a:t>
            </a:r>
            <a:r>
              <a:rPr lang="en-GB" sz="2800" dirty="0"/>
              <a:t> has a number of leaves, each consisting of a metal framework or a grooved plate over which the filter cloth is fixed (Fig. </a:t>
            </a:r>
            <a:r>
              <a:rPr lang="en-GB" sz="2800" dirty="0" smtClean="0"/>
              <a:t>8).</a:t>
            </a:r>
            <a:endParaRPr lang="en-GB" sz="2800" dirty="0"/>
          </a:p>
          <a:p>
            <a:pPr algn="just"/>
            <a:endParaRPr lang="en-GB" sz="2800" dirty="0"/>
          </a:p>
          <a:p>
            <a:pPr algn="just"/>
            <a:r>
              <a:rPr lang="en-GB" sz="2800" dirty="0"/>
              <a:t>Numerous holes are drilled in the pipe framework, so that when a vacuum is applied, a filter cake builds up on both sides of the leaf. </a:t>
            </a:r>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30</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987824" y="476672"/>
            <a:ext cx="3096343" cy="5435178"/>
          </a:xfrm>
          <a:prstGeom prst="rect">
            <a:avLst/>
          </a:prstGeom>
          <a:noFill/>
          <a:ln w="9525">
            <a:noFill/>
            <a:miter lim="800000"/>
            <a:headEnd/>
            <a:tailEnd/>
          </a:ln>
        </p:spPr>
      </p:pic>
      <p:sp>
        <p:nvSpPr>
          <p:cNvPr id="3" name="TextBox 2"/>
          <p:cNvSpPr txBox="1"/>
          <p:nvPr/>
        </p:nvSpPr>
        <p:spPr>
          <a:xfrm>
            <a:off x="1259632" y="6237312"/>
            <a:ext cx="7056784" cy="400110"/>
          </a:xfrm>
          <a:prstGeom prst="rect">
            <a:avLst/>
          </a:prstGeom>
          <a:noFill/>
        </p:spPr>
        <p:txBody>
          <a:bodyPr wrap="square" rtlCol="0">
            <a:spAutoFit/>
          </a:bodyPr>
          <a:lstStyle/>
          <a:p>
            <a:pPr algn="ctr"/>
            <a:r>
              <a:rPr lang="en-GB" sz="2000" b="1" dirty="0" smtClean="0"/>
              <a:t>Figure 8   Cross-section of typical leaf filter</a:t>
            </a:r>
            <a:endParaRPr lang="en-GB" sz="2000" b="1"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31</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10000"/>
          </a:bodyPr>
          <a:lstStyle/>
          <a:p>
            <a:pPr algn="just">
              <a:buNone/>
            </a:pPr>
            <a:r>
              <a:rPr lang="en-GB" sz="3300" b="1" dirty="0" smtClean="0">
                <a:solidFill>
                  <a:srgbClr val="7030A0"/>
                </a:solidFill>
                <a:latin typeface="Arial" pitchFamily="34" charset="0"/>
                <a:cs typeface="Arial" pitchFamily="34" charset="0"/>
              </a:rPr>
              <a:t>Vacuum Filters</a:t>
            </a:r>
          </a:p>
          <a:p>
            <a:pPr algn="just"/>
            <a:r>
              <a:rPr lang="en-GB" sz="2800" dirty="0"/>
              <a:t>A number of leaves are generally connected and are first immersed in slurry held in a filter feed tank and then to a cake-receiving vessel where the cake is removed by replacing the vacuum by air pressure (Fig. </a:t>
            </a:r>
            <a:r>
              <a:rPr lang="en-GB" sz="2800" dirty="0" smtClean="0"/>
              <a:t>9).</a:t>
            </a:r>
            <a:endParaRPr lang="en-GB" sz="2800" dirty="0"/>
          </a:p>
          <a:p>
            <a:pPr algn="just"/>
            <a:r>
              <a:rPr lang="en-GB" sz="2800" dirty="0"/>
              <a:t> </a:t>
            </a:r>
          </a:p>
          <a:p>
            <a:pPr algn="just"/>
            <a:r>
              <a:rPr lang="en-GB" sz="2800" dirty="0"/>
              <a:t>Although simple to operate, these filters require considerable floor space and suffer from the possibility of sections of cake dropping from the leaves during transport from tank to tank. </a:t>
            </a:r>
            <a:endParaRPr lang="en-GB" sz="2800" dirty="0" smtClean="0"/>
          </a:p>
          <a:p>
            <a:pPr algn="just"/>
            <a:endParaRPr lang="en-GB" sz="2800" dirty="0" smtClean="0"/>
          </a:p>
          <a:p>
            <a:pPr algn="just"/>
            <a:r>
              <a:rPr lang="en-GB" sz="2800" dirty="0" smtClean="0"/>
              <a:t>They </a:t>
            </a:r>
            <a:r>
              <a:rPr lang="en-GB" sz="2800" dirty="0"/>
              <a:t>are now used for clarification, i.e. the removal of small amounts of suspended solids from liquors.</a:t>
            </a:r>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32</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srcRect/>
          <a:stretch>
            <a:fillRect/>
          </a:stretch>
        </p:blipFill>
        <p:spPr bwMode="auto">
          <a:xfrm>
            <a:off x="611560" y="404664"/>
            <a:ext cx="8064896" cy="5472608"/>
          </a:xfrm>
          <a:prstGeom prst="rect">
            <a:avLst/>
          </a:prstGeom>
          <a:noFill/>
          <a:ln w="9525">
            <a:noFill/>
            <a:miter lim="800000"/>
            <a:headEnd/>
            <a:tailEnd/>
          </a:ln>
        </p:spPr>
      </p:pic>
      <p:sp>
        <p:nvSpPr>
          <p:cNvPr id="4" name="TextBox 3"/>
          <p:cNvSpPr txBox="1"/>
          <p:nvPr/>
        </p:nvSpPr>
        <p:spPr>
          <a:xfrm>
            <a:off x="395536" y="6093296"/>
            <a:ext cx="8568952" cy="400110"/>
          </a:xfrm>
          <a:prstGeom prst="rect">
            <a:avLst/>
          </a:prstGeom>
          <a:noFill/>
        </p:spPr>
        <p:txBody>
          <a:bodyPr wrap="square" rtlCol="0">
            <a:spAutoFit/>
          </a:bodyPr>
          <a:lstStyle/>
          <a:p>
            <a:pPr algn="ctr"/>
            <a:r>
              <a:rPr lang="en-GB" sz="2000" b="1" dirty="0" smtClean="0"/>
              <a:t>Figure 9  Typical leaf filter circuit</a:t>
            </a:r>
            <a:endParaRPr lang="en-GB" sz="2000" b="1" dirty="0"/>
          </a:p>
        </p:txBody>
      </p:sp>
      <p:sp>
        <p:nvSpPr>
          <p:cNvPr id="5" name="Slide Number Placeholder 4"/>
          <p:cNvSpPr>
            <a:spLocks noGrp="1"/>
          </p:cNvSpPr>
          <p:nvPr>
            <p:ph type="sldNum" sz="quarter" idx="12"/>
          </p:nvPr>
        </p:nvSpPr>
        <p:spPr/>
        <p:txBody>
          <a:bodyPr/>
          <a:lstStyle/>
          <a:p>
            <a:fld id="{9ECD456D-0EDD-438A-A30E-71E2F5F41006}" type="slidenum">
              <a:rPr lang="en-GB" smtClean="0"/>
              <a:pPr/>
              <a:t>33</a:t>
            </a:fld>
            <a:endParaRPr lang="en-GB" dirty="0"/>
          </a:p>
        </p:txBody>
      </p:sp>
      <p:sp>
        <p:nvSpPr>
          <p:cNvPr id="6" name="Footer Placeholder 5"/>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10000"/>
          </a:bodyPr>
          <a:lstStyle/>
          <a:p>
            <a:pPr algn="just">
              <a:buNone/>
            </a:pPr>
            <a:r>
              <a:rPr lang="en-GB" sz="3300" b="1" dirty="0" smtClean="0">
                <a:solidFill>
                  <a:srgbClr val="7030A0"/>
                </a:solidFill>
                <a:latin typeface="Arial" pitchFamily="34" charset="0"/>
                <a:cs typeface="Arial" pitchFamily="34" charset="0"/>
              </a:rPr>
              <a:t>Vacuum Filters</a:t>
            </a:r>
          </a:p>
          <a:p>
            <a:pPr algn="just"/>
            <a:endParaRPr lang="en-GB" sz="2800" i="1" dirty="0" smtClean="0"/>
          </a:p>
          <a:p>
            <a:pPr algn="just"/>
            <a:r>
              <a:rPr lang="en-GB" sz="2800" i="1" dirty="0" smtClean="0"/>
              <a:t>Continuous </a:t>
            </a:r>
            <a:r>
              <a:rPr lang="en-GB" sz="2800" i="1" dirty="0"/>
              <a:t>vacuum filters</a:t>
            </a:r>
            <a:r>
              <a:rPr lang="en-GB" sz="2800" dirty="0"/>
              <a:t> - These are the most widely used filters in mineral processing applications and fall into three classes – drums, discs, and horizontal filters.</a:t>
            </a:r>
          </a:p>
          <a:p>
            <a:pPr algn="just">
              <a:buNone/>
            </a:pPr>
            <a:endParaRPr lang="en-GB" sz="2800" dirty="0"/>
          </a:p>
          <a:p>
            <a:pPr algn="just"/>
            <a:r>
              <a:rPr lang="en-GB" sz="2800" dirty="0"/>
              <a:t>The rotary-drum filter (Fig. </a:t>
            </a:r>
            <a:r>
              <a:rPr lang="en-GB" sz="2800" dirty="0" smtClean="0"/>
              <a:t>10) </a:t>
            </a:r>
            <a:r>
              <a:rPr lang="en-GB" sz="2800" dirty="0"/>
              <a:t>is the most widely used type in industry, finding application both where cake washing is required and where it is unnecessary. </a:t>
            </a:r>
          </a:p>
          <a:p>
            <a:pPr algn="just"/>
            <a:endParaRPr lang="en-GB" sz="2800" dirty="0"/>
          </a:p>
          <a:p>
            <a:pPr algn="just"/>
            <a:r>
              <a:rPr lang="en-GB" sz="2800" dirty="0"/>
              <a:t>The drum is mounted horizontally and is partially submerged in the filter trough, into which the feed slurry is fed and maintained in suspension by agitators. </a:t>
            </a:r>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34</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115616" y="620688"/>
            <a:ext cx="6768752" cy="5184576"/>
          </a:xfrm>
          <a:prstGeom prst="rect">
            <a:avLst/>
          </a:prstGeom>
          <a:noFill/>
          <a:ln w="9525">
            <a:noFill/>
            <a:miter lim="800000"/>
            <a:headEnd/>
            <a:tailEnd/>
          </a:ln>
        </p:spPr>
      </p:pic>
      <p:sp>
        <p:nvSpPr>
          <p:cNvPr id="3" name="TextBox 2"/>
          <p:cNvSpPr txBox="1"/>
          <p:nvPr/>
        </p:nvSpPr>
        <p:spPr>
          <a:xfrm>
            <a:off x="1043608" y="6165304"/>
            <a:ext cx="7416824" cy="461665"/>
          </a:xfrm>
          <a:prstGeom prst="rect">
            <a:avLst/>
          </a:prstGeom>
          <a:noFill/>
        </p:spPr>
        <p:txBody>
          <a:bodyPr wrap="square" rtlCol="0">
            <a:spAutoFit/>
          </a:bodyPr>
          <a:lstStyle/>
          <a:p>
            <a:pPr algn="ctr"/>
            <a:r>
              <a:rPr lang="en-GB" sz="2400" b="1" dirty="0" smtClean="0"/>
              <a:t>Figure 10 Rotary-drum filter with belt discharge</a:t>
            </a:r>
            <a:endParaRPr lang="en-GB" sz="2400" b="1"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35</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a:bodyPr>
          <a:lstStyle/>
          <a:p>
            <a:pPr algn="just">
              <a:buNone/>
            </a:pPr>
            <a:r>
              <a:rPr lang="en-GB" sz="3300" b="1" dirty="0" smtClean="0">
                <a:solidFill>
                  <a:srgbClr val="7030A0"/>
                </a:solidFill>
                <a:latin typeface="Arial" pitchFamily="34" charset="0"/>
                <a:cs typeface="Arial" pitchFamily="34" charset="0"/>
              </a:rPr>
              <a:t>Vacuum Filters</a:t>
            </a:r>
          </a:p>
          <a:p>
            <a:pPr algn="just"/>
            <a:endParaRPr lang="en-GB" sz="2800" dirty="0" smtClean="0"/>
          </a:p>
          <a:p>
            <a:pPr algn="just"/>
            <a:r>
              <a:rPr lang="en-GB" sz="2800" dirty="0" smtClean="0"/>
              <a:t>The </a:t>
            </a:r>
            <a:r>
              <a:rPr lang="en-GB" sz="2800" dirty="0"/>
              <a:t>periphery of the drum is divided into compartments, each of which is provided with a number of drain lines, which pass through the inside of the drum, terminating at one end as a ring of ports which are covered by a rotary valve to which vacuum is applied. </a:t>
            </a:r>
          </a:p>
          <a:p>
            <a:pPr algn="just">
              <a:buNone/>
            </a:pPr>
            <a:r>
              <a:rPr lang="en-GB" sz="2800" dirty="0"/>
              <a:t> </a:t>
            </a:r>
          </a:p>
          <a:p>
            <a:pPr algn="just"/>
            <a:r>
              <a:rPr lang="en-GB" sz="2800" dirty="0"/>
              <a:t>As the drum rotates, each compartment goes through the same cycle of operations, the duration of each being determined by the drum speed, the depth of submergence of the drum, and the arrangement of the valve.</a:t>
            </a:r>
            <a:endParaRPr lang="en-GB" sz="2800" i="1"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36</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539552" y="620688"/>
            <a:ext cx="8208912" cy="4968552"/>
          </a:xfrm>
          <a:prstGeom prst="rect">
            <a:avLst/>
          </a:prstGeom>
          <a:noFill/>
          <a:ln w="9525">
            <a:noFill/>
            <a:miter lim="800000"/>
            <a:headEnd/>
            <a:tailEnd/>
          </a:ln>
        </p:spPr>
      </p:pic>
      <p:sp>
        <p:nvSpPr>
          <p:cNvPr id="3" name="TextBox 2"/>
          <p:cNvSpPr txBox="1"/>
          <p:nvPr/>
        </p:nvSpPr>
        <p:spPr>
          <a:xfrm>
            <a:off x="467544" y="6165304"/>
            <a:ext cx="8280920" cy="461665"/>
          </a:xfrm>
          <a:prstGeom prst="rect">
            <a:avLst/>
          </a:prstGeom>
          <a:noFill/>
        </p:spPr>
        <p:txBody>
          <a:bodyPr wrap="square" rtlCol="0">
            <a:spAutoFit/>
          </a:bodyPr>
          <a:lstStyle/>
          <a:p>
            <a:pPr algn="ctr"/>
            <a:r>
              <a:rPr lang="en-GB" sz="2400" b="1" dirty="0" smtClean="0"/>
              <a:t>Figure  11 Belt discharge with cloth washing</a:t>
            </a:r>
            <a:endParaRPr lang="en-GB" sz="2400" b="1"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37</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611560" y="476672"/>
            <a:ext cx="7920880" cy="5112567"/>
          </a:xfrm>
          <a:prstGeom prst="rect">
            <a:avLst/>
          </a:prstGeom>
          <a:noFill/>
          <a:ln w="9525">
            <a:noFill/>
            <a:miter lim="800000"/>
            <a:headEnd/>
            <a:tailEnd/>
          </a:ln>
        </p:spPr>
      </p:pic>
      <p:sp>
        <p:nvSpPr>
          <p:cNvPr id="3" name="TextBox 2"/>
          <p:cNvSpPr txBox="1"/>
          <p:nvPr/>
        </p:nvSpPr>
        <p:spPr>
          <a:xfrm>
            <a:off x="683568" y="6021288"/>
            <a:ext cx="8064896" cy="461665"/>
          </a:xfrm>
          <a:prstGeom prst="rect">
            <a:avLst/>
          </a:prstGeom>
          <a:noFill/>
        </p:spPr>
        <p:txBody>
          <a:bodyPr wrap="square" rtlCol="0">
            <a:spAutoFit/>
          </a:bodyPr>
          <a:lstStyle/>
          <a:p>
            <a:pPr algn="ctr"/>
            <a:r>
              <a:rPr lang="en-GB" sz="2400" b="1" dirty="0" smtClean="0"/>
              <a:t>Figure 12  Typical rotary-drum filter system</a:t>
            </a:r>
            <a:endParaRPr lang="en-GB" sz="2400" b="1"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38</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85000" lnSpcReduction="20000"/>
          </a:bodyPr>
          <a:lstStyle/>
          <a:p>
            <a:pPr algn="just">
              <a:buNone/>
            </a:pPr>
            <a:r>
              <a:rPr lang="en-GB" sz="3300" b="1" dirty="0" smtClean="0">
                <a:solidFill>
                  <a:srgbClr val="7030A0"/>
                </a:solidFill>
                <a:latin typeface="Arial" pitchFamily="34" charset="0"/>
                <a:cs typeface="Arial" pitchFamily="34" charset="0"/>
              </a:rPr>
              <a:t>Vacuum Filters</a:t>
            </a:r>
          </a:p>
          <a:p>
            <a:pPr algn="just"/>
            <a:endParaRPr lang="en-GB" sz="2800" dirty="0" smtClean="0"/>
          </a:p>
          <a:p>
            <a:pPr algn="just"/>
            <a:r>
              <a:rPr lang="en-GB" sz="2800" dirty="0" smtClean="0"/>
              <a:t>The </a:t>
            </a:r>
            <a:r>
              <a:rPr lang="en-GB" sz="2800" dirty="0"/>
              <a:t>normal cycle of operations consists of filtration, drying and discharge, but it is possible to introduce other operations into the basic cycle, such as cake washing and cloth cleaning.</a:t>
            </a:r>
          </a:p>
          <a:p>
            <a:pPr algn="just"/>
            <a:r>
              <a:rPr lang="en-GB" sz="2800" dirty="0"/>
              <a:t> </a:t>
            </a:r>
          </a:p>
          <a:p>
            <a:pPr algn="just"/>
            <a:r>
              <a:rPr lang="en-GB" sz="2800" dirty="0"/>
              <a:t>The principle of operation of </a:t>
            </a:r>
            <a:r>
              <a:rPr lang="en-GB" sz="2800" i="1" dirty="0"/>
              <a:t>disc filters</a:t>
            </a:r>
            <a:r>
              <a:rPr lang="en-GB" sz="2800" dirty="0"/>
              <a:t> (Fig. </a:t>
            </a:r>
            <a:r>
              <a:rPr lang="en-GB" sz="2800" dirty="0" smtClean="0"/>
              <a:t>13) </a:t>
            </a:r>
            <a:r>
              <a:rPr lang="en-GB" sz="2800" dirty="0"/>
              <a:t>is similar to that of rotary drum filters. </a:t>
            </a:r>
            <a:endParaRPr lang="en-GB" sz="2800" dirty="0" smtClean="0"/>
          </a:p>
          <a:p>
            <a:pPr algn="just"/>
            <a:endParaRPr lang="en-GB" sz="2800" dirty="0" smtClean="0"/>
          </a:p>
          <a:p>
            <a:pPr algn="just"/>
            <a:r>
              <a:rPr lang="en-GB" sz="2800" dirty="0" smtClean="0"/>
              <a:t>The </a:t>
            </a:r>
            <a:r>
              <a:rPr lang="en-GB" sz="2800" dirty="0"/>
              <a:t>solids cake is formed on both sides of the circular discs, which are connected to the horizontal shaft of the machine</a:t>
            </a:r>
            <a:r>
              <a:rPr lang="en-GB" sz="2800" dirty="0" smtClean="0"/>
              <a:t>.</a:t>
            </a:r>
          </a:p>
          <a:p>
            <a:pPr algn="just"/>
            <a:endParaRPr lang="en-GB" sz="2800" dirty="0" smtClean="0"/>
          </a:p>
          <a:p>
            <a:pPr algn="just"/>
            <a:r>
              <a:rPr lang="en-GB" sz="2800" dirty="0" smtClean="0"/>
              <a:t> </a:t>
            </a:r>
            <a:r>
              <a:rPr lang="en-GB" sz="2800" dirty="0"/>
              <a:t>The discs rotate and lift the cake above the level of the slurry in the trough, whereupon the cake is suction-dried and is then removed by a pulsating air blow with the assistance of a scraper. </a:t>
            </a:r>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39</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lnSpcReduction="10000"/>
          </a:bodyPr>
          <a:lstStyle/>
          <a:p>
            <a:pPr algn="just">
              <a:buNone/>
            </a:pPr>
            <a:r>
              <a:rPr lang="en-GB" sz="2400" b="1" dirty="0" smtClean="0">
                <a:solidFill>
                  <a:srgbClr val="7030A0"/>
                </a:solidFill>
                <a:latin typeface="Arial" pitchFamily="34" charset="0"/>
                <a:cs typeface="Arial" pitchFamily="34" charset="0"/>
              </a:rPr>
              <a:t>Introduction</a:t>
            </a:r>
          </a:p>
          <a:p>
            <a:pPr>
              <a:buNone/>
            </a:pPr>
            <a:r>
              <a:rPr lang="en-GB" sz="2400" dirty="0"/>
              <a:t> </a:t>
            </a:r>
          </a:p>
          <a:p>
            <a:pPr algn="just"/>
            <a:r>
              <a:rPr lang="en-GB" sz="2400" dirty="0"/>
              <a:t>Sedimentation is most efficient when there is a large density difference between liquid and solid. </a:t>
            </a:r>
            <a:endParaRPr lang="en-GB" sz="2400" dirty="0" smtClean="0"/>
          </a:p>
          <a:p>
            <a:pPr algn="just"/>
            <a:endParaRPr lang="en-GB" sz="2400" dirty="0" smtClean="0"/>
          </a:p>
          <a:p>
            <a:pPr algn="just"/>
            <a:r>
              <a:rPr lang="en-GB" sz="2400" dirty="0" smtClean="0"/>
              <a:t>This </a:t>
            </a:r>
            <a:r>
              <a:rPr lang="en-GB" sz="2400" dirty="0"/>
              <a:t>is always the case in mineral processing where the carrier liquid is water. </a:t>
            </a:r>
            <a:endParaRPr lang="en-GB" sz="2400" dirty="0" smtClean="0"/>
          </a:p>
          <a:p>
            <a:pPr algn="just"/>
            <a:endParaRPr lang="en-GB" sz="2400" dirty="0" smtClean="0"/>
          </a:p>
          <a:p>
            <a:pPr algn="just"/>
            <a:r>
              <a:rPr lang="en-GB" sz="2400" dirty="0" smtClean="0"/>
              <a:t>Sedimentation </a:t>
            </a:r>
            <a:r>
              <a:rPr lang="en-GB" sz="2400" dirty="0"/>
              <a:t>cannot always be applied in hydrometallurgical processes, however, because in some cases the carrier liquid may be high-grade leach liquor having a density approaching that of the solids. </a:t>
            </a:r>
            <a:endParaRPr lang="en-GB" sz="2400" dirty="0" smtClean="0"/>
          </a:p>
          <a:p>
            <a:pPr algn="just"/>
            <a:endParaRPr lang="en-GB" sz="2400" dirty="0" smtClean="0"/>
          </a:p>
          <a:p>
            <a:pPr algn="just"/>
            <a:r>
              <a:rPr lang="en-GB" sz="2400" dirty="0" smtClean="0"/>
              <a:t>In </a:t>
            </a:r>
            <a:r>
              <a:rPr lang="en-GB" sz="2400" dirty="0"/>
              <a:t>some cases, filtration may be necessary.</a:t>
            </a:r>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4</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755576" y="764704"/>
            <a:ext cx="8136904" cy="5040560"/>
          </a:xfrm>
          <a:prstGeom prst="rect">
            <a:avLst/>
          </a:prstGeom>
          <a:noFill/>
          <a:ln w="9525">
            <a:noFill/>
            <a:miter lim="800000"/>
            <a:headEnd/>
            <a:tailEnd/>
          </a:ln>
        </p:spPr>
      </p:pic>
      <p:sp>
        <p:nvSpPr>
          <p:cNvPr id="3" name="TextBox 2"/>
          <p:cNvSpPr txBox="1"/>
          <p:nvPr/>
        </p:nvSpPr>
        <p:spPr>
          <a:xfrm>
            <a:off x="683568" y="6309320"/>
            <a:ext cx="8064896" cy="461665"/>
          </a:xfrm>
          <a:prstGeom prst="rect">
            <a:avLst/>
          </a:prstGeom>
          <a:noFill/>
        </p:spPr>
        <p:txBody>
          <a:bodyPr wrap="square" rtlCol="0">
            <a:spAutoFit/>
          </a:bodyPr>
          <a:lstStyle/>
          <a:p>
            <a:pPr algn="ctr"/>
            <a:r>
              <a:rPr lang="en-GB" sz="2400" b="1" dirty="0" smtClean="0"/>
              <a:t>Figure 13   Rotary-disc filters</a:t>
            </a:r>
            <a:endParaRPr lang="en-GB" sz="2400" b="1"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40</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85000" lnSpcReduction="20000"/>
          </a:bodyPr>
          <a:lstStyle/>
          <a:p>
            <a:pPr algn="just">
              <a:buNone/>
            </a:pPr>
            <a:r>
              <a:rPr lang="en-GB" sz="3300" b="1" dirty="0" smtClean="0">
                <a:solidFill>
                  <a:srgbClr val="7030A0"/>
                </a:solidFill>
                <a:latin typeface="Arial" pitchFamily="34" charset="0"/>
                <a:cs typeface="Arial" pitchFamily="34" charset="0"/>
              </a:rPr>
              <a:t>Vacuum Filters</a:t>
            </a:r>
          </a:p>
          <a:p>
            <a:pPr algn="just"/>
            <a:r>
              <a:rPr lang="en-GB" sz="2800" dirty="0" smtClean="0"/>
              <a:t>Cost </a:t>
            </a:r>
            <a:r>
              <a:rPr lang="en-GB" sz="2800" dirty="0"/>
              <a:t>per unit area is thus lower than for drum filters, but cake washing is virtually impossible and the disc filter is not as adaptable as a drum filter.</a:t>
            </a:r>
          </a:p>
          <a:p>
            <a:pPr algn="just"/>
            <a:r>
              <a:rPr lang="en-GB" sz="2800" dirty="0"/>
              <a:t> </a:t>
            </a:r>
          </a:p>
          <a:p>
            <a:pPr algn="just"/>
            <a:r>
              <a:rPr lang="en-GB" sz="2800" dirty="0"/>
              <a:t>The </a:t>
            </a:r>
            <a:r>
              <a:rPr lang="en-GB" sz="2800" i="1" dirty="0"/>
              <a:t>horizontal belt filter</a:t>
            </a:r>
            <a:r>
              <a:rPr lang="en-GB" sz="2800" dirty="0"/>
              <a:t> (Fig. </a:t>
            </a:r>
            <a:r>
              <a:rPr lang="en-GB" sz="2800" dirty="0" smtClean="0"/>
              <a:t>14) </a:t>
            </a:r>
            <a:r>
              <a:rPr lang="en-GB" sz="2800" dirty="0"/>
              <a:t>consists of an endless perforated rubber drainage deck supporting a separate belt made from suitable filter cloth. </a:t>
            </a:r>
            <a:endParaRPr lang="en-GB" sz="2800" dirty="0" smtClean="0"/>
          </a:p>
          <a:p>
            <a:pPr algn="just"/>
            <a:endParaRPr lang="en-GB" sz="2800" dirty="0" smtClean="0"/>
          </a:p>
          <a:p>
            <a:pPr algn="just"/>
            <a:r>
              <a:rPr lang="en-GB" sz="2800" dirty="0" smtClean="0"/>
              <a:t>At </a:t>
            </a:r>
            <a:r>
              <a:rPr lang="en-GB" sz="2800" dirty="0"/>
              <a:t>the start of the horizontal travel, slurry flows by gravity on to the belt. </a:t>
            </a:r>
            <a:endParaRPr lang="en-GB" sz="2800" dirty="0" smtClean="0"/>
          </a:p>
          <a:p>
            <a:pPr algn="just"/>
            <a:endParaRPr lang="en-GB" sz="2800" dirty="0" smtClean="0"/>
          </a:p>
          <a:p>
            <a:pPr algn="just"/>
            <a:r>
              <a:rPr lang="en-GB" sz="2800" dirty="0" smtClean="0"/>
              <a:t>Filtration </a:t>
            </a:r>
            <a:r>
              <a:rPr lang="en-GB" sz="2800" dirty="0"/>
              <a:t>immediately commences, due partly to gravity and partly to the vacuum applied to the suction boxes which are in contact with the outside of the drainage deck during the course of its travel.</a:t>
            </a:r>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41</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467544" y="548680"/>
            <a:ext cx="8064895" cy="5328592"/>
          </a:xfrm>
          <a:prstGeom prst="rect">
            <a:avLst/>
          </a:prstGeom>
          <a:noFill/>
          <a:ln w="9525">
            <a:noFill/>
            <a:miter lim="800000"/>
            <a:headEnd/>
            <a:tailEnd/>
          </a:ln>
        </p:spPr>
      </p:pic>
      <p:sp>
        <p:nvSpPr>
          <p:cNvPr id="3" name="TextBox 2"/>
          <p:cNvSpPr txBox="1"/>
          <p:nvPr/>
        </p:nvSpPr>
        <p:spPr>
          <a:xfrm>
            <a:off x="611560" y="6165304"/>
            <a:ext cx="8064896" cy="461665"/>
          </a:xfrm>
          <a:prstGeom prst="rect">
            <a:avLst/>
          </a:prstGeom>
          <a:noFill/>
        </p:spPr>
        <p:txBody>
          <a:bodyPr wrap="square" rtlCol="0">
            <a:spAutoFit/>
          </a:bodyPr>
          <a:lstStyle/>
          <a:p>
            <a:pPr algn="ctr"/>
            <a:r>
              <a:rPr lang="en-GB" sz="2400" b="1" dirty="0" smtClean="0"/>
              <a:t>Figure 14  Horizontal belt filter</a:t>
            </a:r>
            <a:endParaRPr lang="en-GB" sz="2400" b="1"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42</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20000"/>
          </a:bodyPr>
          <a:lstStyle/>
          <a:p>
            <a:pPr algn="just">
              <a:buNone/>
            </a:pPr>
            <a:r>
              <a:rPr lang="en-GB" sz="3300" b="1" dirty="0" smtClean="0">
                <a:solidFill>
                  <a:srgbClr val="7030A0"/>
                </a:solidFill>
                <a:latin typeface="Arial" pitchFamily="34" charset="0"/>
                <a:cs typeface="Arial" pitchFamily="34" charset="0"/>
              </a:rPr>
              <a:t>Vacuum Filters</a:t>
            </a:r>
          </a:p>
          <a:p>
            <a:pPr algn="just"/>
            <a:r>
              <a:rPr lang="en-GB" sz="2800" dirty="0"/>
              <a:t>The cake which forms is dewatered, dried by drawing air through it, and then discharged as the belt reverses over a small-diameter roller. </a:t>
            </a:r>
            <a:endParaRPr lang="en-GB" sz="2800" dirty="0" smtClean="0"/>
          </a:p>
          <a:p>
            <a:pPr algn="just"/>
            <a:endParaRPr lang="en-GB" sz="2800" dirty="0" smtClean="0"/>
          </a:p>
          <a:p>
            <a:pPr algn="just"/>
            <a:r>
              <a:rPr lang="en-GB" sz="2800" dirty="0" smtClean="0"/>
              <a:t>If </a:t>
            </a:r>
            <a:r>
              <a:rPr lang="en-GB" sz="2800" dirty="0"/>
              <a:t>required one or more washes can be incorporated.</a:t>
            </a:r>
          </a:p>
          <a:p>
            <a:pPr algn="just"/>
            <a:r>
              <a:rPr lang="en-GB" sz="2800" dirty="0"/>
              <a:t> </a:t>
            </a:r>
          </a:p>
          <a:p>
            <a:pPr algn="just"/>
            <a:r>
              <a:rPr lang="en-GB" sz="2800" dirty="0"/>
              <a:t>The applications for horizontal belt filters are increasing</a:t>
            </a:r>
            <a:r>
              <a:rPr lang="en-GB" sz="2800" dirty="0" smtClean="0"/>
              <a:t>.</a:t>
            </a:r>
          </a:p>
          <a:p>
            <a:pPr algn="just"/>
            <a:endParaRPr lang="en-GB" sz="2800" dirty="0" smtClean="0"/>
          </a:p>
          <a:p>
            <a:pPr algn="just"/>
            <a:r>
              <a:rPr lang="en-GB" sz="2800" dirty="0" smtClean="0"/>
              <a:t> </a:t>
            </a:r>
            <a:r>
              <a:rPr lang="en-GB" sz="2800" dirty="0"/>
              <a:t>They are particularly suited to hydrometallurgical circuits where metal values are dissolved in alkali or acid. </a:t>
            </a:r>
            <a:endParaRPr lang="en-GB" sz="2800" dirty="0" smtClean="0"/>
          </a:p>
          <a:p>
            <a:pPr algn="just"/>
            <a:endParaRPr lang="en-GB" sz="2800" dirty="0" smtClean="0"/>
          </a:p>
          <a:p>
            <a:pPr algn="just"/>
            <a:r>
              <a:rPr lang="en-GB" sz="2800" dirty="0" smtClean="0"/>
              <a:t>These </a:t>
            </a:r>
            <a:r>
              <a:rPr lang="en-GB" sz="2800" dirty="0"/>
              <a:t>values can be recovered from waste solids by filtration of the leached slurry and </a:t>
            </a:r>
            <a:r>
              <a:rPr lang="en-GB" sz="2800" dirty="0" err="1"/>
              <a:t>countercurrent</a:t>
            </a:r>
            <a:r>
              <a:rPr lang="en-GB" sz="2800" dirty="0"/>
              <a:t> washing. </a:t>
            </a:r>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43</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lnSpcReduction="10000"/>
          </a:bodyPr>
          <a:lstStyle/>
          <a:p>
            <a:pPr algn="just">
              <a:buNone/>
            </a:pPr>
            <a:r>
              <a:rPr lang="en-GB" sz="3300" b="1" dirty="0" smtClean="0">
                <a:solidFill>
                  <a:srgbClr val="7030A0"/>
                </a:solidFill>
                <a:latin typeface="Arial" pitchFamily="34" charset="0"/>
                <a:cs typeface="Arial" pitchFamily="34" charset="0"/>
              </a:rPr>
              <a:t>Vacuum Filters</a:t>
            </a:r>
          </a:p>
          <a:p>
            <a:pPr algn="just"/>
            <a:endParaRPr lang="en-GB" sz="2800" dirty="0" smtClean="0"/>
          </a:p>
          <a:p>
            <a:pPr algn="just"/>
            <a:r>
              <a:rPr lang="en-GB" sz="2800" dirty="0" smtClean="0"/>
              <a:t>Belt </a:t>
            </a:r>
            <a:r>
              <a:rPr lang="en-GB" sz="2800" dirty="0"/>
              <a:t>filters are also suited for concentrated slurries of fast settling products, where efficient washing is required. </a:t>
            </a:r>
            <a:endParaRPr lang="en-GB" sz="2800" dirty="0" smtClean="0"/>
          </a:p>
          <a:p>
            <a:pPr algn="just"/>
            <a:endParaRPr lang="en-GB" sz="2800" dirty="0" smtClean="0"/>
          </a:p>
          <a:p>
            <a:pPr algn="just"/>
            <a:r>
              <a:rPr lang="en-GB" sz="2800" dirty="0" smtClean="0"/>
              <a:t>In </a:t>
            </a:r>
            <a:r>
              <a:rPr lang="en-GB" sz="2800" dirty="0"/>
              <a:t>addition to their low installed capital cost when compared with disc, drum, and press type filters, relatively low operating costs mean that these filters offer particularly cost-effective and reliable solution to filtration problems, especially with low-value material such as mine tailings.</a:t>
            </a:r>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44</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20000"/>
          </a:bodyPr>
          <a:lstStyle/>
          <a:p>
            <a:pPr algn="just">
              <a:buNone/>
            </a:pPr>
            <a:r>
              <a:rPr lang="en-GB" sz="3300" b="1" dirty="0" smtClean="0">
                <a:solidFill>
                  <a:srgbClr val="7030A0"/>
                </a:solidFill>
                <a:latin typeface="Arial" pitchFamily="34" charset="0"/>
                <a:cs typeface="Arial" pitchFamily="34" charset="0"/>
              </a:rPr>
              <a:t>Drying</a:t>
            </a:r>
          </a:p>
          <a:p>
            <a:pPr algn="just"/>
            <a:r>
              <a:rPr lang="en-GB" sz="2800" dirty="0" smtClean="0"/>
              <a:t>The drying of concentrates prior to shipping is the last operation performed in the mineral-processing plant.</a:t>
            </a:r>
          </a:p>
          <a:p>
            <a:pPr algn="just"/>
            <a:r>
              <a:rPr lang="en-GB" sz="2800" dirty="0" smtClean="0"/>
              <a:t> </a:t>
            </a:r>
          </a:p>
          <a:p>
            <a:pPr algn="just"/>
            <a:r>
              <a:rPr lang="en-GB" sz="2800" dirty="0" smtClean="0"/>
              <a:t>It reduces the cost of transport and is usually aimed at reducing the moisture content to about 5% by weight.</a:t>
            </a:r>
          </a:p>
          <a:p>
            <a:pPr algn="just"/>
            <a:endParaRPr lang="en-GB" sz="2800" dirty="0" smtClean="0"/>
          </a:p>
          <a:p>
            <a:pPr algn="just"/>
            <a:r>
              <a:rPr lang="en-GB" sz="2800" dirty="0" smtClean="0"/>
              <a:t> Dust losses are often a problem if the moisture content is lower.</a:t>
            </a:r>
          </a:p>
          <a:p>
            <a:pPr algn="just"/>
            <a:r>
              <a:rPr lang="en-GB" sz="2800" dirty="0" smtClean="0"/>
              <a:t> </a:t>
            </a:r>
          </a:p>
          <a:p>
            <a:pPr algn="just"/>
            <a:r>
              <a:rPr lang="en-GB" sz="2800" i="1" dirty="0" smtClean="0"/>
              <a:t>Rotary thermal dryers</a:t>
            </a:r>
            <a:r>
              <a:rPr lang="en-GB" sz="2800" dirty="0" smtClean="0"/>
              <a:t> are often used. </a:t>
            </a:r>
          </a:p>
          <a:p>
            <a:pPr algn="just"/>
            <a:endParaRPr lang="en-GB" sz="2800" dirty="0" smtClean="0"/>
          </a:p>
          <a:p>
            <a:pPr algn="just"/>
            <a:r>
              <a:rPr lang="en-GB" sz="2800" dirty="0" smtClean="0"/>
              <a:t>These consist of a relatively long cylindrical shell mounted on rollers and driven at a speed of up to 25-rev min</a:t>
            </a:r>
            <a:r>
              <a:rPr lang="en-GB" sz="2800" baseline="30000" dirty="0" smtClean="0"/>
              <a:t>-1</a:t>
            </a:r>
            <a:r>
              <a:rPr lang="en-GB" sz="2800" dirty="0" smtClean="0"/>
              <a:t>. </a:t>
            </a:r>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45</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85000" lnSpcReduction="10000"/>
          </a:bodyPr>
          <a:lstStyle/>
          <a:p>
            <a:pPr algn="just">
              <a:buNone/>
            </a:pPr>
            <a:r>
              <a:rPr lang="en-GB" sz="3300" b="1" dirty="0" smtClean="0">
                <a:solidFill>
                  <a:srgbClr val="7030A0"/>
                </a:solidFill>
                <a:latin typeface="Arial" pitchFamily="34" charset="0"/>
                <a:cs typeface="Arial" pitchFamily="34" charset="0"/>
              </a:rPr>
              <a:t>Drying</a:t>
            </a:r>
          </a:p>
          <a:p>
            <a:pPr algn="just"/>
            <a:r>
              <a:rPr lang="en-GB" sz="2800" dirty="0"/>
              <a:t>The shell is at a slight slope, so that material moves from the feed to discharge end under gravity. </a:t>
            </a:r>
            <a:endParaRPr lang="en-GB" sz="2800" dirty="0" smtClean="0"/>
          </a:p>
          <a:p>
            <a:pPr algn="just"/>
            <a:endParaRPr lang="en-GB" sz="2800" dirty="0" smtClean="0"/>
          </a:p>
          <a:p>
            <a:pPr algn="just"/>
            <a:r>
              <a:rPr lang="en-GB" sz="2800" dirty="0" smtClean="0"/>
              <a:t>Hot </a:t>
            </a:r>
            <a:r>
              <a:rPr lang="en-GB" sz="2800" dirty="0"/>
              <a:t>gases, or air, are fed in either at the feed end to give parallel flow or at the discharge to give counter-current flow.</a:t>
            </a:r>
          </a:p>
          <a:p>
            <a:pPr algn="just"/>
            <a:r>
              <a:rPr lang="en-GB" sz="2800" dirty="0"/>
              <a:t> </a:t>
            </a:r>
          </a:p>
          <a:p>
            <a:pPr algn="just"/>
            <a:r>
              <a:rPr lang="en-GB" sz="2800" dirty="0"/>
              <a:t>The method of heating may be either direct, in which case the hot gases pass through the material in the dryer, or indirect, where the material is in an inner shell, heated externally by hot gases. </a:t>
            </a:r>
            <a:endParaRPr lang="en-GB" sz="2800" dirty="0" smtClean="0"/>
          </a:p>
          <a:p>
            <a:pPr algn="just"/>
            <a:endParaRPr lang="en-GB" sz="2800" dirty="0" smtClean="0"/>
          </a:p>
          <a:p>
            <a:pPr algn="just"/>
            <a:r>
              <a:rPr lang="en-GB" sz="2800" dirty="0" smtClean="0"/>
              <a:t>The </a:t>
            </a:r>
            <a:r>
              <a:rPr lang="en-GB" sz="2800" dirty="0"/>
              <a:t>direct-fired is the dryer most commonly used in the minerals industry, the indirect-fired type being used when the material must not contact the hot combustion gases. </a:t>
            </a:r>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46</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85000" lnSpcReduction="10000"/>
          </a:bodyPr>
          <a:lstStyle/>
          <a:p>
            <a:pPr algn="just">
              <a:buNone/>
            </a:pPr>
            <a:r>
              <a:rPr lang="en-GB" sz="3300" b="1" dirty="0" smtClean="0">
                <a:solidFill>
                  <a:srgbClr val="7030A0"/>
                </a:solidFill>
                <a:latin typeface="Arial" pitchFamily="34" charset="0"/>
                <a:cs typeface="Arial" pitchFamily="34" charset="0"/>
              </a:rPr>
              <a:t>Drying</a:t>
            </a:r>
          </a:p>
          <a:p>
            <a:pPr algn="just"/>
            <a:r>
              <a:rPr lang="en-GB" sz="2800" dirty="0"/>
              <a:t>Parallel flow dryers (Figure </a:t>
            </a:r>
            <a:r>
              <a:rPr lang="en-GB" sz="2800" dirty="0" smtClean="0"/>
              <a:t>15) </a:t>
            </a:r>
            <a:r>
              <a:rPr lang="en-GB" sz="2800" dirty="0"/>
              <a:t>are used in the majority of current operations because they are more fuel-efficient and have greater capacity than </a:t>
            </a:r>
            <a:r>
              <a:rPr lang="en-GB" sz="2800" dirty="0" err="1"/>
              <a:t>counterflow</a:t>
            </a:r>
            <a:r>
              <a:rPr lang="en-GB" sz="2800" dirty="0"/>
              <a:t> types (</a:t>
            </a:r>
            <a:r>
              <a:rPr lang="en-GB" sz="2800" dirty="0" err="1"/>
              <a:t>Kram</a:t>
            </a:r>
            <a:r>
              <a:rPr lang="en-GB" sz="2800" dirty="0"/>
              <a:t>, 1980</a:t>
            </a:r>
            <a:r>
              <a:rPr lang="en-GB" sz="2800" dirty="0" smtClean="0"/>
              <a:t>).</a:t>
            </a:r>
          </a:p>
          <a:p>
            <a:pPr algn="just"/>
            <a:endParaRPr lang="en-GB" sz="2800" dirty="0" smtClean="0"/>
          </a:p>
          <a:p>
            <a:pPr algn="just"/>
            <a:r>
              <a:rPr lang="en-GB" sz="2800" dirty="0" smtClean="0"/>
              <a:t> </a:t>
            </a:r>
            <a:r>
              <a:rPr lang="en-GB" sz="2800" dirty="0"/>
              <a:t>Since heat is applied at the feed end, build-up of wet feed is avoided, and in general these units are designed to dry material to not less than 1 % moisture.</a:t>
            </a:r>
          </a:p>
          <a:p>
            <a:pPr algn="just"/>
            <a:r>
              <a:rPr lang="en-GB" sz="2800" dirty="0"/>
              <a:t> </a:t>
            </a:r>
          </a:p>
          <a:p>
            <a:pPr algn="just"/>
            <a:r>
              <a:rPr lang="en-GB" sz="2800" dirty="0"/>
              <a:t>The product from the dryers is often stockpiled, before being loaded on to trucks or railcars as required for shipment. </a:t>
            </a:r>
            <a:endParaRPr lang="en-GB" sz="2800" dirty="0" smtClean="0"/>
          </a:p>
          <a:p>
            <a:pPr algn="just"/>
            <a:endParaRPr lang="en-GB" sz="2800" dirty="0" smtClean="0"/>
          </a:p>
          <a:p>
            <a:pPr algn="just"/>
            <a:r>
              <a:rPr lang="en-GB" sz="2800" dirty="0" smtClean="0"/>
              <a:t>The </a:t>
            </a:r>
            <a:r>
              <a:rPr lang="en-GB" sz="2800" dirty="0"/>
              <a:t>containers may be closed, or the surface of the contents sprayed with skin-forming solution, in order to eliminate dust losses (</a:t>
            </a:r>
            <a:r>
              <a:rPr lang="en-GB" sz="2800" dirty="0" err="1"/>
              <a:t>Kolthammer</a:t>
            </a:r>
            <a:r>
              <a:rPr lang="en-GB" sz="2800" dirty="0"/>
              <a:t>, 1978).  </a:t>
            </a:r>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47</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srcRect/>
          <a:stretch>
            <a:fillRect/>
          </a:stretch>
        </p:blipFill>
        <p:spPr bwMode="auto">
          <a:xfrm>
            <a:off x="755576" y="548680"/>
            <a:ext cx="7632848" cy="5256584"/>
          </a:xfrm>
          <a:prstGeom prst="rect">
            <a:avLst/>
          </a:prstGeom>
          <a:noFill/>
          <a:ln w="9525">
            <a:noFill/>
            <a:miter lim="800000"/>
            <a:headEnd/>
            <a:tailEnd/>
          </a:ln>
        </p:spPr>
      </p:pic>
      <p:sp>
        <p:nvSpPr>
          <p:cNvPr id="4" name="TextBox 3"/>
          <p:cNvSpPr txBox="1"/>
          <p:nvPr/>
        </p:nvSpPr>
        <p:spPr>
          <a:xfrm>
            <a:off x="611560" y="6093296"/>
            <a:ext cx="8136904" cy="461665"/>
          </a:xfrm>
          <a:prstGeom prst="rect">
            <a:avLst/>
          </a:prstGeom>
          <a:noFill/>
        </p:spPr>
        <p:txBody>
          <a:bodyPr wrap="square" rtlCol="0">
            <a:spAutoFit/>
          </a:bodyPr>
          <a:lstStyle/>
          <a:p>
            <a:pPr algn="ctr"/>
            <a:r>
              <a:rPr lang="en-GB" sz="2400" b="1" dirty="0" smtClean="0"/>
              <a:t>Figure 15   Direct fired, parallel flow rotary dryer</a:t>
            </a:r>
            <a:endParaRPr lang="en-GB" sz="2400" b="1" dirty="0"/>
          </a:p>
        </p:txBody>
      </p:sp>
      <p:sp>
        <p:nvSpPr>
          <p:cNvPr id="5" name="Slide Number Placeholder 4"/>
          <p:cNvSpPr>
            <a:spLocks noGrp="1"/>
          </p:cNvSpPr>
          <p:nvPr>
            <p:ph type="sldNum" sz="quarter" idx="12"/>
          </p:nvPr>
        </p:nvSpPr>
        <p:spPr/>
        <p:txBody>
          <a:bodyPr/>
          <a:lstStyle/>
          <a:p>
            <a:fld id="{9ECD456D-0EDD-438A-A30E-71E2F5F41006}" type="slidenum">
              <a:rPr lang="en-GB" smtClean="0"/>
              <a:pPr/>
              <a:t>48</a:t>
            </a:fld>
            <a:endParaRPr lang="en-GB" dirty="0"/>
          </a:p>
        </p:txBody>
      </p:sp>
      <p:sp>
        <p:nvSpPr>
          <p:cNvPr id="6" name="Footer Placeholder 5"/>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END</a:t>
            </a:r>
            <a:endParaRPr lang="en-GB" dirty="0"/>
          </a:p>
        </p:txBody>
      </p:sp>
      <p:sp>
        <p:nvSpPr>
          <p:cNvPr id="3" name="Subtitle 2"/>
          <p:cNvSpPr>
            <a:spLocks noGrp="1"/>
          </p:cNvSpPr>
          <p:nvPr>
            <p:ph type="subTitle" idx="1"/>
          </p:nvPr>
        </p:nvSpPr>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lnSpcReduction="10000"/>
          </a:bodyPr>
          <a:lstStyle/>
          <a:p>
            <a:pPr algn="just">
              <a:buNone/>
            </a:pPr>
            <a:r>
              <a:rPr lang="en-GB" sz="2400" b="1" dirty="0" smtClean="0">
                <a:solidFill>
                  <a:srgbClr val="7030A0"/>
                </a:solidFill>
                <a:latin typeface="Arial" pitchFamily="34" charset="0"/>
                <a:cs typeface="Arial" pitchFamily="34" charset="0"/>
              </a:rPr>
              <a:t>Introduction</a:t>
            </a:r>
          </a:p>
          <a:p>
            <a:pPr>
              <a:buNone/>
            </a:pPr>
            <a:r>
              <a:rPr lang="en-GB" sz="2400" dirty="0"/>
              <a:t> </a:t>
            </a:r>
          </a:p>
          <a:p>
            <a:pPr algn="just"/>
            <a:r>
              <a:rPr lang="en-GB" sz="2400" dirty="0"/>
              <a:t>Dewatering in mineral processing is normally a combination of the above methods. </a:t>
            </a:r>
            <a:endParaRPr lang="en-GB" sz="2400" dirty="0" smtClean="0"/>
          </a:p>
          <a:p>
            <a:pPr algn="just"/>
            <a:endParaRPr lang="en-GB" sz="2400" dirty="0" smtClean="0"/>
          </a:p>
          <a:p>
            <a:pPr algn="just"/>
            <a:r>
              <a:rPr lang="en-GB" sz="2400" dirty="0" smtClean="0"/>
              <a:t>The </a:t>
            </a:r>
            <a:r>
              <a:rPr lang="en-GB" sz="2400" dirty="0"/>
              <a:t>bulk of the water is first removed by sedimentation, or thickening, which produces a thickened pulp of perhaps 55 – 65% solids by weight.  </a:t>
            </a:r>
            <a:endParaRPr lang="en-GB" sz="2400" dirty="0" smtClean="0"/>
          </a:p>
          <a:p>
            <a:pPr algn="just"/>
            <a:endParaRPr lang="en-GB" sz="2400" dirty="0" smtClean="0"/>
          </a:p>
          <a:p>
            <a:pPr algn="just"/>
            <a:r>
              <a:rPr lang="en-GB" sz="2400" dirty="0" smtClean="0"/>
              <a:t>Up </a:t>
            </a:r>
            <a:r>
              <a:rPr lang="en-GB" sz="2400" dirty="0"/>
              <a:t>to 80% of the water can be separated at this stage. </a:t>
            </a:r>
            <a:endParaRPr lang="en-GB" sz="2400" dirty="0" smtClean="0"/>
          </a:p>
          <a:p>
            <a:pPr algn="just"/>
            <a:endParaRPr lang="en-GB" sz="2400" dirty="0" smtClean="0"/>
          </a:p>
          <a:p>
            <a:pPr algn="just"/>
            <a:r>
              <a:rPr lang="en-GB" sz="2400" dirty="0" smtClean="0"/>
              <a:t>Filtration </a:t>
            </a:r>
            <a:r>
              <a:rPr lang="en-GB" sz="2400" dirty="0"/>
              <a:t>of the thick pulp then produces a moist filter cake of between 80 and 90% solids, which may require thermal drying to produce a final product of about 95% solids by weight.</a:t>
            </a:r>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5</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92500" lnSpcReduction="20000"/>
          </a:bodyPr>
          <a:lstStyle/>
          <a:p>
            <a:pPr algn="just">
              <a:buNone/>
            </a:pPr>
            <a:r>
              <a:rPr lang="en-GB" sz="2400" b="1" dirty="0" smtClean="0">
                <a:solidFill>
                  <a:srgbClr val="7030A0"/>
                </a:solidFill>
                <a:latin typeface="Arial" pitchFamily="34" charset="0"/>
                <a:cs typeface="Arial" pitchFamily="34" charset="0"/>
              </a:rPr>
              <a:t>Sedimentation</a:t>
            </a:r>
          </a:p>
          <a:p>
            <a:pPr>
              <a:buNone/>
            </a:pPr>
            <a:r>
              <a:rPr lang="en-GB" sz="2400" dirty="0"/>
              <a:t> </a:t>
            </a:r>
          </a:p>
          <a:p>
            <a:pPr algn="just"/>
            <a:r>
              <a:rPr lang="en-GB" sz="2600" dirty="0"/>
              <a:t>Rapid settling of solid particles in a liquid produces a clarified liquid, which can be decanted, leaving thickened slurry, which may require further dewatering by filtration.</a:t>
            </a:r>
          </a:p>
          <a:p>
            <a:pPr algn="just"/>
            <a:r>
              <a:rPr lang="en-GB" sz="2600" dirty="0"/>
              <a:t> </a:t>
            </a:r>
          </a:p>
          <a:p>
            <a:pPr algn="just"/>
            <a:r>
              <a:rPr lang="en-GB" sz="2600" dirty="0"/>
              <a:t>The settling rates of particles in a fluid are governed by Stokes’ or Newton’s laws, depending on the particle size. </a:t>
            </a:r>
            <a:endParaRPr lang="en-GB" sz="2600" dirty="0" smtClean="0"/>
          </a:p>
          <a:p>
            <a:pPr algn="just"/>
            <a:endParaRPr lang="en-GB" sz="2600" dirty="0" smtClean="0"/>
          </a:p>
          <a:p>
            <a:pPr algn="just"/>
            <a:r>
              <a:rPr lang="en-GB" sz="2600" dirty="0" smtClean="0"/>
              <a:t>Very </a:t>
            </a:r>
            <a:r>
              <a:rPr lang="en-GB" sz="2600" dirty="0"/>
              <a:t>fine particles, of only a few microns diameter, settle extremely slowly by gravity alone, and centrifugal sedimentation may have to be performed. </a:t>
            </a:r>
            <a:endParaRPr lang="en-GB" sz="2600" dirty="0" smtClean="0"/>
          </a:p>
          <a:p>
            <a:pPr algn="just"/>
            <a:endParaRPr lang="en-GB" sz="2600" dirty="0" smtClean="0"/>
          </a:p>
          <a:p>
            <a:pPr algn="just"/>
            <a:r>
              <a:rPr lang="en-GB" sz="2600" dirty="0" smtClean="0"/>
              <a:t>Alternatively</a:t>
            </a:r>
            <a:r>
              <a:rPr lang="en-GB" sz="2600" dirty="0"/>
              <a:t>, the particles may be agglomerated, or </a:t>
            </a:r>
            <a:r>
              <a:rPr lang="en-GB" sz="2600" i="1" dirty="0"/>
              <a:t>flocculated</a:t>
            </a:r>
            <a:r>
              <a:rPr lang="en-GB" sz="2600" dirty="0"/>
              <a:t>, into relatively large lumps, called </a:t>
            </a:r>
            <a:r>
              <a:rPr lang="en-GB" sz="2600" i="1" dirty="0" err="1"/>
              <a:t>flocs</a:t>
            </a:r>
            <a:r>
              <a:rPr lang="en-GB" sz="2600" dirty="0"/>
              <a:t>, that settle out more rapidly.</a:t>
            </a:r>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6</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lnSpcReduction="10000"/>
          </a:bodyPr>
          <a:lstStyle/>
          <a:p>
            <a:pPr algn="just">
              <a:buNone/>
            </a:pPr>
            <a:r>
              <a:rPr lang="en-GB" sz="3300" b="1" dirty="0" smtClean="0">
                <a:solidFill>
                  <a:srgbClr val="7030A0"/>
                </a:solidFill>
                <a:latin typeface="Arial" pitchFamily="34" charset="0"/>
                <a:cs typeface="Arial" pitchFamily="34" charset="0"/>
              </a:rPr>
              <a:t>Gravity Sedimentation</a:t>
            </a:r>
          </a:p>
          <a:p>
            <a:pPr algn="just"/>
            <a:r>
              <a:rPr lang="en-GB" sz="2800" dirty="0"/>
              <a:t>Gravity sedimentation, or </a:t>
            </a:r>
            <a:r>
              <a:rPr lang="en-GB" sz="2800" i="1" dirty="0"/>
              <a:t>thickening</a:t>
            </a:r>
            <a:r>
              <a:rPr lang="en-GB" sz="2800" dirty="0"/>
              <a:t>, is the most widely applied dewatering technique in mineral processing, and it is a relatively cheap, high-capacity process, which involves very low shear forces, thus providing good conditions for flocculation of fine particles</a:t>
            </a:r>
            <a:r>
              <a:rPr lang="en-GB" sz="2800" dirty="0" smtClean="0"/>
              <a:t>.</a:t>
            </a:r>
            <a:r>
              <a:rPr lang="en-GB" sz="2800" dirty="0"/>
              <a:t> </a:t>
            </a:r>
            <a:endParaRPr lang="en-GB" sz="2800" dirty="0" smtClean="0"/>
          </a:p>
          <a:p>
            <a:pPr algn="just"/>
            <a:endParaRPr lang="en-GB" sz="2800" dirty="0"/>
          </a:p>
          <a:p>
            <a:pPr algn="just"/>
            <a:r>
              <a:rPr lang="en-GB" sz="2800" dirty="0"/>
              <a:t>The </a:t>
            </a:r>
            <a:r>
              <a:rPr lang="en-GB" sz="2800" i="1" dirty="0"/>
              <a:t>thickener</a:t>
            </a:r>
            <a:r>
              <a:rPr lang="en-GB" sz="2800" dirty="0"/>
              <a:t> is used to increase the concentration of the suspension by sedimentation, accompanied by the formation of a clear liquid. </a:t>
            </a:r>
            <a:endParaRPr lang="en-GB" sz="2800" dirty="0" smtClean="0"/>
          </a:p>
          <a:p>
            <a:pPr algn="just"/>
            <a:endParaRPr lang="en-GB" sz="2800" dirty="0" smtClean="0"/>
          </a:p>
          <a:p>
            <a:pPr algn="just"/>
            <a:r>
              <a:rPr lang="en-GB" sz="2800" dirty="0" smtClean="0"/>
              <a:t>In </a:t>
            </a:r>
            <a:r>
              <a:rPr lang="en-GB" sz="2800" dirty="0"/>
              <a:t>most cases the concentration of the suspension is high and hindered settling takes place. </a:t>
            </a:r>
            <a:endParaRPr lang="en-GB" sz="2800" dirty="0" smtClean="0"/>
          </a:p>
          <a:p>
            <a:pPr algn="just"/>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7</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FF0000"/>
                </a:solidFill>
              </a:rPr>
              <a:t>DEWATERING</a:t>
            </a:r>
            <a:endParaRPr lang="en-GB" b="1" dirty="0">
              <a:solidFill>
                <a:srgbClr val="FF0000"/>
              </a:solidFill>
            </a:endParaRPr>
          </a:p>
        </p:txBody>
      </p:sp>
      <p:sp>
        <p:nvSpPr>
          <p:cNvPr id="3" name="Content Placeholder 2"/>
          <p:cNvSpPr>
            <a:spLocks noGrp="1"/>
          </p:cNvSpPr>
          <p:nvPr>
            <p:ph idx="1"/>
          </p:nvPr>
        </p:nvSpPr>
        <p:spPr>
          <a:xfrm>
            <a:off x="251520" y="1052736"/>
            <a:ext cx="8640960" cy="5616624"/>
          </a:xfrm>
        </p:spPr>
        <p:txBody>
          <a:bodyPr>
            <a:normAutofit fontScale="85000" lnSpcReduction="20000"/>
          </a:bodyPr>
          <a:lstStyle/>
          <a:p>
            <a:pPr algn="just">
              <a:buNone/>
            </a:pPr>
            <a:r>
              <a:rPr lang="en-GB" sz="3300" b="1" dirty="0" smtClean="0">
                <a:solidFill>
                  <a:srgbClr val="7030A0"/>
                </a:solidFill>
                <a:latin typeface="Arial" pitchFamily="34" charset="0"/>
                <a:cs typeface="Arial" pitchFamily="34" charset="0"/>
              </a:rPr>
              <a:t>Gravity Sedimentation</a:t>
            </a:r>
          </a:p>
          <a:p>
            <a:pPr algn="just"/>
            <a:r>
              <a:rPr lang="en-GB" sz="2800" dirty="0" smtClean="0"/>
              <a:t>Thickeners </a:t>
            </a:r>
            <a:r>
              <a:rPr lang="en-GB" sz="2800" dirty="0"/>
              <a:t>may be batch or continuous units, and consist of relatively shallow tanks from which the clear liquid is taken off at the top, and the thickened suspension at the bottom</a:t>
            </a:r>
            <a:r>
              <a:rPr lang="en-GB" sz="2800" dirty="0" smtClean="0"/>
              <a:t>.</a:t>
            </a:r>
          </a:p>
          <a:p>
            <a:pPr algn="just"/>
            <a:endParaRPr lang="en-GB" sz="2800" dirty="0" smtClean="0"/>
          </a:p>
          <a:p>
            <a:pPr algn="just"/>
            <a:r>
              <a:rPr lang="en-GB" sz="2800" dirty="0"/>
              <a:t>The continuous thickener consists of a cylindrical tank, the diameter ranging from about 2 m to 200 m in diameter, and of depth 1 – 7 m. </a:t>
            </a:r>
            <a:endParaRPr lang="en-GB" sz="2800" dirty="0" smtClean="0"/>
          </a:p>
          <a:p>
            <a:pPr algn="just"/>
            <a:endParaRPr lang="en-GB" sz="2800" dirty="0" smtClean="0"/>
          </a:p>
          <a:p>
            <a:pPr algn="just"/>
            <a:r>
              <a:rPr lang="en-GB" sz="2800" dirty="0" smtClean="0"/>
              <a:t>Pulp </a:t>
            </a:r>
            <a:r>
              <a:rPr lang="en-GB" sz="2800" dirty="0"/>
              <a:t>is fed into the centre via a feed-well placed up to 1 m below the surface, in order to cause as little disturbance as possible (Fig. </a:t>
            </a:r>
            <a:r>
              <a:rPr lang="en-GB" sz="2800" dirty="0" smtClean="0"/>
              <a:t>4). </a:t>
            </a:r>
          </a:p>
          <a:p>
            <a:pPr algn="just"/>
            <a:endParaRPr lang="en-GB" sz="2800" dirty="0" smtClean="0"/>
          </a:p>
          <a:p>
            <a:pPr algn="just"/>
            <a:r>
              <a:rPr lang="en-GB" sz="2800" dirty="0" smtClean="0"/>
              <a:t>The </a:t>
            </a:r>
            <a:r>
              <a:rPr lang="en-GB" sz="2800" dirty="0"/>
              <a:t>clarified liquid overflows a peripheral launder, while the solids, which settle over the entire bottom of the tank, are withdrawn as a thickened pulp from an outlet at the centre.</a:t>
            </a:r>
            <a:endParaRPr lang="en-GB" sz="2800" dirty="0" smtClean="0"/>
          </a:p>
          <a:p>
            <a:pPr algn="just"/>
            <a:endParaRPr lang="en-GB" sz="2400" dirty="0"/>
          </a:p>
          <a:p>
            <a:pPr algn="just"/>
            <a:endParaRPr lang="en-GB" sz="2400" dirty="0" smtClean="0"/>
          </a:p>
          <a:p>
            <a:pPr algn="just"/>
            <a:endParaRPr lang="en-GB" sz="2400" b="1" dirty="0">
              <a:latin typeface="Arial" pitchFamily="34" charset="0"/>
              <a:cs typeface="Arial" pitchFamily="34" charset="0"/>
            </a:endParaRPr>
          </a:p>
        </p:txBody>
      </p:sp>
      <p:cxnSp>
        <p:nvCxnSpPr>
          <p:cNvPr id="5" name="Straight Connector 4"/>
          <p:cNvCxnSpPr/>
          <p:nvPr/>
        </p:nvCxnSpPr>
        <p:spPr>
          <a:xfrm>
            <a:off x="0" y="98072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ECD456D-0EDD-438A-A30E-71E2F5F41006}" type="slidenum">
              <a:rPr lang="en-GB" smtClean="0"/>
              <a:pPr/>
              <a:t>8</a:t>
            </a:fld>
            <a:endParaRPr lang="en-GB" dirty="0"/>
          </a:p>
        </p:txBody>
      </p:sp>
      <p:sp>
        <p:nvSpPr>
          <p:cNvPr id="7" name="Footer Placeholder 6"/>
          <p:cNvSpPr>
            <a:spLocks noGrp="1"/>
          </p:cNvSpPr>
          <p:nvPr>
            <p:ph type="ftr" sz="quarter" idx="11"/>
          </p:nvPr>
        </p:nvSpPr>
        <p:spPr/>
        <p:txBody>
          <a:bodyPr/>
          <a:lstStyle/>
          <a:p>
            <a:r>
              <a:rPr lang="en-GB" smtClean="0"/>
              <a:t>ES/2013</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83568" y="476672"/>
            <a:ext cx="7776864" cy="5256584"/>
          </a:xfrm>
          <a:prstGeom prst="rect">
            <a:avLst/>
          </a:prstGeom>
          <a:noFill/>
          <a:ln w="9525">
            <a:noFill/>
            <a:miter lim="800000"/>
            <a:headEnd/>
            <a:tailEnd/>
          </a:ln>
        </p:spPr>
      </p:pic>
      <p:sp>
        <p:nvSpPr>
          <p:cNvPr id="3" name="TextBox 2"/>
          <p:cNvSpPr txBox="1"/>
          <p:nvPr/>
        </p:nvSpPr>
        <p:spPr>
          <a:xfrm>
            <a:off x="1115616" y="6237312"/>
            <a:ext cx="7200800" cy="400110"/>
          </a:xfrm>
          <a:prstGeom prst="rect">
            <a:avLst/>
          </a:prstGeom>
          <a:noFill/>
        </p:spPr>
        <p:txBody>
          <a:bodyPr wrap="square" rtlCol="0">
            <a:spAutoFit/>
          </a:bodyPr>
          <a:lstStyle/>
          <a:p>
            <a:pPr algn="ctr"/>
            <a:r>
              <a:rPr lang="en-GB" sz="2000" b="1" dirty="0" smtClean="0"/>
              <a:t>Figure 4     Flow in a continuous thickener</a:t>
            </a:r>
            <a:endParaRPr lang="en-GB" sz="2000" b="1" dirty="0"/>
          </a:p>
        </p:txBody>
      </p:sp>
      <p:sp>
        <p:nvSpPr>
          <p:cNvPr id="4" name="Slide Number Placeholder 3"/>
          <p:cNvSpPr>
            <a:spLocks noGrp="1"/>
          </p:cNvSpPr>
          <p:nvPr>
            <p:ph type="sldNum" sz="quarter" idx="12"/>
          </p:nvPr>
        </p:nvSpPr>
        <p:spPr/>
        <p:txBody>
          <a:bodyPr/>
          <a:lstStyle/>
          <a:p>
            <a:fld id="{9ECD456D-0EDD-438A-A30E-71E2F5F41006}" type="slidenum">
              <a:rPr lang="en-GB" smtClean="0"/>
              <a:pPr/>
              <a:t>9</a:t>
            </a:fld>
            <a:endParaRPr lang="en-GB" dirty="0"/>
          </a:p>
        </p:txBody>
      </p:sp>
      <p:sp>
        <p:nvSpPr>
          <p:cNvPr id="5" name="Footer Placeholder 4"/>
          <p:cNvSpPr>
            <a:spLocks noGrp="1"/>
          </p:cNvSpPr>
          <p:nvPr>
            <p:ph type="ftr" sz="quarter" idx="11"/>
          </p:nvPr>
        </p:nvSpPr>
        <p:spPr/>
        <p:txBody>
          <a:bodyPr/>
          <a:lstStyle/>
          <a:p>
            <a:r>
              <a:rPr lang="en-GB" smtClean="0"/>
              <a:t>ES/2013</a:t>
            </a:r>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2242</Words>
  <Application>Microsoft Office PowerPoint</Application>
  <PresentationFormat>On-screen Show (4:3)</PresentationFormat>
  <Paragraphs>524</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DEWATERING</vt:lpstr>
      <vt:lpstr>DEWATERING</vt:lpstr>
      <vt:lpstr>DEWATERING</vt:lpstr>
      <vt:lpstr>DEWATERING</vt:lpstr>
      <vt:lpstr>DEWATERING</vt:lpstr>
      <vt:lpstr>DEWATERING</vt:lpstr>
      <vt:lpstr>DEWATERING</vt:lpstr>
      <vt:lpstr>DEWATERING</vt:lpstr>
      <vt:lpstr>Slide 9</vt:lpstr>
      <vt:lpstr>DEWATERING</vt:lpstr>
      <vt:lpstr>DEWATERING</vt:lpstr>
      <vt:lpstr>DEWATERING</vt:lpstr>
      <vt:lpstr>DEWATERING</vt:lpstr>
      <vt:lpstr>Slide 14</vt:lpstr>
      <vt:lpstr>DEWATERING</vt:lpstr>
      <vt:lpstr>DEWATERING</vt:lpstr>
      <vt:lpstr>DEWATERING</vt:lpstr>
      <vt:lpstr>DEWATERING</vt:lpstr>
      <vt:lpstr>DEWATERING</vt:lpstr>
      <vt:lpstr>DEWATERING</vt:lpstr>
      <vt:lpstr>DEWATERING</vt:lpstr>
      <vt:lpstr>DEWATERING</vt:lpstr>
      <vt:lpstr>DEWATERING</vt:lpstr>
      <vt:lpstr>DEWATERING</vt:lpstr>
      <vt:lpstr>DEWATERING</vt:lpstr>
      <vt:lpstr>Slide 26</vt:lpstr>
      <vt:lpstr>DEWATERING</vt:lpstr>
      <vt:lpstr>DEWATERING</vt:lpstr>
      <vt:lpstr>Slide 29</vt:lpstr>
      <vt:lpstr>DEWATERING</vt:lpstr>
      <vt:lpstr>Slide 31</vt:lpstr>
      <vt:lpstr>DEWATERING</vt:lpstr>
      <vt:lpstr>Slide 33</vt:lpstr>
      <vt:lpstr>DEWATERING</vt:lpstr>
      <vt:lpstr>Slide 35</vt:lpstr>
      <vt:lpstr>DEWATERING</vt:lpstr>
      <vt:lpstr>Slide 37</vt:lpstr>
      <vt:lpstr>Slide 38</vt:lpstr>
      <vt:lpstr>DEWATERING</vt:lpstr>
      <vt:lpstr>Slide 40</vt:lpstr>
      <vt:lpstr>DEWATERING</vt:lpstr>
      <vt:lpstr>Slide 42</vt:lpstr>
      <vt:lpstr>DEWATERING</vt:lpstr>
      <vt:lpstr>DEWATERING</vt:lpstr>
      <vt:lpstr>DEWATERING</vt:lpstr>
      <vt:lpstr>DEWATERING</vt:lpstr>
      <vt:lpstr>DEWATERING</vt:lpstr>
      <vt:lpstr>Slide 48</vt:lpstr>
      <vt:lpstr>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DEWATERING</dc:title>
  <dc:creator>EDWARD</dc:creator>
  <cp:lastModifiedBy>EDWARD</cp:lastModifiedBy>
  <cp:revision>21</cp:revision>
  <dcterms:created xsi:type="dcterms:W3CDTF">2012-03-02T07:50:22Z</dcterms:created>
  <dcterms:modified xsi:type="dcterms:W3CDTF">2013-05-06T10:19:56Z</dcterms:modified>
</cp:coreProperties>
</file>