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2" r:id="rId27"/>
    <p:sldId id="281" r:id="rId28"/>
    <p:sldId id="283" r:id="rId29"/>
    <p:sldId id="285" r:id="rId30"/>
    <p:sldId id="306" r:id="rId31"/>
    <p:sldId id="308" r:id="rId32"/>
    <p:sldId id="321" r:id="rId33"/>
    <p:sldId id="310" r:id="rId34"/>
    <p:sldId id="309" r:id="rId35"/>
    <p:sldId id="311" r:id="rId36"/>
    <p:sldId id="313" r:id="rId37"/>
    <p:sldId id="312" r:id="rId38"/>
    <p:sldId id="315" r:id="rId39"/>
    <p:sldId id="314" r:id="rId40"/>
    <p:sldId id="320" r:id="rId41"/>
    <p:sldId id="316" r:id="rId42"/>
    <p:sldId id="318" r:id="rId43"/>
    <p:sldId id="317" r:id="rId44"/>
    <p:sldId id="32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BD7DC-DD71-4079-8C9C-9EDE71CBC9FE}" type="datetimeFigureOut">
              <a:rPr lang="en-GB" smtClean="0"/>
              <a:pPr/>
              <a:t>30/11/2015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60BC8-D8E4-4442-92D4-D4C6DB836EC1}" type="slidenum">
              <a:rPr lang="en-GB" smtClean="0"/>
              <a:pPr/>
              <a:t>‹#›</a:t>
            </a:fld>
            <a:endParaRPr lang="en-GB"/>
          </a:p>
        </p:txBody>
      </p:sp>
    </p:spTree>
    <p:extLst>
      <p:ext uri="{BB962C8B-B14F-4D97-AF65-F5344CB8AC3E}">
        <p14:creationId xmlns:p14="http://schemas.microsoft.com/office/powerpoint/2010/main" val="147333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406365-F47B-407E-9503-27380FBE6CF0}" type="datetime1">
              <a:rPr lang="en-GB" smtClean="0"/>
              <a:pPr/>
              <a:t>30/11/2015</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
        <p:nvSpPr>
          <p:cNvPr id="6" name="Slide Number Placeholder 5"/>
          <p:cNvSpPr>
            <a:spLocks noGrp="1"/>
          </p:cNvSpPr>
          <p:nvPr>
            <p:ph type="sldNum" sz="quarter" idx="12"/>
          </p:nvPr>
        </p:nvSpPr>
        <p:spPr/>
        <p:txBody>
          <a:bodyPr/>
          <a:lstStyle/>
          <a:p>
            <a:fld id="{BAFB8755-F3A0-436A-9AB7-C1A37E17AF9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DCB04E-8B68-4DC9-B37B-D3503338B24B}" type="datetime1">
              <a:rPr lang="en-GB" smtClean="0"/>
              <a:pPr/>
              <a:t>30/11/2015</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
        <p:nvSpPr>
          <p:cNvPr id="6" name="Slide Number Placeholder 5"/>
          <p:cNvSpPr>
            <a:spLocks noGrp="1"/>
          </p:cNvSpPr>
          <p:nvPr>
            <p:ph type="sldNum" sz="quarter" idx="12"/>
          </p:nvPr>
        </p:nvSpPr>
        <p:spPr/>
        <p:txBody>
          <a:bodyPr/>
          <a:lstStyle/>
          <a:p>
            <a:fld id="{BAFB8755-F3A0-436A-9AB7-C1A37E17AF9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52FB11-3D1A-4043-AA10-CBD4FCF23B5F}" type="datetime1">
              <a:rPr lang="en-GB" smtClean="0"/>
              <a:pPr/>
              <a:t>30/11/2015</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
        <p:nvSpPr>
          <p:cNvPr id="6" name="Slide Number Placeholder 5"/>
          <p:cNvSpPr>
            <a:spLocks noGrp="1"/>
          </p:cNvSpPr>
          <p:nvPr>
            <p:ph type="sldNum" sz="quarter" idx="12"/>
          </p:nvPr>
        </p:nvSpPr>
        <p:spPr/>
        <p:txBody>
          <a:bodyPr/>
          <a:lstStyle/>
          <a:p>
            <a:fld id="{BAFB8755-F3A0-436A-9AB7-C1A37E17AF9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83334F-04DA-4DF9-B63D-7ECC2F0F0837}" type="datetime1">
              <a:rPr lang="en-GB" smtClean="0"/>
              <a:pPr/>
              <a:t>30/11/2015</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
        <p:nvSpPr>
          <p:cNvPr id="6" name="Slide Number Placeholder 5"/>
          <p:cNvSpPr>
            <a:spLocks noGrp="1"/>
          </p:cNvSpPr>
          <p:nvPr>
            <p:ph type="sldNum" sz="quarter" idx="12"/>
          </p:nvPr>
        </p:nvSpPr>
        <p:spPr/>
        <p:txBody>
          <a:bodyPr/>
          <a:lstStyle/>
          <a:p>
            <a:fld id="{BAFB8755-F3A0-436A-9AB7-C1A37E17AF9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490B9D-EFCF-499C-A2F8-EEB1C90B5FCA}" type="datetime1">
              <a:rPr lang="en-GB" smtClean="0"/>
              <a:pPr/>
              <a:t>30/11/2015</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
        <p:nvSpPr>
          <p:cNvPr id="6" name="Slide Number Placeholder 5"/>
          <p:cNvSpPr>
            <a:spLocks noGrp="1"/>
          </p:cNvSpPr>
          <p:nvPr>
            <p:ph type="sldNum" sz="quarter" idx="12"/>
          </p:nvPr>
        </p:nvSpPr>
        <p:spPr/>
        <p:txBody>
          <a:bodyPr/>
          <a:lstStyle/>
          <a:p>
            <a:fld id="{BAFB8755-F3A0-436A-9AB7-C1A37E17AF9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08D9E1-74B0-4DF6-93B5-B59855F2D1C5}" type="datetime1">
              <a:rPr lang="en-GB" smtClean="0"/>
              <a:pPr/>
              <a:t>30/11/2015</a:t>
            </a:fld>
            <a:endParaRPr lang="en-GB"/>
          </a:p>
        </p:txBody>
      </p:sp>
      <p:sp>
        <p:nvSpPr>
          <p:cNvPr id="6" name="Footer Placeholder 5"/>
          <p:cNvSpPr>
            <a:spLocks noGrp="1"/>
          </p:cNvSpPr>
          <p:nvPr>
            <p:ph type="ftr" sz="quarter" idx="11"/>
          </p:nvPr>
        </p:nvSpPr>
        <p:spPr/>
        <p:txBody>
          <a:bodyPr/>
          <a:lstStyle/>
          <a:p>
            <a:r>
              <a:rPr lang="en-GB" smtClean="0"/>
              <a:t>ES/2013</a:t>
            </a:r>
            <a:endParaRPr lang="en-GB"/>
          </a:p>
        </p:txBody>
      </p:sp>
      <p:sp>
        <p:nvSpPr>
          <p:cNvPr id="7" name="Slide Number Placeholder 6"/>
          <p:cNvSpPr>
            <a:spLocks noGrp="1"/>
          </p:cNvSpPr>
          <p:nvPr>
            <p:ph type="sldNum" sz="quarter" idx="12"/>
          </p:nvPr>
        </p:nvSpPr>
        <p:spPr/>
        <p:txBody>
          <a:bodyPr/>
          <a:lstStyle/>
          <a:p>
            <a:fld id="{BAFB8755-F3A0-436A-9AB7-C1A37E17AF9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762A6D-9640-4557-AE99-76F7A5FF1209}" type="datetime1">
              <a:rPr lang="en-GB" smtClean="0"/>
              <a:pPr/>
              <a:t>30/11/2015</a:t>
            </a:fld>
            <a:endParaRPr lang="en-GB"/>
          </a:p>
        </p:txBody>
      </p:sp>
      <p:sp>
        <p:nvSpPr>
          <p:cNvPr id="8" name="Footer Placeholder 7"/>
          <p:cNvSpPr>
            <a:spLocks noGrp="1"/>
          </p:cNvSpPr>
          <p:nvPr>
            <p:ph type="ftr" sz="quarter" idx="11"/>
          </p:nvPr>
        </p:nvSpPr>
        <p:spPr/>
        <p:txBody>
          <a:bodyPr/>
          <a:lstStyle/>
          <a:p>
            <a:r>
              <a:rPr lang="en-GB" smtClean="0"/>
              <a:t>ES/2013</a:t>
            </a:r>
            <a:endParaRPr lang="en-GB"/>
          </a:p>
        </p:txBody>
      </p:sp>
      <p:sp>
        <p:nvSpPr>
          <p:cNvPr id="9" name="Slide Number Placeholder 8"/>
          <p:cNvSpPr>
            <a:spLocks noGrp="1"/>
          </p:cNvSpPr>
          <p:nvPr>
            <p:ph type="sldNum" sz="quarter" idx="12"/>
          </p:nvPr>
        </p:nvSpPr>
        <p:spPr/>
        <p:txBody>
          <a:bodyPr/>
          <a:lstStyle/>
          <a:p>
            <a:fld id="{BAFB8755-F3A0-436A-9AB7-C1A37E17AF9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382E1A-811D-4652-B113-177411631FAD}" type="datetime1">
              <a:rPr lang="en-GB" smtClean="0"/>
              <a:pPr/>
              <a:t>30/11/2015</a:t>
            </a:fld>
            <a:endParaRPr lang="en-GB"/>
          </a:p>
        </p:txBody>
      </p:sp>
      <p:sp>
        <p:nvSpPr>
          <p:cNvPr id="4" name="Footer Placeholder 3"/>
          <p:cNvSpPr>
            <a:spLocks noGrp="1"/>
          </p:cNvSpPr>
          <p:nvPr>
            <p:ph type="ftr" sz="quarter" idx="11"/>
          </p:nvPr>
        </p:nvSpPr>
        <p:spPr/>
        <p:txBody>
          <a:bodyPr/>
          <a:lstStyle/>
          <a:p>
            <a:r>
              <a:rPr lang="en-GB" smtClean="0"/>
              <a:t>ES/2013</a:t>
            </a:r>
            <a:endParaRPr lang="en-GB"/>
          </a:p>
        </p:txBody>
      </p:sp>
      <p:sp>
        <p:nvSpPr>
          <p:cNvPr id="5" name="Slide Number Placeholder 4"/>
          <p:cNvSpPr>
            <a:spLocks noGrp="1"/>
          </p:cNvSpPr>
          <p:nvPr>
            <p:ph type="sldNum" sz="quarter" idx="12"/>
          </p:nvPr>
        </p:nvSpPr>
        <p:spPr/>
        <p:txBody>
          <a:bodyPr/>
          <a:lstStyle/>
          <a:p>
            <a:fld id="{BAFB8755-F3A0-436A-9AB7-C1A37E17AF9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D60F5-AF3B-42A7-B716-1C7764F7A217}" type="datetime1">
              <a:rPr lang="en-GB" smtClean="0"/>
              <a:pPr/>
              <a:t>30/11/2015</a:t>
            </a:fld>
            <a:endParaRPr lang="en-GB"/>
          </a:p>
        </p:txBody>
      </p:sp>
      <p:sp>
        <p:nvSpPr>
          <p:cNvPr id="3" name="Footer Placeholder 2"/>
          <p:cNvSpPr>
            <a:spLocks noGrp="1"/>
          </p:cNvSpPr>
          <p:nvPr>
            <p:ph type="ftr" sz="quarter" idx="11"/>
          </p:nvPr>
        </p:nvSpPr>
        <p:spPr/>
        <p:txBody>
          <a:bodyPr/>
          <a:lstStyle/>
          <a:p>
            <a:r>
              <a:rPr lang="en-GB" smtClean="0"/>
              <a:t>ES/2013</a:t>
            </a:r>
            <a:endParaRPr lang="en-GB"/>
          </a:p>
        </p:txBody>
      </p:sp>
      <p:sp>
        <p:nvSpPr>
          <p:cNvPr id="4" name="Slide Number Placeholder 3"/>
          <p:cNvSpPr>
            <a:spLocks noGrp="1"/>
          </p:cNvSpPr>
          <p:nvPr>
            <p:ph type="sldNum" sz="quarter" idx="12"/>
          </p:nvPr>
        </p:nvSpPr>
        <p:spPr/>
        <p:txBody>
          <a:bodyPr/>
          <a:lstStyle/>
          <a:p>
            <a:fld id="{BAFB8755-F3A0-436A-9AB7-C1A37E17AF9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A9EF0-83F5-4769-80DE-85D6A9CE2C2B}" type="datetime1">
              <a:rPr lang="en-GB" smtClean="0"/>
              <a:pPr/>
              <a:t>30/11/2015</a:t>
            </a:fld>
            <a:endParaRPr lang="en-GB"/>
          </a:p>
        </p:txBody>
      </p:sp>
      <p:sp>
        <p:nvSpPr>
          <p:cNvPr id="6" name="Footer Placeholder 5"/>
          <p:cNvSpPr>
            <a:spLocks noGrp="1"/>
          </p:cNvSpPr>
          <p:nvPr>
            <p:ph type="ftr" sz="quarter" idx="11"/>
          </p:nvPr>
        </p:nvSpPr>
        <p:spPr/>
        <p:txBody>
          <a:bodyPr/>
          <a:lstStyle/>
          <a:p>
            <a:r>
              <a:rPr lang="en-GB" smtClean="0"/>
              <a:t>ES/2013</a:t>
            </a:r>
            <a:endParaRPr lang="en-GB"/>
          </a:p>
        </p:txBody>
      </p:sp>
      <p:sp>
        <p:nvSpPr>
          <p:cNvPr id="7" name="Slide Number Placeholder 6"/>
          <p:cNvSpPr>
            <a:spLocks noGrp="1"/>
          </p:cNvSpPr>
          <p:nvPr>
            <p:ph type="sldNum" sz="quarter" idx="12"/>
          </p:nvPr>
        </p:nvSpPr>
        <p:spPr/>
        <p:txBody>
          <a:bodyPr/>
          <a:lstStyle/>
          <a:p>
            <a:fld id="{BAFB8755-F3A0-436A-9AB7-C1A37E17AF9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8BC717-F679-4392-9E31-4C578D6C4724}" type="datetime1">
              <a:rPr lang="en-GB" smtClean="0"/>
              <a:pPr/>
              <a:t>30/11/2015</a:t>
            </a:fld>
            <a:endParaRPr lang="en-GB"/>
          </a:p>
        </p:txBody>
      </p:sp>
      <p:sp>
        <p:nvSpPr>
          <p:cNvPr id="6" name="Footer Placeholder 5"/>
          <p:cNvSpPr>
            <a:spLocks noGrp="1"/>
          </p:cNvSpPr>
          <p:nvPr>
            <p:ph type="ftr" sz="quarter" idx="11"/>
          </p:nvPr>
        </p:nvSpPr>
        <p:spPr/>
        <p:txBody>
          <a:bodyPr/>
          <a:lstStyle/>
          <a:p>
            <a:r>
              <a:rPr lang="en-GB" smtClean="0"/>
              <a:t>ES/2013</a:t>
            </a:r>
            <a:endParaRPr lang="en-GB"/>
          </a:p>
        </p:txBody>
      </p:sp>
      <p:sp>
        <p:nvSpPr>
          <p:cNvPr id="7" name="Slide Number Placeholder 6"/>
          <p:cNvSpPr>
            <a:spLocks noGrp="1"/>
          </p:cNvSpPr>
          <p:nvPr>
            <p:ph type="sldNum" sz="quarter" idx="12"/>
          </p:nvPr>
        </p:nvSpPr>
        <p:spPr/>
        <p:txBody>
          <a:bodyPr/>
          <a:lstStyle/>
          <a:p>
            <a:fld id="{BAFB8755-F3A0-436A-9AB7-C1A37E17AF9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514B3-5BA9-4784-A336-87C8B9F0ABE4}" type="datetime1">
              <a:rPr lang="en-GB" smtClean="0"/>
              <a:pPr/>
              <a:t>30/11/2015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ES/2013</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B8755-F3A0-436A-9AB7-C1A37E17AF9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2.wmf"/><Relationship Id="rId5" Type="http://schemas.openxmlformats.org/officeDocument/2006/relationships/oleObject" Target="../embeddings/oleObject12.bin"/><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2400" cy="1470025"/>
          </a:xfrm>
        </p:spPr>
        <p:txBody>
          <a:bodyPr/>
          <a:lstStyle/>
          <a:p>
            <a:r>
              <a:rPr lang="en-GB" dirty="0" smtClean="0"/>
              <a:t>CLASSIFICATION</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251520" y="1196752"/>
            <a:ext cx="8712968" cy="5472608"/>
          </a:xfrm>
        </p:spPr>
        <p:txBody>
          <a:bodyPr>
            <a:normAutofit/>
          </a:bodyPr>
          <a:lstStyle/>
          <a:p>
            <a:pPr>
              <a:buNone/>
            </a:pPr>
            <a:r>
              <a:rPr lang="en-GB" b="1" dirty="0" smtClean="0">
                <a:solidFill>
                  <a:srgbClr val="FF0000"/>
                </a:solidFill>
              </a:rPr>
              <a:t>Free Settling</a:t>
            </a:r>
          </a:p>
          <a:p>
            <a:pPr algn="just"/>
            <a:r>
              <a:rPr lang="en-GB" sz="2400" dirty="0" smtClean="0"/>
              <a:t>This expression is known as </a:t>
            </a:r>
            <a:r>
              <a:rPr lang="en-GB" sz="2400" i="1" dirty="0" smtClean="0"/>
              <a:t>Stokes’ law.</a:t>
            </a:r>
          </a:p>
          <a:p>
            <a:pPr algn="just"/>
            <a:r>
              <a:rPr lang="en-GB" sz="2400" dirty="0" smtClean="0"/>
              <a:t>Newton assumed that the drag force was entirely due to turbulent resistance, and deduced:</a:t>
            </a:r>
          </a:p>
          <a:p>
            <a:pPr algn="just"/>
            <a:endParaRPr lang="en-GB" sz="2400" dirty="0"/>
          </a:p>
          <a:p>
            <a:pPr algn="just"/>
            <a:endParaRPr lang="en-GB" sz="2400" dirty="0" smtClean="0"/>
          </a:p>
          <a:p>
            <a:pPr algn="just"/>
            <a:endParaRPr lang="en-GB" sz="2400" dirty="0"/>
          </a:p>
          <a:p>
            <a:pPr algn="just"/>
            <a:r>
              <a:rPr lang="en-GB" sz="2400" dirty="0" smtClean="0"/>
              <a:t>Substituting in equation 2 gives</a:t>
            </a:r>
          </a:p>
          <a:p>
            <a:pPr algn="just">
              <a:buNone/>
            </a:pPr>
            <a:r>
              <a:rPr lang="en-GB" sz="2400" dirty="0"/>
              <a:t> </a:t>
            </a:r>
            <a:r>
              <a:rPr lang="en-GB" sz="2400" dirty="0" smtClean="0"/>
              <a:t> </a:t>
            </a:r>
          </a:p>
          <a:p>
            <a:pPr algn="just"/>
            <a:endParaRPr lang="en-GB" sz="2400" dirty="0"/>
          </a:p>
          <a:p>
            <a:pPr algn="just"/>
            <a:endParaRPr lang="en-GB" sz="2400" dirty="0" smtClean="0"/>
          </a:p>
          <a:p>
            <a:pPr algn="just"/>
            <a:r>
              <a:rPr lang="en-GB" sz="2400" dirty="0" smtClean="0"/>
              <a:t>This is </a:t>
            </a:r>
            <a:r>
              <a:rPr lang="en-GB" sz="2400" i="1" dirty="0" smtClean="0"/>
              <a:t>Newton’s law </a:t>
            </a:r>
            <a:r>
              <a:rPr lang="en-GB" sz="2400" dirty="0" smtClean="0"/>
              <a:t>for turbulent resistance.</a:t>
            </a:r>
          </a:p>
          <a:p>
            <a:pPr algn="just"/>
            <a:endParaRPr lang="en-GB" sz="2400" dirty="0" smtClean="0"/>
          </a:p>
        </p:txBody>
      </p:sp>
      <p:cxnSp>
        <p:nvCxnSpPr>
          <p:cNvPr id="5" name="Straight Connector 4"/>
          <p:cNvCxnSpPr/>
          <p:nvPr/>
        </p:nvCxnSpPr>
        <p:spPr>
          <a:xfrm>
            <a:off x="0" y="1196752"/>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nvGraphicFramePr>
        <p:xfrm>
          <a:off x="395536" y="3284984"/>
          <a:ext cx="8143875" cy="568325"/>
        </p:xfrm>
        <a:graphic>
          <a:graphicData uri="http://schemas.openxmlformats.org/presentationml/2006/ole">
            <mc:AlternateContent xmlns:mc="http://schemas.openxmlformats.org/markup-compatibility/2006">
              <mc:Choice xmlns:v="urn:schemas-microsoft-com:vml" Requires="v">
                <p:oleObj spid="_x0000_s3079" name="Equation" r:id="rId3" imgW="2666880" imgH="228600" progId="Equation.3">
                  <p:embed/>
                </p:oleObj>
              </mc:Choice>
              <mc:Fallback>
                <p:oleObj name="Equation" r:id="rId3" imgW="266688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284984"/>
                        <a:ext cx="8143875"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503238" y="5373688"/>
          <a:ext cx="8353425" cy="576262"/>
        </p:xfrm>
        <a:graphic>
          <a:graphicData uri="http://schemas.openxmlformats.org/presentationml/2006/ole">
            <mc:AlternateContent xmlns:mc="http://schemas.openxmlformats.org/markup-compatibility/2006">
              <mc:Choice xmlns:v="urn:schemas-microsoft-com:vml" Requires="v">
                <p:oleObj spid="_x0000_s3080" name="Equation" r:id="rId5" imgW="2958840" imgH="228600" progId="Equation.3">
                  <p:embed/>
                </p:oleObj>
              </mc:Choice>
              <mc:Fallback>
                <p:oleObj name="Equation" r:id="rId5" imgW="2958840" imgH="2286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238" y="5373688"/>
                        <a:ext cx="835342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fld id="{BAFB8755-F3A0-436A-9AB7-C1A37E17AF9D}" type="slidenum">
              <a:rPr lang="en-GB" smtClean="0"/>
              <a:pPr/>
              <a:t>10</a:t>
            </a:fld>
            <a:endParaRPr lang="en-GB"/>
          </a:p>
        </p:txBody>
      </p:sp>
      <p:sp>
        <p:nvSpPr>
          <p:cNvPr id="10" name="Footer Placeholder 9"/>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251520" y="1196752"/>
            <a:ext cx="8712968" cy="5472608"/>
          </a:xfrm>
        </p:spPr>
        <p:txBody>
          <a:bodyPr>
            <a:normAutofit/>
          </a:bodyPr>
          <a:lstStyle/>
          <a:p>
            <a:pPr>
              <a:buNone/>
            </a:pPr>
            <a:r>
              <a:rPr lang="en-GB" b="1" dirty="0" smtClean="0">
                <a:solidFill>
                  <a:srgbClr val="FF0000"/>
                </a:solidFill>
              </a:rPr>
              <a:t>Free Settling</a:t>
            </a:r>
          </a:p>
          <a:p>
            <a:pPr algn="just"/>
            <a:r>
              <a:rPr lang="en-GB" sz="2400" dirty="0" smtClean="0"/>
              <a:t>Stokes’ law s valid for particles below about 50 </a:t>
            </a:r>
            <a:r>
              <a:rPr lang="el-GR" sz="2400" dirty="0" smtClean="0"/>
              <a:t>μ</a:t>
            </a:r>
            <a:r>
              <a:rPr lang="en-GB" sz="2400" dirty="0" smtClean="0"/>
              <a:t>m  in diameter.</a:t>
            </a:r>
          </a:p>
          <a:p>
            <a:pPr algn="just"/>
            <a:endParaRPr lang="en-GB" sz="2400" dirty="0" smtClean="0"/>
          </a:p>
          <a:p>
            <a:pPr algn="just"/>
            <a:r>
              <a:rPr lang="en-GB" sz="2400" dirty="0" smtClean="0"/>
              <a:t>Newton’s law holds for particles larger than about 0.5 cm in diameter.</a:t>
            </a:r>
          </a:p>
          <a:p>
            <a:pPr algn="just"/>
            <a:endParaRPr lang="en-GB" sz="2400" dirty="0" smtClean="0"/>
          </a:p>
          <a:p>
            <a:pPr algn="just"/>
            <a:r>
              <a:rPr lang="en-GB" sz="2400" dirty="0" smtClean="0"/>
              <a:t>There is therefore, an intermediate range of particle size, which corresponds to the range in which most wet classification is performed, in which neither law fits experimental data.</a:t>
            </a:r>
          </a:p>
          <a:p>
            <a:pPr algn="just"/>
            <a:endParaRPr lang="en-GB" sz="2400" dirty="0" smtClean="0"/>
          </a:p>
          <a:p>
            <a:pPr algn="just"/>
            <a:r>
              <a:rPr lang="en-GB" sz="2400" dirty="0" smtClean="0"/>
              <a:t>Stokes’ law (4) for a particular fluid can be simplified to</a:t>
            </a:r>
          </a:p>
          <a:p>
            <a:pPr algn="just"/>
            <a:endParaRPr lang="en-GB" sz="2400" dirty="0" smtClean="0"/>
          </a:p>
          <a:p>
            <a:pPr algn="just"/>
            <a:endParaRPr lang="en-GB" sz="2400" dirty="0" smtClean="0"/>
          </a:p>
        </p:txBody>
      </p:sp>
      <p:cxnSp>
        <p:nvCxnSpPr>
          <p:cNvPr id="5" name="Straight Connector 4"/>
          <p:cNvCxnSpPr/>
          <p:nvPr/>
        </p:nvCxnSpPr>
        <p:spPr>
          <a:xfrm>
            <a:off x="0" y="1196752"/>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538163" y="6021288"/>
          <a:ext cx="7708900" cy="576362"/>
        </p:xfrm>
        <a:graphic>
          <a:graphicData uri="http://schemas.openxmlformats.org/presentationml/2006/ole">
            <mc:AlternateContent xmlns:mc="http://schemas.openxmlformats.org/markup-compatibility/2006">
              <mc:Choice xmlns:v="urn:schemas-microsoft-com:vml" Requires="v">
                <p:oleObj spid="_x0000_s4102" name="Equation" r:id="rId3" imgW="2298600" imgH="228600" progId="Equation.3">
                  <p:embed/>
                </p:oleObj>
              </mc:Choice>
              <mc:Fallback>
                <p:oleObj name="Equation" r:id="rId3" imgW="229860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6021288"/>
                        <a:ext cx="7708900" cy="576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BAFB8755-F3A0-436A-9AB7-C1A37E17AF9D}" type="slidenum">
              <a:rPr lang="en-GB" smtClean="0"/>
              <a:pPr/>
              <a:t>11</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251520" y="1196752"/>
            <a:ext cx="8712968" cy="5472608"/>
          </a:xfrm>
        </p:spPr>
        <p:txBody>
          <a:bodyPr>
            <a:normAutofit/>
          </a:bodyPr>
          <a:lstStyle/>
          <a:p>
            <a:pPr>
              <a:buNone/>
            </a:pPr>
            <a:r>
              <a:rPr lang="en-GB" b="1" dirty="0" smtClean="0">
                <a:solidFill>
                  <a:srgbClr val="FF0000"/>
                </a:solidFill>
              </a:rPr>
              <a:t>Free Settling</a:t>
            </a:r>
          </a:p>
          <a:p>
            <a:pPr algn="just">
              <a:buNone/>
            </a:pPr>
            <a:r>
              <a:rPr lang="en-GB" sz="2400" dirty="0" smtClean="0"/>
              <a:t>and Newton’s law (6) can be simplified to</a:t>
            </a:r>
          </a:p>
          <a:p>
            <a:pPr algn="just"/>
            <a:endParaRPr lang="en-GB" sz="2400" dirty="0" smtClean="0"/>
          </a:p>
          <a:p>
            <a:pPr algn="just"/>
            <a:endParaRPr lang="en-GB" sz="2400" dirty="0" smtClean="0"/>
          </a:p>
          <a:p>
            <a:pPr algn="just"/>
            <a:endParaRPr lang="en-GB" sz="2400" dirty="0" smtClean="0"/>
          </a:p>
          <a:p>
            <a:pPr algn="just">
              <a:buNone/>
            </a:pPr>
            <a:r>
              <a:rPr lang="en-GB" sz="2400" dirty="0" smtClean="0"/>
              <a:t>     Where  </a:t>
            </a:r>
            <a:r>
              <a:rPr lang="en-GB" sz="2400" b="1" i="1" dirty="0" smtClean="0"/>
              <a:t>k</a:t>
            </a:r>
            <a:r>
              <a:rPr lang="en-GB" sz="2400" b="1" i="1" baseline="-25000" dirty="0" smtClean="0"/>
              <a:t>1</a:t>
            </a:r>
            <a:r>
              <a:rPr lang="en-GB" sz="2400" b="1" i="1" dirty="0" smtClean="0"/>
              <a:t> </a:t>
            </a:r>
            <a:r>
              <a:rPr lang="en-GB" sz="2400" dirty="0" smtClean="0"/>
              <a:t>and </a:t>
            </a:r>
            <a:r>
              <a:rPr lang="en-GB" sz="2400" b="1" i="1" dirty="0" smtClean="0"/>
              <a:t>k</a:t>
            </a:r>
            <a:r>
              <a:rPr lang="en-GB" sz="2400" b="1" i="1" baseline="-25000" dirty="0" smtClean="0"/>
              <a:t>2</a:t>
            </a:r>
            <a:r>
              <a:rPr lang="en-GB" sz="2400" dirty="0" smtClean="0"/>
              <a:t> are constants, and (</a:t>
            </a:r>
            <a:r>
              <a:rPr lang="en-GB" sz="2400" b="1" i="1" dirty="0" smtClean="0"/>
              <a:t>Ds</a:t>
            </a:r>
            <a:r>
              <a:rPr lang="en-GB" sz="2400" dirty="0" smtClean="0"/>
              <a:t> – </a:t>
            </a:r>
            <a:r>
              <a:rPr lang="en-GB" sz="2400" b="1" i="1" dirty="0" err="1" smtClean="0"/>
              <a:t>Df</a:t>
            </a:r>
            <a:r>
              <a:rPr lang="en-GB" sz="2400" dirty="0" smtClean="0"/>
              <a:t>) is known as the effective density of a particle of density </a:t>
            </a:r>
            <a:r>
              <a:rPr lang="en-GB" sz="2400" b="1" i="1" dirty="0" smtClean="0"/>
              <a:t>Ds</a:t>
            </a:r>
            <a:r>
              <a:rPr lang="en-GB" sz="2400" dirty="0" smtClean="0"/>
              <a:t> in a fluid of density </a:t>
            </a:r>
            <a:r>
              <a:rPr lang="en-GB" sz="2400" b="1" i="1" dirty="0" err="1" smtClean="0"/>
              <a:t>Df</a:t>
            </a:r>
            <a:r>
              <a:rPr lang="en-GB" sz="2400" i="1" dirty="0" smtClean="0"/>
              <a:t>.</a:t>
            </a:r>
          </a:p>
          <a:p>
            <a:pPr algn="just"/>
            <a:endParaRPr lang="en-GB" sz="2400" dirty="0" smtClean="0"/>
          </a:p>
          <a:p>
            <a:pPr algn="just"/>
            <a:r>
              <a:rPr lang="en-GB" sz="2400" dirty="0" smtClean="0"/>
              <a:t>Both laws show that the terminal velocity of a particles in a particular fluid is a function only of the particle size and density.</a:t>
            </a:r>
          </a:p>
          <a:p>
            <a:pPr algn="just"/>
            <a:endParaRPr lang="en-GB" sz="2400" dirty="0" smtClean="0"/>
          </a:p>
          <a:p>
            <a:pPr algn="just"/>
            <a:endParaRPr lang="en-GB" sz="2400" dirty="0" smtClean="0"/>
          </a:p>
          <a:p>
            <a:pPr algn="just"/>
            <a:endParaRPr lang="en-GB" sz="2400" dirty="0" smtClean="0"/>
          </a:p>
        </p:txBody>
      </p:sp>
      <p:cxnSp>
        <p:nvCxnSpPr>
          <p:cNvPr id="5" name="Straight Connector 4"/>
          <p:cNvCxnSpPr/>
          <p:nvPr/>
        </p:nvCxnSpPr>
        <p:spPr>
          <a:xfrm>
            <a:off x="0" y="1196752"/>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nvGraphicFramePr>
        <p:xfrm>
          <a:off x="500063" y="2636838"/>
          <a:ext cx="7645400" cy="576262"/>
        </p:xfrm>
        <a:graphic>
          <a:graphicData uri="http://schemas.openxmlformats.org/presentationml/2006/ole">
            <mc:AlternateContent xmlns:mc="http://schemas.openxmlformats.org/markup-compatibility/2006">
              <mc:Choice xmlns:v="urn:schemas-microsoft-com:vml" Requires="v">
                <p:oleObj spid="_x0000_s24580" name="Equation" r:id="rId3" imgW="2463480" imgH="228600" progId="Equation.3">
                  <p:embed/>
                </p:oleObj>
              </mc:Choice>
              <mc:Fallback>
                <p:oleObj name="Equation" r:id="rId3" imgW="246348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636838"/>
                        <a:ext cx="764540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BAFB8755-F3A0-436A-9AB7-C1A37E17AF9D}" type="slidenum">
              <a:rPr lang="en-GB" smtClean="0"/>
              <a:pPr/>
              <a:t>12</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Free Settling</a:t>
            </a:r>
          </a:p>
          <a:p>
            <a:pPr algn="just"/>
            <a:r>
              <a:rPr lang="en-GB" sz="2400" dirty="0" smtClean="0"/>
              <a:t>It can be seen that:</a:t>
            </a:r>
          </a:p>
          <a:p>
            <a:pPr algn="just"/>
            <a:endParaRPr lang="en-GB" sz="2400" dirty="0" smtClean="0"/>
          </a:p>
          <a:p>
            <a:pPr marL="457200" indent="-457200" algn="just">
              <a:buFont typeface="+mj-lt"/>
              <a:buAutoNum type="arabicPeriod"/>
            </a:pPr>
            <a:r>
              <a:rPr lang="en-GB" sz="2400" dirty="0" smtClean="0"/>
              <a:t>If two particles have the same density then the particle with the larger diameter has the higher terminal velocity.</a:t>
            </a:r>
          </a:p>
          <a:p>
            <a:pPr marL="457200" indent="-457200" algn="just">
              <a:buFont typeface="+mj-lt"/>
              <a:buAutoNum type="arabicPeriod"/>
            </a:pPr>
            <a:r>
              <a:rPr lang="en-GB" sz="2400" dirty="0" smtClean="0"/>
              <a:t>If two particles have the same diameter, then the heavier particle has the higher terminal velocity.</a:t>
            </a:r>
          </a:p>
          <a:p>
            <a:pPr marL="457200" indent="-457200" algn="just">
              <a:buFont typeface="+mj-lt"/>
              <a:buAutoNum type="arabicPeriod"/>
            </a:pPr>
            <a:endParaRPr lang="en-GB" sz="2400" dirty="0" smtClean="0"/>
          </a:p>
          <a:p>
            <a:pPr marL="457200" indent="-457200" algn="just"/>
            <a:r>
              <a:rPr lang="en-GB" sz="2400" dirty="0" smtClean="0"/>
              <a:t>Consider two mineral particles of densities </a:t>
            </a:r>
            <a:r>
              <a:rPr lang="en-GB" sz="2400" b="1" i="1" dirty="0" err="1" smtClean="0"/>
              <a:t>Da</a:t>
            </a:r>
            <a:r>
              <a:rPr lang="en-GB" sz="2400" dirty="0" smtClean="0"/>
              <a:t> and </a:t>
            </a:r>
            <a:r>
              <a:rPr lang="en-GB" sz="2400" b="1" i="1" dirty="0" smtClean="0"/>
              <a:t>Db</a:t>
            </a:r>
            <a:r>
              <a:rPr lang="en-GB" sz="2400" dirty="0" smtClean="0"/>
              <a:t> and diameters </a:t>
            </a:r>
            <a:r>
              <a:rPr lang="en-GB" sz="2400" b="1" i="1" dirty="0" err="1" smtClean="0"/>
              <a:t>da</a:t>
            </a:r>
            <a:r>
              <a:rPr lang="en-GB" sz="2400" dirty="0" smtClean="0"/>
              <a:t> and </a:t>
            </a:r>
            <a:r>
              <a:rPr lang="en-GB" sz="2400" b="1" i="1" dirty="0" smtClean="0"/>
              <a:t>db</a:t>
            </a:r>
            <a:r>
              <a:rPr lang="en-GB" sz="2400" dirty="0" smtClean="0"/>
              <a:t> respectively, falling in a fluid of density </a:t>
            </a:r>
            <a:r>
              <a:rPr lang="en-GB" sz="2400" b="1" i="1" dirty="0" err="1" smtClean="0"/>
              <a:t>Df</a:t>
            </a:r>
            <a:r>
              <a:rPr lang="en-GB" sz="2400" dirty="0" smtClean="0"/>
              <a:t>, at exactly the same settling rate.</a:t>
            </a:r>
          </a:p>
          <a:p>
            <a:pPr marL="457200" indent="-457200" algn="just"/>
            <a:r>
              <a:rPr lang="en-GB" sz="2400" dirty="0" smtClean="0"/>
              <a:t>Their terminal velocity must be the same, and hence from Stokes’ law (7):</a:t>
            </a:r>
          </a:p>
          <a:p>
            <a:pPr algn="just"/>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13</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Free Settling</a:t>
            </a:r>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r>
              <a:rPr lang="en-GB" sz="2400" dirty="0" smtClean="0"/>
              <a:t>This expression is known as the </a:t>
            </a:r>
            <a:r>
              <a:rPr lang="en-GB" sz="2400" b="1" i="1" dirty="0" smtClean="0"/>
              <a:t>free-settling ratio</a:t>
            </a:r>
            <a:r>
              <a:rPr lang="en-GB" sz="2400" dirty="0" smtClean="0"/>
              <a:t> of two minerals, i.e. The ratio of particle size required for the two minerals to fall at equal rates.</a:t>
            </a:r>
          </a:p>
          <a:p>
            <a:pPr algn="just"/>
            <a:r>
              <a:rPr lang="en-GB" sz="2400" dirty="0" smtClean="0"/>
              <a:t>Similarly from Newton’s law (8), the free settling ratio of large particles is</a:t>
            </a:r>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nvGraphicFramePr>
        <p:xfrm>
          <a:off x="251520" y="1628800"/>
          <a:ext cx="7704856" cy="1368152"/>
        </p:xfrm>
        <a:graphic>
          <a:graphicData uri="http://schemas.openxmlformats.org/presentationml/2006/ole">
            <mc:AlternateContent xmlns:mc="http://schemas.openxmlformats.org/markup-compatibility/2006">
              <mc:Choice xmlns:v="urn:schemas-microsoft-com:vml" Requires="v">
                <p:oleObj spid="_x0000_s26631" name="Equation" r:id="rId3" imgW="3263760" imgH="711000" progId="Equation.3">
                  <p:embed/>
                </p:oleObj>
              </mc:Choice>
              <mc:Fallback>
                <p:oleObj name="Equation" r:id="rId3" imgW="3263760" imgH="711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628800"/>
                        <a:ext cx="7704856" cy="1368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1033463" y="5445125"/>
          <a:ext cx="6994921" cy="490538"/>
        </p:xfrm>
        <a:graphic>
          <a:graphicData uri="http://schemas.openxmlformats.org/presentationml/2006/ole">
            <mc:AlternateContent xmlns:mc="http://schemas.openxmlformats.org/markup-compatibility/2006">
              <mc:Choice xmlns:v="urn:schemas-microsoft-com:vml" Requires="v">
                <p:oleObj spid="_x0000_s26632" name="Equation" r:id="rId5" imgW="3276360" imgH="203040" progId="Equation.3">
                  <p:embed/>
                </p:oleObj>
              </mc:Choice>
              <mc:Fallback>
                <p:oleObj name="Equation" r:id="rId5" imgW="3276360" imgH="2030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3463" y="5445125"/>
                        <a:ext cx="6994921"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BAFB8755-F3A0-436A-9AB7-C1A37E17AF9D}" type="slidenum">
              <a:rPr lang="en-GB" smtClean="0"/>
              <a:pPr/>
              <a:t>14</a:t>
            </a:fld>
            <a:endParaRPr lang="en-GB"/>
          </a:p>
        </p:txBody>
      </p:sp>
      <p:sp>
        <p:nvSpPr>
          <p:cNvPr id="9" name="Footer Placeholder 8"/>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Free Settling</a:t>
            </a:r>
          </a:p>
          <a:p>
            <a:pPr algn="just"/>
            <a:r>
              <a:rPr lang="en-GB" sz="2400" dirty="0" smtClean="0"/>
              <a:t>Consider a mixture of galena (density 7.5) and quartz (density 2.65) particles classifying in water.</a:t>
            </a:r>
          </a:p>
          <a:p>
            <a:pPr algn="just"/>
            <a:r>
              <a:rPr lang="en-GB" sz="2400" dirty="0" smtClean="0"/>
              <a:t>For small particles, obeying Stokes’ law, the free settling ratio (equation 9) is</a:t>
            </a:r>
          </a:p>
          <a:p>
            <a:pPr algn="just">
              <a:buNone/>
            </a:pPr>
            <a:endParaRPr lang="en-GB" sz="2400" dirty="0" smtClean="0"/>
          </a:p>
          <a:p>
            <a:pPr algn="just"/>
            <a:endParaRPr lang="en-GB" sz="2400" dirty="0" smtClean="0"/>
          </a:p>
          <a:p>
            <a:pPr algn="just"/>
            <a:r>
              <a:rPr lang="en-GB" sz="2400" dirty="0" smtClean="0"/>
              <a:t>i.e. a small particle of galena will settle at the same rate as a small particle of quartz which has a diameter 1.99 times as large.</a:t>
            </a:r>
          </a:p>
          <a:p>
            <a:pPr algn="just"/>
            <a:r>
              <a:rPr lang="en-GB" sz="2400" dirty="0" smtClean="0"/>
              <a:t>For particles obeying Newton’s law, the free settling ratio (equation 10) is</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nvGraphicFramePr>
        <p:xfrm>
          <a:off x="1043608" y="3356992"/>
          <a:ext cx="5472608" cy="504056"/>
        </p:xfrm>
        <a:graphic>
          <a:graphicData uri="http://schemas.openxmlformats.org/presentationml/2006/ole">
            <mc:AlternateContent xmlns:mc="http://schemas.openxmlformats.org/markup-compatibility/2006">
              <mc:Choice xmlns:v="urn:schemas-microsoft-com:vml" Requires="v">
                <p:oleObj spid="_x0000_s27656" name="Equation" r:id="rId3" imgW="1854000" imgH="228600" progId="Equation.3">
                  <p:embed/>
                </p:oleObj>
              </mc:Choice>
              <mc:Fallback>
                <p:oleObj name="Equation" r:id="rId3" imgW="185400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356992"/>
                        <a:ext cx="5472608"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331913" y="5949950"/>
          <a:ext cx="5832475" cy="431800"/>
        </p:xfrm>
        <a:graphic>
          <a:graphicData uri="http://schemas.openxmlformats.org/presentationml/2006/ole">
            <mc:AlternateContent xmlns:mc="http://schemas.openxmlformats.org/markup-compatibility/2006">
              <mc:Choice xmlns:v="urn:schemas-microsoft-com:vml" Requires="v">
                <p:oleObj spid="_x0000_s27657" name="Equation" r:id="rId5" imgW="1625400" imgH="203040" progId="Equation.3">
                  <p:embed/>
                </p:oleObj>
              </mc:Choice>
              <mc:Fallback>
                <p:oleObj name="Equation" r:id="rId5" imgW="1625400" imgH="2030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5949950"/>
                        <a:ext cx="5832475"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BAFB8755-F3A0-436A-9AB7-C1A37E17AF9D}" type="slidenum">
              <a:rPr lang="en-GB" smtClean="0"/>
              <a:pPr/>
              <a:t>15</a:t>
            </a:fld>
            <a:endParaRPr lang="en-GB"/>
          </a:p>
        </p:txBody>
      </p:sp>
      <p:sp>
        <p:nvSpPr>
          <p:cNvPr id="10" name="Footer Placeholder 9"/>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lnSpcReduction="10000"/>
          </a:bodyPr>
          <a:lstStyle/>
          <a:p>
            <a:pPr>
              <a:buNone/>
            </a:pPr>
            <a:r>
              <a:rPr lang="en-GB" b="1" dirty="0" smtClean="0">
                <a:solidFill>
                  <a:srgbClr val="FF0000"/>
                </a:solidFill>
              </a:rPr>
              <a:t>Free Settling</a:t>
            </a:r>
          </a:p>
          <a:p>
            <a:pPr algn="just"/>
            <a:r>
              <a:rPr lang="en-GB" sz="2400" dirty="0" smtClean="0"/>
              <a:t>The free-settling ratio is therefore larger for coarse particles obeying Newton’s law than for fine particles obeying Stokes’ law.</a:t>
            </a:r>
          </a:p>
          <a:p>
            <a:pPr algn="just"/>
            <a:r>
              <a:rPr lang="en-GB" sz="2400" dirty="0" smtClean="0"/>
              <a:t>This means that </a:t>
            </a:r>
            <a:r>
              <a:rPr lang="en-GB" sz="2400" i="1" dirty="0" smtClean="0"/>
              <a:t>the density difference between the particles has a more pronounced effect on classification at coarser size ranges.</a:t>
            </a:r>
          </a:p>
          <a:p>
            <a:pPr algn="just"/>
            <a:endParaRPr lang="en-GB" sz="2400" dirty="0" smtClean="0"/>
          </a:p>
          <a:p>
            <a:pPr algn="just"/>
            <a:r>
              <a:rPr lang="en-GB" sz="2400" dirty="0" smtClean="0"/>
              <a:t>This is important where gravity concentration is being utilised.</a:t>
            </a:r>
          </a:p>
          <a:p>
            <a:pPr algn="just"/>
            <a:r>
              <a:rPr lang="en-GB" sz="2400" dirty="0" smtClean="0"/>
              <a:t>Overgrinding of the ore must be avoided, such that particles are fed to the separator in as coarse a state as possible, so that a rapid separation </a:t>
            </a:r>
            <a:r>
              <a:rPr lang="en-GB" sz="2400" dirty="0" smtClean="0"/>
              <a:t>can </a:t>
            </a:r>
            <a:r>
              <a:rPr lang="en-GB" sz="2400" dirty="0" smtClean="0"/>
              <a:t>be made.</a:t>
            </a:r>
          </a:p>
          <a:p>
            <a:pPr algn="just"/>
            <a:endParaRPr lang="en-GB" sz="2400" dirty="0" smtClean="0"/>
          </a:p>
          <a:p>
            <a:pPr algn="just"/>
            <a:r>
              <a:rPr lang="en-GB" sz="2400" dirty="0" smtClean="0"/>
              <a:t>The enhanced gravity effect does, however, mean that fine heavy minerals are more likely to be </a:t>
            </a:r>
            <a:r>
              <a:rPr lang="en-GB" sz="2400" dirty="0" err="1" smtClean="0"/>
              <a:t>overground</a:t>
            </a:r>
            <a:r>
              <a:rPr lang="en-GB" sz="2400" dirty="0" smtClean="0"/>
              <a:t> in conventional ball mill-classifier circuits, so it is preferable where possible to use rod mills for the primary coarse grind.</a:t>
            </a:r>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16</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Free Settling</a:t>
            </a:r>
          </a:p>
          <a:p>
            <a:pPr algn="just"/>
            <a:r>
              <a:rPr lang="en-GB" sz="2400" dirty="0" smtClean="0"/>
              <a:t>The general expression for free-settling ratio </a:t>
            </a:r>
            <a:r>
              <a:rPr lang="en-GB" sz="2400" dirty="0" smtClean="0"/>
              <a:t>can </a:t>
            </a:r>
            <a:r>
              <a:rPr lang="en-GB" sz="2400" dirty="0" smtClean="0"/>
              <a:t>be made from equations 9 and 10 as</a:t>
            </a:r>
          </a:p>
          <a:p>
            <a:pPr algn="just"/>
            <a:endParaRPr lang="en-GB" sz="2400" dirty="0" smtClean="0"/>
          </a:p>
          <a:p>
            <a:pPr algn="just"/>
            <a:endParaRPr lang="en-GB" sz="2400" dirty="0" smtClean="0"/>
          </a:p>
          <a:p>
            <a:pPr algn="just"/>
            <a:endParaRPr lang="en-GB" sz="2400" dirty="0" smtClean="0"/>
          </a:p>
          <a:p>
            <a:pPr algn="just">
              <a:buNone/>
            </a:pPr>
            <a:r>
              <a:rPr lang="en-GB" sz="2400" dirty="0" smtClean="0"/>
              <a:t>    where  n = 0.5 for small particles obeying Stokes’ law and n = 1 for large particles obeying Newton’s law.</a:t>
            </a:r>
          </a:p>
          <a:p>
            <a:pPr algn="just">
              <a:buNone/>
            </a:pPr>
            <a:endParaRPr lang="en-GB" sz="2400" dirty="0" smtClean="0"/>
          </a:p>
          <a:p>
            <a:pPr algn="just"/>
            <a:r>
              <a:rPr lang="en-GB" sz="2400" dirty="0" smtClean="0"/>
              <a:t>The value of n lies in the range 0.5-1 for particles in the intermediate size range of 50 </a:t>
            </a:r>
            <a:r>
              <a:rPr lang="el-GR" sz="2400" dirty="0" smtClean="0"/>
              <a:t>μ</a:t>
            </a:r>
            <a:r>
              <a:rPr lang="en-GB" sz="2400" dirty="0" smtClean="0"/>
              <a:t>m-0.5 cm.</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nvGraphicFramePr>
        <p:xfrm>
          <a:off x="611560" y="2492896"/>
          <a:ext cx="7992888" cy="576064"/>
        </p:xfrm>
        <a:graphic>
          <a:graphicData uri="http://schemas.openxmlformats.org/presentationml/2006/ole">
            <mc:AlternateContent xmlns:mc="http://schemas.openxmlformats.org/markup-compatibility/2006">
              <mc:Choice xmlns:v="urn:schemas-microsoft-com:vml" Requires="v">
                <p:oleObj spid="_x0000_s29700" name="Equation" r:id="rId3" imgW="3213000" imgH="228600" progId="Equation.3">
                  <p:embed/>
                </p:oleObj>
              </mc:Choice>
              <mc:Fallback>
                <p:oleObj name="Equation" r:id="rId3" imgW="32130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92896"/>
                        <a:ext cx="7992888" cy="576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BAFB8755-F3A0-436A-9AB7-C1A37E17AF9D}" type="slidenum">
              <a:rPr lang="en-GB" smtClean="0"/>
              <a:pPr/>
              <a:t>17</a:t>
            </a:fld>
            <a:endParaRPr lang="en-GB"/>
          </a:p>
        </p:txBody>
      </p:sp>
      <p:sp>
        <p:nvSpPr>
          <p:cNvPr id="8" name="Footer Placeholder 7"/>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Hindered Settling</a:t>
            </a:r>
          </a:p>
          <a:p>
            <a:pPr algn="just"/>
            <a:r>
              <a:rPr lang="en-GB" sz="2400" dirty="0" smtClean="0"/>
              <a:t>As the proportion of solids in the pulp increases, the effect of particle crowding becomes more apparent and the falling rate of the particles begin to decease.</a:t>
            </a:r>
          </a:p>
          <a:p>
            <a:pPr algn="just"/>
            <a:endParaRPr lang="en-GB" sz="2400" dirty="0" smtClean="0"/>
          </a:p>
          <a:p>
            <a:pPr algn="just"/>
            <a:r>
              <a:rPr lang="en-GB" sz="2400" dirty="0" smtClean="0"/>
              <a:t>The system begins to behave as a heavy liquid whose density is that of the pulp rather than that of the carrier liquid; </a:t>
            </a:r>
            <a:r>
              <a:rPr lang="en-GB" sz="2400" b="1" i="1" dirty="0" smtClean="0"/>
              <a:t>hindered-settling</a:t>
            </a:r>
            <a:r>
              <a:rPr lang="en-GB" sz="2400" dirty="0" smtClean="0"/>
              <a:t> conditions now prevail.</a:t>
            </a:r>
          </a:p>
          <a:p>
            <a:pPr algn="just"/>
            <a:endParaRPr lang="en-GB" sz="2400" dirty="0" smtClean="0"/>
          </a:p>
          <a:p>
            <a:pPr algn="just"/>
            <a:r>
              <a:rPr lang="en-GB" sz="2400" dirty="0" smtClean="0"/>
              <a:t>Because of the high density and viscosity of the slurry through which a particle must fall in a separation by hindered settling, the resistance to fall is mainly due to the turbulence created, and a modified form of Newton’s law  (8) can be used to determine the approximate falling rate of the particles:</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18</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Hindered Settling</a:t>
            </a:r>
          </a:p>
          <a:p>
            <a:pPr algn="just"/>
            <a:endParaRPr lang="en-GB" sz="2400" dirty="0" smtClean="0"/>
          </a:p>
          <a:p>
            <a:pPr algn="just"/>
            <a:endParaRPr lang="en-GB" sz="2400" dirty="0" smtClean="0"/>
          </a:p>
          <a:p>
            <a:pPr algn="just">
              <a:buNone/>
            </a:pPr>
            <a:r>
              <a:rPr lang="en-GB" sz="2400" dirty="0" smtClean="0"/>
              <a:t>where </a:t>
            </a:r>
            <a:r>
              <a:rPr lang="en-GB" sz="2400" b="1" i="1" dirty="0" err="1" smtClean="0"/>
              <a:t>Dp</a:t>
            </a:r>
            <a:r>
              <a:rPr lang="en-GB" sz="2400" dirty="0" smtClean="0"/>
              <a:t> is the pulp density.</a:t>
            </a:r>
          </a:p>
          <a:p>
            <a:pPr algn="just">
              <a:buNone/>
            </a:pPr>
            <a:endParaRPr lang="en-GB" sz="2400" dirty="0" smtClean="0"/>
          </a:p>
          <a:p>
            <a:pPr algn="just"/>
            <a:r>
              <a:rPr lang="en-GB" sz="2400" dirty="0" smtClean="0"/>
              <a:t>The lower the density of the particle, the more marked is the effect of reduction of the effective density,  </a:t>
            </a:r>
            <a:r>
              <a:rPr lang="en-GB" sz="2400" b="1" i="1" dirty="0" smtClean="0"/>
              <a:t>Ds</a:t>
            </a:r>
            <a:r>
              <a:rPr lang="en-GB" sz="2400" dirty="0" smtClean="0"/>
              <a:t> – </a:t>
            </a:r>
            <a:r>
              <a:rPr lang="en-GB" sz="2400" b="1" i="1" dirty="0" err="1" smtClean="0"/>
              <a:t>Dp</a:t>
            </a:r>
            <a:r>
              <a:rPr lang="en-GB" sz="2400" dirty="0" smtClean="0"/>
              <a:t>, and the greater is the reduction in falling velocity.</a:t>
            </a:r>
          </a:p>
          <a:p>
            <a:pPr algn="just"/>
            <a:r>
              <a:rPr lang="en-GB" sz="2400" dirty="0" smtClean="0"/>
              <a:t>Similarly, the larger the particle, the greater is the reduction in falling rate as the pulp density increases.</a:t>
            </a:r>
          </a:p>
          <a:p>
            <a:pPr algn="just"/>
            <a:r>
              <a:rPr lang="en-GB" sz="2400" dirty="0" smtClean="0"/>
              <a:t>This is important in classifier design; in effect, </a:t>
            </a:r>
            <a:r>
              <a:rPr lang="en-GB" sz="2400" i="1" dirty="0" smtClean="0"/>
              <a:t>hindered-settling reduces the effect of size, while increasing the effect of density on classification.</a:t>
            </a:r>
            <a:r>
              <a:rPr lang="en-GB" sz="2400" dirty="0" smtClean="0"/>
              <a:t> </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nvGraphicFramePr>
        <p:xfrm>
          <a:off x="611560" y="1700808"/>
          <a:ext cx="6264696" cy="588640"/>
        </p:xfrm>
        <a:graphic>
          <a:graphicData uri="http://schemas.openxmlformats.org/presentationml/2006/ole">
            <mc:AlternateContent xmlns:mc="http://schemas.openxmlformats.org/markup-compatibility/2006">
              <mc:Choice xmlns:v="urn:schemas-microsoft-com:vml" Requires="v">
                <p:oleObj spid="_x0000_s31748" name="Equation" r:id="rId3" imgW="2361960" imgH="228600" progId="Equation.3">
                  <p:embed/>
                </p:oleObj>
              </mc:Choice>
              <mc:Fallback>
                <p:oleObj name="Equation" r:id="rId3" imgW="23619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00808"/>
                        <a:ext cx="6264696" cy="588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BAFB8755-F3A0-436A-9AB7-C1A37E17AF9D}" type="slidenum">
              <a:rPr lang="en-GB" smtClean="0"/>
              <a:pPr/>
              <a:t>19</a:t>
            </a:fld>
            <a:endParaRPr lang="en-GB"/>
          </a:p>
        </p:txBody>
      </p:sp>
      <p:sp>
        <p:nvSpPr>
          <p:cNvPr id="8" name="Footer Placeholder 7"/>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251520" y="1196752"/>
            <a:ext cx="8712968" cy="5472608"/>
          </a:xfrm>
        </p:spPr>
        <p:txBody>
          <a:bodyPr/>
          <a:lstStyle/>
          <a:p>
            <a:pPr>
              <a:buNone/>
            </a:pPr>
            <a:r>
              <a:rPr lang="en-GB" b="1" dirty="0" smtClean="0">
                <a:solidFill>
                  <a:srgbClr val="FF0000"/>
                </a:solidFill>
              </a:rPr>
              <a:t>Introduction</a:t>
            </a:r>
          </a:p>
          <a:p>
            <a:pPr algn="just"/>
            <a:r>
              <a:rPr lang="en-GB" sz="2400" dirty="0" smtClean="0"/>
              <a:t>Classification is a method of separating mixtures of minerals into two or more products on the basis of the velocity with which the grains fall through a fluid medium.</a:t>
            </a:r>
          </a:p>
          <a:p>
            <a:pPr algn="just"/>
            <a:endParaRPr lang="en-GB" sz="2400" dirty="0" smtClean="0"/>
          </a:p>
          <a:p>
            <a:pPr algn="just"/>
            <a:r>
              <a:rPr lang="en-GB" sz="2400" dirty="0" smtClean="0"/>
              <a:t>In mineral processing, this is usually water, and wet classification is generally applied to mineral particles which are considered too fine to be sorted efficiently by screening.</a:t>
            </a:r>
          </a:p>
          <a:p>
            <a:pPr algn="just"/>
            <a:endParaRPr lang="en-GB" sz="2400" dirty="0" smtClean="0"/>
          </a:p>
          <a:p>
            <a:pPr algn="just"/>
            <a:r>
              <a:rPr lang="en-GB" sz="2400" dirty="0" smtClean="0"/>
              <a:t>Since the velocity of particles in a fluid medium is dependent not only on the size, but also on the specific gravity and shape of the particles, the principles of classification are important in mineral separations utilising gravity  concentrators.</a:t>
            </a:r>
            <a:endParaRPr lang="en-GB" sz="2400" dirty="0"/>
          </a:p>
        </p:txBody>
      </p:sp>
      <p:cxnSp>
        <p:nvCxnSpPr>
          <p:cNvPr id="5" name="Straight Connector 4"/>
          <p:cNvCxnSpPr/>
          <p:nvPr/>
        </p:nvCxnSpPr>
        <p:spPr>
          <a:xfrm>
            <a:off x="0" y="1196752"/>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2</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Hindered Settling</a:t>
            </a:r>
          </a:p>
          <a:p>
            <a:pPr algn="just"/>
            <a:r>
              <a:rPr lang="en-GB" sz="2400" dirty="0" smtClean="0"/>
              <a:t>This can be illustrated by considering a mixture of quartz and galena particles settling in a pulp of density 1.5.</a:t>
            </a:r>
          </a:p>
          <a:p>
            <a:pPr algn="just"/>
            <a:r>
              <a:rPr lang="en-GB" sz="2400" dirty="0" smtClean="0"/>
              <a:t>The hindered-settling ratio can be derived from equation 12 as </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r>
              <a:rPr lang="en-GB" sz="2400" dirty="0" smtClean="0"/>
              <a:t>A particle of galena will thus fall in the pulp at the same rate as a particle of quartz which has a diameter 5.22 times as large.</a:t>
            </a:r>
          </a:p>
          <a:p>
            <a:pPr algn="just"/>
            <a:r>
              <a:rPr lang="en-GB" sz="2400" dirty="0" smtClean="0"/>
              <a:t>This compares with the free-settling ratio, calculated as 3.94 for turbulent resistance.</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nvGraphicFramePr>
        <p:xfrm>
          <a:off x="395536" y="2996952"/>
          <a:ext cx="8081963" cy="1701800"/>
        </p:xfrm>
        <a:graphic>
          <a:graphicData uri="http://schemas.openxmlformats.org/presentationml/2006/ole">
            <mc:AlternateContent xmlns:mc="http://schemas.openxmlformats.org/markup-compatibility/2006">
              <mc:Choice xmlns:v="urn:schemas-microsoft-com:vml" Requires="v">
                <p:oleObj spid="_x0000_s32772" name="Equation" r:id="rId3" imgW="3047760" imgH="660240" progId="Equation.3">
                  <p:embed/>
                </p:oleObj>
              </mc:Choice>
              <mc:Fallback>
                <p:oleObj name="Equation" r:id="rId3" imgW="3047760" imgH="660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996952"/>
                        <a:ext cx="8081963" cy="170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BAFB8755-F3A0-436A-9AB7-C1A37E17AF9D}" type="slidenum">
              <a:rPr lang="en-GB" smtClean="0"/>
              <a:pPr/>
              <a:t>20</a:t>
            </a:fld>
            <a:endParaRPr lang="en-GB"/>
          </a:p>
        </p:txBody>
      </p:sp>
      <p:sp>
        <p:nvSpPr>
          <p:cNvPr id="8" name="Footer Placeholder 7"/>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Hindered Settling</a:t>
            </a:r>
          </a:p>
          <a:p>
            <a:pPr algn="just"/>
            <a:r>
              <a:rPr lang="en-GB" sz="2400" dirty="0" smtClean="0"/>
              <a:t>The </a:t>
            </a:r>
            <a:r>
              <a:rPr lang="en-GB" sz="2400" i="1" dirty="0" smtClean="0"/>
              <a:t>hindered-settling ratio is always greater than the free-settling ratio, </a:t>
            </a:r>
            <a:r>
              <a:rPr lang="en-GB" sz="2400" dirty="0" smtClean="0"/>
              <a:t>and the denser the pulp, the greater is the ratio of the diameter of equal settling particles.</a:t>
            </a:r>
          </a:p>
          <a:p>
            <a:pPr algn="just"/>
            <a:endParaRPr lang="en-GB" sz="2400" dirty="0" smtClean="0"/>
          </a:p>
          <a:p>
            <a:pPr algn="just"/>
            <a:r>
              <a:rPr lang="en-GB" sz="2400" dirty="0" smtClean="0"/>
              <a:t>For quartz and galena, the greatest hindered-settling ratio that we can attain practically is about 7.5.</a:t>
            </a:r>
          </a:p>
          <a:p>
            <a:pPr algn="just"/>
            <a:endParaRPr lang="en-GB" sz="2400" dirty="0" smtClean="0"/>
          </a:p>
          <a:p>
            <a:pPr algn="just"/>
            <a:r>
              <a:rPr lang="en-GB" sz="2400" dirty="0" smtClean="0"/>
              <a:t>Hindered-settling classifiers are used to increase the effect of density on the separation, whereas free-settling classifiers use relatively dilute suspensions to increase the effect of size on the separation (Figure 2)</a:t>
            </a:r>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21</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noChangeAspect="1" noChangeArrowheads="1"/>
          </p:cNvPicPr>
          <p:nvPr/>
        </p:nvPicPr>
        <p:blipFill>
          <a:blip r:embed="rId2" cstate="print"/>
          <a:srcRect/>
          <a:stretch>
            <a:fillRect/>
          </a:stretch>
        </p:blipFill>
        <p:spPr bwMode="auto">
          <a:xfrm>
            <a:off x="971600" y="332656"/>
            <a:ext cx="7272808" cy="5256584"/>
          </a:xfrm>
          <a:prstGeom prst="rect">
            <a:avLst/>
          </a:prstGeom>
          <a:noFill/>
          <a:ln w="9525">
            <a:noFill/>
            <a:miter lim="800000"/>
            <a:headEnd/>
            <a:tailEnd/>
          </a:ln>
        </p:spPr>
      </p:pic>
      <p:sp>
        <p:nvSpPr>
          <p:cNvPr id="3" name="TextBox 2"/>
          <p:cNvSpPr txBox="1"/>
          <p:nvPr/>
        </p:nvSpPr>
        <p:spPr>
          <a:xfrm>
            <a:off x="323528" y="6021288"/>
            <a:ext cx="8496944" cy="461665"/>
          </a:xfrm>
          <a:prstGeom prst="rect">
            <a:avLst/>
          </a:prstGeom>
          <a:noFill/>
        </p:spPr>
        <p:txBody>
          <a:bodyPr wrap="square" rtlCol="0">
            <a:spAutoFit/>
          </a:bodyPr>
          <a:lstStyle/>
          <a:p>
            <a:pPr algn="ctr"/>
            <a:r>
              <a:rPr lang="en-GB" sz="2400" b="1" dirty="0" smtClean="0"/>
              <a:t>Figure 2    Classification by (a) free settling, (b) hindered settling</a:t>
            </a:r>
            <a:endParaRPr lang="en-GB" sz="2400" b="1" dirty="0"/>
          </a:p>
        </p:txBody>
      </p:sp>
      <p:sp>
        <p:nvSpPr>
          <p:cNvPr id="4" name="Slide Number Placeholder 3"/>
          <p:cNvSpPr>
            <a:spLocks noGrp="1"/>
          </p:cNvSpPr>
          <p:nvPr>
            <p:ph type="sldNum" sz="quarter" idx="12"/>
          </p:nvPr>
        </p:nvSpPr>
        <p:spPr/>
        <p:txBody>
          <a:bodyPr/>
          <a:lstStyle/>
          <a:p>
            <a:fld id="{BAFB8755-F3A0-436A-9AB7-C1A37E17AF9D}" type="slidenum">
              <a:rPr lang="en-GB" smtClean="0"/>
              <a:pPr/>
              <a:t>22</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Types of Classifier</a:t>
            </a:r>
          </a:p>
          <a:p>
            <a:pPr algn="just"/>
            <a:r>
              <a:rPr lang="en-GB" sz="2400" dirty="0" smtClean="0"/>
              <a:t>Many different types of classifier have been designed </a:t>
            </a:r>
            <a:r>
              <a:rPr lang="en-GB" sz="2400" dirty="0" smtClean="0"/>
              <a:t>and </a:t>
            </a:r>
            <a:r>
              <a:rPr lang="en-GB" sz="2400" dirty="0" smtClean="0"/>
              <a:t>built.</a:t>
            </a:r>
          </a:p>
          <a:p>
            <a:pPr algn="just"/>
            <a:r>
              <a:rPr lang="en-GB" sz="2400" dirty="0" smtClean="0"/>
              <a:t>They may be grouped, however, into two broad classes depending on the direction of flow of the carrying current.</a:t>
            </a:r>
          </a:p>
          <a:p>
            <a:pPr algn="just"/>
            <a:endParaRPr lang="en-GB" sz="2400" dirty="0" smtClean="0"/>
          </a:p>
          <a:p>
            <a:pPr algn="just"/>
            <a:r>
              <a:rPr lang="en-GB" sz="2400" dirty="0" smtClean="0"/>
              <a:t>Horizontal current classifiers such as mechanical classifiers are essentially of the free-settling type and accentuate the sizing function.</a:t>
            </a:r>
          </a:p>
          <a:p>
            <a:pPr algn="just"/>
            <a:endParaRPr lang="en-GB" sz="2400" dirty="0" smtClean="0"/>
          </a:p>
          <a:p>
            <a:pPr algn="just"/>
            <a:r>
              <a:rPr lang="en-GB" sz="2400" dirty="0" smtClean="0"/>
              <a:t>Vertical current or hydraulic classifiers are usually hindered-settling types and so increase the effect of density on the separation.</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23</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Types of Classifier</a:t>
            </a:r>
          </a:p>
          <a:p>
            <a:pPr algn="just"/>
            <a:r>
              <a:rPr lang="en-GB" sz="2400" dirty="0" smtClean="0"/>
              <a:t>Classifiers used for industrial sizing of fine particles, such as in grinding circuits, are classed in three main groups:</a:t>
            </a:r>
          </a:p>
          <a:p>
            <a:pPr algn="just">
              <a:buNone/>
            </a:pPr>
            <a:r>
              <a:rPr lang="en-GB" sz="2400" dirty="0" smtClean="0"/>
              <a:t> </a:t>
            </a:r>
          </a:p>
          <a:p>
            <a:pPr lvl="0" algn="just">
              <a:buFont typeface="Wingdings" pitchFamily="2" charset="2"/>
              <a:buChar char="Ø"/>
            </a:pPr>
            <a:r>
              <a:rPr lang="en-GB" sz="2400" dirty="0" smtClean="0"/>
              <a:t>hydraulic classifiers;</a:t>
            </a:r>
          </a:p>
          <a:p>
            <a:pPr lvl="0" algn="just">
              <a:buNone/>
            </a:pPr>
            <a:endParaRPr lang="en-GB" sz="2400" dirty="0" smtClean="0"/>
          </a:p>
          <a:p>
            <a:pPr lvl="0" algn="just">
              <a:buFont typeface="Wingdings" pitchFamily="2" charset="2"/>
              <a:buChar char="Ø"/>
            </a:pPr>
            <a:r>
              <a:rPr lang="en-GB" sz="2400" dirty="0" smtClean="0"/>
              <a:t>mechanical classifiers;</a:t>
            </a:r>
          </a:p>
          <a:p>
            <a:pPr lvl="0" algn="just">
              <a:buNone/>
            </a:pPr>
            <a:endParaRPr lang="en-GB" sz="2400" dirty="0" smtClean="0"/>
          </a:p>
          <a:p>
            <a:pPr lvl="0" algn="just">
              <a:buFont typeface="Wingdings" pitchFamily="2" charset="2"/>
              <a:buChar char="Ø"/>
            </a:pPr>
            <a:r>
              <a:rPr lang="en-GB" sz="2400" dirty="0" err="1" smtClean="0"/>
              <a:t>hydrocyclones</a:t>
            </a:r>
            <a:r>
              <a:rPr lang="en-GB" sz="2400" dirty="0" smtClean="0"/>
              <a:t>.</a:t>
            </a:r>
          </a:p>
          <a:p>
            <a:pPr algn="just">
              <a:buNone/>
            </a:pPr>
            <a:r>
              <a:rPr lang="en-GB" sz="2400" dirty="0" smtClean="0"/>
              <a:t> </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24</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Types of Classifier</a:t>
            </a:r>
          </a:p>
          <a:p>
            <a:pPr algn="just">
              <a:buNone/>
            </a:pPr>
            <a:r>
              <a:rPr lang="en-GB" sz="2400" dirty="0" smtClean="0"/>
              <a:t> </a:t>
            </a:r>
            <a:r>
              <a:rPr lang="en-GB" sz="2400" b="1" i="1" dirty="0" smtClean="0"/>
              <a:t>Hydraulic classifiers</a:t>
            </a:r>
          </a:p>
          <a:p>
            <a:pPr algn="just"/>
            <a:r>
              <a:rPr lang="en-GB" sz="2400" dirty="0" smtClean="0"/>
              <a:t>These are vessels with ‘sorting columns’ in which the particles are made to settle against a rising current of water. </a:t>
            </a:r>
          </a:p>
          <a:p>
            <a:pPr algn="just"/>
            <a:endParaRPr lang="en-GB" sz="2400" dirty="0" smtClean="0"/>
          </a:p>
          <a:p>
            <a:pPr algn="just"/>
            <a:r>
              <a:rPr lang="en-GB" sz="2400" dirty="0" smtClean="0"/>
              <a:t>They give a sharp size separation, but their capacity is low and they use much water.</a:t>
            </a:r>
          </a:p>
          <a:p>
            <a:pPr algn="just"/>
            <a:r>
              <a:rPr lang="en-GB" sz="2400" dirty="0" smtClean="0"/>
              <a:t>They are characterised by the use of water additional to that of the feed pulp, introduced so that its direction of flow opposes that of the settling particles.</a:t>
            </a:r>
          </a:p>
          <a:p>
            <a:pPr algn="just"/>
            <a:endParaRPr lang="en-GB" sz="2400" dirty="0" smtClean="0"/>
          </a:p>
          <a:p>
            <a:pPr algn="just"/>
            <a:r>
              <a:rPr lang="en-GB" sz="2400" dirty="0" smtClean="0"/>
              <a:t>They normally consists of a series of sorting columns through each of which a vertical current of water is rising and particles are settling out (Figure 3).</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25</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2" cstate="print"/>
          <a:srcRect/>
          <a:stretch>
            <a:fillRect/>
          </a:stretch>
        </p:blipFill>
        <p:spPr bwMode="auto">
          <a:xfrm>
            <a:off x="611560" y="548680"/>
            <a:ext cx="7920880" cy="5184576"/>
          </a:xfrm>
          <a:prstGeom prst="rect">
            <a:avLst/>
          </a:prstGeom>
          <a:noFill/>
          <a:ln w="9525">
            <a:noFill/>
            <a:miter lim="800000"/>
            <a:headEnd/>
            <a:tailEnd/>
          </a:ln>
        </p:spPr>
      </p:pic>
      <p:sp>
        <p:nvSpPr>
          <p:cNvPr id="3" name="TextBox 2"/>
          <p:cNvSpPr txBox="1"/>
          <p:nvPr/>
        </p:nvSpPr>
        <p:spPr>
          <a:xfrm>
            <a:off x="539552" y="6165304"/>
            <a:ext cx="8208912" cy="523220"/>
          </a:xfrm>
          <a:prstGeom prst="rect">
            <a:avLst/>
          </a:prstGeom>
          <a:noFill/>
        </p:spPr>
        <p:txBody>
          <a:bodyPr wrap="square" rtlCol="0">
            <a:spAutoFit/>
          </a:bodyPr>
          <a:lstStyle/>
          <a:p>
            <a:pPr algn="ctr"/>
            <a:r>
              <a:rPr lang="en-GB" sz="2800" b="1" dirty="0" smtClean="0"/>
              <a:t>Figure 3   Principle of hydraulic classifier</a:t>
            </a:r>
            <a:endParaRPr lang="en-GB" sz="2800" b="1" dirty="0"/>
          </a:p>
        </p:txBody>
      </p:sp>
      <p:sp>
        <p:nvSpPr>
          <p:cNvPr id="4" name="Slide Number Placeholder 3"/>
          <p:cNvSpPr>
            <a:spLocks noGrp="1"/>
          </p:cNvSpPr>
          <p:nvPr>
            <p:ph type="sldNum" sz="quarter" idx="12"/>
          </p:nvPr>
        </p:nvSpPr>
        <p:spPr/>
        <p:txBody>
          <a:bodyPr/>
          <a:lstStyle/>
          <a:p>
            <a:fld id="{BAFB8755-F3A0-436A-9AB7-C1A37E17AF9D}" type="slidenum">
              <a:rPr lang="en-GB" smtClean="0"/>
              <a:pPr/>
              <a:t>26</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Types of Classifier</a:t>
            </a:r>
          </a:p>
          <a:p>
            <a:pPr algn="just">
              <a:buNone/>
            </a:pPr>
            <a:r>
              <a:rPr lang="en-GB" sz="2400" dirty="0" smtClean="0"/>
              <a:t> </a:t>
            </a:r>
            <a:r>
              <a:rPr lang="en-GB" sz="2400" b="1" i="1" dirty="0" smtClean="0"/>
              <a:t>Hydraulic classifiers</a:t>
            </a:r>
          </a:p>
          <a:p>
            <a:pPr algn="just"/>
            <a:r>
              <a:rPr lang="en-GB" sz="2400" dirty="0" smtClean="0"/>
              <a:t>The rising currents are graded from a relatively high velocity in the first sorting column, to a relatively low velocity in the last, so that a series of spigot products can be obtained, with coarser, denser particles in the first spigot and the fines in the latter spigots.</a:t>
            </a:r>
          </a:p>
          <a:p>
            <a:pPr algn="just"/>
            <a:endParaRPr lang="en-GB" sz="2400" dirty="0" smtClean="0"/>
          </a:p>
          <a:p>
            <a:pPr algn="just"/>
            <a:r>
              <a:rPr lang="en-GB" sz="2400" dirty="0" smtClean="0"/>
              <a:t>The size of each successive vessel is increased, partly because the amount of liquid to be handled includes all the water used for classifying in the previous vessels and partly because it is desired to reduce, in stages the surface velocity of the fluid flowing from one vessel to the next.</a:t>
            </a:r>
          </a:p>
          <a:p>
            <a:pPr algn="just">
              <a:buNone/>
            </a:pPr>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27</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Types of Classifier</a:t>
            </a:r>
          </a:p>
          <a:p>
            <a:pPr algn="just">
              <a:buNone/>
            </a:pPr>
            <a:r>
              <a:rPr lang="en-GB" sz="2400" dirty="0" smtClean="0"/>
              <a:t> </a:t>
            </a:r>
            <a:r>
              <a:rPr lang="en-GB" sz="2400" b="1" i="1" dirty="0" smtClean="0"/>
              <a:t>Hydraulic classifiers</a:t>
            </a:r>
          </a:p>
          <a:p>
            <a:pPr algn="just"/>
            <a:r>
              <a:rPr lang="en-GB" sz="2400" dirty="0" smtClean="0"/>
              <a:t>The greatest use for hydraulic classifiers in the mineral industry is for sorting the feed to certain gravity concentration processes.</a:t>
            </a:r>
          </a:p>
          <a:p>
            <a:pPr algn="just"/>
            <a:endParaRPr lang="en-GB" sz="2400" dirty="0" smtClean="0"/>
          </a:p>
          <a:p>
            <a:pPr algn="just"/>
            <a:r>
              <a:rPr lang="en-GB" sz="2400" dirty="0" smtClean="0"/>
              <a:t>Since the ratio of sizes of equally settling particles is high, the classifier is capable of performing a concentrating effect, and the first spigot product is normally of higher grade than the other products (Fig. 4).</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28</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2" cstate="print"/>
          <a:srcRect/>
          <a:stretch>
            <a:fillRect/>
          </a:stretch>
        </p:blipFill>
        <p:spPr bwMode="auto">
          <a:xfrm>
            <a:off x="2411760" y="188640"/>
            <a:ext cx="4176464" cy="5616624"/>
          </a:xfrm>
          <a:prstGeom prst="rect">
            <a:avLst/>
          </a:prstGeom>
          <a:noFill/>
          <a:ln w="9525">
            <a:noFill/>
            <a:miter lim="800000"/>
            <a:headEnd/>
            <a:tailEnd/>
          </a:ln>
        </p:spPr>
      </p:pic>
      <p:sp>
        <p:nvSpPr>
          <p:cNvPr id="3" name="TextBox 2"/>
          <p:cNvSpPr txBox="1"/>
          <p:nvPr/>
        </p:nvSpPr>
        <p:spPr>
          <a:xfrm>
            <a:off x="683568" y="6165304"/>
            <a:ext cx="7704856" cy="461665"/>
          </a:xfrm>
          <a:prstGeom prst="rect">
            <a:avLst/>
          </a:prstGeom>
          <a:noFill/>
        </p:spPr>
        <p:txBody>
          <a:bodyPr wrap="square" rtlCol="0">
            <a:spAutoFit/>
          </a:bodyPr>
          <a:lstStyle/>
          <a:p>
            <a:pPr algn="ctr"/>
            <a:r>
              <a:rPr lang="en-GB" sz="2400" b="1" dirty="0" smtClean="0"/>
              <a:t>Figure 4  Added increment of hindered-settling classifier</a:t>
            </a:r>
            <a:endParaRPr lang="en-GB" sz="2400" b="1" dirty="0"/>
          </a:p>
        </p:txBody>
      </p:sp>
      <p:sp>
        <p:nvSpPr>
          <p:cNvPr id="4" name="Slide Number Placeholder 3"/>
          <p:cNvSpPr>
            <a:spLocks noGrp="1"/>
          </p:cNvSpPr>
          <p:nvPr>
            <p:ph type="sldNum" sz="quarter" idx="12"/>
          </p:nvPr>
        </p:nvSpPr>
        <p:spPr/>
        <p:txBody>
          <a:bodyPr/>
          <a:lstStyle/>
          <a:p>
            <a:fld id="{BAFB8755-F3A0-436A-9AB7-C1A37E17AF9D}" type="slidenum">
              <a:rPr lang="en-GB" smtClean="0"/>
              <a:pPr/>
              <a:t>29</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251520" y="1196752"/>
            <a:ext cx="8712968" cy="5472608"/>
          </a:xfrm>
        </p:spPr>
        <p:txBody>
          <a:bodyPr>
            <a:normAutofit lnSpcReduction="10000"/>
          </a:bodyPr>
          <a:lstStyle/>
          <a:p>
            <a:pPr>
              <a:buNone/>
            </a:pPr>
            <a:r>
              <a:rPr lang="en-GB" b="1" dirty="0" smtClean="0">
                <a:solidFill>
                  <a:srgbClr val="FF0000"/>
                </a:solidFill>
              </a:rPr>
              <a:t>Principles of classification</a:t>
            </a:r>
          </a:p>
          <a:p>
            <a:pPr algn="just"/>
            <a:r>
              <a:rPr lang="en-GB" sz="2400" dirty="0" smtClean="0"/>
              <a:t>When a solid particles falls freely in a vacuum, it is subjected to constant acceleration and its velocity increases indefinitely, being independent of size and density.</a:t>
            </a:r>
          </a:p>
          <a:p>
            <a:pPr algn="just"/>
            <a:endParaRPr lang="en-GB" sz="2400" dirty="0" smtClean="0"/>
          </a:p>
          <a:p>
            <a:pPr algn="just"/>
            <a:r>
              <a:rPr lang="en-GB" sz="2400" dirty="0" smtClean="0"/>
              <a:t>Thus a lump of lead and a feather fall at exactly the same rate.</a:t>
            </a:r>
          </a:p>
          <a:p>
            <a:pPr algn="just"/>
            <a:r>
              <a:rPr lang="en-GB" sz="2400" dirty="0" smtClean="0"/>
              <a:t>In a viscous medium, such as air or water, there is resistance to this movement and the value increases with velocity.</a:t>
            </a:r>
          </a:p>
          <a:p>
            <a:pPr algn="just"/>
            <a:endParaRPr lang="en-GB" sz="2400" dirty="0" smtClean="0"/>
          </a:p>
          <a:p>
            <a:pPr algn="just"/>
            <a:r>
              <a:rPr lang="en-GB" sz="2400" dirty="0" smtClean="0"/>
              <a:t>When equilibrium is attained between the gravitational and fluid resistance forces, the body reaches its </a:t>
            </a:r>
            <a:r>
              <a:rPr lang="en-GB" sz="2400" i="1" dirty="0" smtClean="0">
                <a:solidFill>
                  <a:srgbClr val="002060"/>
                </a:solidFill>
              </a:rPr>
              <a:t>terminal velocity</a:t>
            </a:r>
            <a:r>
              <a:rPr lang="en-GB" sz="2400" i="1" dirty="0" smtClean="0"/>
              <a:t> </a:t>
            </a:r>
            <a:r>
              <a:rPr lang="en-GB" sz="2400" dirty="0" smtClean="0"/>
              <a:t>and thereafter falls at a uniform rate.</a:t>
            </a:r>
          </a:p>
          <a:p>
            <a:pPr algn="just"/>
            <a:r>
              <a:rPr lang="en-GB" sz="2400" dirty="0" smtClean="0"/>
              <a:t>The nature of the resistance depends on the velocity of the descent.  </a:t>
            </a:r>
          </a:p>
        </p:txBody>
      </p:sp>
      <p:cxnSp>
        <p:nvCxnSpPr>
          <p:cNvPr id="5" name="Straight Connector 4"/>
          <p:cNvCxnSpPr/>
          <p:nvPr/>
        </p:nvCxnSpPr>
        <p:spPr>
          <a:xfrm>
            <a:off x="0" y="1196752"/>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3</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Types of Classifier </a:t>
            </a:r>
          </a:p>
          <a:p>
            <a:pPr algn="just">
              <a:buNone/>
            </a:pPr>
            <a:r>
              <a:rPr lang="en-GB" sz="2400" dirty="0" smtClean="0"/>
              <a:t> </a:t>
            </a:r>
            <a:r>
              <a:rPr lang="en-GB" sz="2400" b="1" dirty="0" smtClean="0">
                <a:solidFill>
                  <a:srgbClr val="0070C0"/>
                </a:solidFill>
              </a:rPr>
              <a:t>The </a:t>
            </a:r>
            <a:r>
              <a:rPr lang="en-GB" sz="2400" b="1" dirty="0" err="1" smtClean="0">
                <a:solidFill>
                  <a:srgbClr val="0070C0"/>
                </a:solidFill>
              </a:rPr>
              <a:t>Hydrocyclone</a:t>
            </a:r>
            <a:endParaRPr lang="en-GB" sz="2400" b="1" dirty="0" smtClean="0">
              <a:solidFill>
                <a:srgbClr val="0070C0"/>
              </a:solidFill>
            </a:endParaRPr>
          </a:p>
          <a:p>
            <a:pPr algn="just"/>
            <a:r>
              <a:rPr lang="en-GB" sz="2400" dirty="0" smtClean="0"/>
              <a:t>This is a continuously operating classifying device that utilises centrifugal force to accelerate the settling rate of particles. </a:t>
            </a:r>
          </a:p>
          <a:p>
            <a:pPr algn="just"/>
            <a:endParaRPr lang="en-GB" sz="2400" dirty="0" smtClean="0"/>
          </a:p>
          <a:p>
            <a:pPr algn="just"/>
            <a:r>
              <a:rPr lang="en-GB" sz="2400" dirty="0" smtClean="0"/>
              <a:t>It is one of the most important devices in the mineral industry (</a:t>
            </a:r>
            <a:r>
              <a:rPr lang="en-GB" sz="2400" dirty="0" err="1" smtClean="0"/>
              <a:t>Pearse</a:t>
            </a:r>
            <a:r>
              <a:rPr lang="en-GB" sz="2400" dirty="0" smtClean="0"/>
              <a:t>, 1988), its main use in mineral processing being as a classifier, which has proved extremely efficient at fine separation sizes. </a:t>
            </a:r>
          </a:p>
          <a:p>
            <a:pPr algn="just"/>
            <a:endParaRPr lang="en-GB" sz="2400" dirty="0" smtClean="0"/>
          </a:p>
          <a:p>
            <a:pPr algn="just"/>
            <a:r>
              <a:rPr lang="en-GB" sz="2400" dirty="0" smtClean="0"/>
              <a:t>It is widely used in closed circuit grinding operations ( Barber et al, 1980) but has found many other uses, such as </a:t>
            </a:r>
            <a:r>
              <a:rPr lang="en-GB" sz="2400" smtClean="0"/>
              <a:t>de-sliming, </a:t>
            </a:r>
            <a:r>
              <a:rPr lang="en-GB" sz="2400" dirty="0" smtClean="0"/>
              <a:t>and thickening. </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30</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Types of Classifier </a:t>
            </a:r>
          </a:p>
          <a:p>
            <a:pPr algn="just">
              <a:buNone/>
            </a:pPr>
            <a:r>
              <a:rPr lang="en-GB" sz="2400" dirty="0" smtClean="0"/>
              <a:t> </a:t>
            </a:r>
            <a:r>
              <a:rPr lang="en-GB" sz="2400" b="1" dirty="0" smtClean="0">
                <a:solidFill>
                  <a:srgbClr val="0070C0"/>
                </a:solidFill>
              </a:rPr>
              <a:t>The </a:t>
            </a:r>
            <a:r>
              <a:rPr lang="en-GB" sz="2400" b="1" dirty="0" err="1" smtClean="0">
                <a:solidFill>
                  <a:srgbClr val="0070C0"/>
                </a:solidFill>
              </a:rPr>
              <a:t>Hydrocyclone</a:t>
            </a:r>
            <a:endParaRPr lang="en-GB" sz="2400" b="1" dirty="0" smtClean="0">
              <a:solidFill>
                <a:srgbClr val="0070C0"/>
              </a:solidFill>
            </a:endParaRPr>
          </a:p>
          <a:p>
            <a:pPr algn="just"/>
            <a:r>
              <a:rPr lang="en-GB" sz="2400" dirty="0" smtClean="0"/>
              <a:t>A typical </a:t>
            </a:r>
            <a:r>
              <a:rPr lang="en-GB" sz="2400" dirty="0" err="1" smtClean="0"/>
              <a:t>hydrocyclone</a:t>
            </a:r>
            <a:r>
              <a:rPr lang="en-GB" sz="2400" dirty="0" smtClean="0"/>
              <a:t> (Fig. 12) consists of a conically shaped vessel, open at its apex, or underflow, joined to a cylindrical section, which has a tangential feed inlet. </a:t>
            </a:r>
          </a:p>
          <a:p>
            <a:pPr algn="just"/>
            <a:endParaRPr lang="en-GB" sz="2400" dirty="0" smtClean="0"/>
          </a:p>
          <a:p>
            <a:pPr algn="just"/>
            <a:r>
              <a:rPr lang="en-GB" sz="2400" dirty="0" smtClean="0"/>
              <a:t>The top of the cylindrical section is closed with a plate through which passes an axially mounted overflow pipe. </a:t>
            </a:r>
          </a:p>
          <a:p>
            <a:pPr algn="just"/>
            <a:endParaRPr lang="en-GB" sz="2400" dirty="0" smtClean="0"/>
          </a:p>
          <a:p>
            <a:pPr algn="just"/>
            <a:r>
              <a:rPr lang="en-GB" sz="2400" dirty="0" smtClean="0"/>
              <a:t>The pipe is extended into the body of the cyclone by a short, removable section known as the </a:t>
            </a:r>
            <a:r>
              <a:rPr lang="en-GB" sz="2400" i="1" dirty="0" smtClean="0"/>
              <a:t>vortex finder</a:t>
            </a:r>
            <a:r>
              <a:rPr lang="en-GB" sz="2400" dirty="0" smtClean="0"/>
              <a:t>, which prevents short-circuiting of feed directly into the overflow.</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31</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p:cNvPicPr>
            <a:picLocks noChangeAspect="1" noChangeArrowheads="1"/>
          </p:cNvPicPr>
          <p:nvPr/>
        </p:nvPicPr>
        <p:blipFill>
          <a:blip r:embed="rId2" cstate="print"/>
          <a:srcRect/>
          <a:stretch>
            <a:fillRect/>
          </a:stretch>
        </p:blipFill>
        <p:spPr bwMode="auto">
          <a:xfrm>
            <a:off x="611560" y="260648"/>
            <a:ext cx="8064896" cy="5904656"/>
          </a:xfrm>
          <a:prstGeom prst="rect">
            <a:avLst/>
          </a:prstGeom>
          <a:noFill/>
          <a:ln w="9525">
            <a:noFill/>
            <a:miter lim="800000"/>
            <a:headEnd/>
            <a:tailEnd/>
          </a:ln>
        </p:spPr>
      </p:pic>
      <p:sp>
        <p:nvSpPr>
          <p:cNvPr id="4" name="TextBox 3"/>
          <p:cNvSpPr txBox="1"/>
          <p:nvPr/>
        </p:nvSpPr>
        <p:spPr>
          <a:xfrm>
            <a:off x="971600" y="6309320"/>
            <a:ext cx="7344816" cy="369332"/>
          </a:xfrm>
          <a:prstGeom prst="rect">
            <a:avLst/>
          </a:prstGeom>
          <a:noFill/>
        </p:spPr>
        <p:txBody>
          <a:bodyPr wrap="square" rtlCol="0">
            <a:spAutoFit/>
          </a:bodyPr>
          <a:lstStyle/>
          <a:p>
            <a:pPr algn="ctr"/>
            <a:r>
              <a:rPr lang="en-GB" b="1" dirty="0" smtClean="0"/>
              <a:t>Figure 12: </a:t>
            </a:r>
            <a:r>
              <a:rPr lang="en-GB" b="1" dirty="0" err="1" smtClean="0"/>
              <a:t>Hydrocyclone</a:t>
            </a:r>
            <a:endParaRPr lang="en-GB" b="1" dirty="0"/>
          </a:p>
        </p:txBody>
      </p:sp>
      <p:sp>
        <p:nvSpPr>
          <p:cNvPr id="5" name="Slide Number Placeholder 4"/>
          <p:cNvSpPr>
            <a:spLocks noGrp="1"/>
          </p:cNvSpPr>
          <p:nvPr>
            <p:ph type="sldNum" sz="quarter" idx="12"/>
          </p:nvPr>
        </p:nvSpPr>
        <p:spPr/>
        <p:txBody>
          <a:bodyPr/>
          <a:lstStyle/>
          <a:p>
            <a:fld id="{BAFB8755-F3A0-436A-9AB7-C1A37E17AF9D}" type="slidenum">
              <a:rPr lang="en-GB" smtClean="0"/>
              <a:pPr/>
              <a:t>32</a:t>
            </a:fld>
            <a:endParaRPr lang="en-GB"/>
          </a:p>
        </p:txBody>
      </p:sp>
      <p:sp>
        <p:nvSpPr>
          <p:cNvPr id="6" name="Footer Placeholder 5"/>
          <p:cNvSpPr>
            <a:spLocks noGrp="1"/>
          </p:cNvSpPr>
          <p:nvPr>
            <p:ph type="ftr" sz="quarter" idx="11"/>
          </p:nvPr>
        </p:nvSpPr>
        <p:spPr/>
        <p:txBody>
          <a:bodyPr/>
          <a:lstStyle/>
          <a:p>
            <a:r>
              <a:rPr lang="en-GB" smtClean="0"/>
              <a:t>ES/2013</a:t>
            </a:r>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cstate="print"/>
          <a:srcRect/>
          <a:stretch>
            <a:fillRect/>
          </a:stretch>
        </p:blipFill>
        <p:spPr bwMode="auto">
          <a:xfrm>
            <a:off x="2267744" y="548680"/>
            <a:ext cx="4464496" cy="5400600"/>
          </a:xfrm>
          <a:prstGeom prst="rect">
            <a:avLst/>
          </a:prstGeom>
          <a:noFill/>
          <a:ln w="9525">
            <a:noFill/>
            <a:miter lim="800000"/>
            <a:headEnd/>
            <a:tailEnd/>
          </a:ln>
        </p:spPr>
      </p:pic>
      <p:sp>
        <p:nvSpPr>
          <p:cNvPr id="3" name="TextBox 2"/>
          <p:cNvSpPr txBox="1"/>
          <p:nvPr/>
        </p:nvSpPr>
        <p:spPr>
          <a:xfrm>
            <a:off x="899592" y="6309320"/>
            <a:ext cx="7200800" cy="461665"/>
          </a:xfrm>
          <a:prstGeom prst="rect">
            <a:avLst/>
          </a:prstGeom>
          <a:noFill/>
        </p:spPr>
        <p:txBody>
          <a:bodyPr wrap="square" rtlCol="0">
            <a:spAutoFit/>
          </a:bodyPr>
          <a:lstStyle/>
          <a:p>
            <a:pPr algn="ctr"/>
            <a:r>
              <a:rPr lang="en-GB" sz="2400" b="1" dirty="0" smtClean="0"/>
              <a:t>Figure 12  </a:t>
            </a:r>
            <a:r>
              <a:rPr lang="en-GB" sz="2400" b="1" dirty="0" err="1" smtClean="0"/>
              <a:t>Hydrocyclone</a:t>
            </a:r>
            <a:endParaRPr lang="en-GB" sz="2400" b="1" dirty="0"/>
          </a:p>
        </p:txBody>
      </p:sp>
      <p:sp>
        <p:nvSpPr>
          <p:cNvPr id="4" name="Slide Number Placeholder 3"/>
          <p:cNvSpPr>
            <a:spLocks noGrp="1"/>
          </p:cNvSpPr>
          <p:nvPr>
            <p:ph type="sldNum" sz="quarter" idx="12"/>
          </p:nvPr>
        </p:nvSpPr>
        <p:spPr/>
        <p:txBody>
          <a:bodyPr/>
          <a:lstStyle/>
          <a:p>
            <a:fld id="{BAFB8755-F3A0-436A-9AB7-C1A37E17AF9D}" type="slidenum">
              <a:rPr lang="en-GB" smtClean="0"/>
              <a:pPr/>
              <a:t>33</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Types of Classifier </a:t>
            </a:r>
          </a:p>
          <a:p>
            <a:pPr algn="just">
              <a:buNone/>
            </a:pPr>
            <a:r>
              <a:rPr lang="en-GB" sz="2400" dirty="0" smtClean="0"/>
              <a:t> </a:t>
            </a:r>
            <a:r>
              <a:rPr lang="en-GB" sz="2400" b="1" dirty="0" smtClean="0">
                <a:solidFill>
                  <a:srgbClr val="0070C0"/>
                </a:solidFill>
              </a:rPr>
              <a:t>The </a:t>
            </a:r>
            <a:r>
              <a:rPr lang="en-GB" sz="2400" b="1" dirty="0" err="1" smtClean="0">
                <a:solidFill>
                  <a:srgbClr val="0070C0"/>
                </a:solidFill>
              </a:rPr>
              <a:t>Hydrocyclone</a:t>
            </a:r>
            <a:endParaRPr lang="en-GB" sz="2400" b="1" dirty="0" smtClean="0">
              <a:solidFill>
                <a:srgbClr val="0070C0"/>
              </a:solidFill>
            </a:endParaRPr>
          </a:p>
          <a:p>
            <a:pPr algn="just"/>
            <a:endParaRPr lang="en-GB" sz="2400" dirty="0" smtClean="0"/>
          </a:p>
          <a:p>
            <a:pPr algn="just"/>
            <a:r>
              <a:rPr lang="en-GB" sz="2400" dirty="0" smtClean="0"/>
              <a:t>The feed is introduced under pressure through the tangential entry which imparts a swirling motion to the pulp. </a:t>
            </a:r>
          </a:p>
          <a:p>
            <a:pPr algn="just"/>
            <a:endParaRPr lang="en-GB" sz="2400" dirty="0" smtClean="0"/>
          </a:p>
          <a:p>
            <a:pPr algn="just"/>
            <a:r>
              <a:rPr lang="en-GB" sz="2400" dirty="0" smtClean="0"/>
              <a:t>This generates a vortex in the cyclone, with a low-pressure zone along the vertical axis. </a:t>
            </a:r>
          </a:p>
          <a:p>
            <a:pPr algn="just"/>
            <a:endParaRPr lang="en-GB" sz="2400" dirty="0" smtClean="0"/>
          </a:p>
          <a:p>
            <a:pPr algn="just"/>
            <a:r>
              <a:rPr lang="en-GB" sz="2400" dirty="0" smtClean="0"/>
              <a:t>An air core develops along the axis, normally connected  to the atmosphere through the apex opening, but in part created by dissolved air coming out of solution in the zone of low pressure.</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34</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Types of Classifier </a:t>
            </a:r>
          </a:p>
          <a:p>
            <a:pPr algn="just">
              <a:buNone/>
            </a:pPr>
            <a:r>
              <a:rPr lang="en-GB" sz="2400" dirty="0" smtClean="0"/>
              <a:t> </a:t>
            </a:r>
            <a:r>
              <a:rPr lang="en-GB" sz="2400" b="1" dirty="0" smtClean="0">
                <a:solidFill>
                  <a:srgbClr val="0070C0"/>
                </a:solidFill>
              </a:rPr>
              <a:t>The </a:t>
            </a:r>
            <a:r>
              <a:rPr lang="en-GB" sz="2400" b="1" dirty="0" err="1" smtClean="0">
                <a:solidFill>
                  <a:srgbClr val="0070C0"/>
                </a:solidFill>
              </a:rPr>
              <a:t>Hydrocyclone</a:t>
            </a:r>
            <a:endParaRPr lang="en-GB" sz="2400" b="1" dirty="0" smtClean="0">
              <a:solidFill>
                <a:srgbClr val="0070C0"/>
              </a:solidFill>
            </a:endParaRPr>
          </a:p>
          <a:p>
            <a:pPr algn="just"/>
            <a:r>
              <a:rPr lang="en-GB" sz="2400" dirty="0" smtClean="0"/>
              <a:t>The classical theory of </a:t>
            </a:r>
            <a:r>
              <a:rPr lang="en-GB" sz="2400" dirty="0" err="1" smtClean="0"/>
              <a:t>hydrocyclone</a:t>
            </a:r>
            <a:r>
              <a:rPr lang="en-GB" sz="2400" dirty="0" smtClean="0"/>
              <a:t> action is that particles within the flow pattern are subjected to two opposing forces – an outward centrifugal force and an inwardly acting drag (Fig. 13).</a:t>
            </a:r>
          </a:p>
          <a:p>
            <a:pPr algn="just"/>
            <a:endParaRPr lang="en-GB" sz="2400" dirty="0" smtClean="0"/>
          </a:p>
          <a:p>
            <a:pPr algn="just"/>
            <a:r>
              <a:rPr lang="en-GB" sz="2400" dirty="0" smtClean="0"/>
              <a:t> The centrifugal force developed accelerates the settling of the particles (there is evidence to show that Stokes’ law applies with reasonable accuracy to separations in cyclones of conventional design), thereby separating the particles according to size and specific gravity. </a:t>
            </a:r>
          </a:p>
          <a:p>
            <a:pPr algn="just"/>
            <a:endParaRPr lang="en-GB" sz="2400" dirty="0" smtClean="0"/>
          </a:p>
          <a:p>
            <a:pPr algn="just"/>
            <a:r>
              <a:rPr lang="en-GB" sz="2400" dirty="0" smtClean="0"/>
              <a:t>Faster settling particles move to the wall of the cyclone, where the velocity is lowest, and migrate to the apex opening.</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35</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2" cstate="print"/>
          <a:srcRect/>
          <a:stretch>
            <a:fillRect/>
          </a:stretch>
        </p:blipFill>
        <p:spPr bwMode="auto">
          <a:xfrm>
            <a:off x="1547664" y="764704"/>
            <a:ext cx="6192688" cy="4968552"/>
          </a:xfrm>
          <a:prstGeom prst="rect">
            <a:avLst/>
          </a:prstGeom>
          <a:noFill/>
          <a:ln w="9525">
            <a:noFill/>
            <a:miter lim="800000"/>
            <a:headEnd/>
            <a:tailEnd/>
          </a:ln>
        </p:spPr>
      </p:pic>
      <p:sp>
        <p:nvSpPr>
          <p:cNvPr id="3" name="TextBox 2"/>
          <p:cNvSpPr txBox="1"/>
          <p:nvPr/>
        </p:nvSpPr>
        <p:spPr>
          <a:xfrm>
            <a:off x="899592" y="6309320"/>
            <a:ext cx="7848872" cy="400110"/>
          </a:xfrm>
          <a:prstGeom prst="rect">
            <a:avLst/>
          </a:prstGeom>
          <a:noFill/>
        </p:spPr>
        <p:txBody>
          <a:bodyPr wrap="square" rtlCol="0">
            <a:spAutoFit/>
          </a:bodyPr>
          <a:lstStyle/>
          <a:p>
            <a:pPr algn="ctr"/>
            <a:r>
              <a:rPr lang="en-GB" sz="2000" b="1" dirty="0" smtClean="0"/>
              <a:t>Figure 13  Forces acting on an orbiting particle in the </a:t>
            </a:r>
            <a:r>
              <a:rPr lang="en-GB" sz="2000" b="1" dirty="0" err="1" smtClean="0"/>
              <a:t>hydrocyclone</a:t>
            </a:r>
            <a:endParaRPr lang="en-GB" sz="2000" b="1" dirty="0"/>
          </a:p>
        </p:txBody>
      </p:sp>
      <p:sp>
        <p:nvSpPr>
          <p:cNvPr id="4" name="Slide Number Placeholder 3"/>
          <p:cNvSpPr>
            <a:spLocks noGrp="1"/>
          </p:cNvSpPr>
          <p:nvPr>
            <p:ph type="sldNum" sz="quarter" idx="12"/>
          </p:nvPr>
        </p:nvSpPr>
        <p:spPr/>
        <p:txBody>
          <a:bodyPr/>
          <a:lstStyle/>
          <a:p>
            <a:fld id="{BAFB8755-F3A0-436A-9AB7-C1A37E17AF9D}" type="slidenum">
              <a:rPr lang="en-GB" smtClean="0"/>
              <a:pPr/>
              <a:t>36</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fontScale="92500" lnSpcReduction="10000"/>
          </a:bodyPr>
          <a:lstStyle/>
          <a:p>
            <a:pPr>
              <a:buNone/>
            </a:pPr>
            <a:r>
              <a:rPr lang="en-GB" b="1" dirty="0" smtClean="0">
                <a:solidFill>
                  <a:srgbClr val="FF0000"/>
                </a:solidFill>
              </a:rPr>
              <a:t>Types of Classifier </a:t>
            </a:r>
          </a:p>
          <a:p>
            <a:pPr algn="just">
              <a:buNone/>
            </a:pPr>
            <a:r>
              <a:rPr lang="en-GB" sz="2400" dirty="0" smtClean="0"/>
              <a:t> </a:t>
            </a:r>
            <a:r>
              <a:rPr lang="en-GB" sz="2400" b="1" dirty="0" smtClean="0">
                <a:solidFill>
                  <a:srgbClr val="0070C0"/>
                </a:solidFill>
              </a:rPr>
              <a:t>The </a:t>
            </a:r>
            <a:r>
              <a:rPr lang="en-GB" sz="2400" b="1" dirty="0" err="1" smtClean="0">
                <a:solidFill>
                  <a:srgbClr val="0070C0"/>
                </a:solidFill>
              </a:rPr>
              <a:t>Hydrocyclone</a:t>
            </a:r>
            <a:endParaRPr lang="en-GB" sz="2400" b="1" dirty="0" smtClean="0">
              <a:solidFill>
                <a:srgbClr val="0070C0"/>
              </a:solidFill>
            </a:endParaRPr>
          </a:p>
          <a:p>
            <a:pPr algn="just"/>
            <a:endParaRPr lang="en-GB" sz="2400" dirty="0" smtClean="0"/>
          </a:p>
          <a:p>
            <a:pPr algn="just"/>
            <a:r>
              <a:rPr lang="en-GB" sz="2400" dirty="0" smtClean="0"/>
              <a:t>Due to the action of the drag force, the slower-settling particles move towards the zone of low pressure along the axis and are carried upward through the vortex finder to the overflow.</a:t>
            </a:r>
          </a:p>
          <a:p>
            <a:pPr algn="just"/>
            <a:r>
              <a:rPr lang="en-GB" sz="2400" dirty="0" smtClean="0"/>
              <a:t> </a:t>
            </a:r>
          </a:p>
          <a:p>
            <a:pPr algn="just"/>
            <a:r>
              <a:rPr lang="en-GB" sz="2400" dirty="0" smtClean="0"/>
              <a:t>The existence of an outer region of downward flow and an inner region of upward flow necessitates a position at which there is no vertical velocity. </a:t>
            </a:r>
          </a:p>
          <a:p>
            <a:pPr algn="just"/>
            <a:r>
              <a:rPr lang="en-GB" sz="2400" dirty="0" smtClean="0"/>
              <a:t>This applies throughout the greater part of the cyclone body, and an envelope of zero vertical velocity should exist throughout the body of the cyclone (Fig. 14). </a:t>
            </a:r>
          </a:p>
          <a:p>
            <a:pPr algn="just"/>
            <a:endParaRPr lang="en-GB" sz="2400" dirty="0" smtClean="0"/>
          </a:p>
          <a:p>
            <a:pPr algn="just"/>
            <a:r>
              <a:rPr lang="en-GB" sz="2400" dirty="0" smtClean="0"/>
              <a:t>Particles thrown outside the envelope of zero vertical velocity exit via the underflow, while particles swept to the centre by the greater drag force leave in the overflow.</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37</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2" cstate="print"/>
          <a:srcRect/>
          <a:stretch>
            <a:fillRect/>
          </a:stretch>
        </p:blipFill>
        <p:spPr bwMode="auto">
          <a:xfrm>
            <a:off x="2483768" y="548680"/>
            <a:ext cx="4464496" cy="5544616"/>
          </a:xfrm>
          <a:prstGeom prst="rect">
            <a:avLst/>
          </a:prstGeom>
          <a:noFill/>
          <a:ln w="9525">
            <a:noFill/>
            <a:miter lim="800000"/>
            <a:headEnd/>
            <a:tailEnd/>
          </a:ln>
        </p:spPr>
      </p:pic>
      <p:sp>
        <p:nvSpPr>
          <p:cNvPr id="3" name="TextBox 2"/>
          <p:cNvSpPr txBox="1"/>
          <p:nvPr/>
        </p:nvSpPr>
        <p:spPr>
          <a:xfrm>
            <a:off x="467544" y="6309320"/>
            <a:ext cx="8496944" cy="369332"/>
          </a:xfrm>
          <a:prstGeom prst="rect">
            <a:avLst/>
          </a:prstGeom>
          <a:noFill/>
        </p:spPr>
        <p:txBody>
          <a:bodyPr wrap="square" rtlCol="0">
            <a:spAutoFit/>
          </a:bodyPr>
          <a:lstStyle/>
          <a:p>
            <a:pPr algn="ctr"/>
            <a:r>
              <a:rPr lang="en-GB" b="1" dirty="0" smtClean="0"/>
              <a:t>Figure 14  Distribution of vertical and radial components of velocity in a </a:t>
            </a:r>
            <a:r>
              <a:rPr lang="en-GB" b="1" dirty="0" err="1" smtClean="0"/>
              <a:t>hydrocyclone</a:t>
            </a:r>
            <a:endParaRPr lang="en-GB" b="1" dirty="0"/>
          </a:p>
        </p:txBody>
      </p:sp>
      <p:sp>
        <p:nvSpPr>
          <p:cNvPr id="4" name="Slide Number Placeholder 3"/>
          <p:cNvSpPr>
            <a:spLocks noGrp="1"/>
          </p:cNvSpPr>
          <p:nvPr>
            <p:ph type="sldNum" sz="quarter" idx="12"/>
          </p:nvPr>
        </p:nvSpPr>
        <p:spPr/>
        <p:txBody>
          <a:bodyPr/>
          <a:lstStyle/>
          <a:p>
            <a:fld id="{BAFB8755-F3A0-436A-9AB7-C1A37E17AF9D}" type="slidenum">
              <a:rPr lang="en-GB" smtClean="0"/>
              <a:pPr/>
              <a:t>38</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Types of Classifier </a:t>
            </a:r>
          </a:p>
          <a:p>
            <a:pPr algn="just">
              <a:buNone/>
            </a:pPr>
            <a:r>
              <a:rPr lang="en-GB" sz="2400" dirty="0" smtClean="0"/>
              <a:t> </a:t>
            </a:r>
            <a:r>
              <a:rPr lang="en-GB" sz="2400" b="1" dirty="0" smtClean="0">
                <a:solidFill>
                  <a:srgbClr val="0070C0"/>
                </a:solidFill>
              </a:rPr>
              <a:t>The </a:t>
            </a:r>
            <a:r>
              <a:rPr lang="en-GB" sz="2400" b="1" dirty="0" err="1" smtClean="0">
                <a:solidFill>
                  <a:srgbClr val="0070C0"/>
                </a:solidFill>
              </a:rPr>
              <a:t>Hydrocyclone</a:t>
            </a:r>
            <a:endParaRPr lang="en-GB" sz="2400" b="1" dirty="0" smtClean="0">
              <a:solidFill>
                <a:srgbClr val="0070C0"/>
              </a:solidFill>
            </a:endParaRPr>
          </a:p>
          <a:p>
            <a:pPr algn="just"/>
            <a:r>
              <a:rPr lang="en-GB" sz="2400" dirty="0" err="1" smtClean="0"/>
              <a:t>Hydrocyclones</a:t>
            </a:r>
            <a:r>
              <a:rPr lang="en-GB" sz="2400" dirty="0" smtClean="0"/>
              <a:t> have replaced mechanical classifiers in most modern grinding plants (Fig. 15), as they are more efficient, especially in the finer size ranges, and they require less floor space. </a:t>
            </a:r>
          </a:p>
          <a:p>
            <a:pPr algn="just"/>
            <a:endParaRPr lang="en-GB" sz="2400" dirty="0" smtClean="0"/>
          </a:p>
          <a:p>
            <a:pPr algn="just"/>
            <a:r>
              <a:rPr lang="en-GB" sz="2400" dirty="0" smtClean="0"/>
              <a:t>Due to the relatively short residence time of particles within the cyclone, the ball mill circuit can rapidly be brought into balance if any changes are made and oxidation of particles within the circuit is reduced. </a:t>
            </a:r>
          </a:p>
          <a:p>
            <a:pPr algn="just"/>
            <a:endParaRPr lang="en-GB" sz="2400" dirty="0" smtClean="0"/>
          </a:p>
          <a:p>
            <a:pPr algn="just"/>
            <a:r>
              <a:rPr lang="en-GB" sz="2400" dirty="0" smtClean="0"/>
              <a:t>They are almost universally used for classification between 150 and 5 </a:t>
            </a:r>
            <a:r>
              <a:rPr lang="en-GB" sz="2400" dirty="0" smtClean="0">
                <a:sym typeface="Symbol"/>
              </a:rPr>
              <a:t></a:t>
            </a:r>
            <a:r>
              <a:rPr lang="en-GB" sz="2400" dirty="0" smtClean="0"/>
              <a:t>m, although coarser separations are possible.</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39</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251520" y="1196752"/>
            <a:ext cx="8712968" cy="5472608"/>
          </a:xfrm>
        </p:spPr>
        <p:txBody>
          <a:bodyPr>
            <a:normAutofit/>
          </a:bodyPr>
          <a:lstStyle/>
          <a:p>
            <a:pPr>
              <a:buNone/>
            </a:pPr>
            <a:r>
              <a:rPr lang="en-GB" b="1" dirty="0" smtClean="0">
                <a:solidFill>
                  <a:srgbClr val="FF0000"/>
                </a:solidFill>
              </a:rPr>
              <a:t>Principles of classification</a:t>
            </a:r>
          </a:p>
          <a:p>
            <a:pPr algn="just"/>
            <a:r>
              <a:rPr lang="en-GB" sz="2400" dirty="0" smtClean="0"/>
              <a:t>At low velocities motion is smooth because the layer of fluid in contact with the body moves with it, while the fluid a short distance away is motionless.</a:t>
            </a:r>
          </a:p>
          <a:p>
            <a:pPr algn="just"/>
            <a:endParaRPr lang="en-GB" sz="2400" dirty="0" smtClean="0"/>
          </a:p>
          <a:p>
            <a:pPr algn="just"/>
            <a:r>
              <a:rPr lang="en-GB" sz="2400" dirty="0" smtClean="0"/>
              <a:t>Between these two positions is a zone of intense shear in the fluid all around the descending particle.</a:t>
            </a:r>
          </a:p>
          <a:p>
            <a:pPr algn="just"/>
            <a:endParaRPr lang="en-GB" sz="2400" dirty="0" smtClean="0"/>
          </a:p>
          <a:p>
            <a:pPr algn="just"/>
            <a:r>
              <a:rPr lang="en-GB" sz="2400" dirty="0" smtClean="0"/>
              <a:t>Effectively all resistance to motion is due to the shear forces or viscosity of the fluid and s hence called </a:t>
            </a:r>
            <a:r>
              <a:rPr lang="en-GB" sz="2400" i="1" dirty="0" smtClean="0">
                <a:solidFill>
                  <a:srgbClr val="002060"/>
                </a:solidFill>
              </a:rPr>
              <a:t>viscous resistance</a:t>
            </a:r>
            <a:r>
              <a:rPr lang="en-GB" sz="2400" dirty="0" smtClean="0"/>
              <a:t>.</a:t>
            </a:r>
          </a:p>
          <a:p>
            <a:pPr algn="just"/>
            <a:r>
              <a:rPr lang="en-GB" sz="2400" dirty="0" smtClean="0"/>
              <a:t>At high velocities the main resistance is due to the displacement of fluid by the body, and viscous resistance is relatively small; this is known as </a:t>
            </a:r>
            <a:r>
              <a:rPr lang="en-GB" sz="2400" i="1" dirty="0" smtClean="0">
                <a:solidFill>
                  <a:srgbClr val="002060"/>
                </a:solidFill>
              </a:rPr>
              <a:t>turbulent resistance</a:t>
            </a:r>
            <a:r>
              <a:rPr lang="en-GB" sz="2400" dirty="0" smtClean="0"/>
              <a:t>.</a:t>
            </a:r>
          </a:p>
          <a:p>
            <a:pPr algn="just"/>
            <a:endParaRPr lang="en-GB" sz="2400" dirty="0" smtClean="0"/>
          </a:p>
        </p:txBody>
      </p:sp>
      <p:cxnSp>
        <p:nvCxnSpPr>
          <p:cNvPr id="5" name="Straight Connector 4"/>
          <p:cNvCxnSpPr/>
          <p:nvPr/>
        </p:nvCxnSpPr>
        <p:spPr>
          <a:xfrm>
            <a:off x="0" y="1196752"/>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4</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1403648" y="332656"/>
            <a:ext cx="6192688" cy="5760640"/>
          </a:xfrm>
          <a:prstGeom prst="rect">
            <a:avLst/>
          </a:prstGeom>
          <a:noFill/>
          <a:ln w="9525">
            <a:noFill/>
            <a:miter lim="800000"/>
            <a:headEnd/>
            <a:tailEnd/>
          </a:ln>
        </p:spPr>
      </p:pic>
      <p:sp>
        <p:nvSpPr>
          <p:cNvPr id="3" name="TextBox 2"/>
          <p:cNvSpPr txBox="1"/>
          <p:nvPr/>
        </p:nvSpPr>
        <p:spPr>
          <a:xfrm>
            <a:off x="971600" y="6381328"/>
            <a:ext cx="7560840" cy="400110"/>
          </a:xfrm>
          <a:prstGeom prst="rect">
            <a:avLst/>
          </a:prstGeom>
          <a:noFill/>
        </p:spPr>
        <p:txBody>
          <a:bodyPr wrap="square" rtlCol="0">
            <a:spAutoFit/>
          </a:bodyPr>
          <a:lstStyle/>
          <a:p>
            <a:pPr algn="ctr"/>
            <a:r>
              <a:rPr lang="en-GB" sz="2000" b="1" dirty="0" smtClean="0"/>
              <a:t>Figure 15  Ball mill in closed-circuit with </a:t>
            </a:r>
            <a:r>
              <a:rPr lang="en-GB" sz="2000" b="1" dirty="0" err="1" smtClean="0"/>
              <a:t>hydrocyclone</a:t>
            </a:r>
            <a:endParaRPr lang="en-GB" sz="2000" b="1" dirty="0"/>
          </a:p>
        </p:txBody>
      </p:sp>
      <p:sp>
        <p:nvSpPr>
          <p:cNvPr id="4" name="Slide Number Placeholder 3"/>
          <p:cNvSpPr>
            <a:spLocks noGrp="1"/>
          </p:cNvSpPr>
          <p:nvPr>
            <p:ph type="sldNum" sz="quarter" idx="12"/>
          </p:nvPr>
        </p:nvSpPr>
        <p:spPr/>
        <p:txBody>
          <a:bodyPr/>
          <a:lstStyle/>
          <a:p>
            <a:fld id="{BAFB8755-F3A0-436A-9AB7-C1A37E17AF9D}" type="slidenum">
              <a:rPr lang="en-GB" smtClean="0"/>
              <a:pPr/>
              <a:t>40</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Types of Classifier - </a:t>
            </a:r>
            <a:r>
              <a:rPr lang="en-GB" sz="2400" b="1" dirty="0" smtClean="0">
                <a:solidFill>
                  <a:srgbClr val="0070C0"/>
                </a:solidFill>
              </a:rPr>
              <a:t>The </a:t>
            </a:r>
            <a:r>
              <a:rPr lang="en-GB" sz="2400" b="1" dirty="0" err="1" smtClean="0">
                <a:solidFill>
                  <a:srgbClr val="0070C0"/>
                </a:solidFill>
              </a:rPr>
              <a:t>Hydrocyclone</a:t>
            </a:r>
            <a:endParaRPr lang="en-GB" sz="2400" b="1" dirty="0" smtClean="0">
              <a:solidFill>
                <a:srgbClr val="0070C0"/>
              </a:solidFill>
            </a:endParaRPr>
          </a:p>
          <a:p>
            <a:pPr>
              <a:buNone/>
            </a:pPr>
            <a:r>
              <a:rPr lang="en-GB" sz="2400" b="1" dirty="0" smtClean="0">
                <a:solidFill>
                  <a:srgbClr val="0070C0"/>
                </a:solidFill>
              </a:rPr>
              <a:t>Cyclone Efficiency</a:t>
            </a:r>
          </a:p>
          <a:p>
            <a:pPr algn="just"/>
            <a:r>
              <a:rPr lang="en-GB" sz="2400" dirty="0" smtClean="0"/>
              <a:t>The commonest method of representing cyclone efficiency is by a </a:t>
            </a:r>
            <a:r>
              <a:rPr lang="en-GB" sz="2400" i="1" dirty="0" smtClean="0"/>
              <a:t>performance</a:t>
            </a:r>
            <a:r>
              <a:rPr lang="en-GB" sz="2400" dirty="0" smtClean="0"/>
              <a:t> or </a:t>
            </a:r>
            <a:r>
              <a:rPr lang="en-GB" sz="2400" i="1" dirty="0" smtClean="0"/>
              <a:t>partition</a:t>
            </a:r>
            <a:r>
              <a:rPr lang="en-GB" sz="2400" dirty="0" smtClean="0"/>
              <a:t> curve (Fig. 16), which relates the weight fraction, or percentage, of each particle size in the feed, which reports to the apex, or underflow, to the particle size. </a:t>
            </a:r>
          </a:p>
          <a:p>
            <a:pPr algn="just"/>
            <a:endParaRPr lang="en-GB" sz="2400" dirty="0" smtClean="0"/>
          </a:p>
          <a:p>
            <a:pPr algn="just"/>
            <a:r>
              <a:rPr lang="en-GB" sz="2400" dirty="0" smtClean="0"/>
              <a:t>The </a:t>
            </a:r>
            <a:r>
              <a:rPr lang="en-GB" sz="2400" i="1" dirty="0" smtClean="0"/>
              <a:t>cut point</a:t>
            </a:r>
            <a:r>
              <a:rPr lang="en-GB" sz="2400" dirty="0" smtClean="0"/>
              <a:t>, or separation size, of the cyclone is often defined as that point on the partition curve for which 50 % of particles in the feed of that size report to the underflow, i.e. particles of this size have an equal chance of going either with the overflow or underflow (</a:t>
            </a:r>
            <a:r>
              <a:rPr lang="en-GB" sz="2400" dirty="0" err="1" smtClean="0"/>
              <a:t>Svarovsky</a:t>
            </a:r>
            <a:r>
              <a:rPr lang="en-GB" sz="2400" dirty="0" smtClean="0"/>
              <a:t>, 1984).</a:t>
            </a:r>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41</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2" cstate="print"/>
          <a:srcRect/>
          <a:stretch>
            <a:fillRect/>
          </a:stretch>
        </p:blipFill>
        <p:spPr bwMode="auto">
          <a:xfrm>
            <a:off x="1547664" y="620688"/>
            <a:ext cx="6336704" cy="5112568"/>
          </a:xfrm>
          <a:prstGeom prst="rect">
            <a:avLst/>
          </a:prstGeom>
          <a:noFill/>
          <a:ln w="9525">
            <a:noFill/>
            <a:miter lim="800000"/>
            <a:headEnd/>
            <a:tailEnd/>
          </a:ln>
        </p:spPr>
      </p:pic>
      <p:sp>
        <p:nvSpPr>
          <p:cNvPr id="3" name="TextBox 2"/>
          <p:cNvSpPr txBox="1"/>
          <p:nvPr/>
        </p:nvSpPr>
        <p:spPr>
          <a:xfrm>
            <a:off x="899592" y="6237312"/>
            <a:ext cx="7704856" cy="400110"/>
          </a:xfrm>
          <a:prstGeom prst="rect">
            <a:avLst/>
          </a:prstGeom>
          <a:noFill/>
        </p:spPr>
        <p:txBody>
          <a:bodyPr wrap="square" rtlCol="0">
            <a:spAutoFit/>
          </a:bodyPr>
          <a:lstStyle/>
          <a:p>
            <a:pPr algn="ctr"/>
            <a:r>
              <a:rPr lang="en-GB" sz="2000" b="1" smtClean="0"/>
              <a:t>Figure 16   </a:t>
            </a:r>
            <a:r>
              <a:rPr lang="en-GB" sz="2000" b="1" dirty="0" smtClean="0"/>
              <a:t>Partition curve for </a:t>
            </a:r>
            <a:r>
              <a:rPr lang="en-GB" sz="2000" b="1" dirty="0" err="1" smtClean="0"/>
              <a:t>hydrocyclone</a:t>
            </a:r>
            <a:endParaRPr lang="en-GB" sz="2000" b="1" dirty="0"/>
          </a:p>
        </p:txBody>
      </p:sp>
      <p:sp>
        <p:nvSpPr>
          <p:cNvPr id="4" name="Slide Number Placeholder 3"/>
          <p:cNvSpPr>
            <a:spLocks noGrp="1"/>
          </p:cNvSpPr>
          <p:nvPr>
            <p:ph type="sldNum" sz="quarter" idx="12"/>
          </p:nvPr>
        </p:nvSpPr>
        <p:spPr/>
        <p:txBody>
          <a:bodyPr/>
          <a:lstStyle/>
          <a:p>
            <a:fld id="{BAFB8755-F3A0-436A-9AB7-C1A37E17AF9D}" type="slidenum">
              <a:rPr lang="en-GB" smtClean="0"/>
              <a:pPr/>
              <a:t>42</a:t>
            </a:fld>
            <a:endParaRPr lang="en-GB"/>
          </a:p>
        </p:txBody>
      </p:sp>
      <p:sp>
        <p:nvSpPr>
          <p:cNvPr id="5" name="Footer Placeholder 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179512" y="980728"/>
            <a:ext cx="8712968" cy="5877272"/>
          </a:xfrm>
        </p:spPr>
        <p:txBody>
          <a:bodyPr>
            <a:normAutofit/>
          </a:bodyPr>
          <a:lstStyle/>
          <a:p>
            <a:pPr>
              <a:buNone/>
            </a:pPr>
            <a:r>
              <a:rPr lang="en-GB" b="1" dirty="0" smtClean="0">
                <a:solidFill>
                  <a:srgbClr val="FF0000"/>
                </a:solidFill>
              </a:rPr>
              <a:t>Types of Classifier - </a:t>
            </a:r>
            <a:r>
              <a:rPr lang="en-GB" sz="2400" b="1" dirty="0" smtClean="0">
                <a:solidFill>
                  <a:srgbClr val="0070C0"/>
                </a:solidFill>
              </a:rPr>
              <a:t>The Hydro cyclone</a:t>
            </a:r>
          </a:p>
          <a:p>
            <a:pPr>
              <a:buNone/>
            </a:pPr>
            <a:r>
              <a:rPr lang="en-GB" sz="2400" b="1" dirty="0" smtClean="0">
                <a:solidFill>
                  <a:srgbClr val="0070C0"/>
                </a:solidFill>
              </a:rPr>
              <a:t>Cyclone Efficiency</a:t>
            </a:r>
          </a:p>
          <a:p>
            <a:pPr algn="just"/>
            <a:r>
              <a:rPr lang="en-GB" sz="2400" dirty="0" smtClean="0"/>
              <a:t>This point is usually referred to as the d</a:t>
            </a:r>
            <a:r>
              <a:rPr lang="en-GB" sz="2400" baseline="-25000" dirty="0" smtClean="0"/>
              <a:t>50</a:t>
            </a:r>
            <a:r>
              <a:rPr lang="en-GB" sz="2400" dirty="0" smtClean="0"/>
              <a:t> size.</a:t>
            </a:r>
          </a:p>
          <a:p>
            <a:pPr algn="just"/>
            <a:r>
              <a:rPr lang="en-GB" sz="2400" dirty="0" smtClean="0"/>
              <a:t>The sharpness of the cut depends on the slope of the central section of the partition curve; the closer to vertical is the slope, the higher is the efficiency.</a:t>
            </a:r>
          </a:p>
          <a:p>
            <a:pPr algn="just"/>
            <a:r>
              <a:rPr lang="en-GB" sz="2400" dirty="0" smtClean="0"/>
              <a:t> The slope of the curve can be expressed by taking the points at which 75 % and 25 % of the feed particles report to the underflow. </a:t>
            </a:r>
          </a:p>
          <a:p>
            <a:pPr algn="just"/>
            <a:r>
              <a:rPr lang="en-GB" sz="2400" dirty="0" smtClean="0"/>
              <a:t>These are the d</a:t>
            </a:r>
            <a:r>
              <a:rPr lang="en-GB" sz="2400" baseline="-25000" dirty="0" smtClean="0"/>
              <a:t>75</a:t>
            </a:r>
            <a:r>
              <a:rPr lang="en-GB" sz="2400" dirty="0" smtClean="0"/>
              <a:t> and d</a:t>
            </a:r>
            <a:r>
              <a:rPr lang="en-GB" sz="2400" baseline="-25000" dirty="0" smtClean="0"/>
              <a:t>25</a:t>
            </a:r>
            <a:r>
              <a:rPr lang="en-GB" sz="2400" dirty="0" smtClean="0"/>
              <a:t> sizes respectively. The efficiency of separation, or the so-called imperfection I, is then given by</a:t>
            </a:r>
          </a:p>
          <a:p>
            <a:pPr algn="just"/>
            <a:endParaRPr lang="en-GB" sz="2400" dirty="0" smtClean="0"/>
          </a:p>
          <a:p>
            <a:pPr algn="just">
              <a:buNone/>
            </a:pPr>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buNone/>
            </a:pPr>
            <a:endParaRPr lang="en-GB" sz="2400" dirty="0" smtClean="0"/>
          </a:p>
          <a:p>
            <a:pPr algn="just"/>
            <a:endParaRPr lang="en-GB" sz="2400" dirty="0" smtClean="0"/>
          </a:p>
        </p:txBody>
      </p:sp>
      <p:cxnSp>
        <p:nvCxnSpPr>
          <p:cNvPr id="5" name="Straight Connector 4"/>
          <p:cNvCxnSpPr/>
          <p:nvPr/>
        </p:nvCxnSpPr>
        <p:spPr>
          <a:xfrm>
            <a:off x="0" y="90872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nvGraphicFramePr>
        <p:xfrm>
          <a:off x="2915816" y="5733256"/>
          <a:ext cx="2376264" cy="936104"/>
        </p:xfrm>
        <a:graphic>
          <a:graphicData uri="http://schemas.openxmlformats.org/presentationml/2006/ole">
            <mc:AlternateContent xmlns:mc="http://schemas.openxmlformats.org/markup-compatibility/2006">
              <mc:Choice xmlns:v="urn:schemas-microsoft-com:vml" Requires="v">
                <p:oleObj spid="_x0000_s34820" name="Equation" r:id="rId3" imgW="888840" imgH="431640" progId="Equation.3">
                  <p:embed/>
                </p:oleObj>
              </mc:Choice>
              <mc:Fallback>
                <p:oleObj name="Equation" r:id="rId3" imgW="88884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5733256"/>
                        <a:ext cx="2376264"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BAFB8755-F3A0-436A-9AB7-C1A37E17AF9D}" type="slidenum">
              <a:rPr lang="en-GB" smtClean="0"/>
              <a:pPr/>
              <a:t>43</a:t>
            </a:fld>
            <a:endParaRPr lang="en-GB"/>
          </a:p>
        </p:txBody>
      </p:sp>
      <p:sp>
        <p:nvSpPr>
          <p:cNvPr id="8" name="Footer Placeholder 7"/>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END</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251520" y="1196752"/>
            <a:ext cx="8712968" cy="5472608"/>
          </a:xfrm>
        </p:spPr>
        <p:txBody>
          <a:bodyPr>
            <a:normAutofit fontScale="92500" lnSpcReduction="20000"/>
          </a:bodyPr>
          <a:lstStyle/>
          <a:p>
            <a:pPr>
              <a:buNone/>
            </a:pPr>
            <a:r>
              <a:rPr lang="en-GB" b="1" dirty="0" smtClean="0">
                <a:solidFill>
                  <a:srgbClr val="FF0000"/>
                </a:solidFill>
              </a:rPr>
              <a:t>Principles of classification</a:t>
            </a:r>
          </a:p>
          <a:p>
            <a:pPr algn="just"/>
            <a:endParaRPr lang="en-GB" sz="2400" dirty="0" smtClean="0"/>
          </a:p>
          <a:p>
            <a:pPr algn="just"/>
            <a:r>
              <a:rPr lang="en-GB" sz="2400" dirty="0" smtClean="0"/>
              <a:t>Whether viscous or turbulent resistance predominates, the acceleration of particles in a fluid rapidly decreases and the terminal velocity is quickly reached.</a:t>
            </a:r>
          </a:p>
          <a:p>
            <a:pPr algn="just"/>
            <a:endParaRPr lang="en-GB" sz="2400" dirty="0" smtClean="0"/>
          </a:p>
          <a:p>
            <a:pPr algn="just"/>
            <a:r>
              <a:rPr lang="en-GB" sz="2400" dirty="0" smtClean="0"/>
              <a:t>Classifiers consist essentially of a </a:t>
            </a:r>
            <a:r>
              <a:rPr lang="en-GB" sz="2400" i="1" dirty="0" smtClean="0">
                <a:solidFill>
                  <a:srgbClr val="002060"/>
                </a:solidFill>
              </a:rPr>
              <a:t>sorting column </a:t>
            </a:r>
            <a:r>
              <a:rPr lang="en-GB" sz="2400" dirty="0" smtClean="0"/>
              <a:t>in which a fluid is rising at a uniform rate (Figure 1).</a:t>
            </a:r>
          </a:p>
          <a:p>
            <a:pPr algn="just"/>
            <a:endParaRPr lang="en-GB" sz="2400" dirty="0" smtClean="0"/>
          </a:p>
          <a:p>
            <a:pPr algn="just"/>
            <a:r>
              <a:rPr lang="en-GB" sz="2400" dirty="0" smtClean="0"/>
              <a:t>Particles introduced into the sorting column either sink or rise according to whether their terminal velocities are greater or less than the upward velocity of the fluid.</a:t>
            </a:r>
          </a:p>
          <a:p>
            <a:pPr algn="just"/>
            <a:endParaRPr lang="en-GB" sz="2400" dirty="0" smtClean="0"/>
          </a:p>
          <a:p>
            <a:pPr algn="just"/>
            <a:r>
              <a:rPr lang="en-GB" sz="2400" dirty="0" smtClean="0"/>
              <a:t>The sorting column therefore separates the feed into two products – an </a:t>
            </a:r>
            <a:r>
              <a:rPr lang="en-GB" sz="2400" i="1" dirty="0" smtClean="0">
                <a:solidFill>
                  <a:srgbClr val="002060"/>
                </a:solidFill>
              </a:rPr>
              <a:t>overflow</a:t>
            </a:r>
            <a:r>
              <a:rPr lang="en-GB" sz="2400" dirty="0" smtClean="0"/>
              <a:t>  consisting of particles with terminal velocities less than the velocity of the fluid and an </a:t>
            </a:r>
            <a:r>
              <a:rPr lang="en-GB" sz="2400" i="1" dirty="0" smtClean="0">
                <a:solidFill>
                  <a:srgbClr val="002060"/>
                </a:solidFill>
              </a:rPr>
              <a:t>underflow</a:t>
            </a:r>
            <a:r>
              <a:rPr lang="en-GB" sz="2400" dirty="0" smtClean="0"/>
              <a:t> or </a:t>
            </a:r>
            <a:r>
              <a:rPr lang="en-GB" sz="2400" i="1" dirty="0" smtClean="0">
                <a:solidFill>
                  <a:srgbClr val="002060"/>
                </a:solidFill>
              </a:rPr>
              <a:t>spigot product </a:t>
            </a:r>
            <a:r>
              <a:rPr lang="en-GB" sz="2400" dirty="0" smtClean="0"/>
              <a:t>of particles with terminal velocities greater than the rising velocity.</a:t>
            </a:r>
          </a:p>
          <a:p>
            <a:pPr algn="just"/>
            <a:endParaRPr lang="en-GB" sz="2400" dirty="0" smtClean="0"/>
          </a:p>
        </p:txBody>
      </p:sp>
      <p:cxnSp>
        <p:nvCxnSpPr>
          <p:cNvPr id="5" name="Straight Connector 4"/>
          <p:cNvCxnSpPr/>
          <p:nvPr/>
        </p:nvCxnSpPr>
        <p:spPr>
          <a:xfrm>
            <a:off x="0" y="1196752"/>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5</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5400000">
            <a:off x="1439652" y="2960948"/>
            <a:ext cx="324036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4031940" y="2960948"/>
            <a:ext cx="324036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3528678" y="3032162"/>
            <a:ext cx="1079326"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3347864" y="1412776"/>
            <a:ext cx="576064"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203848" y="4509120"/>
            <a:ext cx="57606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852714" y="1411982"/>
            <a:ext cx="576064"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356770" y="1411982"/>
            <a:ext cx="576064"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4932834" y="1411982"/>
            <a:ext cx="576064"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52714" y="4508326"/>
            <a:ext cx="57606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428778" y="4508326"/>
            <a:ext cx="57606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5004842" y="4508326"/>
            <a:ext cx="576064"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11960" y="2852936"/>
            <a:ext cx="1368152" cy="707886"/>
          </a:xfrm>
          <a:prstGeom prst="rect">
            <a:avLst/>
          </a:prstGeom>
          <a:noFill/>
        </p:spPr>
        <p:txBody>
          <a:bodyPr wrap="square" rtlCol="0">
            <a:spAutoFit/>
          </a:bodyPr>
          <a:lstStyle/>
          <a:p>
            <a:r>
              <a:rPr lang="en-GB" sz="2000" b="1" dirty="0" smtClean="0"/>
              <a:t>Fluid Velocity, V</a:t>
            </a:r>
            <a:endParaRPr lang="en-GB" sz="2000" b="1" dirty="0"/>
          </a:p>
        </p:txBody>
      </p:sp>
      <p:sp>
        <p:nvSpPr>
          <p:cNvPr id="20" name="TextBox 19"/>
          <p:cNvSpPr txBox="1"/>
          <p:nvPr/>
        </p:nvSpPr>
        <p:spPr>
          <a:xfrm>
            <a:off x="3203848" y="764704"/>
            <a:ext cx="5400600" cy="369332"/>
          </a:xfrm>
          <a:prstGeom prst="rect">
            <a:avLst/>
          </a:prstGeom>
          <a:noFill/>
        </p:spPr>
        <p:txBody>
          <a:bodyPr wrap="square" rtlCol="0">
            <a:spAutoFit/>
          </a:bodyPr>
          <a:lstStyle/>
          <a:p>
            <a:r>
              <a:rPr lang="en-GB" b="1" dirty="0" smtClean="0">
                <a:solidFill>
                  <a:schemeClr val="accent6">
                    <a:lumMod val="75000"/>
                  </a:schemeClr>
                </a:solidFill>
              </a:rPr>
              <a:t>Overflow (particles with terminal velocities &lt; V</a:t>
            </a:r>
            <a:endParaRPr lang="en-GB" b="1" dirty="0">
              <a:solidFill>
                <a:schemeClr val="accent6">
                  <a:lumMod val="75000"/>
                </a:schemeClr>
              </a:solidFill>
            </a:endParaRPr>
          </a:p>
        </p:txBody>
      </p:sp>
      <p:sp>
        <p:nvSpPr>
          <p:cNvPr id="21" name="TextBox 20"/>
          <p:cNvSpPr txBox="1"/>
          <p:nvPr/>
        </p:nvSpPr>
        <p:spPr>
          <a:xfrm>
            <a:off x="3491880" y="4869160"/>
            <a:ext cx="2160240" cy="400110"/>
          </a:xfrm>
          <a:prstGeom prst="rect">
            <a:avLst/>
          </a:prstGeom>
          <a:noFill/>
        </p:spPr>
        <p:txBody>
          <a:bodyPr wrap="square" rtlCol="0">
            <a:spAutoFit/>
          </a:bodyPr>
          <a:lstStyle/>
          <a:p>
            <a:r>
              <a:rPr lang="en-GB" sz="2000" b="1" dirty="0" smtClean="0">
                <a:solidFill>
                  <a:srgbClr val="002060"/>
                </a:solidFill>
              </a:rPr>
              <a:t>Spigot product</a:t>
            </a:r>
            <a:endParaRPr lang="en-GB" sz="2000" b="1" dirty="0">
              <a:solidFill>
                <a:srgbClr val="002060"/>
              </a:solidFill>
            </a:endParaRPr>
          </a:p>
        </p:txBody>
      </p:sp>
      <p:sp>
        <p:nvSpPr>
          <p:cNvPr id="22" name="TextBox 21"/>
          <p:cNvSpPr txBox="1"/>
          <p:nvPr/>
        </p:nvSpPr>
        <p:spPr>
          <a:xfrm>
            <a:off x="2771800" y="5301208"/>
            <a:ext cx="3600400" cy="369332"/>
          </a:xfrm>
          <a:prstGeom prst="rect">
            <a:avLst/>
          </a:prstGeom>
          <a:noFill/>
        </p:spPr>
        <p:txBody>
          <a:bodyPr wrap="square" rtlCol="0">
            <a:spAutoFit/>
          </a:bodyPr>
          <a:lstStyle/>
          <a:p>
            <a:r>
              <a:rPr lang="en-GB" b="1" dirty="0" smtClean="0">
                <a:solidFill>
                  <a:srgbClr val="002060"/>
                </a:solidFill>
              </a:rPr>
              <a:t>(particles with terminal velocity &gt; V</a:t>
            </a:r>
            <a:endParaRPr lang="en-GB" b="1" dirty="0">
              <a:solidFill>
                <a:srgbClr val="002060"/>
              </a:solidFill>
            </a:endParaRPr>
          </a:p>
        </p:txBody>
      </p:sp>
      <p:sp>
        <p:nvSpPr>
          <p:cNvPr id="23" name="TextBox 22"/>
          <p:cNvSpPr txBox="1"/>
          <p:nvPr/>
        </p:nvSpPr>
        <p:spPr>
          <a:xfrm>
            <a:off x="2267744" y="6165304"/>
            <a:ext cx="4968552" cy="461665"/>
          </a:xfrm>
          <a:prstGeom prst="rect">
            <a:avLst/>
          </a:prstGeom>
          <a:noFill/>
        </p:spPr>
        <p:txBody>
          <a:bodyPr wrap="square" rtlCol="0">
            <a:spAutoFit/>
          </a:bodyPr>
          <a:lstStyle/>
          <a:p>
            <a:pPr algn="ctr"/>
            <a:r>
              <a:rPr lang="en-GB" sz="2400" b="1" dirty="0" smtClean="0"/>
              <a:t>Figure 1  Classifier sorting column</a:t>
            </a:r>
            <a:endParaRPr lang="en-GB" sz="2400" b="1" dirty="0"/>
          </a:p>
        </p:txBody>
      </p:sp>
      <p:sp>
        <p:nvSpPr>
          <p:cNvPr id="24" name="Slide Number Placeholder 23"/>
          <p:cNvSpPr>
            <a:spLocks noGrp="1"/>
          </p:cNvSpPr>
          <p:nvPr>
            <p:ph type="sldNum" sz="quarter" idx="12"/>
          </p:nvPr>
        </p:nvSpPr>
        <p:spPr/>
        <p:txBody>
          <a:bodyPr/>
          <a:lstStyle/>
          <a:p>
            <a:fld id="{BAFB8755-F3A0-436A-9AB7-C1A37E17AF9D}" type="slidenum">
              <a:rPr lang="en-GB" smtClean="0"/>
              <a:pPr/>
              <a:t>6</a:t>
            </a:fld>
            <a:endParaRPr lang="en-GB"/>
          </a:p>
        </p:txBody>
      </p:sp>
      <p:sp>
        <p:nvSpPr>
          <p:cNvPr id="25" name="Footer Placeholder 24"/>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251520" y="1196752"/>
            <a:ext cx="8712968" cy="5472608"/>
          </a:xfrm>
        </p:spPr>
        <p:txBody>
          <a:bodyPr>
            <a:normAutofit/>
          </a:bodyPr>
          <a:lstStyle/>
          <a:p>
            <a:pPr>
              <a:buNone/>
            </a:pPr>
            <a:r>
              <a:rPr lang="en-GB" b="1" dirty="0" smtClean="0">
                <a:solidFill>
                  <a:srgbClr val="FF0000"/>
                </a:solidFill>
              </a:rPr>
              <a:t>Free Settling</a:t>
            </a:r>
          </a:p>
          <a:p>
            <a:pPr algn="just"/>
            <a:r>
              <a:rPr lang="en-GB" sz="2400" dirty="0" smtClean="0"/>
              <a:t>Free settling refers to the sinking of particles in a volume of fluid which is large with respect to the total volume of particles, hence particle crowding is negligible.</a:t>
            </a:r>
          </a:p>
          <a:p>
            <a:pPr algn="just"/>
            <a:r>
              <a:rPr lang="en-GB" sz="2400" dirty="0" smtClean="0"/>
              <a:t>For well-dispersed ore pulps, free settling predominates when the percentage of solids by weight is less than about 15 (Taggart, 1945).</a:t>
            </a:r>
          </a:p>
          <a:p>
            <a:pPr algn="just"/>
            <a:r>
              <a:rPr lang="en-GB" sz="2400" dirty="0" smtClean="0"/>
              <a:t>Consider a spherical particle of diameter </a:t>
            </a:r>
            <a:r>
              <a:rPr lang="en-GB" sz="2400" b="1" i="1" dirty="0" smtClean="0">
                <a:solidFill>
                  <a:srgbClr val="002060"/>
                </a:solidFill>
              </a:rPr>
              <a:t>d</a:t>
            </a:r>
            <a:r>
              <a:rPr lang="en-GB" sz="2400" dirty="0" smtClean="0"/>
              <a:t> and density </a:t>
            </a:r>
            <a:r>
              <a:rPr lang="en-GB" sz="2400" b="1" i="1" dirty="0" smtClean="0">
                <a:solidFill>
                  <a:srgbClr val="002060"/>
                </a:solidFill>
              </a:rPr>
              <a:t>Ds</a:t>
            </a:r>
            <a:r>
              <a:rPr lang="en-GB" sz="2400" dirty="0" smtClean="0"/>
              <a:t> falling under gravity in a viscous fluid of density </a:t>
            </a:r>
            <a:r>
              <a:rPr lang="en-GB" sz="2400" b="1" i="1" dirty="0" err="1" smtClean="0">
                <a:solidFill>
                  <a:srgbClr val="002060"/>
                </a:solidFill>
              </a:rPr>
              <a:t>Df</a:t>
            </a:r>
            <a:r>
              <a:rPr lang="en-GB" sz="2400" dirty="0" smtClean="0"/>
              <a:t> under free-settling conditions, i.e. Ideally in a fluid of infinite extent.</a:t>
            </a:r>
          </a:p>
          <a:p>
            <a:pPr algn="just"/>
            <a:r>
              <a:rPr lang="en-GB" sz="2400" dirty="0" smtClean="0"/>
              <a:t>The particle is acted upon by three forces: a </a:t>
            </a:r>
            <a:r>
              <a:rPr lang="en-GB" sz="2400" dirty="0" smtClean="0">
                <a:solidFill>
                  <a:srgbClr val="FF0000"/>
                </a:solidFill>
              </a:rPr>
              <a:t>gravitational force acting downwards</a:t>
            </a:r>
            <a:r>
              <a:rPr lang="en-GB" sz="2400" dirty="0" smtClean="0"/>
              <a:t>, </a:t>
            </a:r>
            <a:r>
              <a:rPr lang="en-GB" sz="2400" dirty="0" smtClean="0">
                <a:solidFill>
                  <a:srgbClr val="002060"/>
                </a:solidFill>
              </a:rPr>
              <a:t>an upward buoyant force due to the displaced fluid</a:t>
            </a:r>
            <a:r>
              <a:rPr lang="en-GB" sz="2400" dirty="0" smtClean="0"/>
              <a:t>, and a </a:t>
            </a:r>
            <a:r>
              <a:rPr lang="en-GB" sz="2400" dirty="0" smtClean="0">
                <a:solidFill>
                  <a:srgbClr val="0070C0"/>
                </a:solidFill>
              </a:rPr>
              <a:t>drag force </a:t>
            </a:r>
            <a:r>
              <a:rPr lang="en-GB" sz="2400" b="1" i="1" dirty="0" smtClean="0">
                <a:solidFill>
                  <a:srgbClr val="002060"/>
                </a:solidFill>
              </a:rPr>
              <a:t>D</a:t>
            </a:r>
            <a:r>
              <a:rPr lang="en-GB" sz="2400" b="1" dirty="0" smtClean="0">
                <a:solidFill>
                  <a:srgbClr val="002060"/>
                </a:solidFill>
              </a:rPr>
              <a:t> </a:t>
            </a:r>
            <a:r>
              <a:rPr lang="en-GB" sz="2400" dirty="0" smtClean="0">
                <a:solidFill>
                  <a:srgbClr val="0070C0"/>
                </a:solidFill>
              </a:rPr>
              <a:t>acting upwards</a:t>
            </a:r>
            <a:r>
              <a:rPr lang="en-GB" sz="2400" dirty="0" smtClean="0"/>
              <a:t>.</a:t>
            </a:r>
          </a:p>
          <a:p>
            <a:pPr algn="just"/>
            <a:endParaRPr lang="en-GB" sz="2400" dirty="0" smtClean="0"/>
          </a:p>
          <a:p>
            <a:pPr algn="just"/>
            <a:endParaRPr lang="en-GB" sz="2400" dirty="0" smtClean="0"/>
          </a:p>
        </p:txBody>
      </p:sp>
      <p:cxnSp>
        <p:nvCxnSpPr>
          <p:cNvPr id="5" name="Straight Connector 4"/>
          <p:cNvCxnSpPr/>
          <p:nvPr/>
        </p:nvCxnSpPr>
        <p:spPr>
          <a:xfrm>
            <a:off x="0" y="1196752"/>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BAFB8755-F3A0-436A-9AB7-C1A37E17AF9D}" type="slidenum">
              <a:rPr lang="en-GB" smtClean="0"/>
              <a:pPr/>
              <a:t>7</a:t>
            </a:fld>
            <a:endParaRPr lang="en-GB"/>
          </a:p>
        </p:txBody>
      </p:sp>
      <p:sp>
        <p:nvSpPr>
          <p:cNvPr id="7" name="Footer Placeholder 6"/>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251520" y="1196752"/>
            <a:ext cx="8712968" cy="5472608"/>
          </a:xfrm>
        </p:spPr>
        <p:txBody>
          <a:bodyPr>
            <a:normAutofit/>
          </a:bodyPr>
          <a:lstStyle/>
          <a:p>
            <a:pPr>
              <a:buNone/>
            </a:pPr>
            <a:r>
              <a:rPr lang="en-GB" b="1" dirty="0" smtClean="0">
                <a:solidFill>
                  <a:srgbClr val="FF0000"/>
                </a:solidFill>
              </a:rPr>
              <a:t>Free Settling</a:t>
            </a:r>
          </a:p>
          <a:p>
            <a:pPr algn="just"/>
            <a:r>
              <a:rPr lang="en-GB" sz="2400" dirty="0" smtClean="0"/>
              <a:t>The equation of motion of the particle is</a:t>
            </a:r>
          </a:p>
          <a:p>
            <a:pPr algn="just">
              <a:buNone/>
            </a:pPr>
            <a:r>
              <a:rPr lang="en-GB" sz="2400" dirty="0" smtClean="0"/>
              <a:t>           </a:t>
            </a:r>
            <a:endParaRPr lang="en-GB" sz="2400" dirty="0"/>
          </a:p>
          <a:p>
            <a:pPr algn="just"/>
            <a:endParaRPr lang="en-GB" sz="2400" dirty="0" smtClean="0"/>
          </a:p>
          <a:p>
            <a:pPr algn="just">
              <a:buNone/>
            </a:pPr>
            <a:r>
              <a:rPr lang="en-GB" sz="2400" dirty="0" smtClean="0"/>
              <a:t>     where  </a:t>
            </a:r>
            <a:r>
              <a:rPr lang="en-GB" sz="2400" b="1" i="1" dirty="0" smtClean="0"/>
              <a:t>m</a:t>
            </a:r>
            <a:r>
              <a:rPr lang="en-GB" sz="2400" dirty="0" smtClean="0"/>
              <a:t> is the mass of the particle</a:t>
            </a:r>
            <a:r>
              <a:rPr lang="en-GB" sz="2400" i="1" dirty="0" smtClean="0"/>
              <a:t>, </a:t>
            </a:r>
            <a:r>
              <a:rPr lang="en-GB" sz="2400" b="1" i="1" dirty="0" smtClean="0"/>
              <a:t>m’</a:t>
            </a:r>
            <a:r>
              <a:rPr lang="en-GB" sz="2400" dirty="0" smtClean="0"/>
              <a:t> is the mass of the displaced fluid, </a:t>
            </a:r>
            <a:r>
              <a:rPr lang="en-GB" sz="2400" b="1" i="1" dirty="0" smtClean="0"/>
              <a:t>x</a:t>
            </a:r>
            <a:r>
              <a:rPr lang="en-GB" sz="2400" i="1" dirty="0" smtClean="0"/>
              <a:t> </a:t>
            </a:r>
            <a:r>
              <a:rPr lang="en-GB" sz="2400" dirty="0" smtClean="0"/>
              <a:t>is the particle velocity, and </a:t>
            </a:r>
            <a:r>
              <a:rPr lang="en-GB" sz="2400" b="1" dirty="0" smtClean="0"/>
              <a:t>g</a:t>
            </a:r>
            <a:r>
              <a:rPr lang="en-GB" sz="2400" dirty="0" smtClean="0"/>
              <a:t> is the acceleration due to gravity.</a:t>
            </a:r>
          </a:p>
          <a:p>
            <a:pPr algn="just">
              <a:buNone/>
            </a:pPr>
            <a:r>
              <a:rPr lang="en-GB" sz="2400" dirty="0" smtClean="0"/>
              <a:t>When the terminal velocity is reached,</a:t>
            </a:r>
          </a:p>
          <a:p>
            <a:pPr algn="just">
              <a:buNone/>
            </a:pPr>
            <a:endParaRPr lang="en-GB" sz="2400" dirty="0"/>
          </a:p>
          <a:p>
            <a:pPr algn="just"/>
            <a:endParaRPr lang="en-GB" sz="2400" dirty="0" smtClean="0"/>
          </a:p>
          <a:p>
            <a:pPr algn="just"/>
            <a:endParaRPr lang="en-GB" sz="2400" dirty="0"/>
          </a:p>
          <a:p>
            <a:pPr algn="just"/>
            <a:endParaRPr lang="en-GB" sz="2400" dirty="0" smtClean="0"/>
          </a:p>
          <a:p>
            <a:pPr algn="just"/>
            <a:endParaRPr lang="en-GB" sz="2400" dirty="0"/>
          </a:p>
          <a:p>
            <a:pPr algn="just"/>
            <a:endParaRPr lang="en-GB" sz="2400" dirty="0" smtClean="0"/>
          </a:p>
          <a:p>
            <a:pPr algn="just"/>
            <a:endParaRPr lang="en-GB" sz="2400" dirty="0"/>
          </a:p>
          <a:p>
            <a:pPr algn="just"/>
            <a:endParaRPr lang="en-GB" sz="2400" dirty="0" smtClean="0"/>
          </a:p>
          <a:p>
            <a:pPr algn="just"/>
            <a:endParaRPr lang="en-GB" sz="2400" dirty="0" smtClean="0"/>
          </a:p>
          <a:p>
            <a:pPr algn="just"/>
            <a:endParaRPr lang="en-GB" sz="2400" dirty="0" smtClean="0"/>
          </a:p>
        </p:txBody>
      </p:sp>
      <p:cxnSp>
        <p:nvCxnSpPr>
          <p:cNvPr id="5" name="Straight Connector 4"/>
          <p:cNvCxnSpPr/>
          <p:nvPr/>
        </p:nvCxnSpPr>
        <p:spPr>
          <a:xfrm>
            <a:off x="0" y="1196752"/>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nvGraphicFramePr>
        <p:xfrm>
          <a:off x="467544" y="2420889"/>
          <a:ext cx="8208912" cy="432048"/>
        </p:xfrm>
        <a:graphic>
          <a:graphicData uri="http://schemas.openxmlformats.org/presentationml/2006/ole">
            <mc:AlternateContent xmlns:mc="http://schemas.openxmlformats.org/markup-compatibility/2006">
              <mc:Choice xmlns:v="urn:schemas-microsoft-com:vml" Requires="v">
                <p:oleObj spid="_x0000_s1030" name="Equation" r:id="rId3" imgW="3288960" imgH="203040" progId="Equation.3">
                  <p:embed/>
                </p:oleObj>
              </mc:Choice>
              <mc:Fallback>
                <p:oleObj name="Equation" r:id="rId3" imgW="328896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20889"/>
                        <a:ext cx="8208912"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755576" y="4869160"/>
          <a:ext cx="8064896" cy="1584176"/>
        </p:xfrm>
        <a:graphic>
          <a:graphicData uri="http://schemas.openxmlformats.org/presentationml/2006/ole">
            <mc:AlternateContent xmlns:mc="http://schemas.openxmlformats.org/markup-compatibility/2006">
              <mc:Choice xmlns:v="urn:schemas-microsoft-com:vml" Requires="v">
                <p:oleObj spid="_x0000_s1031" name="Equation" r:id="rId5" imgW="3288960" imgH="685800" progId="Equation.3">
                  <p:embed/>
                </p:oleObj>
              </mc:Choice>
              <mc:Fallback>
                <p:oleObj name="Equation" r:id="rId5" imgW="3288960" imgH="685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869160"/>
                        <a:ext cx="8064896" cy="1584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BAFB8755-F3A0-436A-9AB7-C1A37E17AF9D}" type="slidenum">
              <a:rPr lang="en-GB" smtClean="0"/>
              <a:pPr/>
              <a:t>8</a:t>
            </a:fld>
            <a:endParaRPr lang="en-GB"/>
          </a:p>
        </p:txBody>
      </p:sp>
      <p:sp>
        <p:nvSpPr>
          <p:cNvPr id="9" name="Footer Placeholder 8"/>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CLASSIFICATION</a:t>
            </a:r>
            <a:endParaRPr lang="en-GB" b="1" dirty="0">
              <a:solidFill>
                <a:srgbClr val="7030A0"/>
              </a:solidFill>
            </a:endParaRPr>
          </a:p>
        </p:txBody>
      </p:sp>
      <p:sp>
        <p:nvSpPr>
          <p:cNvPr id="3" name="Content Placeholder 2"/>
          <p:cNvSpPr>
            <a:spLocks noGrp="1"/>
          </p:cNvSpPr>
          <p:nvPr>
            <p:ph idx="1"/>
          </p:nvPr>
        </p:nvSpPr>
        <p:spPr>
          <a:xfrm>
            <a:off x="251520" y="1196752"/>
            <a:ext cx="8712968" cy="5472608"/>
          </a:xfrm>
        </p:spPr>
        <p:txBody>
          <a:bodyPr>
            <a:normAutofit/>
          </a:bodyPr>
          <a:lstStyle/>
          <a:p>
            <a:pPr>
              <a:buNone/>
            </a:pPr>
            <a:r>
              <a:rPr lang="en-GB" b="1" dirty="0" smtClean="0">
                <a:solidFill>
                  <a:srgbClr val="FF0000"/>
                </a:solidFill>
              </a:rPr>
              <a:t>Free Settling</a:t>
            </a:r>
          </a:p>
          <a:p>
            <a:pPr algn="just"/>
            <a:r>
              <a:rPr lang="en-GB" sz="2400" dirty="0" smtClean="0"/>
              <a:t>Stokes (1891) assumed the drag force on a spherical particle to be entirely due to viscous resistance and deduced the expression</a:t>
            </a:r>
          </a:p>
          <a:p>
            <a:pPr algn="just">
              <a:buNone/>
            </a:pPr>
            <a:endParaRPr lang="en-GB" sz="2400" dirty="0" smtClean="0"/>
          </a:p>
          <a:p>
            <a:pPr algn="just">
              <a:buNone/>
            </a:pPr>
            <a:endParaRPr lang="en-GB" sz="2400" dirty="0" smtClean="0"/>
          </a:p>
          <a:p>
            <a:pPr algn="just">
              <a:buNone/>
            </a:pPr>
            <a:r>
              <a:rPr lang="en-GB" sz="2400" dirty="0" smtClean="0"/>
              <a:t>where </a:t>
            </a:r>
            <a:r>
              <a:rPr lang="el-GR" sz="2400" b="1" i="1" dirty="0" smtClean="0"/>
              <a:t>η</a:t>
            </a:r>
            <a:r>
              <a:rPr lang="en-GB" sz="2400" dirty="0" smtClean="0"/>
              <a:t> is the fluid viscosity and </a:t>
            </a:r>
            <a:r>
              <a:rPr lang="el-GR" sz="2400" b="1" i="1" dirty="0" smtClean="0"/>
              <a:t>ν</a:t>
            </a:r>
            <a:r>
              <a:rPr lang="en-GB" sz="2400" dirty="0" smtClean="0"/>
              <a:t> is the terminal velocity.</a:t>
            </a:r>
          </a:p>
          <a:p>
            <a:pPr algn="just">
              <a:buNone/>
            </a:pPr>
            <a:r>
              <a:rPr lang="en-GB" sz="2400" dirty="0" smtClean="0"/>
              <a:t>Hence, substituting in equation 2,</a:t>
            </a:r>
          </a:p>
          <a:p>
            <a:pPr algn="just">
              <a:buNone/>
            </a:pPr>
            <a:endParaRPr lang="en-GB" sz="2400" dirty="0" smtClean="0"/>
          </a:p>
          <a:p>
            <a:pPr algn="just">
              <a:buNone/>
            </a:pPr>
            <a:endParaRPr lang="en-GB" sz="2400" dirty="0"/>
          </a:p>
          <a:p>
            <a:pPr algn="just">
              <a:buNone/>
            </a:pPr>
            <a:r>
              <a:rPr lang="en-GB" sz="2400" dirty="0" smtClean="0"/>
              <a:t> </a:t>
            </a:r>
          </a:p>
          <a:p>
            <a:pPr algn="just"/>
            <a:endParaRPr lang="en-GB" sz="2400" dirty="0"/>
          </a:p>
          <a:p>
            <a:pPr algn="just"/>
            <a:endParaRPr lang="en-GB" sz="2400" dirty="0" smtClean="0"/>
          </a:p>
          <a:p>
            <a:pPr algn="just"/>
            <a:endParaRPr lang="en-GB" sz="2400" dirty="0"/>
          </a:p>
          <a:p>
            <a:pPr algn="just"/>
            <a:endParaRPr lang="en-GB" sz="2400" dirty="0" smtClean="0"/>
          </a:p>
          <a:p>
            <a:pPr algn="just"/>
            <a:endParaRPr lang="en-GB" sz="2400" dirty="0"/>
          </a:p>
          <a:p>
            <a:pPr algn="just"/>
            <a:endParaRPr lang="en-GB" sz="2400" dirty="0" smtClean="0"/>
          </a:p>
          <a:p>
            <a:pPr algn="just"/>
            <a:endParaRPr lang="en-GB" sz="2400" dirty="0" smtClean="0"/>
          </a:p>
          <a:p>
            <a:pPr algn="just"/>
            <a:endParaRPr lang="en-GB" sz="2400" dirty="0" smtClean="0"/>
          </a:p>
        </p:txBody>
      </p:sp>
      <p:cxnSp>
        <p:nvCxnSpPr>
          <p:cNvPr id="5" name="Straight Connector 4"/>
          <p:cNvCxnSpPr/>
          <p:nvPr/>
        </p:nvCxnSpPr>
        <p:spPr>
          <a:xfrm>
            <a:off x="0" y="1196752"/>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nvGraphicFramePr>
        <p:xfrm>
          <a:off x="1259632" y="2780928"/>
          <a:ext cx="6552728" cy="504056"/>
        </p:xfrm>
        <a:graphic>
          <a:graphicData uri="http://schemas.openxmlformats.org/presentationml/2006/ole">
            <mc:AlternateContent xmlns:mc="http://schemas.openxmlformats.org/markup-compatibility/2006">
              <mc:Choice xmlns:v="urn:schemas-microsoft-com:vml" Requires="v">
                <p:oleObj spid="_x0000_s2056" name="Equation" r:id="rId3" imgW="2145960" imgH="203040" progId="Equation.3">
                  <p:embed/>
                </p:oleObj>
              </mc:Choice>
              <mc:Fallback>
                <p:oleObj name="Equation" r:id="rId3" imgW="2145960" imgH="2030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780928"/>
                        <a:ext cx="6552728"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467544" y="4509120"/>
          <a:ext cx="6840760" cy="1512168"/>
        </p:xfrm>
        <a:graphic>
          <a:graphicData uri="http://schemas.openxmlformats.org/presentationml/2006/ole">
            <mc:AlternateContent xmlns:mc="http://schemas.openxmlformats.org/markup-compatibility/2006">
              <mc:Choice xmlns:v="urn:schemas-microsoft-com:vml" Requires="v">
                <p:oleObj spid="_x0000_s2057" name="Equation" r:id="rId5" imgW="2705040" imgH="711000" progId="Equation.3">
                  <p:embed/>
                </p:oleObj>
              </mc:Choice>
              <mc:Fallback>
                <p:oleObj name="Equation" r:id="rId5" imgW="2705040" imgH="7110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4509120"/>
                        <a:ext cx="6840760"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BAFB8755-F3A0-436A-9AB7-C1A37E17AF9D}" type="slidenum">
              <a:rPr lang="en-GB" smtClean="0"/>
              <a:pPr/>
              <a:t>9</a:t>
            </a:fld>
            <a:endParaRPr lang="en-GB"/>
          </a:p>
        </p:txBody>
      </p:sp>
      <p:sp>
        <p:nvSpPr>
          <p:cNvPr id="10" name="Footer Placeholder 9"/>
          <p:cNvSpPr>
            <a:spLocks noGrp="1"/>
          </p:cNvSpPr>
          <p:nvPr>
            <p:ph type="ftr" sz="quarter" idx="11"/>
          </p:nvPr>
        </p:nvSpPr>
        <p:spPr/>
        <p:txBody>
          <a:bodyPr/>
          <a:lstStyle/>
          <a:p>
            <a:r>
              <a:rPr lang="en-GB" smtClean="0"/>
              <a:t>ES/2013</a:t>
            </a: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2199</Words>
  <Application>Microsoft Office PowerPoint</Application>
  <PresentationFormat>On-screen Show (4:3)</PresentationFormat>
  <Paragraphs>641</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Equation</vt:lpstr>
      <vt:lpstr>CLASSIFICATION</vt:lpstr>
      <vt:lpstr>CLASSIFICATION</vt:lpstr>
      <vt:lpstr>CLASSIFICATION</vt:lpstr>
      <vt:lpstr>CLASSIFICATION</vt:lpstr>
      <vt:lpstr>CLASSIFICATION</vt:lpstr>
      <vt:lpstr>PowerPoint Presentation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CLASSIFICATION</vt:lpstr>
      <vt:lpstr>PowerPoint Presentation</vt:lpstr>
      <vt:lpstr>CLASSIFICATION</vt:lpstr>
      <vt:lpstr>CLASSIFICATION</vt:lpstr>
      <vt:lpstr>CLASSIFICATION</vt:lpstr>
      <vt:lpstr>PowerPoint Presentation</vt:lpstr>
      <vt:lpstr>CLASSIFICATION</vt:lpstr>
      <vt:lpstr>CLASSIFICATION</vt:lpstr>
      <vt:lpstr>PowerPoint Presentation</vt:lpstr>
      <vt:lpstr>CLASSIFICATION</vt:lpstr>
      <vt:lpstr>CLASSIFICATION</vt:lpstr>
      <vt:lpstr>PowerPoint Presentation</vt:lpstr>
      <vt:lpstr>PowerPoint Presentation</vt:lpstr>
      <vt:lpstr>CLASSIFICATION</vt:lpstr>
      <vt:lpstr>CLASSIFICATION</vt:lpstr>
      <vt:lpstr>PowerPoint Presentation</vt:lpstr>
      <vt:lpstr>CLASSIFICATION</vt:lpstr>
      <vt:lpstr>PowerPoint Presentation</vt:lpstr>
      <vt:lpstr>CLASSIFICATION</vt:lpstr>
      <vt:lpstr>PowerPoint Presentation</vt:lpstr>
      <vt:lpstr>CLASSIFICATION</vt:lpstr>
      <vt:lpstr>PowerPoint Presentation</vt:lpstr>
      <vt:lpstr>CLASSIFICATION</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dc:title>
  <dc:creator>EDWARD</dc:creator>
  <cp:lastModifiedBy>pc</cp:lastModifiedBy>
  <cp:revision>50</cp:revision>
  <dcterms:created xsi:type="dcterms:W3CDTF">2012-02-27T12:56:13Z</dcterms:created>
  <dcterms:modified xsi:type="dcterms:W3CDTF">2015-11-30T21:24:14Z</dcterms:modified>
</cp:coreProperties>
</file>