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72" r:id="rId8"/>
    <p:sldId id="274" r:id="rId9"/>
    <p:sldId id="275" r:id="rId10"/>
    <p:sldId id="262" r:id="rId11"/>
    <p:sldId id="263" r:id="rId12"/>
    <p:sldId id="273" r:id="rId13"/>
    <p:sldId id="264" r:id="rId14"/>
    <p:sldId id="265" r:id="rId15"/>
    <p:sldId id="276" r:id="rId16"/>
    <p:sldId id="266" r:id="rId17"/>
    <p:sldId id="277" r:id="rId18"/>
    <p:sldId id="267" r:id="rId19"/>
    <p:sldId id="278" r:id="rId20"/>
    <p:sldId id="268" r:id="rId21"/>
    <p:sldId id="279" r:id="rId22"/>
    <p:sldId id="280" r:id="rId23"/>
    <p:sldId id="269" r:id="rId24"/>
    <p:sldId id="270" r:id="rId25"/>
    <p:sldId id="271"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9323FD-9F0A-4940-85E2-1D2B0CE3CAE2}" type="datetimeFigureOut">
              <a:rPr lang="en-GB" smtClean="0"/>
              <a:t>12/04/2012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583E6-F856-47E4-81D1-0E6375428811}"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C462C49-7C2E-4578-848B-77F53983702A}" type="datetime1">
              <a:rPr lang="en-GB" smtClean="0"/>
              <a:t>12/04/2012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72007A-F8C3-4FA3-AE53-AC678496C52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61A4A9-8273-498F-A1DE-C171CDC9520E}" type="datetime1">
              <a:rPr lang="en-GB" smtClean="0"/>
              <a:t>12/04/2012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72007A-F8C3-4FA3-AE53-AC678496C52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244B3C-6ABF-4BB1-831F-A49AE5EAD55A}" type="datetime1">
              <a:rPr lang="en-GB" smtClean="0"/>
              <a:t>12/04/2012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72007A-F8C3-4FA3-AE53-AC678496C52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E7A5BC-D308-4D28-9B37-00403A0BBF93}" type="datetime1">
              <a:rPr lang="en-GB" smtClean="0"/>
              <a:t>12/04/2012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72007A-F8C3-4FA3-AE53-AC678496C52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1069B8-4B6D-4813-A8C7-22D4C83D83B0}" type="datetime1">
              <a:rPr lang="en-GB" smtClean="0"/>
              <a:t>12/04/2012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72007A-F8C3-4FA3-AE53-AC678496C52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FB2A56-7211-4B8C-AB72-E39088183972}" type="datetime1">
              <a:rPr lang="en-GB" smtClean="0"/>
              <a:t>12/04/2012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72007A-F8C3-4FA3-AE53-AC678496C52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E4EA253-B30E-46B7-A1B9-2C91EA4AC97F}" type="datetime1">
              <a:rPr lang="en-GB" smtClean="0"/>
              <a:t>12/04/2012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72007A-F8C3-4FA3-AE53-AC678496C52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DC1701C-DC5E-4B14-BB3C-DC05DC142596}" type="datetime1">
              <a:rPr lang="en-GB" smtClean="0"/>
              <a:t>12/04/2012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72007A-F8C3-4FA3-AE53-AC678496C52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FF80F-EF51-4398-90DE-BD0B741C023F}" type="datetime1">
              <a:rPr lang="en-GB" smtClean="0"/>
              <a:t>12/04/2012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72007A-F8C3-4FA3-AE53-AC678496C52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8A44D-C19C-4B8E-8E00-1794C6A79879}" type="datetime1">
              <a:rPr lang="en-GB" smtClean="0"/>
              <a:t>12/04/2012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72007A-F8C3-4FA3-AE53-AC678496C52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16521E-2F3B-4353-BE95-9DAE6C328460}" type="datetime1">
              <a:rPr lang="en-GB" smtClean="0"/>
              <a:t>12/04/2012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72007A-F8C3-4FA3-AE53-AC678496C52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49BD5-331A-482E-A723-4BF4C0F30007}" type="datetime1">
              <a:rPr lang="en-GB" smtClean="0"/>
              <a:t>12/04/2012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2007A-F8C3-4FA3-AE53-AC678496C52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b="1" dirty="0" smtClean="0">
                <a:solidFill>
                  <a:schemeClr val="accent3"/>
                </a:solidFill>
                <a:latin typeface="Arial" pitchFamily="34" charset="0"/>
                <a:cs typeface="Arial" pitchFamily="34" charset="0"/>
              </a:rPr>
              <a:t>TAILINGS DISPOSAL</a:t>
            </a:r>
            <a:endParaRPr lang="en-GB" sz="5400" b="1" dirty="0">
              <a:solidFill>
                <a:schemeClr val="accent3"/>
              </a:solidFill>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rPr>
              <a:t>TAILINGS DISPOSAL</a:t>
            </a:r>
            <a:endParaRPr lang="en-GB" b="1" dirty="0">
              <a:solidFill>
                <a:srgbClr val="002060"/>
              </a:solidFill>
            </a:endParaRPr>
          </a:p>
        </p:txBody>
      </p:sp>
      <p:sp>
        <p:nvSpPr>
          <p:cNvPr id="3" name="Content Placeholder 2"/>
          <p:cNvSpPr>
            <a:spLocks noGrp="1"/>
          </p:cNvSpPr>
          <p:nvPr>
            <p:ph idx="1"/>
          </p:nvPr>
        </p:nvSpPr>
        <p:spPr>
          <a:xfrm>
            <a:off x="179512" y="1268760"/>
            <a:ext cx="8784976" cy="5400600"/>
          </a:xfrm>
        </p:spPr>
        <p:txBody>
          <a:bodyPr>
            <a:normAutofit fontScale="85000" lnSpcReduction="20000"/>
          </a:bodyPr>
          <a:lstStyle/>
          <a:p>
            <a:pPr>
              <a:buNone/>
            </a:pPr>
            <a:r>
              <a:rPr lang="en-GB" b="1" dirty="0" smtClean="0">
                <a:solidFill>
                  <a:srgbClr val="7030A0"/>
                </a:solidFill>
                <a:latin typeface="Arial" pitchFamily="34" charset="0"/>
                <a:cs typeface="Arial" pitchFamily="34" charset="0"/>
              </a:rPr>
              <a:t>Tailings Dams</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The </a:t>
            </a:r>
            <a:r>
              <a:rPr lang="en-GB" dirty="0">
                <a:latin typeface="Arial" pitchFamily="34" charset="0"/>
                <a:cs typeface="Arial" pitchFamily="34" charset="0"/>
              </a:rPr>
              <a:t>main advantages of the upstream construction are the </a:t>
            </a:r>
            <a:r>
              <a:rPr lang="en-GB" i="1" dirty="0">
                <a:solidFill>
                  <a:srgbClr val="FF0000"/>
                </a:solidFill>
                <a:latin typeface="Arial" pitchFamily="34" charset="0"/>
                <a:cs typeface="Arial" pitchFamily="34" charset="0"/>
              </a:rPr>
              <a:t>low cost </a:t>
            </a:r>
            <a:r>
              <a:rPr lang="en-GB" dirty="0">
                <a:latin typeface="Arial" pitchFamily="34" charset="0"/>
                <a:cs typeface="Arial" pitchFamily="34" charset="0"/>
              </a:rPr>
              <a:t>and </a:t>
            </a:r>
            <a:r>
              <a:rPr lang="en-GB" i="1" dirty="0">
                <a:latin typeface="Arial" pitchFamily="34" charset="0"/>
                <a:cs typeface="Arial" pitchFamily="34" charset="0"/>
              </a:rPr>
              <a:t>the </a:t>
            </a:r>
            <a:r>
              <a:rPr lang="en-GB" i="1" dirty="0">
                <a:solidFill>
                  <a:srgbClr val="FF0000"/>
                </a:solidFill>
                <a:latin typeface="Arial" pitchFamily="34" charset="0"/>
                <a:cs typeface="Arial" pitchFamily="34" charset="0"/>
              </a:rPr>
              <a:t>speed with which the dam can be raised by each successive dyke increment</a:t>
            </a:r>
            <a:r>
              <a:rPr lang="en-GB" dirty="0">
                <a:solidFill>
                  <a:srgbClr val="FF0000"/>
                </a:solidFill>
                <a:latin typeface="Arial" pitchFamily="34" charset="0"/>
                <a:cs typeface="Arial" pitchFamily="34" charset="0"/>
              </a:rPr>
              <a:t>.</a:t>
            </a:r>
          </a:p>
          <a:p>
            <a:pPr algn="just">
              <a:buNone/>
            </a:pPr>
            <a:r>
              <a:rPr lang="en-GB" dirty="0">
                <a:latin typeface="Arial" pitchFamily="34" charset="0"/>
                <a:cs typeface="Arial" pitchFamily="34" charset="0"/>
              </a:rPr>
              <a:t> </a:t>
            </a:r>
          </a:p>
          <a:p>
            <a:pPr algn="just"/>
            <a:r>
              <a:rPr lang="en-GB" dirty="0">
                <a:latin typeface="Arial" pitchFamily="34" charset="0"/>
                <a:cs typeface="Arial" pitchFamily="34" charset="0"/>
              </a:rPr>
              <a:t>The method suffers from the disadvantage </a:t>
            </a:r>
            <a:r>
              <a:rPr lang="en-GB" dirty="0" smtClean="0">
                <a:latin typeface="Arial" pitchFamily="34" charset="0"/>
                <a:cs typeface="Arial" pitchFamily="34" charset="0"/>
              </a:rPr>
              <a:t>that </a:t>
            </a:r>
            <a:r>
              <a:rPr lang="en-GB" i="1" dirty="0" smtClean="0">
                <a:solidFill>
                  <a:srgbClr val="FF0000"/>
                </a:solidFill>
                <a:latin typeface="Arial" pitchFamily="34" charset="0"/>
                <a:cs typeface="Arial" pitchFamily="34" charset="0"/>
              </a:rPr>
              <a:t>the dam wall is built on top of previously deposited unconsolidated slimes retained behind the wall.</a:t>
            </a:r>
            <a:endParaRPr lang="en-GB" i="1" dirty="0" smtClean="0">
              <a:solidFill>
                <a:srgbClr val="FF0000"/>
              </a:solidFill>
              <a:latin typeface="Arial" pitchFamily="34" charset="0"/>
              <a:cs typeface="Arial" pitchFamily="34" charset="0"/>
            </a:endParaRPr>
          </a:p>
          <a:p>
            <a:pPr algn="just">
              <a:buNone/>
            </a:pPr>
            <a:r>
              <a:rPr lang="en-GB" dirty="0" smtClean="0">
                <a:latin typeface="Arial" pitchFamily="34" charset="0"/>
                <a:cs typeface="Arial" pitchFamily="34" charset="0"/>
              </a:rPr>
              <a:t> </a:t>
            </a:r>
          </a:p>
          <a:p>
            <a:pPr algn="just"/>
            <a:r>
              <a:rPr lang="en-GB" dirty="0" smtClean="0">
                <a:latin typeface="Arial" pitchFamily="34" charset="0"/>
                <a:cs typeface="Arial" pitchFamily="34" charset="0"/>
              </a:rPr>
              <a:t>There </a:t>
            </a:r>
            <a:r>
              <a:rPr lang="en-GB" dirty="0">
                <a:latin typeface="Arial" pitchFamily="34" charset="0"/>
                <a:cs typeface="Arial" pitchFamily="34" charset="0"/>
              </a:rPr>
              <a:t>is a limiting height to which this type of dam can be built before failure occurs and the tailings flow out and, because of this, the upstream method of construction is now less commonly used.</a:t>
            </a:r>
          </a:p>
          <a:p>
            <a:pPr>
              <a:buNone/>
            </a:pPr>
            <a:endParaRPr lang="en-GB" b="1" dirty="0"/>
          </a:p>
          <a:p>
            <a:pPr algn="just"/>
            <a:endParaRPr lang="en-GB" dirty="0" smtClean="0"/>
          </a:p>
          <a:p>
            <a:pPr>
              <a:buNone/>
            </a:pPr>
            <a:endParaRPr lang="en-GB" dirty="0"/>
          </a:p>
          <a:p>
            <a:pPr>
              <a:buNone/>
            </a:pPr>
            <a:endParaRPr lang="en-GB" dirty="0"/>
          </a:p>
          <a:p>
            <a:pPr algn="just"/>
            <a:endParaRPr lang="en-GB"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10</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661466"/>
          </a:xfrm>
        </p:spPr>
        <p:txBody>
          <a:bodyPr>
            <a:normAutofit fontScale="90000"/>
          </a:bodyPr>
          <a:lstStyle/>
          <a:p>
            <a:r>
              <a:rPr lang="en-GB" b="1" dirty="0" smtClean="0">
                <a:solidFill>
                  <a:srgbClr val="002060"/>
                </a:solidFill>
              </a:rPr>
              <a:t>TAILINGS DISPOSAL</a:t>
            </a:r>
            <a:endParaRPr lang="en-GB" b="1" dirty="0">
              <a:solidFill>
                <a:srgbClr val="002060"/>
              </a:solidFill>
            </a:endParaRPr>
          </a:p>
        </p:txBody>
      </p:sp>
      <p:sp>
        <p:nvSpPr>
          <p:cNvPr id="3" name="Content Placeholder 2"/>
          <p:cNvSpPr>
            <a:spLocks noGrp="1"/>
          </p:cNvSpPr>
          <p:nvPr>
            <p:ph idx="1"/>
          </p:nvPr>
        </p:nvSpPr>
        <p:spPr>
          <a:xfrm>
            <a:off x="179512" y="980728"/>
            <a:ext cx="8784976" cy="5688632"/>
          </a:xfrm>
        </p:spPr>
        <p:txBody>
          <a:bodyPr>
            <a:normAutofit fontScale="92500" lnSpcReduction="20000"/>
          </a:bodyPr>
          <a:lstStyle/>
          <a:p>
            <a:pPr>
              <a:buNone/>
            </a:pPr>
            <a:r>
              <a:rPr lang="en-GB" b="1" dirty="0" smtClean="0">
                <a:solidFill>
                  <a:srgbClr val="7030A0"/>
                </a:solidFill>
                <a:latin typeface="Arial" pitchFamily="34" charset="0"/>
                <a:cs typeface="Arial" pitchFamily="34" charset="0"/>
              </a:rPr>
              <a:t>Tailings Dams</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The </a:t>
            </a:r>
            <a:r>
              <a:rPr lang="en-GB" i="1" dirty="0">
                <a:solidFill>
                  <a:srgbClr val="FF0000"/>
                </a:solidFill>
                <a:latin typeface="Arial" pitchFamily="34" charset="0"/>
                <a:cs typeface="Arial" pitchFamily="34" charset="0"/>
              </a:rPr>
              <a:t>downstream method</a:t>
            </a:r>
            <a:r>
              <a:rPr lang="en-GB" dirty="0">
                <a:solidFill>
                  <a:srgbClr val="FF0000"/>
                </a:solidFill>
                <a:latin typeface="Arial" pitchFamily="34" charset="0"/>
                <a:cs typeface="Arial" pitchFamily="34" charset="0"/>
              </a:rPr>
              <a:t> </a:t>
            </a:r>
            <a:r>
              <a:rPr lang="en-GB" dirty="0">
                <a:latin typeface="Arial" pitchFamily="34" charset="0"/>
                <a:cs typeface="Arial" pitchFamily="34" charset="0"/>
              </a:rPr>
              <a:t>has evolved as a result of efforts to devise methods for constructing larger and safer tailings dams</a:t>
            </a:r>
            <a:r>
              <a:rPr lang="en-GB" dirty="0" smtClean="0">
                <a:latin typeface="Arial" pitchFamily="34" charset="0"/>
                <a:cs typeface="Arial" pitchFamily="34" charset="0"/>
              </a:rPr>
              <a:t>.</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 </a:t>
            </a:r>
            <a:r>
              <a:rPr lang="en-GB" dirty="0">
                <a:latin typeface="Arial" pitchFamily="34" charset="0"/>
                <a:cs typeface="Arial" pitchFamily="34" charset="0"/>
              </a:rPr>
              <a:t>It is essentially the reverse of the upstream method, in that as the dam wall is raised, the centreline shifts downstream and the dam remains founded on coarse tailings (Fig. </a:t>
            </a:r>
            <a:r>
              <a:rPr lang="en-GB" dirty="0" smtClean="0">
                <a:latin typeface="Arial" pitchFamily="34" charset="0"/>
                <a:cs typeface="Arial" pitchFamily="34" charset="0"/>
              </a:rPr>
              <a:t>4).</a:t>
            </a:r>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 </a:t>
            </a:r>
            <a:r>
              <a:rPr lang="en-GB" dirty="0">
                <a:latin typeface="Arial" pitchFamily="34" charset="0"/>
                <a:cs typeface="Arial" pitchFamily="34" charset="0"/>
              </a:rPr>
              <a:t>Most procedures involve the use of cyclones to produce sand for the dam construction.</a:t>
            </a:r>
          </a:p>
          <a:p>
            <a:pPr algn="just"/>
            <a:endParaRPr lang="en-GB" dirty="0" smtClean="0"/>
          </a:p>
          <a:p>
            <a:pPr>
              <a:buNone/>
            </a:pPr>
            <a:endParaRPr lang="en-GB" b="1" dirty="0"/>
          </a:p>
          <a:p>
            <a:pPr algn="just"/>
            <a:endParaRPr lang="en-GB" dirty="0" smtClean="0"/>
          </a:p>
          <a:p>
            <a:pPr>
              <a:buNone/>
            </a:pPr>
            <a:endParaRPr lang="en-GB" dirty="0"/>
          </a:p>
          <a:p>
            <a:pPr>
              <a:buNone/>
            </a:pPr>
            <a:endParaRPr lang="en-GB" dirty="0"/>
          </a:p>
          <a:p>
            <a:pPr algn="just"/>
            <a:endParaRPr lang="en-GB"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11</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539552" y="620688"/>
            <a:ext cx="8136904" cy="5256584"/>
          </a:xfrm>
          <a:prstGeom prst="rect">
            <a:avLst/>
          </a:prstGeom>
          <a:noFill/>
          <a:ln w="9525">
            <a:noFill/>
            <a:miter lim="800000"/>
            <a:headEnd/>
            <a:tailEnd/>
          </a:ln>
        </p:spPr>
      </p:pic>
      <p:sp>
        <p:nvSpPr>
          <p:cNvPr id="3" name="TextBox 2"/>
          <p:cNvSpPr txBox="1"/>
          <p:nvPr/>
        </p:nvSpPr>
        <p:spPr>
          <a:xfrm>
            <a:off x="323528" y="6165304"/>
            <a:ext cx="8496944" cy="461665"/>
          </a:xfrm>
          <a:prstGeom prst="rect">
            <a:avLst/>
          </a:prstGeom>
          <a:noFill/>
        </p:spPr>
        <p:txBody>
          <a:bodyPr wrap="square" rtlCol="0">
            <a:spAutoFit/>
          </a:bodyPr>
          <a:lstStyle/>
          <a:p>
            <a:pPr algn="ctr"/>
            <a:r>
              <a:rPr lang="en-GB" sz="2400" dirty="0" smtClean="0"/>
              <a:t>Figure 4: Downstream tailings Dam</a:t>
            </a:r>
            <a:endParaRPr lang="en-GB" sz="2400"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12</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576064"/>
          </a:xfrm>
        </p:spPr>
        <p:txBody>
          <a:bodyPr>
            <a:normAutofit fontScale="90000"/>
          </a:bodyPr>
          <a:lstStyle/>
          <a:p>
            <a:r>
              <a:rPr lang="en-GB" b="1" dirty="0" smtClean="0">
                <a:solidFill>
                  <a:srgbClr val="002060"/>
                </a:solidFill>
              </a:rPr>
              <a:t>TAILINGS DISPOSAL</a:t>
            </a:r>
            <a:endParaRPr lang="en-GB" b="1" dirty="0">
              <a:solidFill>
                <a:srgbClr val="002060"/>
              </a:solidFill>
            </a:endParaRPr>
          </a:p>
        </p:txBody>
      </p:sp>
      <p:sp>
        <p:nvSpPr>
          <p:cNvPr id="3" name="Content Placeholder 2"/>
          <p:cNvSpPr>
            <a:spLocks noGrp="1"/>
          </p:cNvSpPr>
          <p:nvPr>
            <p:ph idx="1"/>
          </p:nvPr>
        </p:nvSpPr>
        <p:spPr>
          <a:xfrm>
            <a:off x="251520" y="908720"/>
            <a:ext cx="8712968" cy="5760640"/>
          </a:xfrm>
        </p:spPr>
        <p:txBody>
          <a:bodyPr>
            <a:normAutofit fontScale="77500" lnSpcReduction="20000"/>
          </a:bodyPr>
          <a:lstStyle/>
          <a:p>
            <a:pPr>
              <a:buNone/>
            </a:pPr>
            <a:r>
              <a:rPr lang="en-GB" b="1" dirty="0" smtClean="0">
                <a:solidFill>
                  <a:srgbClr val="7030A0"/>
                </a:solidFill>
                <a:latin typeface="Arial" pitchFamily="34" charset="0"/>
                <a:cs typeface="Arial" pitchFamily="34" charset="0"/>
              </a:rPr>
              <a:t>Tailings Dams</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Downstream </a:t>
            </a:r>
            <a:r>
              <a:rPr lang="en-GB" dirty="0">
                <a:latin typeface="Arial" pitchFamily="34" charset="0"/>
                <a:cs typeface="Arial" pitchFamily="34" charset="0"/>
              </a:rPr>
              <a:t>dam building is the only method that permits design and construction of tailings dams to acceptable engineering standards. </a:t>
            </a:r>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All </a:t>
            </a:r>
            <a:r>
              <a:rPr lang="en-GB" dirty="0">
                <a:latin typeface="Arial" pitchFamily="34" charset="0"/>
                <a:cs typeface="Arial" pitchFamily="34" charset="0"/>
              </a:rPr>
              <a:t>tailings dams in seismic areas, and all major dams, regardless of their location, should be constructed using some form of downstream method. </a:t>
            </a:r>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The </a:t>
            </a:r>
            <a:r>
              <a:rPr lang="en-GB" dirty="0">
                <a:latin typeface="Arial" pitchFamily="34" charset="0"/>
                <a:cs typeface="Arial" pitchFamily="34" charset="0"/>
              </a:rPr>
              <a:t>major disadvantage of the technique is the </a:t>
            </a:r>
            <a:r>
              <a:rPr lang="en-GB" dirty="0">
                <a:solidFill>
                  <a:srgbClr val="FF0000"/>
                </a:solidFill>
                <a:latin typeface="Arial" pitchFamily="34" charset="0"/>
                <a:cs typeface="Arial" pitchFamily="34" charset="0"/>
              </a:rPr>
              <a:t>large amount of sand required to raise the dam wall. </a:t>
            </a:r>
            <a:endParaRPr lang="en-GB" dirty="0" smtClean="0">
              <a:solidFill>
                <a:srgbClr val="FF0000"/>
              </a:solidFill>
              <a:latin typeface="Arial" pitchFamily="34" charset="0"/>
              <a:cs typeface="Arial" pitchFamily="34" charset="0"/>
            </a:endParaRP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It </a:t>
            </a:r>
            <a:r>
              <a:rPr lang="en-GB" dirty="0">
                <a:latin typeface="Arial" pitchFamily="34" charset="0"/>
                <a:cs typeface="Arial" pitchFamily="34" charset="0"/>
              </a:rPr>
              <a:t>may not be possible, especially in the early stages of operation, to produce sufficient sand volumes to maintain the crest of the tailings dam above the rising pond levels</a:t>
            </a:r>
            <a:r>
              <a:rPr lang="en-GB" dirty="0" smtClean="0">
                <a:latin typeface="Arial" pitchFamily="34" charset="0"/>
                <a:cs typeface="Arial" pitchFamily="34" charset="0"/>
              </a:rPr>
              <a:t>.</a:t>
            </a:r>
          </a:p>
          <a:p>
            <a:pPr algn="just"/>
            <a:endParaRPr lang="en-GB" dirty="0" smtClean="0"/>
          </a:p>
          <a:p>
            <a:pPr algn="just"/>
            <a:endParaRPr lang="en-GB" dirty="0" smtClean="0"/>
          </a:p>
          <a:p>
            <a:pPr algn="just"/>
            <a:endParaRPr lang="en-GB" dirty="0"/>
          </a:p>
          <a:p>
            <a:pPr algn="just"/>
            <a:endParaRPr lang="en-GB" dirty="0" smtClean="0"/>
          </a:p>
          <a:p>
            <a:pPr algn="just"/>
            <a:endParaRPr lang="en-GB" dirty="0" smtClean="0"/>
          </a:p>
          <a:p>
            <a:pPr>
              <a:buNone/>
            </a:pPr>
            <a:endParaRPr lang="en-GB" b="1" dirty="0"/>
          </a:p>
          <a:p>
            <a:pPr algn="just"/>
            <a:endParaRPr lang="en-GB" dirty="0" smtClean="0"/>
          </a:p>
          <a:p>
            <a:pPr>
              <a:buNone/>
            </a:pPr>
            <a:endParaRPr lang="en-GB" dirty="0"/>
          </a:p>
          <a:p>
            <a:pPr>
              <a:buNone/>
            </a:pPr>
            <a:endParaRPr lang="en-GB" dirty="0"/>
          </a:p>
          <a:p>
            <a:pPr algn="just"/>
            <a:endParaRPr lang="en-GB"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13</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rPr>
              <a:t>TAILINGS DISPOSAL</a:t>
            </a:r>
            <a:endParaRPr lang="en-GB" b="1" dirty="0">
              <a:solidFill>
                <a:srgbClr val="002060"/>
              </a:solidFill>
            </a:endParaRPr>
          </a:p>
        </p:txBody>
      </p:sp>
      <p:sp>
        <p:nvSpPr>
          <p:cNvPr id="3" name="Content Placeholder 2"/>
          <p:cNvSpPr>
            <a:spLocks noGrp="1"/>
          </p:cNvSpPr>
          <p:nvPr>
            <p:ph idx="1"/>
          </p:nvPr>
        </p:nvSpPr>
        <p:spPr>
          <a:xfrm>
            <a:off x="179512" y="1268760"/>
            <a:ext cx="8712968" cy="5400600"/>
          </a:xfrm>
        </p:spPr>
        <p:txBody>
          <a:bodyPr>
            <a:normAutofit fontScale="70000" lnSpcReduction="20000"/>
          </a:bodyPr>
          <a:lstStyle/>
          <a:p>
            <a:pPr>
              <a:buNone/>
            </a:pPr>
            <a:r>
              <a:rPr lang="en-GB" sz="4600" b="1" dirty="0" smtClean="0">
                <a:solidFill>
                  <a:srgbClr val="7030A0"/>
                </a:solidFill>
                <a:latin typeface="Arial" pitchFamily="34" charset="0"/>
                <a:cs typeface="Arial" pitchFamily="34" charset="0"/>
              </a:rPr>
              <a:t>Tailings Dams</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The </a:t>
            </a:r>
            <a:r>
              <a:rPr lang="en-GB" b="1" i="1" dirty="0">
                <a:solidFill>
                  <a:srgbClr val="FF0000"/>
                </a:solidFill>
                <a:latin typeface="Arial" pitchFamily="34" charset="0"/>
                <a:cs typeface="Arial" pitchFamily="34" charset="0"/>
              </a:rPr>
              <a:t>centre-line method </a:t>
            </a:r>
            <a:r>
              <a:rPr lang="en-GB" dirty="0">
                <a:latin typeface="Arial" pitchFamily="34" charset="0"/>
                <a:cs typeface="Arial" pitchFamily="34" charset="0"/>
              </a:rPr>
              <a:t>(Fig. </a:t>
            </a:r>
            <a:r>
              <a:rPr lang="en-GB" dirty="0" smtClean="0">
                <a:latin typeface="Arial" pitchFamily="34" charset="0"/>
                <a:cs typeface="Arial" pitchFamily="34" charset="0"/>
              </a:rPr>
              <a:t>5) </a:t>
            </a:r>
            <a:r>
              <a:rPr lang="en-GB" dirty="0">
                <a:latin typeface="Arial" pitchFamily="34" charset="0"/>
                <a:cs typeface="Arial" pitchFamily="34" charset="0"/>
              </a:rPr>
              <a:t>is a variation of that used to construct the downstream dam and the crest remains in the same horizontal position as the dam wall is raised. </a:t>
            </a:r>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It </a:t>
            </a:r>
            <a:r>
              <a:rPr lang="en-GB" dirty="0">
                <a:latin typeface="Arial" pitchFamily="34" charset="0"/>
                <a:cs typeface="Arial" pitchFamily="34" charset="0"/>
              </a:rPr>
              <a:t>has the advantage of requiring smaller volumes of sand-fill to raise the crest to any given height</a:t>
            </a:r>
            <a:r>
              <a:rPr lang="en-GB" dirty="0" smtClean="0">
                <a:latin typeface="Arial" pitchFamily="34" charset="0"/>
                <a:cs typeface="Arial" pitchFamily="34" charset="0"/>
              </a:rPr>
              <a:t>.</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 </a:t>
            </a:r>
            <a:r>
              <a:rPr lang="en-GB" dirty="0">
                <a:latin typeface="Arial" pitchFamily="34" charset="0"/>
                <a:cs typeface="Arial" pitchFamily="34" charset="0"/>
              </a:rPr>
              <a:t>The dam can thus be raised more quickly and there is less trouble keeping it ahead of the tailings pond during the early stages of construction. </a:t>
            </a:r>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Care</a:t>
            </a:r>
            <a:r>
              <a:rPr lang="en-GB" dirty="0">
                <a:latin typeface="Arial" pitchFamily="34" charset="0"/>
                <a:cs typeface="Arial" pitchFamily="34" charset="0"/>
              </a:rPr>
              <a:t>, however, must be exercised in raising the upstream face of the dam to ensure that unstable slopes do not develop temporarily.</a:t>
            </a:r>
          </a:p>
          <a:p>
            <a:pPr algn="just"/>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buNone/>
            </a:pPr>
            <a:endParaRPr lang="en-GB" b="1" dirty="0">
              <a:latin typeface="Arial" pitchFamily="34" charset="0"/>
              <a:cs typeface="Arial" pitchFamily="34" charset="0"/>
            </a:endParaRPr>
          </a:p>
          <a:p>
            <a:pPr algn="just"/>
            <a:endParaRPr lang="en-GB" dirty="0" smtClean="0">
              <a:latin typeface="Arial" pitchFamily="34" charset="0"/>
              <a:cs typeface="Arial" pitchFamily="34" charset="0"/>
            </a:endParaRPr>
          </a:p>
          <a:p>
            <a:pPr>
              <a:buNone/>
            </a:pPr>
            <a:endParaRPr lang="en-GB" dirty="0">
              <a:latin typeface="Arial" pitchFamily="34" charset="0"/>
              <a:cs typeface="Arial" pitchFamily="34" charset="0"/>
            </a:endParaRPr>
          </a:p>
          <a:p>
            <a:pPr>
              <a:buNone/>
            </a:pPr>
            <a:endParaRPr lang="en-GB" dirty="0">
              <a:latin typeface="Arial" pitchFamily="34" charset="0"/>
              <a:cs typeface="Arial" pitchFamily="34" charset="0"/>
            </a:endParaRPr>
          </a:p>
          <a:p>
            <a:pPr algn="just"/>
            <a:endParaRPr lang="en-GB"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7772007A-F8C3-4FA3-AE53-AC678496C522}" type="slidenum">
              <a:rPr lang="en-GB" smtClean="0"/>
              <a:pPr/>
              <a:t>14</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323528" y="404664"/>
            <a:ext cx="8352928" cy="5328592"/>
          </a:xfrm>
          <a:prstGeom prst="rect">
            <a:avLst/>
          </a:prstGeom>
          <a:noFill/>
          <a:ln w="9525">
            <a:noFill/>
            <a:miter lim="800000"/>
            <a:headEnd/>
            <a:tailEnd/>
          </a:ln>
        </p:spPr>
      </p:pic>
      <p:sp>
        <p:nvSpPr>
          <p:cNvPr id="3" name="TextBox 2"/>
          <p:cNvSpPr txBox="1"/>
          <p:nvPr/>
        </p:nvSpPr>
        <p:spPr>
          <a:xfrm>
            <a:off x="683568" y="6309320"/>
            <a:ext cx="7992888" cy="461665"/>
          </a:xfrm>
          <a:prstGeom prst="rect">
            <a:avLst/>
          </a:prstGeom>
          <a:noFill/>
        </p:spPr>
        <p:txBody>
          <a:bodyPr wrap="square" rtlCol="0">
            <a:spAutoFit/>
          </a:bodyPr>
          <a:lstStyle/>
          <a:p>
            <a:pPr algn="ctr"/>
            <a:r>
              <a:rPr lang="en-GB" sz="2400" b="1" dirty="0" smtClean="0"/>
              <a:t>Figure 5: Centre-line Tailings Dam</a:t>
            </a:r>
            <a:endParaRPr lang="en-GB" sz="2400" b="1"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15</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b="1" dirty="0" smtClean="0">
                <a:solidFill>
                  <a:srgbClr val="002060"/>
                </a:solidFill>
              </a:rPr>
              <a:t>TAILINGS DISPOSAL</a:t>
            </a:r>
            <a:endParaRPr lang="en-GB" b="1" dirty="0">
              <a:solidFill>
                <a:srgbClr val="002060"/>
              </a:solidFill>
            </a:endParaRPr>
          </a:p>
        </p:txBody>
      </p:sp>
      <p:sp>
        <p:nvSpPr>
          <p:cNvPr id="3" name="Content Placeholder 2"/>
          <p:cNvSpPr>
            <a:spLocks noGrp="1"/>
          </p:cNvSpPr>
          <p:nvPr>
            <p:ph idx="1"/>
          </p:nvPr>
        </p:nvSpPr>
        <p:spPr>
          <a:xfrm>
            <a:off x="251520" y="1124744"/>
            <a:ext cx="8712968" cy="5544616"/>
          </a:xfrm>
        </p:spPr>
        <p:txBody>
          <a:bodyPr>
            <a:normAutofit fontScale="77500" lnSpcReduction="20000"/>
          </a:bodyPr>
          <a:lstStyle/>
          <a:p>
            <a:pPr>
              <a:buNone/>
            </a:pPr>
            <a:r>
              <a:rPr lang="en-GB" sz="4100" b="1" dirty="0" smtClean="0">
                <a:solidFill>
                  <a:srgbClr val="7030A0"/>
                </a:solidFill>
                <a:latin typeface="Arial" pitchFamily="34" charset="0"/>
                <a:cs typeface="Arial" pitchFamily="34" charset="0"/>
              </a:rPr>
              <a:t>Tailings Dams</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Very </a:t>
            </a:r>
            <a:r>
              <a:rPr lang="en-GB" dirty="0">
                <a:latin typeface="Arial" pitchFamily="34" charset="0"/>
                <a:cs typeface="Arial" pitchFamily="34" charset="0"/>
              </a:rPr>
              <a:t>stable tailings dams can be constructed from open-pit over-burden, or waste rock, according to the local circumstances</a:t>
            </a:r>
            <a:r>
              <a:rPr lang="en-GB" dirty="0" smtClean="0">
                <a:latin typeface="Arial" pitchFamily="34" charset="0"/>
                <a:cs typeface="Arial" pitchFamily="34" charset="0"/>
              </a:rPr>
              <a:t>.</a:t>
            </a:r>
          </a:p>
          <a:p>
            <a:pPr algn="just"/>
            <a:r>
              <a:rPr lang="en-GB" dirty="0" smtClean="0">
                <a:latin typeface="Arial" pitchFamily="34" charset="0"/>
                <a:cs typeface="Arial" pitchFamily="34" charset="0"/>
              </a:rPr>
              <a:t>An example is shown in Fig. 6.</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Since the tailings are not required for the dam construction, they may be fed into the pool without separation of the sands fro the slimes. </a:t>
            </a:r>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In </a:t>
            </a:r>
            <a:r>
              <a:rPr lang="en-GB" dirty="0">
                <a:latin typeface="Arial" pitchFamily="34" charset="0"/>
                <a:cs typeface="Arial" pitchFamily="34" charset="0"/>
              </a:rPr>
              <a:t>some cases the output of overburden may not be sufficient to keep the dam crest above the tailings pond, and it may be necessary to combine waste rock and tailings sand-fills to produce a safe economical dam.</a:t>
            </a:r>
          </a:p>
          <a:p>
            <a:pPr algn="just"/>
            <a:endParaRPr lang="en-GB" dirty="0" smtClean="0"/>
          </a:p>
          <a:p>
            <a:pPr algn="just"/>
            <a:endParaRPr lang="en-GB" dirty="0" smtClean="0"/>
          </a:p>
          <a:p>
            <a:pPr algn="just"/>
            <a:endParaRPr lang="en-GB" dirty="0" smtClean="0"/>
          </a:p>
          <a:p>
            <a:pPr>
              <a:buNone/>
            </a:pPr>
            <a:endParaRPr lang="en-GB" b="1" dirty="0"/>
          </a:p>
          <a:p>
            <a:pPr algn="just"/>
            <a:endParaRPr lang="en-GB" dirty="0" smtClean="0"/>
          </a:p>
          <a:p>
            <a:pPr>
              <a:buNone/>
            </a:pPr>
            <a:endParaRPr lang="en-GB" dirty="0"/>
          </a:p>
          <a:p>
            <a:pPr>
              <a:buNone/>
            </a:pPr>
            <a:endParaRPr lang="en-GB" dirty="0"/>
          </a:p>
          <a:p>
            <a:pPr algn="just"/>
            <a:endParaRPr lang="en-GB"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16</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611560" y="548680"/>
            <a:ext cx="7848872" cy="5112568"/>
          </a:xfrm>
          <a:prstGeom prst="rect">
            <a:avLst/>
          </a:prstGeom>
          <a:noFill/>
          <a:ln w="9525">
            <a:noFill/>
            <a:miter lim="800000"/>
            <a:headEnd/>
            <a:tailEnd/>
          </a:ln>
        </p:spPr>
      </p:pic>
      <p:sp>
        <p:nvSpPr>
          <p:cNvPr id="3" name="TextBox 2"/>
          <p:cNvSpPr txBox="1"/>
          <p:nvPr/>
        </p:nvSpPr>
        <p:spPr>
          <a:xfrm>
            <a:off x="755576" y="6165304"/>
            <a:ext cx="7560840" cy="461665"/>
          </a:xfrm>
          <a:prstGeom prst="rect">
            <a:avLst/>
          </a:prstGeom>
          <a:noFill/>
        </p:spPr>
        <p:txBody>
          <a:bodyPr wrap="square" rtlCol="0">
            <a:spAutoFit/>
          </a:bodyPr>
          <a:lstStyle/>
          <a:p>
            <a:pPr algn="ctr"/>
            <a:r>
              <a:rPr lang="en-GB" sz="2400" b="1" dirty="0" smtClean="0"/>
              <a:t>Figure 6: Dam construction from overburden</a:t>
            </a:r>
            <a:endParaRPr lang="en-GB" sz="2400" b="1"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17</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b="1" dirty="0" smtClean="0">
                <a:solidFill>
                  <a:srgbClr val="002060"/>
                </a:solidFill>
              </a:rPr>
              <a:t>TAILINGS DISPOSAL</a:t>
            </a:r>
            <a:endParaRPr lang="en-GB" b="1" dirty="0">
              <a:solidFill>
                <a:srgbClr val="002060"/>
              </a:solidFill>
            </a:endParaRPr>
          </a:p>
        </p:txBody>
      </p:sp>
      <p:sp>
        <p:nvSpPr>
          <p:cNvPr id="3" name="Content Placeholder 2"/>
          <p:cNvSpPr>
            <a:spLocks noGrp="1"/>
          </p:cNvSpPr>
          <p:nvPr>
            <p:ph idx="1"/>
          </p:nvPr>
        </p:nvSpPr>
        <p:spPr>
          <a:xfrm>
            <a:off x="179512" y="1124744"/>
            <a:ext cx="8784976" cy="5544616"/>
          </a:xfrm>
        </p:spPr>
        <p:txBody>
          <a:bodyPr>
            <a:normAutofit fontScale="92500" lnSpcReduction="10000"/>
          </a:bodyPr>
          <a:lstStyle/>
          <a:p>
            <a:pPr>
              <a:buNone/>
            </a:pPr>
            <a:r>
              <a:rPr lang="en-GB" b="1" dirty="0" smtClean="0">
                <a:solidFill>
                  <a:srgbClr val="7030A0"/>
                </a:solidFill>
                <a:latin typeface="Arial" pitchFamily="34" charset="0"/>
                <a:cs typeface="Arial" pitchFamily="34" charset="0"/>
              </a:rPr>
              <a:t>Environmental </a:t>
            </a:r>
            <a:r>
              <a:rPr lang="en-GB" b="1" dirty="0">
                <a:solidFill>
                  <a:srgbClr val="7030A0"/>
                </a:solidFill>
                <a:latin typeface="Arial" pitchFamily="34" charset="0"/>
                <a:cs typeface="Arial" pitchFamily="34" charset="0"/>
              </a:rPr>
              <a:t>Effects of Tailings </a:t>
            </a:r>
            <a:r>
              <a:rPr lang="en-GB" b="1" dirty="0" smtClean="0">
                <a:solidFill>
                  <a:srgbClr val="7030A0"/>
                </a:solidFill>
                <a:latin typeface="Arial" pitchFamily="34" charset="0"/>
                <a:cs typeface="Arial" pitchFamily="34" charset="0"/>
              </a:rPr>
              <a:t>Disposal</a:t>
            </a:r>
            <a:r>
              <a:rPr lang="en-GB" dirty="0">
                <a:latin typeface="Arial" pitchFamily="34" charset="0"/>
                <a:cs typeface="Arial" pitchFamily="34" charset="0"/>
              </a:rPr>
              <a:t> </a:t>
            </a:r>
          </a:p>
          <a:p>
            <a:pPr>
              <a:buNone/>
            </a:pPr>
            <a:r>
              <a:rPr lang="en-GB" dirty="0">
                <a:latin typeface="Arial" pitchFamily="34" charset="0"/>
                <a:cs typeface="Arial" pitchFamily="34" charset="0"/>
              </a:rPr>
              <a:t> </a:t>
            </a:r>
          </a:p>
          <a:p>
            <a:pPr algn="just"/>
            <a:r>
              <a:rPr lang="en-GB" sz="2400" dirty="0">
                <a:latin typeface="Arial" pitchFamily="34" charset="0"/>
                <a:cs typeface="Arial" pitchFamily="34" charset="0"/>
              </a:rPr>
              <a:t>Erosion of dams due to wind and rain can affect the stability and produce environmental problems. </a:t>
            </a:r>
            <a:endParaRPr lang="en-GB" sz="2400" dirty="0" smtClean="0">
              <a:latin typeface="Arial" pitchFamily="34" charset="0"/>
              <a:cs typeface="Arial" pitchFamily="34" charset="0"/>
            </a:endParaRPr>
          </a:p>
          <a:p>
            <a:pPr algn="just">
              <a:buNone/>
            </a:pPr>
            <a:endParaRPr lang="en-GB" sz="2400" dirty="0" smtClean="0">
              <a:latin typeface="Arial" pitchFamily="34" charset="0"/>
              <a:cs typeface="Arial" pitchFamily="34" charset="0"/>
            </a:endParaRPr>
          </a:p>
          <a:p>
            <a:pPr algn="just"/>
            <a:r>
              <a:rPr lang="en-GB" sz="2400" dirty="0" smtClean="0">
                <a:latin typeface="Arial" pitchFamily="34" charset="0"/>
                <a:cs typeface="Arial" pitchFamily="34" charset="0"/>
              </a:rPr>
              <a:t>Many </a:t>
            </a:r>
            <a:r>
              <a:rPr lang="en-GB" sz="2400" dirty="0">
                <a:latin typeface="Arial" pitchFamily="34" charset="0"/>
                <a:cs typeface="Arial" pitchFamily="34" charset="0"/>
              </a:rPr>
              <a:t>methods are used to combat this, such as vegetation of the dam banks and chemical stabilisation to form an air and water-resistant crust</a:t>
            </a:r>
            <a:r>
              <a:rPr lang="en-GB" sz="2400" dirty="0" smtClean="0">
                <a:latin typeface="Arial" pitchFamily="34" charset="0"/>
                <a:cs typeface="Arial" pitchFamily="34" charset="0"/>
              </a:rPr>
              <a:t>.</a:t>
            </a:r>
          </a:p>
          <a:p>
            <a:pPr algn="just"/>
            <a:endParaRPr lang="en-GB" sz="2400" dirty="0" smtClean="0">
              <a:latin typeface="Arial" pitchFamily="34" charset="0"/>
              <a:cs typeface="Arial" pitchFamily="34" charset="0"/>
            </a:endParaRPr>
          </a:p>
          <a:p>
            <a:pPr algn="just"/>
            <a:r>
              <a:rPr lang="en-GB" sz="2400" dirty="0" smtClean="0">
                <a:latin typeface="Arial" pitchFamily="34" charset="0"/>
                <a:cs typeface="Arial" pitchFamily="34" charset="0"/>
              </a:rPr>
              <a:t>There is little doubt that tailings dams have a visual impact on the environment due to their regular geometric shape.</a:t>
            </a:r>
          </a:p>
          <a:p>
            <a:pPr algn="just"/>
            <a:endParaRPr lang="en-GB" sz="2400" dirty="0" smtClean="0">
              <a:latin typeface="Arial" pitchFamily="34" charset="0"/>
              <a:cs typeface="Arial" pitchFamily="34" charset="0"/>
            </a:endParaRPr>
          </a:p>
          <a:p>
            <a:pPr algn="just"/>
            <a:r>
              <a:rPr lang="en-GB" sz="2400" dirty="0" smtClean="0">
                <a:latin typeface="Arial" pitchFamily="34" charset="0"/>
                <a:cs typeface="Arial" pitchFamily="34" charset="0"/>
              </a:rPr>
              <a:t>Perhaps the most conspicuous is the downstream type, whose outer wall is continually being extended, and cannot be re-vegetated until closure.</a:t>
            </a:r>
          </a:p>
          <a:p>
            <a:pPr algn="just"/>
            <a:endParaRPr lang="en-GB" dirty="0"/>
          </a:p>
          <a:p>
            <a:pPr algn="just">
              <a:buNone/>
            </a:pPr>
            <a:endParaRPr lang="en-GB" dirty="0"/>
          </a:p>
          <a:p>
            <a:pPr algn="just"/>
            <a:endParaRPr lang="en-GB" dirty="0" smtClean="0"/>
          </a:p>
          <a:p>
            <a:pPr algn="just"/>
            <a:endParaRPr lang="en-GB" dirty="0" smtClean="0"/>
          </a:p>
          <a:p>
            <a:pPr>
              <a:buNone/>
            </a:pPr>
            <a:endParaRPr lang="en-GB" b="1" dirty="0"/>
          </a:p>
          <a:p>
            <a:pPr algn="just"/>
            <a:endParaRPr lang="en-GB" dirty="0" smtClean="0"/>
          </a:p>
          <a:p>
            <a:pPr>
              <a:buNone/>
            </a:pPr>
            <a:endParaRPr lang="en-GB" dirty="0"/>
          </a:p>
          <a:p>
            <a:pPr>
              <a:buNone/>
            </a:pPr>
            <a:endParaRPr lang="en-GB" dirty="0"/>
          </a:p>
          <a:p>
            <a:pPr algn="just"/>
            <a:endParaRPr lang="en-GB"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18</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b="1" dirty="0" smtClean="0">
                <a:solidFill>
                  <a:srgbClr val="002060"/>
                </a:solidFill>
              </a:rPr>
              <a:t>TAILINGS DISPOSAL</a:t>
            </a:r>
            <a:endParaRPr lang="en-GB" b="1" dirty="0">
              <a:solidFill>
                <a:srgbClr val="002060"/>
              </a:solidFill>
            </a:endParaRPr>
          </a:p>
        </p:txBody>
      </p:sp>
      <p:sp>
        <p:nvSpPr>
          <p:cNvPr id="3" name="Content Placeholder 2"/>
          <p:cNvSpPr>
            <a:spLocks noGrp="1"/>
          </p:cNvSpPr>
          <p:nvPr>
            <p:ph idx="1"/>
          </p:nvPr>
        </p:nvSpPr>
        <p:spPr>
          <a:xfrm>
            <a:off x="179512" y="1124744"/>
            <a:ext cx="8784976" cy="5544616"/>
          </a:xfrm>
        </p:spPr>
        <p:txBody>
          <a:bodyPr>
            <a:normAutofit/>
          </a:bodyPr>
          <a:lstStyle/>
          <a:p>
            <a:pPr>
              <a:buNone/>
            </a:pPr>
            <a:r>
              <a:rPr lang="en-GB" b="1" dirty="0" smtClean="0">
                <a:solidFill>
                  <a:srgbClr val="7030A0"/>
                </a:solidFill>
                <a:latin typeface="Arial" pitchFamily="34" charset="0"/>
                <a:cs typeface="Arial" pitchFamily="34" charset="0"/>
              </a:rPr>
              <a:t>Environmental </a:t>
            </a:r>
            <a:r>
              <a:rPr lang="en-GB" b="1" dirty="0">
                <a:solidFill>
                  <a:srgbClr val="7030A0"/>
                </a:solidFill>
                <a:latin typeface="Arial" pitchFamily="34" charset="0"/>
                <a:cs typeface="Arial" pitchFamily="34" charset="0"/>
              </a:rPr>
              <a:t>Effects of Tailings </a:t>
            </a:r>
            <a:r>
              <a:rPr lang="en-GB" b="1" dirty="0" smtClean="0">
                <a:solidFill>
                  <a:srgbClr val="7030A0"/>
                </a:solidFill>
                <a:latin typeface="Arial" pitchFamily="34" charset="0"/>
                <a:cs typeface="Arial" pitchFamily="34" charset="0"/>
              </a:rPr>
              <a:t>Disposal</a:t>
            </a:r>
            <a:r>
              <a:rPr lang="en-GB" dirty="0">
                <a:latin typeface="Arial" pitchFamily="34" charset="0"/>
                <a:cs typeface="Arial" pitchFamily="34" charset="0"/>
              </a:rPr>
              <a:t> </a:t>
            </a:r>
          </a:p>
          <a:p>
            <a:pPr>
              <a:buNone/>
            </a:pPr>
            <a:r>
              <a:rPr lang="en-GB" dirty="0">
                <a:latin typeface="Arial" pitchFamily="34" charset="0"/>
                <a:cs typeface="Arial" pitchFamily="34" charset="0"/>
              </a:rPr>
              <a:t> </a:t>
            </a:r>
          </a:p>
          <a:p>
            <a:pPr algn="just"/>
            <a:r>
              <a:rPr lang="en-GB" dirty="0">
                <a:latin typeface="Arial" pitchFamily="34" charset="0"/>
                <a:cs typeface="Arial" pitchFamily="34" charset="0"/>
              </a:rPr>
              <a:t>The most serious problem associated with the disposal of tailings is the release of polluted water, and this has been extensively investigated (Anon, 1980).</a:t>
            </a:r>
            <a:endParaRPr lang="en-GB" dirty="0" smtClean="0">
              <a:latin typeface="Arial" pitchFamily="34" charset="0"/>
              <a:cs typeface="Arial" pitchFamily="34" charset="0"/>
            </a:endParaRPr>
          </a:p>
          <a:p>
            <a:pPr algn="just"/>
            <a:endParaRPr lang="en-GB" dirty="0" smtClean="0"/>
          </a:p>
          <a:p>
            <a:pPr algn="just"/>
            <a:endParaRPr lang="en-GB" dirty="0" smtClean="0"/>
          </a:p>
          <a:p>
            <a:pPr>
              <a:buNone/>
            </a:pPr>
            <a:endParaRPr lang="en-GB" b="1" dirty="0"/>
          </a:p>
          <a:p>
            <a:pPr algn="just"/>
            <a:endParaRPr lang="en-GB" dirty="0" smtClean="0"/>
          </a:p>
          <a:p>
            <a:pPr>
              <a:buNone/>
            </a:pPr>
            <a:endParaRPr lang="en-GB" dirty="0"/>
          </a:p>
          <a:p>
            <a:pPr>
              <a:buNone/>
            </a:pPr>
            <a:endParaRPr lang="en-GB" dirty="0"/>
          </a:p>
          <a:p>
            <a:pPr algn="just"/>
            <a:endParaRPr lang="en-GB"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19</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rPr>
              <a:t>TAILINGS DISPOSAL</a:t>
            </a:r>
            <a:endParaRPr lang="en-GB" b="1" dirty="0">
              <a:solidFill>
                <a:srgbClr val="002060"/>
              </a:solidFill>
            </a:endParaRPr>
          </a:p>
        </p:txBody>
      </p:sp>
      <p:sp>
        <p:nvSpPr>
          <p:cNvPr id="3" name="Content Placeholder 2"/>
          <p:cNvSpPr>
            <a:spLocks noGrp="1"/>
          </p:cNvSpPr>
          <p:nvPr>
            <p:ph idx="1"/>
          </p:nvPr>
        </p:nvSpPr>
        <p:spPr>
          <a:xfrm>
            <a:off x="457200" y="1412776"/>
            <a:ext cx="8229600" cy="5184576"/>
          </a:xfrm>
        </p:spPr>
        <p:txBody>
          <a:bodyPr>
            <a:normAutofit fontScale="70000" lnSpcReduction="20000"/>
          </a:bodyPr>
          <a:lstStyle/>
          <a:p>
            <a:pPr>
              <a:buNone/>
            </a:pPr>
            <a:r>
              <a:rPr lang="en-GB" sz="4600" b="1" dirty="0">
                <a:solidFill>
                  <a:srgbClr val="7030A0"/>
                </a:solidFill>
              </a:rPr>
              <a:t>Introduction</a:t>
            </a:r>
          </a:p>
          <a:p>
            <a:pPr>
              <a:buNone/>
            </a:pPr>
            <a:r>
              <a:rPr lang="en-GB" dirty="0"/>
              <a:t> </a:t>
            </a:r>
          </a:p>
          <a:p>
            <a:pPr algn="just"/>
            <a:r>
              <a:rPr lang="en-GB" dirty="0">
                <a:latin typeface="Arial" pitchFamily="34" charset="0"/>
                <a:cs typeface="Arial" pitchFamily="34" charset="0"/>
              </a:rPr>
              <a:t>The disposal of mill tailings is a major environmental problem, </a:t>
            </a:r>
            <a:r>
              <a:rPr lang="en-GB" dirty="0" smtClean="0">
                <a:latin typeface="Arial" pitchFamily="34" charset="0"/>
                <a:cs typeface="Arial" pitchFamily="34" charset="0"/>
              </a:rPr>
              <a:t>which</a:t>
            </a:r>
            <a:fld id="{0B86F284-027E-4823-BB84-A6B96A81D02B}" type="slidenum">
              <a:rPr lang="en-GB" smtClean="0">
                <a:latin typeface="Arial" pitchFamily="34" charset="0"/>
                <a:cs typeface="Arial" pitchFamily="34" charset="0"/>
              </a:rPr>
              <a:t>2</a:t>
            </a:fld>
            <a:r>
              <a:rPr lang="en-GB" dirty="0" smtClean="0">
                <a:latin typeface="Arial" pitchFamily="34" charset="0"/>
                <a:cs typeface="Arial" pitchFamily="34" charset="0"/>
              </a:rPr>
              <a:t> </a:t>
            </a:r>
            <a:r>
              <a:rPr lang="en-GB" dirty="0">
                <a:latin typeface="Arial" pitchFamily="34" charset="0"/>
                <a:cs typeface="Arial" pitchFamily="34" charset="0"/>
              </a:rPr>
              <a:t>is becoming more serious with the increasing exploration for metals and the working of lower-grade deposits. </a:t>
            </a:r>
            <a:endParaRPr lang="en-GB" dirty="0" smtClean="0">
              <a:latin typeface="Arial" pitchFamily="34" charset="0"/>
              <a:cs typeface="Arial" pitchFamily="34" charset="0"/>
            </a:endParaRPr>
          </a:p>
          <a:p>
            <a:pPr algn="just">
              <a:buNone/>
            </a:pPr>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Apart </a:t>
            </a:r>
            <a:r>
              <a:rPr lang="en-GB" dirty="0">
                <a:latin typeface="Arial" pitchFamily="34" charset="0"/>
                <a:cs typeface="Arial" pitchFamily="34" charset="0"/>
              </a:rPr>
              <a:t>from the visual effect on the landscape of tailings disposal, the major ecological effect is usually water pollution, arising from the discharge of water contaminated with solids, heavy metals, mill reagents, sulphur compounds etc. (</a:t>
            </a:r>
            <a:r>
              <a:rPr lang="en-GB" dirty="0" err="1">
                <a:latin typeface="Arial" pitchFamily="34" charset="0"/>
                <a:cs typeface="Arial" pitchFamily="34" charset="0"/>
              </a:rPr>
              <a:t>Chalkley</a:t>
            </a:r>
            <a:r>
              <a:rPr lang="en-GB" dirty="0">
                <a:latin typeface="Arial" pitchFamily="34" charset="0"/>
                <a:cs typeface="Arial" pitchFamily="34" charset="0"/>
              </a:rPr>
              <a:t> et al, 1989).</a:t>
            </a:r>
          </a:p>
          <a:p>
            <a:pPr algn="just"/>
            <a:r>
              <a:rPr lang="en-GB" dirty="0">
                <a:latin typeface="Arial" pitchFamily="34" charset="0"/>
                <a:cs typeface="Arial" pitchFamily="34" charset="0"/>
              </a:rPr>
              <a:t> </a:t>
            </a:r>
          </a:p>
          <a:p>
            <a:pPr algn="just"/>
            <a:r>
              <a:rPr lang="en-GB" dirty="0">
                <a:latin typeface="Arial" pitchFamily="34" charset="0"/>
                <a:cs typeface="Arial" pitchFamily="34" charset="0"/>
              </a:rPr>
              <a:t>The nature of tailings varies widely; they are usually transported and disposed of as slurry of high water content, but they may be composed of very coarse dry material, such as the float fraction from dense medium plants.</a:t>
            </a:r>
          </a:p>
          <a:p>
            <a:pPr algn="just"/>
            <a:endParaRPr lang="en-GB"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7772007A-F8C3-4FA3-AE53-AC678496C522}" type="slidenum">
              <a:rPr lang="en-GB" smtClean="0"/>
              <a:pPr/>
              <a:t>2</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648072"/>
          </a:xfrm>
        </p:spPr>
        <p:txBody>
          <a:bodyPr>
            <a:normAutofit fontScale="90000"/>
          </a:bodyPr>
          <a:lstStyle/>
          <a:p>
            <a:r>
              <a:rPr lang="en-GB" b="1" dirty="0" smtClean="0">
                <a:solidFill>
                  <a:srgbClr val="002060"/>
                </a:solidFill>
              </a:rPr>
              <a:t>TAILINGS DISPOSAL</a:t>
            </a:r>
            <a:endParaRPr lang="en-GB" b="1" dirty="0">
              <a:solidFill>
                <a:srgbClr val="002060"/>
              </a:solidFill>
            </a:endParaRPr>
          </a:p>
        </p:txBody>
      </p:sp>
      <p:sp>
        <p:nvSpPr>
          <p:cNvPr id="3" name="Content Placeholder 2"/>
          <p:cNvSpPr>
            <a:spLocks noGrp="1"/>
          </p:cNvSpPr>
          <p:nvPr>
            <p:ph idx="1"/>
          </p:nvPr>
        </p:nvSpPr>
        <p:spPr>
          <a:xfrm>
            <a:off x="251520" y="980728"/>
            <a:ext cx="8640960" cy="5688632"/>
          </a:xfrm>
        </p:spPr>
        <p:txBody>
          <a:bodyPr>
            <a:normAutofit fontScale="77500" lnSpcReduction="20000"/>
          </a:bodyPr>
          <a:lstStyle/>
          <a:p>
            <a:pPr>
              <a:buNone/>
            </a:pPr>
            <a:r>
              <a:rPr lang="en-GB" b="1" dirty="0" smtClean="0">
                <a:solidFill>
                  <a:srgbClr val="7030A0"/>
                </a:solidFill>
                <a:latin typeface="Arial" pitchFamily="34" charset="0"/>
                <a:cs typeface="Arial" pitchFamily="34" charset="0"/>
              </a:rPr>
              <a:t>Environmental </a:t>
            </a:r>
            <a:r>
              <a:rPr lang="en-GB" b="1" dirty="0">
                <a:solidFill>
                  <a:srgbClr val="7030A0"/>
                </a:solidFill>
                <a:latin typeface="Arial" pitchFamily="34" charset="0"/>
                <a:cs typeface="Arial" pitchFamily="34" charset="0"/>
              </a:rPr>
              <a:t>Effects of Tailings </a:t>
            </a:r>
            <a:r>
              <a:rPr lang="en-GB" b="1" dirty="0" smtClean="0">
                <a:solidFill>
                  <a:srgbClr val="7030A0"/>
                </a:solidFill>
                <a:latin typeface="Arial" pitchFamily="34" charset="0"/>
                <a:cs typeface="Arial" pitchFamily="34" charset="0"/>
              </a:rPr>
              <a:t>Disposal</a:t>
            </a:r>
            <a:r>
              <a:rPr lang="en-GB" dirty="0">
                <a:latin typeface="Arial" pitchFamily="34" charset="0"/>
                <a:cs typeface="Arial" pitchFamily="34" charset="0"/>
              </a:rPr>
              <a:t> </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The main effects </a:t>
            </a:r>
            <a:r>
              <a:rPr lang="en-GB" dirty="0">
                <a:latin typeface="Arial" pitchFamily="34" charset="0"/>
                <a:cs typeface="Arial" pitchFamily="34" charset="0"/>
              </a:rPr>
              <a:t>of pollution are due to the effluent pH, which may cause ecological changes</a:t>
            </a:r>
            <a:r>
              <a:rPr lang="en-GB" dirty="0" smtClean="0">
                <a:latin typeface="Arial" pitchFamily="34" charset="0"/>
                <a:cs typeface="Arial" pitchFamily="34" charset="0"/>
              </a:rPr>
              <a:t>;</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 </a:t>
            </a:r>
            <a:r>
              <a:rPr lang="en-GB" dirty="0">
                <a:latin typeface="Arial" pitchFamily="34" charset="0"/>
                <a:cs typeface="Arial" pitchFamily="34" charset="0"/>
              </a:rPr>
              <a:t>dissolved heavy metals, such as copper, lead, zinc, etc., which can be lethal to fish-life if allowed to enter local water-courses; </a:t>
            </a:r>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mill </a:t>
            </a:r>
            <a:r>
              <a:rPr lang="en-GB" dirty="0">
                <a:latin typeface="Arial" pitchFamily="34" charset="0"/>
                <a:cs typeface="Arial" pitchFamily="34" charset="0"/>
              </a:rPr>
              <a:t>reagents, which are usually present in only very small quantities, but, nevertheless, may be harmful</a:t>
            </a:r>
            <a:r>
              <a:rPr lang="en-GB" dirty="0" smtClean="0">
                <a:latin typeface="Arial" pitchFamily="34" charset="0"/>
                <a:cs typeface="Arial" pitchFamily="34" charset="0"/>
              </a:rPr>
              <a:t>;</a:t>
            </a:r>
          </a:p>
          <a:p>
            <a:pPr algn="just">
              <a:buNone/>
            </a:pPr>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 </a:t>
            </a:r>
            <a:r>
              <a:rPr lang="en-GB" dirty="0">
                <a:latin typeface="Arial" pitchFamily="34" charset="0"/>
                <a:cs typeface="Arial" pitchFamily="34" charset="0"/>
              </a:rPr>
              <a:t>and suspended solids, which should be minimal if the tailings have spent long residence times in the dam, thus allowing the solids to settle and produce a clear decant.</a:t>
            </a:r>
          </a:p>
          <a:p>
            <a:pPr>
              <a:buNone/>
            </a:pPr>
            <a:endParaRPr lang="en-GB" dirty="0"/>
          </a:p>
          <a:p>
            <a:pPr algn="just"/>
            <a:endParaRPr lang="en-GB" dirty="0" smtClean="0"/>
          </a:p>
          <a:p>
            <a:pPr algn="just"/>
            <a:endParaRPr lang="en-GB" dirty="0" smtClean="0"/>
          </a:p>
          <a:p>
            <a:pPr>
              <a:buNone/>
            </a:pPr>
            <a:endParaRPr lang="en-GB" b="1" dirty="0"/>
          </a:p>
          <a:p>
            <a:pPr algn="just"/>
            <a:endParaRPr lang="en-GB" dirty="0" smtClean="0"/>
          </a:p>
          <a:p>
            <a:pPr>
              <a:buNone/>
            </a:pPr>
            <a:endParaRPr lang="en-GB" dirty="0"/>
          </a:p>
          <a:p>
            <a:pPr>
              <a:buNone/>
            </a:pPr>
            <a:endParaRPr lang="en-GB" dirty="0"/>
          </a:p>
          <a:p>
            <a:pPr algn="just"/>
            <a:endParaRPr lang="en-GB"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20</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rPr>
              <a:t>TAILINGS DISPOSAL</a:t>
            </a:r>
            <a:endParaRPr lang="en-GB" b="1" dirty="0">
              <a:solidFill>
                <a:srgbClr val="002060"/>
              </a:solidFill>
            </a:endParaRPr>
          </a:p>
        </p:txBody>
      </p:sp>
      <p:sp>
        <p:nvSpPr>
          <p:cNvPr id="3" name="Content Placeholder 2"/>
          <p:cNvSpPr>
            <a:spLocks noGrp="1"/>
          </p:cNvSpPr>
          <p:nvPr>
            <p:ph idx="1"/>
          </p:nvPr>
        </p:nvSpPr>
        <p:spPr>
          <a:xfrm>
            <a:off x="179512" y="1268760"/>
            <a:ext cx="8712968" cy="5400600"/>
          </a:xfrm>
        </p:spPr>
        <p:txBody>
          <a:bodyPr>
            <a:normAutofit/>
          </a:bodyPr>
          <a:lstStyle/>
          <a:p>
            <a:pPr>
              <a:buNone/>
            </a:pPr>
            <a:r>
              <a:rPr lang="en-GB" b="1" dirty="0" smtClean="0">
                <a:solidFill>
                  <a:srgbClr val="7030A0"/>
                </a:solidFill>
                <a:latin typeface="Arial" pitchFamily="34" charset="0"/>
                <a:cs typeface="Arial" pitchFamily="34" charset="0"/>
              </a:rPr>
              <a:t>Environmental </a:t>
            </a:r>
            <a:r>
              <a:rPr lang="en-GB" b="1" dirty="0">
                <a:solidFill>
                  <a:srgbClr val="7030A0"/>
                </a:solidFill>
                <a:latin typeface="Arial" pitchFamily="34" charset="0"/>
                <a:cs typeface="Arial" pitchFamily="34" charset="0"/>
              </a:rPr>
              <a:t>Effects of Tailings </a:t>
            </a:r>
            <a:r>
              <a:rPr lang="en-GB" b="1" dirty="0" smtClean="0">
                <a:solidFill>
                  <a:srgbClr val="7030A0"/>
                </a:solidFill>
                <a:latin typeface="Arial" pitchFamily="34" charset="0"/>
                <a:cs typeface="Arial" pitchFamily="34" charset="0"/>
              </a:rPr>
              <a:t>Disposal</a:t>
            </a:r>
            <a:r>
              <a:rPr lang="en-GB" dirty="0">
                <a:solidFill>
                  <a:srgbClr val="7030A0"/>
                </a:solidFill>
                <a:latin typeface="Arial" pitchFamily="34" charset="0"/>
                <a:cs typeface="Arial" pitchFamily="34" charset="0"/>
              </a:rPr>
              <a:t> </a:t>
            </a:r>
          </a:p>
          <a:p>
            <a:pPr algn="just"/>
            <a:r>
              <a:rPr lang="en-GB" dirty="0" smtClean="0">
                <a:latin typeface="Arial" pitchFamily="34" charset="0"/>
                <a:cs typeface="Arial" pitchFamily="34" charset="0"/>
              </a:rPr>
              <a:t>Figure 7 shows a generalised representation of water gain and loss at a tailings impoundment (Down and Stocks, 1977b).</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With the exception of precipitation and evaporation, rates and volumes of water can be controlled to a large extent.</a:t>
            </a:r>
            <a:endParaRPr lang="en-GB" dirty="0">
              <a:latin typeface="Arial" pitchFamily="34" charset="0"/>
              <a:cs typeface="Arial" pitchFamily="34" charset="0"/>
            </a:endParaRPr>
          </a:p>
          <a:p>
            <a:pPr algn="just"/>
            <a:endParaRPr lang="en-GB" dirty="0" smtClean="0"/>
          </a:p>
          <a:p>
            <a:pPr>
              <a:buNone/>
            </a:pPr>
            <a:endParaRPr lang="en-GB" b="1" dirty="0"/>
          </a:p>
          <a:p>
            <a:pPr algn="just"/>
            <a:endParaRPr lang="en-GB" dirty="0" smtClean="0"/>
          </a:p>
          <a:p>
            <a:pPr>
              <a:buNone/>
            </a:pPr>
            <a:endParaRPr lang="en-GB" dirty="0"/>
          </a:p>
          <a:p>
            <a:pPr>
              <a:buNone/>
            </a:pPr>
            <a:endParaRPr lang="en-GB" dirty="0"/>
          </a:p>
          <a:p>
            <a:pPr algn="just"/>
            <a:endParaRPr lang="en-GB"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21</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395536" y="548680"/>
            <a:ext cx="8352928" cy="5184576"/>
          </a:xfrm>
          <a:prstGeom prst="rect">
            <a:avLst/>
          </a:prstGeom>
          <a:noFill/>
          <a:ln w="9525">
            <a:noFill/>
            <a:miter lim="800000"/>
            <a:headEnd/>
            <a:tailEnd/>
          </a:ln>
        </p:spPr>
      </p:pic>
      <p:sp>
        <p:nvSpPr>
          <p:cNvPr id="3" name="TextBox 2"/>
          <p:cNvSpPr txBox="1"/>
          <p:nvPr/>
        </p:nvSpPr>
        <p:spPr>
          <a:xfrm>
            <a:off x="899592" y="6165304"/>
            <a:ext cx="7632848" cy="400110"/>
          </a:xfrm>
          <a:prstGeom prst="rect">
            <a:avLst/>
          </a:prstGeom>
          <a:noFill/>
        </p:spPr>
        <p:txBody>
          <a:bodyPr wrap="square" rtlCol="0">
            <a:spAutoFit/>
          </a:bodyPr>
          <a:lstStyle/>
          <a:p>
            <a:pPr algn="ctr"/>
            <a:r>
              <a:rPr lang="en-GB" sz="2000" b="1" dirty="0" smtClean="0"/>
              <a:t>Figure 7: Water gain and loss in a typical tailings dam</a:t>
            </a:r>
            <a:endParaRPr lang="en-GB" sz="2000" b="1"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22</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lstStyle/>
          <a:p>
            <a:r>
              <a:rPr lang="en-GB" b="1" dirty="0" smtClean="0">
                <a:solidFill>
                  <a:srgbClr val="002060"/>
                </a:solidFill>
              </a:rPr>
              <a:t>TAILINGS DISPOSAL</a:t>
            </a:r>
            <a:endParaRPr lang="en-GB" b="1" dirty="0">
              <a:solidFill>
                <a:srgbClr val="002060"/>
              </a:solidFill>
            </a:endParaRPr>
          </a:p>
        </p:txBody>
      </p:sp>
      <p:sp>
        <p:nvSpPr>
          <p:cNvPr id="3" name="Content Placeholder 2"/>
          <p:cNvSpPr>
            <a:spLocks noGrp="1"/>
          </p:cNvSpPr>
          <p:nvPr>
            <p:ph idx="1"/>
          </p:nvPr>
        </p:nvSpPr>
        <p:spPr>
          <a:xfrm>
            <a:off x="179512" y="1124744"/>
            <a:ext cx="8712968" cy="5544616"/>
          </a:xfrm>
        </p:spPr>
        <p:txBody>
          <a:bodyPr>
            <a:normAutofit fontScale="70000" lnSpcReduction="20000"/>
          </a:bodyPr>
          <a:lstStyle/>
          <a:p>
            <a:pPr>
              <a:buNone/>
            </a:pPr>
            <a:r>
              <a:rPr lang="en-GB" sz="4000" b="1" dirty="0" smtClean="0">
                <a:solidFill>
                  <a:srgbClr val="7030A0"/>
                </a:solidFill>
                <a:latin typeface="Arial" pitchFamily="34" charset="0"/>
                <a:cs typeface="Arial" pitchFamily="34" charset="0"/>
              </a:rPr>
              <a:t>Environmental </a:t>
            </a:r>
            <a:r>
              <a:rPr lang="en-GB" sz="4000" b="1" dirty="0">
                <a:solidFill>
                  <a:srgbClr val="7030A0"/>
                </a:solidFill>
                <a:latin typeface="Arial" pitchFamily="34" charset="0"/>
                <a:cs typeface="Arial" pitchFamily="34" charset="0"/>
              </a:rPr>
              <a:t>Effects of Tailings </a:t>
            </a:r>
            <a:r>
              <a:rPr lang="en-GB" sz="4000" b="1" dirty="0" smtClean="0">
                <a:solidFill>
                  <a:srgbClr val="7030A0"/>
                </a:solidFill>
                <a:latin typeface="Arial" pitchFamily="34" charset="0"/>
                <a:cs typeface="Arial" pitchFamily="34" charset="0"/>
              </a:rPr>
              <a:t>Disposal</a:t>
            </a:r>
            <a:r>
              <a:rPr lang="en-GB" sz="4000" dirty="0">
                <a:solidFill>
                  <a:srgbClr val="7030A0"/>
                </a:solidFill>
                <a:latin typeface="Arial" pitchFamily="34" charset="0"/>
                <a:cs typeface="Arial" pitchFamily="34" charset="0"/>
              </a:rPr>
              <a:t> </a:t>
            </a:r>
          </a:p>
          <a:p>
            <a:pPr algn="just"/>
            <a:endParaRPr lang="en-GB" dirty="0">
              <a:latin typeface="Arial" pitchFamily="34" charset="0"/>
              <a:cs typeface="Arial" pitchFamily="34" charset="0"/>
            </a:endParaRPr>
          </a:p>
          <a:p>
            <a:pPr algn="just"/>
            <a:r>
              <a:rPr lang="en-GB" dirty="0">
                <a:latin typeface="Arial" pitchFamily="34" charset="0"/>
                <a:cs typeface="Arial" pitchFamily="34" charset="0"/>
              </a:rPr>
              <a:t>It is more satisfactory to attempt to prevent the contamination of natural waters rather than to purify them afterwards, and if surface run-off to the dam is substantial, then interception ditches should be installed. </a:t>
            </a:r>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It </a:t>
            </a:r>
            <a:r>
              <a:rPr lang="en-GB" dirty="0">
                <a:latin typeface="Arial" pitchFamily="34" charset="0"/>
                <a:cs typeface="Arial" pitchFamily="34" charset="0"/>
              </a:rPr>
              <a:t>is difficult to quantify the amount of water lost to groundwater, but this can be minimised by selecting a site with impervious foundations, or by sealing with an artificial layer of clay. </a:t>
            </a:r>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Seepage </a:t>
            </a:r>
            <a:r>
              <a:rPr lang="en-GB" dirty="0">
                <a:latin typeface="Arial" pitchFamily="34" charset="0"/>
                <a:cs typeface="Arial" pitchFamily="34" charset="0"/>
              </a:rPr>
              <a:t>through the dam wall is often minimised by an impervious slimes layer on the upstream face of the dam, but this is expensive, and many mines prefer to encourage free-drainage of the dam through pervious, chemically barren material.</a:t>
            </a:r>
            <a:endParaRPr lang="en-GB" dirty="0" smtClean="0">
              <a:latin typeface="Arial" pitchFamily="34" charset="0"/>
              <a:cs typeface="Arial" pitchFamily="34" charset="0"/>
            </a:endParaRPr>
          </a:p>
          <a:p>
            <a:pPr algn="just"/>
            <a:endParaRPr lang="en-GB" dirty="0" smtClean="0"/>
          </a:p>
          <a:p>
            <a:pPr>
              <a:buNone/>
            </a:pPr>
            <a:endParaRPr lang="en-GB" b="1" dirty="0"/>
          </a:p>
          <a:p>
            <a:pPr algn="just"/>
            <a:endParaRPr lang="en-GB" dirty="0" smtClean="0"/>
          </a:p>
          <a:p>
            <a:pPr>
              <a:buNone/>
            </a:pPr>
            <a:endParaRPr lang="en-GB" dirty="0"/>
          </a:p>
          <a:p>
            <a:pPr>
              <a:buNone/>
            </a:pPr>
            <a:endParaRPr lang="en-GB" dirty="0"/>
          </a:p>
          <a:p>
            <a:pPr algn="just"/>
            <a:endParaRPr lang="en-GB"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23</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b="1" dirty="0" smtClean="0">
                <a:solidFill>
                  <a:srgbClr val="002060"/>
                </a:solidFill>
              </a:rPr>
              <a:t>TAILINGS DISPOSAL</a:t>
            </a:r>
            <a:endParaRPr lang="en-GB" b="1" dirty="0">
              <a:solidFill>
                <a:srgbClr val="002060"/>
              </a:solidFill>
            </a:endParaRPr>
          </a:p>
        </p:txBody>
      </p:sp>
      <p:sp>
        <p:nvSpPr>
          <p:cNvPr id="3" name="Content Placeholder 2"/>
          <p:cNvSpPr>
            <a:spLocks noGrp="1"/>
          </p:cNvSpPr>
          <p:nvPr>
            <p:ph idx="1"/>
          </p:nvPr>
        </p:nvSpPr>
        <p:spPr>
          <a:xfrm>
            <a:off x="251520" y="1268760"/>
            <a:ext cx="8640960" cy="5400600"/>
          </a:xfrm>
        </p:spPr>
        <p:txBody>
          <a:bodyPr>
            <a:normAutofit fontScale="77500" lnSpcReduction="20000"/>
          </a:bodyPr>
          <a:lstStyle/>
          <a:p>
            <a:pPr>
              <a:buNone/>
            </a:pPr>
            <a:r>
              <a:rPr lang="en-GB" b="1" dirty="0" smtClean="0">
                <a:solidFill>
                  <a:srgbClr val="7030A0"/>
                </a:solidFill>
                <a:latin typeface="Arial" pitchFamily="34" charset="0"/>
                <a:cs typeface="Arial" pitchFamily="34" charset="0"/>
              </a:rPr>
              <a:t>Environmental </a:t>
            </a:r>
            <a:r>
              <a:rPr lang="en-GB" b="1" dirty="0">
                <a:solidFill>
                  <a:srgbClr val="7030A0"/>
                </a:solidFill>
                <a:latin typeface="Arial" pitchFamily="34" charset="0"/>
                <a:cs typeface="Arial" pitchFamily="34" charset="0"/>
              </a:rPr>
              <a:t>Effects of Tailings </a:t>
            </a:r>
            <a:r>
              <a:rPr lang="en-GB" b="1" dirty="0" smtClean="0">
                <a:solidFill>
                  <a:srgbClr val="7030A0"/>
                </a:solidFill>
                <a:latin typeface="Arial" pitchFamily="34" charset="0"/>
                <a:cs typeface="Arial" pitchFamily="34" charset="0"/>
              </a:rPr>
              <a:t>Disposal</a:t>
            </a:r>
            <a:r>
              <a:rPr lang="en-GB" dirty="0">
                <a:latin typeface="Arial" pitchFamily="34" charset="0"/>
                <a:cs typeface="Arial" pitchFamily="34" charset="0"/>
              </a:rPr>
              <a:t> </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In </a:t>
            </a:r>
            <a:r>
              <a:rPr lang="en-GB" dirty="0">
                <a:latin typeface="Arial" pitchFamily="34" charset="0"/>
                <a:cs typeface="Arial" pitchFamily="34" charset="0"/>
              </a:rPr>
              <a:t>the case of upstream dams, this can be a barren starter dyke, while with downstream and centre-line constructions, a free-draining gravel blanket can be used.  </a:t>
            </a:r>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A </a:t>
            </a:r>
            <a:r>
              <a:rPr lang="en-GB" dirty="0">
                <a:latin typeface="Arial" pitchFamily="34" charset="0"/>
                <a:cs typeface="Arial" pitchFamily="34" charset="0"/>
              </a:rPr>
              <a:t>small seepage pond with impervious walls and floors situated below the main dam can collect this water, from where it can be pumped back into the tailings pond. </a:t>
            </a:r>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If </a:t>
            </a:r>
            <a:r>
              <a:rPr lang="en-GB" dirty="0">
                <a:latin typeface="Arial" pitchFamily="34" charset="0"/>
                <a:cs typeface="Arial" pitchFamily="34" charset="0"/>
              </a:rPr>
              <a:t>the dam wall is composed of metal-bearing rock, or sulphide tailings, the seepage is often highly contaminated due to its contact with the solid tailings, and may have to be treated separately.</a:t>
            </a:r>
          </a:p>
          <a:p>
            <a:pPr algn="just"/>
            <a:endParaRPr lang="en-GB" dirty="0"/>
          </a:p>
          <a:p>
            <a:pPr algn="just"/>
            <a:endParaRPr lang="en-GB" dirty="0" smtClean="0"/>
          </a:p>
          <a:p>
            <a:pPr>
              <a:buNone/>
            </a:pPr>
            <a:endParaRPr lang="en-GB" b="1" dirty="0"/>
          </a:p>
          <a:p>
            <a:pPr algn="just"/>
            <a:endParaRPr lang="en-GB" dirty="0" smtClean="0"/>
          </a:p>
          <a:p>
            <a:pPr>
              <a:buNone/>
            </a:pPr>
            <a:endParaRPr lang="en-GB" dirty="0"/>
          </a:p>
          <a:p>
            <a:pPr>
              <a:buNone/>
            </a:pPr>
            <a:endParaRPr lang="en-GB" dirty="0"/>
          </a:p>
          <a:p>
            <a:pPr algn="just"/>
            <a:endParaRPr lang="en-GB"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24</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dirty="0" smtClean="0">
                <a:solidFill>
                  <a:srgbClr val="002060"/>
                </a:solidFill>
              </a:rPr>
              <a:t>TAILINGS DISPOSAL</a:t>
            </a:r>
            <a:endParaRPr lang="en-GB" b="1" dirty="0">
              <a:solidFill>
                <a:srgbClr val="002060"/>
              </a:solidFill>
            </a:endParaRPr>
          </a:p>
        </p:txBody>
      </p:sp>
      <p:sp>
        <p:nvSpPr>
          <p:cNvPr id="3" name="Content Placeholder 2"/>
          <p:cNvSpPr>
            <a:spLocks noGrp="1"/>
          </p:cNvSpPr>
          <p:nvPr>
            <p:ph idx="1"/>
          </p:nvPr>
        </p:nvSpPr>
        <p:spPr>
          <a:xfrm>
            <a:off x="251520" y="1124744"/>
            <a:ext cx="8640960" cy="5544616"/>
          </a:xfrm>
        </p:spPr>
        <p:txBody>
          <a:bodyPr>
            <a:normAutofit fontScale="70000" lnSpcReduction="20000"/>
          </a:bodyPr>
          <a:lstStyle/>
          <a:p>
            <a:pPr>
              <a:buNone/>
            </a:pPr>
            <a:r>
              <a:rPr lang="en-GB" sz="4000" b="1" dirty="0" smtClean="0">
                <a:solidFill>
                  <a:srgbClr val="7030A0"/>
                </a:solidFill>
                <a:latin typeface="Arial" pitchFamily="34" charset="0"/>
                <a:cs typeface="Arial" pitchFamily="34" charset="0"/>
              </a:rPr>
              <a:t>Environmental </a:t>
            </a:r>
            <a:r>
              <a:rPr lang="en-GB" sz="4000" b="1" dirty="0">
                <a:solidFill>
                  <a:srgbClr val="7030A0"/>
                </a:solidFill>
                <a:latin typeface="Arial" pitchFamily="34" charset="0"/>
                <a:cs typeface="Arial" pitchFamily="34" charset="0"/>
              </a:rPr>
              <a:t>Effects of Tailings </a:t>
            </a:r>
            <a:r>
              <a:rPr lang="en-GB" sz="4000" b="1" dirty="0" smtClean="0">
                <a:solidFill>
                  <a:srgbClr val="7030A0"/>
                </a:solidFill>
                <a:latin typeface="Arial" pitchFamily="34" charset="0"/>
                <a:cs typeface="Arial" pitchFamily="34" charset="0"/>
              </a:rPr>
              <a:t>Disposal</a:t>
            </a:r>
            <a:r>
              <a:rPr lang="en-GB" sz="4000" dirty="0">
                <a:solidFill>
                  <a:srgbClr val="7030A0"/>
                </a:solidFill>
                <a:latin typeface="Arial" pitchFamily="34" charset="0"/>
                <a:cs typeface="Arial" pitchFamily="34" charset="0"/>
              </a:rPr>
              <a:t> </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The </a:t>
            </a:r>
            <a:r>
              <a:rPr lang="en-GB" dirty="0">
                <a:latin typeface="Arial" pitchFamily="34" charset="0"/>
                <a:cs typeface="Arial" pitchFamily="34" charset="0"/>
              </a:rPr>
              <a:t>tailings are often treated with lime in order to neutralise acids and precipitate heavy metals as insoluble hydroxides before pumping to the dam. </a:t>
            </a:r>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Such </a:t>
            </a:r>
            <a:r>
              <a:rPr lang="en-GB" dirty="0">
                <a:latin typeface="Arial" pitchFamily="34" charset="0"/>
                <a:cs typeface="Arial" pitchFamily="34" charset="0"/>
              </a:rPr>
              <a:t>treated tailings may be thickened and the overflow, free of heavy metals, returned to the mill, thus reducing the water and pollution input to the tailings dam.</a:t>
            </a:r>
          </a:p>
          <a:p>
            <a:pPr algn="just"/>
            <a:r>
              <a:rPr lang="en-GB" dirty="0">
                <a:latin typeface="Arial" pitchFamily="34" charset="0"/>
                <a:cs typeface="Arial" pitchFamily="34" charset="0"/>
              </a:rPr>
              <a:t> </a:t>
            </a:r>
          </a:p>
          <a:p>
            <a:pPr algn="just"/>
            <a:r>
              <a:rPr lang="en-GB" dirty="0">
                <a:latin typeface="Arial" pitchFamily="34" charset="0"/>
                <a:cs typeface="Arial" pitchFamily="34" charset="0"/>
              </a:rPr>
              <a:t>Recycling of water from the decant is becoming more important due to pressures from governments and environmentalists. </a:t>
            </a:r>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The </a:t>
            </a:r>
            <a:r>
              <a:rPr lang="en-GB" dirty="0">
                <a:latin typeface="Arial" pitchFamily="34" charset="0"/>
                <a:cs typeface="Arial" pitchFamily="34" charset="0"/>
              </a:rPr>
              <a:t>main disadvantage of water reclamation is the circulation of pollutants to the mill which, can interfere with processes such as flotation.</a:t>
            </a:r>
          </a:p>
          <a:p>
            <a:pPr algn="just"/>
            <a:endParaRPr lang="en-GB" dirty="0"/>
          </a:p>
          <a:p>
            <a:pPr algn="just"/>
            <a:endParaRPr lang="en-GB" dirty="0" smtClean="0"/>
          </a:p>
          <a:p>
            <a:pPr>
              <a:buNone/>
            </a:pPr>
            <a:endParaRPr lang="en-GB" b="1" dirty="0"/>
          </a:p>
          <a:p>
            <a:pPr algn="just"/>
            <a:endParaRPr lang="en-GB" dirty="0" smtClean="0"/>
          </a:p>
          <a:p>
            <a:pPr>
              <a:buNone/>
            </a:pPr>
            <a:endParaRPr lang="en-GB" dirty="0"/>
          </a:p>
          <a:p>
            <a:pPr>
              <a:buNone/>
            </a:pPr>
            <a:endParaRPr lang="en-GB" dirty="0"/>
          </a:p>
          <a:p>
            <a:pPr algn="just"/>
            <a:endParaRPr lang="en-GB"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25</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50106"/>
          </a:xfrm>
        </p:spPr>
        <p:txBody>
          <a:bodyPr/>
          <a:lstStyle/>
          <a:p>
            <a:r>
              <a:rPr lang="en-GB" b="1" dirty="0" smtClean="0">
                <a:solidFill>
                  <a:srgbClr val="002060"/>
                </a:solidFill>
              </a:rPr>
              <a:t>TAILINGS DISPOSAL</a:t>
            </a:r>
            <a:endParaRPr lang="en-GB" b="1" dirty="0">
              <a:solidFill>
                <a:srgbClr val="002060"/>
              </a:solidFill>
            </a:endParaRPr>
          </a:p>
        </p:txBody>
      </p:sp>
      <p:sp>
        <p:nvSpPr>
          <p:cNvPr id="3" name="Content Placeholder 2"/>
          <p:cNvSpPr>
            <a:spLocks noGrp="1"/>
          </p:cNvSpPr>
          <p:nvPr>
            <p:ph idx="1"/>
          </p:nvPr>
        </p:nvSpPr>
        <p:spPr>
          <a:xfrm>
            <a:off x="179512" y="1052736"/>
            <a:ext cx="8712968" cy="5616624"/>
          </a:xfrm>
        </p:spPr>
        <p:txBody>
          <a:bodyPr>
            <a:normAutofit fontScale="92500" lnSpcReduction="20000"/>
          </a:bodyPr>
          <a:lstStyle/>
          <a:p>
            <a:pPr>
              <a:buNone/>
            </a:pPr>
            <a:r>
              <a:rPr lang="en-GB" b="1" dirty="0" smtClean="0">
                <a:solidFill>
                  <a:srgbClr val="7030A0"/>
                </a:solidFill>
                <a:latin typeface="Arial" pitchFamily="34" charset="0"/>
                <a:cs typeface="Arial" pitchFamily="34" charset="0"/>
              </a:rPr>
              <a:t>Environmental </a:t>
            </a:r>
            <a:r>
              <a:rPr lang="en-GB" b="1" dirty="0">
                <a:solidFill>
                  <a:srgbClr val="7030A0"/>
                </a:solidFill>
                <a:latin typeface="Arial" pitchFamily="34" charset="0"/>
                <a:cs typeface="Arial" pitchFamily="34" charset="0"/>
              </a:rPr>
              <a:t>Effects of Tailings </a:t>
            </a:r>
            <a:r>
              <a:rPr lang="en-GB" b="1" dirty="0" smtClean="0">
                <a:solidFill>
                  <a:srgbClr val="7030A0"/>
                </a:solidFill>
                <a:latin typeface="Arial" pitchFamily="34" charset="0"/>
                <a:cs typeface="Arial" pitchFamily="34" charset="0"/>
              </a:rPr>
              <a:t>Disposal</a:t>
            </a:r>
            <a:r>
              <a:rPr lang="en-GB" dirty="0">
                <a:solidFill>
                  <a:srgbClr val="7030A0"/>
                </a:solidFill>
                <a:latin typeface="Arial" pitchFamily="34" charset="0"/>
                <a:cs typeface="Arial" pitchFamily="34" charset="0"/>
              </a:rPr>
              <a:t> </a:t>
            </a:r>
          </a:p>
          <a:p>
            <a:pPr algn="just"/>
            <a:endParaRPr lang="en-GB" sz="2400" dirty="0" smtClean="0">
              <a:latin typeface="Arial" pitchFamily="34" charset="0"/>
              <a:cs typeface="Arial" pitchFamily="34" charset="0"/>
            </a:endParaRPr>
          </a:p>
          <a:p>
            <a:pPr algn="just"/>
            <a:r>
              <a:rPr lang="en-GB" sz="2400" dirty="0" smtClean="0">
                <a:latin typeface="Arial" pitchFamily="34" charset="0"/>
                <a:cs typeface="Arial" pitchFamily="34" charset="0"/>
              </a:rPr>
              <a:t>The mineralogical nature of the tailings often provides natural pollution control.</a:t>
            </a:r>
          </a:p>
          <a:p>
            <a:pPr algn="just"/>
            <a:endParaRPr lang="en-GB" sz="2400" dirty="0" smtClean="0">
              <a:latin typeface="Arial" pitchFamily="34" charset="0"/>
              <a:cs typeface="Arial" pitchFamily="34" charset="0"/>
            </a:endParaRPr>
          </a:p>
          <a:p>
            <a:pPr algn="just"/>
            <a:r>
              <a:rPr lang="en-GB" sz="2400" dirty="0" smtClean="0">
                <a:latin typeface="Arial" pitchFamily="34" charset="0"/>
                <a:cs typeface="Arial" pitchFamily="34" charset="0"/>
              </a:rPr>
              <a:t>For instance, the presence of alkaline gangue minerals such as limestone can render metals less soluble and neutralise oxidation products.</a:t>
            </a:r>
          </a:p>
          <a:p>
            <a:pPr algn="just"/>
            <a:endParaRPr lang="en-GB" sz="2400" dirty="0" smtClean="0">
              <a:latin typeface="Arial" pitchFamily="34" charset="0"/>
              <a:cs typeface="Arial" pitchFamily="34" charset="0"/>
            </a:endParaRPr>
          </a:p>
          <a:p>
            <a:pPr algn="just"/>
            <a:r>
              <a:rPr lang="en-GB" sz="2400" dirty="0" smtClean="0">
                <a:latin typeface="Arial" pitchFamily="34" charset="0"/>
                <a:cs typeface="Arial" pitchFamily="34" charset="0"/>
              </a:rPr>
              <a:t>Such ores thus present less problems than sulphide ores associated with neutral-acid gangues, which oxidise to produce sulphuric acid, and apart from acidifying the water, consume dissolved oxygen as well (Down and Stock, 177c).</a:t>
            </a:r>
          </a:p>
          <a:p>
            <a:pPr algn="just"/>
            <a:endParaRPr lang="en-GB" sz="2400" dirty="0" smtClean="0">
              <a:latin typeface="Arial" pitchFamily="34" charset="0"/>
              <a:cs typeface="Arial" pitchFamily="34" charset="0"/>
            </a:endParaRPr>
          </a:p>
          <a:p>
            <a:pPr algn="just"/>
            <a:r>
              <a:rPr lang="en-GB" sz="2400" dirty="0" smtClean="0">
                <a:latin typeface="Arial" pitchFamily="34" charset="0"/>
                <a:cs typeface="Arial" pitchFamily="34" charset="0"/>
              </a:rPr>
              <a:t>Chemical treatment of such acid effluents s essential, neutralisation by lime usually being performed, which precipitates the heavy metals, and promotes flocculation as well as reducing acidity.</a:t>
            </a:r>
            <a:endParaRPr lang="en-GB" sz="2400" dirty="0" smtClean="0">
              <a:latin typeface="Arial" pitchFamily="34" charset="0"/>
              <a:cs typeface="Arial" pitchFamily="34" charset="0"/>
            </a:endParaRPr>
          </a:p>
          <a:p>
            <a:pPr algn="just"/>
            <a:endParaRPr lang="en-GB" dirty="0"/>
          </a:p>
          <a:p>
            <a:pPr algn="just"/>
            <a:endParaRPr lang="en-GB" dirty="0" smtClean="0"/>
          </a:p>
          <a:p>
            <a:pPr>
              <a:buNone/>
            </a:pPr>
            <a:endParaRPr lang="en-GB" b="1" dirty="0"/>
          </a:p>
          <a:p>
            <a:pPr algn="just"/>
            <a:endParaRPr lang="en-GB" dirty="0" smtClean="0"/>
          </a:p>
          <a:p>
            <a:pPr>
              <a:buNone/>
            </a:pPr>
            <a:endParaRPr lang="en-GB" dirty="0"/>
          </a:p>
          <a:p>
            <a:pPr>
              <a:buNone/>
            </a:pPr>
            <a:endParaRPr lang="en-GB" dirty="0"/>
          </a:p>
          <a:p>
            <a:pPr algn="just"/>
            <a:endParaRPr lang="en-GB"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26</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b="1" dirty="0" smtClean="0">
                <a:solidFill>
                  <a:srgbClr val="002060"/>
                </a:solidFill>
              </a:rPr>
              <a:t>TAILINGS DISPOSAL</a:t>
            </a:r>
            <a:endParaRPr lang="en-GB" b="1" dirty="0">
              <a:solidFill>
                <a:srgbClr val="002060"/>
              </a:solidFill>
            </a:endParaRPr>
          </a:p>
        </p:txBody>
      </p:sp>
      <p:sp>
        <p:nvSpPr>
          <p:cNvPr id="3" name="Content Placeholder 2"/>
          <p:cNvSpPr>
            <a:spLocks noGrp="1"/>
          </p:cNvSpPr>
          <p:nvPr>
            <p:ph idx="1"/>
          </p:nvPr>
        </p:nvSpPr>
        <p:spPr>
          <a:xfrm>
            <a:off x="457200" y="1124744"/>
            <a:ext cx="8229600" cy="5472608"/>
          </a:xfrm>
        </p:spPr>
        <p:txBody>
          <a:bodyPr>
            <a:normAutofit fontScale="92500" lnSpcReduction="10000"/>
          </a:bodyPr>
          <a:lstStyle/>
          <a:p>
            <a:pPr>
              <a:buNone/>
            </a:pPr>
            <a:r>
              <a:rPr lang="en-GB" dirty="0"/>
              <a:t> </a:t>
            </a:r>
            <a:r>
              <a:rPr lang="en-GB" b="1" dirty="0">
                <a:solidFill>
                  <a:srgbClr val="7030A0"/>
                </a:solidFill>
              </a:rPr>
              <a:t>Methods of Disposal of Tailings</a:t>
            </a:r>
          </a:p>
          <a:p>
            <a:pPr>
              <a:buNone/>
            </a:pPr>
            <a:endParaRPr lang="en-GB" dirty="0"/>
          </a:p>
          <a:p>
            <a:pPr algn="just"/>
            <a:r>
              <a:rPr lang="en-GB" dirty="0">
                <a:latin typeface="Arial" pitchFamily="34" charset="0"/>
                <a:cs typeface="Arial" pitchFamily="34" charset="0"/>
              </a:rPr>
              <a:t>The methods used to dispose of tailings have developed due to environmental pressures, changing milling practice, and realisation of profitable applications</a:t>
            </a:r>
            <a:r>
              <a:rPr lang="en-GB" dirty="0" smtClean="0">
                <a:latin typeface="Arial" pitchFamily="34" charset="0"/>
                <a:cs typeface="Arial" pitchFamily="34" charset="0"/>
              </a:rPr>
              <a:t>.</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 </a:t>
            </a:r>
            <a:r>
              <a:rPr lang="en-GB" dirty="0">
                <a:latin typeface="Arial" pitchFamily="34" charset="0"/>
                <a:cs typeface="Arial" pitchFamily="34" charset="0"/>
              </a:rPr>
              <a:t>Early methods included discharge of tailings into rivers and streams, which is still practised at some mines, and the dumping of coarse dewatered tailings on to land.</a:t>
            </a:r>
          </a:p>
          <a:p>
            <a:pPr>
              <a:buNone/>
            </a:pPr>
            <a:endParaRPr lang="en-GB" dirty="0"/>
          </a:p>
          <a:p>
            <a:pPr algn="just"/>
            <a:endParaRPr lang="en-GB"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3</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b="1" dirty="0" smtClean="0">
                <a:solidFill>
                  <a:srgbClr val="002060"/>
                </a:solidFill>
              </a:rPr>
              <a:t>TAILINGS DISPOSAL</a:t>
            </a:r>
            <a:endParaRPr lang="en-GB" b="1" dirty="0">
              <a:solidFill>
                <a:srgbClr val="002060"/>
              </a:solidFill>
            </a:endParaRPr>
          </a:p>
        </p:txBody>
      </p:sp>
      <p:sp>
        <p:nvSpPr>
          <p:cNvPr id="3" name="Content Placeholder 2"/>
          <p:cNvSpPr>
            <a:spLocks noGrp="1"/>
          </p:cNvSpPr>
          <p:nvPr>
            <p:ph idx="1"/>
          </p:nvPr>
        </p:nvSpPr>
        <p:spPr>
          <a:xfrm>
            <a:off x="457200" y="1196752"/>
            <a:ext cx="8229600" cy="5400600"/>
          </a:xfrm>
        </p:spPr>
        <p:txBody>
          <a:bodyPr>
            <a:normAutofit fontScale="70000" lnSpcReduction="20000"/>
          </a:bodyPr>
          <a:lstStyle/>
          <a:p>
            <a:pPr>
              <a:buNone/>
            </a:pPr>
            <a:r>
              <a:rPr lang="en-GB" sz="4600" b="1" dirty="0" smtClean="0">
                <a:solidFill>
                  <a:srgbClr val="7030A0"/>
                </a:solidFill>
              </a:rPr>
              <a:t>Tailings </a:t>
            </a:r>
            <a:r>
              <a:rPr lang="en-GB" sz="4600" b="1" dirty="0">
                <a:solidFill>
                  <a:srgbClr val="7030A0"/>
                </a:solidFill>
              </a:rPr>
              <a:t>Dams</a:t>
            </a:r>
          </a:p>
          <a:p>
            <a:pPr>
              <a:buNone/>
            </a:pPr>
            <a:r>
              <a:rPr lang="en-GB" dirty="0"/>
              <a:t> </a:t>
            </a:r>
          </a:p>
          <a:p>
            <a:pPr algn="just"/>
            <a:r>
              <a:rPr lang="en-GB" dirty="0">
                <a:latin typeface="Arial" pitchFamily="34" charset="0"/>
                <a:cs typeface="Arial" pitchFamily="34" charset="0"/>
              </a:rPr>
              <a:t>The design, construction, and operation of tailings dams is a major consideration for most new mining developments, as well as for many existing operations (</a:t>
            </a:r>
            <a:r>
              <a:rPr lang="en-GB" dirty="0" err="1">
                <a:latin typeface="Arial" pitchFamily="34" charset="0"/>
                <a:cs typeface="Arial" pitchFamily="34" charset="0"/>
              </a:rPr>
              <a:t>Klohn</a:t>
            </a:r>
            <a:r>
              <a:rPr lang="en-GB" dirty="0">
                <a:latin typeface="Arial" pitchFamily="34" charset="0"/>
                <a:cs typeface="Arial" pitchFamily="34" charset="0"/>
              </a:rPr>
              <a:t>, 1981; Vick, 1981).</a:t>
            </a:r>
          </a:p>
          <a:p>
            <a:pPr algn="just">
              <a:buNone/>
            </a:pPr>
            <a:endParaRPr lang="en-GB" dirty="0">
              <a:latin typeface="Arial" pitchFamily="34" charset="0"/>
              <a:cs typeface="Arial" pitchFamily="34" charset="0"/>
            </a:endParaRPr>
          </a:p>
          <a:p>
            <a:pPr algn="just"/>
            <a:r>
              <a:rPr lang="en-GB" dirty="0">
                <a:latin typeface="Arial" pitchFamily="34" charset="0"/>
                <a:cs typeface="Arial" pitchFamily="34" charset="0"/>
              </a:rPr>
              <a:t>It is economically advantageous to site the impoundment close to the mine, but this imposes limits on site selection</a:t>
            </a:r>
            <a:r>
              <a:rPr lang="en-GB" dirty="0" smtClean="0">
                <a:latin typeface="Arial" pitchFamily="34" charset="0"/>
                <a:cs typeface="Arial" pitchFamily="34" charset="0"/>
              </a:rPr>
              <a:t>.</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 </a:t>
            </a:r>
            <a:r>
              <a:rPr lang="en-GB" dirty="0">
                <a:latin typeface="Arial" pitchFamily="34" charset="0"/>
                <a:cs typeface="Arial" pitchFamily="34" charset="0"/>
              </a:rPr>
              <a:t>The ground underlying the dam must be structurally sound and able to bear the weight of the impoundment. </a:t>
            </a:r>
            <a:endParaRPr lang="en-GB" dirty="0" smtClean="0">
              <a:latin typeface="Arial" pitchFamily="34" charset="0"/>
              <a:cs typeface="Arial" pitchFamily="34" charset="0"/>
            </a:endParaRPr>
          </a:p>
          <a:p>
            <a:pPr algn="just">
              <a:buNone/>
            </a:pPr>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If </a:t>
            </a:r>
            <a:r>
              <a:rPr lang="en-GB" dirty="0">
                <a:latin typeface="Arial" pitchFamily="34" charset="0"/>
                <a:cs typeface="Arial" pitchFamily="34" charset="0"/>
              </a:rPr>
              <a:t>such a site cannot be found close to the mine, it may be necessary to pump the tailings, at a high slurry density, to a suitable location.</a:t>
            </a:r>
          </a:p>
          <a:p>
            <a:pPr>
              <a:buNone/>
            </a:pPr>
            <a:endParaRPr lang="en-GB" dirty="0"/>
          </a:p>
          <a:p>
            <a:pPr algn="just"/>
            <a:endParaRPr lang="en-GB"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4</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b="1" dirty="0" smtClean="0">
                <a:solidFill>
                  <a:srgbClr val="002060"/>
                </a:solidFill>
              </a:rPr>
              <a:t>TAILINGS DISPOSAL</a:t>
            </a:r>
            <a:endParaRPr lang="en-GB" b="1" dirty="0">
              <a:solidFill>
                <a:srgbClr val="002060"/>
              </a:solidFill>
            </a:endParaRPr>
          </a:p>
        </p:txBody>
      </p:sp>
      <p:sp>
        <p:nvSpPr>
          <p:cNvPr id="3" name="Content Placeholder 2"/>
          <p:cNvSpPr>
            <a:spLocks noGrp="1"/>
          </p:cNvSpPr>
          <p:nvPr>
            <p:ph idx="1"/>
          </p:nvPr>
        </p:nvSpPr>
        <p:spPr>
          <a:xfrm>
            <a:off x="179512" y="980728"/>
            <a:ext cx="8784976" cy="5688632"/>
          </a:xfrm>
        </p:spPr>
        <p:txBody>
          <a:bodyPr>
            <a:normAutofit fontScale="77500" lnSpcReduction="20000"/>
          </a:bodyPr>
          <a:lstStyle/>
          <a:p>
            <a:pPr>
              <a:buNone/>
            </a:pPr>
            <a:r>
              <a:rPr lang="en-GB" sz="3600" b="1" dirty="0" smtClean="0">
                <a:solidFill>
                  <a:srgbClr val="7030A0"/>
                </a:solidFill>
              </a:rPr>
              <a:t>Tailings </a:t>
            </a:r>
            <a:r>
              <a:rPr lang="en-GB" sz="3600" b="1" dirty="0">
                <a:solidFill>
                  <a:srgbClr val="7030A0"/>
                </a:solidFill>
              </a:rPr>
              <a:t>Dams</a:t>
            </a:r>
          </a:p>
          <a:p>
            <a:pPr algn="just"/>
            <a:endParaRPr lang="en-GB" dirty="0" smtClean="0"/>
          </a:p>
          <a:p>
            <a:pPr algn="just"/>
            <a:r>
              <a:rPr lang="en-GB" dirty="0" smtClean="0">
                <a:latin typeface="Arial" pitchFamily="34" charset="0"/>
                <a:cs typeface="Arial" pitchFamily="34" charset="0"/>
              </a:rPr>
              <a:t>Tailings </a:t>
            </a:r>
            <a:r>
              <a:rPr lang="en-GB" dirty="0">
                <a:latin typeface="Arial" pitchFamily="34" charset="0"/>
                <a:cs typeface="Arial" pitchFamily="34" charset="0"/>
              </a:rPr>
              <a:t>dams may be built across river valleys, or as curved or multi-sided dam walls on valley sides, this latter design facilitating drainage. </a:t>
            </a:r>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On </a:t>
            </a:r>
            <a:r>
              <a:rPr lang="en-GB" dirty="0">
                <a:latin typeface="Arial" pitchFamily="34" charset="0"/>
                <a:cs typeface="Arial" pitchFamily="34" charset="0"/>
              </a:rPr>
              <a:t>flat, or gently sloping ground, lagoons are built with walls on all sides of the impoundment.</a:t>
            </a:r>
          </a:p>
          <a:p>
            <a:pPr algn="just"/>
            <a:r>
              <a:rPr lang="en-GB" dirty="0">
                <a:latin typeface="Arial" pitchFamily="34" charset="0"/>
                <a:cs typeface="Arial" pitchFamily="34" charset="0"/>
              </a:rPr>
              <a:t> </a:t>
            </a:r>
          </a:p>
          <a:p>
            <a:pPr algn="just"/>
            <a:r>
              <a:rPr lang="en-GB" dirty="0">
                <a:latin typeface="Arial" pitchFamily="34" charset="0"/>
                <a:cs typeface="Arial" pitchFamily="34" charset="0"/>
              </a:rPr>
              <a:t>The disposal of tailings adds to the production costs, so it is essential to make disposal as cheap as possible</a:t>
            </a:r>
            <a:r>
              <a:rPr lang="en-GB" dirty="0" smtClean="0">
                <a:latin typeface="Arial" pitchFamily="34" charset="0"/>
                <a:cs typeface="Arial" pitchFamily="34" charset="0"/>
              </a:rPr>
              <a:t>.</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 </a:t>
            </a:r>
            <a:r>
              <a:rPr lang="en-GB" dirty="0">
                <a:latin typeface="Arial" pitchFamily="34" charset="0"/>
                <a:cs typeface="Arial" pitchFamily="34" charset="0"/>
              </a:rPr>
              <a:t>This requirement led initially to the development of the once commonly used </a:t>
            </a:r>
            <a:r>
              <a:rPr lang="en-GB" b="1" i="1" dirty="0">
                <a:solidFill>
                  <a:srgbClr val="FF0000"/>
                </a:solidFill>
                <a:latin typeface="Arial" pitchFamily="34" charset="0"/>
                <a:cs typeface="Arial" pitchFamily="34" charset="0"/>
              </a:rPr>
              <a:t>upstream method</a:t>
            </a:r>
            <a:r>
              <a:rPr lang="en-GB" dirty="0">
                <a:latin typeface="Arial" pitchFamily="34" charset="0"/>
                <a:cs typeface="Arial" pitchFamily="34" charset="0"/>
              </a:rPr>
              <a:t> of tailings dam construction, so named because the centre line of the dam moves upstream into the pond. </a:t>
            </a:r>
          </a:p>
          <a:p>
            <a:pPr>
              <a:buNone/>
            </a:pPr>
            <a:endParaRPr lang="en-GB" dirty="0"/>
          </a:p>
          <a:p>
            <a:pPr>
              <a:buNone/>
            </a:pPr>
            <a:endParaRPr lang="en-GB" dirty="0"/>
          </a:p>
          <a:p>
            <a:pPr algn="just"/>
            <a:endParaRPr lang="en-GB"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5</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en-GB" b="1" dirty="0" smtClean="0">
                <a:solidFill>
                  <a:srgbClr val="002060"/>
                </a:solidFill>
              </a:rPr>
              <a:t>TAILINGS DISPOSAL</a:t>
            </a:r>
            <a:endParaRPr lang="en-GB" b="1" dirty="0">
              <a:solidFill>
                <a:srgbClr val="002060"/>
              </a:solidFill>
            </a:endParaRPr>
          </a:p>
        </p:txBody>
      </p:sp>
      <p:sp>
        <p:nvSpPr>
          <p:cNvPr id="3" name="Content Placeholder 2"/>
          <p:cNvSpPr>
            <a:spLocks noGrp="1"/>
          </p:cNvSpPr>
          <p:nvPr>
            <p:ph idx="1"/>
          </p:nvPr>
        </p:nvSpPr>
        <p:spPr>
          <a:xfrm>
            <a:off x="179512" y="1052736"/>
            <a:ext cx="8784976" cy="5616624"/>
          </a:xfrm>
        </p:spPr>
        <p:txBody>
          <a:bodyPr>
            <a:normAutofit fontScale="62500" lnSpcReduction="20000"/>
          </a:bodyPr>
          <a:lstStyle/>
          <a:p>
            <a:pPr>
              <a:buNone/>
            </a:pPr>
            <a:r>
              <a:rPr lang="en-GB" sz="4500" b="1" dirty="0" smtClean="0">
                <a:solidFill>
                  <a:srgbClr val="7030A0"/>
                </a:solidFill>
                <a:latin typeface="Arial" pitchFamily="34" charset="0"/>
                <a:cs typeface="Arial" pitchFamily="34" charset="0"/>
              </a:rPr>
              <a:t>Tailings Dams</a:t>
            </a:r>
          </a:p>
          <a:p>
            <a:pPr>
              <a:buNone/>
            </a:pPr>
            <a:endParaRPr lang="en-GB" b="1" dirty="0">
              <a:latin typeface="Arial" pitchFamily="34" charset="0"/>
              <a:cs typeface="Arial" pitchFamily="34" charset="0"/>
            </a:endParaRPr>
          </a:p>
          <a:p>
            <a:pPr algn="just"/>
            <a:r>
              <a:rPr lang="en-GB" sz="3400" dirty="0">
                <a:latin typeface="Arial" pitchFamily="34" charset="0"/>
                <a:cs typeface="Arial" pitchFamily="34" charset="0"/>
              </a:rPr>
              <a:t>In this method a small starter dam is placed at the extreme downstream point (Fig. 1) and the dam wall is progressively raised on the upstream side</a:t>
            </a:r>
            <a:r>
              <a:rPr lang="en-GB" sz="3400" dirty="0" smtClean="0">
                <a:latin typeface="Arial" pitchFamily="34" charset="0"/>
                <a:cs typeface="Arial" pitchFamily="34" charset="0"/>
              </a:rPr>
              <a:t>.</a:t>
            </a:r>
          </a:p>
          <a:p>
            <a:pPr algn="just">
              <a:buNone/>
            </a:pPr>
            <a:r>
              <a:rPr lang="en-GB" sz="3400" dirty="0" smtClean="0">
                <a:latin typeface="Arial" pitchFamily="34" charset="0"/>
                <a:cs typeface="Arial" pitchFamily="34" charset="0"/>
              </a:rPr>
              <a:t> </a:t>
            </a:r>
          </a:p>
          <a:p>
            <a:pPr algn="just"/>
            <a:r>
              <a:rPr lang="en-GB" sz="3400" dirty="0" smtClean="0">
                <a:latin typeface="Arial" pitchFamily="34" charset="0"/>
                <a:cs typeface="Arial" pitchFamily="34" charset="0"/>
              </a:rPr>
              <a:t>The </a:t>
            </a:r>
            <a:r>
              <a:rPr lang="en-GB" sz="3400" dirty="0">
                <a:latin typeface="Arial" pitchFamily="34" charset="0"/>
                <a:cs typeface="Arial" pitchFamily="34" charset="0"/>
              </a:rPr>
              <a:t>tailings are discharged by </a:t>
            </a:r>
            <a:r>
              <a:rPr lang="en-GB" sz="3400" dirty="0" err="1">
                <a:latin typeface="Arial" pitchFamily="34" charset="0"/>
                <a:cs typeface="Arial" pitchFamily="34" charset="0"/>
              </a:rPr>
              <a:t>spigoting</a:t>
            </a:r>
            <a:r>
              <a:rPr lang="en-GB" sz="3400" dirty="0">
                <a:latin typeface="Arial" pitchFamily="34" charset="0"/>
                <a:cs typeface="Arial" pitchFamily="34" charset="0"/>
              </a:rPr>
              <a:t> off the top of the starter dyke and, when the initial pond is nearly filled, the dyke is raised and the cycle repeated</a:t>
            </a:r>
            <a:r>
              <a:rPr lang="en-GB" sz="3400" dirty="0" smtClean="0">
                <a:latin typeface="Arial" pitchFamily="34" charset="0"/>
                <a:cs typeface="Arial" pitchFamily="34" charset="0"/>
              </a:rPr>
              <a:t>.</a:t>
            </a:r>
          </a:p>
          <a:p>
            <a:pPr algn="just"/>
            <a:endParaRPr lang="en-GB" sz="3400" dirty="0" smtClean="0">
              <a:latin typeface="Arial" pitchFamily="34" charset="0"/>
              <a:cs typeface="Arial" pitchFamily="34" charset="0"/>
            </a:endParaRPr>
          </a:p>
          <a:p>
            <a:pPr algn="just"/>
            <a:r>
              <a:rPr lang="en-GB" sz="3400" dirty="0" smtClean="0">
                <a:latin typeface="Arial" pitchFamily="34" charset="0"/>
                <a:cs typeface="Arial" pitchFamily="34" charset="0"/>
              </a:rPr>
              <a:t>Various </a:t>
            </a:r>
            <a:r>
              <a:rPr lang="en-GB" sz="3400" dirty="0">
                <a:latin typeface="Arial" pitchFamily="34" charset="0"/>
                <a:cs typeface="Arial" pitchFamily="34" charset="0"/>
              </a:rPr>
              <a:t>methods are used to raise the dam; </a:t>
            </a:r>
            <a:endParaRPr lang="en-GB" sz="3400" dirty="0" smtClean="0">
              <a:latin typeface="Arial" pitchFamily="34" charset="0"/>
              <a:cs typeface="Arial" pitchFamily="34" charset="0"/>
            </a:endParaRPr>
          </a:p>
          <a:p>
            <a:pPr algn="just"/>
            <a:endParaRPr lang="en-GB" sz="3400" dirty="0" smtClean="0">
              <a:latin typeface="Arial" pitchFamily="34" charset="0"/>
              <a:cs typeface="Arial" pitchFamily="34" charset="0"/>
            </a:endParaRPr>
          </a:p>
          <a:p>
            <a:pPr algn="just"/>
            <a:r>
              <a:rPr lang="en-GB" sz="3400" dirty="0">
                <a:latin typeface="Arial" pitchFamily="34" charset="0"/>
                <a:cs typeface="Arial" pitchFamily="34" charset="0"/>
              </a:rPr>
              <a:t>M</a:t>
            </a:r>
            <a:r>
              <a:rPr lang="en-GB" sz="3400" dirty="0" smtClean="0">
                <a:latin typeface="Arial" pitchFamily="34" charset="0"/>
                <a:cs typeface="Arial" pitchFamily="34" charset="0"/>
              </a:rPr>
              <a:t>aterial </a:t>
            </a:r>
            <a:r>
              <a:rPr lang="en-GB" sz="3400" dirty="0">
                <a:latin typeface="Arial" pitchFamily="34" charset="0"/>
                <a:cs typeface="Arial" pitchFamily="34" charset="0"/>
              </a:rPr>
              <a:t>may be taken from the dried surface of the previously deposited tailings and the cycle repeated, or more commonly the wall may be built from the coarse fraction of the tailings, separated out by cyclones, or spigots, the fines being directed into the </a:t>
            </a:r>
            <a:r>
              <a:rPr lang="en-GB" sz="3400" dirty="0" smtClean="0">
                <a:latin typeface="Arial" pitchFamily="34" charset="0"/>
                <a:cs typeface="Arial" pitchFamily="34" charset="0"/>
              </a:rPr>
              <a:t>pond (Figs. 2 and 3)</a:t>
            </a:r>
            <a:endParaRPr lang="en-GB" sz="3400" dirty="0">
              <a:latin typeface="Arial" pitchFamily="34" charset="0"/>
              <a:cs typeface="Arial" pitchFamily="34" charset="0"/>
            </a:endParaRPr>
          </a:p>
          <a:p>
            <a:pPr algn="just"/>
            <a:endParaRPr lang="en-GB" dirty="0" smtClean="0">
              <a:latin typeface="Arial" pitchFamily="34" charset="0"/>
              <a:cs typeface="Arial" pitchFamily="34" charset="0"/>
            </a:endParaRPr>
          </a:p>
          <a:p>
            <a:pPr>
              <a:buNone/>
            </a:pPr>
            <a:endParaRPr lang="en-GB" dirty="0">
              <a:latin typeface="Arial" pitchFamily="34" charset="0"/>
              <a:cs typeface="Arial" pitchFamily="34" charset="0"/>
            </a:endParaRPr>
          </a:p>
          <a:p>
            <a:pPr>
              <a:buNone/>
            </a:pPr>
            <a:endParaRPr lang="en-GB" dirty="0"/>
          </a:p>
          <a:p>
            <a:pPr algn="just"/>
            <a:endParaRPr lang="en-GB"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6</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5" name="Picture 87"/>
          <p:cNvPicPr>
            <a:picLocks noChangeAspect="1" noChangeArrowheads="1"/>
          </p:cNvPicPr>
          <p:nvPr/>
        </p:nvPicPr>
        <p:blipFill>
          <a:blip r:embed="rId2" cstate="print"/>
          <a:srcRect/>
          <a:stretch>
            <a:fillRect/>
          </a:stretch>
        </p:blipFill>
        <p:spPr bwMode="auto">
          <a:xfrm>
            <a:off x="323528" y="548680"/>
            <a:ext cx="8568952" cy="5040560"/>
          </a:xfrm>
          <a:prstGeom prst="rect">
            <a:avLst/>
          </a:prstGeom>
          <a:noFill/>
          <a:ln w="9525">
            <a:noFill/>
            <a:miter lim="800000"/>
            <a:headEnd/>
            <a:tailEnd/>
          </a:ln>
        </p:spPr>
      </p:pic>
      <p:sp>
        <p:nvSpPr>
          <p:cNvPr id="78" name="TextBox 77"/>
          <p:cNvSpPr txBox="1"/>
          <p:nvPr/>
        </p:nvSpPr>
        <p:spPr>
          <a:xfrm>
            <a:off x="1835696" y="6165304"/>
            <a:ext cx="5904656" cy="523220"/>
          </a:xfrm>
          <a:prstGeom prst="rect">
            <a:avLst/>
          </a:prstGeom>
          <a:noFill/>
        </p:spPr>
        <p:txBody>
          <a:bodyPr wrap="square" rtlCol="0">
            <a:spAutoFit/>
          </a:bodyPr>
          <a:lstStyle/>
          <a:p>
            <a:pPr algn="ctr"/>
            <a:r>
              <a:rPr lang="en-GB" sz="2800" b="1" dirty="0" smtClean="0"/>
              <a:t>Figure 1:  Upstream Tailings Dam</a:t>
            </a:r>
            <a:endParaRPr lang="en-GB" sz="2800" b="1" dirty="0"/>
          </a:p>
        </p:txBody>
      </p:sp>
      <p:sp>
        <p:nvSpPr>
          <p:cNvPr id="79" name="Slide Number Placeholder 78"/>
          <p:cNvSpPr>
            <a:spLocks noGrp="1"/>
          </p:cNvSpPr>
          <p:nvPr>
            <p:ph type="sldNum" sz="quarter" idx="12"/>
          </p:nvPr>
        </p:nvSpPr>
        <p:spPr/>
        <p:txBody>
          <a:bodyPr/>
          <a:lstStyle/>
          <a:p>
            <a:fld id="{7772007A-F8C3-4FA3-AE53-AC678496C522}" type="slidenum">
              <a:rPr lang="en-GB" smtClean="0"/>
              <a:pPr/>
              <a:t>7</a:t>
            </a:fld>
            <a:endParaRPr lang="en-GB"/>
          </a:p>
        </p:txBody>
      </p:sp>
      <p:sp>
        <p:nvSpPr>
          <p:cNvPr id="80" name="Footer Placeholder 79"/>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467544" y="476672"/>
            <a:ext cx="8352928" cy="5328592"/>
          </a:xfrm>
          <a:prstGeom prst="rect">
            <a:avLst/>
          </a:prstGeom>
          <a:noFill/>
          <a:ln w="9525">
            <a:noFill/>
            <a:miter lim="800000"/>
            <a:headEnd/>
            <a:tailEnd/>
          </a:ln>
        </p:spPr>
      </p:pic>
      <p:sp>
        <p:nvSpPr>
          <p:cNvPr id="3" name="TextBox 2"/>
          <p:cNvSpPr txBox="1"/>
          <p:nvPr/>
        </p:nvSpPr>
        <p:spPr>
          <a:xfrm>
            <a:off x="683568" y="6165304"/>
            <a:ext cx="8208912" cy="400110"/>
          </a:xfrm>
          <a:prstGeom prst="rect">
            <a:avLst/>
          </a:prstGeom>
          <a:noFill/>
        </p:spPr>
        <p:txBody>
          <a:bodyPr wrap="square" rtlCol="0">
            <a:spAutoFit/>
          </a:bodyPr>
          <a:lstStyle/>
          <a:p>
            <a:pPr algn="ctr"/>
            <a:r>
              <a:rPr lang="en-GB" sz="2000" b="1" dirty="0" smtClean="0"/>
              <a:t>Figure 2: Construction of upstream tailings dam using cyclones</a:t>
            </a:r>
            <a:endParaRPr lang="en-GB" sz="2000" b="1"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8</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467544" y="476672"/>
            <a:ext cx="8208912" cy="5472608"/>
          </a:xfrm>
          <a:prstGeom prst="rect">
            <a:avLst/>
          </a:prstGeom>
          <a:noFill/>
          <a:ln w="9525">
            <a:noFill/>
            <a:miter lim="800000"/>
            <a:headEnd/>
            <a:tailEnd/>
          </a:ln>
        </p:spPr>
      </p:pic>
      <p:sp>
        <p:nvSpPr>
          <p:cNvPr id="3" name="TextBox 2"/>
          <p:cNvSpPr txBox="1"/>
          <p:nvPr/>
        </p:nvSpPr>
        <p:spPr>
          <a:xfrm>
            <a:off x="827584" y="6381328"/>
            <a:ext cx="7632848" cy="400110"/>
          </a:xfrm>
          <a:prstGeom prst="rect">
            <a:avLst/>
          </a:prstGeom>
          <a:noFill/>
        </p:spPr>
        <p:txBody>
          <a:bodyPr wrap="square" rtlCol="0">
            <a:spAutoFit/>
          </a:bodyPr>
          <a:lstStyle/>
          <a:p>
            <a:pPr algn="ctr"/>
            <a:r>
              <a:rPr lang="en-GB" sz="2000" b="1" dirty="0" smtClean="0"/>
              <a:t>Figure 3: Construction of tailings dam wall utilising cyclone underflow</a:t>
            </a:r>
            <a:endParaRPr lang="en-GB" sz="2000" b="1" dirty="0"/>
          </a:p>
        </p:txBody>
      </p:sp>
      <p:sp>
        <p:nvSpPr>
          <p:cNvPr id="4" name="Slide Number Placeholder 3"/>
          <p:cNvSpPr>
            <a:spLocks noGrp="1"/>
          </p:cNvSpPr>
          <p:nvPr>
            <p:ph type="sldNum" sz="quarter" idx="12"/>
          </p:nvPr>
        </p:nvSpPr>
        <p:spPr/>
        <p:txBody>
          <a:bodyPr/>
          <a:lstStyle/>
          <a:p>
            <a:fld id="{7772007A-F8C3-4FA3-AE53-AC678496C522}" type="slidenum">
              <a:rPr lang="en-GB" smtClean="0"/>
              <a:pPr/>
              <a:t>9</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140</TotalTime>
  <Words>757</Words>
  <Application>Microsoft Office PowerPoint</Application>
  <PresentationFormat>On-screen Show (4:3)</PresentationFormat>
  <Paragraphs>258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TAILINGS DISPOSAL</vt:lpstr>
      <vt:lpstr>TAILINGS DISPOSAL</vt:lpstr>
      <vt:lpstr>TAILINGS DISPOSAL</vt:lpstr>
      <vt:lpstr>TAILINGS DISPOSAL</vt:lpstr>
      <vt:lpstr>TAILINGS DISPOSAL</vt:lpstr>
      <vt:lpstr>TAILINGS DISPOSAL</vt:lpstr>
      <vt:lpstr>Slide 7</vt:lpstr>
      <vt:lpstr>Slide 8</vt:lpstr>
      <vt:lpstr>Slide 9</vt:lpstr>
      <vt:lpstr>TAILINGS DISPOSAL</vt:lpstr>
      <vt:lpstr>TAILINGS DISPOSAL</vt:lpstr>
      <vt:lpstr>Slide 12</vt:lpstr>
      <vt:lpstr>TAILINGS DISPOSAL</vt:lpstr>
      <vt:lpstr>TAILINGS DISPOSAL</vt:lpstr>
      <vt:lpstr>Slide 15</vt:lpstr>
      <vt:lpstr>TAILINGS DISPOSAL</vt:lpstr>
      <vt:lpstr>Slide 17</vt:lpstr>
      <vt:lpstr>TAILINGS DISPOSAL</vt:lpstr>
      <vt:lpstr>TAILINGS DISPOSAL</vt:lpstr>
      <vt:lpstr>TAILINGS DISPOSAL</vt:lpstr>
      <vt:lpstr>TAILINGS DISPOSAL</vt:lpstr>
      <vt:lpstr>Slide 22</vt:lpstr>
      <vt:lpstr>TAILINGS DISPOSAL</vt:lpstr>
      <vt:lpstr>TAILINGS DISPOSAL</vt:lpstr>
      <vt:lpstr>TAILINGS DISPOSAL</vt:lpstr>
      <vt:lpstr>TAILINGS DISPOSAL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TAILINGS DISPOSAL</dc:title>
  <dc:creator>EDWARD</dc:creator>
  <cp:lastModifiedBy>EDWARD</cp:lastModifiedBy>
  <cp:revision>14</cp:revision>
  <dcterms:created xsi:type="dcterms:W3CDTF">2012-04-12T10:48:13Z</dcterms:created>
  <dcterms:modified xsi:type="dcterms:W3CDTF">2012-04-12T14:28:31Z</dcterms:modified>
</cp:coreProperties>
</file>