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sldIdLst>
    <p:sldId id="256" r:id="rId2"/>
    <p:sldId id="257" r:id="rId3"/>
    <p:sldId id="308" r:id="rId4"/>
    <p:sldId id="309" r:id="rId5"/>
    <p:sldId id="310" r:id="rId6"/>
    <p:sldId id="258" r:id="rId7"/>
    <p:sldId id="311" r:id="rId8"/>
    <p:sldId id="312" r:id="rId9"/>
    <p:sldId id="313" r:id="rId10"/>
    <p:sldId id="314" r:id="rId11"/>
    <p:sldId id="260" r:id="rId12"/>
    <p:sldId id="267" r:id="rId13"/>
    <p:sldId id="268" r:id="rId14"/>
    <p:sldId id="269" r:id="rId15"/>
    <p:sldId id="270" r:id="rId16"/>
    <p:sldId id="271" r:id="rId17"/>
    <p:sldId id="272" r:id="rId18"/>
    <p:sldId id="273" r:id="rId19"/>
    <p:sldId id="275" r:id="rId20"/>
    <p:sldId id="276" r:id="rId21"/>
    <p:sldId id="274" r:id="rId22"/>
    <p:sldId id="277" r:id="rId23"/>
    <p:sldId id="279" r:id="rId24"/>
    <p:sldId id="278" r:id="rId25"/>
    <p:sldId id="265" r:id="rId26"/>
    <p:sldId id="284" r:id="rId27"/>
    <p:sldId id="285" r:id="rId28"/>
    <p:sldId id="286" r:id="rId29"/>
    <p:sldId id="287" r:id="rId30"/>
    <p:sldId id="264" r:id="rId31"/>
    <p:sldId id="288" r:id="rId32"/>
    <p:sldId id="289" r:id="rId33"/>
    <p:sldId id="290" r:id="rId34"/>
    <p:sldId id="291" r:id="rId35"/>
    <p:sldId id="292" r:id="rId36"/>
    <p:sldId id="293" r:id="rId37"/>
    <p:sldId id="294" r:id="rId38"/>
    <p:sldId id="295" r:id="rId39"/>
    <p:sldId id="297" r:id="rId40"/>
    <p:sldId id="296" r:id="rId41"/>
    <p:sldId id="298" r:id="rId42"/>
    <p:sldId id="283" r:id="rId43"/>
    <p:sldId id="299" r:id="rId44"/>
    <p:sldId id="300" r:id="rId45"/>
    <p:sldId id="282" r:id="rId46"/>
    <p:sldId id="301" r:id="rId47"/>
    <p:sldId id="302" r:id="rId48"/>
    <p:sldId id="303" r:id="rId49"/>
    <p:sldId id="304" r:id="rId50"/>
    <p:sldId id="305" r:id="rId51"/>
    <p:sldId id="306" r:id="rId52"/>
    <p:sldId id="30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A0E2D9-29F8-41FD-A2F7-60EA86F98F6D}" type="datetimeFigureOut">
              <a:rPr lang="en-GB" smtClean="0"/>
              <a:pPr/>
              <a:t>07/09/2012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6113A7-7CEC-4096-A854-72E6E3542129}"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343B235-0959-4931-BD36-C83C54682118}" type="datetime1">
              <a:rPr lang="en-GB" smtClean="0"/>
              <a:pPr/>
              <a:t>07/09/2012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
        <p:nvSpPr>
          <p:cNvPr id="6" name="Slide Number Placeholder 5"/>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D57D93-58C9-45F1-9878-D50E7B5A4F56}" type="datetime1">
              <a:rPr lang="en-GB" smtClean="0"/>
              <a:pPr/>
              <a:t>07/09/2012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
        <p:nvSpPr>
          <p:cNvPr id="6" name="Slide Number Placeholder 5"/>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701F43-7982-40EA-9136-575839F8468B}" type="datetime1">
              <a:rPr lang="en-GB" smtClean="0"/>
              <a:pPr/>
              <a:t>07/09/2012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
        <p:nvSpPr>
          <p:cNvPr id="6" name="Slide Number Placeholder 5"/>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A5022A-CB6C-48D0-A8F8-BDA46FDD4CB9}" type="datetime1">
              <a:rPr lang="en-GB" smtClean="0"/>
              <a:pPr/>
              <a:t>07/09/2012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
        <p:nvSpPr>
          <p:cNvPr id="6" name="Slide Number Placeholder 5"/>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92525C-FEB0-4845-A998-281FD1F47627}" type="datetime1">
              <a:rPr lang="en-GB" smtClean="0"/>
              <a:pPr/>
              <a:t>07/09/2012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
        <p:nvSpPr>
          <p:cNvPr id="6" name="Slide Number Placeholder 5"/>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BCD2DDD-B0BF-43E1-B044-08806A6AC179}" type="datetime1">
              <a:rPr lang="en-GB" smtClean="0"/>
              <a:pPr/>
              <a:t>07/09/2012</a:t>
            </a:fld>
            <a:endParaRPr lang="en-GB"/>
          </a:p>
        </p:txBody>
      </p:sp>
      <p:sp>
        <p:nvSpPr>
          <p:cNvPr id="6" name="Footer Placeholder 5"/>
          <p:cNvSpPr>
            <a:spLocks noGrp="1"/>
          </p:cNvSpPr>
          <p:nvPr>
            <p:ph type="ftr" sz="quarter" idx="11"/>
          </p:nvPr>
        </p:nvSpPr>
        <p:spPr/>
        <p:txBody>
          <a:bodyPr/>
          <a:lstStyle/>
          <a:p>
            <a:r>
              <a:rPr lang="en-GB" smtClean="0"/>
              <a:t>ES/2012</a:t>
            </a:r>
            <a:endParaRPr lang="en-GB"/>
          </a:p>
        </p:txBody>
      </p:sp>
      <p:sp>
        <p:nvSpPr>
          <p:cNvPr id="7" name="Slide Number Placeholder 6"/>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802EEB1-A8D0-44FF-8778-0A7B13B2C414}" type="datetime1">
              <a:rPr lang="en-GB" smtClean="0"/>
              <a:pPr/>
              <a:t>07/09/2012</a:t>
            </a:fld>
            <a:endParaRPr lang="en-GB"/>
          </a:p>
        </p:txBody>
      </p:sp>
      <p:sp>
        <p:nvSpPr>
          <p:cNvPr id="8" name="Footer Placeholder 7"/>
          <p:cNvSpPr>
            <a:spLocks noGrp="1"/>
          </p:cNvSpPr>
          <p:nvPr>
            <p:ph type="ftr" sz="quarter" idx="11"/>
          </p:nvPr>
        </p:nvSpPr>
        <p:spPr/>
        <p:txBody>
          <a:bodyPr/>
          <a:lstStyle/>
          <a:p>
            <a:r>
              <a:rPr lang="en-GB" smtClean="0"/>
              <a:t>ES/2012</a:t>
            </a:r>
            <a:endParaRPr lang="en-GB"/>
          </a:p>
        </p:txBody>
      </p:sp>
      <p:sp>
        <p:nvSpPr>
          <p:cNvPr id="9" name="Slide Number Placeholder 8"/>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D88D18E-6EC8-4980-8B1A-3C670899412C}" type="datetime1">
              <a:rPr lang="en-GB" smtClean="0"/>
              <a:pPr/>
              <a:t>07/09/2012</a:t>
            </a:fld>
            <a:endParaRPr lang="en-GB"/>
          </a:p>
        </p:txBody>
      </p:sp>
      <p:sp>
        <p:nvSpPr>
          <p:cNvPr id="4" name="Footer Placeholder 3"/>
          <p:cNvSpPr>
            <a:spLocks noGrp="1"/>
          </p:cNvSpPr>
          <p:nvPr>
            <p:ph type="ftr" sz="quarter" idx="11"/>
          </p:nvPr>
        </p:nvSpPr>
        <p:spPr/>
        <p:txBody>
          <a:bodyPr/>
          <a:lstStyle/>
          <a:p>
            <a:r>
              <a:rPr lang="en-GB" smtClean="0"/>
              <a:t>ES/2012</a:t>
            </a:r>
            <a:endParaRPr lang="en-GB"/>
          </a:p>
        </p:txBody>
      </p:sp>
      <p:sp>
        <p:nvSpPr>
          <p:cNvPr id="5" name="Slide Number Placeholder 4"/>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24335-CB3D-4709-B070-FA46D36F2A09}" type="datetime1">
              <a:rPr lang="en-GB" smtClean="0"/>
              <a:pPr/>
              <a:t>07/09/2012</a:t>
            </a:fld>
            <a:endParaRPr lang="en-GB"/>
          </a:p>
        </p:txBody>
      </p:sp>
      <p:sp>
        <p:nvSpPr>
          <p:cNvPr id="3" name="Footer Placeholder 2"/>
          <p:cNvSpPr>
            <a:spLocks noGrp="1"/>
          </p:cNvSpPr>
          <p:nvPr>
            <p:ph type="ftr" sz="quarter" idx="11"/>
          </p:nvPr>
        </p:nvSpPr>
        <p:spPr/>
        <p:txBody>
          <a:bodyPr/>
          <a:lstStyle/>
          <a:p>
            <a:r>
              <a:rPr lang="en-GB" smtClean="0"/>
              <a:t>ES/2012</a:t>
            </a:r>
            <a:endParaRPr lang="en-GB"/>
          </a:p>
        </p:txBody>
      </p:sp>
      <p:sp>
        <p:nvSpPr>
          <p:cNvPr id="4" name="Slide Number Placeholder 3"/>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4194FD-BB2F-41FB-9025-EBA69646542F}" type="datetime1">
              <a:rPr lang="en-GB" smtClean="0"/>
              <a:pPr/>
              <a:t>07/09/2012</a:t>
            </a:fld>
            <a:endParaRPr lang="en-GB"/>
          </a:p>
        </p:txBody>
      </p:sp>
      <p:sp>
        <p:nvSpPr>
          <p:cNvPr id="6" name="Footer Placeholder 5"/>
          <p:cNvSpPr>
            <a:spLocks noGrp="1"/>
          </p:cNvSpPr>
          <p:nvPr>
            <p:ph type="ftr" sz="quarter" idx="11"/>
          </p:nvPr>
        </p:nvSpPr>
        <p:spPr/>
        <p:txBody>
          <a:bodyPr/>
          <a:lstStyle/>
          <a:p>
            <a:r>
              <a:rPr lang="en-GB" smtClean="0"/>
              <a:t>ES/2012</a:t>
            </a:r>
            <a:endParaRPr lang="en-GB"/>
          </a:p>
        </p:txBody>
      </p:sp>
      <p:sp>
        <p:nvSpPr>
          <p:cNvPr id="7" name="Slide Number Placeholder 6"/>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50D1C7-45E7-415C-ADD4-651A33B372DC}" type="datetime1">
              <a:rPr lang="en-GB" smtClean="0"/>
              <a:pPr/>
              <a:t>07/09/2012</a:t>
            </a:fld>
            <a:endParaRPr lang="en-GB"/>
          </a:p>
        </p:txBody>
      </p:sp>
      <p:sp>
        <p:nvSpPr>
          <p:cNvPr id="6" name="Footer Placeholder 5"/>
          <p:cNvSpPr>
            <a:spLocks noGrp="1"/>
          </p:cNvSpPr>
          <p:nvPr>
            <p:ph type="ftr" sz="quarter" idx="11"/>
          </p:nvPr>
        </p:nvSpPr>
        <p:spPr/>
        <p:txBody>
          <a:bodyPr/>
          <a:lstStyle/>
          <a:p>
            <a:r>
              <a:rPr lang="en-GB" smtClean="0"/>
              <a:t>ES/2012</a:t>
            </a:r>
            <a:endParaRPr lang="en-GB"/>
          </a:p>
        </p:txBody>
      </p:sp>
      <p:sp>
        <p:nvSpPr>
          <p:cNvPr id="7" name="Slide Number Placeholder 6"/>
          <p:cNvSpPr>
            <a:spLocks noGrp="1"/>
          </p:cNvSpPr>
          <p:nvPr>
            <p:ph type="sldNum" sz="quarter" idx="12"/>
          </p:nvPr>
        </p:nvSpPr>
        <p:spPr/>
        <p:txBody>
          <a:bodyPr/>
          <a:lstStyle/>
          <a:p>
            <a:fld id="{A1C58964-090E-4564-AC1D-87DF5B77448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D66B9-4B22-41D1-A9D2-7E32DA6C1EE2}" type="datetime1">
              <a:rPr lang="en-GB" smtClean="0"/>
              <a:pPr/>
              <a:t>07/09/2012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ES/2012</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58964-090E-4564-AC1D-87DF5B77448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solidFill>
                  <a:srgbClr val="002060"/>
                </a:solidFill>
                <a:latin typeface="Arial" pitchFamily="34" charset="0"/>
                <a:cs typeface="Arial" pitchFamily="34" charset="0"/>
              </a:rPr>
              <a:t>PARTICLE SIZE ANALYSIS</a:t>
            </a:r>
            <a:endParaRPr lang="en-GB" b="1" dirty="0">
              <a:solidFill>
                <a:srgbClr val="002060"/>
              </a:solidFill>
              <a:latin typeface="Arial" pitchFamily="34" charset="0"/>
              <a:cs typeface="Arial" pitchFamily="34" charset="0"/>
            </a:endParaRPr>
          </a:p>
        </p:txBody>
      </p:sp>
      <p:sp>
        <p:nvSpPr>
          <p:cNvPr id="3" name="Subtitle 2"/>
          <p:cNvSpPr>
            <a:spLocks noGrp="1"/>
          </p:cNvSpPr>
          <p:nvPr>
            <p:ph type="subTitle" idx="1"/>
          </p:nvPr>
        </p:nvSpPr>
        <p:spPr/>
        <p:txBody>
          <a:bodyPr/>
          <a:lstStyle/>
          <a:p>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Particle Size Analysis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251520" y="1412776"/>
            <a:ext cx="8640960" cy="5040560"/>
          </a:xfrm>
        </p:spPr>
        <p:txBody>
          <a:bodyPr>
            <a:normAutofit/>
          </a:bodyPr>
          <a:lstStyle/>
          <a:p>
            <a:pPr algn="just">
              <a:buNone/>
            </a:pPr>
            <a:r>
              <a:rPr lang="en-GB" b="1" dirty="0" smtClean="0">
                <a:solidFill>
                  <a:schemeClr val="accent6">
                    <a:lumMod val="75000"/>
                  </a:schemeClr>
                </a:solidFill>
              </a:rPr>
              <a:t>Presentation of Results</a:t>
            </a:r>
          </a:p>
          <a:p>
            <a:pPr algn="just"/>
            <a:r>
              <a:rPr lang="en-GB" sz="2000" dirty="0" smtClean="0"/>
              <a:t>The results of a sieving test should always be plotted graphically in order to assess their full significance.</a:t>
            </a:r>
          </a:p>
          <a:p>
            <a:pPr algn="just"/>
            <a:endParaRPr lang="en-GB" sz="2000" dirty="0" smtClean="0"/>
          </a:p>
          <a:p>
            <a:pPr algn="just"/>
            <a:r>
              <a:rPr lang="en-GB" sz="2000" dirty="0" smtClean="0"/>
              <a:t>There are many different ways of recording the results, the most common being that of plotting cumulative undersize (or oversize) against particles size.</a:t>
            </a:r>
          </a:p>
          <a:p>
            <a:pPr algn="just"/>
            <a:endParaRPr lang="en-GB" sz="2000" dirty="0" smtClean="0"/>
          </a:p>
          <a:p>
            <a:pPr algn="just"/>
            <a:r>
              <a:rPr lang="en-GB" sz="2000" dirty="0" smtClean="0"/>
              <a:t>Although arithmetic graph paper can be used, it suffers from the disadvantage that points in the region of the finer aperture sizes tend to become congested.</a:t>
            </a:r>
          </a:p>
          <a:p>
            <a:pPr algn="just"/>
            <a:r>
              <a:rPr lang="en-GB" sz="2000" dirty="0" smtClean="0"/>
              <a:t>A semi-logarithmic plot avoids this, with a linear ordinate for percentage oversize or undersize and a logarithmic abscissa for particle size.</a:t>
            </a:r>
          </a:p>
          <a:p>
            <a:pPr algn="just"/>
            <a:endParaRPr lang="en-GB" sz="2000" dirty="0" smtClean="0"/>
          </a:p>
          <a:p>
            <a:pPr algn="just"/>
            <a:r>
              <a:rPr lang="en-GB" sz="2000" dirty="0" smtClean="0"/>
              <a:t>The Figure below shows graphically the results of the sieve test tabulated in Table above.</a:t>
            </a:r>
          </a:p>
        </p:txBody>
      </p:sp>
      <p:sp>
        <p:nvSpPr>
          <p:cNvPr id="4" name="Slide Number Placeholder 3"/>
          <p:cNvSpPr>
            <a:spLocks noGrp="1"/>
          </p:cNvSpPr>
          <p:nvPr>
            <p:ph type="sldNum" sz="quarter" idx="12"/>
          </p:nvPr>
        </p:nvSpPr>
        <p:spPr/>
        <p:txBody>
          <a:bodyPr/>
          <a:lstStyle/>
          <a:p>
            <a:fld id="{A1C58964-090E-4564-AC1D-87DF5B77448B}" type="slidenum">
              <a:rPr lang="en-GB" smtClean="0"/>
              <a:pPr/>
              <a:t>10</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195736" y="980728"/>
            <a:ext cx="4392488" cy="460851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A1C58964-090E-4564-AC1D-87DF5B77448B}" type="slidenum">
              <a:rPr lang="en-GB" smtClean="0"/>
              <a:pPr/>
              <a:t>11</a:t>
            </a:fld>
            <a:endParaRPr lang="en-GB"/>
          </a:p>
        </p:txBody>
      </p:sp>
      <p:sp>
        <p:nvSpPr>
          <p:cNvPr id="4" name="Footer Placeholder 3"/>
          <p:cNvSpPr>
            <a:spLocks noGrp="1"/>
          </p:cNvSpPr>
          <p:nvPr>
            <p:ph type="ftr" sz="quarter" idx="11"/>
          </p:nvPr>
        </p:nvSpPr>
        <p:spPr/>
        <p:txBody>
          <a:bodyPr/>
          <a:lstStyle/>
          <a:p>
            <a:r>
              <a:rPr lang="en-GB" smtClean="0"/>
              <a:t>ES/2012</a:t>
            </a:r>
            <a:endParaRPr lang="en-GB"/>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340768"/>
            <a:ext cx="8507288" cy="5184576"/>
          </a:xfrm>
        </p:spPr>
        <p:txBody>
          <a:bodyPr>
            <a:normAutofit fontScale="62500" lnSpcReduction="20000"/>
          </a:bodyPr>
          <a:lstStyle/>
          <a:p>
            <a:pPr lvl="1">
              <a:buNone/>
            </a:pPr>
            <a:endParaRPr lang="en-GB" dirty="0" smtClean="0"/>
          </a:p>
          <a:p>
            <a:pPr lvl="1" algn="just">
              <a:buFont typeface="Wingdings" pitchFamily="2" charset="2"/>
              <a:buChar char="Ø"/>
            </a:pPr>
            <a:r>
              <a:rPr lang="en-GB" sz="4500" dirty="0" smtClean="0"/>
              <a:t>Industrial sizing of broken rock may be carried out for any of the following purposes:</a:t>
            </a:r>
          </a:p>
          <a:p>
            <a:pPr algn="just"/>
            <a:endParaRPr lang="en-GB" sz="3600" dirty="0" smtClean="0"/>
          </a:p>
          <a:p>
            <a:pPr lvl="0" algn="just"/>
            <a:r>
              <a:rPr lang="en-GB" b="1" dirty="0" smtClean="0">
                <a:solidFill>
                  <a:srgbClr val="0070C0"/>
                </a:solidFill>
              </a:rPr>
              <a:t>To prevent oversize material entering equipment unsuitable to deal with it;</a:t>
            </a:r>
          </a:p>
          <a:p>
            <a:pPr lvl="0" algn="just"/>
            <a:endParaRPr lang="en-GB" sz="3600" b="1" dirty="0" smtClean="0">
              <a:solidFill>
                <a:srgbClr val="0070C0"/>
              </a:solidFill>
            </a:endParaRPr>
          </a:p>
          <a:p>
            <a:pPr lvl="0" algn="just"/>
            <a:r>
              <a:rPr lang="en-GB" b="1" dirty="0" smtClean="0">
                <a:solidFill>
                  <a:srgbClr val="0070C0"/>
                </a:solidFill>
              </a:rPr>
              <a:t>To remove undersize prior to a </a:t>
            </a:r>
            <a:r>
              <a:rPr lang="en-GB" b="1" dirty="0" err="1" smtClean="0">
                <a:solidFill>
                  <a:srgbClr val="0070C0"/>
                </a:solidFill>
              </a:rPr>
              <a:t>comminution</a:t>
            </a:r>
            <a:r>
              <a:rPr lang="en-GB" b="1" dirty="0" smtClean="0">
                <a:solidFill>
                  <a:srgbClr val="0070C0"/>
                </a:solidFill>
              </a:rPr>
              <a:t> stage, which is set to reduce material to that size;</a:t>
            </a:r>
          </a:p>
          <a:p>
            <a:pPr lvl="0" algn="just"/>
            <a:endParaRPr lang="en-GB" sz="3600" b="1" dirty="0" smtClean="0">
              <a:solidFill>
                <a:srgbClr val="0070C0"/>
              </a:solidFill>
            </a:endParaRPr>
          </a:p>
          <a:p>
            <a:pPr lvl="0" algn="just"/>
            <a:r>
              <a:rPr lang="en-GB" b="1" dirty="0" smtClean="0">
                <a:solidFill>
                  <a:srgbClr val="0070C0"/>
                </a:solidFill>
              </a:rPr>
              <a:t>To present a correctly sized feed to a concentration process;</a:t>
            </a:r>
          </a:p>
          <a:p>
            <a:pPr lvl="0" algn="just"/>
            <a:endParaRPr lang="en-GB" sz="3600" b="1" dirty="0" smtClean="0">
              <a:solidFill>
                <a:srgbClr val="0070C0"/>
              </a:solidFill>
            </a:endParaRPr>
          </a:p>
          <a:p>
            <a:pPr lvl="0" algn="just"/>
            <a:r>
              <a:rPr lang="en-GB" b="1" dirty="0" smtClean="0">
                <a:solidFill>
                  <a:srgbClr val="0070C0"/>
                </a:solidFill>
              </a:rPr>
              <a:t>To grade crushed rock into specified sizes as the final products;</a:t>
            </a:r>
          </a:p>
          <a:p>
            <a:pPr lvl="0" algn="just"/>
            <a:endParaRPr lang="en-GB" sz="3600" b="1" dirty="0" smtClean="0">
              <a:solidFill>
                <a:srgbClr val="0070C0"/>
              </a:solidFill>
            </a:endParaRPr>
          </a:p>
          <a:p>
            <a:pPr lvl="0" algn="just"/>
            <a:r>
              <a:rPr lang="en-GB" b="1" dirty="0" smtClean="0">
                <a:solidFill>
                  <a:srgbClr val="0070C0"/>
                </a:solidFill>
              </a:rPr>
              <a:t>To remove undesirable material (wood, mill rejects, etc.) at any stage in the operating sequence.</a:t>
            </a:r>
            <a:endParaRPr lang="en-GB" sz="3600" b="1" dirty="0" smtClean="0">
              <a:solidFill>
                <a:srgbClr val="0070C0"/>
              </a:solidFill>
            </a:endParaRP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340768"/>
            <a:ext cx="8507288" cy="5184576"/>
          </a:xfrm>
        </p:spPr>
        <p:txBody>
          <a:bodyPr>
            <a:normAutofit/>
          </a:bodyPr>
          <a:lstStyle/>
          <a:p>
            <a:pPr algn="just"/>
            <a:r>
              <a:rPr lang="en-GB" dirty="0" smtClean="0"/>
              <a:t>In screening, material is graded into different size-fractions, according to the minimum cross-section presented to the apertures of the screen “cloth” during the passage of the material over the screen. </a:t>
            </a:r>
          </a:p>
          <a:p>
            <a:pPr algn="just"/>
            <a:endParaRPr lang="en-GB" dirty="0" smtClean="0"/>
          </a:p>
          <a:p>
            <a:pPr algn="just"/>
            <a:r>
              <a:rPr lang="en-GB" dirty="0" smtClean="0"/>
              <a:t>Particles that pass through a screen are termed screen “</a:t>
            </a:r>
            <a:r>
              <a:rPr lang="en-GB" u="sng" dirty="0" smtClean="0"/>
              <a:t>undersize</a:t>
            </a:r>
            <a:r>
              <a:rPr lang="en-GB" dirty="0" smtClean="0"/>
              <a:t>”; particles that fail to pass are termed screen “</a:t>
            </a:r>
            <a:r>
              <a:rPr lang="en-GB" u="sng" dirty="0" smtClean="0"/>
              <a:t>oversize</a:t>
            </a:r>
            <a:r>
              <a:rPr lang="en-GB" dirty="0" smtClean="0"/>
              <a:t>”. </a:t>
            </a:r>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13</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340768"/>
            <a:ext cx="8507288" cy="5184576"/>
          </a:xfrm>
        </p:spPr>
        <p:txBody>
          <a:bodyPr>
            <a:normAutofit/>
          </a:bodyPr>
          <a:lstStyle/>
          <a:p>
            <a:pPr marL="342900" lvl="1" indent="-342900" algn="just">
              <a:buFont typeface="Arial" pitchFamily="34" charset="0"/>
              <a:buChar char="•"/>
            </a:pPr>
            <a:r>
              <a:rPr lang="en-GB" dirty="0" smtClean="0"/>
              <a:t>Those particles in the feed to a screen, that could pass through a screen, are usually termed “</a:t>
            </a:r>
            <a:r>
              <a:rPr lang="en-GB" u="sng" dirty="0" smtClean="0"/>
              <a:t>true undersize</a:t>
            </a:r>
            <a:r>
              <a:rPr lang="en-GB" dirty="0" smtClean="0"/>
              <a:t>”.</a:t>
            </a:r>
          </a:p>
          <a:p>
            <a:pPr marL="342900" lvl="1" indent="-342900" algn="just">
              <a:buNone/>
            </a:pPr>
            <a:endParaRPr lang="en-GB" dirty="0" smtClean="0"/>
          </a:p>
          <a:p>
            <a:pPr marL="342900" lvl="1" indent="-342900" algn="just">
              <a:buFont typeface="Arial" pitchFamily="34" charset="0"/>
              <a:buChar char="•"/>
            </a:pPr>
            <a:r>
              <a:rPr lang="en-GB" dirty="0" smtClean="0"/>
              <a:t> In practice, not all-true undersize particles report to the screen undersize; some report to the oversize. </a:t>
            </a:r>
          </a:p>
          <a:p>
            <a:pPr marL="342900" lvl="1" indent="-342900" algn="just">
              <a:buFont typeface="Arial" pitchFamily="34" charset="0"/>
              <a:buChar char="•"/>
            </a:pPr>
            <a:endParaRPr lang="en-GB" dirty="0" smtClean="0"/>
          </a:p>
          <a:p>
            <a:pPr marL="342900" lvl="1" indent="-342900" algn="just">
              <a:buFont typeface="Arial" pitchFamily="34" charset="0"/>
              <a:buChar char="•"/>
            </a:pPr>
            <a:r>
              <a:rPr lang="en-GB" dirty="0" smtClean="0"/>
              <a:t>The less of the true undersize reports to the oversize fraction, the higher the efficiency of the screen.</a:t>
            </a:r>
            <a:endParaRPr lang="en-GB" sz="3200" dirty="0" smtClean="0"/>
          </a:p>
          <a:p>
            <a:pPr algn="just"/>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14</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fontScale="55000" lnSpcReduction="20000"/>
          </a:bodyPr>
          <a:lstStyle/>
          <a:p>
            <a:pPr lvl="2" algn="just">
              <a:buFont typeface="Wingdings" pitchFamily="2" charset="2"/>
              <a:buChar char="Ø"/>
            </a:pPr>
            <a:r>
              <a:rPr lang="en-GB" sz="4400" dirty="0" smtClean="0"/>
              <a:t>The objective of screening is to pass the true undersize particles  through the apertures of the screen and to reject the oversize</a:t>
            </a:r>
            <a:r>
              <a:rPr lang="en-GB" sz="3800" dirty="0" smtClean="0"/>
              <a:t>.</a:t>
            </a:r>
          </a:p>
          <a:p>
            <a:pPr algn="just">
              <a:buNone/>
            </a:pPr>
            <a:endParaRPr lang="en-GB" sz="3800" dirty="0" smtClean="0"/>
          </a:p>
          <a:p>
            <a:pPr algn="just">
              <a:buFont typeface="Wingdings" pitchFamily="2" charset="2"/>
              <a:buChar char="v"/>
            </a:pPr>
            <a:r>
              <a:rPr lang="en-GB" sz="3800" dirty="0" smtClean="0"/>
              <a:t>Some obvious difficulties in achieving this objective are:</a:t>
            </a:r>
          </a:p>
          <a:p>
            <a:pPr algn="just">
              <a:buNone/>
            </a:pPr>
            <a:endParaRPr lang="en-GB" sz="3800" dirty="0" smtClean="0"/>
          </a:p>
          <a:p>
            <a:pPr lvl="0" algn="just"/>
            <a:r>
              <a:rPr lang="en-GB" sz="3800" b="1" dirty="0" smtClean="0">
                <a:solidFill>
                  <a:srgbClr val="0070C0"/>
                </a:solidFill>
              </a:rPr>
              <a:t>When there is a large number of particles on the screen, they will interfere with each other;</a:t>
            </a:r>
          </a:p>
          <a:p>
            <a:pPr lvl="0" algn="just"/>
            <a:endParaRPr lang="en-GB" sz="3800" b="1" dirty="0" smtClean="0">
              <a:solidFill>
                <a:srgbClr val="0070C0"/>
              </a:solidFill>
            </a:endParaRPr>
          </a:p>
          <a:p>
            <a:pPr lvl="0" algn="just"/>
            <a:r>
              <a:rPr lang="en-GB" sz="3800" b="1" dirty="0" smtClean="0">
                <a:solidFill>
                  <a:srgbClr val="0070C0"/>
                </a:solidFill>
              </a:rPr>
              <a:t>The particles will have a considerable velocity over the screen in a direction nearly parallel to the screen surface;</a:t>
            </a:r>
          </a:p>
          <a:p>
            <a:pPr lvl="0" algn="just"/>
            <a:endParaRPr lang="en-GB" sz="3800" b="1" dirty="0" smtClean="0">
              <a:solidFill>
                <a:srgbClr val="0070C0"/>
              </a:solidFill>
            </a:endParaRPr>
          </a:p>
          <a:p>
            <a:pPr lvl="0" algn="just"/>
            <a:r>
              <a:rPr lang="en-GB" sz="3800" b="1" dirty="0" smtClean="0">
                <a:solidFill>
                  <a:srgbClr val="0070C0"/>
                </a:solidFill>
              </a:rPr>
              <a:t>The edges of the screen openings will offer an obstruction;</a:t>
            </a:r>
          </a:p>
          <a:p>
            <a:pPr lvl="0" algn="just"/>
            <a:endParaRPr lang="en-GB" sz="3800" b="1" dirty="0" smtClean="0">
              <a:solidFill>
                <a:srgbClr val="0070C0"/>
              </a:solidFill>
            </a:endParaRPr>
          </a:p>
          <a:p>
            <a:pPr lvl="0" algn="just"/>
            <a:r>
              <a:rPr lang="en-GB" sz="3800" b="1" dirty="0" smtClean="0">
                <a:solidFill>
                  <a:srgbClr val="0070C0"/>
                </a:solidFill>
              </a:rPr>
              <a:t>The greatest dimensions of the particles will normally be parallel to the surface.</a:t>
            </a:r>
          </a:p>
          <a:p>
            <a:pPr algn="just"/>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15</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EFFICIENCY OF 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a:bodyPr>
          <a:lstStyle/>
          <a:p>
            <a:pPr algn="just"/>
            <a:r>
              <a:rPr lang="en-GB" sz="2400" dirty="0" smtClean="0"/>
              <a:t>There is no uniformly established expression for the efficiency of a screening process.</a:t>
            </a:r>
          </a:p>
          <a:p>
            <a:pPr algn="just">
              <a:buNone/>
            </a:pPr>
            <a:endParaRPr lang="en-GB" sz="2400" dirty="0" smtClean="0"/>
          </a:p>
          <a:p>
            <a:pPr algn="just"/>
            <a:r>
              <a:rPr lang="en-GB" sz="2400" dirty="0" smtClean="0"/>
              <a:t>The most logical method, which is also the most widely used method, is based upon the </a:t>
            </a:r>
            <a:r>
              <a:rPr lang="en-GB" sz="2400" u="sng" dirty="0" smtClean="0"/>
              <a:t>recovery of undersize</a:t>
            </a:r>
            <a:r>
              <a:rPr lang="en-GB" sz="2400" dirty="0" smtClean="0"/>
              <a:t>. </a:t>
            </a:r>
          </a:p>
          <a:p>
            <a:pPr algn="just"/>
            <a:endParaRPr lang="en-GB" sz="2400" dirty="0" smtClean="0"/>
          </a:p>
          <a:p>
            <a:pPr algn="just"/>
            <a:r>
              <a:rPr lang="en-GB" sz="2400" dirty="0" smtClean="0"/>
              <a:t>Here the efficiency is expressed as the weight of the undersize actually obtained, as a percentage of the weight of the true undersize actually in the feed:</a:t>
            </a:r>
          </a:p>
          <a:p>
            <a:pPr algn="just"/>
            <a:endParaRPr lang="en-GB" sz="2400" dirty="0" smtClean="0"/>
          </a:p>
          <a:p>
            <a:pPr algn="just">
              <a:buNone/>
            </a:pP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16</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nvGraphicFramePr>
        <p:xfrm>
          <a:off x="2411760" y="5157192"/>
          <a:ext cx="4032448" cy="1224136"/>
        </p:xfrm>
        <a:graphic>
          <a:graphicData uri="http://schemas.openxmlformats.org/presentationml/2006/ole">
            <p:oleObj spid="_x0000_s1026" name="Equation" r:id="rId3" imgW="1320480" imgH="419040" progId="Equation.3">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EFFICIENCY OF 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a:bodyPr>
          <a:lstStyle/>
          <a:p>
            <a:pPr>
              <a:buNone/>
            </a:pPr>
            <a:r>
              <a:rPr lang="en-GB" sz="2400" dirty="0" smtClean="0"/>
              <a:t> wherein: </a:t>
            </a:r>
          </a:p>
          <a:p>
            <a:pPr>
              <a:buNone/>
            </a:pPr>
            <a:endParaRPr lang="en-GB" sz="2400" dirty="0" smtClean="0"/>
          </a:p>
          <a:p>
            <a:pPr>
              <a:buNone/>
            </a:pPr>
            <a:r>
              <a:rPr lang="en-GB" sz="2400" dirty="0" smtClean="0"/>
              <a:t>f  = percentage of true undersize in the feed</a:t>
            </a:r>
          </a:p>
          <a:p>
            <a:pPr>
              <a:buNone/>
            </a:pPr>
            <a:r>
              <a:rPr lang="en-GB" sz="2400" dirty="0" smtClean="0"/>
              <a:t>u = percentage of true undersize in the undersize </a:t>
            </a:r>
          </a:p>
          <a:p>
            <a:pPr>
              <a:buNone/>
            </a:pPr>
            <a:r>
              <a:rPr lang="en-GB" sz="2400" dirty="0" smtClean="0"/>
              <a:t>o = percentage of true undersize in the oversize</a:t>
            </a:r>
          </a:p>
          <a:p>
            <a:pPr>
              <a:buNone/>
            </a:pPr>
            <a:r>
              <a:rPr lang="en-GB" sz="2400" dirty="0" smtClean="0"/>
              <a:t> </a:t>
            </a:r>
          </a:p>
          <a:p>
            <a:r>
              <a:rPr lang="en-GB" sz="2400" dirty="0" smtClean="0"/>
              <a:t>(note that this equation is the two-product formula, commonly used in the calculation of recoveries)</a:t>
            </a:r>
          </a:p>
          <a:p>
            <a:pPr>
              <a:buNone/>
            </a:pPr>
            <a:r>
              <a:rPr lang="en-GB" sz="2400" dirty="0" smtClean="0"/>
              <a:t> </a:t>
            </a:r>
          </a:p>
          <a:p>
            <a:r>
              <a:rPr lang="en-GB" sz="2400" dirty="0" smtClean="0"/>
              <a:t>If we may assume that all the material in the undersize fraction is true undersize material, then u = 100 % and the equation reduces to:</a:t>
            </a:r>
          </a:p>
          <a:p>
            <a:pPr algn="just">
              <a:buNone/>
            </a:pP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17</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EFFICIENCY OF 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a:bodyPr>
          <a:lstStyle/>
          <a:p>
            <a:pPr algn="just"/>
            <a:r>
              <a:rPr lang="en-GB" sz="2400" dirty="0" smtClean="0"/>
              <a:t> To determine the screening efficiency with this method, representative samples are taken of feed to the screen and of the oversize and undersize fractions, and screen analyses are made to determine the percentages of undersize in feed and products. </a:t>
            </a:r>
          </a:p>
          <a:p>
            <a:pPr algn="just"/>
            <a:endParaRPr lang="en-GB" sz="2400" dirty="0" smtClean="0"/>
          </a:p>
          <a:p>
            <a:pPr algn="just"/>
            <a:r>
              <a:rPr lang="en-GB" sz="2400" dirty="0" smtClean="0"/>
              <a:t>This test should be repeated several times and similar results should be obtained each time. </a:t>
            </a:r>
          </a:p>
          <a:p>
            <a:pPr algn="just"/>
            <a:endParaRPr lang="en-GB" sz="2400" dirty="0" smtClean="0"/>
          </a:p>
          <a:p>
            <a:pPr algn="just"/>
            <a:r>
              <a:rPr lang="en-GB" sz="2400" dirty="0" smtClean="0"/>
              <a:t>If the results of the test differ appreciably each time, it is likely that the samples taken were not representative. </a:t>
            </a: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18</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Efficiency of 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fontScale="92500" lnSpcReduction="10000"/>
          </a:bodyPr>
          <a:lstStyle/>
          <a:p>
            <a:pPr algn="just">
              <a:buNone/>
            </a:pPr>
            <a:r>
              <a:rPr lang="en-GB" sz="2400" dirty="0" smtClean="0"/>
              <a:t> The efficiency of screening generally increases with:</a:t>
            </a:r>
          </a:p>
          <a:p>
            <a:pPr algn="just">
              <a:buNone/>
            </a:pPr>
            <a:r>
              <a:rPr lang="en-GB" sz="2400" dirty="0" smtClean="0"/>
              <a:t> </a:t>
            </a:r>
          </a:p>
          <a:p>
            <a:pPr lvl="0" algn="just"/>
            <a:r>
              <a:rPr lang="en-GB" sz="2400" dirty="0" smtClean="0">
                <a:solidFill>
                  <a:srgbClr val="0070C0"/>
                </a:solidFill>
                <a:latin typeface="Tahoma" pitchFamily="34" charset="0"/>
                <a:ea typeface="Tahoma" pitchFamily="34" charset="0"/>
                <a:cs typeface="Tahoma" pitchFamily="34" charset="0"/>
              </a:rPr>
              <a:t>Percentage of opening in the screen area;</a:t>
            </a:r>
          </a:p>
          <a:p>
            <a:pPr lvl="0" algn="just"/>
            <a:endParaRPr lang="en-GB" sz="2400" dirty="0" smtClean="0">
              <a:solidFill>
                <a:srgbClr val="0070C0"/>
              </a:solidFill>
              <a:latin typeface="Tahoma" pitchFamily="34" charset="0"/>
              <a:ea typeface="Tahoma" pitchFamily="34" charset="0"/>
              <a:cs typeface="Tahoma" pitchFamily="34" charset="0"/>
            </a:endParaRPr>
          </a:p>
          <a:p>
            <a:pPr lvl="0" algn="just"/>
            <a:r>
              <a:rPr lang="en-GB" sz="2400" dirty="0" smtClean="0">
                <a:solidFill>
                  <a:srgbClr val="0070C0"/>
                </a:solidFill>
                <a:latin typeface="Tahoma" pitchFamily="34" charset="0"/>
                <a:ea typeface="Tahoma" pitchFamily="34" charset="0"/>
                <a:cs typeface="Tahoma" pitchFamily="34" charset="0"/>
              </a:rPr>
              <a:t>Smoothness of the screen surface;</a:t>
            </a:r>
          </a:p>
          <a:p>
            <a:pPr lvl="0" algn="just"/>
            <a:endParaRPr lang="en-GB" sz="2400" dirty="0" smtClean="0">
              <a:solidFill>
                <a:srgbClr val="0070C0"/>
              </a:solidFill>
              <a:latin typeface="Tahoma" pitchFamily="34" charset="0"/>
              <a:ea typeface="Tahoma" pitchFamily="34" charset="0"/>
              <a:cs typeface="Tahoma" pitchFamily="34" charset="0"/>
            </a:endParaRPr>
          </a:p>
          <a:p>
            <a:pPr lvl="0" algn="just"/>
            <a:r>
              <a:rPr lang="en-GB" sz="2400" dirty="0" smtClean="0">
                <a:solidFill>
                  <a:srgbClr val="0070C0"/>
                </a:solidFill>
                <a:latin typeface="Tahoma" pitchFamily="34" charset="0"/>
                <a:ea typeface="Tahoma" pitchFamily="34" charset="0"/>
                <a:cs typeface="Tahoma" pitchFamily="34" charset="0"/>
              </a:rPr>
              <a:t>Time taken in transit (greater length of screen, lower velocity over the screen);</a:t>
            </a:r>
          </a:p>
          <a:p>
            <a:pPr lvl="0" algn="just"/>
            <a:endParaRPr lang="en-GB" sz="2400" dirty="0" smtClean="0">
              <a:solidFill>
                <a:srgbClr val="0070C0"/>
              </a:solidFill>
              <a:latin typeface="Tahoma" pitchFamily="34" charset="0"/>
              <a:ea typeface="Tahoma" pitchFamily="34" charset="0"/>
              <a:cs typeface="Tahoma" pitchFamily="34" charset="0"/>
            </a:endParaRPr>
          </a:p>
          <a:p>
            <a:pPr lvl="0" algn="just"/>
            <a:r>
              <a:rPr lang="en-GB" sz="2400" dirty="0" smtClean="0">
                <a:solidFill>
                  <a:srgbClr val="0070C0"/>
                </a:solidFill>
                <a:latin typeface="Tahoma" pitchFamily="34" charset="0"/>
                <a:ea typeface="Tahoma" pitchFamily="34" charset="0"/>
                <a:cs typeface="Tahoma" pitchFamily="34" charset="0"/>
              </a:rPr>
              <a:t>Suitability of shape of apertures to shape of particles;</a:t>
            </a:r>
          </a:p>
          <a:p>
            <a:pPr lvl="0" algn="just"/>
            <a:endParaRPr lang="en-GB" sz="2400" dirty="0" smtClean="0">
              <a:solidFill>
                <a:srgbClr val="0070C0"/>
              </a:solidFill>
              <a:latin typeface="Tahoma" pitchFamily="34" charset="0"/>
              <a:ea typeface="Tahoma" pitchFamily="34" charset="0"/>
              <a:cs typeface="Tahoma" pitchFamily="34" charset="0"/>
            </a:endParaRPr>
          </a:p>
          <a:p>
            <a:pPr lvl="0" algn="just"/>
            <a:r>
              <a:rPr lang="en-GB" sz="2400" dirty="0" smtClean="0">
                <a:solidFill>
                  <a:srgbClr val="0070C0"/>
                </a:solidFill>
                <a:latin typeface="Tahoma" pitchFamily="34" charset="0"/>
                <a:ea typeface="Tahoma" pitchFamily="34" charset="0"/>
                <a:cs typeface="Tahoma" pitchFamily="34" charset="0"/>
              </a:rPr>
              <a:t>Percentage of undersize in the feed;</a:t>
            </a:r>
          </a:p>
          <a:p>
            <a:pPr lvl="0" algn="just"/>
            <a:endParaRPr lang="en-GB" sz="2400" dirty="0" smtClean="0">
              <a:solidFill>
                <a:srgbClr val="0070C0"/>
              </a:solidFill>
              <a:latin typeface="Tahoma" pitchFamily="34" charset="0"/>
              <a:ea typeface="Tahoma" pitchFamily="34" charset="0"/>
              <a:cs typeface="Tahoma" pitchFamily="34" charset="0"/>
            </a:endParaRPr>
          </a:p>
          <a:p>
            <a:pPr lvl="0" algn="just"/>
            <a:r>
              <a:rPr lang="en-GB" sz="2400" dirty="0" smtClean="0">
                <a:solidFill>
                  <a:srgbClr val="0070C0"/>
                </a:solidFill>
                <a:latin typeface="Tahoma" pitchFamily="34" charset="0"/>
                <a:ea typeface="Tahoma" pitchFamily="34" charset="0"/>
                <a:cs typeface="Tahoma" pitchFamily="34" charset="0"/>
              </a:rPr>
              <a:t>(for dry and fine material) temperature.</a:t>
            </a:r>
          </a:p>
          <a:p>
            <a:pPr algn="just"/>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19</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002060"/>
                </a:solidFill>
                <a:latin typeface="Arial" pitchFamily="34" charset="0"/>
                <a:cs typeface="Arial" pitchFamily="34" charset="0"/>
              </a:rPr>
              <a:t>INTRODUCTION</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251520" y="1268760"/>
            <a:ext cx="8640960" cy="5184576"/>
          </a:xfrm>
        </p:spPr>
        <p:txBody>
          <a:bodyPr>
            <a:normAutofit/>
          </a:bodyPr>
          <a:lstStyle/>
          <a:p>
            <a:pPr algn="just"/>
            <a:r>
              <a:rPr lang="en-GB" sz="2400" dirty="0" smtClean="0">
                <a:latin typeface="Tahoma" pitchFamily="34" charset="0"/>
                <a:ea typeface="Tahoma" pitchFamily="34" charset="0"/>
                <a:cs typeface="Tahoma" pitchFamily="34" charset="0"/>
              </a:rPr>
              <a:t>Size analysis of various products of a mill constitutes a fundamental part of laboratory testing procedure.</a:t>
            </a:r>
          </a:p>
          <a:p>
            <a:pPr algn="just"/>
            <a:endParaRPr lang="en-GB" sz="2400" dirty="0" smtClean="0">
              <a:latin typeface="Tahoma" pitchFamily="34" charset="0"/>
              <a:ea typeface="Tahoma" pitchFamily="34" charset="0"/>
              <a:cs typeface="Tahoma" pitchFamily="34" charset="0"/>
            </a:endParaRPr>
          </a:p>
          <a:p>
            <a:pPr algn="just"/>
            <a:r>
              <a:rPr lang="en-GB" sz="2400" dirty="0" smtClean="0">
                <a:latin typeface="Tahoma" pitchFamily="34" charset="0"/>
                <a:ea typeface="Tahoma" pitchFamily="34" charset="0"/>
                <a:cs typeface="Tahoma" pitchFamily="34" charset="0"/>
              </a:rPr>
              <a:t>It is of great importance in determining the quality of grinding and in establishing the degree of liberation of the values from gangue at various particle sizes.</a:t>
            </a:r>
          </a:p>
          <a:p>
            <a:pPr algn="just"/>
            <a:endParaRPr lang="en-GB" sz="2400" dirty="0" smtClean="0">
              <a:latin typeface="Tahoma" pitchFamily="34" charset="0"/>
              <a:ea typeface="Tahoma" pitchFamily="34" charset="0"/>
              <a:cs typeface="Tahoma" pitchFamily="34" charset="0"/>
            </a:endParaRPr>
          </a:p>
          <a:p>
            <a:pPr algn="just"/>
            <a:r>
              <a:rPr lang="en-GB" sz="2400" dirty="0" smtClean="0">
                <a:latin typeface="Tahoma" pitchFamily="34" charset="0"/>
                <a:ea typeface="Tahoma" pitchFamily="34" charset="0"/>
                <a:cs typeface="Tahoma" pitchFamily="34" charset="0"/>
              </a:rPr>
              <a:t>In the separation stage, size analysis of the products is used to determine the optimum size of the feed to the process for maximum efficiency and to determine the size range at which losses are occurring in the plant, so that they may be reduced.</a:t>
            </a:r>
          </a:p>
          <a:p>
            <a:pPr algn="just"/>
            <a:endParaRPr lang="en-GB" sz="240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A1C58964-090E-4564-AC1D-87DF5B77448B}" type="slidenum">
              <a:rPr lang="en-GB" smtClean="0"/>
              <a:pPr/>
              <a:t>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7" name="Straight Connector 6"/>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Efficiency of Screening</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a:bodyPr>
          <a:lstStyle/>
          <a:p>
            <a:pPr>
              <a:buNone/>
            </a:pPr>
            <a:r>
              <a:rPr lang="en-GB" sz="2400" dirty="0" smtClean="0"/>
              <a:t> The efficiency generally decreases with:</a:t>
            </a:r>
          </a:p>
          <a:p>
            <a:endParaRPr lang="en-GB" sz="2400" dirty="0" smtClean="0"/>
          </a:p>
          <a:p>
            <a:pPr lvl="0">
              <a:buFont typeface="Wingdings" pitchFamily="2" charset="2"/>
              <a:buChar char="Ø"/>
            </a:pPr>
            <a:r>
              <a:rPr lang="en-GB" sz="2400" dirty="0" smtClean="0">
                <a:solidFill>
                  <a:srgbClr val="0070C0"/>
                </a:solidFill>
                <a:latin typeface="Tahoma" pitchFamily="34" charset="0"/>
                <a:ea typeface="Tahoma" pitchFamily="34" charset="0"/>
                <a:cs typeface="Tahoma" pitchFamily="34" charset="0"/>
              </a:rPr>
              <a:t>slackness of the screen cloth;</a:t>
            </a:r>
          </a:p>
          <a:p>
            <a:pPr lvl="0">
              <a:buFont typeface="Wingdings" pitchFamily="2" charset="2"/>
              <a:buChar char="Ø"/>
            </a:pPr>
            <a:r>
              <a:rPr lang="en-GB" sz="2400" dirty="0" smtClean="0">
                <a:solidFill>
                  <a:srgbClr val="0070C0"/>
                </a:solidFill>
                <a:latin typeface="Tahoma" pitchFamily="34" charset="0"/>
                <a:ea typeface="Tahoma" pitchFamily="34" charset="0"/>
                <a:cs typeface="Tahoma" pitchFamily="34" charset="0"/>
              </a:rPr>
              <a:t>increased feed rate to the screen;</a:t>
            </a:r>
          </a:p>
          <a:p>
            <a:pPr lvl="0">
              <a:buFont typeface="Wingdings" pitchFamily="2" charset="2"/>
              <a:buChar char="Ø"/>
            </a:pPr>
            <a:r>
              <a:rPr lang="en-GB" sz="2400" dirty="0" smtClean="0">
                <a:solidFill>
                  <a:srgbClr val="0070C0"/>
                </a:solidFill>
                <a:latin typeface="Tahoma" pitchFamily="34" charset="0"/>
                <a:ea typeface="Tahoma" pitchFamily="34" charset="0"/>
                <a:cs typeface="Tahoma" pitchFamily="34" charset="0"/>
              </a:rPr>
              <a:t>increase in thickness of the layer on the screen;</a:t>
            </a:r>
          </a:p>
          <a:p>
            <a:pPr lvl="0">
              <a:buFont typeface="Wingdings" pitchFamily="2" charset="2"/>
              <a:buChar char="Ø"/>
            </a:pPr>
            <a:r>
              <a:rPr lang="en-GB" sz="2400" dirty="0" smtClean="0">
                <a:solidFill>
                  <a:srgbClr val="0070C0"/>
                </a:solidFill>
                <a:latin typeface="Tahoma" pitchFamily="34" charset="0"/>
                <a:ea typeface="Tahoma" pitchFamily="34" charset="0"/>
                <a:cs typeface="Tahoma" pitchFamily="34" charset="0"/>
              </a:rPr>
              <a:t>too steep a slope of the screen;</a:t>
            </a:r>
          </a:p>
          <a:p>
            <a:pPr lvl="0">
              <a:buFont typeface="Wingdings" pitchFamily="2" charset="2"/>
              <a:buChar char="Ø"/>
            </a:pPr>
            <a:r>
              <a:rPr lang="en-GB" sz="2400" dirty="0" smtClean="0">
                <a:solidFill>
                  <a:srgbClr val="0070C0"/>
                </a:solidFill>
                <a:latin typeface="Tahoma" pitchFamily="34" charset="0"/>
                <a:ea typeface="Tahoma" pitchFamily="34" charset="0"/>
                <a:cs typeface="Tahoma" pitchFamily="34" charset="0"/>
              </a:rPr>
              <a:t>excessive movement;</a:t>
            </a:r>
          </a:p>
          <a:p>
            <a:pPr lvl="0">
              <a:buFont typeface="Wingdings" pitchFamily="2" charset="2"/>
              <a:buChar char="Ø"/>
            </a:pPr>
            <a:r>
              <a:rPr lang="en-GB" sz="2400" dirty="0" smtClean="0">
                <a:solidFill>
                  <a:srgbClr val="0070C0"/>
                </a:solidFill>
                <a:latin typeface="Tahoma" pitchFamily="34" charset="0"/>
                <a:ea typeface="Tahoma" pitchFamily="34" charset="0"/>
                <a:cs typeface="Tahoma" pitchFamily="34" charset="0"/>
              </a:rPr>
              <a:t>unfavourable shapes of particles (slabs, fibres);</a:t>
            </a:r>
          </a:p>
          <a:p>
            <a:pPr lvl="0">
              <a:buFont typeface="Wingdings" pitchFamily="2" charset="2"/>
              <a:buChar char="Ø"/>
            </a:pPr>
            <a:r>
              <a:rPr lang="en-GB" sz="2400" dirty="0" smtClean="0">
                <a:solidFill>
                  <a:srgbClr val="0070C0"/>
                </a:solidFill>
                <a:latin typeface="Tahoma" pitchFamily="34" charset="0"/>
                <a:ea typeface="Tahoma" pitchFamily="34" charset="0"/>
                <a:cs typeface="Tahoma" pitchFamily="34" charset="0"/>
              </a:rPr>
              <a:t>moisture content of the feed ( as long as it is not a true pulp);</a:t>
            </a:r>
          </a:p>
          <a:p>
            <a:pPr lvl="0">
              <a:buFont typeface="Wingdings" pitchFamily="2" charset="2"/>
              <a:buChar char="Ø"/>
            </a:pPr>
            <a:r>
              <a:rPr lang="en-GB" sz="2400" dirty="0" smtClean="0">
                <a:solidFill>
                  <a:srgbClr val="0070C0"/>
                </a:solidFill>
                <a:latin typeface="Tahoma" pitchFamily="34" charset="0"/>
                <a:ea typeface="Tahoma" pitchFamily="34" charset="0"/>
                <a:cs typeface="Tahoma" pitchFamily="34" charset="0"/>
              </a:rPr>
              <a:t>increased proportion of “near-mesh” particles in the feed.</a:t>
            </a:r>
          </a:p>
          <a:p>
            <a:pPr algn="just">
              <a:buNone/>
            </a:pP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20</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Near-mesh Particles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lnSpcReduction="10000"/>
          </a:bodyPr>
          <a:lstStyle/>
          <a:p>
            <a:pPr algn="just"/>
            <a:r>
              <a:rPr lang="en-GB" sz="2400" dirty="0" smtClean="0"/>
              <a:t>Particles that are small in comparison to the screen apertures will easily fall through. </a:t>
            </a:r>
          </a:p>
          <a:p>
            <a:pPr algn="just"/>
            <a:endParaRPr lang="en-GB" sz="2400" dirty="0" smtClean="0"/>
          </a:p>
          <a:p>
            <a:pPr algn="just"/>
            <a:r>
              <a:rPr lang="en-GB" sz="2400" dirty="0" smtClean="0"/>
              <a:t>Particles that are large in comparison to the screen apertures will be rejected easily and will leave ample room between them for the passage of the smaller particles. </a:t>
            </a:r>
          </a:p>
          <a:p>
            <a:pPr algn="just"/>
            <a:endParaRPr lang="en-GB" sz="2400" dirty="0" smtClean="0"/>
          </a:p>
          <a:p>
            <a:pPr algn="just"/>
            <a:r>
              <a:rPr lang="en-GB" sz="2400" dirty="0" smtClean="0"/>
              <a:t>The </a:t>
            </a:r>
            <a:r>
              <a:rPr lang="en-GB" sz="2400" u="sng" dirty="0" smtClean="0"/>
              <a:t>difficult particles</a:t>
            </a:r>
            <a:r>
              <a:rPr lang="en-GB" sz="2400" dirty="0" smtClean="0"/>
              <a:t> are those of, say 0.75 to 1.5 times the size of the screen apertures. </a:t>
            </a:r>
          </a:p>
          <a:p>
            <a:pPr algn="just"/>
            <a:r>
              <a:rPr lang="en-GB" sz="2400" dirty="0" smtClean="0"/>
              <a:t>Such “near-mesh” particles will:</a:t>
            </a:r>
          </a:p>
          <a:p>
            <a:pPr algn="just"/>
            <a:endParaRPr lang="en-GB" sz="2400" dirty="0" smtClean="0"/>
          </a:p>
          <a:p>
            <a:pPr lvl="0" algn="just">
              <a:buFont typeface="Wingdings" pitchFamily="2" charset="2"/>
              <a:buChar char="Ø"/>
            </a:pPr>
            <a:r>
              <a:rPr lang="en-GB" sz="2400" dirty="0" smtClean="0">
                <a:solidFill>
                  <a:schemeClr val="accent6">
                    <a:lumMod val="75000"/>
                  </a:schemeClr>
                </a:solidFill>
                <a:latin typeface="Tahoma" pitchFamily="34" charset="0"/>
                <a:ea typeface="Tahoma" pitchFamily="34" charset="0"/>
                <a:cs typeface="Tahoma" pitchFamily="34" charset="0"/>
              </a:rPr>
              <a:t>tend to blind the screen cloth, because they get wedged into openings, which are just a little smaller than the particles;</a:t>
            </a:r>
          </a:p>
          <a:p>
            <a:pPr algn="just"/>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21</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Near-mesh Particles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a:bodyPr>
          <a:lstStyle/>
          <a:p>
            <a:pPr lvl="0" algn="just">
              <a:buFont typeface="Wingdings" pitchFamily="2" charset="2"/>
              <a:buChar char="Ø"/>
            </a:pPr>
            <a:endParaRPr lang="en-GB" sz="2400" dirty="0" smtClean="0">
              <a:solidFill>
                <a:schemeClr val="accent6">
                  <a:lumMod val="75000"/>
                </a:schemeClr>
              </a:solidFill>
              <a:latin typeface="Tahoma" pitchFamily="34" charset="0"/>
              <a:ea typeface="Tahoma" pitchFamily="34" charset="0"/>
              <a:cs typeface="Tahoma" pitchFamily="34" charset="0"/>
            </a:endParaRPr>
          </a:p>
          <a:p>
            <a:pPr lvl="0" algn="just">
              <a:buFont typeface="Wingdings" pitchFamily="2" charset="2"/>
              <a:buChar char="Ø"/>
            </a:pPr>
            <a:r>
              <a:rPr lang="en-GB" sz="2400" dirty="0" smtClean="0">
                <a:solidFill>
                  <a:schemeClr val="accent6">
                    <a:lumMod val="75000"/>
                  </a:schemeClr>
                </a:solidFill>
                <a:latin typeface="Tahoma" pitchFamily="34" charset="0"/>
                <a:ea typeface="Tahoma" pitchFamily="34" charset="0"/>
                <a:cs typeface="Tahoma" pitchFamily="34" charset="0"/>
              </a:rPr>
              <a:t>tend  to build up in an excessive circulating load if the screen is in closed circuit with a crusher, because most of the near-mesh particles will be rejected into the oversize, and they will undergo very little further size-reduction when they are re-circulated to a crusher, which has a discharge gap setting equal to, or almost equal to the screen apertures.</a:t>
            </a:r>
          </a:p>
          <a:p>
            <a:pPr algn="just"/>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Screening Surfaces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a:bodyPr>
          <a:lstStyle/>
          <a:p>
            <a:r>
              <a:rPr lang="en-GB" sz="2400" dirty="0" smtClean="0"/>
              <a:t>The screening surface can be made of parallel </a:t>
            </a:r>
            <a:r>
              <a:rPr lang="en-GB" sz="2400" u="sng" dirty="0" smtClean="0"/>
              <a:t>bars</a:t>
            </a:r>
            <a:r>
              <a:rPr lang="en-GB" sz="2400" dirty="0" smtClean="0"/>
              <a:t> or rods, of </a:t>
            </a:r>
            <a:r>
              <a:rPr lang="en-GB" sz="2400" u="sng" dirty="0" smtClean="0"/>
              <a:t>punched plate</a:t>
            </a:r>
            <a:r>
              <a:rPr lang="en-GB" sz="2400" dirty="0" smtClean="0"/>
              <a:t> or of </a:t>
            </a:r>
            <a:r>
              <a:rPr lang="en-GB" sz="2400" u="sng" dirty="0" smtClean="0"/>
              <a:t>woven-wire cloth.</a:t>
            </a:r>
            <a:endParaRPr lang="en-GB" sz="2400" dirty="0" smtClean="0"/>
          </a:p>
          <a:p>
            <a:r>
              <a:rPr lang="en-GB" sz="2400" dirty="0" smtClean="0"/>
              <a:t>Bars are used for very coarse screening (</a:t>
            </a:r>
            <a:r>
              <a:rPr lang="en-GB" sz="2400" dirty="0" err="1" smtClean="0"/>
              <a:t>grizzleys</a:t>
            </a:r>
            <a:r>
              <a:rPr lang="en-GB" sz="2400" dirty="0" smtClean="0"/>
              <a:t>), intermediate screening (rod-deck screens) and in fine, wet screening (DSM sieve bends). </a:t>
            </a:r>
          </a:p>
          <a:p>
            <a:r>
              <a:rPr lang="en-GB" sz="2400" dirty="0" smtClean="0"/>
              <a:t>Punched plate is used in coarse and intermediate screening. Woven-wire cloth is used for intermediate, fine and even very fine screening.</a:t>
            </a:r>
          </a:p>
          <a:p>
            <a:pPr algn="just"/>
            <a:r>
              <a:rPr lang="en-GB" sz="2400" dirty="0" smtClean="0"/>
              <a:t>A very popular material for the </a:t>
            </a:r>
            <a:r>
              <a:rPr lang="en-GB" sz="2400" u="sng" dirty="0" smtClean="0"/>
              <a:t>bars</a:t>
            </a:r>
            <a:r>
              <a:rPr lang="en-GB" sz="2400" dirty="0" smtClean="0"/>
              <a:t> in very coarse stationary </a:t>
            </a:r>
            <a:r>
              <a:rPr lang="en-GB" sz="2400" dirty="0" err="1" smtClean="0"/>
              <a:t>grizzleys</a:t>
            </a:r>
            <a:r>
              <a:rPr lang="en-GB" sz="2400" dirty="0" smtClean="0"/>
              <a:t> is old rails, which are scrapped in the mine and therefore cheap. </a:t>
            </a:r>
          </a:p>
          <a:p>
            <a:pPr algn="just"/>
            <a:r>
              <a:rPr lang="en-GB" sz="2400" dirty="0" smtClean="0"/>
              <a:t>The bars used for screening should preferably have a wedge-shaped profile to minimise blinding, not an I-profile. </a:t>
            </a: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23</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fontScale="90000"/>
          </a:bodyPr>
          <a:lstStyle/>
          <a:p>
            <a:r>
              <a:rPr lang="en-GB" b="1" dirty="0" smtClean="0">
                <a:solidFill>
                  <a:srgbClr val="002060"/>
                </a:solidFill>
                <a:latin typeface="Arial" pitchFamily="34" charset="0"/>
                <a:cs typeface="Arial" pitchFamily="34" charset="0"/>
              </a:rPr>
              <a:t>Screening Surface</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179512" y="1124744"/>
            <a:ext cx="8507288" cy="5400600"/>
          </a:xfrm>
        </p:spPr>
        <p:txBody>
          <a:bodyPr>
            <a:normAutofit/>
          </a:bodyPr>
          <a:lstStyle/>
          <a:p>
            <a:pPr algn="just"/>
            <a:r>
              <a:rPr lang="en-GB" sz="2400" dirty="0" smtClean="0"/>
              <a:t>Stationary </a:t>
            </a:r>
            <a:r>
              <a:rPr lang="en-GB" sz="2400" dirty="0" err="1" smtClean="0"/>
              <a:t>grizzleys</a:t>
            </a:r>
            <a:r>
              <a:rPr lang="en-GB" sz="2400" dirty="0" smtClean="0"/>
              <a:t> bars are normally positioned parallel to the direction of feeding, to assist flow and to minimise blinding. The angle of incline is usually 25-50</a:t>
            </a:r>
            <a:r>
              <a:rPr lang="en-GB" sz="2400" baseline="30000" dirty="0" smtClean="0"/>
              <a:t>o</a:t>
            </a:r>
            <a:r>
              <a:rPr lang="en-GB" sz="2400" dirty="0" smtClean="0"/>
              <a:t>.</a:t>
            </a:r>
          </a:p>
          <a:p>
            <a:pPr algn="just"/>
            <a:endParaRPr lang="en-GB" sz="2400" dirty="0" smtClean="0"/>
          </a:p>
          <a:p>
            <a:pPr algn="just"/>
            <a:r>
              <a:rPr lang="en-GB" sz="2400" u="sng" dirty="0" smtClean="0"/>
              <a:t>Rod-deck</a:t>
            </a:r>
            <a:r>
              <a:rPr lang="en-GB" sz="2400" dirty="0" smtClean="0"/>
              <a:t> screens are used for intermediate screening (3-25 mm). The rods are held in the deck by moulded rubber spacers and can be replaced individually, so that in the case of slight damage only one or several rods and not the entire deck have to be replaced.</a:t>
            </a:r>
          </a:p>
          <a:p>
            <a:pPr algn="just"/>
            <a:endParaRPr lang="en-GB" sz="2400" dirty="0" smtClean="0"/>
          </a:p>
          <a:p>
            <a:pPr algn="just"/>
            <a:r>
              <a:rPr lang="en-GB" sz="2400" u="sng" dirty="0" smtClean="0"/>
              <a:t>Wedge-wires</a:t>
            </a:r>
            <a:r>
              <a:rPr lang="en-GB" sz="2400" dirty="0" smtClean="0"/>
              <a:t> are used in fine screening devices, as sieve bends. Such screens are strong and have relatively large areas. The wedge profile (Figure below) minimises particle blinding.</a:t>
            </a: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24</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187624" y="1268760"/>
            <a:ext cx="6696744" cy="4104456"/>
          </a:xfrm>
          <a:prstGeom prst="rect">
            <a:avLst/>
          </a:prstGeom>
          <a:noFill/>
          <a:ln w="9525">
            <a:noFill/>
            <a:miter lim="800000"/>
            <a:headEnd/>
            <a:tailEnd/>
          </a:ln>
        </p:spPr>
      </p:pic>
      <p:sp>
        <p:nvSpPr>
          <p:cNvPr id="3" name="TextBox 2"/>
          <p:cNvSpPr txBox="1"/>
          <p:nvPr/>
        </p:nvSpPr>
        <p:spPr>
          <a:xfrm>
            <a:off x="899592" y="5805264"/>
            <a:ext cx="7056784" cy="584775"/>
          </a:xfrm>
          <a:prstGeom prst="rect">
            <a:avLst/>
          </a:prstGeom>
          <a:noFill/>
        </p:spPr>
        <p:txBody>
          <a:bodyPr wrap="square" rtlCol="0">
            <a:spAutoFit/>
          </a:bodyPr>
          <a:lstStyle/>
          <a:p>
            <a:pPr algn="ctr"/>
            <a:r>
              <a:rPr lang="en-GB" sz="3200" b="1" dirty="0" smtClean="0"/>
              <a:t>Figure: Wedge wire screen</a:t>
            </a:r>
            <a:endParaRPr lang="en-GB" sz="3200" b="1"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25</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Screening Surface</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997152"/>
          </a:xfrm>
        </p:spPr>
        <p:txBody>
          <a:bodyPr>
            <a:normAutofit fontScale="77500" lnSpcReduction="20000"/>
          </a:bodyPr>
          <a:lstStyle/>
          <a:p>
            <a:pPr algn="just"/>
            <a:r>
              <a:rPr lang="en-GB" u="sng" dirty="0" smtClean="0"/>
              <a:t>Punched plate</a:t>
            </a:r>
            <a:r>
              <a:rPr lang="en-GB" dirty="0" smtClean="0"/>
              <a:t> is used in screening coarse and intermediate material. </a:t>
            </a:r>
          </a:p>
          <a:p>
            <a:pPr algn="just"/>
            <a:endParaRPr lang="en-GB" dirty="0" smtClean="0"/>
          </a:p>
          <a:p>
            <a:pPr algn="just"/>
            <a:r>
              <a:rPr lang="en-GB" dirty="0" smtClean="0"/>
              <a:t>The openings can be made in any variety of shapes, which is considered to be suitable.</a:t>
            </a:r>
          </a:p>
          <a:p>
            <a:pPr algn="just"/>
            <a:r>
              <a:rPr lang="en-GB" dirty="0" smtClean="0"/>
              <a:t> </a:t>
            </a:r>
          </a:p>
          <a:p>
            <a:pPr algn="just"/>
            <a:r>
              <a:rPr lang="en-GB" dirty="0" smtClean="0"/>
              <a:t>Round openings are recommended for coarse screening, because the relatively low percentage of openings leaves the screen cloth (the perforated plate) stronger than in the case of rectangular (slotted) openings. </a:t>
            </a:r>
          </a:p>
          <a:p>
            <a:pPr algn="just"/>
            <a:endParaRPr lang="en-GB" dirty="0" smtClean="0"/>
          </a:p>
          <a:p>
            <a:pPr algn="just"/>
            <a:r>
              <a:rPr lang="en-GB" dirty="0" smtClean="0"/>
              <a:t>Slotted openings give a higher percentage of openings and are preferred for finer screening and for acicular (needle-like) particles.</a:t>
            </a:r>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26</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Screening Surface</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340768"/>
            <a:ext cx="8229600" cy="5256584"/>
          </a:xfrm>
        </p:spPr>
        <p:txBody>
          <a:bodyPr>
            <a:normAutofit fontScale="85000" lnSpcReduction="10000"/>
          </a:bodyPr>
          <a:lstStyle/>
          <a:p>
            <a:pPr algn="just"/>
            <a:r>
              <a:rPr lang="en-GB" dirty="0" smtClean="0"/>
              <a:t>In comparison to woven-wire screens and bars, punched screens have a relatively smooth surface. This has the following advantages:</a:t>
            </a:r>
          </a:p>
          <a:p>
            <a:pPr algn="just">
              <a:buNone/>
            </a:pPr>
            <a:r>
              <a:rPr lang="en-GB" dirty="0" smtClean="0"/>
              <a:t> </a:t>
            </a:r>
          </a:p>
          <a:p>
            <a:pPr lvl="0" algn="just">
              <a:buFont typeface="Wingdings" pitchFamily="2" charset="2"/>
              <a:buChar char="Ø"/>
            </a:pPr>
            <a:r>
              <a:rPr lang="en-GB" dirty="0" smtClean="0">
                <a:solidFill>
                  <a:srgbClr val="7030A0"/>
                </a:solidFill>
              </a:rPr>
              <a:t>more evenly distributed wear, hence a longer life;</a:t>
            </a:r>
          </a:p>
          <a:p>
            <a:pPr lvl="0" algn="just">
              <a:buFont typeface="Wingdings" pitchFamily="2" charset="2"/>
              <a:buChar char="Ø"/>
            </a:pPr>
            <a:r>
              <a:rPr lang="en-GB" dirty="0" smtClean="0">
                <a:solidFill>
                  <a:srgbClr val="7030A0"/>
                </a:solidFill>
              </a:rPr>
              <a:t>less slope required, hence less headroom required;</a:t>
            </a:r>
          </a:p>
          <a:p>
            <a:pPr lvl="0" algn="just">
              <a:buFont typeface="Wingdings" pitchFamily="2" charset="2"/>
              <a:buChar char="Ø"/>
            </a:pPr>
            <a:r>
              <a:rPr lang="en-GB" dirty="0" smtClean="0">
                <a:solidFill>
                  <a:srgbClr val="7030A0"/>
                </a:solidFill>
              </a:rPr>
              <a:t>less interference with stratification.</a:t>
            </a:r>
          </a:p>
          <a:p>
            <a:pPr algn="just">
              <a:buNone/>
            </a:pPr>
            <a:r>
              <a:rPr lang="en-GB" dirty="0" smtClean="0"/>
              <a:t> </a:t>
            </a:r>
          </a:p>
          <a:p>
            <a:pPr algn="just"/>
            <a:r>
              <a:rPr lang="en-GB" dirty="0" smtClean="0"/>
              <a:t>To minimise cloth blinding, the edges of the openings in punched screen should slant away from the openings, thus simulating the wedge profile in bars and wedge-wire.</a:t>
            </a:r>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27</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GB" b="1" dirty="0" smtClean="0">
                <a:solidFill>
                  <a:srgbClr val="002060"/>
                </a:solidFill>
                <a:latin typeface="Arial" pitchFamily="34" charset="0"/>
                <a:cs typeface="Arial" pitchFamily="34" charset="0"/>
              </a:rPr>
              <a:t>Screening Surface</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340768"/>
            <a:ext cx="8229600" cy="5256584"/>
          </a:xfrm>
        </p:spPr>
        <p:txBody>
          <a:bodyPr>
            <a:normAutofit/>
          </a:bodyPr>
          <a:lstStyle/>
          <a:p>
            <a:pPr algn="just"/>
            <a:r>
              <a:rPr lang="en-GB" u="sng" dirty="0" smtClean="0"/>
              <a:t>Woven-wire</a:t>
            </a:r>
            <a:r>
              <a:rPr lang="en-GB" dirty="0" smtClean="0"/>
              <a:t> screens are available from 10 cm aperture down to 37 </a:t>
            </a:r>
            <a:r>
              <a:rPr lang="en-GB" dirty="0" smtClean="0">
                <a:sym typeface="Symbol"/>
              </a:rPr>
              <a:t></a:t>
            </a:r>
            <a:r>
              <a:rPr lang="en-GB" dirty="0" smtClean="0"/>
              <a:t>m (400 mesh), though for the coarser applications (10 – 2 cm) punched plate is usually recommended and in the finer range (below 1 mm  = 16 mesh) sieve bends and classifiers are more satisfactory because of their much larger capacity in this range and very fine woven-wire cloth is very expensive and easily damaged.</a:t>
            </a:r>
          </a:p>
          <a:p>
            <a:pPr algn="just"/>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28</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Screening Surface</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340768"/>
            <a:ext cx="8229600" cy="5256584"/>
          </a:xfrm>
        </p:spPr>
        <p:txBody>
          <a:bodyPr>
            <a:normAutofit/>
          </a:bodyPr>
          <a:lstStyle/>
          <a:p>
            <a:pPr algn="just"/>
            <a:r>
              <a:rPr lang="en-GB" sz="2400" dirty="0" smtClean="0"/>
              <a:t>Woven-wire cloth has a higher percentage of openings than corresponding punched plate, but is less strong and the surface is less smooth. </a:t>
            </a:r>
          </a:p>
          <a:p>
            <a:pPr algn="just"/>
            <a:endParaRPr lang="en-GB" sz="2400" dirty="0" smtClean="0"/>
          </a:p>
          <a:p>
            <a:pPr algn="just"/>
            <a:r>
              <a:rPr lang="en-GB" sz="2400" dirty="0" smtClean="0"/>
              <a:t>Woven-wire cloths, usually constructed from steel, stainless steel, copper, or bronze, are by far the most widely used screening surfaces, especially in the range encountered in crushing circuits.</a:t>
            </a:r>
          </a:p>
          <a:p>
            <a:pPr algn="just"/>
            <a:endParaRPr lang="en-GB" sz="2400" dirty="0" smtClean="0"/>
          </a:p>
          <a:p>
            <a:pPr algn="just"/>
            <a:r>
              <a:rPr lang="en-GB" sz="2400" dirty="0" smtClean="0"/>
              <a:t>Fine screens can have the same or greater open areas than coarse screens, but the wires used must be thinner and hence more fragile (Figure below).</a:t>
            </a: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29</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002060"/>
                </a:solidFill>
                <a:latin typeface="Arial" pitchFamily="34" charset="0"/>
                <a:cs typeface="Arial" pitchFamily="34" charset="0"/>
              </a:rPr>
              <a:t>INTRODUCTION</a:t>
            </a:r>
            <a:endParaRPr lang="en-GB" dirty="0"/>
          </a:p>
        </p:txBody>
      </p:sp>
      <p:sp>
        <p:nvSpPr>
          <p:cNvPr id="3" name="Content Placeholder 2"/>
          <p:cNvSpPr>
            <a:spLocks noGrp="1"/>
          </p:cNvSpPr>
          <p:nvPr>
            <p:ph idx="1"/>
          </p:nvPr>
        </p:nvSpPr>
        <p:spPr>
          <a:xfrm>
            <a:off x="251520" y="1268760"/>
            <a:ext cx="8640960" cy="5184576"/>
          </a:xfrm>
        </p:spPr>
        <p:txBody>
          <a:bodyPr>
            <a:normAutofit/>
          </a:bodyPr>
          <a:lstStyle/>
          <a:p>
            <a:pPr algn="just"/>
            <a:r>
              <a:rPr lang="en-GB" sz="2400" dirty="0" smtClean="0"/>
              <a:t>It is essential, therefore, that methods of size analysis must be accurate and reliable, as important changes in plant operation may be made on the results of the laboratory tests.</a:t>
            </a:r>
          </a:p>
          <a:p>
            <a:pPr algn="just"/>
            <a:endParaRPr lang="en-GB" sz="2400" dirty="0" smtClean="0"/>
          </a:p>
          <a:p>
            <a:pPr algn="just"/>
            <a:r>
              <a:rPr lang="en-GB" sz="2400" dirty="0" smtClean="0"/>
              <a:t>Since only relatively small amounts of material are used in the sizing tests, it is essential that the sample is representative of the bulk material and the same care should be taken over sampling for size analysis as for assay.</a:t>
            </a: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3</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691680" y="836712"/>
            <a:ext cx="5904656" cy="525658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A1C58964-090E-4564-AC1D-87DF5B77448B}" type="slidenum">
              <a:rPr lang="en-GB" smtClean="0"/>
              <a:pPr/>
              <a:t>30</a:t>
            </a:fld>
            <a:endParaRPr lang="en-GB"/>
          </a:p>
        </p:txBody>
      </p:sp>
      <p:sp>
        <p:nvSpPr>
          <p:cNvPr id="4" name="Footer Placeholder 3"/>
          <p:cNvSpPr>
            <a:spLocks noGrp="1"/>
          </p:cNvSpPr>
          <p:nvPr>
            <p:ph type="ftr" sz="quarter" idx="11"/>
          </p:nvPr>
        </p:nvSpPr>
        <p:spPr/>
        <p:txBody>
          <a:bodyPr/>
          <a:lstStyle/>
          <a:p>
            <a:r>
              <a:rPr lang="en-GB" smtClean="0"/>
              <a:t>ES/2012</a:t>
            </a:r>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589458"/>
          </a:xfrm>
        </p:spPr>
        <p:txBody>
          <a:bodyPr>
            <a:normAutofit fontScale="90000"/>
          </a:bodyPr>
          <a:lstStyle/>
          <a:p>
            <a:r>
              <a:rPr lang="en-GB" b="1" dirty="0" smtClean="0">
                <a:solidFill>
                  <a:srgbClr val="002060"/>
                </a:solidFill>
                <a:latin typeface="Arial" pitchFamily="34" charset="0"/>
                <a:cs typeface="Arial" pitchFamily="34" charset="0"/>
              </a:rPr>
              <a:t>Capacity of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052736"/>
            <a:ext cx="8229600" cy="5544616"/>
          </a:xfrm>
        </p:spPr>
        <p:txBody>
          <a:bodyPr>
            <a:normAutofit fontScale="92500" lnSpcReduction="10000"/>
          </a:bodyPr>
          <a:lstStyle/>
          <a:p>
            <a:pPr algn="just"/>
            <a:r>
              <a:rPr lang="en-GB" sz="2400" dirty="0" smtClean="0"/>
              <a:t>It is difficult to come up with a well-defined expression for the capacity of a screen. </a:t>
            </a:r>
          </a:p>
          <a:p>
            <a:pPr algn="just"/>
            <a:endParaRPr lang="en-GB" sz="2400" dirty="0" smtClean="0"/>
          </a:p>
          <a:p>
            <a:pPr algn="just"/>
            <a:r>
              <a:rPr lang="en-GB" sz="2400" dirty="0" smtClean="0"/>
              <a:t>For many pieces of equipment the capacity can be said to be the maximum possible throughput (feed rate). </a:t>
            </a:r>
          </a:p>
          <a:p>
            <a:pPr algn="just"/>
            <a:endParaRPr lang="en-GB" sz="2400" dirty="0" smtClean="0"/>
          </a:p>
          <a:p>
            <a:pPr algn="just"/>
            <a:r>
              <a:rPr lang="en-GB" sz="2400" dirty="0" smtClean="0"/>
              <a:t>In the case of screens, this would not be a useful expression, since very high throughputs might be possible (very high velocity over the screen, very thick layer on the screen), but at unacceptably low efficiencies. </a:t>
            </a:r>
          </a:p>
          <a:p>
            <a:pPr algn="just"/>
            <a:endParaRPr lang="en-GB" sz="2400" dirty="0" smtClean="0"/>
          </a:p>
          <a:p>
            <a:pPr algn="just"/>
            <a:r>
              <a:rPr lang="en-GB" sz="2400" dirty="0" smtClean="0"/>
              <a:t>The usual expression for the capacity of a screen is:</a:t>
            </a:r>
          </a:p>
          <a:p>
            <a:pPr algn="just">
              <a:buNone/>
            </a:pPr>
            <a:r>
              <a:rPr lang="en-GB" sz="2400" dirty="0" smtClean="0"/>
              <a:t> </a:t>
            </a:r>
          </a:p>
          <a:p>
            <a:pPr algn="just">
              <a:buNone/>
            </a:pPr>
            <a:r>
              <a:rPr lang="en-GB" sz="2400" i="1" dirty="0" smtClean="0"/>
              <a:t>  </a:t>
            </a:r>
            <a:r>
              <a:rPr lang="en-GB" sz="2400" i="1" dirty="0" smtClean="0">
                <a:solidFill>
                  <a:srgbClr val="FF0000"/>
                </a:solidFill>
              </a:rPr>
              <a:t>“The capacity of a screen is the maximum feed rate at which the screen will still perform satisfactorily”.</a:t>
            </a:r>
            <a:endParaRPr lang="en-GB" sz="2400" dirty="0" smtClean="0">
              <a:solidFill>
                <a:srgbClr val="FF0000"/>
              </a:solidFill>
            </a:endParaRPr>
          </a:p>
          <a:p>
            <a:pPr algn="just"/>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31</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589458"/>
          </a:xfrm>
        </p:spPr>
        <p:txBody>
          <a:bodyPr>
            <a:normAutofit fontScale="90000"/>
          </a:bodyPr>
          <a:lstStyle/>
          <a:p>
            <a:r>
              <a:rPr lang="en-GB" b="1" dirty="0" smtClean="0">
                <a:solidFill>
                  <a:srgbClr val="002060"/>
                </a:solidFill>
                <a:latin typeface="Arial" pitchFamily="34" charset="0"/>
                <a:cs typeface="Arial" pitchFamily="34" charset="0"/>
              </a:rPr>
              <a:t>Capacity of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052736"/>
            <a:ext cx="8229600" cy="5544616"/>
          </a:xfrm>
        </p:spPr>
        <p:txBody>
          <a:bodyPr>
            <a:normAutofit/>
          </a:bodyPr>
          <a:lstStyle/>
          <a:p>
            <a:pPr algn="just"/>
            <a:r>
              <a:rPr lang="en-GB" sz="2400" dirty="0" smtClean="0"/>
              <a:t>“Satisfactorily” is of course, highly subjective. This is usually taken to mean a screening efficiency of 80-90 % for coarser screening (above 5-6 mm) and 70-80 % for finer screening, though at fine screening below 1-2 mm, efficiencies of 65-70 % are accepted.</a:t>
            </a:r>
          </a:p>
          <a:p>
            <a:pPr algn="just"/>
            <a:endParaRPr lang="en-GB" sz="2400" dirty="0" smtClean="0"/>
          </a:p>
          <a:p>
            <a:pPr algn="just"/>
            <a:r>
              <a:rPr lang="en-GB" sz="2400" dirty="0" smtClean="0"/>
              <a:t>There is no uniformly established notation for screen capacities. Screen ratings are usually given in mass (metric tonnes or short tons) per unit of screen surface (m</a:t>
            </a:r>
            <a:r>
              <a:rPr lang="en-GB" sz="2400" baseline="30000" dirty="0" smtClean="0"/>
              <a:t>2</a:t>
            </a:r>
            <a:r>
              <a:rPr lang="en-GB" sz="2400" dirty="0" smtClean="0"/>
              <a:t> or foot</a:t>
            </a:r>
            <a:r>
              <a:rPr lang="en-GB" sz="2400" baseline="30000" dirty="0" smtClean="0"/>
              <a:t>2</a:t>
            </a:r>
            <a:r>
              <a:rPr lang="en-GB" sz="2400" dirty="0" smtClean="0"/>
              <a:t>) per mm screen aperture per unit of time (hour or 24 hour day), e.g.:</a:t>
            </a:r>
          </a:p>
          <a:p>
            <a:pPr>
              <a:buNone/>
            </a:pPr>
            <a:r>
              <a:rPr lang="en-GB" sz="2400" dirty="0" smtClean="0"/>
              <a:t> </a:t>
            </a:r>
          </a:p>
          <a:p>
            <a:pPr>
              <a:buNone/>
            </a:pPr>
            <a:r>
              <a:rPr lang="en-GB" sz="2400" dirty="0" smtClean="0"/>
              <a:t>              Tonne / m</a:t>
            </a:r>
            <a:r>
              <a:rPr lang="en-GB" sz="2400" baseline="30000" dirty="0" smtClean="0"/>
              <a:t>2</a:t>
            </a:r>
            <a:r>
              <a:rPr lang="en-GB" sz="2400" dirty="0" smtClean="0"/>
              <a:t> / mm / 24 hours</a:t>
            </a:r>
          </a:p>
          <a:p>
            <a:pPr algn="just"/>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32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589458"/>
          </a:xfrm>
        </p:spPr>
        <p:txBody>
          <a:bodyPr>
            <a:normAutofit fontScale="90000"/>
          </a:bodyPr>
          <a:lstStyle/>
          <a:p>
            <a:r>
              <a:rPr lang="en-GB" b="1" dirty="0" smtClean="0">
                <a:solidFill>
                  <a:srgbClr val="002060"/>
                </a:solidFill>
                <a:latin typeface="Arial" pitchFamily="34" charset="0"/>
                <a:cs typeface="Arial" pitchFamily="34" charset="0"/>
              </a:rPr>
              <a:t>Capacity of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052736"/>
            <a:ext cx="8229600" cy="5544616"/>
          </a:xfrm>
        </p:spPr>
        <p:txBody>
          <a:bodyPr>
            <a:normAutofit/>
          </a:bodyPr>
          <a:lstStyle/>
          <a:p>
            <a:pPr algn="just"/>
            <a:r>
              <a:rPr lang="en-GB" sz="2400" dirty="0" smtClean="0"/>
              <a:t>Note that this notation for the capacity of a screen uses the screen “throughput” (the </a:t>
            </a:r>
            <a:r>
              <a:rPr lang="en-GB" sz="2400" u="sng" dirty="0" smtClean="0"/>
              <a:t>feed rate</a:t>
            </a:r>
            <a:r>
              <a:rPr lang="en-GB" sz="2400" dirty="0" smtClean="0"/>
              <a:t> to the screen) and not the rate of production of undersize.</a:t>
            </a:r>
          </a:p>
          <a:p>
            <a:pPr algn="just"/>
            <a:endParaRPr lang="en-GB" sz="2400" dirty="0" smtClean="0"/>
          </a:p>
          <a:p>
            <a:pPr algn="just"/>
            <a:r>
              <a:rPr lang="en-GB" sz="2400" u="sng" dirty="0" smtClean="0"/>
              <a:t>Multiple-deck screens</a:t>
            </a:r>
            <a:r>
              <a:rPr lang="en-GB" sz="2400" dirty="0" smtClean="0"/>
              <a:t> (double or triple-deck screens, very rarely quadruple-deck) have a coarse screen on top with one or two progressively finer screens underneath.</a:t>
            </a:r>
          </a:p>
          <a:p>
            <a:pPr algn="just"/>
            <a:endParaRPr lang="en-GB" sz="2400" dirty="0" smtClean="0"/>
          </a:p>
          <a:p>
            <a:pPr algn="just"/>
            <a:r>
              <a:rPr lang="en-GB" sz="2400" dirty="0" smtClean="0"/>
              <a:t> The aperture size of the lowest screen is the limiting size (separating size) for the unit. The oversize from all screens is combined. </a:t>
            </a: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33</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187624" y="908720"/>
            <a:ext cx="6408712" cy="460851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A1C58964-090E-4564-AC1D-87DF5B77448B}" type="slidenum">
              <a:rPr lang="en-GB" smtClean="0"/>
              <a:pPr/>
              <a:t>34</a:t>
            </a:fld>
            <a:endParaRPr lang="en-GB"/>
          </a:p>
        </p:txBody>
      </p:sp>
      <p:sp>
        <p:nvSpPr>
          <p:cNvPr id="4" name="Footer Placeholder 3"/>
          <p:cNvSpPr>
            <a:spLocks noGrp="1"/>
          </p:cNvSpPr>
          <p:nvPr>
            <p:ph type="ftr" sz="quarter" idx="11"/>
          </p:nvPr>
        </p:nvSpPr>
        <p:spPr/>
        <p:txBody>
          <a:bodyPr/>
          <a:lstStyle/>
          <a:p>
            <a:r>
              <a:rPr lang="en-GB" smtClean="0"/>
              <a:t>ES/2012</a:t>
            </a:r>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589458"/>
          </a:xfrm>
        </p:spPr>
        <p:txBody>
          <a:bodyPr>
            <a:normAutofit fontScale="90000"/>
          </a:bodyPr>
          <a:lstStyle/>
          <a:p>
            <a:r>
              <a:rPr lang="en-GB" b="1" dirty="0" smtClean="0">
                <a:solidFill>
                  <a:srgbClr val="002060"/>
                </a:solidFill>
                <a:latin typeface="Arial" pitchFamily="34" charset="0"/>
                <a:cs typeface="Arial" pitchFamily="34" charset="0"/>
              </a:rPr>
              <a:t>Capacity of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052736"/>
            <a:ext cx="8229600" cy="5544616"/>
          </a:xfrm>
        </p:spPr>
        <p:txBody>
          <a:bodyPr>
            <a:normAutofit/>
          </a:bodyPr>
          <a:lstStyle/>
          <a:p>
            <a:pPr algn="just"/>
            <a:endParaRPr lang="en-GB" sz="2400" i="1" dirty="0" smtClean="0"/>
          </a:p>
          <a:p>
            <a:pPr algn="just"/>
            <a:r>
              <a:rPr lang="en-GB" sz="2400" i="1" dirty="0" smtClean="0"/>
              <a:t>The coarse upper screen serves the double purpose of reducing the amount of material, presented to the lower screen(s), and at the same time protecting the lower screen(s) from the impact of heavy, coarse rock, so that the lower screen(s) can have a higher percentage of opening and thus a higher efficiency.</a:t>
            </a:r>
            <a:r>
              <a:rPr lang="en-GB" sz="2400" dirty="0" smtClean="0"/>
              <a:t> </a:t>
            </a:r>
          </a:p>
          <a:p>
            <a:pPr algn="just"/>
            <a:endParaRPr lang="en-GB" sz="2400" dirty="0" smtClean="0"/>
          </a:p>
          <a:p>
            <a:pPr algn="just"/>
            <a:r>
              <a:rPr lang="en-GB" sz="2400" dirty="0" smtClean="0"/>
              <a:t>The efficiency of the lower screen(s) is also improved because a significant proportion of the total load has been taken off by the upper screens. Consequently, the feed rate to the system can be high, without loss of efficiency.</a:t>
            </a:r>
          </a:p>
          <a:p>
            <a:pPr algn="just"/>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35</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589458"/>
          </a:xfrm>
        </p:spPr>
        <p:txBody>
          <a:bodyPr>
            <a:normAutofit fontScale="90000"/>
          </a:bodyPr>
          <a:lstStyle/>
          <a:p>
            <a:r>
              <a:rPr lang="en-GB" b="1" dirty="0" smtClean="0">
                <a:solidFill>
                  <a:srgbClr val="002060"/>
                </a:solidFill>
                <a:latin typeface="Arial" pitchFamily="34" charset="0"/>
                <a:cs typeface="Arial" pitchFamily="34" charset="0"/>
              </a:rPr>
              <a:t>Industrial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052736"/>
            <a:ext cx="8229600" cy="5544616"/>
          </a:xfrm>
        </p:spPr>
        <p:txBody>
          <a:bodyPr>
            <a:normAutofit/>
          </a:bodyPr>
          <a:lstStyle/>
          <a:p>
            <a:r>
              <a:rPr lang="en-GB" sz="2400" dirty="0" smtClean="0"/>
              <a:t>The screening machinery used in industry falls in the following categories, based upon the objective:</a:t>
            </a:r>
          </a:p>
          <a:p>
            <a:pPr>
              <a:buNone/>
            </a:pPr>
            <a:r>
              <a:rPr lang="en-GB" sz="2400" dirty="0" smtClean="0"/>
              <a:t> </a:t>
            </a:r>
          </a:p>
          <a:p>
            <a:pPr lvl="0">
              <a:buFont typeface="Wingdings" pitchFamily="2" charset="2"/>
              <a:buChar char="Ø"/>
            </a:pPr>
            <a:r>
              <a:rPr lang="en-GB" sz="2400" dirty="0" smtClean="0">
                <a:solidFill>
                  <a:srgbClr val="FF0000"/>
                </a:solidFill>
              </a:rPr>
              <a:t>Scalping screens</a:t>
            </a:r>
          </a:p>
          <a:p>
            <a:pPr lvl="0">
              <a:buFont typeface="Wingdings" pitchFamily="2" charset="2"/>
              <a:buChar char="Ø"/>
            </a:pPr>
            <a:r>
              <a:rPr lang="en-GB" sz="2400" dirty="0" smtClean="0">
                <a:solidFill>
                  <a:srgbClr val="FF0000"/>
                </a:solidFill>
              </a:rPr>
              <a:t>Separating screens</a:t>
            </a:r>
          </a:p>
          <a:p>
            <a:pPr lvl="0">
              <a:buFont typeface="Wingdings" pitchFamily="2" charset="2"/>
              <a:buChar char="Ø"/>
            </a:pPr>
            <a:r>
              <a:rPr lang="en-GB" sz="2400" dirty="0" smtClean="0">
                <a:solidFill>
                  <a:srgbClr val="FF0000"/>
                </a:solidFill>
              </a:rPr>
              <a:t>Dewatering screens</a:t>
            </a:r>
          </a:p>
          <a:p>
            <a:pPr lvl="0">
              <a:buFont typeface="Wingdings" pitchFamily="2" charset="2"/>
              <a:buChar char="Ø"/>
            </a:pPr>
            <a:r>
              <a:rPr lang="en-GB" sz="2400" dirty="0" smtClean="0">
                <a:solidFill>
                  <a:srgbClr val="FF0000"/>
                </a:solidFill>
              </a:rPr>
              <a:t>Trash removing screens</a:t>
            </a:r>
          </a:p>
          <a:p>
            <a:endParaRPr lang="en-GB" sz="2400" dirty="0" smtClean="0"/>
          </a:p>
          <a:p>
            <a:r>
              <a:rPr lang="en-GB" sz="2400" dirty="0" smtClean="0"/>
              <a:t>The screens used for size-separation can be roughly classified as follows:</a:t>
            </a:r>
          </a:p>
          <a:p>
            <a:pPr algn="just"/>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36</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95536" y="764705"/>
          <a:ext cx="8280920" cy="5328592"/>
        </p:xfrm>
        <a:graphic>
          <a:graphicData uri="http://schemas.openxmlformats.org/drawingml/2006/table">
            <a:tbl>
              <a:tblPr/>
              <a:tblGrid>
                <a:gridCol w="2822277"/>
                <a:gridCol w="2822277"/>
                <a:gridCol w="2636366"/>
              </a:tblGrid>
              <a:tr h="1152931">
                <a:tc>
                  <a:txBody>
                    <a:bodyPr/>
                    <a:lstStyle/>
                    <a:p>
                      <a:pPr algn="just">
                        <a:spcAft>
                          <a:spcPts val="0"/>
                        </a:spcAft>
                      </a:pPr>
                      <a:endParaRPr lang="en-GB" sz="2000">
                        <a:latin typeface="Times New Roman"/>
                        <a:ea typeface="Times New Roman"/>
                      </a:endParaRPr>
                    </a:p>
                    <a:p>
                      <a:pPr algn="just">
                        <a:spcAft>
                          <a:spcPts val="0"/>
                        </a:spcAft>
                      </a:pPr>
                      <a:r>
                        <a:rPr lang="en-GB" sz="2000">
                          <a:latin typeface="Times New Roman"/>
                          <a:ea typeface="Times New Roman"/>
                        </a:rPr>
                        <a:t>Coarse (&gt; 4 cm)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000">
                          <a:latin typeface="Times New Roman"/>
                          <a:ea typeface="Times New Roman"/>
                        </a:rPr>
                        <a:t>Grizzleys</a:t>
                      </a:r>
                    </a:p>
                    <a:p>
                      <a:pPr algn="just">
                        <a:spcAft>
                          <a:spcPts val="0"/>
                        </a:spcAft>
                      </a:pPr>
                      <a:r>
                        <a:rPr lang="en-GB" sz="2000">
                          <a:latin typeface="Times New Roman"/>
                          <a:ea typeface="Times New Roman"/>
                        </a:rPr>
                        <a:t>(fixed or vibrating or with rotating rolls)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GB" sz="2000">
                        <a:latin typeface="Times New Roman"/>
                        <a:ea typeface="Times New Roman"/>
                      </a:endParaRPr>
                    </a:p>
                    <a:p>
                      <a:pPr algn="just">
                        <a:spcAft>
                          <a:spcPts val="0"/>
                        </a:spcAft>
                      </a:pPr>
                      <a:r>
                        <a:rPr lang="en-GB" sz="2000">
                          <a:latin typeface="Times New Roman"/>
                          <a:ea typeface="Times New Roman"/>
                        </a:rPr>
                        <a:t>Bars</a:t>
                      </a:r>
                    </a:p>
                    <a:p>
                      <a:pPr algn="just">
                        <a:spcAft>
                          <a:spcPts val="0"/>
                        </a:spcAft>
                      </a:pPr>
                      <a:r>
                        <a:rPr lang="en-GB" sz="2000">
                          <a:latin typeface="Times New Roman"/>
                          <a:ea typeface="Times New Roman"/>
                        </a:rPr>
                        <a:t>(rails or rods)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63">
                <a:tc>
                  <a:txBody>
                    <a:bodyPr/>
                    <a:lstStyle/>
                    <a:p>
                      <a:pPr algn="just">
                        <a:spcAft>
                          <a:spcPts val="0"/>
                        </a:spcAft>
                      </a:pPr>
                      <a:r>
                        <a:rPr lang="en-GB" sz="2000">
                          <a:latin typeface="Times New Roman"/>
                          <a:ea typeface="Times New Roman"/>
                        </a:rPr>
                        <a:t>Intermediate</a:t>
                      </a:r>
                    </a:p>
                    <a:p>
                      <a:pPr algn="just">
                        <a:spcAft>
                          <a:spcPts val="0"/>
                        </a:spcAft>
                      </a:pPr>
                      <a:r>
                        <a:rPr lang="en-GB" sz="2000">
                          <a:latin typeface="Times New Roman"/>
                          <a:ea typeface="Times New Roman"/>
                        </a:rPr>
                        <a:t>(from 100 mm down to 1-2 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000" dirty="0">
                          <a:latin typeface="Times New Roman"/>
                          <a:ea typeface="Times New Roman"/>
                        </a:rPr>
                        <a:t>Fixed screens</a:t>
                      </a:r>
                    </a:p>
                    <a:p>
                      <a:pPr algn="just">
                        <a:spcAft>
                          <a:spcPts val="0"/>
                        </a:spcAft>
                      </a:pPr>
                      <a:r>
                        <a:rPr lang="en-GB" sz="2000" dirty="0">
                          <a:latin typeface="Times New Roman"/>
                          <a:ea typeface="Times New Roman"/>
                        </a:rPr>
                        <a:t>Revolving screens</a:t>
                      </a:r>
                    </a:p>
                    <a:p>
                      <a:pPr algn="just">
                        <a:spcAft>
                          <a:spcPts val="0"/>
                        </a:spcAft>
                      </a:pPr>
                      <a:r>
                        <a:rPr lang="en-GB" sz="2000" dirty="0">
                          <a:latin typeface="Times New Roman"/>
                          <a:ea typeface="Times New Roman"/>
                        </a:rPr>
                        <a:t>(</a:t>
                      </a:r>
                      <a:r>
                        <a:rPr lang="en-GB" sz="2000" dirty="0" err="1">
                          <a:latin typeface="Times New Roman"/>
                          <a:ea typeface="Times New Roman"/>
                        </a:rPr>
                        <a:t>trommel</a:t>
                      </a:r>
                      <a:r>
                        <a:rPr lang="en-GB" sz="2000" dirty="0">
                          <a:latin typeface="Times New Roman"/>
                          <a:ea typeface="Times New Roman"/>
                        </a:rPr>
                        <a:t> screens)</a:t>
                      </a:r>
                    </a:p>
                    <a:p>
                      <a:pPr algn="just">
                        <a:spcAft>
                          <a:spcPts val="0"/>
                        </a:spcAft>
                      </a:pPr>
                      <a:r>
                        <a:rPr lang="en-GB" sz="2000" dirty="0">
                          <a:latin typeface="Times New Roman"/>
                          <a:ea typeface="Times New Roman"/>
                        </a:rPr>
                        <a:t>rod-deck screens</a:t>
                      </a:r>
                    </a:p>
                    <a:p>
                      <a:pPr algn="just">
                        <a:spcAft>
                          <a:spcPts val="0"/>
                        </a:spcAft>
                      </a:pPr>
                      <a:r>
                        <a:rPr lang="en-GB" sz="2000" dirty="0">
                          <a:latin typeface="Times New Roman"/>
                          <a:ea typeface="Times New Roman"/>
                        </a:rPr>
                        <a:t>shaking screens</a:t>
                      </a:r>
                    </a:p>
                    <a:p>
                      <a:pPr algn="just">
                        <a:spcAft>
                          <a:spcPts val="0"/>
                        </a:spcAft>
                      </a:pPr>
                      <a:r>
                        <a:rPr lang="en-GB" sz="2000" dirty="0">
                          <a:latin typeface="Times New Roman"/>
                          <a:ea typeface="Times New Roman"/>
                        </a:rPr>
                        <a:t>vibrating screens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GB" sz="2000">
                        <a:latin typeface="Times New Roman"/>
                        <a:ea typeface="Times New Roman"/>
                      </a:endParaRPr>
                    </a:p>
                    <a:p>
                      <a:pPr algn="just">
                        <a:spcAft>
                          <a:spcPts val="0"/>
                        </a:spcAft>
                      </a:pPr>
                      <a:r>
                        <a:rPr lang="en-GB" sz="2000">
                          <a:latin typeface="Times New Roman"/>
                          <a:ea typeface="Times New Roman"/>
                        </a:rPr>
                        <a:t>Punched or slotted plates, rods or</a:t>
                      </a:r>
                    </a:p>
                    <a:p>
                      <a:pPr algn="just">
                        <a:spcAft>
                          <a:spcPts val="0"/>
                        </a:spcAft>
                      </a:pPr>
                      <a:r>
                        <a:rPr lang="en-GB" sz="2000">
                          <a:latin typeface="Times New Roman"/>
                          <a:ea typeface="Times New Roman"/>
                        </a:rPr>
                        <a:t>Woven-wire screen cloths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311">
                <a:tc rowSpan="2">
                  <a:txBody>
                    <a:bodyPr/>
                    <a:lstStyle/>
                    <a:p>
                      <a:pPr algn="just">
                        <a:spcAft>
                          <a:spcPts val="0"/>
                        </a:spcAft>
                      </a:pPr>
                      <a:r>
                        <a:rPr lang="en-GB" sz="2000">
                          <a:latin typeface="Times New Roman"/>
                          <a:ea typeface="Times New Roman"/>
                        </a:rPr>
                        <a:t>Fine</a:t>
                      </a:r>
                    </a:p>
                    <a:p>
                      <a:pPr algn="just">
                        <a:spcAft>
                          <a:spcPts val="0"/>
                        </a:spcAft>
                      </a:pPr>
                      <a:r>
                        <a:rPr lang="en-GB" sz="2000">
                          <a:latin typeface="Times New Roman"/>
                          <a:ea typeface="Times New Roman"/>
                        </a:rPr>
                        <a:t>(from 10 mm down to 0.3 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000">
                          <a:latin typeface="Times New Roman"/>
                          <a:ea typeface="Times New Roman"/>
                        </a:rPr>
                        <a:t>Travelling belt screens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000">
                          <a:latin typeface="Times New Roman"/>
                          <a:ea typeface="Times New Roman"/>
                        </a:rPr>
                        <a:t>Woven-wire cloth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6866">
                <a:tc vMerge="1">
                  <a:txBody>
                    <a:bodyPr/>
                    <a:lstStyle/>
                    <a:p>
                      <a:endParaRPr lang="en-GB"/>
                    </a:p>
                  </a:txBody>
                  <a:tcPr/>
                </a:tc>
                <a:tc>
                  <a:txBody>
                    <a:bodyPr/>
                    <a:lstStyle/>
                    <a:p>
                      <a:pPr algn="just">
                        <a:spcAft>
                          <a:spcPts val="0"/>
                        </a:spcAft>
                      </a:pPr>
                      <a:r>
                        <a:rPr lang="en-GB" sz="2000">
                          <a:latin typeface="Times New Roman"/>
                          <a:ea typeface="Times New Roman"/>
                        </a:rPr>
                        <a:t>Sieve bends (DSM screens)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000">
                          <a:latin typeface="Times New Roman"/>
                          <a:ea typeface="Times New Roman"/>
                        </a:rPr>
                        <a:t>Wedge-wire bars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8621">
                <a:tc>
                  <a:txBody>
                    <a:bodyPr/>
                    <a:lstStyle/>
                    <a:p>
                      <a:pPr algn="just">
                        <a:spcAft>
                          <a:spcPts val="0"/>
                        </a:spcAft>
                      </a:pPr>
                      <a:r>
                        <a:rPr lang="en-GB" sz="2000">
                          <a:latin typeface="Times New Roman"/>
                          <a:ea typeface="Times New Roman"/>
                        </a:rPr>
                        <a:t>Very fine</a:t>
                      </a:r>
                    </a:p>
                    <a:p>
                      <a:pPr algn="just">
                        <a:spcAft>
                          <a:spcPts val="0"/>
                        </a:spcAft>
                      </a:pPr>
                      <a:r>
                        <a:rPr lang="en-GB" sz="2000">
                          <a:latin typeface="Times New Roman"/>
                          <a:ea typeface="Times New Roman"/>
                        </a:rPr>
                        <a:t>(down to 40 </a:t>
                      </a:r>
                      <a:r>
                        <a:rPr lang="en-GB" sz="2000">
                          <a:latin typeface="Times New Roman"/>
                          <a:ea typeface="Times New Roman"/>
                          <a:sym typeface="Symbol"/>
                        </a:rPr>
                        <a:t></a:t>
                      </a:r>
                      <a:r>
                        <a:rPr lang="en-GB" sz="2000">
                          <a:latin typeface="Times New Roman"/>
                          <a:ea typeface="Times New Roman"/>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000">
                          <a:latin typeface="Times New Roman"/>
                          <a:ea typeface="Times New Roman"/>
                        </a:rPr>
                        <a:t>Gyratory screens</a:t>
                      </a:r>
                    </a:p>
                    <a:p>
                      <a:pPr algn="just">
                        <a:spcAft>
                          <a:spcPts val="0"/>
                        </a:spcAft>
                      </a:pPr>
                      <a:r>
                        <a:rPr lang="en-GB" sz="2000">
                          <a:latin typeface="Times New Roman"/>
                          <a:ea typeface="Times New Roman"/>
                        </a:rPr>
                        <a:t>Reciprocating screens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000" dirty="0">
                          <a:latin typeface="Times New Roman"/>
                          <a:ea typeface="Times New Roman"/>
                        </a:rPr>
                        <a:t>Woven-wire cloth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1C58964-090E-4564-AC1D-87DF5B77448B}" type="slidenum">
              <a:rPr lang="en-GB" smtClean="0"/>
              <a:pPr/>
              <a:t>37</a:t>
            </a:fld>
            <a:endParaRPr lang="en-GB"/>
          </a:p>
        </p:txBody>
      </p:sp>
      <p:sp>
        <p:nvSpPr>
          <p:cNvPr id="4" name="Footer Placeholder 3"/>
          <p:cNvSpPr>
            <a:spLocks noGrp="1"/>
          </p:cNvSpPr>
          <p:nvPr>
            <p:ph type="ftr" sz="quarter" idx="11"/>
          </p:nvPr>
        </p:nvSpPr>
        <p:spPr/>
        <p:txBody>
          <a:bodyPr/>
          <a:lstStyle/>
          <a:p>
            <a:r>
              <a:rPr lang="en-GB" smtClean="0"/>
              <a:t>ES/2012</a:t>
            </a:r>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err="1" smtClean="0">
                <a:solidFill>
                  <a:srgbClr val="002060"/>
                </a:solidFill>
                <a:latin typeface="Arial" pitchFamily="34" charset="0"/>
                <a:cs typeface="Arial" pitchFamily="34" charset="0"/>
              </a:rPr>
              <a:t>Grizzleys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412776"/>
            <a:ext cx="8229600" cy="5112568"/>
          </a:xfrm>
        </p:spPr>
        <p:txBody>
          <a:bodyPr/>
          <a:lstStyle/>
          <a:p>
            <a:pPr algn="just"/>
            <a:r>
              <a:rPr lang="en-GB" sz="2400" dirty="0" err="1" smtClean="0"/>
              <a:t>Grizzleys</a:t>
            </a:r>
            <a:r>
              <a:rPr lang="en-GB" sz="2400" dirty="0" smtClean="0"/>
              <a:t> consist basically of a series of heavy, parallel bars, usually mounted in a frame (Figure below). </a:t>
            </a:r>
          </a:p>
          <a:p>
            <a:pPr algn="just"/>
            <a:endParaRPr lang="en-GB" sz="2400" dirty="0" smtClean="0"/>
          </a:p>
          <a:p>
            <a:pPr algn="just"/>
            <a:r>
              <a:rPr lang="en-GB" sz="2400" dirty="0" smtClean="0"/>
              <a:t>They are commonly used for coarse and very coarse screening. </a:t>
            </a:r>
          </a:p>
          <a:p>
            <a:pPr algn="just"/>
            <a:endParaRPr lang="en-GB" sz="2400" dirty="0" smtClean="0"/>
          </a:p>
          <a:p>
            <a:pPr algn="just"/>
            <a:r>
              <a:rPr lang="en-GB" sz="2400" dirty="0" smtClean="0"/>
              <a:t>Their purpose is mainly to prevent oversize material from entering equipment (bins, chutes, rail cars, crushers) unsuitable to deal with it. </a:t>
            </a:r>
          </a:p>
          <a:p>
            <a:pPr algn="just"/>
            <a:endParaRPr lang="en-GB" sz="2400" dirty="0" smtClean="0"/>
          </a:p>
          <a:p>
            <a:pPr algn="just"/>
            <a:r>
              <a:rPr lang="en-GB" sz="2400" dirty="0" smtClean="0"/>
              <a:t>They can also be used to remove undersize prior to primary crushing (scalping).</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38</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95536" y="404664"/>
            <a:ext cx="8424936" cy="5256583"/>
          </a:xfrm>
          <a:prstGeom prst="rect">
            <a:avLst/>
          </a:prstGeom>
          <a:noFill/>
          <a:ln w="9525">
            <a:noFill/>
            <a:miter lim="800000"/>
            <a:headEnd/>
            <a:tailEnd/>
          </a:ln>
        </p:spPr>
      </p:pic>
      <p:sp>
        <p:nvSpPr>
          <p:cNvPr id="3" name="TextBox 2"/>
          <p:cNvSpPr txBox="1"/>
          <p:nvPr/>
        </p:nvSpPr>
        <p:spPr>
          <a:xfrm>
            <a:off x="1691680" y="6165304"/>
            <a:ext cx="5328592" cy="584775"/>
          </a:xfrm>
          <a:prstGeom prst="rect">
            <a:avLst/>
          </a:prstGeom>
          <a:noFill/>
        </p:spPr>
        <p:txBody>
          <a:bodyPr wrap="square" rtlCol="0">
            <a:spAutoFit/>
          </a:bodyPr>
          <a:lstStyle/>
          <a:p>
            <a:pPr algn="ctr"/>
            <a:r>
              <a:rPr lang="en-GB" sz="3200" b="1" dirty="0" smtClean="0"/>
              <a:t>Figure: Vibrating grizzly</a:t>
            </a:r>
            <a:endParaRPr lang="en-GB" sz="3200" b="1"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39</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002060"/>
                </a:solidFill>
                <a:latin typeface="Arial" pitchFamily="34" charset="0"/>
                <a:cs typeface="Arial" pitchFamily="34" charset="0"/>
              </a:rPr>
              <a:t>Particle Size Analysis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251520" y="1268760"/>
            <a:ext cx="8640960" cy="5184576"/>
          </a:xfrm>
        </p:spPr>
        <p:txBody>
          <a:bodyPr>
            <a:normAutofit lnSpcReduction="10000"/>
          </a:bodyPr>
          <a:lstStyle/>
          <a:p>
            <a:pPr algn="just">
              <a:buNone/>
            </a:pPr>
            <a:r>
              <a:rPr lang="en-GB" sz="2400" b="1" dirty="0" smtClean="0">
                <a:solidFill>
                  <a:srgbClr val="002060"/>
                </a:solidFill>
              </a:rPr>
              <a:t>Sieve Analysis</a:t>
            </a:r>
          </a:p>
          <a:p>
            <a:pPr algn="just"/>
            <a:r>
              <a:rPr lang="en-GB" sz="2400" dirty="0" smtClean="0"/>
              <a:t>Sieve analysis is one of the oldest methods of size analysis and is accomplished by passing a known weight of sample material successively through finer sieves and weighing the amount collected on each sieve to determine the percentage weight in each size fraction.</a:t>
            </a:r>
          </a:p>
          <a:p>
            <a:pPr algn="just"/>
            <a:r>
              <a:rPr lang="en-GB" sz="2400" dirty="0" smtClean="0"/>
              <a:t>Sieving is carried out with wet or dry materials and the sieves are agitated to expose all the particles to the openings. </a:t>
            </a:r>
          </a:p>
          <a:p>
            <a:pPr algn="just">
              <a:buNone/>
            </a:pPr>
            <a:r>
              <a:rPr lang="en-GB" sz="2400" b="1" dirty="0" smtClean="0">
                <a:solidFill>
                  <a:srgbClr val="002060"/>
                </a:solidFill>
              </a:rPr>
              <a:t>Testing Methods</a:t>
            </a:r>
          </a:p>
          <a:p>
            <a:pPr algn="just"/>
            <a:r>
              <a:rPr lang="en-GB" sz="2400" dirty="0" smtClean="0"/>
              <a:t>The sieves chosen for the test are arranged in a stack, or </a:t>
            </a:r>
            <a:r>
              <a:rPr lang="en-GB" sz="2400" i="1" dirty="0" smtClean="0"/>
              <a:t>nest</a:t>
            </a:r>
            <a:r>
              <a:rPr lang="en-GB" sz="2400" dirty="0" smtClean="0"/>
              <a:t>, with the coarsest sieve on the top and the finest at the bottom.</a:t>
            </a:r>
          </a:p>
          <a:p>
            <a:pPr algn="just"/>
            <a:r>
              <a:rPr lang="en-GB" sz="2400" dirty="0" smtClean="0"/>
              <a:t>A tight-fitting pan or receiver is placed below the bottom sieve to receive the final undersize, and a lid is placed on top of the coarsest sieve to prevent escape of the sample.</a:t>
            </a:r>
          </a:p>
          <a:p>
            <a:pPr algn="just"/>
            <a:endParaRPr lang="en-GB" sz="2400" dirty="0" smtClean="0"/>
          </a:p>
          <a:p>
            <a:pPr algn="just"/>
            <a:endParaRPr lang="en-GB" sz="2400" dirty="0" smtClean="0"/>
          </a:p>
        </p:txBody>
      </p:sp>
      <p:sp>
        <p:nvSpPr>
          <p:cNvPr id="4" name="Slide Number Placeholder 3"/>
          <p:cNvSpPr>
            <a:spLocks noGrp="1"/>
          </p:cNvSpPr>
          <p:nvPr>
            <p:ph type="sldNum" sz="quarter" idx="12"/>
          </p:nvPr>
        </p:nvSpPr>
        <p:spPr/>
        <p:txBody>
          <a:bodyPr/>
          <a:lstStyle/>
          <a:p>
            <a:fld id="{A1C58964-090E-4564-AC1D-87DF5B77448B}" type="slidenum">
              <a:rPr lang="en-GB" smtClean="0"/>
              <a:pPr/>
              <a:t>4</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err="1" smtClean="0">
                <a:solidFill>
                  <a:srgbClr val="002060"/>
                </a:solidFill>
                <a:latin typeface="Arial" pitchFamily="34" charset="0"/>
                <a:cs typeface="Arial" pitchFamily="34" charset="0"/>
              </a:rPr>
              <a:t>Grizzleys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052736"/>
            <a:ext cx="8229600" cy="5472608"/>
          </a:xfrm>
        </p:spPr>
        <p:txBody>
          <a:bodyPr>
            <a:normAutofit lnSpcReduction="10000"/>
          </a:bodyPr>
          <a:lstStyle/>
          <a:p>
            <a:pPr algn="just"/>
            <a:r>
              <a:rPr lang="en-GB" dirty="0" err="1" smtClean="0"/>
              <a:t>Grizzleys</a:t>
            </a:r>
            <a:r>
              <a:rPr lang="en-GB" dirty="0" smtClean="0"/>
              <a:t> are usually given a slope of 25-50</a:t>
            </a:r>
            <a:r>
              <a:rPr lang="en-GB" baseline="30000" dirty="0" smtClean="0"/>
              <a:t>o</a:t>
            </a:r>
            <a:r>
              <a:rPr lang="en-GB" dirty="0" smtClean="0"/>
              <a:t>, dependent upon their application and the characteristics of the ore. The greater the angle, the greater the throughput, but the lower the efficiency.</a:t>
            </a:r>
          </a:p>
          <a:p>
            <a:pPr algn="just"/>
            <a:r>
              <a:rPr lang="en-GB" dirty="0" smtClean="0"/>
              <a:t> </a:t>
            </a:r>
          </a:p>
          <a:p>
            <a:pPr algn="just"/>
            <a:r>
              <a:rPr lang="en-GB" dirty="0" smtClean="0"/>
              <a:t>With stationary </a:t>
            </a:r>
            <a:r>
              <a:rPr lang="en-GB" dirty="0" err="1" smtClean="0"/>
              <a:t>grizzleys</a:t>
            </a:r>
            <a:r>
              <a:rPr lang="en-GB" dirty="0" smtClean="0"/>
              <a:t>, the bars are parallel to the slope and the feed is in the direction of the bars, to facilitate the flow. The bars should preferably be wedge-shaped to minimise clogging.</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40</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err="1" smtClean="0">
                <a:solidFill>
                  <a:srgbClr val="002060"/>
                </a:solidFill>
                <a:latin typeface="Arial" pitchFamily="34" charset="0"/>
                <a:cs typeface="Arial" pitchFamily="34" charset="0"/>
              </a:rPr>
              <a:t>Trommel</a:t>
            </a:r>
            <a:r>
              <a:rPr lang="en-GB" b="1" dirty="0" smtClean="0">
                <a:solidFill>
                  <a:srgbClr val="002060"/>
                </a:solidFill>
                <a:latin typeface="Arial" pitchFamily="34" charset="0"/>
                <a:cs typeface="Arial" pitchFamily="34" charset="0"/>
              </a:rPr>
              <a:t>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340768"/>
            <a:ext cx="8229600" cy="5256584"/>
          </a:xfrm>
        </p:spPr>
        <p:txBody>
          <a:bodyPr>
            <a:normAutofit lnSpcReduction="10000"/>
          </a:bodyPr>
          <a:lstStyle/>
          <a:p>
            <a:pPr algn="just"/>
            <a:r>
              <a:rPr lang="en-GB" sz="2400" dirty="0" smtClean="0"/>
              <a:t>In </a:t>
            </a:r>
            <a:r>
              <a:rPr lang="en-GB" sz="2400" dirty="0" err="1" smtClean="0"/>
              <a:t>trommel</a:t>
            </a:r>
            <a:r>
              <a:rPr lang="en-GB" sz="2400" dirty="0" smtClean="0"/>
              <a:t> screens, the screen surface rotates around a horizontal or slightly inclined cylinder axis (Figure below). </a:t>
            </a:r>
          </a:p>
          <a:p>
            <a:pPr algn="just"/>
            <a:r>
              <a:rPr lang="en-GB" sz="2400" dirty="0" smtClean="0"/>
              <a:t>They can be cylindrical or conical. </a:t>
            </a:r>
          </a:p>
          <a:p>
            <a:pPr algn="just"/>
            <a:r>
              <a:rPr lang="en-GB" sz="2400" dirty="0" smtClean="0"/>
              <a:t>The side of the </a:t>
            </a:r>
            <a:r>
              <a:rPr lang="en-GB" sz="2400" dirty="0" err="1" smtClean="0"/>
              <a:t>trommel</a:t>
            </a:r>
            <a:r>
              <a:rPr lang="en-GB" sz="2400" dirty="0" smtClean="0"/>
              <a:t> is the screening surface, which is connected to the main shaft by a number of “spiders”. </a:t>
            </a:r>
          </a:p>
          <a:p>
            <a:pPr algn="just"/>
            <a:r>
              <a:rPr lang="en-GB" sz="2400" dirty="0" smtClean="0"/>
              <a:t>The main shaft and hence the entire </a:t>
            </a:r>
            <a:r>
              <a:rPr lang="en-GB" sz="2400" dirty="0" err="1" smtClean="0"/>
              <a:t>trommel</a:t>
            </a:r>
            <a:r>
              <a:rPr lang="en-GB" sz="2400" dirty="0" smtClean="0"/>
              <a:t> revolves. </a:t>
            </a:r>
          </a:p>
          <a:p>
            <a:pPr algn="just"/>
            <a:r>
              <a:rPr lang="en-GB" sz="2400" dirty="0" smtClean="0"/>
              <a:t>The feed enters the </a:t>
            </a:r>
            <a:r>
              <a:rPr lang="en-GB" sz="2400" dirty="0" err="1" smtClean="0"/>
              <a:t>trommel</a:t>
            </a:r>
            <a:r>
              <a:rPr lang="en-GB" sz="2400" dirty="0" smtClean="0"/>
              <a:t> at one end and moves towards the other end. </a:t>
            </a:r>
          </a:p>
          <a:p>
            <a:pPr algn="just"/>
            <a:r>
              <a:rPr lang="en-GB" sz="2400" dirty="0" smtClean="0"/>
              <a:t>During this transit, the undersize is removed through the screen apertures and the oversize leaves the </a:t>
            </a:r>
            <a:r>
              <a:rPr lang="en-GB" sz="2400" dirty="0" err="1" smtClean="0"/>
              <a:t>trommel</a:t>
            </a:r>
            <a:r>
              <a:rPr lang="en-GB" sz="2400" dirty="0" smtClean="0"/>
              <a:t> at the discharge end. </a:t>
            </a:r>
          </a:p>
          <a:p>
            <a:pPr algn="just"/>
            <a:r>
              <a:rPr lang="en-GB" sz="2400" dirty="0" smtClean="0"/>
              <a:t>The revolving speed is slow (below “critical” speed), so the </a:t>
            </a:r>
            <a:r>
              <a:rPr lang="en-GB" sz="2400" dirty="0" err="1" smtClean="0"/>
              <a:t>trommel</a:t>
            </a:r>
            <a:r>
              <a:rPr lang="en-GB" sz="2400" dirty="0" smtClean="0"/>
              <a:t> screen does not work like a centrifuge.</a:t>
            </a:r>
            <a:endParaRPr lang="en-GB" sz="2400"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41</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043608" y="1124744"/>
            <a:ext cx="6984775" cy="3528391"/>
          </a:xfrm>
          <a:prstGeom prst="rect">
            <a:avLst/>
          </a:prstGeom>
          <a:noFill/>
          <a:ln w="9525">
            <a:noFill/>
            <a:miter lim="800000"/>
            <a:headEnd/>
            <a:tailEnd/>
          </a:ln>
        </p:spPr>
      </p:pic>
      <p:sp>
        <p:nvSpPr>
          <p:cNvPr id="3" name="TextBox 2"/>
          <p:cNvSpPr txBox="1"/>
          <p:nvPr/>
        </p:nvSpPr>
        <p:spPr>
          <a:xfrm>
            <a:off x="827584" y="5157192"/>
            <a:ext cx="7560840" cy="584775"/>
          </a:xfrm>
          <a:prstGeom prst="rect">
            <a:avLst/>
          </a:prstGeom>
          <a:noFill/>
        </p:spPr>
        <p:txBody>
          <a:bodyPr wrap="square" rtlCol="0">
            <a:spAutoFit/>
          </a:bodyPr>
          <a:lstStyle/>
          <a:p>
            <a:pPr algn="ctr"/>
            <a:r>
              <a:rPr lang="en-GB" sz="3200" b="1" dirty="0" smtClean="0"/>
              <a:t>Figure: </a:t>
            </a:r>
            <a:r>
              <a:rPr lang="en-GB" sz="3200" b="1" dirty="0" err="1" smtClean="0"/>
              <a:t>Trommel</a:t>
            </a:r>
            <a:r>
              <a:rPr lang="en-GB" sz="3200" b="1" dirty="0" smtClean="0"/>
              <a:t> screen</a:t>
            </a:r>
            <a:endParaRPr lang="en-GB" sz="3200" b="1"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err="1" smtClean="0">
                <a:solidFill>
                  <a:srgbClr val="002060"/>
                </a:solidFill>
                <a:latin typeface="Arial" pitchFamily="34" charset="0"/>
                <a:cs typeface="Arial" pitchFamily="34" charset="0"/>
              </a:rPr>
              <a:t>Trommel</a:t>
            </a:r>
            <a:r>
              <a:rPr lang="en-GB" b="1" dirty="0" smtClean="0">
                <a:solidFill>
                  <a:srgbClr val="002060"/>
                </a:solidFill>
                <a:latin typeface="Arial" pitchFamily="34" charset="0"/>
                <a:cs typeface="Arial" pitchFamily="34" charset="0"/>
              </a:rPr>
              <a:t>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85000" lnSpcReduction="20000"/>
          </a:bodyPr>
          <a:lstStyle/>
          <a:p>
            <a:pPr algn="just"/>
            <a:r>
              <a:rPr lang="en-GB" dirty="0" err="1" smtClean="0"/>
              <a:t>Trommel</a:t>
            </a:r>
            <a:r>
              <a:rPr lang="en-GB" dirty="0" smtClean="0"/>
              <a:t> screens can be used either wet or dry. For a long time they were the most commonly used screens, but have now largely been replaced by vibrating screens, which have a much higher capacity and efficiency.</a:t>
            </a:r>
          </a:p>
          <a:p>
            <a:pPr algn="just"/>
            <a:r>
              <a:rPr lang="en-GB" dirty="0" smtClean="0"/>
              <a:t> </a:t>
            </a:r>
          </a:p>
          <a:p>
            <a:pPr algn="just"/>
            <a:r>
              <a:rPr lang="en-GB" dirty="0" smtClean="0"/>
              <a:t>The </a:t>
            </a:r>
            <a:r>
              <a:rPr lang="en-GB" u="sng" dirty="0" smtClean="0"/>
              <a:t>screening surface</a:t>
            </a:r>
            <a:r>
              <a:rPr lang="en-GB" dirty="0" smtClean="0"/>
              <a:t> can be punched plate or woven-wire cloth.</a:t>
            </a:r>
          </a:p>
          <a:p>
            <a:pPr algn="just"/>
            <a:r>
              <a:rPr lang="en-GB" dirty="0" smtClean="0"/>
              <a:t> </a:t>
            </a:r>
          </a:p>
          <a:p>
            <a:pPr algn="just"/>
            <a:r>
              <a:rPr lang="en-GB" dirty="0" smtClean="0"/>
              <a:t>The slope of the </a:t>
            </a:r>
            <a:r>
              <a:rPr lang="en-GB" dirty="0" err="1" smtClean="0"/>
              <a:t>trommel</a:t>
            </a:r>
            <a:r>
              <a:rPr lang="en-GB" dirty="0" smtClean="0"/>
              <a:t> affects the rate of travel. To a certain limit an increase in slope increases both capacity and efficiency.</a:t>
            </a:r>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43</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GB" b="1" dirty="0" smtClean="0">
                <a:solidFill>
                  <a:srgbClr val="002060"/>
                </a:solidFill>
                <a:latin typeface="Arial" pitchFamily="34" charset="0"/>
                <a:cs typeface="Arial" pitchFamily="34" charset="0"/>
              </a:rPr>
              <a:t>Vibrating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20000"/>
          </a:bodyPr>
          <a:lstStyle/>
          <a:p>
            <a:pPr algn="just"/>
            <a:r>
              <a:rPr lang="en-GB" sz="2800" dirty="0" smtClean="0"/>
              <a:t>Vibrating screens are the most important screening machines for mineral processing applications (</a:t>
            </a:r>
            <a:r>
              <a:rPr lang="en-GB" sz="2800" dirty="0" err="1" smtClean="0"/>
              <a:t>Crissman</a:t>
            </a:r>
            <a:r>
              <a:rPr lang="en-GB" sz="2800" dirty="0" smtClean="0"/>
              <a:t>, 1986; </a:t>
            </a:r>
            <a:r>
              <a:rPr lang="en-GB" sz="2800" dirty="0" err="1" smtClean="0"/>
              <a:t>Pritchad</a:t>
            </a:r>
            <a:r>
              <a:rPr lang="en-GB" sz="2800" dirty="0" smtClean="0"/>
              <a:t>, 1980a; Pritchard, 1980b).  Figure below.</a:t>
            </a:r>
          </a:p>
          <a:p>
            <a:pPr algn="just"/>
            <a:r>
              <a:rPr lang="en-GB" sz="2800" dirty="0" smtClean="0"/>
              <a:t>They handle material up to 25 cm in size down to 250 </a:t>
            </a:r>
            <a:r>
              <a:rPr lang="en-GB" sz="2800" dirty="0" smtClean="0">
                <a:sym typeface="Symbol"/>
              </a:rPr>
              <a:t></a:t>
            </a:r>
            <a:r>
              <a:rPr lang="en-GB" sz="2800" dirty="0" smtClean="0"/>
              <a:t>m. </a:t>
            </a:r>
          </a:p>
          <a:p>
            <a:pPr algn="just"/>
            <a:r>
              <a:rPr lang="en-GB" sz="2800" dirty="0" smtClean="0"/>
              <a:t>Their main application is in crushing circuits where they are required to handle material ranging, in general, from 25 cm to 5 mm in size.</a:t>
            </a:r>
          </a:p>
          <a:p>
            <a:pPr algn="just"/>
            <a:r>
              <a:rPr lang="en-GB" sz="2800" dirty="0" smtClean="0"/>
              <a:t> </a:t>
            </a:r>
          </a:p>
          <a:p>
            <a:pPr algn="just"/>
            <a:r>
              <a:rPr lang="en-GB" sz="2800" dirty="0" smtClean="0"/>
              <a:t>With vibrating screens, the frequency of vibration is much larger than with shaking screens (600-700 min </a:t>
            </a:r>
            <a:r>
              <a:rPr lang="en-GB" sz="2800" baseline="30000" dirty="0" smtClean="0"/>
              <a:t>–1</a:t>
            </a:r>
            <a:r>
              <a:rPr lang="en-GB" sz="2800" dirty="0" smtClean="0"/>
              <a:t>), but the amplitude is much smaller (2-20 mm).</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44</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539552" y="836712"/>
            <a:ext cx="8064896" cy="5040560"/>
          </a:xfrm>
          <a:prstGeom prst="rect">
            <a:avLst/>
          </a:prstGeom>
          <a:noFill/>
          <a:ln w="9525">
            <a:noFill/>
            <a:miter lim="800000"/>
            <a:headEnd/>
            <a:tailEnd/>
          </a:ln>
        </p:spPr>
      </p:pic>
      <p:sp>
        <p:nvSpPr>
          <p:cNvPr id="3" name="TextBox 2"/>
          <p:cNvSpPr txBox="1"/>
          <p:nvPr/>
        </p:nvSpPr>
        <p:spPr>
          <a:xfrm>
            <a:off x="2123728" y="6309320"/>
            <a:ext cx="5472608" cy="461665"/>
          </a:xfrm>
          <a:prstGeom prst="rect">
            <a:avLst/>
          </a:prstGeom>
          <a:noFill/>
        </p:spPr>
        <p:txBody>
          <a:bodyPr wrap="square" rtlCol="0">
            <a:spAutoFit/>
          </a:bodyPr>
          <a:lstStyle/>
          <a:p>
            <a:pPr algn="ctr"/>
            <a:r>
              <a:rPr lang="en-GB" sz="2400" b="1" dirty="0" smtClean="0"/>
              <a:t>Figure: Double-deck Vibrating Screen</a:t>
            </a:r>
            <a:endParaRPr lang="en-GB" sz="2400" b="1"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45</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Vibrating Screens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268760"/>
            <a:ext cx="8229600" cy="5328592"/>
          </a:xfrm>
        </p:spPr>
        <p:txBody>
          <a:bodyPr>
            <a:normAutofit lnSpcReduction="10000"/>
          </a:bodyPr>
          <a:lstStyle/>
          <a:p>
            <a:pPr algn="just"/>
            <a:r>
              <a:rPr lang="en-GB" dirty="0" smtClean="0"/>
              <a:t>Vibrating screens are now by far the most widely used screens in industrial practice, thanks to:</a:t>
            </a:r>
          </a:p>
          <a:p>
            <a:pPr algn="just">
              <a:buNone/>
            </a:pPr>
            <a:r>
              <a:rPr lang="en-GB" dirty="0" smtClean="0"/>
              <a:t> </a:t>
            </a:r>
          </a:p>
          <a:p>
            <a:pPr lvl="0" algn="just">
              <a:buFont typeface="Wingdings" pitchFamily="2" charset="2"/>
              <a:buChar char="Ø"/>
            </a:pPr>
            <a:r>
              <a:rPr lang="en-GB" dirty="0" smtClean="0">
                <a:solidFill>
                  <a:srgbClr val="FF0000"/>
                </a:solidFill>
              </a:rPr>
              <a:t>Large capacity per unit of screen area;</a:t>
            </a:r>
          </a:p>
          <a:p>
            <a:pPr lvl="0" algn="just">
              <a:buFont typeface="Wingdings" pitchFamily="2" charset="2"/>
              <a:buChar char="Ø"/>
            </a:pPr>
            <a:r>
              <a:rPr lang="en-GB" dirty="0" smtClean="0">
                <a:solidFill>
                  <a:srgbClr val="FF0000"/>
                </a:solidFill>
              </a:rPr>
              <a:t>Low cost of operation;</a:t>
            </a:r>
          </a:p>
          <a:p>
            <a:pPr lvl="0" algn="just">
              <a:buFont typeface="Wingdings" pitchFamily="2" charset="2"/>
              <a:buChar char="Ø"/>
            </a:pPr>
            <a:r>
              <a:rPr lang="en-GB" dirty="0" smtClean="0">
                <a:solidFill>
                  <a:srgbClr val="FF0000"/>
                </a:solidFill>
              </a:rPr>
              <a:t>Low cost of maintenance;</a:t>
            </a:r>
          </a:p>
          <a:p>
            <a:pPr lvl="0" algn="just">
              <a:buFont typeface="Wingdings" pitchFamily="2" charset="2"/>
              <a:buChar char="Ø"/>
            </a:pPr>
            <a:r>
              <a:rPr lang="en-GB" dirty="0" smtClean="0">
                <a:solidFill>
                  <a:srgbClr val="FF0000"/>
                </a:solidFill>
              </a:rPr>
              <a:t>Flexibility and ease of operation;</a:t>
            </a:r>
          </a:p>
          <a:p>
            <a:pPr lvl="0" algn="just">
              <a:buFont typeface="Wingdings" pitchFamily="2" charset="2"/>
              <a:buChar char="Ø"/>
            </a:pPr>
            <a:r>
              <a:rPr lang="en-GB" dirty="0" smtClean="0">
                <a:solidFill>
                  <a:srgbClr val="FF0000"/>
                </a:solidFill>
              </a:rPr>
              <a:t>Easy accessibility;</a:t>
            </a:r>
          </a:p>
          <a:p>
            <a:pPr lvl="0" algn="just">
              <a:buFont typeface="Wingdings" pitchFamily="2" charset="2"/>
              <a:buChar char="Ø"/>
            </a:pPr>
            <a:r>
              <a:rPr lang="en-GB" dirty="0" smtClean="0">
                <a:solidFill>
                  <a:srgbClr val="FF0000"/>
                </a:solidFill>
              </a:rPr>
              <a:t>Good visual control little headroom required.</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46</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Sieve Bend or DSM-Screen</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92500"/>
          </a:bodyPr>
          <a:lstStyle/>
          <a:p>
            <a:pPr algn="just"/>
            <a:r>
              <a:rPr lang="en-GB" sz="2600" dirty="0" smtClean="0"/>
              <a:t>Sieve bends were developed by the Dutch State Mines for use in coal washing plants. </a:t>
            </a:r>
          </a:p>
          <a:p>
            <a:pPr algn="just"/>
            <a:endParaRPr lang="en-GB" sz="2600" dirty="0" smtClean="0"/>
          </a:p>
          <a:p>
            <a:pPr algn="just"/>
            <a:r>
              <a:rPr lang="en-GB" sz="2600" dirty="0" smtClean="0"/>
              <a:t>Since they are compact and have a very high capacity, they have found ready application in recent years in ore grinding units, usually in combination with classifiers or </a:t>
            </a:r>
            <a:r>
              <a:rPr lang="en-GB" sz="2600" dirty="0" err="1" smtClean="0"/>
              <a:t>hydrocyclones</a:t>
            </a:r>
            <a:r>
              <a:rPr lang="en-GB" sz="2600" dirty="0" smtClean="0"/>
              <a:t>. </a:t>
            </a:r>
          </a:p>
          <a:p>
            <a:pPr algn="just"/>
            <a:endParaRPr lang="en-GB" sz="2600" dirty="0" smtClean="0"/>
          </a:p>
          <a:p>
            <a:pPr algn="just"/>
            <a:r>
              <a:rPr lang="en-GB" sz="2600" dirty="0" smtClean="0"/>
              <a:t>They are excellent for the screening of fine slurries down to 250 – 300 </a:t>
            </a:r>
            <a:r>
              <a:rPr lang="en-GB" sz="2600" dirty="0" smtClean="0">
                <a:sym typeface="Symbol"/>
              </a:rPr>
              <a:t></a:t>
            </a:r>
            <a:r>
              <a:rPr lang="en-GB" sz="2600" dirty="0" smtClean="0"/>
              <a:t>m and several plants have reported the satisfactory commercial use of sieve bends for even finer screening, down to 50 </a:t>
            </a:r>
            <a:r>
              <a:rPr lang="en-GB" sz="2600" dirty="0" smtClean="0">
                <a:sym typeface="Symbol"/>
              </a:rPr>
              <a:t></a:t>
            </a:r>
            <a:r>
              <a:rPr lang="en-GB" sz="2600" dirty="0" smtClean="0"/>
              <a:t>m.</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47</a:t>
            </a:fld>
            <a:endParaRPr lang="en-GB"/>
          </a:p>
        </p:txBody>
      </p:sp>
      <p:sp>
        <p:nvSpPr>
          <p:cNvPr id="5" name="Footer Placeholder 4"/>
          <p:cNvSpPr>
            <a:spLocks noGrp="1"/>
          </p:cNvSpPr>
          <p:nvPr>
            <p:ph type="ftr" sz="quarter" idx="11"/>
          </p:nvPr>
        </p:nvSpPr>
        <p:spPr/>
        <p:txBody>
          <a:bodyPr/>
          <a:lstStyle/>
          <a:p>
            <a:r>
              <a:rPr lang="en-GB" b="1" dirty="0" smtClean="0">
                <a:solidFill>
                  <a:srgbClr val="FF0000"/>
                </a:solidFill>
              </a:rPr>
              <a:t>ES/2012</a:t>
            </a:r>
            <a:endParaRPr lang="en-GB" b="1" dirty="0">
              <a:solidFill>
                <a:srgbClr val="FF0000"/>
              </a:solidFill>
            </a:endParaRPr>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2627784" y="764704"/>
            <a:ext cx="4104456" cy="5256584"/>
          </a:xfrm>
          <a:prstGeom prst="rect">
            <a:avLst/>
          </a:prstGeom>
          <a:noFill/>
          <a:ln w="9525">
            <a:noFill/>
            <a:miter lim="800000"/>
            <a:headEnd/>
            <a:tailEnd/>
          </a:ln>
        </p:spPr>
      </p:pic>
      <p:sp>
        <p:nvSpPr>
          <p:cNvPr id="3" name="TextBox 2"/>
          <p:cNvSpPr txBox="1"/>
          <p:nvPr/>
        </p:nvSpPr>
        <p:spPr>
          <a:xfrm>
            <a:off x="2915816" y="6165304"/>
            <a:ext cx="3384376" cy="523220"/>
          </a:xfrm>
          <a:prstGeom prst="rect">
            <a:avLst/>
          </a:prstGeom>
          <a:noFill/>
        </p:spPr>
        <p:txBody>
          <a:bodyPr wrap="square" rtlCol="0">
            <a:spAutoFit/>
          </a:bodyPr>
          <a:lstStyle/>
          <a:p>
            <a:r>
              <a:rPr lang="en-GB" sz="2800" b="1" dirty="0" smtClean="0"/>
              <a:t>Figure: Sieve bend</a:t>
            </a:r>
            <a:endParaRPr lang="en-GB" sz="2800" b="1"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48</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Sieve bend</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268760"/>
            <a:ext cx="8229600" cy="5328592"/>
          </a:xfrm>
        </p:spPr>
        <p:txBody>
          <a:bodyPr>
            <a:normAutofit lnSpcReduction="10000"/>
          </a:bodyPr>
          <a:lstStyle/>
          <a:p>
            <a:pPr algn="just"/>
            <a:r>
              <a:rPr lang="en-GB" dirty="0" smtClean="0"/>
              <a:t>The screen surface of the original DSM-screens (Figure above) is curved and consists of horizontal wedge-wire bars, set across the direction of the pulp flow. </a:t>
            </a:r>
          </a:p>
          <a:p>
            <a:pPr algn="just"/>
            <a:r>
              <a:rPr lang="en-GB" dirty="0" smtClean="0"/>
              <a:t>The feed slurry passes through the feed inlet at the top rear of the feed box and flows over the weir and through the feed spout, reaching the upper surface of the screen tangentially. </a:t>
            </a:r>
          </a:p>
          <a:p>
            <a:pPr algn="just"/>
            <a:r>
              <a:rPr lang="en-GB" dirty="0" smtClean="0"/>
              <a:t>It then flows down the concave surface at a right angle to the openings between the wedge-wire bars.</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49</a:t>
            </a:fld>
            <a:endParaRPr lang="en-GB" dirty="0"/>
          </a:p>
        </p:txBody>
      </p:sp>
      <p:sp>
        <p:nvSpPr>
          <p:cNvPr id="5" name="Footer Placeholder 4"/>
          <p:cNvSpPr>
            <a:spLocks noGrp="1"/>
          </p:cNvSpPr>
          <p:nvPr>
            <p:ph type="ftr" sz="quarter" idx="11"/>
          </p:nvPr>
        </p:nvSpPr>
        <p:spPr/>
        <p:txBody>
          <a:bodyPr/>
          <a:lstStyle/>
          <a:p>
            <a:r>
              <a:rPr lang="en-GB" b="1" dirty="0" smtClean="0">
                <a:solidFill>
                  <a:srgbClr val="FF0000"/>
                </a:solidFill>
              </a:rPr>
              <a:t>ES/2012</a:t>
            </a:r>
            <a:endParaRPr lang="en-GB" b="1" dirty="0">
              <a:solidFill>
                <a:srgbClr val="FF0000"/>
              </a:solidFill>
            </a:endParaRPr>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b="1" dirty="0" smtClean="0">
                <a:solidFill>
                  <a:srgbClr val="002060"/>
                </a:solidFill>
                <a:latin typeface="Tahoma" pitchFamily="34" charset="0"/>
                <a:ea typeface="Tahoma" pitchFamily="34" charset="0"/>
                <a:cs typeface="Tahoma" pitchFamily="34" charset="0"/>
              </a:rPr>
              <a:t>Particle Size Analysis</a:t>
            </a:r>
            <a:endParaRPr lang="en-GB" b="1" dirty="0">
              <a:solidFill>
                <a:srgbClr val="00206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51520" y="1268760"/>
            <a:ext cx="8640960" cy="5184576"/>
          </a:xfrm>
        </p:spPr>
        <p:txBody>
          <a:bodyPr>
            <a:normAutofit/>
          </a:bodyPr>
          <a:lstStyle/>
          <a:p>
            <a:pPr algn="just">
              <a:buNone/>
            </a:pPr>
            <a:r>
              <a:rPr lang="en-GB" sz="2400" b="1" dirty="0" smtClean="0">
                <a:solidFill>
                  <a:srgbClr val="FF0000"/>
                </a:solidFill>
              </a:rPr>
              <a:t>Testing Methods</a:t>
            </a:r>
          </a:p>
          <a:p>
            <a:pPr algn="just"/>
            <a:r>
              <a:rPr lang="en-GB" sz="2400" dirty="0" smtClean="0"/>
              <a:t>The material to be tested is placed in the uppermost, coarsest sieve, and the nest is then placed in a sieve shaker which vibrates the material in a vertical plane (Figure below).</a:t>
            </a:r>
          </a:p>
          <a:p>
            <a:pPr algn="just"/>
            <a:endParaRPr lang="en-GB" sz="2400" dirty="0" smtClean="0"/>
          </a:p>
          <a:p>
            <a:pPr algn="just"/>
            <a:r>
              <a:rPr lang="en-GB" sz="2400" dirty="0" smtClean="0"/>
              <a:t>The duration of  screening can be controlled by an automatic timer.</a:t>
            </a:r>
          </a:p>
          <a:p>
            <a:pPr algn="just"/>
            <a:endParaRPr lang="en-GB" sz="2400" dirty="0" smtClean="0"/>
          </a:p>
          <a:p>
            <a:pPr algn="just"/>
            <a:r>
              <a:rPr lang="en-GB" sz="2400" dirty="0" smtClean="0"/>
              <a:t>During the shaking, the undersize material falls through successive sieves until it is retained on the sieve having apertures which are slightly smaller than the diameter of the particles.</a:t>
            </a:r>
          </a:p>
          <a:p>
            <a:pPr algn="just"/>
            <a:endParaRPr lang="en-GB" sz="2400" dirty="0" smtClean="0"/>
          </a:p>
        </p:txBody>
      </p:sp>
      <p:sp>
        <p:nvSpPr>
          <p:cNvPr id="4" name="Slide Number Placeholder 3"/>
          <p:cNvSpPr>
            <a:spLocks noGrp="1"/>
          </p:cNvSpPr>
          <p:nvPr>
            <p:ph type="sldNum" sz="quarter" idx="12"/>
          </p:nvPr>
        </p:nvSpPr>
        <p:spPr/>
        <p:txBody>
          <a:bodyPr/>
          <a:lstStyle/>
          <a:p>
            <a:fld id="{A1C58964-090E-4564-AC1D-87DF5B77448B}" type="slidenum">
              <a:rPr lang="en-GB" smtClean="0"/>
              <a:pPr/>
              <a:t>5</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Sieve bend</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268760"/>
            <a:ext cx="8229600" cy="5328592"/>
          </a:xfrm>
        </p:spPr>
        <p:txBody>
          <a:bodyPr>
            <a:normAutofit/>
          </a:bodyPr>
          <a:lstStyle/>
          <a:p>
            <a:pPr algn="just"/>
            <a:r>
              <a:rPr lang="en-GB" dirty="0" smtClean="0"/>
              <a:t>Each of the wedge bars in turn acts as a “knife” on the underside of the passing slurry.</a:t>
            </a:r>
          </a:p>
          <a:p>
            <a:pPr algn="just"/>
            <a:endParaRPr lang="en-GB" dirty="0" smtClean="0"/>
          </a:p>
          <a:p>
            <a:pPr algn="just"/>
            <a:r>
              <a:rPr lang="en-GB" dirty="0" smtClean="0"/>
              <a:t> A layer of liquid and fine solid particles strikes the sharp edges of the bars, is “sliced off” by these knife-edges and these thin layers of liquid and fine particles pass through the apertures between the wedge-wire bars into the screen box.</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50</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GB" b="1" dirty="0" smtClean="0">
                <a:solidFill>
                  <a:srgbClr val="002060"/>
                </a:solidFill>
                <a:latin typeface="Arial" pitchFamily="34" charset="0"/>
                <a:cs typeface="Arial" pitchFamily="34" charset="0"/>
              </a:rPr>
              <a:t>Sieve bend</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268760"/>
            <a:ext cx="8229600" cy="5328592"/>
          </a:xfrm>
        </p:spPr>
        <p:txBody>
          <a:bodyPr>
            <a:normAutofit fontScale="92500" lnSpcReduction="10000"/>
          </a:bodyPr>
          <a:lstStyle/>
          <a:p>
            <a:pPr algn="just"/>
            <a:r>
              <a:rPr lang="en-GB" dirty="0" smtClean="0"/>
              <a:t>the upper edges of the screen bars are worn, the knife-edges are blunter, less liquid will be sliced off to pass through the openings and the screen underflow will become finer. The sieve bend is the only type of screen in which the undersize becomes finer as the screen surface is worn.</a:t>
            </a:r>
          </a:p>
          <a:p>
            <a:pPr algn="just"/>
            <a:r>
              <a:rPr lang="en-GB" dirty="0" smtClean="0"/>
              <a:t> </a:t>
            </a:r>
          </a:p>
          <a:p>
            <a:pPr algn="just"/>
            <a:r>
              <a:rPr lang="en-GB" dirty="0" smtClean="0"/>
              <a:t>When wear on the upper edges of the screen bars become excessive, the screen can be turned 90</a:t>
            </a:r>
            <a:r>
              <a:rPr lang="en-GB" baseline="30000" dirty="0" smtClean="0"/>
              <a:t>o </a:t>
            </a:r>
            <a:r>
              <a:rPr lang="en-GB" dirty="0" smtClean="0"/>
              <a:t>on most versions, so that the former upper portion of the bars becomes the lower portion. This doubles the life of the screen.</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51</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GB" b="1" dirty="0" smtClean="0">
                <a:solidFill>
                  <a:srgbClr val="002060"/>
                </a:solidFill>
                <a:latin typeface="Arial" pitchFamily="34" charset="0"/>
                <a:cs typeface="Arial" pitchFamily="34" charset="0"/>
              </a:rPr>
              <a:t>Sieve bend</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268760"/>
            <a:ext cx="8229600" cy="5328592"/>
          </a:xfrm>
        </p:spPr>
        <p:txBody>
          <a:bodyPr>
            <a:normAutofit/>
          </a:bodyPr>
          <a:lstStyle/>
          <a:p>
            <a:pPr algn="just"/>
            <a:endParaRPr lang="en-GB" dirty="0" smtClean="0"/>
          </a:p>
          <a:p>
            <a:pPr algn="just"/>
            <a:r>
              <a:rPr lang="en-GB" dirty="0" smtClean="0"/>
              <a:t>Sieve bends have found an important application in closed circuit grinding of heavy mineral ores.</a:t>
            </a:r>
          </a:p>
          <a:p>
            <a:pPr algn="just"/>
            <a:r>
              <a:rPr lang="en-GB" dirty="0" smtClean="0"/>
              <a:t> </a:t>
            </a:r>
            <a:r>
              <a:rPr lang="en-GB" dirty="0" err="1" smtClean="0"/>
              <a:t>Overgrinding</a:t>
            </a:r>
            <a:r>
              <a:rPr lang="en-GB" dirty="0" smtClean="0"/>
              <a:t> of heavy minerals, which can occur when conventional classification is used, can be greatly reduced by the combination of classifiers and sieve bends (Woodcock, 1975).</a:t>
            </a:r>
          </a:p>
          <a:p>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52</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339752" y="1106488"/>
            <a:ext cx="4248472" cy="520283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A1C58964-090E-4564-AC1D-87DF5B77448B}" type="slidenum">
              <a:rPr lang="en-GB" smtClean="0"/>
              <a:pPr/>
              <a:t>6</a:t>
            </a:fld>
            <a:endParaRPr lang="en-GB"/>
          </a:p>
        </p:txBody>
      </p:sp>
      <p:sp>
        <p:nvSpPr>
          <p:cNvPr id="4" name="Footer Placeholder 3"/>
          <p:cNvSpPr>
            <a:spLocks noGrp="1"/>
          </p:cNvSpPr>
          <p:nvPr>
            <p:ph type="ftr" sz="quarter" idx="11"/>
          </p:nvPr>
        </p:nvSpPr>
        <p:spPr/>
        <p:txBody>
          <a:bodyPr/>
          <a:lstStyle/>
          <a:p>
            <a:r>
              <a:rPr lang="en-GB" smtClean="0"/>
              <a:t>ES/2012</a:t>
            </a:r>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Particle Size Analysis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412776"/>
            <a:ext cx="8229600" cy="5040560"/>
          </a:xfrm>
        </p:spPr>
        <p:txBody>
          <a:bodyPr/>
          <a:lstStyle/>
          <a:p>
            <a:pPr algn="just">
              <a:buNone/>
            </a:pPr>
            <a:r>
              <a:rPr lang="en-GB" b="1" dirty="0" smtClean="0">
                <a:solidFill>
                  <a:srgbClr val="FF0000"/>
                </a:solidFill>
              </a:rPr>
              <a:t>Presentation of Results</a:t>
            </a:r>
          </a:p>
          <a:p>
            <a:pPr algn="just"/>
            <a:r>
              <a:rPr lang="en-GB" dirty="0" smtClean="0"/>
              <a:t>There and several ways in which the results of a sieve test can be tabulated.</a:t>
            </a:r>
          </a:p>
          <a:p>
            <a:pPr algn="just"/>
            <a:endParaRPr lang="en-GB" dirty="0" smtClean="0"/>
          </a:p>
          <a:p>
            <a:pPr algn="just"/>
            <a:r>
              <a:rPr lang="en-GB" dirty="0" smtClean="0"/>
              <a:t>The three most convenient methods are shown in Table below.</a:t>
            </a:r>
            <a:endParaRPr lang="en-GB"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7</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836712"/>
            <a:ext cx="8280920" cy="511256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A1C58964-090E-4564-AC1D-87DF5B77448B}" type="slidenum">
              <a:rPr lang="en-GB" smtClean="0"/>
              <a:pPr/>
              <a:t>8</a:t>
            </a:fld>
            <a:endParaRPr lang="en-GB"/>
          </a:p>
        </p:txBody>
      </p:sp>
      <p:sp>
        <p:nvSpPr>
          <p:cNvPr id="4" name="Footer Placeholder 3"/>
          <p:cNvSpPr>
            <a:spLocks noGrp="1"/>
          </p:cNvSpPr>
          <p:nvPr>
            <p:ph type="ftr" sz="quarter" idx="11"/>
          </p:nvPr>
        </p:nvSpPr>
        <p:spPr/>
        <p:txBody>
          <a:bodyPr/>
          <a:lstStyle/>
          <a:p>
            <a:r>
              <a:rPr lang="en-GB" smtClean="0"/>
              <a:t>ES/2012</a:t>
            </a:r>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rgbClr val="002060"/>
                </a:solidFill>
                <a:latin typeface="Arial" pitchFamily="34" charset="0"/>
                <a:cs typeface="Arial" pitchFamily="34" charset="0"/>
              </a:rPr>
              <a:t>Particle Size Analysis</a:t>
            </a:r>
            <a:endParaRPr lang="en-GB" b="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251520" y="1268760"/>
            <a:ext cx="8640960" cy="5184576"/>
          </a:xfrm>
        </p:spPr>
        <p:txBody>
          <a:bodyPr>
            <a:normAutofit/>
          </a:bodyPr>
          <a:lstStyle/>
          <a:p>
            <a:pPr algn="just">
              <a:buNone/>
            </a:pPr>
            <a:r>
              <a:rPr lang="en-GB" b="1" dirty="0" smtClean="0">
                <a:solidFill>
                  <a:srgbClr val="C00000"/>
                </a:solidFill>
              </a:rPr>
              <a:t>Presentation of Results</a:t>
            </a:r>
          </a:p>
          <a:p>
            <a:pPr algn="just">
              <a:buNone/>
            </a:pPr>
            <a:endParaRPr lang="en-GB" b="1" dirty="0" smtClean="0">
              <a:solidFill>
                <a:srgbClr val="C00000"/>
              </a:solidFill>
            </a:endParaRPr>
          </a:p>
          <a:p>
            <a:pPr algn="just"/>
            <a:r>
              <a:rPr lang="en-GB" sz="2000" dirty="0" smtClean="0"/>
              <a:t>The Table above shows:</a:t>
            </a:r>
          </a:p>
          <a:p>
            <a:pPr marL="514350" indent="-514350" algn="just">
              <a:buFont typeface="+mj-lt"/>
              <a:buAutoNum type="arabicPeriod"/>
            </a:pPr>
            <a:r>
              <a:rPr lang="en-GB" sz="2000" dirty="0" smtClean="0"/>
              <a:t>The sieve size ranges used in the test.</a:t>
            </a:r>
          </a:p>
          <a:p>
            <a:pPr marL="514350" indent="-514350" algn="just">
              <a:buFont typeface="+mj-lt"/>
              <a:buAutoNum type="arabicPeriod"/>
            </a:pPr>
            <a:r>
              <a:rPr lang="en-GB" sz="2000" dirty="0" smtClean="0"/>
              <a:t>The weight of material in each size range, e.g. 1.32 g of material passed through the 250 </a:t>
            </a:r>
            <a:r>
              <a:rPr lang="el-GR" sz="2000" dirty="0" smtClean="0"/>
              <a:t>μ</a:t>
            </a:r>
            <a:r>
              <a:rPr lang="en-GB" sz="2000" dirty="0" smtClean="0"/>
              <a:t>m sieve, but was retained on the 180 </a:t>
            </a:r>
            <a:r>
              <a:rPr lang="el-GR" sz="2000" dirty="0" smtClean="0"/>
              <a:t>μ</a:t>
            </a:r>
            <a:r>
              <a:rPr lang="en-GB" sz="2000" dirty="0" smtClean="0"/>
              <a:t>m sieve: The material therefore is in the size range -250 + 180 </a:t>
            </a:r>
            <a:r>
              <a:rPr lang="el-GR" sz="2000" dirty="0" smtClean="0"/>
              <a:t>μ</a:t>
            </a:r>
            <a:r>
              <a:rPr lang="en-GB" sz="2000" dirty="0" smtClean="0"/>
              <a:t>m.</a:t>
            </a:r>
          </a:p>
          <a:p>
            <a:pPr marL="514350" indent="-514350" algn="just">
              <a:buFont typeface="+mj-lt"/>
              <a:buAutoNum type="arabicPeriod"/>
            </a:pPr>
            <a:r>
              <a:rPr lang="en-GB" sz="2000" dirty="0" smtClean="0"/>
              <a:t>The weight of material in each size range expressed as a percentage of the total weight. </a:t>
            </a:r>
          </a:p>
          <a:p>
            <a:pPr marL="514350" indent="-514350" algn="just">
              <a:buFont typeface="+mj-lt"/>
              <a:buAutoNum type="arabicPeriod"/>
            </a:pPr>
            <a:r>
              <a:rPr lang="en-GB" sz="2000" dirty="0" smtClean="0"/>
              <a:t>The nominal aperture sizes of the sieves used in the tests.</a:t>
            </a:r>
          </a:p>
          <a:p>
            <a:pPr marL="514350" indent="-514350" algn="just">
              <a:buFont typeface="+mj-lt"/>
              <a:buAutoNum type="arabicPeriod"/>
            </a:pPr>
            <a:r>
              <a:rPr lang="en-GB" sz="2000" dirty="0" smtClean="0"/>
              <a:t>The cumulative percentage of material passing through the sieves, e.g. 87.5% of the material is less than 125 </a:t>
            </a:r>
            <a:r>
              <a:rPr lang="el-GR" sz="2000" dirty="0" smtClean="0"/>
              <a:t>μ</a:t>
            </a:r>
            <a:r>
              <a:rPr lang="en-GB" sz="2000" dirty="0" smtClean="0"/>
              <a:t>m in size.</a:t>
            </a:r>
          </a:p>
          <a:p>
            <a:pPr marL="514350" indent="-514350" algn="just">
              <a:buFont typeface="+mj-lt"/>
              <a:buAutoNum type="arabicPeriod"/>
            </a:pPr>
            <a:r>
              <a:rPr lang="en-GB" sz="2000" dirty="0" smtClean="0"/>
              <a:t>The cumulative percentage of material retained on the sieves.</a:t>
            </a:r>
          </a:p>
        </p:txBody>
      </p:sp>
      <p:sp>
        <p:nvSpPr>
          <p:cNvPr id="4" name="Slide Number Placeholder 3"/>
          <p:cNvSpPr>
            <a:spLocks noGrp="1"/>
          </p:cNvSpPr>
          <p:nvPr>
            <p:ph type="sldNum" sz="quarter" idx="12"/>
          </p:nvPr>
        </p:nvSpPr>
        <p:spPr/>
        <p:txBody>
          <a:bodyPr/>
          <a:lstStyle/>
          <a:p>
            <a:fld id="{A1C58964-090E-4564-AC1D-87DF5B77448B}" type="slidenum">
              <a:rPr lang="en-GB" smtClean="0"/>
              <a:pPr/>
              <a:t>9</a:t>
            </a:fld>
            <a:endParaRPr lang="en-GB"/>
          </a:p>
        </p:txBody>
      </p:sp>
      <p:sp>
        <p:nvSpPr>
          <p:cNvPr id="5" name="Footer Placeholder 4"/>
          <p:cNvSpPr>
            <a:spLocks noGrp="1"/>
          </p:cNvSpPr>
          <p:nvPr>
            <p:ph type="ftr" sz="quarter" idx="11"/>
          </p:nvPr>
        </p:nvSpPr>
        <p:spPr/>
        <p:txBody>
          <a:bodyPr/>
          <a:lstStyle/>
          <a:p>
            <a:r>
              <a:rPr lang="en-GB" smtClean="0"/>
              <a:t>ES/2012</a:t>
            </a:r>
            <a:endParaRPr lang="en-GB"/>
          </a:p>
        </p:txBody>
      </p:sp>
      <p:cxnSp>
        <p:nvCxnSpPr>
          <p:cNvPr id="6" name="Straight Connector 5"/>
          <p:cNvCxnSpPr/>
          <p:nvPr/>
        </p:nvCxnSpPr>
        <p:spPr>
          <a:xfrm>
            <a:off x="0" y="980728"/>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TotalTime>
  <Words>3305</Words>
  <Application>Microsoft Office PowerPoint</Application>
  <PresentationFormat>On-screen Show (4:3)</PresentationFormat>
  <Paragraphs>415</Paragraphs>
  <Slides>52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Equation</vt:lpstr>
      <vt:lpstr>PARTICLE SIZE ANALYSIS</vt:lpstr>
      <vt:lpstr>INTRODUCTION</vt:lpstr>
      <vt:lpstr>INTRODUCTION</vt:lpstr>
      <vt:lpstr>Particle Size Analysis</vt:lpstr>
      <vt:lpstr>Particle Size Analysis</vt:lpstr>
      <vt:lpstr>Slide 6</vt:lpstr>
      <vt:lpstr>Particle Size Analysis</vt:lpstr>
      <vt:lpstr>Slide 8</vt:lpstr>
      <vt:lpstr>Particle Size Analysis</vt:lpstr>
      <vt:lpstr>Particle Size Analysis</vt:lpstr>
      <vt:lpstr>Slide 11</vt:lpstr>
      <vt:lpstr>SCREENING</vt:lpstr>
      <vt:lpstr>SCREENING</vt:lpstr>
      <vt:lpstr>SCREENING</vt:lpstr>
      <vt:lpstr>SCREENING</vt:lpstr>
      <vt:lpstr>EFFICIENCY OF SCREENING</vt:lpstr>
      <vt:lpstr>EFFICIENCY OF SCREENING</vt:lpstr>
      <vt:lpstr>EFFICIENCY OF SCREENING</vt:lpstr>
      <vt:lpstr>Efficiency of Screening</vt:lpstr>
      <vt:lpstr>Efficiency of Screening</vt:lpstr>
      <vt:lpstr>Near-mesh Particles</vt:lpstr>
      <vt:lpstr>Near-mesh Particles</vt:lpstr>
      <vt:lpstr>Screening Surfaces</vt:lpstr>
      <vt:lpstr>Screening Surface</vt:lpstr>
      <vt:lpstr>Slide 25</vt:lpstr>
      <vt:lpstr>Screening Surface</vt:lpstr>
      <vt:lpstr>Screening Surface</vt:lpstr>
      <vt:lpstr>Screening Surface</vt:lpstr>
      <vt:lpstr>Screening Surface</vt:lpstr>
      <vt:lpstr>Slide 30</vt:lpstr>
      <vt:lpstr>Capacity of Screens</vt:lpstr>
      <vt:lpstr>Capacity of Screens</vt:lpstr>
      <vt:lpstr>Capacity of Screens</vt:lpstr>
      <vt:lpstr>Slide 34</vt:lpstr>
      <vt:lpstr>Capacity of Screens</vt:lpstr>
      <vt:lpstr>Industrial Screens</vt:lpstr>
      <vt:lpstr>Slide 37</vt:lpstr>
      <vt:lpstr>Grizzleys</vt:lpstr>
      <vt:lpstr>Slide 39</vt:lpstr>
      <vt:lpstr>Grizzleys</vt:lpstr>
      <vt:lpstr>Trommel Screens</vt:lpstr>
      <vt:lpstr>Slide 42</vt:lpstr>
      <vt:lpstr>Trommel Screens</vt:lpstr>
      <vt:lpstr>Vibrating Screens</vt:lpstr>
      <vt:lpstr>Slide 45</vt:lpstr>
      <vt:lpstr>Vibrating Screens</vt:lpstr>
      <vt:lpstr>Sieve Bend or DSM-Screen</vt:lpstr>
      <vt:lpstr>Slide 48</vt:lpstr>
      <vt:lpstr>Sieve bend</vt:lpstr>
      <vt:lpstr>Sieve bend</vt:lpstr>
      <vt:lpstr>Sieve bend</vt:lpstr>
      <vt:lpstr>Sieve bend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SIZE ANALYSIS</dc:title>
  <dc:creator>EDWARD</dc:creator>
  <cp:lastModifiedBy>EDWARD</cp:lastModifiedBy>
  <cp:revision>32</cp:revision>
  <dcterms:created xsi:type="dcterms:W3CDTF">2012-02-16T13:40:22Z</dcterms:created>
  <dcterms:modified xsi:type="dcterms:W3CDTF">2012-09-07T08:40:13Z</dcterms:modified>
</cp:coreProperties>
</file>