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59" r:id="rId3"/>
    <p:sldId id="307" r:id="rId4"/>
    <p:sldId id="445" r:id="rId5"/>
    <p:sldId id="473" r:id="rId6"/>
    <p:sldId id="335" r:id="rId7"/>
    <p:sldId id="450" r:id="rId8"/>
    <p:sldId id="474" r:id="rId9"/>
    <p:sldId id="383" r:id="rId10"/>
    <p:sldId id="448" r:id="rId11"/>
    <p:sldId id="451" r:id="rId12"/>
    <p:sldId id="449" r:id="rId13"/>
    <p:sldId id="452" r:id="rId14"/>
    <p:sldId id="453" r:id="rId15"/>
    <p:sldId id="454" r:id="rId16"/>
    <p:sldId id="455" r:id="rId17"/>
    <p:sldId id="458" r:id="rId18"/>
    <p:sldId id="456" r:id="rId19"/>
    <p:sldId id="457" r:id="rId20"/>
    <p:sldId id="459" r:id="rId21"/>
    <p:sldId id="461" r:id="rId22"/>
    <p:sldId id="463" r:id="rId23"/>
    <p:sldId id="464" r:id="rId24"/>
    <p:sldId id="462" r:id="rId25"/>
    <p:sldId id="465" r:id="rId26"/>
    <p:sldId id="466" r:id="rId27"/>
    <p:sldId id="467" r:id="rId28"/>
    <p:sldId id="468" r:id="rId29"/>
    <p:sldId id="469" r:id="rId30"/>
    <p:sldId id="475" r:id="rId31"/>
    <p:sldId id="339" r:id="rId32"/>
    <p:sldId id="340" r:id="rId33"/>
    <p:sldId id="341" r:id="rId34"/>
    <p:sldId id="476" r:id="rId35"/>
    <p:sldId id="342" r:id="rId36"/>
    <p:sldId id="343" r:id="rId37"/>
    <p:sldId id="477" r:id="rId38"/>
    <p:sldId id="344" r:id="rId39"/>
    <p:sldId id="345" r:id="rId40"/>
    <p:sldId id="478" r:id="rId41"/>
    <p:sldId id="346" r:id="rId42"/>
    <p:sldId id="347" r:id="rId43"/>
    <p:sldId id="363" r:id="rId44"/>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D7AEFF"/>
    <a:srgbClr val="0432FF"/>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599"/>
  </p:normalViewPr>
  <p:slideViewPr>
    <p:cSldViewPr snapToGrid="0" snapToObjects="1">
      <p:cViewPr varScale="1">
        <p:scale>
          <a:sx n="93" d="100"/>
          <a:sy n="93" d="100"/>
        </p:scale>
        <p:origin x="216" y="47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0D4F0-8AD6-5044-8CFF-E06E79BEFBD4}" type="datetimeFigureOut">
              <a:rPr lang="en-JP" smtClean="0"/>
              <a:t>2023/07/24</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1BDE-ECC0-2B45-A702-7F10FAE9E0D3}" type="slidenum">
              <a:rPr lang="en-JP" smtClean="0"/>
              <a:t>‹#›</a:t>
            </a:fld>
            <a:endParaRPr lang="en-JP"/>
          </a:p>
        </p:txBody>
      </p:sp>
    </p:spTree>
    <p:extLst>
      <p:ext uri="{BB962C8B-B14F-4D97-AF65-F5344CB8AC3E}">
        <p14:creationId xmlns:p14="http://schemas.microsoft.com/office/powerpoint/2010/main" val="45583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a:t>
            </a:fld>
            <a:endParaRPr lang="en-JP"/>
          </a:p>
        </p:txBody>
      </p:sp>
    </p:spTree>
    <p:extLst>
      <p:ext uri="{BB962C8B-B14F-4D97-AF65-F5344CB8AC3E}">
        <p14:creationId xmlns:p14="http://schemas.microsoft.com/office/powerpoint/2010/main" val="294974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12</a:t>
            </a:fld>
            <a:endParaRPr lang="en-JP"/>
          </a:p>
        </p:txBody>
      </p:sp>
    </p:spTree>
    <p:extLst>
      <p:ext uri="{BB962C8B-B14F-4D97-AF65-F5344CB8AC3E}">
        <p14:creationId xmlns:p14="http://schemas.microsoft.com/office/powerpoint/2010/main" val="262772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13</a:t>
            </a:fld>
            <a:endParaRPr lang="en-JP"/>
          </a:p>
        </p:txBody>
      </p:sp>
    </p:spTree>
    <p:extLst>
      <p:ext uri="{BB962C8B-B14F-4D97-AF65-F5344CB8AC3E}">
        <p14:creationId xmlns:p14="http://schemas.microsoft.com/office/powerpoint/2010/main" val="316477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14</a:t>
            </a:fld>
            <a:endParaRPr lang="en-JP"/>
          </a:p>
        </p:txBody>
      </p:sp>
    </p:spTree>
    <p:extLst>
      <p:ext uri="{BB962C8B-B14F-4D97-AF65-F5344CB8AC3E}">
        <p14:creationId xmlns:p14="http://schemas.microsoft.com/office/powerpoint/2010/main" val="929806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15</a:t>
            </a:fld>
            <a:endParaRPr lang="en-JP"/>
          </a:p>
        </p:txBody>
      </p:sp>
    </p:spTree>
    <p:extLst>
      <p:ext uri="{BB962C8B-B14F-4D97-AF65-F5344CB8AC3E}">
        <p14:creationId xmlns:p14="http://schemas.microsoft.com/office/powerpoint/2010/main" val="163103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16</a:t>
            </a:fld>
            <a:endParaRPr lang="en-JP"/>
          </a:p>
        </p:txBody>
      </p:sp>
    </p:spTree>
    <p:extLst>
      <p:ext uri="{BB962C8B-B14F-4D97-AF65-F5344CB8AC3E}">
        <p14:creationId xmlns:p14="http://schemas.microsoft.com/office/powerpoint/2010/main" val="184842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17</a:t>
            </a:fld>
            <a:endParaRPr lang="en-JP"/>
          </a:p>
        </p:txBody>
      </p:sp>
    </p:spTree>
    <p:extLst>
      <p:ext uri="{BB962C8B-B14F-4D97-AF65-F5344CB8AC3E}">
        <p14:creationId xmlns:p14="http://schemas.microsoft.com/office/powerpoint/2010/main" val="303307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18</a:t>
            </a:fld>
            <a:endParaRPr lang="en-JP"/>
          </a:p>
        </p:txBody>
      </p:sp>
    </p:spTree>
    <p:extLst>
      <p:ext uri="{BB962C8B-B14F-4D97-AF65-F5344CB8AC3E}">
        <p14:creationId xmlns:p14="http://schemas.microsoft.com/office/powerpoint/2010/main" val="15591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19</a:t>
            </a:fld>
            <a:endParaRPr lang="en-JP"/>
          </a:p>
        </p:txBody>
      </p:sp>
    </p:spTree>
    <p:extLst>
      <p:ext uri="{BB962C8B-B14F-4D97-AF65-F5344CB8AC3E}">
        <p14:creationId xmlns:p14="http://schemas.microsoft.com/office/powerpoint/2010/main" val="97142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20</a:t>
            </a:fld>
            <a:endParaRPr lang="en-JP"/>
          </a:p>
        </p:txBody>
      </p:sp>
    </p:spTree>
    <p:extLst>
      <p:ext uri="{BB962C8B-B14F-4D97-AF65-F5344CB8AC3E}">
        <p14:creationId xmlns:p14="http://schemas.microsoft.com/office/powerpoint/2010/main" val="80306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21</a:t>
            </a:fld>
            <a:endParaRPr lang="en-JP"/>
          </a:p>
        </p:txBody>
      </p:sp>
    </p:spTree>
    <p:extLst>
      <p:ext uri="{BB962C8B-B14F-4D97-AF65-F5344CB8AC3E}">
        <p14:creationId xmlns:p14="http://schemas.microsoft.com/office/powerpoint/2010/main" val="63961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4</a:t>
            </a:fld>
            <a:endParaRPr lang="en-JP"/>
          </a:p>
        </p:txBody>
      </p:sp>
    </p:spTree>
    <p:extLst>
      <p:ext uri="{BB962C8B-B14F-4D97-AF65-F5344CB8AC3E}">
        <p14:creationId xmlns:p14="http://schemas.microsoft.com/office/powerpoint/2010/main" val="40860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22</a:t>
            </a:fld>
            <a:endParaRPr lang="en-JP"/>
          </a:p>
        </p:txBody>
      </p:sp>
    </p:spTree>
    <p:extLst>
      <p:ext uri="{BB962C8B-B14F-4D97-AF65-F5344CB8AC3E}">
        <p14:creationId xmlns:p14="http://schemas.microsoft.com/office/powerpoint/2010/main" val="2796459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23</a:t>
            </a:fld>
            <a:endParaRPr lang="en-JP"/>
          </a:p>
        </p:txBody>
      </p:sp>
    </p:spTree>
    <p:extLst>
      <p:ext uri="{BB962C8B-B14F-4D97-AF65-F5344CB8AC3E}">
        <p14:creationId xmlns:p14="http://schemas.microsoft.com/office/powerpoint/2010/main" val="297060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24</a:t>
            </a:fld>
            <a:endParaRPr lang="en-JP"/>
          </a:p>
        </p:txBody>
      </p:sp>
    </p:spTree>
    <p:extLst>
      <p:ext uri="{BB962C8B-B14F-4D97-AF65-F5344CB8AC3E}">
        <p14:creationId xmlns:p14="http://schemas.microsoft.com/office/powerpoint/2010/main" val="2389557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25</a:t>
            </a:fld>
            <a:endParaRPr lang="en-JP"/>
          </a:p>
        </p:txBody>
      </p:sp>
    </p:spTree>
    <p:extLst>
      <p:ext uri="{BB962C8B-B14F-4D97-AF65-F5344CB8AC3E}">
        <p14:creationId xmlns:p14="http://schemas.microsoft.com/office/powerpoint/2010/main" val="3689562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26</a:t>
            </a:fld>
            <a:endParaRPr lang="en-JP"/>
          </a:p>
        </p:txBody>
      </p:sp>
    </p:spTree>
    <p:extLst>
      <p:ext uri="{BB962C8B-B14F-4D97-AF65-F5344CB8AC3E}">
        <p14:creationId xmlns:p14="http://schemas.microsoft.com/office/powerpoint/2010/main" val="3111339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27</a:t>
            </a:fld>
            <a:endParaRPr lang="en-JP"/>
          </a:p>
        </p:txBody>
      </p:sp>
    </p:spTree>
    <p:extLst>
      <p:ext uri="{BB962C8B-B14F-4D97-AF65-F5344CB8AC3E}">
        <p14:creationId xmlns:p14="http://schemas.microsoft.com/office/powerpoint/2010/main" val="3993042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28</a:t>
            </a:fld>
            <a:endParaRPr lang="en-JP"/>
          </a:p>
        </p:txBody>
      </p:sp>
    </p:spTree>
    <p:extLst>
      <p:ext uri="{BB962C8B-B14F-4D97-AF65-F5344CB8AC3E}">
        <p14:creationId xmlns:p14="http://schemas.microsoft.com/office/powerpoint/2010/main" val="219313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29</a:t>
            </a:fld>
            <a:endParaRPr lang="en-JP"/>
          </a:p>
        </p:txBody>
      </p:sp>
    </p:spTree>
    <p:extLst>
      <p:ext uri="{BB962C8B-B14F-4D97-AF65-F5344CB8AC3E}">
        <p14:creationId xmlns:p14="http://schemas.microsoft.com/office/powerpoint/2010/main" val="243485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30</a:t>
            </a:fld>
            <a:endParaRPr lang="en-JP"/>
          </a:p>
        </p:txBody>
      </p:sp>
    </p:spTree>
    <p:extLst>
      <p:ext uri="{BB962C8B-B14F-4D97-AF65-F5344CB8AC3E}">
        <p14:creationId xmlns:p14="http://schemas.microsoft.com/office/powerpoint/2010/main" val="3634147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31</a:t>
            </a:fld>
            <a:endParaRPr lang="en-JP"/>
          </a:p>
        </p:txBody>
      </p:sp>
    </p:spTree>
    <p:extLst>
      <p:ext uri="{BB962C8B-B14F-4D97-AF65-F5344CB8AC3E}">
        <p14:creationId xmlns:p14="http://schemas.microsoft.com/office/powerpoint/2010/main" val="16923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5</a:t>
            </a:fld>
            <a:endParaRPr lang="en-JP"/>
          </a:p>
        </p:txBody>
      </p:sp>
    </p:spTree>
    <p:extLst>
      <p:ext uri="{BB962C8B-B14F-4D97-AF65-F5344CB8AC3E}">
        <p14:creationId xmlns:p14="http://schemas.microsoft.com/office/powerpoint/2010/main" val="364207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32</a:t>
            </a:fld>
            <a:endParaRPr lang="en-JP"/>
          </a:p>
        </p:txBody>
      </p:sp>
    </p:spTree>
    <p:extLst>
      <p:ext uri="{BB962C8B-B14F-4D97-AF65-F5344CB8AC3E}">
        <p14:creationId xmlns:p14="http://schemas.microsoft.com/office/powerpoint/2010/main" val="1435145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33</a:t>
            </a:fld>
            <a:endParaRPr lang="en-JP"/>
          </a:p>
        </p:txBody>
      </p:sp>
    </p:spTree>
    <p:extLst>
      <p:ext uri="{BB962C8B-B14F-4D97-AF65-F5344CB8AC3E}">
        <p14:creationId xmlns:p14="http://schemas.microsoft.com/office/powerpoint/2010/main" val="2233585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34</a:t>
            </a:fld>
            <a:endParaRPr lang="en-JP"/>
          </a:p>
        </p:txBody>
      </p:sp>
    </p:spTree>
    <p:extLst>
      <p:ext uri="{BB962C8B-B14F-4D97-AF65-F5344CB8AC3E}">
        <p14:creationId xmlns:p14="http://schemas.microsoft.com/office/powerpoint/2010/main" val="3532315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35</a:t>
            </a:fld>
            <a:endParaRPr lang="en-JP"/>
          </a:p>
        </p:txBody>
      </p:sp>
    </p:spTree>
    <p:extLst>
      <p:ext uri="{BB962C8B-B14F-4D97-AF65-F5344CB8AC3E}">
        <p14:creationId xmlns:p14="http://schemas.microsoft.com/office/powerpoint/2010/main" val="2468005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36</a:t>
            </a:fld>
            <a:endParaRPr lang="en-JP"/>
          </a:p>
        </p:txBody>
      </p:sp>
    </p:spTree>
    <p:extLst>
      <p:ext uri="{BB962C8B-B14F-4D97-AF65-F5344CB8AC3E}">
        <p14:creationId xmlns:p14="http://schemas.microsoft.com/office/powerpoint/2010/main" val="2035299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37</a:t>
            </a:fld>
            <a:endParaRPr lang="en-JP"/>
          </a:p>
        </p:txBody>
      </p:sp>
    </p:spTree>
    <p:extLst>
      <p:ext uri="{BB962C8B-B14F-4D97-AF65-F5344CB8AC3E}">
        <p14:creationId xmlns:p14="http://schemas.microsoft.com/office/powerpoint/2010/main" val="3337800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38</a:t>
            </a:fld>
            <a:endParaRPr lang="en-JP"/>
          </a:p>
        </p:txBody>
      </p:sp>
    </p:spTree>
    <p:extLst>
      <p:ext uri="{BB962C8B-B14F-4D97-AF65-F5344CB8AC3E}">
        <p14:creationId xmlns:p14="http://schemas.microsoft.com/office/powerpoint/2010/main" val="3305871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39</a:t>
            </a:fld>
            <a:endParaRPr lang="en-JP"/>
          </a:p>
        </p:txBody>
      </p:sp>
    </p:spTree>
    <p:extLst>
      <p:ext uri="{BB962C8B-B14F-4D97-AF65-F5344CB8AC3E}">
        <p14:creationId xmlns:p14="http://schemas.microsoft.com/office/powerpoint/2010/main" val="1935095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40</a:t>
            </a:fld>
            <a:endParaRPr lang="en-JP"/>
          </a:p>
        </p:txBody>
      </p:sp>
    </p:spTree>
    <p:extLst>
      <p:ext uri="{BB962C8B-B14F-4D97-AF65-F5344CB8AC3E}">
        <p14:creationId xmlns:p14="http://schemas.microsoft.com/office/powerpoint/2010/main" val="3233743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41</a:t>
            </a:fld>
            <a:endParaRPr lang="en-JP"/>
          </a:p>
        </p:txBody>
      </p:sp>
    </p:spTree>
    <p:extLst>
      <p:ext uri="{BB962C8B-B14F-4D97-AF65-F5344CB8AC3E}">
        <p14:creationId xmlns:p14="http://schemas.microsoft.com/office/powerpoint/2010/main" val="211824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6</a:t>
            </a:fld>
            <a:endParaRPr lang="en-JP"/>
          </a:p>
        </p:txBody>
      </p:sp>
    </p:spTree>
    <p:extLst>
      <p:ext uri="{BB962C8B-B14F-4D97-AF65-F5344CB8AC3E}">
        <p14:creationId xmlns:p14="http://schemas.microsoft.com/office/powerpoint/2010/main" val="3470287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42</a:t>
            </a:fld>
            <a:endParaRPr lang="en-JP"/>
          </a:p>
        </p:txBody>
      </p:sp>
    </p:spTree>
    <p:extLst>
      <p:ext uri="{BB962C8B-B14F-4D97-AF65-F5344CB8AC3E}">
        <p14:creationId xmlns:p14="http://schemas.microsoft.com/office/powerpoint/2010/main" val="344527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7</a:t>
            </a:fld>
            <a:endParaRPr lang="en-JP"/>
          </a:p>
        </p:txBody>
      </p:sp>
    </p:spTree>
    <p:extLst>
      <p:ext uri="{BB962C8B-B14F-4D97-AF65-F5344CB8AC3E}">
        <p14:creationId xmlns:p14="http://schemas.microsoft.com/office/powerpoint/2010/main" val="7352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8</a:t>
            </a:fld>
            <a:endParaRPr lang="en-JP"/>
          </a:p>
        </p:txBody>
      </p:sp>
    </p:spTree>
    <p:extLst>
      <p:ext uri="{BB962C8B-B14F-4D97-AF65-F5344CB8AC3E}">
        <p14:creationId xmlns:p14="http://schemas.microsoft.com/office/powerpoint/2010/main" val="6467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9</a:t>
            </a:fld>
            <a:endParaRPr lang="en-JP"/>
          </a:p>
        </p:txBody>
      </p:sp>
    </p:spTree>
    <p:extLst>
      <p:ext uri="{BB962C8B-B14F-4D97-AF65-F5344CB8AC3E}">
        <p14:creationId xmlns:p14="http://schemas.microsoft.com/office/powerpoint/2010/main" val="287007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10</a:t>
            </a:fld>
            <a:endParaRPr lang="en-JP"/>
          </a:p>
        </p:txBody>
      </p:sp>
    </p:spTree>
    <p:extLst>
      <p:ext uri="{BB962C8B-B14F-4D97-AF65-F5344CB8AC3E}">
        <p14:creationId xmlns:p14="http://schemas.microsoft.com/office/powerpoint/2010/main" val="154576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P" dirty="0"/>
          </a:p>
        </p:txBody>
      </p:sp>
      <p:sp>
        <p:nvSpPr>
          <p:cNvPr id="4" name="Slide Number Placeholder 3"/>
          <p:cNvSpPr>
            <a:spLocks noGrp="1"/>
          </p:cNvSpPr>
          <p:nvPr>
            <p:ph type="sldNum" sz="quarter" idx="5"/>
          </p:nvPr>
        </p:nvSpPr>
        <p:spPr/>
        <p:txBody>
          <a:bodyPr/>
          <a:lstStyle/>
          <a:p>
            <a:fld id="{A21CE3B0-8FE4-694E-85C9-405528F2F13E}" type="slidenum">
              <a:rPr lang="en-JP" smtClean="0"/>
              <a:t>11</a:t>
            </a:fld>
            <a:endParaRPr lang="en-JP"/>
          </a:p>
        </p:txBody>
      </p:sp>
    </p:spTree>
    <p:extLst>
      <p:ext uri="{BB962C8B-B14F-4D97-AF65-F5344CB8AC3E}">
        <p14:creationId xmlns:p14="http://schemas.microsoft.com/office/powerpoint/2010/main" val="311469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7EA4-19B9-1742-ADC8-C5E30F6B74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2B749703-7DD3-B742-BB80-B98952AE9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F28E119F-AE8E-9941-BF28-850B91311810}"/>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5" name="Footer Placeholder 4">
            <a:extLst>
              <a:ext uri="{FF2B5EF4-FFF2-40B4-BE49-F238E27FC236}">
                <a16:creationId xmlns:a16="http://schemas.microsoft.com/office/drawing/2014/main" id="{FC9A299E-295C-4146-A0D3-4796F95421FA}"/>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3005589-E6CD-BE4B-96B0-F016C5167725}"/>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20252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03EB-CFE8-8649-A5E6-C6BF9FDB19F4}"/>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BDEE8BA9-5322-A244-A601-1D0F83BF2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4D251400-F086-4448-9FEB-D45C063034FF}"/>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5" name="Footer Placeholder 4">
            <a:extLst>
              <a:ext uri="{FF2B5EF4-FFF2-40B4-BE49-F238E27FC236}">
                <a16:creationId xmlns:a16="http://schemas.microsoft.com/office/drawing/2014/main" id="{60B9ED56-2CF5-994C-8EEA-5110C4EB1DD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3ABA6E75-93EE-B344-8EB7-2FFB87E1EFDE}"/>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225234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7D736-4C4F-C049-AF9A-3626A72134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D0E09885-6FDE-044D-9FAF-730094C65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D6BB597-A9B0-064B-8B66-94F3569A3E9E}"/>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5" name="Footer Placeholder 4">
            <a:extLst>
              <a:ext uri="{FF2B5EF4-FFF2-40B4-BE49-F238E27FC236}">
                <a16:creationId xmlns:a16="http://schemas.microsoft.com/office/drawing/2014/main" id="{C503866E-B792-594B-870A-A7B42B5DBA0B}"/>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52CAB13-3F22-D648-B0C6-032187A0BBD3}"/>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78555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336F-2546-3445-8B25-991B9004128E}"/>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FD0C6319-FE15-2A4B-AD17-A21045AD11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4457899-A46F-3043-A7E6-813B3047FBDF}"/>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5" name="Footer Placeholder 4">
            <a:extLst>
              <a:ext uri="{FF2B5EF4-FFF2-40B4-BE49-F238E27FC236}">
                <a16:creationId xmlns:a16="http://schemas.microsoft.com/office/drawing/2014/main" id="{F757079D-64E5-9D4D-81FC-EE7F4D773CE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E31EE24-90D2-8B46-B7B2-5B5AE5F6D8F1}"/>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57057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46EB-6DC3-EA4F-B525-02B580E1E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12D3F6AC-2B9F-1B40-8726-86079A2FD4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3DEAD-33EB-F748-A1B3-5D8F261650C9}"/>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5" name="Footer Placeholder 4">
            <a:extLst>
              <a:ext uri="{FF2B5EF4-FFF2-40B4-BE49-F238E27FC236}">
                <a16:creationId xmlns:a16="http://schemas.microsoft.com/office/drawing/2014/main" id="{1D85A152-D355-A840-83FA-FADD7D20FC2A}"/>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174D249A-1F6A-5D4E-BB29-5E57F64DFD12}"/>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403608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ECD9-D202-EF4C-BA14-7E227F006F6B}"/>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CA68B93C-06F7-0F45-9013-A9DBB9F23E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324D4396-0DB2-7046-98F9-4149868D1B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C2D4FE72-61EA-3F4D-B48C-D3409D043ADC}"/>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6" name="Footer Placeholder 5">
            <a:extLst>
              <a:ext uri="{FF2B5EF4-FFF2-40B4-BE49-F238E27FC236}">
                <a16:creationId xmlns:a16="http://schemas.microsoft.com/office/drawing/2014/main" id="{248CC05F-CD20-BC47-8BB0-3EF695760DDF}"/>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1ACFC86-EC6E-9C4A-8830-4F5D0F65E54B}"/>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90577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284D-349E-2643-8B35-D1FCC420DA92}"/>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537D9FA4-4326-8445-94E1-C86D489AA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202592-AAB7-1A4E-BBBC-EF417D073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DB9AE9DA-7525-F44B-8F48-D99ACD0D24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8ECDE-F873-E14B-91F6-B2E25F372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33BEDDEC-D652-064E-83EB-D473050C8722}"/>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8" name="Footer Placeholder 7">
            <a:extLst>
              <a:ext uri="{FF2B5EF4-FFF2-40B4-BE49-F238E27FC236}">
                <a16:creationId xmlns:a16="http://schemas.microsoft.com/office/drawing/2014/main" id="{DB4D2B22-89E3-5141-8F2C-478F30EAA752}"/>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AC2B21C1-3862-6941-BCF1-D796AD279F4C}"/>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149253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DA0C-0C75-1D49-88C0-AF7CB8CDA8E7}"/>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FF994B5B-7921-3347-B14B-ECF56B4B228D}"/>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4" name="Footer Placeholder 3">
            <a:extLst>
              <a:ext uri="{FF2B5EF4-FFF2-40B4-BE49-F238E27FC236}">
                <a16:creationId xmlns:a16="http://schemas.microsoft.com/office/drawing/2014/main" id="{81494DCC-B287-914D-93EF-783F39209E39}"/>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D6F1AB2E-4772-AE49-9FFF-754FD8DD6A4A}"/>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3021680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0FE93-FCE7-8642-BD5F-A473045460C3}"/>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3" name="Footer Placeholder 2">
            <a:extLst>
              <a:ext uri="{FF2B5EF4-FFF2-40B4-BE49-F238E27FC236}">
                <a16:creationId xmlns:a16="http://schemas.microsoft.com/office/drawing/2014/main" id="{59F83469-9818-CF49-951E-E99983D02675}"/>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7123116F-C87D-D246-BA57-AA1F3FE3C436}"/>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215610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7919-EF29-0D41-ABEE-0BE1DECCE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EE8A5880-E320-F44C-A6AE-A686F0CA2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5FBA3E89-D24E-C148-BC34-62205480D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ADE9B-2416-BA4B-919A-F08315A9D8A8}"/>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6" name="Footer Placeholder 5">
            <a:extLst>
              <a:ext uri="{FF2B5EF4-FFF2-40B4-BE49-F238E27FC236}">
                <a16:creationId xmlns:a16="http://schemas.microsoft.com/office/drawing/2014/main" id="{B5FB1178-2A25-AC4D-9D1B-38DC5AE718C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749EE395-9991-CB49-87C9-B0CEC5694B80}"/>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378233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F0E5-3FCA-FD40-BB8B-5AFA7CEB5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D3062B3F-C97A-154C-92EE-87751F751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3C304E48-0303-A147-A4D7-EEB68969E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C11B1-76B8-0E49-B1E3-C20485B9FB6A}"/>
              </a:ext>
            </a:extLst>
          </p:cNvPr>
          <p:cNvSpPr>
            <a:spLocks noGrp="1"/>
          </p:cNvSpPr>
          <p:nvPr>
            <p:ph type="dt" sz="half" idx="10"/>
          </p:nvPr>
        </p:nvSpPr>
        <p:spPr/>
        <p:txBody>
          <a:bodyPr/>
          <a:lstStyle/>
          <a:p>
            <a:fld id="{EDB0A46B-CB80-FA4D-AC06-8812577B47C3}" type="datetimeFigureOut">
              <a:rPr lang="en-JP" smtClean="0"/>
              <a:t>2023/07/24</a:t>
            </a:fld>
            <a:endParaRPr lang="en-JP"/>
          </a:p>
        </p:txBody>
      </p:sp>
      <p:sp>
        <p:nvSpPr>
          <p:cNvPr id="6" name="Footer Placeholder 5">
            <a:extLst>
              <a:ext uri="{FF2B5EF4-FFF2-40B4-BE49-F238E27FC236}">
                <a16:creationId xmlns:a16="http://schemas.microsoft.com/office/drawing/2014/main" id="{58A81493-605D-7C48-86C1-04F604A81E53}"/>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F2223563-8C8E-C443-A892-334D4C17814B}"/>
              </a:ext>
            </a:extLst>
          </p:cNvPr>
          <p:cNvSpPr>
            <a:spLocks noGrp="1"/>
          </p:cNvSpPr>
          <p:nvPr>
            <p:ph type="sldNum" sz="quarter" idx="12"/>
          </p:nvPr>
        </p:nvSpPr>
        <p:spPr/>
        <p:txBody>
          <a:bodyPr/>
          <a:lstStyle/>
          <a:p>
            <a:fld id="{8B1946DD-F2FB-7B47-BC78-73014A6BBEC0}" type="slidenum">
              <a:rPr lang="en-JP" smtClean="0"/>
              <a:t>‹#›</a:t>
            </a:fld>
            <a:endParaRPr lang="en-JP"/>
          </a:p>
        </p:txBody>
      </p:sp>
    </p:spTree>
    <p:extLst>
      <p:ext uri="{BB962C8B-B14F-4D97-AF65-F5344CB8AC3E}">
        <p14:creationId xmlns:p14="http://schemas.microsoft.com/office/powerpoint/2010/main" val="3677809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133AD-AAC2-0D4A-B6F9-49AA442C82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E8028FF7-AB0D-6A49-B050-37C00EF4E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AE8DCCF-D07E-FD42-8FFF-A2A02EBCC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0A46B-CB80-FA4D-AC06-8812577B47C3}" type="datetimeFigureOut">
              <a:rPr lang="en-JP" smtClean="0"/>
              <a:t>2023/07/24</a:t>
            </a:fld>
            <a:endParaRPr lang="en-JP"/>
          </a:p>
        </p:txBody>
      </p:sp>
      <p:sp>
        <p:nvSpPr>
          <p:cNvPr id="5" name="Footer Placeholder 4">
            <a:extLst>
              <a:ext uri="{FF2B5EF4-FFF2-40B4-BE49-F238E27FC236}">
                <a16:creationId xmlns:a16="http://schemas.microsoft.com/office/drawing/2014/main" id="{C25321AD-8104-064D-B763-6DFEF24075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0B7F3AAB-7ED0-A643-994E-C70DA1EAD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946DD-F2FB-7B47-BC78-73014A6BBEC0}" type="slidenum">
              <a:rPr lang="en-JP" smtClean="0"/>
              <a:t>‹#›</a:t>
            </a:fld>
            <a:endParaRPr lang="en-JP"/>
          </a:p>
        </p:txBody>
      </p:sp>
    </p:spTree>
    <p:extLst>
      <p:ext uri="{BB962C8B-B14F-4D97-AF65-F5344CB8AC3E}">
        <p14:creationId xmlns:p14="http://schemas.microsoft.com/office/powerpoint/2010/main" val="388564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0578E-8251-3B4C-9B3E-F765321F54A6}"/>
              </a:ext>
            </a:extLst>
          </p:cNvPr>
          <p:cNvSpPr/>
          <p:nvPr/>
        </p:nvSpPr>
        <p:spPr>
          <a:xfrm>
            <a:off x="8007" y="117193"/>
            <a:ext cx="12171293" cy="1459858"/>
          </a:xfrm>
          <a:prstGeom prst="rect">
            <a:avLst/>
          </a:prstGeom>
          <a:gradFill flip="none" rotWithShape="1">
            <a:gsLst>
              <a:gs pos="49000">
                <a:srgbClr val="0070C0"/>
              </a:gs>
              <a:gs pos="93000">
                <a:srgbClr val="C00000"/>
              </a:gs>
              <a:gs pos="21000">
                <a:schemeClr val="tx1">
                  <a:lumMod val="50000"/>
                  <a:lumOff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4" name="Rectangle 3">
            <a:extLst>
              <a:ext uri="{FF2B5EF4-FFF2-40B4-BE49-F238E27FC236}">
                <a16:creationId xmlns:a16="http://schemas.microsoft.com/office/drawing/2014/main" id="{1E81E4A3-3F6E-7E4B-863A-AA67CF5575C9}"/>
              </a:ext>
            </a:extLst>
          </p:cNvPr>
          <p:cNvSpPr/>
          <p:nvPr/>
        </p:nvSpPr>
        <p:spPr>
          <a:xfrm flipH="1">
            <a:off x="8007" y="1604265"/>
            <a:ext cx="12171293" cy="45719"/>
          </a:xfrm>
          <a:prstGeom prst="rect">
            <a:avLst/>
          </a:prstGeom>
          <a:gradFill>
            <a:gsLst>
              <a:gs pos="97000">
                <a:srgbClr val="FF0000">
                  <a:alpha val="0"/>
                </a:srgbClr>
              </a:gs>
              <a:gs pos="43000">
                <a:srgbClr val="FFC000">
                  <a:alpha val="11000"/>
                </a:srgbClr>
              </a:gs>
              <a:gs pos="0">
                <a:schemeClr val="tx1">
                  <a:lumMod val="50000"/>
                  <a:lumOff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72" name="Rectangle 71">
            <a:extLst>
              <a:ext uri="{FF2B5EF4-FFF2-40B4-BE49-F238E27FC236}">
                <a16:creationId xmlns:a16="http://schemas.microsoft.com/office/drawing/2014/main" id="{C8133C24-BC62-9749-830B-27F6199BB70C}"/>
              </a:ext>
            </a:extLst>
          </p:cNvPr>
          <p:cNvSpPr/>
          <p:nvPr/>
        </p:nvSpPr>
        <p:spPr>
          <a:xfrm flipH="1">
            <a:off x="8007" y="36494"/>
            <a:ext cx="12171293" cy="45719"/>
          </a:xfrm>
          <a:prstGeom prst="rect">
            <a:avLst/>
          </a:prstGeom>
          <a:gradFill>
            <a:gsLst>
              <a:gs pos="97000">
                <a:srgbClr val="7030A0"/>
              </a:gs>
              <a:gs pos="43000">
                <a:srgbClr val="FFC000">
                  <a:alpha val="70527"/>
                </a:srgbClr>
              </a:gs>
              <a:gs pos="0">
                <a:schemeClr val="tx1">
                  <a:lumMod val="50000"/>
                  <a:lumOff val="5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TextBox 4">
            <a:extLst>
              <a:ext uri="{FF2B5EF4-FFF2-40B4-BE49-F238E27FC236}">
                <a16:creationId xmlns:a16="http://schemas.microsoft.com/office/drawing/2014/main" id="{9F7161E4-AD75-4B4D-AFFC-D39BCEFEF5F6}"/>
              </a:ext>
            </a:extLst>
          </p:cNvPr>
          <p:cNvSpPr txBox="1"/>
          <p:nvPr/>
        </p:nvSpPr>
        <p:spPr>
          <a:xfrm>
            <a:off x="277053" y="605748"/>
            <a:ext cx="11633200" cy="646331"/>
          </a:xfrm>
          <a:prstGeom prst="rect">
            <a:avLst/>
          </a:prstGeom>
          <a:noFill/>
        </p:spPr>
        <p:txBody>
          <a:bodyPr wrap="square" rtlCol="0">
            <a:spAutoFit/>
          </a:bodyPr>
          <a:lstStyle/>
          <a:p>
            <a:pPr algn="ctr"/>
            <a:r>
              <a:rPr lang="en-JP" sz="3600" b="1" dirty="0">
                <a:solidFill>
                  <a:schemeClr val="bg1"/>
                </a:solidFill>
                <a:latin typeface="Segoe Print" panose="02000800000000000000" pitchFamily="2" charset="0"/>
              </a:rPr>
              <a:t>MET 3145: </a:t>
            </a:r>
            <a:r>
              <a:rPr lang="en-US" sz="3600" b="1" dirty="0">
                <a:solidFill>
                  <a:schemeClr val="bg1"/>
                </a:solidFill>
                <a:latin typeface="Segoe Print" panose="02000800000000000000" pitchFamily="2" charset="0"/>
              </a:rPr>
              <a:t>Mineral Processing</a:t>
            </a:r>
            <a:endParaRPr lang="en-JP" sz="3600" b="1" dirty="0">
              <a:solidFill>
                <a:schemeClr val="bg1"/>
              </a:solidFill>
              <a:latin typeface="Segoe Print" panose="02000800000000000000" pitchFamily="2" charset="0"/>
            </a:endParaRPr>
          </a:p>
        </p:txBody>
      </p:sp>
      <p:pic>
        <p:nvPicPr>
          <p:cNvPr id="7" name="Picture 6">
            <a:extLst>
              <a:ext uri="{FF2B5EF4-FFF2-40B4-BE49-F238E27FC236}">
                <a16:creationId xmlns:a16="http://schemas.microsoft.com/office/drawing/2014/main" id="{1FAD45FC-D914-5F4F-B7AF-13360B5E1BB7}"/>
              </a:ext>
            </a:extLst>
          </p:cNvPr>
          <p:cNvPicPr>
            <a:picLocks noChangeAspect="1"/>
          </p:cNvPicPr>
          <p:nvPr/>
        </p:nvPicPr>
        <p:blipFill>
          <a:blip r:embed="rId2"/>
          <a:stretch>
            <a:fillRect/>
          </a:stretch>
        </p:blipFill>
        <p:spPr>
          <a:xfrm>
            <a:off x="3968493" y="1810286"/>
            <a:ext cx="4676625" cy="3201349"/>
          </a:xfrm>
          <a:prstGeom prst="rect">
            <a:avLst/>
          </a:prstGeom>
        </p:spPr>
      </p:pic>
      <p:sp>
        <p:nvSpPr>
          <p:cNvPr id="73" name="Rectangle 72">
            <a:extLst>
              <a:ext uri="{FF2B5EF4-FFF2-40B4-BE49-F238E27FC236}">
                <a16:creationId xmlns:a16="http://schemas.microsoft.com/office/drawing/2014/main" id="{C47E0135-60EC-7D4C-BBA7-64E427BD86B6}"/>
              </a:ext>
            </a:extLst>
          </p:cNvPr>
          <p:cNvSpPr/>
          <p:nvPr/>
        </p:nvSpPr>
        <p:spPr>
          <a:xfrm rot="8342070">
            <a:off x="2837298" y="4557918"/>
            <a:ext cx="1116961" cy="46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 name="TextBox 10">
            <a:extLst>
              <a:ext uri="{FF2B5EF4-FFF2-40B4-BE49-F238E27FC236}">
                <a16:creationId xmlns:a16="http://schemas.microsoft.com/office/drawing/2014/main" id="{7056F1FE-4392-00A4-0684-24BD47223D7A}"/>
              </a:ext>
            </a:extLst>
          </p:cNvPr>
          <p:cNvSpPr txBox="1"/>
          <p:nvPr/>
        </p:nvSpPr>
        <p:spPr>
          <a:xfrm>
            <a:off x="-4693" y="5352397"/>
            <a:ext cx="12168595" cy="1512000"/>
          </a:xfrm>
          <a:prstGeom prst="rect">
            <a:avLst/>
          </a:prstGeom>
          <a:gradFill flip="none" rotWithShape="1">
            <a:gsLst>
              <a:gs pos="27000">
                <a:schemeClr val="bg1"/>
              </a:gs>
              <a:gs pos="84000">
                <a:srgbClr val="FFC000"/>
              </a:gs>
              <a:gs pos="65000">
                <a:schemeClr val="bg1">
                  <a:lumMod val="85000"/>
                </a:schemeClr>
              </a:gs>
              <a:gs pos="100000">
                <a:srgbClr val="00B050"/>
              </a:gs>
            </a:gsLst>
            <a:lin ang="10800000" scaled="1"/>
            <a:tileRect/>
          </a:gradFill>
        </p:spPr>
        <p:txBody>
          <a:bodyPr wrap="square" rtlCol="0">
            <a:spAutoFit/>
          </a:bodyPr>
          <a:lstStyle/>
          <a:p>
            <a:pPr algn="ctr"/>
            <a:r>
              <a:rPr lang="en-JP" dirty="0">
                <a:latin typeface="Arial" panose="020B0604020202020204" pitchFamily="34" charset="0"/>
                <a:cs typeface="Arial" panose="020B0604020202020204" pitchFamily="34" charset="0"/>
              </a:rPr>
              <a:t>By</a:t>
            </a:r>
          </a:p>
          <a:p>
            <a:pPr algn="ctr"/>
            <a:r>
              <a:rPr lang="en-JP" dirty="0">
                <a:latin typeface="Arial" panose="020B0604020202020204" pitchFamily="34" charset="0"/>
                <a:cs typeface="Arial" panose="020B0604020202020204" pitchFamily="34" charset="0"/>
              </a:rPr>
              <a:t> </a:t>
            </a:r>
          </a:p>
          <a:p>
            <a:pPr algn="ctr"/>
            <a:r>
              <a:rPr lang="en-JP" b="1" dirty="0">
                <a:latin typeface="Arial" panose="020B0604020202020204" pitchFamily="34" charset="0"/>
                <a:cs typeface="Arial" panose="020B0604020202020204" pitchFamily="34" charset="0"/>
              </a:rPr>
              <a:t>Marthias SILWAMBA (PhD)</a:t>
            </a:r>
          </a:p>
          <a:p>
            <a:pPr algn="ctr"/>
            <a:r>
              <a:rPr lang="en-JP" dirty="0">
                <a:latin typeface="Arial" panose="020B0604020202020204" pitchFamily="34" charset="0"/>
                <a:cs typeface="Arial" panose="020B0604020202020204" pitchFamily="34" charset="0"/>
              </a:rPr>
              <a:t>Metallurgical Engineering Department</a:t>
            </a:r>
          </a:p>
          <a:p>
            <a:pPr algn="ctr"/>
            <a:r>
              <a:rPr lang="en-US" dirty="0">
                <a:latin typeface="Arial" panose="020B0604020202020204" pitchFamily="34" charset="0"/>
                <a:cs typeface="Arial" panose="020B0604020202020204" pitchFamily="34" charset="0"/>
              </a:rPr>
              <a:t>M</a:t>
            </a:r>
            <a:r>
              <a:rPr lang="en-JP" dirty="0">
                <a:latin typeface="Arial" panose="020B0604020202020204" pitchFamily="34" charset="0"/>
                <a:cs typeface="Arial" panose="020B0604020202020204" pitchFamily="34" charset="0"/>
              </a:rPr>
              <a:t>arthias.silwamba@unza.zm</a:t>
            </a:r>
          </a:p>
        </p:txBody>
      </p:sp>
      <p:pic>
        <p:nvPicPr>
          <p:cNvPr id="12" name="Picture 11">
            <a:extLst>
              <a:ext uri="{FF2B5EF4-FFF2-40B4-BE49-F238E27FC236}">
                <a16:creationId xmlns:a16="http://schemas.microsoft.com/office/drawing/2014/main" id="{177104CA-F4C9-B174-4BF6-0E14EF1B0849}"/>
              </a:ext>
            </a:extLst>
          </p:cNvPr>
          <p:cNvPicPr>
            <a:picLocks noChangeAspect="1"/>
          </p:cNvPicPr>
          <p:nvPr/>
        </p:nvPicPr>
        <p:blipFill>
          <a:blip r:embed="rId3"/>
          <a:stretch>
            <a:fillRect/>
          </a:stretch>
        </p:blipFill>
        <p:spPr>
          <a:xfrm>
            <a:off x="58810" y="5376485"/>
            <a:ext cx="1049365" cy="1431844"/>
          </a:xfrm>
          <a:prstGeom prst="rect">
            <a:avLst/>
          </a:prstGeom>
        </p:spPr>
      </p:pic>
      <p:pic>
        <p:nvPicPr>
          <p:cNvPr id="3" name="Content Placeholder 13">
            <a:extLst>
              <a:ext uri="{FF2B5EF4-FFF2-40B4-BE49-F238E27FC236}">
                <a16:creationId xmlns:a16="http://schemas.microsoft.com/office/drawing/2014/main" id="{EF7B8C2A-EE84-2C4C-E10B-6DE25D975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0" y="1810286"/>
            <a:ext cx="3733577" cy="3542111"/>
          </a:xfrm>
          <a:prstGeom prst="rect">
            <a:avLst/>
          </a:prstGeom>
        </p:spPr>
      </p:pic>
      <p:sp>
        <p:nvSpPr>
          <p:cNvPr id="60" name="Rectangle 59">
            <a:extLst>
              <a:ext uri="{FF2B5EF4-FFF2-40B4-BE49-F238E27FC236}">
                <a16:creationId xmlns:a16="http://schemas.microsoft.com/office/drawing/2014/main" id="{C66A15E6-1240-CC87-B171-65885FE14F16}"/>
              </a:ext>
            </a:extLst>
          </p:cNvPr>
          <p:cNvSpPr/>
          <p:nvPr/>
        </p:nvSpPr>
        <p:spPr>
          <a:xfrm>
            <a:off x="11682086" y="3252716"/>
            <a:ext cx="644026" cy="64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61" name="Picture 4" descr="Tipos de Celdas de Flotación">
            <a:extLst>
              <a:ext uri="{FF2B5EF4-FFF2-40B4-BE49-F238E27FC236}">
                <a16:creationId xmlns:a16="http://schemas.microsoft.com/office/drawing/2014/main" id="{4D9A59D3-279F-89DA-4076-B9785F77E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224" y="1612031"/>
            <a:ext cx="3311965" cy="3965500"/>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a:extLst>
              <a:ext uri="{FF2B5EF4-FFF2-40B4-BE49-F238E27FC236}">
                <a16:creationId xmlns:a16="http://schemas.microsoft.com/office/drawing/2014/main" id="{886478A4-6DFE-D8D6-2DA6-B5528F367DFB}"/>
              </a:ext>
            </a:extLst>
          </p:cNvPr>
          <p:cNvGrpSpPr/>
          <p:nvPr/>
        </p:nvGrpSpPr>
        <p:grpSpPr>
          <a:xfrm>
            <a:off x="9397018" y="4786444"/>
            <a:ext cx="326280" cy="332718"/>
            <a:chOff x="4941574" y="5101590"/>
            <a:chExt cx="449997" cy="468630"/>
          </a:xfrm>
        </p:grpSpPr>
        <p:sp>
          <p:nvSpPr>
            <p:cNvPr id="63" name="Oval 62">
              <a:extLst>
                <a:ext uri="{FF2B5EF4-FFF2-40B4-BE49-F238E27FC236}">
                  <a16:creationId xmlns:a16="http://schemas.microsoft.com/office/drawing/2014/main" id="{9697087C-C5C2-10A8-9E2A-9AEB18DB9402}"/>
                </a:ext>
              </a:extLst>
            </p:cNvPr>
            <p:cNvSpPr/>
            <p:nvPr/>
          </p:nvSpPr>
          <p:spPr>
            <a:xfrm>
              <a:off x="5002951" y="5101590"/>
              <a:ext cx="388620" cy="37719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4" name="Hexagon 63">
              <a:extLst>
                <a:ext uri="{FF2B5EF4-FFF2-40B4-BE49-F238E27FC236}">
                  <a16:creationId xmlns:a16="http://schemas.microsoft.com/office/drawing/2014/main" id="{B0C45483-29FB-B372-FD0F-BB9B243FA7DB}"/>
                </a:ext>
              </a:extLst>
            </p:cNvPr>
            <p:cNvSpPr/>
            <p:nvPr/>
          </p:nvSpPr>
          <p:spPr>
            <a:xfrm>
              <a:off x="5128262" y="5448300"/>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5" name="Hexagon 64">
              <a:extLst>
                <a:ext uri="{FF2B5EF4-FFF2-40B4-BE49-F238E27FC236}">
                  <a16:creationId xmlns:a16="http://schemas.microsoft.com/office/drawing/2014/main" id="{EF6C5C46-04B9-7CFA-181F-B3ACB9DBBEF1}"/>
                </a:ext>
              </a:extLst>
            </p:cNvPr>
            <p:cNvSpPr/>
            <p:nvPr/>
          </p:nvSpPr>
          <p:spPr>
            <a:xfrm>
              <a:off x="4941574" y="5322570"/>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grpSp>
      <p:grpSp>
        <p:nvGrpSpPr>
          <p:cNvPr id="66" name="Group 65">
            <a:extLst>
              <a:ext uri="{FF2B5EF4-FFF2-40B4-BE49-F238E27FC236}">
                <a16:creationId xmlns:a16="http://schemas.microsoft.com/office/drawing/2014/main" id="{5331FB0D-8B08-FC41-AFBA-CAC20C1AA15E}"/>
              </a:ext>
            </a:extLst>
          </p:cNvPr>
          <p:cNvGrpSpPr/>
          <p:nvPr/>
        </p:nvGrpSpPr>
        <p:grpSpPr>
          <a:xfrm>
            <a:off x="11309633" y="4691421"/>
            <a:ext cx="320754" cy="346243"/>
            <a:chOff x="6854190" y="5002530"/>
            <a:chExt cx="442376" cy="487680"/>
          </a:xfrm>
        </p:grpSpPr>
        <p:sp>
          <p:nvSpPr>
            <p:cNvPr id="67" name="Oval 66">
              <a:extLst>
                <a:ext uri="{FF2B5EF4-FFF2-40B4-BE49-F238E27FC236}">
                  <a16:creationId xmlns:a16="http://schemas.microsoft.com/office/drawing/2014/main" id="{52FD591D-9DD3-BC25-6210-6B6852CF50A5}"/>
                </a:ext>
              </a:extLst>
            </p:cNvPr>
            <p:cNvSpPr/>
            <p:nvPr/>
          </p:nvSpPr>
          <p:spPr>
            <a:xfrm>
              <a:off x="6854190" y="5002530"/>
              <a:ext cx="388620" cy="37719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8" name="Hexagon 67">
              <a:extLst>
                <a:ext uri="{FF2B5EF4-FFF2-40B4-BE49-F238E27FC236}">
                  <a16:creationId xmlns:a16="http://schemas.microsoft.com/office/drawing/2014/main" id="{756148CF-9473-42ED-46ED-172C9AA48EBB}"/>
                </a:ext>
              </a:extLst>
            </p:cNvPr>
            <p:cNvSpPr/>
            <p:nvPr/>
          </p:nvSpPr>
          <p:spPr>
            <a:xfrm>
              <a:off x="6968492" y="5368290"/>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69" name="Hexagon 68">
              <a:extLst>
                <a:ext uri="{FF2B5EF4-FFF2-40B4-BE49-F238E27FC236}">
                  <a16:creationId xmlns:a16="http://schemas.microsoft.com/office/drawing/2014/main" id="{9C392C2F-1717-B7E5-97EA-D6E157DEBE35}"/>
                </a:ext>
              </a:extLst>
            </p:cNvPr>
            <p:cNvSpPr/>
            <p:nvPr/>
          </p:nvSpPr>
          <p:spPr>
            <a:xfrm>
              <a:off x="7151788" y="5293995"/>
              <a:ext cx="144778" cy="121920"/>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grpSp>
    </p:spTree>
    <p:extLst>
      <p:ext uri="{BB962C8B-B14F-4D97-AF65-F5344CB8AC3E}">
        <p14:creationId xmlns:p14="http://schemas.microsoft.com/office/powerpoint/2010/main" val="1877098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521 -2.22222E-6 C 0.00235 -0.00116 -0.00078 -0.00139 -0.0039 -0.00278 C -0.00494 -0.00324 -0.00585 -0.00393 -0.00677 -0.00509 C -0.01054 -0.00833 -0.01367 -0.01319 -0.01705 -0.01828 C -0.01848 -0.02037 -0.01992 -0.02222 -0.02109 -0.02523 C -0.02252 -0.02916 -0.02487 -0.03842 -0.02487 -0.03819 C -0.02473 -0.05185 -0.02487 -0.06528 -0.02395 -0.07824 C -0.02382 -0.08171 -0.02291 -0.08472 -0.02213 -0.0875 C -0.02109 -0.09004 -0.02018 -0.09236 -0.01888 -0.09421 C -0.01692 -0.09768 -0.0121 -0.10092 -0.00989 -0.10324 C 0.00118 -0.11435 -0.00546 -0.11018 0.00235 -0.11435 C 0.00326 -0.11551 0.00456 -0.11643 0.00521 -0.11875 C 0.0073 -0.125 0.00612 -0.14143 0.00521 -0.14537 C 0.00469 -0.14861 0.00053 -0.15162 -0.00078 -0.15231 C -0.00351 -0.1537 -0.00625 -0.15486 -0.00885 -0.15648 C -0.00989 -0.15741 -0.01093 -0.15833 -0.01197 -0.15903 C -0.01393 -0.15995 -0.01588 -0.16018 -0.01796 -0.16134 C -0.01862 -0.16319 -0.01966 -0.16528 -0.02005 -0.16782 C -0.02031 -0.1743 -0.01875 -0.18125 -0.01705 -0.18588 C -0.01497 -0.19028 -0.0125 -0.19375 -0.01093 -0.19907 C -0.00625 -0.21458 -0.00768 -0.20741 -0.00585 -0.21921 C -0.00612 -0.22569 -0.00612 -0.23287 -0.00677 -0.23935 C -0.00768 -0.24629 -0.00976 -0.24653 -0.01197 -0.25046 C -0.01705 -0.25995 -0.01263 -0.25532 -0.01796 -0.25926 C -0.01848 -0.26157 -0.01888 -0.26366 -0.01888 -0.2662 C -0.01888 -0.26828 -0.01848 -0.2706 -0.01796 -0.27291 C -0.01614 -0.28055 -0.01263 -0.2868 -0.00989 -0.29259 L -0.00677 -0.29953 C -0.00546 -0.30764 -0.00364 -0.31227 -0.00585 -0.31967 L -0.00989 -0.32801 " pathEditMode="relative" rAng="0" ptsTypes="AAAAAAAAAAAAAAAAAAAAAAAAAAAAAA">
                                      <p:cBhvr>
                                        <p:cTn id="6" dur="1000" fill="hold"/>
                                        <p:tgtEl>
                                          <p:spTgt spid="62"/>
                                        </p:tgtEl>
                                        <p:attrNameLst>
                                          <p:attrName>ppt_x</p:attrName>
                                          <p:attrName>ppt_y</p:attrName>
                                        </p:attrNameLst>
                                      </p:cBhvr>
                                      <p:rCtr x="-1445" y="-16412"/>
                                    </p:animMotion>
                                  </p:childTnLst>
                                </p:cTn>
                              </p:par>
                              <p:par>
                                <p:cTn id="7" presetID="0" presetClass="path" presetSubtype="0" repeatCount="indefinite" accel="50000" decel="50000" fill="hold" nodeType="withEffect">
                                  <p:stCondLst>
                                    <p:cond delay="0"/>
                                  </p:stCondLst>
                                  <p:childTnLst>
                                    <p:animMotion origin="layout" path="M -0.00586 7.40741E-7 C -0.00795 -0.00116 -0.01029 -0.00139 -0.0125 -0.00255 C -0.01329 -0.00301 -0.01394 -0.0037 -0.01472 -0.00486 C -0.01745 -0.0081 -0.0198 -0.0125 -0.02214 -0.01759 C -0.02318 -0.01991 -0.02435 -0.0213 -0.02527 -0.02407 C -0.02631 -0.02801 -0.028 -0.03704 -0.028 -0.03657 C -0.02787 -0.05 -0.028 -0.06273 -0.02735 -0.07523 C -0.02722 -0.0787 -0.02657 -0.08148 -0.02592 -0.08403 C -0.02527 -0.08634 -0.02461 -0.08889 -0.0237 -0.09074 C -0.02201 -0.09375 -0.01862 -0.09676 -0.01706 -0.09931 C -0.00873 -0.10995 -0.01381 -0.10579 -0.00795 -0.10995 C -0.0073 -0.11111 -0.00638 -0.11181 -0.00586 -0.11412 C -0.0043 -0.11991 -0.00521 -0.13588 -0.00586 -0.13958 C -0.00625 -0.14259 -0.00925 -0.1456 -0.01029 -0.1463 C -0.01224 -0.14769 -0.01433 -0.14861 -0.01615 -0.15046 C -0.01706 -0.15139 -0.01771 -0.15232 -0.01836 -0.15278 C -0.01993 -0.15347 -0.02149 -0.15394 -0.02292 -0.15486 C -0.02344 -0.15695 -0.02435 -0.1588 -0.02448 -0.16134 C -0.02474 -0.16736 -0.02357 -0.17384 -0.02214 -0.17847 C -0.02071 -0.1831 -0.01888 -0.18611 -0.01771 -0.1912 C -0.01433 -0.20602 -0.01537 -0.19931 -0.01394 -0.21065 C -0.0142 -0.21667 -0.0142 -0.22361 -0.01472 -0.22986 C -0.01537 -0.23634 -0.01693 -0.23681 -0.01836 -0.24074 C -0.02214 -0.24954 -0.01902 -0.24514 -0.02292 -0.24884 C -0.02318 -0.25139 -0.0237 -0.25324 -0.0237 -0.25556 C -0.0237 -0.25787 -0.02331 -0.25995 -0.02292 -0.26204 C -0.02162 -0.26945 -0.01902 -0.27523 -0.01706 -0.28102 L -0.01472 -0.28773 C -0.01381 -0.29537 -0.01237 -0.29977 -0.01394 -0.30695 L -0.01706 -0.31505 " pathEditMode="relative" rAng="0" ptsTypes="AAAAAAAAAAAAAAAAAAAAAAAAAAAAAA">
                                      <p:cBhvr>
                                        <p:cTn id="8" dur="1000" fill="hold"/>
                                        <p:tgtEl>
                                          <p:spTgt spid="66"/>
                                        </p:tgtEl>
                                        <p:attrNameLst>
                                          <p:attrName>ppt_x</p:attrName>
                                          <p:attrName>ppt_y</p:attrName>
                                        </p:attrNameLst>
                                      </p:cBhvr>
                                      <p:rCtr x="-1068" y="-1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10</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grpSp>
        <p:nvGrpSpPr>
          <p:cNvPr id="7" name="Group 6">
            <a:extLst>
              <a:ext uri="{FF2B5EF4-FFF2-40B4-BE49-F238E27FC236}">
                <a16:creationId xmlns:a16="http://schemas.microsoft.com/office/drawing/2014/main" id="{A01532A9-DE75-6442-8F52-714FB22135B5}"/>
              </a:ext>
            </a:extLst>
          </p:cNvPr>
          <p:cNvGrpSpPr/>
          <p:nvPr/>
        </p:nvGrpSpPr>
        <p:grpSpPr>
          <a:xfrm>
            <a:off x="532895" y="1481954"/>
            <a:ext cx="3324614" cy="3890735"/>
            <a:chOff x="4218172" y="1667924"/>
            <a:chExt cx="1516890" cy="2168518"/>
          </a:xfrm>
        </p:grpSpPr>
        <p:grpSp>
          <p:nvGrpSpPr>
            <p:cNvPr id="9" name="Group 4">
              <a:extLst>
                <a:ext uri="{FF2B5EF4-FFF2-40B4-BE49-F238E27FC236}">
                  <a16:creationId xmlns:a16="http://schemas.microsoft.com/office/drawing/2014/main" id="{7948EA3D-8555-8CF9-73FC-E2E666AA8682}"/>
                </a:ext>
              </a:extLst>
            </p:cNvPr>
            <p:cNvGrpSpPr>
              <a:grpSpLocks noChangeAspect="1"/>
            </p:cNvGrpSpPr>
            <p:nvPr/>
          </p:nvGrpSpPr>
          <p:grpSpPr bwMode="auto">
            <a:xfrm>
              <a:off x="4218172" y="1788566"/>
              <a:ext cx="1516890" cy="2047876"/>
              <a:chOff x="620" y="1017"/>
              <a:chExt cx="981" cy="1290"/>
            </a:xfrm>
          </p:grpSpPr>
          <p:sp>
            <p:nvSpPr>
              <p:cNvPr id="28" name="Freeform 5">
                <a:extLst>
                  <a:ext uri="{FF2B5EF4-FFF2-40B4-BE49-F238E27FC236}">
                    <a16:creationId xmlns:a16="http://schemas.microsoft.com/office/drawing/2014/main" id="{4E6E91F9-77BE-928F-0AF9-0052EF09C945}"/>
                  </a:ext>
                </a:extLst>
              </p:cNvPr>
              <p:cNvSpPr>
                <a:spLocks/>
              </p:cNvSpPr>
              <p:nvPr/>
            </p:nvSpPr>
            <p:spPr bwMode="auto">
              <a:xfrm>
                <a:off x="622" y="1513"/>
                <a:ext cx="977" cy="792"/>
              </a:xfrm>
              <a:custGeom>
                <a:avLst/>
                <a:gdLst>
                  <a:gd name="T0" fmla="*/ 0 w 3840"/>
                  <a:gd name="T1" fmla="*/ 0 h 2858"/>
                  <a:gd name="T2" fmla="*/ 1920 w 3840"/>
                  <a:gd name="T3" fmla="*/ 341 h 2858"/>
                  <a:gd name="T4" fmla="*/ 3840 w 3840"/>
                  <a:gd name="T5" fmla="*/ 0 h 2858"/>
                  <a:gd name="T6" fmla="*/ 3840 w 3840"/>
                  <a:gd name="T7" fmla="*/ 0 h 2858"/>
                  <a:gd name="T8" fmla="*/ 3840 w 3840"/>
                  <a:gd name="T9" fmla="*/ 2517 h 2858"/>
                  <a:gd name="T10" fmla="*/ 3840 w 3840"/>
                  <a:gd name="T11" fmla="*/ 2517 h 2858"/>
                  <a:gd name="T12" fmla="*/ 1920 w 3840"/>
                  <a:gd name="T13" fmla="*/ 2858 h 2858"/>
                  <a:gd name="T14" fmla="*/ 0 w 3840"/>
                  <a:gd name="T15" fmla="*/ 2517 h 2858"/>
                  <a:gd name="T16" fmla="*/ 0 w 3840"/>
                  <a:gd name="T17" fmla="*/ 2517 h 2858"/>
                  <a:gd name="T18" fmla="*/ 0 w 3840"/>
                  <a:gd name="T19" fmla="*/ 0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0" h="2858">
                    <a:moveTo>
                      <a:pt x="0" y="0"/>
                    </a:moveTo>
                    <a:cubicBezTo>
                      <a:pt x="0" y="188"/>
                      <a:pt x="860" y="341"/>
                      <a:pt x="1920" y="341"/>
                    </a:cubicBezTo>
                    <a:cubicBezTo>
                      <a:pt x="2981" y="341"/>
                      <a:pt x="3840" y="188"/>
                      <a:pt x="3840" y="0"/>
                    </a:cubicBezTo>
                    <a:lnTo>
                      <a:pt x="3840" y="0"/>
                    </a:lnTo>
                    <a:lnTo>
                      <a:pt x="3840" y="2517"/>
                    </a:lnTo>
                    <a:lnTo>
                      <a:pt x="3840" y="2517"/>
                    </a:lnTo>
                    <a:cubicBezTo>
                      <a:pt x="3840" y="2706"/>
                      <a:pt x="2981" y="2858"/>
                      <a:pt x="1920" y="2858"/>
                    </a:cubicBezTo>
                    <a:cubicBezTo>
                      <a:pt x="860" y="2858"/>
                      <a:pt x="0" y="2706"/>
                      <a:pt x="0" y="2517"/>
                    </a:cubicBezTo>
                    <a:cubicBezTo>
                      <a:pt x="0" y="2517"/>
                      <a:pt x="0" y="2517"/>
                      <a:pt x="0" y="2517"/>
                    </a:cubicBezTo>
                    <a:lnTo>
                      <a:pt x="0" y="0"/>
                    </a:lnTo>
                    <a:close/>
                  </a:path>
                </a:pathLst>
              </a:custGeom>
              <a:solidFill>
                <a:srgbClr val="DBF5F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29" name="Freeform 6">
                <a:extLst>
                  <a:ext uri="{FF2B5EF4-FFF2-40B4-BE49-F238E27FC236}">
                    <a16:creationId xmlns:a16="http://schemas.microsoft.com/office/drawing/2014/main" id="{9431F877-03E0-9578-27A7-39F5228D2FE3}"/>
                  </a:ext>
                </a:extLst>
              </p:cNvPr>
              <p:cNvSpPr>
                <a:spLocks/>
              </p:cNvSpPr>
              <p:nvPr/>
            </p:nvSpPr>
            <p:spPr bwMode="auto">
              <a:xfrm>
                <a:off x="622" y="1419"/>
                <a:ext cx="977" cy="189"/>
              </a:xfrm>
              <a:custGeom>
                <a:avLst/>
                <a:gdLst>
                  <a:gd name="T0" fmla="*/ 0 w 3840"/>
                  <a:gd name="T1" fmla="*/ 342 h 683"/>
                  <a:gd name="T2" fmla="*/ 1920 w 3840"/>
                  <a:gd name="T3" fmla="*/ 0 h 683"/>
                  <a:gd name="T4" fmla="*/ 3840 w 3840"/>
                  <a:gd name="T5" fmla="*/ 342 h 683"/>
                  <a:gd name="T6" fmla="*/ 3840 w 3840"/>
                  <a:gd name="T7" fmla="*/ 342 h 683"/>
                  <a:gd name="T8" fmla="*/ 3840 w 3840"/>
                  <a:gd name="T9" fmla="*/ 342 h 683"/>
                  <a:gd name="T10" fmla="*/ 1920 w 3840"/>
                  <a:gd name="T11" fmla="*/ 683 h 683"/>
                  <a:gd name="T12" fmla="*/ 0 w 3840"/>
                  <a:gd name="T13" fmla="*/ 342 h 683"/>
                  <a:gd name="T14" fmla="*/ 0 w 3840"/>
                  <a:gd name="T15" fmla="*/ 342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0" h="683">
                    <a:moveTo>
                      <a:pt x="0" y="342"/>
                    </a:moveTo>
                    <a:cubicBezTo>
                      <a:pt x="0" y="153"/>
                      <a:pt x="860" y="0"/>
                      <a:pt x="1920" y="0"/>
                    </a:cubicBezTo>
                    <a:cubicBezTo>
                      <a:pt x="2981" y="0"/>
                      <a:pt x="3840" y="153"/>
                      <a:pt x="3840" y="342"/>
                    </a:cubicBezTo>
                    <a:cubicBezTo>
                      <a:pt x="3840" y="342"/>
                      <a:pt x="3840" y="342"/>
                      <a:pt x="3840" y="342"/>
                    </a:cubicBezTo>
                    <a:lnTo>
                      <a:pt x="3840" y="342"/>
                    </a:lnTo>
                    <a:cubicBezTo>
                      <a:pt x="3840" y="530"/>
                      <a:pt x="2981" y="683"/>
                      <a:pt x="1920" y="683"/>
                    </a:cubicBezTo>
                    <a:cubicBezTo>
                      <a:pt x="860" y="683"/>
                      <a:pt x="0" y="530"/>
                      <a:pt x="0" y="342"/>
                    </a:cubicBezTo>
                    <a:cubicBezTo>
                      <a:pt x="0" y="342"/>
                      <a:pt x="0" y="342"/>
                      <a:pt x="0" y="342"/>
                    </a:cubicBezTo>
                    <a:close/>
                  </a:path>
                </a:pathLst>
              </a:custGeom>
              <a:solidFill>
                <a:srgbClr val="E9F9F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30" name="Freeform 7">
                <a:extLst>
                  <a:ext uri="{FF2B5EF4-FFF2-40B4-BE49-F238E27FC236}">
                    <a16:creationId xmlns:a16="http://schemas.microsoft.com/office/drawing/2014/main" id="{EF3CEAC3-7FEF-C906-5F80-E1A96EB387F4}"/>
                  </a:ext>
                </a:extLst>
              </p:cNvPr>
              <p:cNvSpPr>
                <a:spLocks/>
              </p:cNvSpPr>
              <p:nvPr/>
            </p:nvSpPr>
            <p:spPr bwMode="auto">
              <a:xfrm>
                <a:off x="620" y="1416"/>
                <a:ext cx="981" cy="891"/>
              </a:xfrm>
              <a:custGeom>
                <a:avLst/>
                <a:gdLst>
                  <a:gd name="T0" fmla="*/ 3816 w 3858"/>
                  <a:gd name="T1" fmla="*/ 425 h 3216"/>
                  <a:gd name="T2" fmla="*/ 3619 w 3858"/>
                  <a:gd name="T3" fmla="*/ 520 h 3216"/>
                  <a:gd name="T4" fmla="*/ 3152 w 3858"/>
                  <a:gd name="T5" fmla="*/ 621 h 3216"/>
                  <a:gd name="T6" fmla="*/ 2500 w 3858"/>
                  <a:gd name="T7" fmla="*/ 684 h 3216"/>
                  <a:gd name="T8" fmla="*/ 1732 w 3858"/>
                  <a:gd name="T9" fmla="*/ 697 h 3216"/>
                  <a:gd name="T10" fmla="*/ 1013 w 3858"/>
                  <a:gd name="T11" fmla="*/ 658 h 3216"/>
                  <a:gd name="T12" fmla="*/ 446 w 3858"/>
                  <a:gd name="T13" fmla="*/ 575 h 3216"/>
                  <a:gd name="T14" fmla="*/ 91 w 3858"/>
                  <a:gd name="T15" fmla="*/ 459 h 3216"/>
                  <a:gd name="T16" fmla="*/ 11 w 3858"/>
                  <a:gd name="T17" fmla="*/ 388 h 3216"/>
                  <a:gd name="T18" fmla="*/ 12 w 3858"/>
                  <a:gd name="T19" fmla="*/ 310 h 3216"/>
                  <a:gd name="T20" fmla="*/ 91 w 3858"/>
                  <a:gd name="T21" fmla="*/ 241 h 3216"/>
                  <a:gd name="T22" fmla="*/ 446 w 3858"/>
                  <a:gd name="T23" fmla="*/ 125 h 3216"/>
                  <a:gd name="T24" fmla="*/ 1013 w 3858"/>
                  <a:gd name="T25" fmla="*/ 42 h 3216"/>
                  <a:gd name="T26" fmla="*/ 1732 w 3858"/>
                  <a:gd name="T27" fmla="*/ 2 h 3216"/>
                  <a:gd name="T28" fmla="*/ 2500 w 3858"/>
                  <a:gd name="T29" fmla="*/ 15 h 3216"/>
                  <a:gd name="T30" fmla="*/ 3152 w 3858"/>
                  <a:gd name="T31" fmla="*/ 79 h 3216"/>
                  <a:gd name="T32" fmla="*/ 3619 w 3858"/>
                  <a:gd name="T33" fmla="*/ 180 h 3216"/>
                  <a:gd name="T34" fmla="*/ 3814 w 3858"/>
                  <a:gd name="T35" fmla="*/ 275 h 3216"/>
                  <a:gd name="T36" fmla="*/ 3856 w 3858"/>
                  <a:gd name="T37" fmla="*/ 348 h 3216"/>
                  <a:gd name="T38" fmla="*/ 3846 w 3858"/>
                  <a:gd name="T39" fmla="*/ 2905 h 3216"/>
                  <a:gd name="T40" fmla="*/ 3767 w 3858"/>
                  <a:gd name="T41" fmla="*/ 2976 h 3216"/>
                  <a:gd name="T42" fmla="*/ 3523 w 3858"/>
                  <a:gd name="T43" fmla="*/ 3066 h 3216"/>
                  <a:gd name="T44" fmla="*/ 3004 w 3858"/>
                  <a:gd name="T45" fmla="*/ 3158 h 3216"/>
                  <a:gd name="T46" fmla="*/ 2316 w 3858"/>
                  <a:gd name="T47" fmla="*/ 3209 h 3216"/>
                  <a:gd name="T48" fmla="*/ 1541 w 3858"/>
                  <a:gd name="T49" fmla="*/ 3209 h 3216"/>
                  <a:gd name="T50" fmla="*/ 855 w 3858"/>
                  <a:gd name="T51" fmla="*/ 3158 h 3216"/>
                  <a:gd name="T52" fmla="*/ 335 w 3858"/>
                  <a:gd name="T53" fmla="*/ 3066 h 3216"/>
                  <a:gd name="T54" fmla="*/ 90 w 3858"/>
                  <a:gd name="T55" fmla="*/ 2976 h 3216"/>
                  <a:gd name="T56" fmla="*/ 11 w 3858"/>
                  <a:gd name="T57" fmla="*/ 2905 h 3216"/>
                  <a:gd name="T58" fmla="*/ 16 w 3858"/>
                  <a:gd name="T59" fmla="*/ 342 h 3216"/>
                  <a:gd name="T60" fmla="*/ 25 w 3858"/>
                  <a:gd name="T61" fmla="*/ 2897 h 3216"/>
                  <a:gd name="T62" fmla="*/ 98 w 3858"/>
                  <a:gd name="T63" fmla="*/ 2962 h 3216"/>
                  <a:gd name="T64" fmla="*/ 449 w 3858"/>
                  <a:gd name="T65" fmla="*/ 3077 h 3216"/>
                  <a:gd name="T66" fmla="*/ 1014 w 3858"/>
                  <a:gd name="T67" fmla="*/ 3159 h 3216"/>
                  <a:gd name="T68" fmla="*/ 1733 w 3858"/>
                  <a:gd name="T69" fmla="*/ 3198 h 3216"/>
                  <a:gd name="T70" fmla="*/ 2499 w 3858"/>
                  <a:gd name="T71" fmla="*/ 3185 h 3216"/>
                  <a:gd name="T72" fmla="*/ 3149 w 3858"/>
                  <a:gd name="T73" fmla="*/ 3123 h 3216"/>
                  <a:gd name="T74" fmla="*/ 3614 w 3858"/>
                  <a:gd name="T75" fmla="*/ 3023 h 3216"/>
                  <a:gd name="T76" fmla="*/ 3805 w 3858"/>
                  <a:gd name="T77" fmla="*/ 2930 h 3216"/>
                  <a:gd name="T78" fmla="*/ 3841 w 3858"/>
                  <a:gd name="T79" fmla="*/ 2865 h 3216"/>
                  <a:gd name="T80" fmla="*/ 3831 w 3858"/>
                  <a:gd name="T81" fmla="*/ 318 h 3216"/>
                  <a:gd name="T82" fmla="*/ 3758 w 3858"/>
                  <a:gd name="T83" fmla="*/ 255 h 3216"/>
                  <a:gd name="T84" fmla="*/ 3519 w 3858"/>
                  <a:gd name="T85" fmla="*/ 167 h 3216"/>
                  <a:gd name="T86" fmla="*/ 3002 w 3858"/>
                  <a:gd name="T87" fmla="*/ 74 h 3216"/>
                  <a:gd name="T88" fmla="*/ 2315 w 3858"/>
                  <a:gd name="T89" fmla="*/ 23 h 3216"/>
                  <a:gd name="T90" fmla="*/ 1542 w 3858"/>
                  <a:gd name="T91" fmla="*/ 23 h 3216"/>
                  <a:gd name="T92" fmla="*/ 857 w 3858"/>
                  <a:gd name="T93" fmla="*/ 74 h 3216"/>
                  <a:gd name="T94" fmla="*/ 339 w 3858"/>
                  <a:gd name="T95" fmla="*/ 167 h 3216"/>
                  <a:gd name="T96" fmla="*/ 99 w 3858"/>
                  <a:gd name="T97" fmla="*/ 255 h 3216"/>
                  <a:gd name="T98" fmla="*/ 26 w 3858"/>
                  <a:gd name="T99" fmla="*/ 318 h 3216"/>
                  <a:gd name="T100" fmla="*/ 25 w 3858"/>
                  <a:gd name="T101" fmla="*/ 380 h 3216"/>
                  <a:gd name="T102" fmla="*/ 162 w 3858"/>
                  <a:gd name="T103" fmla="*/ 476 h 3216"/>
                  <a:gd name="T104" fmla="*/ 573 w 3858"/>
                  <a:gd name="T105" fmla="*/ 584 h 3216"/>
                  <a:gd name="T106" fmla="*/ 1182 w 3858"/>
                  <a:gd name="T107" fmla="*/ 656 h 3216"/>
                  <a:gd name="T108" fmla="*/ 1928 w 3858"/>
                  <a:gd name="T109" fmla="*/ 683 h 3216"/>
                  <a:gd name="T110" fmla="*/ 2676 w 3858"/>
                  <a:gd name="T111" fmla="*/ 656 h 3216"/>
                  <a:gd name="T112" fmla="*/ 3285 w 3858"/>
                  <a:gd name="T113" fmla="*/ 584 h 3216"/>
                  <a:gd name="T114" fmla="*/ 3694 w 3858"/>
                  <a:gd name="T115" fmla="*/ 476 h 3216"/>
                  <a:gd name="T116" fmla="*/ 3832 w 3858"/>
                  <a:gd name="T117" fmla="*/ 380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58" h="3216">
                    <a:moveTo>
                      <a:pt x="3858" y="345"/>
                    </a:moveTo>
                    <a:lnTo>
                      <a:pt x="3846" y="388"/>
                    </a:lnTo>
                    <a:cubicBezTo>
                      <a:pt x="3846" y="389"/>
                      <a:pt x="3845" y="390"/>
                      <a:pt x="3845" y="391"/>
                    </a:cubicBezTo>
                    <a:lnTo>
                      <a:pt x="3816" y="425"/>
                    </a:lnTo>
                    <a:cubicBezTo>
                      <a:pt x="3815" y="425"/>
                      <a:pt x="3815" y="426"/>
                      <a:pt x="3814" y="426"/>
                    </a:cubicBezTo>
                    <a:lnTo>
                      <a:pt x="3767" y="458"/>
                    </a:lnTo>
                    <a:lnTo>
                      <a:pt x="3701" y="491"/>
                    </a:lnTo>
                    <a:lnTo>
                      <a:pt x="3619" y="520"/>
                    </a:lnTo>
                    <a:lnTo>
                      <a:pt x="3523" y="549"/>
                    </a:lnTo>
                    <a:lnTo>
                      <a:pt x="3412" y="575"/>
                    </a:lnTo>
                    <a:lnTo>
                      <a:pt x="3288" y="599"/>
                    </a:lnTo>
                    <a:lnTo>
                      <a:pt x="3152" y="621"/>
                    </a:lnTo>
                    <a:lnTo>
                      <a:pt x="3004" y="641"/>
                    </a:lnTo>
                    <a:lnTo>
                      <a:pt x="2844" y="658"/>
                    </a:lnTo>
                    <a:lnTo>
                      <a:pt x="2677" y="672"/>
                    </a:lnTo>
                    <a:lnTo>
                      <a:pt x="2500" y="684"/>
                    </a:lnTo>
                    <a:lnTo>
                      <a:pt x="2316" y="692"/>
                    </a:lnTo>
                    <a:lnTo>
                      <a:pt x="2125" y="697"/>
                    </a:lnTo>
                    <a:lnTo>
                      <a:pt x="1929" y="699"/>
                    </a:lnTo>
                    <a:lnTo>
                      <a:pt x="1732" y="697"/>
                    </a:lnTo>
                    <a:lnTo>
                      <a:pt x="1541" y="692"/>
                    </a:lnTo>
                    <a:lnTo>
                      <a:pt x="1357" y="684"/>
                    </a:lnTo>
                    <a:lnTo>
                      <a:pt x="1181" y="672"/>
                    </a:lnTo>
                    <a:lnTo>
                      <a:pt x="1013" y="658"/>
                    </a:lnTo>
                    <a:lnTo>
                      <a:pt x="855" y="641"/>
                    </a:lnTo>
                    <a:lnTo>
                      <a:pt x="706" y="621"/>
                    </a:lnTo>
                    <a:lnTo>
                      <a:pt x="570" y="599"/>
                    </a:lnTo>
                    <a:lnTo>
                      <a:pt x="446" y="575"/>
                    </a:lnTo>
                    <a:lnTo>
                      <a:pt x="335" y="549"/>
                    </a:lnTo>
                    <a:lnTo>
                      <a:pt x="238" y="520"/>
                    </a:lnTo>
                    <a:lnTo>
                      <a:pt x="157" y="491"/>
                    </a:lnTo>
                    <a:lnTo>
                      <a:pt x="91" y="459"/>
                    </a:lnTo>
                    <a:lnTo>
                      <a:pt x="43" y="426"/>
                    </a:lnTo>
                    <a:cubicBezTo>
                      <a:pt x="42" y="426"/>
                      <a:pt x="42" y="425"/>
                      <a:pt x="41" y="425"/>
                    </a:cubicBezTo>
                    <a:lnTo>
                      <a:pt x="12" y="391"/>
                    </a:lnTo>
                    <a:cubicBezTo>
                      <a:pt x="12" y="390"/>
                      <a:pt x="11" y="389"/>
                      <a:pt x="11" y="388"/>
                    </a:cubicBezTo>
                    <a:lnTo>
                      <a:pt x="1" y="353"/>
                    </a:lnTo>
                    <a:cubicBezTo>
                      <a:pt x="0" y="351"/>
                      <a:pt x="0" y="350"/>
                      <a:pt x="1" y="348"/>
                    </a:cubicBezTo>
                    <a:lnTo>
                      <a:pt x="11" y="313"/>
                    </a:lnTo>
                    <a:cubicBezTo>
                      <a:pt x="11" y="312"/>
                      <a:pt x="12" y="311"/>
                      <a:pt x="12" y="310"/>
                    </a:cubicBezTo>
                    <a:lnTo>
                      <a:pt x="41" y="276"/>
                    </a:lnTo>
                    <a:cubicBezTo>
                      <a:pt x="42" y="276"/>
                      <a:pt x="42" y="275"/>
                      <a:pt x="43" y="275"/>
                    </a:cubicBezTo>
                    <a:lnTo>
                      <a:pt x="90" y="242"/>
                    </a:lnTo>
                    <a:cubicBezTo>
                      <a:pt x="90" y="242"/>
                      <a:pt x="91" y="241"/>
                      <a:pt x="91" y="241"/>
                    </a:cubicBezTo>
                    <a:lnTo>
                      <a:pt x="156" y="210"/>
                    </a:lnTo>
                    <a:lnTo>
                      <a:pt x="238" y="180"/>
                    </a:lnTo>
                    <a:lnTo>
                      <a:pt x="334" y="152"/>
                    </a:lnTo>
                    <a:lnTo>
                      <a:pt x="446" y="125"/>
                    </a:lnTo>
                    <a:lnTo>
                      <a:pt x="570" y="101"/>
                    </a:lnTo>
                    <a:lnTo>
                      <a:pt x="706" y="79"/>
                    </a:lnTo>
                    <a:lnTo>
                      <a:pt x="854" y="59"/>
                    </a:lnTo>
                    <a:lnTo>
                      <a:pt x="1013" y="42"/>
                    </a:lnTo>
                    <a:lnTo>
                      <a:pt x="1181" y="27"/>
                    </a:lnTo>
                    <a:lnTo>
                      <a:pt x="1357" y="15"/>
                    </a:lnTo>
                    <a:lnTo>
                      <a:pt x="1541" y="7"/>
                    </a:lnTo>
                    <a:lnTo>
                      <a:pt x="1732" y="2"/>
                    </a:lnTo>
                    <a:lnTo>
                      <a:pt x="1928" y="0"/>
                    </a:lnTo>
                    <a:lnTo>
                      <a:pt x="2125" y="2"/>
                    </a:lnTo>
                    <a:lnTo>
                      <a:pt x="2316" y="7"/>
                    </a:lnTo>
                    <a:lnTo>
                      <a:pt x="2500" y="15"/>
                    </a:lnTo>
                    <a:lnTo>
                      <a:pt x="2677" y="27"/>
                    </a:lnTo>
                    <a:lnTo>
                      <a:pt x="2844" y="41"/>
                    </a:lnTo>
                    <a:lnTo>
                      <a:pt x="3003" y="59"/>
                    </a:lnTo>
                    <a:lnTo>
                      <a:pt x="3152" y="79"/>
                    </a:lnTo>
                    <a:lnTo>
                      <a:pt x="3288" y="101"/>
                    </a:lnTo>
                    <a:lnTo>
                      <a:pt x="3412" y="125"/>
                    </a:lnTo>
                    <a:lnTo>
                      <a:pt x="3522" y="152"/>
                    </a:lnTo>
                    <a:lnTo>
                      <a:pt x="3619" y="180"/>
                    </a:lnTo>
                    <a:lnTo>
                      <a:pt x="3700" y="210"/>
                    </a:lnTo>
                    <a:lnTo>
                      <a:pt x="3766" y="241"/>
                    </a:lnTo>
                    <a:cubicBezTo>
                      <a:pt x="3766" y="241"/>
                      <a:pt x="3767" y="242"/>
                      <a:pt x="3767" y="242"/>
                    </a:cubicBezTo>
                    <a:lnTo>
                      <a:pt x="3814" y="275"/>
                    </a:lnTo>
                    <a:cubicBezTo>
                      <a:pt x="3815" y="275"/>
                      <a:pt x="3815" y="276"/>
                      <a:pt x="3816" y="276"/>
                    </a:cubicBezTo>
                    <a:lnTo>
                      <a:pt x="3845" y="310"/>
                    </a:lnTo>
                    <a:cubicBezTo>
                      <a:pt x="3845" y="311"/>
                      <a:pt x="3846" y="312"/>
                      <a:pt x="3846" y="313"/>
                    </a:cubicBezTo>
                    <a:lnTo>
                      <a:pt x="3856" y="348"/>
                    </a:lnTo>
                    <a:cubicBezTo>
                      <a:pt x="3856" y="349"/>
                      <a:pt x="3856" y="350"/>
                      <a:pt x="3856" y="350"/>
                    </a:cubicBezTo>
                    <a:lnTo>
                      <a:pt x="3856" y="2867"/>
                    </a:lnTo>
                    <a:cubicBezTo>
                      <a:pt x="3856" y="2868"/>
                      <a:pt x="3856" y="2869"/>
                      <a:pt x="3856" y="2870"/>
                    </a:cubicBezTo>
                    <a:lnTo>
                      <a:pt x="3846" y="2905"/>
                    </a:lnTo>
                    <a:cubicBezTo>
                      <a:pt x="3846" y="2906"/>
                      <a:pt x="3845" y="2907"/>
                      <a:pt x="3845" y="2908"/>
                    </a:cubicBezTo>
                    <a:lnTo>
                      <a:pt x="3816" y="2942"/>
                    </a:lnTo>
                    <a:cubicBezTo>
                      <a:pt x="3815" y="2942"/>
                      <a:pt x="3815" y="2943"/>
                      <a:pt x="3814" y="2943"/>
                    </a:cubicBezTo>
                    <a:lnTo>
                      <a:pt x="3767" y="2976"/>
                    </a:lnTo>
                    <a:cubicBezTo>
                      <a:pt x="3767" y="2976"/>
                      <a:pt x="3766" y="2977"/>
                      <a:pt x="3766" y="2977"/>
                    </a:cubicBezTo>
                    <a:lnTo>
                      <a:pt x="3701" y="3008"/>
                    </a:lnTo>
                    <a:lnTo>
                      <a:pt x="3619" y="3038"/>
                    </a:lnTo>
                    <a:lnTo>
                      <a:pt x="3523" y="3066"/>
                    </a:lnTo>
                    <a:lnTo>
                      <a:pt x="3412" y="3092"/>
                    </a:lnTo>
                    <a:lnTo>
                      <a:pt x="3288" y="3116"/>
                    </a:lnTo>
                    <a:lnTo>
                      <a:pt x="3152" y="3138"/>
                    </a:lnTo>
                    <a:lnTo>
                      <a:pt x="3004" y="3158"/>
                    </a:lnTo>
                    <a:lnTo>
                      <a:pt x="2844" y="3175"/>
                    </a:lnTo>
                    <a:lnTo>
                      <a:pt x="2677" y="3189"/>
                    </a:lnTo>
                    <a:lnTo>
                      <a:pt x="2500" y="3201"/>
                    </a:lnTo>
                    <a:lnTo>
                      <a:pt x="2316" y="3209"/>
                    </a:lnTo>
                    <a:lnTo>
                      <a:pt x="2125" y="3214"/>
                    </a:lnTo>
                    <a:lnTo>
                      <a:pt x="1929" y="3216"/>
                    </a:lnTo>
                    <a:lnTo>
                      <a:pt x="1732" y="3214"/>
                    </a:lnTo>
                    <a:lnTo>
                      <a:pt x="1541" y="3209"/>
                    </a:lnTo>
                    <a:lnTo>
                      <a:pt x="1357" y="3201"/>
                    </a:lnTo>
                    <a:lnTo>
                      <a:pt x="1181" y="3189"/>
                    </a:lnTo>
                    <a:lnTo>
                      <a:pt x="1013" y="3175"/>
                    </a:lnTo>
                    <a:lnTo>
                      <a:pt x="855" y="3158"/>
                    </a:lnTo>
                    <a:lnTo>
                      <a:pt x="706" y="3138"/>
                    </a:lnTo>
                    <a:lnTo>
                      <a:pt x="570" y="3116"/>
                    </a:lnTo>
                    <a:lnTo>
                      <a:pt x="446" y="3092"/>
                    </a:lnTo>
                    <a:lnTo>
                      <a:pt x="335" y="3066"/>
                    </a:lnTo>
                    <a:lnTo>
                      <a:pt x="238" y="3038"/>
                    </a:lnTo>
                    <a:lnTo>
                      <a:pt x="157" y="3008"/>
                    </a:lnTo>
                    <a:lnTo>
                      <a:pt x="91" y="2977"/>
                    </a:lnTo>
                    <a:cubicBezTo>
                      <a:pt x="91" y="2977"/>
                      <a:pt x="90" y="2976"/>
                      <a:pt x="90" y="2976"/>
                    </a:cubicBezTo>
                    <a:lnTo>
                      <a:pt x="43" y="2943"/>
                    </a:lnTo>
                    <a:cubicBezTo>
                      <a:pt x="42" y="2943"/>
                      <a:pt x="42" y="2942"/>
                      <a:pt x="41" y="2942"/>
                    </a:cubicBezTo>
                    <a:lnTo>
                      <a:pt x="12" y="2908"/>
                    </a:lnTo>
                    <a:cubicBezTo>
                      <a:pt x="12" y="2907"/>
                      <a:pt x="11" y="2906"/>
                      <a:pt x="11" y="2905"/>
                    </a:cubicBezTo>
                    <a:lnTo>
                      <a:pt x="1" y="2870"/>
                    </a:lnTo>
                    <a:cubicBezTo>
                      <a:pt x="1" y="2869"/>
                      <a:pt x="0" y="2868"/>
                      <a:pt x="0" y="2867"/>
                    </a:cubicBezTo>
                    <a:lnTo>
                      <a:pt x="0" y="342"/>
                    </a:lnTo>
                    <a:lnTo>
                      <a:pt x="16" y="342"/>
                    </a:lnTo>
                    <a:lnTo>
                      <a:pt x="16" y="2867"/>
                    </a:lnTo>
                    <a:lnTo>
                      <a:pt x="16" y="2865"/>
                    </a:lnTo>
                    <a:lnTo>
                      <a:pt x="26" y="2900"/>
                    </a:lnTo>
                    <a:lnTo>
                      <a:pt x="25" y="2897"/>
                    </a:lnTo>
                    <a:lnTo>
                      <a:pt x="54" y="2931"/>
                    </a:lnTo>
                    <a:lnTo>
                      <a:pt x="52" y="2930"/>
                    </a:lnTo>
                    <a:lnTo>
                      <a:pt x="99" y="2963"/>
                    </a:lnTo>
                    <a:lnTo>
                      <a:pt x="98" y="2962"/>
                    </a:lnTo>
                    <a:lnTo>
                      <a:pt x="162" y="2993"/>
                    </a:lnTo>
                    <a:lnTo>
                      <a:pt x="243" y="3023"/>
                    </a:lnTo>
                    <a:lnTo>
                      <a:pt x="338" y="3051"/>
                    </a:lnTo>
                    <a:lnTo>
                      <a:pt x="449" y="3077"/>
                    </a:lnTo>
                    <a:lnTo>
                      <a:pt x="573" y="3101"/>
                    </a:lnTo>
                    <a:lnTo>
                      <a:pt x="709" y="3123"/>
                    </a:lnTo>
                    <a:lnTo>
                      <a:pt x="856" y="3143"/>
                    </a:lnTo>
                    <a:lnTo>
                      <a:pt x="1014" y="3159"/>
                    </a:lnTo>
                    <a:lnTo>
                      <a:pt x="1182" y="3173"/>
                    </a:lnTo>
                    <a:lnTo>
                      <a:pt x="1358" y="3185"/>
                    </a:lnTo>
                    <a:lnTo>
                      <a:pt x="1542" y="3193"/>
                    </a:lnTo>
                    <a:lnTo>
                      <a:pt x="1733" y="3198"/>
                    </a:lnTo>
                    <a:lnTo>
                      <a:pt x="1928" y="3200"/>
                    </a:lnTo>
                    <a:lnTo>
                      <a:pt x="2124" y="3198"/>
                    </a:lnTo>
                    <a:lnTo>
                      <a:pt x="2315" y="3193"/>
                    </a:lnTo>
                    <a:lnTo>
                      <a:pt x="2499" y="3185"/>
                    </a:lnTo>
                    <a:lnTo>
                      <a:pt x="2676" y="3173"/>
                    </a:lnTo>
                    <a:lnTo>
                      <a:pt x="2843" y="3160"/>
                    </a:lnTo>
                    <a:lnTo>
                      <a:pt x="3001" y="3143"/>
                    </a:lnTo>
                    <a:lnTo>
                      <a:pt x="3149" y="3123"/>
                    </a:lnTo>
                    <a:lnTo>
                      <a:pt x="3285" y="3101"/>
                    </a:lnTo>
                    <a:lnTo>
                      <a:pt x="3409" y="3077"/>
                    </a:lnTo>
                    <a:lnTo>
                      <a:pt x="3518" y="3051"/>
                    </a:lnTo>
                    <a:lnTo>
                      <a:pt x="3614" y="3023"/>
                    </a:lnTo>
                    <a:lnTo>
                      <a:pt x="3694" y="2993"/>
                    </a:lnTo>
                    <a:lnTo>
                      <a:pt x="3759" y="2962"/>
                    </a:lnTo>
                    <a:lnTo>
                      <a:pt x="3758" y="2963"/>
                    </a:lnTo>
                    <a:lnTo>
                      <a:pt x="3805" y="2930"/>
                    </a:lnTo>
                    <a:lnTo>
                      <a:pt x="3803" y="2931"/>
                    </a:lnTo>
                    <a:lnTo>
                      <a:pt x="3832" y="2897"/>
                    </a:lnTo>
                    <a:lnTo>
                      <a:pt x="3831" y="2900"/>
                    </a:lnTo>
                    <a:lnTo>
                      <a:pt x="3841" y="2865"/>
                    </a:lnTo>
                    <a:lnTo>
                      <a:pt x="3840" y="2867"/>
                    </a:lnTo>
                    <a:lnTo>
                      <a:pt x="3840" y="350"/>
                    </a:lnTo>
                    <a:lnTo>
                      <a:pt x="3841" y="353"/>
                    </a:lnTo>
                    <a:lnTo>
                      <a:pt x="3831" y="318"/>
                    </a:lnTo>
                    <a:lnTo>
                      <a:pt x="3832" y="321"/>
                    </a:lnTo>
                    <a:lnTo>
                      <a:pt x="3803" y="287"/>
                    </a:lnTo>
                    <a:lnTo>
                      <a:pt x="3805" y="288"/>
                    </a:lnTo>
                    <a:lnTo>
                      <a:pt x="3758" y="255"/>
                    </a:lnTo>
                    <a:lnTo>
                      <a:pt x="3759" y="256"/>
                    </a:lnTo>
                    <a:lnTo>
                      <a:pt x="3695" y="225"/>
                    </a:lnTo>
                    <a:lnTo>
                      <a:pt x="3614" y="195"/>
                    </a:lnTo>
                    <a:lnTo>
                      <a:pt x="3519" y="167"/>
                    </a:lnTo>
                    <a:lnTo>
                      <a:pt x="3409" y="140"/>
                    </a:lnTo>
                    <a:lnTo>
                      <a:pt x="3285" y="116"/>
                    </a:lnTo>
                    <a:lnTo>
                      <a:pt x="3149" y="94"/>
                    </a:lnTo>
                    <a:lnTo>
                      <a:pt x="3002" y="74"/>
                    </a:lnTo>
                    <a:lnTo>
                      <a:pt x="2843" y="57"/>
                    </a:lnTo>
                    <a:lnTo>
                      <a:pt x="2676" y="43"/>
                    </a:lnTo>
                    <a:lnTo>
                      <a:pt x="2499" y="31"/>
                    </a:lnTo>
                    <a:lnTo>
                      <a:pt x="2315" y="23"/>
                    </a:lnTo>
                    <a:lnTo>
                      <a:pt x="2124" y="18"/>
                    </a:lnTo>
                    <a:lnTo>
                      <a:pt x="1929" y="16"/>
                    </a:lnTo>
                    <a:lnTo>
                      <a:pt x="1733" y="18"/>
                    </a:lnTo>
                    <a:lnTo>
                      <a:pt x="1542" y="23"/>
                    </a:lnTo>
                    <a:lnTo>
                      <a:pt x="1358" y="31"/>
                    </a:lnTo>
                    <a:lnTo>
                      <a:pt x="1182" y="43"/>
                    </a:lnTo>
                    <a:lnTo>
                      <a:pt x="1014" y="57"/>
                    </a:lnTo>
                    <a:lnTo>
                      <a:pt x="857" y="74"/>
                    </a:lnTo>
                    <a:lnTo>
                      <a:pt x="709" y="94"/>
                    </a:lnTo>
                    <a:lnTo>
                      <a:pt x="573" y="116"/>
                    </a:lnTo>
                    <a:lnTo>
                      <a:pt x="449" y="140"/>
                    </a:lnTo>
                    <a:lnTo>
                      <a:pt x="339" y="167"/>
                    </a:lnTo>
                    <a:lnTo>
                      <a:pt x="243" y="195"/>
                    </a:lnTo>
                    <a:lnTo>
                      <a:pt x="163" y="225"/>
                    </a:lnTo>
                    <a:lnTo>
                      <a:pt x="98" y="256"/>
                    </a:lnTo>
                    <a:lnTo>
                      <a:pt x="99" y="255"/>
                    </a:lnTo>
                    <a:lnTo>
                      <a:pt x="52" y="288"/>
                    </a:lnTo>
                    <a:lnTo>
                      <a:pt x="54" y="287"/>
                    </a:lnTo>
                    <a:lnTo>
                      <a:pt x="25" y="321"/>
                    </a:lnTo>
                    <a:lnTo>
                      <a:pt x="26" y="318"/>
                    </a:lnTo>
                    <a:lnTo>
                      <a:pt x="16" y="353"/>
                    </a:lnTo>
                    <a:lnTo>
                      <a:pt x="16" y="348"/>
                    </a:lnTo>
                    <a:lnTo>
                      <a:pt x="26" y="383"/>
                    </a:lnTo>
                    <a:lnTo>
                      <a:pt x="25" y="380"/>
                    </a:lnTo>
                    <a:lnTo>
                      <a:pt x="54" y="414"/>
                    </a:lnTo>
                    <a:lnTo>
                      <a:pt x="52" y="413"/>
                    </a:lnTo>
                    <a:lnTo>
                      <a:pt x="98" y="444"/>
                    </a:lnTo>
                    <a:lnTo>
                      <a:pt x="162" y="476"/>
                    </a:lnTo>
                    <a:lnTo>
                      <a:pt x="243" y="505"/>
                    </a:lnTo>
                    <a:lnTo>
                      <a:pt x="338" y="534"/>
                    </a:lnTo>
                    <a:lnTo>
                      <a:pt x="449" y="560"/>
                    </a:lnTo>
                    <a:lnTo>
                      <a:pt x="573" y="584"/>
                    </a:lnTo>
                    <a:lnTo>
                      <a:pt x="709" y="606"/>
                    </a:lnTo>
                    <a:lnTo>
                      <a:pt x="856" y="626"/>
                    </a:lnTo>
                    <a:lnTo>
                      <a:pt x="1014" y="642"/>
                    </a:lnTo>
                    <a:lnTo>
                      <a:pt x="1182" y="656"/>
                    </a:lnTo>
                    <a:lnTo>
                      <a:pt x="1358" y="668"/>
                    </a:lnTo>
                    <a:lnTo>
                      <a:pt x="1542" y="676"/>
                    </a:lnTo>
                    <a:lnTo>
                      <a:pt x="1733" y="681"/>
                    </a:lnTo>
                    <a:lnTo>
                      <a:pt x="1928" y="683"/>
                    </a:lnTo>
                    <a:lnTo>
                      <a:pt x="2124" y="681"/>
                    </a:lnTo>
                    <a:lnTo>
                      <a:pt x="2315" y="676"/>
                    </a:lnTo>
                    <a:lnTo>
                      <a:pt x="2499" y="668"/>
                    </a:lnTo>
                    <a:lnTo>
                      <a:pt x="2676" y="656"/>
                    </a:lnTo>
                    <a:lnTo>
                      <a:pt x="2843" y="643"/>
                    </a:lnTo>
                    <a:lnTo>
                      <a:pt x="3001" y="626"/>
                    </a:lnTo>
                    <a:lnTo>
                      <a:pt x="3149" y="606"/>
                    </a:lnTo>
                    <a:lnTo>
                      <a:pt x="3285" y="584"/>
                    </a:lnTo>
                    <a:lnTo>
                      <a:pt x="3409" y="560"/>
                    </a:lnTo>
                    <a:lnTo>
                      <a:pt x="3518" y="534"/>
                    </a:lnTo>
                    <a:lnTo>
                      <a:pt x="3614" y="505"/>
                    </a:lnTo>
                    <a:lnTo>
                      <a:pt x="3694" y="476"/>
                    </a:lnTo>
                    <a:lnTo>
                      <a:pt x="3758" y="445"/>
                    </a:lnTo>
                    <a:lnTo>
                      <a:pt x="3805" y="413"/>
                    </a:lnTo>
                    <a:lnTo>
                      <a:pt x="3803" y="414"/>
                    </a:lnTo>
                    <a:lnTo>
                      <a:pt x="3832" y="380"/>
                    </a:lnTo>
                    <a:lnTo>
                      <a:pt x="3831" y="383"/>
                    </a:lnTo>
                    <a:lnTo>
                      <a:pt x="3843" y="341"/>
                    </a:lnTo>
                    <a:lnTo>
                      <a:pt x="3858" y="345"/>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sp>
            <p:nvSpPr>
              <p:cNvPr id="31" name="Freeform 11">
                <a:extLst>
                  <a:ext uri="{FF2B5EF4-FFF2-40B4-BE49-F238E27FC236}">
                    <a16:creationId xmlns:a16="http://schemas.microsoft.com/office/drawing/2014/main" id="{458262B5-B9E3-C0AD-2038-6548ED1089B4}"/>
                  </a:ext>
                </a:extLst>
              </p:cNvPr>
              <p:cNvSpPr>
                <a:spLocks noEditPoints="1"/>
              </p:cNvSpPr>
              <p:nvPr/>
            </p:nvSpPr>
            <p:spPr bwMode="auto">
              <a:xfrm>
                <a:off x="629" y="1017"/>
                <a:ext cx="970" cy="217"/>
              </a:xfrm>
              <a:custGeom>
                <a:avLst/>
                <a:gdLst>
                  <a:gd name="T0" fmla="*/ 11 w 3985"/>
                  <a:gd name="T1" fmla="*/ 351 h 784"/>
                  <a:gd name="T2" fmla="*/ 44 w 3985"/>
                  <a:gd name="T3" fmla="*/ 309 h 784"/>
                  <a:gd name="T4" fmla="*/ 161 w 3985"/>
                  <a:gd name="T5" fmla="*/ 236 h 784"/>
                  <a:gd name="T6" fmla="*/ 459 w 3985"/>
                  <a:gd name="T7" fmla="*/ 141 h 784"/>
                  <a:gd name="T8" fmla="*/ 882 w 3985"/>
                  <a:gd name="T9" fmla="*/ 67 h 784"/>
                  <a:gd name="T10" fmla="*/ 1402 w 3985"/>
                  <a:gd name="T11" fmla="*/ 17 h 784"/>
                  <a:gd name="T12" fmla="*/ 1992 w 3985"/>
                  <a:gd name="T13" fmla="*/ 0 h 784"/>
                  <a:gd name="T14" fmla="*/ 2583 w 3985"/>
                  <a:gd name="T15" fmla="*/ 17 h 784"/>
                  <a:gd name="T16" fmla="*/ 3102 w 3985"/>
                  <a:gd name="T17" fmla="*/ 67 h 784"/>
                  <a:gd name="T18" fmla="*/ 3525 w 3985"/>
                  <a:gd name="T19" fmla="*/ 141 h 784"/>
                  <a:gd name="T20" fmla="*/ 3824 w 3985"/>
                  <a:gd name="T21" fmla="*/ 236 h 784"/>
                  <a:gd name="T22" fmla="*/ 3941 w 3985"/>
                  <a:gd name="T23" fmla="*/ 309 h 784"/>
                  <a:gd name="T24" fmla="*/ 3974 w 3985"/>
                  <a:gd name="T25" fmla="*/ 351 h 784"/>
                  <a:gd name="T26" fmla="*/ 3974 w 3985"/>
                  <a:gd name="T27" fmla="*/ 433 h 784"/>
                  <a:gd name="T28" fmla="*/ 3941 w 3985"/>
                  <a:gd name="T29" fmla="*/ 477 h 784"/>
                  <a:gd name="T30" fmla="*/ 3824 w 3985"/>
                  <a:gd name="T31" fmla="*/ 550 h 784"/>
                  <a:gd name="T32" fmla="*/ 3526 w 3985"/>
                  <a:gd name="T33" fmla="*/ 645 h 784"/>
                  <a:gd name="T34" fmla="*/ 3103 w 3985"/>
                  <a:gd name="T35" fmla="*/ 719 h 784"/>
                  <a:gd name="T36" fmla="*/ 2583 w 3985"/>
                  <a:gd name="T37" fmla="*/ 767 h 784"/>
                  <a:gd name="T38" fmla="*/ 1993 w 3985"/>
                  <a:gd name="T39" fmla="*/ 784 h 784"/>
                  <a:gd name="T40" fmla="*/ 1402 w 3985"/>
                  <a:gd name="T41" fmla="*/ 767 h 784"/>
                  <a:gd name="T42" fmla="*/ 883 w 3985"/>
                  <a:gd name="T43" fmla="*/ 719 h 784"/>
                  <a:gd name="T44" fmla="*/ 460 w 3985"/>
                  <a:gd name="T45" fmla="*/ 645 h 784"/>
                  <a:gd name="T46" fmla="*/ 162 w 3985"/>
                  <a:gd name="T47" fmla="*/ 550 h 784"/>
                  <a:gd name="T48" fmla="*/ 44 w 3985"/>
                  <a:gd name="T49" fmla="*/ 477 h 784"/>
                  <a:gd name="T50" fmla="*/ 11 w 3985"/>
                  <a:gd name="T51" fmla="*/ 433 h 784"/>
                  <a:gd name="T52" fmla="*/ 25 w 3985"/>
                  <a:gd name="T53" fmla="*/ 427 h 784"/>
                  <a:gd name="T54" fmla="*/ 102 w 3985"/>
                  <a:gd name="T55" fmla="*/ 501 h 784"/>
                  <a:gd name="T56" fmla="*/ 251 w 3985"/>
                  <a:gd name="T57" fmla="*/ 568 h 784"/>
                  <a:gd name="T58" fmla="*/ 591 w 3985"/>
                  <a:gd name="T59" fmla="*/ 657 h 784"/>
                  <a:gd name="T60" fmla="*/ 1048 w 3985"/>
                  <a:gd name="T61" fmla="*/ 722 h 784"/>
                  <a:gd name="T62" fmla="*/ 1593 w 3985"/>
                  <a:gd name="T63" fmla="*/ 760 h 784"/>
                  <a:gd name="T64" fmla="*/ 2195 w 3985"/>
                  <a:gd name="T65" fmla="*/ 766 h 784"/>
                  <a:gd name="T66" fmla="*/ 2764 w 3985"/>
                  <a:gd name="T67" fmla="*/ 738 h 784"/>
                  <a:gd name="T68" fmla="*/ 3253 w 3985"/>
                  <a:gd name="T69" fmla="*/ 682 h 784"/>
                  <a:gd name="T70" fmla="*/ 3635 w 3985"/>
                  <a:gd name="T71" fmla="*/ 600 h 784"/>
                  <a:gd name="T72" fmla="*/ 3884 w 3985"/>
                  <a:gd name="T73" fmla="*/ 500 h 784"/>
                  <a:gd name="T74" fmla="*/ 3930 w 3985"/>
                  <a:gd name="T75" fmla="*/ 466 h 784"/>
                  <a:gd name="T76" fmla="*/ 3969 w 3985"/>
                  <a:gd name="T77" fmla="*/ 390 h 784"/>
                  <a:gd name="T78" fmla="*/ 3960 w 3985"/>
                  <a:gd name="T79" fmla="*/ 358 h 784"/>
                  <a:gd name="T80" fmla="*/ 3883 w 3985"/>
                  <a:gd name="T81" fmla="*/ 285 h 784"/>
                  <a:gd name="T82" fmla="*/ 3735 w 3985"/>
                  <a:gd name="T83" fmla="*/ 217 h 784"/>
                  <a:gd name="T84" fmla="*/ 3394 w 3985"/>
                  <a:gd name="T85" fmla="*/ 129 h 784"/>
                  <a:gd name="T86" fmla="*/ 2938 w 3985"/>
                  <a:gd name="T87" fmla="*/ 62 h 784"/>
                  <a:gd name="T88" fmla="*/ 2392 w 3985"/>
                  <a:gd name="T89" fmla="*/ 24 h 784"/>
                  <a:gd name="T90" fmla="*/ 1790 w 3985"/>
                  <a:gd name="T91" fmla="*/ 18 h 784"/>
                  <a:gd name="T92" fmla="*/ 1221 w 3985"/>
                  <a:gd name="T93" fmla="*/ 46 h 784"/>
                  <a:gd name="T94" fmla="*/ 732 w 3985"/>
                  <a:gd name="T95" fmla="*/ 104 h 784"/>
                  <a:gd name="T96" fmla="*/ 350 w 3985"/>
                  <a:gd name="T97" fmla="*/ 185 h 784"/>
                  <a:gd name="T98" fmla="*/ 101 w 3985"/>
                  <a:gd name="T99" fmla="*/ 286 h 784"/>
                  <a:gd name="T100" fmla="*/ 55 w 3985"/>
                  <a:gd name="T101" fmla="*/ 320 h 784"/>
                  <a:gd name="T102" fmla="*/ 16 w 3985"/>
                  <a:gd name="T103" fmla="*/ 39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85" h="784">
                    <a:moveTo>
                      <a:pt x="1" y="394"/>
                    </a:moveTo>
                    <a:cubicBezTo>
                      <a:pt x="0" y="393"/>
                      <a:pt x="0" y="392"/>
                      <a:pt x="1" y="390"/>
                    </a:cubicBezTo>
                    <a:lnTo>
                      <a:pt x="11" y="351"/>
                    </a:lnTo>
                    <a:cubicBezTo>
                      <a:pt x="11" y="350"/>
                      <a:pt x="11" y="349"/>
                      <a:pt x="12" y="349"/>
                    </a:cubicBezTo>
                    <a:lnTo>
                      <a:pt x="42" y="311"/>
                    </a:lnTo>
                    <a:cubicBezTo>
                      <a:pt x="43" y="310"/>
                      <a:pt x="43" y="309"/>
                      <a:pt x="44" y="309"/>
                    </a:cubicBezTo>
                    <a:lnTo>
                      <a:pt x="93" y="272"/>
                    </a:lnTo>
                    <a:cubicBezTo>
                      <a:pt x="93" y="272"/>
                      <a:pt x="93" y="272"/>
                      <a:pt x="94" y="271"/>
                    </a:cubicBezTo>
                    <a:lnTo>
                      <a:pt x="161" y="236"/>
                    </a:lnTo>
                    <a:lnTo>
                      <a:pt x="245" y="202"/>
                    </a:lnTo>
                    <a:lnTo>
                      <a:pt x="345" y="170"/>
                    </a:lnTo>
                    <a:lnTo>
                      <a:pt x="459" y="141"/>
                    </a:lnTo>
                    <a:lnTo>
                      <a:pt x="588" y="114"/>
                    </a:lnTo>
                    <a:lnTo>
                      <a:pt x="729" y="89"/>
                    </a:lnTo>
                    <a:lnTo>
                      <a:pt x="882" y="67"/>
                    </a:lnTo>
                    <a:lnTo>
                      <a:pt x="1046" y="47"/>
                    </a:lnTo>
                    <a:lnTo>
                      <a:pt x="1220" y="30"/>
                    </a:lnTo>
                    <a:lnTo>
                      <a:pt x="1402" y="17"/>
                    </a:lnTo>
                    <a:lnTo>
                      <a:pt x="1592" y="8"/>
                    </a:lnTo>
                    <a:lnTo>
                      <a:pt x="1789" y="2"/>
                    </a:lnTo>
                    <a:lnTo>
                      <a:pt x="1992" y="0"/>
                    </a:lnTo>
                    <a:lnTo>
                      <a:pt x="2196" y="2"/>
                    </a:lnTo>
                    <a:lnTo>
                      <a:pt x="2393" y="8"/>
                    </a:lnTo>
                    <a:lnTo>
                      <a:pt x="2583" y="17"/>
                    </a:lnTo>
                    <a:lnTo>
                      <a:pt x="2765" y="30"/>
                    </a:lnTo>
                    <a:lnTo>
                      <a:pt x="2939" y="46"/>
                    </a:lnTo>
                    <a:lnTo>
                      <a:pt x="3102" y="67"/>
                    </a:lnTo>
                    <a:lnTo>
                      <a:pt x="3256" y="89"/>
                    </a:lnTo>
                    <a:lnTo>
                      <a:pt x="3397" y="114"/>
                    </a:lnTo>
                    <a:lnTo>
                      <a:pt x="3525" y="141"/>
                    </a:lnTo>
                    <a:lnTo>
                      <a:pt x="3639" y="170"/>
                    </a:lnTo>
                    <a:lnTo>
                      <a:pt x="3740" y="202"/>
                    </a:lnTo>
                    <a:lnTo>
                      <a:pt x="3824" y="236"/>
                    </a:lnTo>
                    <a:lnTo>
                      <a:pt x="3891" y="271"/>
                    </a:lnTo>
                    <a:cubicBezTo>
                      <a:pt x="3892" y="272"/>
                      <a:pt x="3892" y="272"/>
                      <a:pt x="3892" y="272"/>
                    </a:cubicBezTo>
                    <a:lnTo>
                      <a:pt x="3941" y="309"/>
                    </a:lnTo>
                    <a:cubicBezTo>
                      <a:pt x="3942" y="309"/>
                      <a:pt x="3942" y="310"/>
                      <a:pt x="3943" y="311"/>
                    </a:cubicBezTo>
                    <a:lnTo>
                      <a:pt x="3973" y="349"/>
                    </a:lnTo>
                    <a:cubicBezTo>
                      <a:pt x="3973" y="349"/>
                      <a:pt x="3974" y="350"/>
                      <a:pt x="3974" y="351"/>
                    </a:cubicBezTo>
                    <a:lnTo>
                      <a:pt x="3984" y="390"/>
                    </a:lnTo>
                    <a:cubicBezTo>
                      <a:pt x="3985" y="392"/>
                      <a:pt x="3985" y="393"/>
                      <a:pt x="3984" y="394"/>
                    </a:cubicBezTo>
                    <a:lnTo>
                      <a:pt x="3974" y="433"/>
                    </a:lnTo>
                    <a:cubicBezTo>
                      <a:pt x="3974" y="435"/>
                      <a:pt x="3973" y="435"/>
                      <a:pt x="3973" y="436"/>
                    </a:cubicBezTo>
                    <a:lnTo>
                      <a:pt x="3943" y="475"/>
                    </a:lnTo>
                    <a:cubicBezTo>
                      <a:pt x="3942" y="476"/>
                      <a:pt x="3942" y="476"/>
                      <a:pt x="3941" y="477"/>
                    </a:cubicBezTo>
                    <a:lnTo>
                      <a:pt x="3892" y="514"/>
                    </a:lnTo>
                    <a:cubicBezTo>
                      <a:pt x="3892" y="514"/>
                      <a:pt x="3892" y="514"/>
                      <a:pt x="3891" y="515"/>
                    </a:cubicBezTo>
                    <a:lnTo>
                      <a:pt x="3824" y="550"/>
                    </a:lnTo>
                    <a:lnTo>
                      <a:pt x="3740" y="583"/>
                    </a:lnTo>
                    <a:lnTo>
                      <a:pt x="3640" y="615"/>
                    </a:lnTo>
                    <a:lnTo>
                      <a:pt x="3526" y="645"/>
                    </a:lnTo>
                    <a:lnTo>
                      <a:pt x="3397" y="672"/>
                    </a:lnTo>
                    <a:lnTo>
                      <a:pt x="3256" y="697"/>
                    </a:lnTo>
                    <a:lnTo>
                      <a:pt x="3103" y="719"/>
                    </a:lnTo>
                    <a:lnTo>
                      <a:pt x="2939" y="738"/>
                    </a:lnTo>
                    <a:lnTo>
                      <a:pt x="2765" y="754"/>
                    </a:lnTo>
                    <a:lnTo>
                      <a:pt x="2583" y="767"/>
                    </a:lnTo>
                    <a:lnTo>
                      <a:pt x="2393" y="776"/>
                    </a:lnTo>
                    <a:lnTo>
                      <a:pt x="2196" y="782"/>
                    </a:lnTo>
                    <a:lnTo>
                      <a:pt x="1993" y="784"/>
                    </a:lnTo>
                    <a:lnTo>
                      <a:pt x="1789" y="782"/>
                    </a:lnTo>
                    <a:lnTo>
                      <a:pt x="1592" y="776"/>
                    </a:lnTo>
                    <a:lnTo>
                      <a:pt x="1402" y="767"/>
                    </a:lnTo>
                    <a:lnTo>
                      <a:pt x="1220" y="754"/>
                    </a:lnTo>
                    <a:lnTo>
                      <a:pt x="1047" y="738"/>
                    </a:lnTo>
                    <a:lnTo>
                      <a:pt x="883" y="719"/>
                    </a:lnTo>
                    <a:lnTo>
                      <a:pt x="729" y="697"/>
                    </a:lnTo>
                    <a:lnTo>
                      <a:pt x="588" y="672"/>
                    </a:lnTo>
                    <a:lnTo>
                      <a:pt x="460" y="645"/>
                    </a:lnTo>
                    <a:lnTo>
                      <a:pt x="345" y="615"/>
                    </a:lnTo>
                    <a:lnTo>
                      <a:pt x="246" y="583"/>
                    </a:lnTo>
                    <a:lnTo>
                      <a:pt x="162" y="550"/>
                    </a:lnTo>
                    <a:lnTo>
                      <a:pt x="94" y="515"/>
                    </a:lnTo>
                    <a:cubicBezTo>
                      <a:pt x="93" y="514"/>
                      <a:pt x="93" y="514"/>
                      <a:pt x="93" y="514"/>
                    </a:cubicBezTo>
                    <a:lnTo>
                      <a:pt x="44" y="477"/>
                    </a:lnTo>
                    <a:cubicBezTo>
                      <a:pt x="43" y="476"/>
                      <a:pt x="43" y="476"/>
                      <a:pt x="42" y="475"/>
                    </a:cubicBezTo>
                    <a:lnTo>
                      <a:pt x="12" y="436"/>
                    </a:lnTo>
                    <a:cubicBezTo>
                      <a:pt x="11" y="435"/>
                      <a:pt x="11" y="435"/>
                      <a:pt x="11" y="433"/>
                    </a:cubicBezTo>
                    <a:lnTo>
                      <a:pt x="1" y="394"/>
                    </a:lnTo>
                    <a:close/>
                    <a:moveTo>
                      <a:pt x="26" y="429"/>
                    </a:moveTo>
                    <a:lnTo>
                      <a:pt x="25" y="427"/>
                    </a:lnTo>
                    <a:lnTo>
                      <a:pt x="55" y="466"/>
                    </a:lnTo>
                    <a:lnTo>
                      <a:pt x="53" y="464"/>
                    </a:lnTo>
                    <a:lnTo>
                      <a:pt x="102" y="501"/>
                    </a:lnTo>
                    <a:lnTo>
                      <a:pt x="101" y="500"/>
                    </a:lnTo>
                    <a:lnTo>
                      <a:pt x="167" y="535"/>
                    </a:lnTo>
                    <a:lnTo>
                      <a:pt x="251" y="568"/>
                    </a:lnTo>
                    <a:lnTo>
                      <a:pt x="350" y="600"/>
                    </a:lnTo>
                    <a:lnTo>
                      <a:pt x="463" y="630"/>
                    </a:lnTo>
                    <a:lnTo>
                      <a:pt x="591" y="657"/>
                    </a:lnTo>
                    <a:lnTo>
                      <a:pt x="732" y="682"/>
                    </a:lnTo>
                    <a:lnTo>
                      <a:pt x="884" y="704"/>
                    </a:lnTo>
                    <a:lnTo>
                      <a:pt x="1048" y="722"/>
                    </a:lnTo>
                    <a:lnTo>
                      <a:pt x="1221" y="738"/>
                    </a:lnTo>
                    <a:lnTo>
                      <a:pt x="1403" y="751"/>
                    </a:lnTo>
                    <a:lnTo>
                      <a:pt x="1593" y="760"/>
                    </a:lnTo>
                    <a:lnTo>
                      <a:pt x="1790" y="766"/>
                    </a:lnTo>
                    <a:lnTo>
                      <a:pt x="1992" y="768"/>
                    </a:lnTo>
                    <a:lnTo>
                      <a:pt x="2195" y="766"/>
                    </a:lnTo>
                    <a:lnTo>
                      <a:pt x="2392" y="760"/>
                    </a:lnTo>
                    <a:lnTo>
                      <a:pt x="2582" y="751"/>
                    </a:lnTo>
                    <a:lnTo>
                      <a:pt x="2764" y="738"/>
                    </a:lnTo>
                    <a:lnTo>
                      <a:pt x="2938" y="723"/>
                    </a:lnTo>
                    <a:lnTo>
                      <a:pt x="3100" y="704"/>
                    </a:lnTo>
                    <a:lnTo>
                      <a:pt x="3253" y="682"/>
                    </a:lnTo>
                    <a:lnTo>
                      <a:pt x="3394" y="657"/>
                    </a:lnTo>
                    <a:lnTo>
                      <a:pt x="3521" y="630"/>
                    </a:lnTo>
                    <a:lnTo>
                      <a:pt x="3635" y="600"/>
                    </a:lnTo>
                    <a:lnTo>
                      <a:pt x="3735" y="568"/>
                    </a:lnTo>
                    <a:lnTo>
                      <a:pt x="3817" y="535"/>
                    </a:lnTo>
                    <a:lnTo>
                      <a:pt x="3884" y="500"/>
                    </a:lnTo>
                    <a:lnTo>
                      <a:pt x="3883" y="501"/>
                    </a:lnTo>
                    <a:lnTo>
                      <a:pt x="3932" y="464"/>
                    </a:lnTo>
                    <a:lnTo>
                      <a:pt x="3930" y="466"/>
                    </a:lnTo>
                    <a:lnTo>
                      <a:pt x="3960" y="427"/>
                    </a:lnTo>
                    <a:lnTo>
                      <a:pt x="3959" y="429"/>
                    </a:lnTo>
                    <a:lnTo>
                      <a:pt x="3969" y="390"/>
                    </a:lnTo>
                    <a:lnTo>
                      <a:pt x="3969" y="394"/>
                    </a:lnTo>
                    <a:lnTo>
                      <a:pt x="3959" y="355"/>
                    </a:lnTo>
                    <a:lnTo>
                      <a:pt x="3960" y="358"/>
                    </a:lnTo>
                    <a:lnTo>
                      <a:pt x="3930" y="320"/>
                    </a:lnTo>
                    <a:lnTo>
                      <a:pt x="3932" y="322"/>
                    </a:lnTo>
                    <a:lnTo>
                      <a:pt x="3883" y="285"/>
                    </a:lnTo>
                    <a:lnTo>
                      <a:pt x="3884" y="286"/>
                    </a:lnTo>
                    <a:lnTo>
                      <a:pt x="3817" y="251"/>
                    </a:lnTo>
                    <a:lnTo>
                      <a:pt x="3735" y="217"/>
                    </a:lnTo>
                    <a:lnTo>
                      <a:pt x="3635" y="185"/>
                    </a:lnTo>
                    <a:lnTo>
                      <a:pt x="3522" y="156"/>
                    </a:lnTo>
                    <a:lnTo>
                      <a:pt x="3394" y="129"/>
                    </a:lnTo>
                    <a:lnTo>
                      <a:pt x="3253" y="104"/>
                    </a:lnTo>
                    <a:lnTo>
                      <a:pt x="3100" y="82"/>
                    </a:lnTo>
                    <a:lnTo>
                      <a:pt x="2938" y="62"/>
                    </a:lnTo>
                    <a:lnTo>
                      <a:pt x="2764" y="46"/>
                    </a:lnTo>
                    <a:lnTo>
                      <a:pt x="2582" y="33"/>
                    </a:lnTo>
                    <a:lnTo>
                      <a:pt x="2392" y="24"/>
                    </a:lnTo>
                    <a:lnTo>
                      <a:pt x="2195" y="18"/>
                    </a:lnTo>
                    <a:lnTo>
                      <a:pt x="1993" y="16"/>
                    </a:lnTo>
                    <a:lnTo>
                      <a:pt x="1790" y="18"/>
                    </a:lnTo>
                    <a:lnTo>
                      <a:pt x="1593" y="24"/>
                    </a:lnTo>
                    <a:lnTo>
                      <a:pt x="1403" y="33"/>
                    </a:lnTo>
                    <a:lnTo>
                      <a:pt x="1221" y="46"/>
                    </a:lnTo>
                    <a:lnTo>
                      <a:pt x="1048" y="62"/>
                    </a:lnTo>
                    <a:lnTo>
                      <a:pt x="885" y="82"/>
                    </a:lnTo>
                    <a:lnTo>
                      <a:pt x="732" y="104"/>
                    </a:lnTo>
                    <a:lnTo>
                      <a:pt x="591" y="129"/>
                    </a:lnTo>
                    <a:lnTo>
                      <a:pt x="463" y="156"/>
                    </a:lnTo>
                    <a:lnTo>
                      <a:pt x="350" y="185"/>
                    </a:lnTo>
                    <a:lnTo>
                      <a:pt x="251" y="217"/>
                    </a:lnTo>
                    <a:lnTo>
                      <a:pt x="168" y="251"/>
                    </a:lnTo>
                    <a:lnTo>
                      <a:pt x="101" y="286"/>
                    </a:lnTo>
                    <a:lnTo>
                      <a:pt x="102" y="285"/>
                    </a:lnTo>
                    <a:lnTo>
                      <a:pt x="53" y="322"/>
                    </a:lnTo>
                    <a:lnTo>
                      <a:pt x="55" y="320"/>
                    </a:lnTo>
                    <a:lnTo>
                      <a:pt x="25" y="358"/>
                    </a:lnTo>
                    <a:lnTo>
                      <a:pt x="26" y="355"/>
                    </a:lnTo>
                    <a:lnTo>
                      <a:pt x="16" y="394"/>
                    </a:lnTo>
                    <a:lnTo>
                      <a:pt x="16" y="390"/>
                    </a:lnTo>
                    <a:lnTo>
                      <a:pt x="26" y="42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2000" dirty="0">
                  <a:latin typeface="Times New Roman" panose="02020603050405020304" pitchFamily="18" charset="0"/>
                  <a:cs typeface="Times New Roman" panose="02020603050405020304" pitchFamily="18" charset="0"/>
                </a:endParaRPr>
              </a:p>
            </p:txBody>
          </p:sp>
        </p:grpSp>
        <p:cxnSp>
          <p:nvCxnSpPr>
            <p:cNvPr id="10" name="Straight Connector 9">
              <a:extLst>
                <a:ext uri="{FF2B5EF4-FFF2-40B4-BE49-F238E27FC236}">
                  <a16:creationId xmlns:a16="http://schemas.microsoft.com/office/drawing/2014/main" id="{15F084E7-295E-3E0E-C565-2F91ADC15E87}"/>
                </a:ext>
              </a:extLst>
            </p:cNvPr>
            <p:cNvCxnSpPr>
              <a:stCxn id="28" idx="2"/>
            </p:cNvCxnSpPr>
            <p:nvPr/>
          </p:nvCxnSpPr>
          <p:spPr>
            <a:xfrm flipV="1">
              <a:off x="5731970" y="1960810"/>
              <a:ext cx="3092" cy="615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グループ化 91">
              <a:extLst>
                <a:ext uri="{FF2B5EF4-FFF2-40B4-BE49-F238E27FC236}">
                  <a16:creationId xmlns:a16="http://schemas.microsoft.com/office/drawing/2014/main" id="{975B4195-BF27-B20D-EEE0-2F68847372BA}"/>
                </a:ext>
              </a:extLst>
            </p:cNvPr>
            <p:cNvGrpSpPr/>
            <p:nvPr/>
          </p:nvGrpSpPr>
          <p:grpSpPr>
            <a:xfrm>
              <a:off x="4520090" y="1667924"/>
              <a:ext cx="923875" cy="2104515"/>
              <a:chOff x="4221085" y="7703992"/>
              <a:chExt cx="575014" cy="1805263"/>
            </a:xfrm>
          </p:grpSpPr>
          <p:grpSp>
            <p:nvGrpSpPr>
              <p:cNvPr id="15" name="グループ化 92">
                <a:extLst>
                  <a:ext uri="{FF2B5EF4-FFF2-40B4-BE49-F238E27FC236}">
                    <a16:creationId xmlns:a16="http://schemas.microsoft.com/office/drawing/2014/main" id="{D91600C0-DF97-F2F1-6D4A-1347A7544A94}"/>
                  </a:ext>
                </a:extLst>
              </p:cNvPr>
              <p:cNvGrpSpPr/>
              <p:nvPr/>
            </p:nvGrpSpPr>
            <p:grpSpPr>
              <a:xfrm>
                <a:off x="4221085" y="7703992"/>
                <a:ext cx="575014" cy="1752648"/>
                <a:chOff x="899592" y="3436041"/>
                <a:chExt cx="1152128" cy="2203277"/>
              </a:xfrm>
            </p:grpSpPr>
            <p:sp>
              <p:nvSpPr>
                <p:cNvPr id="21" name="円柱 98">
                  <a:extLst>
                    <a:ext uri="{FF2B5EF4-FFF2-40B4-BE49-F238E27FC236}">
                      <a16:creationId xmlns:a16="http://schemas.microsoft.com/office/drawing/2014/main" id="{385510C8-44FE-B93A-2CDC-75039BAACC08}"/>
                    </a:ext>
                  </a:extLst>
                </p:cNvPr>
                <p:cNvSpPr/>
                <p:nvPr/>
              </p:nvSpPr>
              <p:spPr bwMode="auto">
                <a:xfrm>
                  <a:off x="899592" y="5301208"/>
                  <a:ext cx="1152128" cy="338110"/>
                </a:xfrm>
                <a:prstGeom prst="can">
                  <a:avLst/>
                </a:prstGeom>
                <a:solidFill>
                  <a:schemeClr val="bg1">
                    <a:lumMod val="50000"/>
                  </a:schemeClr>
                </a:solidFill>
                <a:ln w="38100">
                  <a:solidFill>
                    <a:schemeClr val="tx1"/>
                  </a:solidFill>
                  <a:round/>
                  <a:headEnd type="none" w="sm" len="sm"/>
                  <a:tailEnd type="none" w="sm" len="sm"/>
                </a:ln>
                <a:effectLst/>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2" name="正方形/長方形 99">
                  <a:extLst>
                    <a:ext uri="{FF2B5EF4-FFF2-40B4-BE49-F238E27FC236}">
                      <a16:creationId xmlns:a16="http://schemas.microsoft.com/office/drawing/2014/main" id="{C5F31DDF-C5D2-03E9-4237-73E33EBE98B2}"/>
                    </a:ext>
                  </a:extLst>
                </p:cNvPr>
                <p:cNvSpPr/>
                <p:nvPr/>
              </p:nvSpPr>
              <p:spPr bwMode="auto">
                <a:xfrm>
                  <a:off x="1000175" y="5445224"/>
                  <a:ext cx="72008" cy="169055"/>
                </a:xfrm>
                <a:prstGeom prst="rect">
                  <a:avLst/>
                </a:prstGeom>
                <a:solidFill>
                  <a:schemeClr val="bg1"/>
                </a:solidFill>
                <a:ln w="38100">
                  <a:solidFill>
                    <a:schemeClr val="tx1"/>
                  </a:solid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3" name="正方形/長方形 100">
                  <a:extLst>
                    <a:ext uri="{FF2B5EF4-FFF2-40B4-BE49-F238E27FC236}">
                      <a16:creationId xmlns:a16="http://schemas.microsoft.com/office/drawing/2014/main" id="{D6602699-9EE7-1DD7-285A-F49A1F3FECD1}"/>
                    </a:ext>
                  </a:extLst>
                </p:cNvPr>
                <p:cNvSpPr/>
                <p:nvPr/>
              </p:nvSpPr>
              <p:spPr bwMode="auto">
                <a:xfrm>
                  <a:off x="1443906" y="5466425"/>
                  <a:ext cx="72008" cy="169055"/>
                </a:xfrm>
                <a:prstGeom prst="rect">
                  <a:avLst/>
                </a:prstGeom>
                <a:solidFill>
                  <a:schemeClr val="bg1"/>
                </a:solidFill>
                <a:ln w="38100">
                  <a:solidFill>
                    <a:schemeClr val="tx1"/>
                  </a:solid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4" name="正方形/長方形 101">
                  <a:extLst>
                    <a:ext uri="{FF2B5EF4-FFF2-40B4-BE49-F238E27FC236}">
                      <a16:creationId xmlns:a16="http://schemas.microsoft.com/office/drawing/2014/main" id="{1588D2D3-FD17-AD50-3C21-39ECEE558351}"/>
                    </a:ext>
                  </a:extLst>
                </p:cNvPr>
                <p:cNvSpPr/>
                <p:nvPr/>
              </p:nvSpPr>
              <p:spPr bwMode="auto">
                <a:xfrm>
                  <a:off x="1663105" y="5462224"/>
                  <a:ext cx="72008" cy="169055"/>
                </a:xfrm>
                <a:prstGeom prst="rect">
                  <a:avLst/>
                </a:prstGeom>
                <a:solidFill>
                  <a:schemeClr val="bg1"/>
                </a:solidFill>
                <a:ln w="38100">
                  <a:solidFill>
                    <a:schemeClr val="tx1"/>
                  </a:solid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5" name="正方形/長方形 102">
                  <a:extLst>
                    <a:ext uri="{FF2B5EF4-FFF2-40B4-BE49-F238E27FC236}">
                      <a16:creationId xmlns:a16="http://schemas.microsoft.com/office/drawing/2014/main" id="{48311966-DCAA-0DA8-FCA3-D1737A39B3E3}"/>
                    </a:ext>
                  </a:extLst>
                </p:cNvPr>
                <p:cNvSpPr/>
                <p:nvPr/>
              </p:nvSpPr>
              <p:spPr bwMode="auto">
                <a:xfrm>
                  <a:off x="1856780" y="5448399"/>
                  <a:ext cx="72008" cy="169055"/>
                </a:xfrm>
                <a:prstGeom prst="rect">
                  <a:avLst/>
                </a:prstGeom>
                <a:solidFill>
                  <a:schemeClr val="bg1"/>
                </a:solidFill>
                <a:ln w="38100">
                  <a:solidFill>
                    <a:schemeClr val="tx1"/>
                  </a:solid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6" name="正方形/長方形 103">
                  <a:extLst>
                    <a:ext uri="{FF2B5EF4-FFF2-40B4-BE49-F238E27FC236}">
                      <a16:creationId xmlns:a16="http://schemas.microsoft.com/office/drawing/2014/main" id="{32C64B9C-1044-0A91-2ED8-9005E9E583BB}"/>
                    </a:ext>
                  </a:extLst>
                </p:cNvPr>
                <p:cNvSpPr/>
                <p:nvPr/>
              </p:nvSpPr>
              <p:spPr bwMode="auto">
                <a:xfrm>
                  <a:off x="1206674" y="5465399"/>
                  <a:ext cx="72008" cy="169055"/>
                </a:xfrm>
                <a:prstGeom prst="rect">
                  <a:avLst/>
                </a:prstGeom>
                <a:solidFill>
                  <a:schemeClr val="bg1"/>
                </a:solidFill>
                <a:ln w="38100">
                  <a:solidFill>
                    <a:schemeClr val="tx1"/>
                  </a:solid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7" name="円柱 104">
                  <a:extLst>
                    <a:ext uri="{FF2B5EF4-FFF2-40B4-BE49-F238E27FC236}">
                      <a16:creationId xmlns:a16="http://schemas.microsoft.com/office/drawing/2014/main" id="{70F7E7AC-BD2A-E456-1F90-E539F8B0E068}"/>
                    </a:ext>
                  </a:extLst>
                </p:cNvPr>
                <p:cNvSpPr/>
                <p:nvPr/>
              </p:nvSpPr>
              <p:spPr bwMode="auto">
                <a:xfrm>
                  <a:off x="1390267" y="3436041"/>
                  <a:ext cx="139761" cy="1946186"/>
                </a:xfrm>
                <a:prstGeom prst="can">
                  <a:avLst/>
                </a:prstGeom>
                <a:solidFill>
                  <a:schemeClr val="bg1">
                    <a:lumMod val="50000"/>
                  </a:schemeClr>
                </a:solidFill>
                <a:ln w="38100">
                  <a:solidFill>
                    <a:schemeClr val="tx1"/>
                  </a:solidFill>
                  <a:round/>
                  <a:headEnd type="none" w="sm" len="sm"/>
                  <a:tailEnd type="none" w="sm" len="sm"/>
                </a:ln>
                <a:effectLst/>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grpSp>
          <p:sp>
            <p:nvSpPr>
              <p:cNvPr id="16" name="正方形/長方形 93">
                <a:extLst>
                  <a:ext uri="{FF2B5EF4-FFF2-40B4-BE49-F238E27FC236}">
                    <a16:creationId xmlns:a16="http://schemas.microsoft.com/office/drawing/2014/main" id="{BE3FDE2A-8E6B-D39F-70ED-18DBDA9BFF92}"/>
                  </a:ext>
                </a:extLst>
              </p:cNvPr>
              <p:cNvSpPr/>
              <p:nvPr/>
            </p:nvSpPr>
            <p:spPr bwMode="auto">
              <a:xfrm>
                <a:off x="4273029" y="9306285"/>
                <a:ext cx="35938" cy="180000"/>
              </a:xfrm>
              <a:prstGeom prst="rect">
                <a:avLst/>
              </a:prstGeom>
              <a:solidFill>
                <a:schemeClr val="accent5">
                  <a:lumMod val="20000"/>
                  <a:lumOff val="80000"/>
                </a:schemeClr>
              </a:solidFill>
              <a:ln w="38100">
                <a:no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17" name="正方形/長方形 94">
                <a:extLst>
                  <a:ext uri="{FF2B5EF4-FFF2-40B4-BE49-F238E27FC236}">
                    <a16:creationId xmlns:a16="http://schemas.microsoft.com/office/drawing/2014/main" id="{60ED6DC7-94C2-580D-7902-890DC3A3641D}"/>
                  </a:ext>
                </a:extLst>
              </p:cNvPr>
              <p:cNvSpPr/>
              <p:nvPr/>
            </p:nvSpPr>
            <p:spPr bwMode="auto">
              <a:xfrm>
                <a:off x="4374346" y="9322161"/>
                <a:ext cx="35938" cy="180000"/>
              </a:xfrm>
              <a:prstGeom prst="rect">
                <a:avLst/>
              </a:prstGeom>
              <a:solidFill>
                <a:schemeClr val="accent5">
                  <a:lumMod val="20000"/>
                  <a:lumOff val="80000"/>
                </a:schemeClr>
              </a:solidFill>
              <a:ln w="38100">
                <a:no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18" name="正方形/長方形 95">
                <a:extLst>
                  <a:ext uri="{FF2B5EF4-FFF2-40B4-BE49-F238E27FC236}">
                    <a16:creationId xmlns:a16="http://schemas.microsoft.com/office/drawing/2014/main" id="{1A1AFF7A-F410-DD31-3AFB-396EAE605A4E}"/>
                  </a:ext>
                </a:extLst>
              </p:cNvPr>
              <p:cNvSpPr/>
              <p:nvPr/>
            </p:nvSpPr>
            <p:spPr bwMode="auto">
              <a:xfrm>
                <a:off x="4496615" y="9329255"/>
                <a:ext cx="35938" cy="180000"/>
              </a:xfrm>
              <a:prstGeom prst="rect">
                <a:avLst/>
              </a:prstGeom>
              <a:solidFill>
                <a:schemeClr val="accent5">
                  <a:lumMod val="20000"/>
                  <a:lumOff val="80000"/>
                </a:schemeClr>
              </a:solidFill>
              <a:ln w="38100">
                <a:no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19" name="正方形/長方形 96">
                <a:extLst>
                  <a:ext uri="{FF2B5EF4-FFF2-40B4-BE49-F238E27FC236}">
                    <a16:creationId xmlns:a16="http://schemas.microsoft.com/office/drawing/2014/main" id="{0335424A-D0E9-B3B3-71D5-DF977B083017}"/>
                  </a:ext>
                </a:extLst>
              </p:cNvPr>
              <p:cNvSpPr/>
              <p:nvPr/>
            </p:nvSpPr>
            <p:spPr bwMode="auto">
              <a:xfrm>
                <a:off x="4602146" y="9322161"/>
                <a:ext cx="35938" cy="180000"/>
              </a:xfrm>
              <a:prstGeom prst="rect">
                <a:avLst/>
              </a:prstGeom>
              <a:solidFill>
                <a:schemeClr val="accent5">
                  <a:lumMod val="20000"/>
                  <a:lumOff val="80000"/>
                </a:schemeClr>
              </a:solidFill>
              <a:ln w="38100">
                <a:no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sp>
            <p:nvSpPr>
              <p:cNvPr id="20" name="正方形/長方形 97">
                <a:extLst>
                  <a:ext uri="{FF2B5EF4-FFF2-40B4-BE49-F238E27FC236}">
                    <a16:creationId xmlns:a16="http://schemas.microsoft.com/office/drawing/2014/main" id="{5ABFF5A5-74DE-2181-FC59-066036C9862F}"/>
                  </a:ext>
                </a:extLst>
              </p:cNvPr>
              <p:cNvSpPr/>
              <p:nvPr/>
            </p:nvSpPr>
            <p:spPr bwMode="auto">
              <a:xfrm>
                <a:off x="4702646" y="9306285"/>
                <a:ext cx="35938" cy="180000"/>
              </a:xfrm>
              <a:prstGeom prst="rect">
                <a:avLst/>
              </a:prstGeom>
              <a:solidFill>
                <a:schemeClr val="accent5">
                  <a:lumMod val="20000"/>
                  <a:lumOff val="80000"/>
                </a:schemeClr>
              </a:solidFill>
              <a:ln w="38100">
                <a:noFill/>
                <a:round/>
                <a:headEnd type="none" w="sm" len="sm"/>
                <a:tailEnd type="none" w="sm" len="sm"/>
              </a:ln>
              <a:effectLst/>
              <a:scene3d>
                <a:camera prst="orthographicFront">
                  <a:rot lat="0" lon="0" rev="0"/>
                </a:camera>
                <a:lightRig rig="threePt" dir="t"/>
              </a:scene3d>
            </p:spPr>
            <p:txBody>
              <a:bodyPr wrap="none" lIns="68512" tIns="34250" rIns="68512" bIns="34250" rtlCol="0" anchor="ctr"/>
              <a:lstStyle/>
              <a:p>
                <a:pPr algn="ctr" defTabSz="684610" eaLnBrk="0" hangingPunct="0">
                  <a:spcBef>
                    <a:spcPct val="0"/>
                  </a:spcBef>
                </a:pPr>
                <a:endParaRPr lang="ja-JP" altLang="en-US" dirty="0">
                  <a:latin typeface="Times New Roman" panose="02020603050405020304" pitchFamily="18" charset="0"/>
                  <a:cs typeface="Times New Roman" panose="02020603050405020304" pitchFamily="18" charset="0"/>
                </a:endParaRPr>
              </a:p>
            </p:txBody>
          </p:sp>
        </p:grpSp>
        <p:cxnSp>
          <p:nvCxnSpPr>
            <p:cNvPr id="14" name="Straight Connector 13">
              <a:extLst>
                <a:ext uri="{FF2B5EF4-FFF2-40B4-BE49-F238E27FC236}">
                  <a16:creationId xmlns:a16="http://schemas.microsoft.com/office/drawing/2014/main" id="{1E734E7E-FF5A-B98F-1BF9-383E2ECCC943}"/>
                </a:ext>
              </a:extLst>
            </p:cNvPr>
            <p:cNvCxnSpPr>
              <a:stCxn id="29" idx="0"/>
            </p:cNvCxnSpPr>
            <p:nvPr/>
          </p:nvCxnSpPr>
          <p:spPr>
            <a:xfrm flipV="1">
              <a:off x="4221265" y="1960810"/>
              <a:ext cx="10823" cy="616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70B837B5-902A-3A36-B370-008FE664220A}"/>
              </a:ext>
            </a:extLst>
          </p:cNvPr>
          <p:cNvSpPr/>
          <p:nvPr/>
        </p:nvSpPr>
        <p:spPr>
          <a:xfrm>
            <a:off x="1100065" y="4049085"/>
            <a:ext cx="409870"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4934D39-E872-A933-3473-26CC5A46B0A6}"/>
              </a:ext>
            </a:extLst>
          </p:cNvPr>
          <p:cNvSpPr/>
          <p:nvPr/>
        </p:nvSpPr>
        <p:spPr>
          <a:xfrm>
            <a:off x="1574392" y="4300359"/>
            <a:ext cx="382617"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A9FDC91-02B8-C160-CFFA-A0BB7545F8C9}"/>
              </a:ext>
            </a:extLst>
          </p:cNvPr>
          <p:cNvSpPr/>
          <p:nvPr/>
        </p:nvSpPr>
        <p:spPr>
          <a:xfrm>
            <a:off x="2851253" y="4375742"/>
            <a:ext cx="338826"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6339785-FAA2-F9CE-7CB8-3F8C2E0230F7}"/>
              </a:ext>
            </a:extLst>
          </p:cNvPr>
          <p:cNvSpPr/>
          <p:nvPr/>
        </p:nvSpPr>
        <p:spPr>
          <a:xfrm>
            <a:off x="3487052" y="4232690"/>
            <a:ext cx="303290" cy="33446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73467314-1E4C-074E-7A3E-AC1BC308FFF9}"/>
              </a:ext>
            </a:extLst>
          </p:cNvPr>
          <p:cNvSpPr/>
          <p:nvPr/>
        </p:nvSpPr>
        <p:spPr>
          <a:xfrm>
            <a:off x="690195" y="3956438"/>
            <a:ext cx="409870"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2F9EF93A-DE69-64B8-1C5F-9158239E3D12}"/>
              </a:ext>
            </a:extLst>
          </p:cNvPr>
          <p:cNvSpPr/>
          <p:nvPr/>
        </p:nvSpPr>
        <p:spPr>
          <a:xfrm>
            <a:off x="738291" y="4490384"/>
            <a:ext cx="382617"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AE4F96ED-793C-C041-9C09-4FEC0AE1C661}"/>
              </a:ext>
            </a:extLst>
          </p:cNvPr>
          <p:cNvSpPr/>
          <p:nvPr/>
        </p:nvSpPr>
        <p:spPr>
          <a:xfrm>
            <a:off x="2461821" y="4232690"/>
            <a:ext cx="338826"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A2337F69-03DE-9273-5963-5A4FF01AA643}"/>
              </a:ext>
            </a:extLst>
          </p:cNvPr>
          <p:cNvSpPr/>
          <p:nvPr/>
        </p:nvSpPr>
        <p:spPr>
          <a:xfrm>
            <a:off x="3134411" y="3965891"/>
            <a:ext cx="303290" cy="33446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C41C7650-69A8-8E2A-F041-110146F106E4}"/>
              </a:ext>
            </a:extLst>
          </p:cNvPr>
          <p:cNvSpPr/>
          <p:nvPr/>
        </p:nvSpPr>
        <p:spPr>
          <a:xfrm>
            <a:off x="855660" y="4892936"/>
            <a:ext cx="409870"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3D3DABF-1AEA-C194-A0D3-6E9222464363}"/>
              </a:ext>
            </a:extLst>
          </p:cNvPr>
          <p:cNvSpPr/>
          <p:nvPr/>
        </p:nvSpPr>
        <p:spPr>
          <a:xfrm>
            <a:off x="1512038" y="4969136"/>
            <a:ext cx="382617"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198564D4-AB3F-4396-E2F2-D36936C2471C}"/>
              </a:ext>
            </a:extLst>
          </p:cNvPr>
          <p:cNvSpPr/>
          <p:nvPr/>
        </p:nvSpPr>
        <p:spPr>
          <a:xfrm>
            <a:off x="2503299" y="4969136"/>
            <a:ext cx="338826" cy="35337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4F3C358C-60D0-E191-0E15-8BA4B9D1F354}"/>
              </a:ext>
            </a:extLst>
          </p:cNvPr>
          <p:cNvSpPr/>
          <p:nvPr/>
        </p:nvSpPr>
        <p:spPr>
          <a:xfrm>
            <a:off x="3377829" y="4816736"/>
            <a:ext cx="303290" cy="33446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404F6C8-5C10-B896-F6F2-9F955B48163E}"/>
              </a:ext>
            </a:extLst>
          </p:cNvPr>
          <p:cNvSpPr/>
          <p:nvPr/>
        </p:nvSpPr>
        <p:spPr>
          <a:xfrm>
            <a:off x="629619" y="4719330"/>
            <a:ext cx="409870" cy="353374"/>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326652E-5049-0837-F938-9C77390BA60C}"/>
              </a:ext>
            </a:extLst>
          </p:cNvPr>
          <p:cNvSpPr/>
          <p:nvPr/>
        </p:nvSpPr>
        <p:spPr>
          <a:xfrm>
            <a:off x="1285997" y="4757142"/>
            <a:ext cx="382617" cy="353374"/>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F7365710-2889-8031-9817-381EACBFA0A0}"/>
              </a:ext>
            </a:extLst>
          </p:cNvPr>
          <p:cNvSpPr/>
          <p:nvPr/>
        </p:nvSpPr>
        <p:spPr>
          <a:xfrm>
            <a:off x="2092596" y="4502067"/>
            <a:ext cx="338826" cy="353374"/>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6ACF5E5E-3E67-C213-C5D0-43A73DFC946D}"/>
              </a:ext>
            </a:extLst>
          </p:cNvPr>
          <p:cNvSpPr/>
          <p:nvPr/>
        </p:nvSpPr>
        <p:spPr>
          <a:xfrm>
            <a:off x="3224169" y="4432127"/>
            <a:ext cx="303290" cy="334467"/>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77C6AD0-3B84-6A7C-28CB-AE427AEC3170}"/>
              </a:ext>
            </a:extLst>
          </p:cNvPr>
          <p:cNvGrpSpPr/>
          <p:nvPr/>
        </p:nvGrpSpPr>
        <p:grpSpPr>
          <a:xfrm>
            <a:off x="498315" y="3921895"/>
            <a:ext cx="3272736" cy="1315277"/>
            <a:chOff x="5518129" y="5369780"/>
            <a:chExt cx="3685411" cy="1315277"/>
          </a:xfrm>
        </p:grpSpPr>
        <p:sp>
          <p:nvSpPr>
            <p:cNvPr id="49" name="円/楕円 202">
              <a:extLst>
                <a:ext uri="{FF2B5EF4-FFF2-40B4-BE49-F238E27FC236}">
                  <a16:creationId xmlns:a16="http://schemas.microsoft.com/office/drawing/2014/main" id="{18796175-3E57-DAA4-A2F5-A95ACC871926}"/>
                </a:ext>
              </a:extLst>
            </p:cNvPr>
            <p:cNvSpPr>
              <a:spLocks noChangeAspect="1"/>
            </p:cNvSpPr>
            <p:nvPr/>
          </p:nvSpPr>
          <p:spPr>
            <a:xfrm>
              <a:off x="6098444" y="5369780"/>
              <a:ext cx="977275" cy="72279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50" name="円/楕円 202">
              <a:extLst>
                <a:ext uri="{FF2B5EF4-FFF2-40B4-BE49-F238E27FC236}">
                  <a16:creationId xmlns:a16="http://schemas.microsoft.com/office/drawing/2014/main" id="{70027847-80A1-D77F-A04D-C29FD6818FAE}"/>
                </a:ext>
              </a:extLst>
            </p:cNvPr>
            <p:cNvSpPr>
              <a:spLocks noChangeAspect="1"/>
            </p:cNvSpPr>
            <p:nvPr/>
          </p:nvSpPr>
          <p:spPr>
            <a:xfrm>
              <a:off x="5518129" y="5848664"/>
              <a:ext cx="977275" cy="72279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08CF93EF-B737-C326-E2EB-BF4AB2D500DC}"/>
                </a:ext>
              </a:extLst>
            </p:cNvPr>
            <p:cNvSpPr/>
            <p:nvPr/>
          </p:nvSpPr>
          <p:spPr>
            <a:xfrm>
              <a:off x="5733198" y="6289293"/>
              <a:ext cx="453298" cy="35751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円/楕円 202">
              <a:extLst>
                <a:ext uri="{FF2B5EF4-FFF2-40B4-BE49-F238E27FC236}">
                  <a16:creationId xmlns:a16="http://schemas.microsoft.com/office/drawing/2014/main" id="{9ACFEFF0-518C-C41B-2F99-5EDE3243F67B}"/>
                </a:ext>
              </a:extLst>
            </p:cNvPr>
            <p:cNvSpPr>
              <a:spLocks noChangeAspect="1"/>
            </p:cNvSpPr>
            <p:nvPr/>
          </p:nvSpPr>
          <p:spPr>
            <a:xfrm>
              <a:off x="6324175" y="5924005"/>
              <a:ext cx="977275" cy="72279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EC3CBACB-E2BB-33A2-4E11-06559D3D6FB1}"/>
                </a:ext>
              </a:extLst>
            </p:cNvPr>
            <p:cNvSpPr/>
            <p:nvPr/>
          </p:nvSpPr>
          <p:spPr>
            <a:xfrm>
              <a:off x="6459123" y="6327547"/>
              <a:ext cx="423158" cy="35751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円/楕円 202">
              <a:extLst>
                <a:ext uri="{FF2B5EF4-FFF2-40B4-BE49-F238E27FC236}">
                  <a16:creationId xmlns:a16="http://schemas.microsoft.com/office/drawing/2014/main" id="{2D740F32-5292-149D-EB5A-BE8B88E9BBF2}"/>
                </a:ext>
              </a:extLst>
            </p:cNvPr>
            <p:cNvSpPr>
              <a:spLocks noChangeAspect="1"/>
            </p:cNvSpPr>
            <p:nvPr/>
          </p:nvSpPr>
          <p:spPr>
            <a:xfrm>
              <a:off x="7635867" y="5369780"/>
              <a:ext cx="977275" cy="72279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55" name="円/楕円 202">
              <a:extLst>
                <a:ext uri="{FF2B5EF4-FFF2-40B4-BE49-F238E27FC236}">
                  <a16:creationId xmlns:a16="http://schemas.microsoft.com/office/drawing/2014/main" id="{F998F18C-6126-6C1F-A6B4-09E1FBBDD2B8}"/>
                </a:ext>
              </a:extLst>
            </p:cNvPr>
            <p:cNvSpPr>
              <a:spLocks noChangeAspect="1"/>
            </p:cNvSpPr>
            <p:nvPr/>
          </p:nvSpPr>
          <p:spPr>
            <a:xfrm>
              <a:off x="7248991" y="5848664"/>
              <a:ext cx="977275" cy="72279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56" name="円/楕円 202">
              <a:extLst>
                <a:ext uri="{FF2B5EF4-FFF2-40B4-BE49-F238E27FC236}">
                  <a16:creationId xmlns:a16="http://schemas.microsoft.com/office/drawing/2014/main" id="{4CC88452-78B8-6B8E-0DFB-D963CAD77C3F}"/>
                </a:ext>
              </a:extLst>
            </p:cNvPr>
            <p:cNvSpPr>
              <a:spLocks noChangeAspect="1"/>
            </p:cNvSpPr>
            <p:nvPr/>
          </p:nvSpPr>
          <p:spPr>
            <a:xfrm>
              <a:off x="8226265" y="5689036"/>
              <a:ext cx="977275" cy="72279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id="{FBB9487F-AB79-85B2-B412-364855040431}"/>
                </a:ext>
              </a:extLst>
            </p:cNvPr>
            <p:cNvSpPr/>
            <p:nvPr/>
          </p:nvSpPr>
          <p:spPr>
            <a:xfrm>
              <a:off x="7555415" y="6327547"/>
              <a:ext cx="374727" cy="357510"/>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94BCB36C-9B22-DECD-2DCD-FA9232309250}"/>
                </a:ext>
              </a:extLst>
            </p:cNvPr>
            <p:cNvSpPr/>
            <p:nvPr/>
          </p:nvSpPr>
          <p:spPr>
            <a:xfrm>
              <a:off x="8522607" y="6167920"/>
              <a:ext cx="335425" cy="33838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Down Arrow 58">
            <a:extLst>
              <a:ext uri="{FF2B5EF4-FFF2-40B4-BE49-F238E27FC236}">
                <a16:creationId xmlns:a16="http://schemas.microsoft.com/office/drawing/2014/main" id="{85BE6DBB-7E52-A533-08E5-500D32060ED5}"/>
              </a:ext>
            </a:extLst>
          </p:cNvPr>
          <p:cNvSpPr/>
          <p:nvPr/>
        </p:nvSpPr>
        <p:spPr>
          <a:xfrm>
            <a:off x="2072385" y="1453669"/>
            <a:ext cx="245633" cy="533400"/>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a:extLst>
              <a:ext uri="{FF2B5EF4-FFF2-40B4-BE49-F238E27FC236}">
                <a16:creationId xmlns:a16="http://schemas.microsoft.com/office/drawing/2014/main" id="{28767ABF-EADC-2F09-FD2E-21100F7626AD}"/>
              </a:ext>
            </a:extLst>
          </p:cNvPr>
          <p:cNvGrpSpPr/>
          <p:nvPr/>
        </p:nvGrpSpPr>
        <p:grpSpPr>
          <a:xfrm>
            <a:off x="4260741" y="2259215"/>
            <a:ext cx="7747712" cy="1200329"/>
            <a:chOff x="8838729" y="5075567"/>
            <a:chExt cx="5362816" cy="1200329"/>
          </a:xfrm>
        </p:grpSpPr>
        <p:sp>
          <p:nvSpPr>
            <p:cNvPr id="61" name="円/楕円 202">
              <a:extLst>
                <a:ext uri="{FF2B5EF4-FFF2-40B4-BE49-F238E27FC236}">
                  <a16:creationId xmlns:a16="http://schemas.microsoft.com/office/drawing/2014/main" id="{9127B408-D8D6-11B8-8578-CE786B420AD8}"/>
                </a:ext>
              </a:extLst>
            </p:cNvPr>
            <p:cNvSpPr>
              <a:spLocks noChangeAspect="1"/>
            </p:cNvSpPr>
            <p:nvPr/>
          </p:nvSpPr>
          <p:spPr>
            <a:xfrm>
              <a:off x="8838729" y="5197103"/>
              <a:ext cx="260579" cy="354990"/>
            </a:xfrm>
            <a:prstGeom prst="ellipse">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DFEEA21C-9E32-CF28-BE1B-D61AC64329C6}"/>
                </a:ext>
              </a:extLst>
            </p:cNvPr>
            <p:cNvSpPr txBox="1"/>
            <p:nvPr/>
          </p:nvSpPr>
          <p:spPr>
            <a:xfrm>
              <a:off x="9320639" y="5075567"/>
              <a:ext cx="4880906" cy="1200329"/>
            </a:xfrm>
            <a:prstGeom prst="rect">
              <a:avLst/>
            </a:prstGeom>
            <a:noFill/>
          </p:spPr>
          <p:txBody>
            <a:bodyPr wrap="square" rtlCol="0">
              <a:spAutoFit/>
            </a:bodyPr>
            <a:lstStyle/>
            <a:p>
              <a:r>
                <a:rPr lang="en-US" sz="2400" b="1" dirty="0">
                  <a:solidFill>
                    <a:srgbClr val="002060"/>
                  </a:solidFill>
                  <a:highlight>
                    <a:srgbClr val="FFFF00"/>
                  </a:highlight>
                  <a:latin typeface="Arial" panose="020B0604020202020204" pitchFamily="34" charset="0"/>
                  <a:cs typeface="Arial" panose="020B0604020202020204" pitchFamily="34" charset="0"/>
                </a:rPr>
                <a:t>Hydrophobic</a:t>
              </a:r>
              <a:r>
                <a:rPr 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(i.e. averse to water or non-wettable) – are substances with greater affinity for air.</a:t>
              </a:r>
            </a:p>
          </p:txBody>
        </p:sp>
      </p:grpSp>
      <p:grpSp>
        <p:nvGrpSpPr>
          <p:cNvPr id="63" name="Group 62">
            <a:extLst>
              <a:ext uri="{FF2B5EF4-FFF2-40B4-BE49-F238E27FC236}">
                <a16:creationId xmlns:a16="http://schemas.microsoft.com/office/drawing/2014/main" id="{F1565F0A-D9DD-0182-F7AD-25C440CC29AA}"/>
              </a:ext>
            </a:extLst>
          </p:cNvPr>
          <p:cNvGrpSpPr/>
          <p:nvPr/>
        </p:nvGrpSpPr>
        <p:grpSpPr>
          <a:xfrm>
            <a:off x="4026226" y="1058720"/>
            <a:ext cx="7833766" cy="1118255"/>
            <a:chOff x="8796725" y="4604690"/>
            <a:chExt cx="6006924" cy="1118255"/>
          </a:xfrm>
        </p:grpSpPr>
        <p:sp>
          <p:nvSpPr>
            <p:cNvPr id="64" name="TextBox 63">
              <a:extLst>
                <a:ext uri="{FF2B5EF4-FFF2-40B4-BE49-F238E27FC236}">
                  <a16:creationId xmlns:a16="http://schemas.microsoft.com/office/drawing/2014/main" id="{13F8AFBD-FC9A-D8DB-9BCB-6E0A9828AA26}"/>
                </a:ext>
              </a:extLst>
            </p:cNvPr>
            <p:cNvSpPr txBox="1"/>
            <p:nvPr/>
          </p:nvSpPr>
          <p:spPr>
            <a:xfrm>
              <a:off x="9320637" y="4604690"/>
              <a:ext cx="5483012" cy="1118255"/>
            </a:xfrm>
            <a:prstGeom prst="rect">
              <a:avLst/>
            </a:prstGeom>
            <a:noFill/>
          </p:spPr>
          <p:txBody>
            <a:bodyPr wrap="square" rtlCol="0">
              <a:spAutoFit/>
            </a:bodyPr>
            <a:lstStyle/>
            <a:p>
              <a:r>
                <a:rPr lang="en-US" sz="2400" b="1" dirty="0">
                  <a:solidFill>
                    <a:srgbClr val="00B050"/>
                  </a:solidFill>
                  <a:highlight>
                    <a:srgbClr val="FFFF00"/>
                  </a:highlight>
                  <a:latin typeface="Arial" panose="020B0604020202020204" pitchFamily="34" charset="0"/>
                  <a:cs typeface="Arial" panose="020B0604020202020204" pitchFamily="34" charset="0"/>
                </a:rPr>
                <a:t>Hydrophilic</a:t>
              </a:r>
              <a:r>
                <a:rPr lang="en-US" sz="2400" dirty="0">
                  <a:solidFill>
                    <a:srgbClr val="00B050"/>
                  </a:solidFill>
                  <a:highlight>
                    <a:srgbClr val="FFFF00"/>
                  </a:highlight>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(or water-friendly or wettable) –  are substances with greater affinity for water</a:t>
              </a:r>
            </a:p>
            <a:p>
              <a:endParaRPr lang="en-US" sz="2800" baseline="-25000" dirty="0">
                <a:latin typeface="Times New Roman" panose="02020603050405020304" pitchFamily="18" charset="0"/>
                <a:cs typeface="Times New Roman" panose="02020603050405020304" pitchFamily="18" charset="0"/>
              </a:endParaRPr>
            </a:p>
          </p:txBody>
        </p:sp>
        <p:sp>
          <p:nvSpPr>
            <p:cNvPr id="65" name="Oval 63">
              <a:extLst>
                <a:ext uri="{FF2B5EF4-FFF2-40B4-BE49-F238E27FC236}">
                  <a16:creationId xmlns:a16="http://schemas.microsoft.com/office/drawing/2014/main" id="{6E5DA2FA-B4A2-1F6B-8146-9536598AA8AE}"/>
                </a:ext>
              </a:extLst>
            </p:cNvPr>
            <p:cNvSpPr/>
            <p:nvPr/>
          </p:nvSpPr>
          <p:spPr>
            <a:xfrm>
              <a:off x="8796725" y="4694761"/>
              <a:ext cx="309456" cy="35751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90C64C67-C4D7-E22C-C93D-2395DE56F934}"/>
              </a:ext>
            </a:extLst>
          </p:cNvPr>
          <p:cNvSpPr/>
          <p:nvPr/>
        </p:nvSpPr>
        <p:spPr>
          <a:xfrm>
            <a:off x="4280036" y="3589204"/>
            <a:ext cx="7899264" cy="1685846"/>
          </a:xfrm>
          <a:prstGeom prst="rect">
            <a:avLst/>
          </a:prstGeom>
        </p:spPr>
        <p:txBody>
          <a:bodyPr wrap="square">
            <a:spAutoFit/>
          </a:bodyPr>
          <a:lstStyle/>
          <a:p>
            <a:pPr marL="342900" indent="-342900">
              <a:lnSpc>
                <a:spcPct val="150000"/>
              </a:lnSpc>
              <a:buFont typeface="Wingdings" pitchFamily="2" charset="2"/>
              <a:buChar char="§"/>
            </a:pPr>
            <a:r>
              <a:rPr lang="en-US" altLang="en-US" sz="2400" dirty="0">
                <a:latin typeface="Arial" panose="020B0604020202020204" pitchFamily="34" charset="0"/>
                <a:cs typeface="Arial" panose="020B0604020202020204" pitchFamily="34" charset="0"/>
              </a:rPr>
              <a:t>Only a few minerals are naturally hydrophobic, but several minerals can be made hydrophobic by adsorption of certain chemicals</a:t>
            </a:r>
          </a:p>
        </p:txBody>
      </p:sp>
    </p:spTree>
    <p:extLst>
      <p:ext uri="{BB962C8B-B14F-4D97-AF65-F5344CB8AC3E}">
        <p14:creationId xmlns:p14="http://schemas.microsoft.com/office/powerpoint/2010/main" val="1621171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08333E-7 4.81481E-6 L -2.08333E-7 -0.2095 " pathEditMode="relative" rAng="0" ptsTypes="AA">
                                      <p:cBhvr>
                                        <p:cTn id="24" dur="2000" fill="hold"/>
                                        <p:tgtEl>
                                          <p:spTgt spid="48"/>
                                        </p:tgtEl>
                                        <p:attrNameLst>
                                          <p:attrName>ppt_x</p:attrName>
                                          <p:attrName>ppt_y</p:attrName>
                                        </p:attrNameLst>
                                      </p:cBhvr>
                                      <p:rCtr x="0" y="-10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11</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pic>
        <p:nvPicPr>
          <p:cNvPr id="2" name="Picture 1">
            <a:extLst>
              <a:ext uri="{FF2B5EF4-FFF2-40B4-BE49-F238E27FC236}">
                <a16:creationId xmlns:a16="http://schemas.microsoft.com/office/drawing/2014/main" id="{52F8E881-3F5C-10DF-9936-D264087D79A5}"/>
              </a:ext>
            </a:extLst>
          </p:cNvPr>
          <p:cNvPicPr>
            <a:picLocks noChangeAspect="1"/>
          </p:cNvPicPr>
          <p:nvPr/>
        </p:nvPicPr>
        <p:blipFill rotWithShape="1">
          <a:blip r:embed="rId3"/>
          <a:srcRect r="10708"/>
          <a:stretch/>
        </p:blipFill>
        <p:spPr>
          <a:xfrm>
            <a:off x="5778611" y="1066422"/>
            <a:ext cx="6413389" cy="4918473"/>
          </a:xfrm>
          <a:prstGeom prst="rect">
            <a:avLst/>
          </a:prstGeom>
        </p:spPr>
      </p:pic>
      <p:pic>
        <p:nvPicPr>
          <p:cNvPr id="3" name="Picture 4" descr="Diagram of a single flotation cell | Download Scientific Diagram">
            <a:extLst>
              <a:ext uri="{FF2B5EF4-FFF2-40B4-BE49-F238E27FC236}">
                <a16:creationId xmlns:a16="http://schemas.microsoft.com/office/drawing/2014/main" id="{B3AE6365-06D9-1FEC-A495-AE8EB6759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04073"/>
            <a:ext cx="8567012" cy="491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939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Criterion for the Spontaneous Adhesion of Air Bubble on Solid Surfaces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12</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7" name="Text Box 49">
            <a:extLst>
              <a:ext uri="{FF2B5EF4-FFF2-40B4-BE49-F238E27FC236}">
                <a16:creationId xmlns:a16="http://schemas.microsoft.com/office/drawing/2014/main" id="{F95A2649-EF6E-3166-5456-2AF9C9B8372F}"/>
              </a:ext>
            </a:extLst>
          </p:cNvPr>
          <p:cNvSpPr txBox="1">
            <a:spLocks noChangeArrowheads="1"/>
          </p:cNvSpPr>
          <p:nvPr/>
        </p:nvSpPr>
        <p:spPr bwMode="auto">
          <a:xfrm>
            <a:off x="13855" y="4673179"/>
            <a:ext cx="12179300" cy="89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2400" dirty="0">
                <a:solidFill>
                  <a:srgbClr val="000000"/>
                </a:solidFill>
                <a:latin typeface="Arial" panose="020B0604020202020204" pitchFamily="34" charset="0"/>
                <a:cs typeface="Arial" panose="020B0604020202020204" pitchFamily="34" charset="0"/>
              </a:rPr>
              <a:t> </a:t>
            </a:r>
          </a:p>
          <a:p>
            <a:pPr>
              <a:lnSpc>
                <a:spcPct val="60000"/>
              </a:lnSpc>
              <a:spcBef>
                <a:spcPct val="50000"/>
              </a:spcBef>
            </a:pPr>
            <a:r>
              <a:rPr lang="en-US" altLang="ja-JP" sz="2400" dirty="0">
                <a:solidFill>
                  <a:srgbClr val="000000"/>
                </a:solidFill>
                <a:latin typeface="Arial" panose="020B0604020202020204" pitchFamily="34" charset="0"/>
                <a:cs typeface="Arial" panose="020B0604020202020204" pitchFamily="34" charset="0"/>
              </a:rPr>
              <a:t>    		Δ</a:t>
            </a:r>
            <a:r>
              <a:rPr lang="en-US" altLang="ja-JP" sz="2400" i="1" dirty="0">
                <a:solidFill>
                  <a:srgbClr val="000000"/>
                </a:solidFill>
                <a:latin typeface="Arial" panose="020B0604020202020204" pitchFamily="34" charset="0"/>
                <a:cs typeface="Arial" panose="020B0604020202020204" pitchFamily="34" charset="0"/>
              </a:rPr>
              <a:t>E</a:t>
            </a:r>
            <a:r>
              <a:rPr lang="en-US" altLang="ja-JP" sz="2400" dirty="0">
                <a:solidFill>
                  <a:srgbClr val="000000"/>
                </a:solidFill>
                <a:latin typeface="Arial" panose="020B0604020202020204" pitchFamily="34" charset="0"/>
                <a:cs typeface="Arial" panose="020B0604020202020204" pitchFamily="34" charset="0"/>
              </a:rPr>
              <a:t> = after – before = </a:t>
            </a:r>
            <a:r>
              <a:rPr lang="en-US" altLang="ja-JP" sz="2400" dirty="0" err="1">
                <a:solidFill>
                  <a:srgbClr val="FF0000"/>
                </a:solidFill>
                <a:latin typeface="Arial" panose="020B0604020202020204" pitchFamily="34" charset="0"/>
                <a:cs typeface="Arial" panose="020B0604020202020204" pitchFamily="34" charset="0"/>
              </a:rPr>
              <a:t>γ</a:t>
            </a:r>
            <a:r>
              <a:rPr lang="en-US" altLang="ja-JP" sz="2400" baseline="-25000" dirty="0" err="1">
                <a:solidFill>
                  <a:srgbClr val="FF0000"/>
                </a:solidFill>
                <a:latin typeface="Arial" panose="020B0604020202020204" pitchFamily="34" charset="0"/>
                <a:cs typeface="Arial" panose="020B0604020202020204" pitchFamily="34" charset="0"/>
              </a:rPr>
              <a:t>S</a:t>
            </a:r>
            <a:r>
              <a:rPr lang="en-US" altLang="ja-JP" sz="2400" baseline="-25000" dirty="0">
                <a:solidFill>
                  <a:srgbClr val="FF0000"/>
                </a:solidFill>
                <a:latin typeface="Arial" panose="020B0604020202020204" pitchFamily="34" charset="0"/>
                <a:cs typeface="Arial" panose="020B0604020202020204" pitchFamily="34" charset="0"/>
              </a:rPr>
              <a:t>/A  </a:t>
            </a:r>
            <a:r>
              <a:rPr lang="en-US" altLang="ja-JP" sz="2400" dirty="0">
                <a:solidFill>
                  <a:srgbClr val="000000"/>
                </a:solidFill>
                <a:latin typeface="Arial" panose="020B0604020202020204" pitchFamily="34" charset="0"/>
                <a:cs typeface="Arial" panose="020B0604020202020204" pitchFamily="34" charset="0"/>
              </a:rPr>
              <a:t>–  (</a:t>
            </a:r>
            <a:r>
              <a:rPr lang="en-US" altLang="ja-JP" sz="2400" dirty="0" err="1">
                <a:solidFill>
                  <a:srgbClr val="0000CC"/>
                </a:solidFill>
                <a:latin typeface="Arial" panose="020B0604020202020204" pitchFamily="34" charset="0"/>
                <a:cs typeface="Arial" panose="020B0604020202020204" pitchFamily="34" charset="0"/>
              </a:rPr>
              <a:t>γ</a:t>
            </a:r>
            <a:r>
              <a:rPr lang="en-US" altLang="ja-JP" sz="2400" baseline="-25000" dirty="0" err="1">
                <a:solidFill>
                  <a:srgbClr val="0000CC"/>
                </a:solidFill>
                <a:latin typeface="Arial" panose="020B0604020202020204" pitchFamily="34" charset="0"/>
                <a:cs typeface="Arial" panose="020B0604020202020204" pitchFamily="34" charset="0"/>
              </a:rPr>
              <a:t>W</a:t>
            </a:r>
            <a:r>
              <a:rPr lang="en-US" altLang="ja-JP" sz="2400" baseline="-25000" dirty="0">
                <a:solidFill>
                  <a:srgbClr val="0000CC"/>
                </a:solidFill>
                <a:latin typeface="Arial" panose="020B0604020202020204" pitchFamily="34" charset="0"/>
                <a:cs typeface="Arial" panose="020B0604020202020204" pitchFamily="34" charset="0"/>
              </a:rPr>
              <a:t>/A</a:t>
            </a:r>
            <a:r>
              <a:rPr lang="en-US" altLang="ja-JP" sz="2400" dirty="0">
                <a:solidFill>
                  <a:srgbClr val="000000"/>
                </a:solidFill>
                <a:latin typeface="Arial" panose="020B0604020202020204" pitchFamily="34" charset="0"/>
                <a:cs typeface="Arial" panose="020B0604020202020204" pitchFamily="34" charset="0"/>
              </a:rPr>
              <a:t> + </a:t>
            </a:r>
            <a:r>
              <a:rPr lang="en-US" altLang="ja-JP" sz="2400" dirty="0" err="1">
                <a:solidFill>
                  <a:srgbClr val="000000"/>
                </a:solidFill>
                <a:latin typeface="Arial" panose="020B0604020202020204" pitchFamily="34" charset="0"/>
                <a:cs typeface="Arial" panose="020B0604020202020204" pitchFamily="34" charset="0"/>
              </a:rPr>
              <a:t>γ</a:t>
            </a:r>
            <a:r>
              <a:rPr lang="en-US" altLang="ja-JP" sz="2400" baseline="-25000" dirty="0" err="1">
                <a:solidFill>
                  <a:srgbClr val="000000"/>
                </a:solidFill>
                <a:latin typeface="Arial" panose="020B0604020202020204" pitchFamily="34" charset="0"/>
                <a:cs typeface="Arial" panose="020B0604020202020204" pitchFamily="34" charset="0"/>
              </a:rPr>
              <a:t>S</a:t>
            </a:r>
            <a:r>
              <a:rPr lang="en-US" altLang="ja-JP" sz="2400" baseline="-25000" dirty="0">
                <a:solidFill>
                  <a:srgbClr val="000000"/>
                </a:solidFill>
                <a:latin typeface="Arial" panose="020B0604020202020204" pitchFamily="34" charset="0"/>
                <a:cs typeface="Arial" panose="020B0604020202020204" pitchFamily="34" charset="0"/>
              </a:rPr>
              <a:t>/W</a:t>
            </a:r>
            <a:r>
              <a:rPr lang="en-US" altLang="ja-JP" sz="2400" dirty="0">
                <a:solidFill>
                  <a:srgbClr val="000000"/>
                </a:solidFill>
                <a:latin typeface="Arial" panose="020B0604020202020204" pitchFamily="34" charset="0"/>
                <a:cs typeface="Arial" panose="020B0604020202020204" pitchFamily="34" charset="0"/>
              </a:rPr>
              <a:t>)				…(1)</a:t>
            </a:r>
            <a:endParaRPr lang="en-US" altLang="ja-JP" sz="2400" baseline="-25000" dirty="0">
              <a:solidFill>
                <a:srgbClr val="000000"/>
              </a:solidFill>
              <a:latin typeface="Arial" panose="020B0604020202020204" pitchFamily="34" charset="0"/>
              <a:cs typeface="Arial" panose="020B0604020202020204" pitchFamily="34" charset="0"/>
            </a:endParaRPr>
          </a:p>
        </p:txBody>
      </p:sp>
      <p:grpSp>
        <p:nvGrpSpPr>
          <p:cNvPr id="9" name="Group 56">
            <a:extLst>
              <a:ext uri="{FF2B5EF4-FFF2-40B4-BE49-F238E27FC236}">
                <a16:creationId xmlns:a16="http://schemas.microsoft.com/office/drawing/2014/main" id="{C05A37B8-38A9-71B1-838C-C4D3916E4DAC}"/>
              </a:ext>
            </a:extLst>
          </p:cNvPr>
          <p:cNvGrpSpPr>
            <a:grpSpLocks/>
          </p:cNvGrpSpPr>
          <p:nvPr/>
        </p:nvGrpSpPr>
        <p:grpSpPr bwMode="auto">
          <a:xfrm>
            <a:off x="919362" y="1590349"/>
            <a:ext cx="10238077" cy="3573854"/>
            <a:chOff x="211" y="935"/>
            <a:chExt cx="4938" cy="1635"/>
          </a:xfrm>
        </p:grpSpPr>
        <p:grpSp>
          <p:nvGrpSpPr>
            <p:cNvPr id="10" name="Group 23">
              <a:extLst>
                <a:ext uri="{FF2B5EF4-FFF2-40B4-BE49-F238E27FC236}">
                  <a16:creationId xmlns:a16="http://schemas.microsoft.com/office/drawing/2014/main" id="{490B4F9A-09EF-6C64-98BC-617089618151}"/>
                </a:ext>
              </a:extLst>
            </p:cNvPr>
            <p:cNvGrpSpPr>
              <a:grpSpLocks/>
            </p:cNvGrpSpPr>
            <p:nvPr/>
          </p:nvGrpSpPr>
          <p:grpSpPr bwMode="auto">
            <a:xfrm>
              <a:off x="519" y="935"/>
              <a:ext cx="4630" cy="1635"/>
              <a:chOff x="428" y="1934"/>
              <a:chExt cx="4630" cy="1635"/>
            </a:xfrm>
          </p:grpSpPr>
          <p:grpSp>
            <p:nvGrpSpPr>
              <p:cNvPr id="15" name="Group 24">
                <a:extLst>
                  <a:ext uri="{FF2B5EF4-FFF2-40B4-BE49-F238E27FC236}">
                    <a16:creationId xmlns:a16="http://schemas.microsoft.com/office/drawing/2014/main" id="{C14D2EA3-B6AA-B7DE-321A-37556F271CE3}"/>
                  </a:ext>
                </a:extLst>
              </p:cNvPr>
              <p:cNvGrpSpPr>
                <a:grpSpLocks/>
              </p:cNvGrpSpPr>
              <p:nvPr/>
            </p:nvGrpSpPr>
            <p:grpSpPr bwMode="auto">
              <a:xfrm>
                <a:off x="3425" y="2160"/>
                <a:ext cx="1270" cy="1270"/>
                <a:chOff x="3606" y="2886"/>
                <a:chExt cx="1270" cy="1270"/>
              </a:xfrm>
            </p:grpSpPr>
            <p:grpSp>
              <p:nvGrpSpPr>
                <p:cNvPr id="36" name="Group 25">
                  <a:extLst>
                    <a:ext uri="{FF2B5EF4-FFF2-40B4-BE49-F238E27FC236}">
                      <a16:creationId xmlns:a16="http://schemas.microsoft.com/office/drawing/2014/main" id="{6FC20689-F2A5-7FC2-A3DB-69B435825810}"/>
                    </a:ext>
                  </a:extLst>
                </p:cNvPr>
                <p:cNvGrpSpPr>
                  <a:grpSpLocks/>
                </p:cNvGrpSpPr>
                <p:nvPr/>
              </p:nvGrpSpPr>
              <p:grpSpPr bwMode="auto">
                <a:xfrm>
                  <a:off x="3606" y="2886"/>
                  <a:ext cx="1270" cy="1270"/>
                  <a:chOff x="884" y="1071"/>
                  <a:chExt cx="1270" cy="1270"/>
                </a:xfrm>
              </p:grpSpPr>
              <p:sp>
                <p:nvSpPr>
                  <p:cNvPr id="38" name="Oval 26">
                    <a:extLst>
                      <a:ext uri="{FF2B5EF4-FFF2-40B4-BE49-F238E27FC236}">
                        <a16:creationId xmlns:a16="http://schemas.microsoft.com/office/drawing/2014/main" id="{B5D63904-F1F2-BC95-9B31-D95CE146A4EC}"/>
                      </a:ext>
                    </a:extLst>
                  </p:cNvPr>
                  <p:cNvSpPr>
                    <a:spLocks noChangeArrowheads="1"/>
                  </p:cNvSpPr>
                  <p:nvPr/>
                </p:nvSpPr>
                <p:spPr bwMode="auto">
                  <a:xfrm>
                    <a:off x="930" y="1071"/>
                    <a:ext cx="1180" cy="1134"/>
                  </a:xfrm>
                  <a:prstGeom prst="ellipse">
                    <a:avLst/>
                  </a:prstGeom>
                  <a:gradFill rotWithShape="1">
                    <a:gsLst>
                      <a:gs pos="0">
                        <a:schemeClr val="bg1"/>
                      </a:gs>
                      <a:gs pos="100000">
                        <a:schemeClr val="folHlink"/>
                      </a:gs>
                    </a:gsLst>
                    <a:path path="shape">
                      <a:fillToRect l="50000" t="50000" r="50000" b="50000"/>
                    </a:path>
                  </a:gradFill>
                  <a:ln>
                    <a:noFill/>
                  </a:ln>
                  <a:effectLst/>
                  <a:extLst>
                    <a:ext uri="{91240B29-F687-4F45-9708-019B960494DF}">
                      <a14:hiddenLine xmlns:a14="http://schemas.microsoft.com/office/drawing/2010/main" w="571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9" name="Rectangle 27">
                    <a:extLst>
                      <a:ext uri="{FF2B5EF4-FFF2-40B4-BE49-F238E27FC236}">
                        <a16:creationId xmlns:a16="http://schemas.microsoft.com/office/drawing/2014/main" id="{18D7BE83-EFA0-6148-F4AA-81340F747A33}"/>
                      </a:ext>
                    </a:extLst>
                  </p:cNvPr>
                  <p:cNvSpPr>
                    <a:spLocks noChangeArrowheads="1"/>
                  </p:cNvSpPr>
                  <p:nvPr/>
                </p:nvSpPr>
                <p:spPr bwMode="auto">
                  <a:xfrm>
                    <a:off x="884" y="1933"/>
                    <a:ext cx="1270"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grpSp>
            <p:sp>
              <p:nvSpPr>
                <p:cNvPr id="37" name="Text Box 28">
                  <a:extLst>
                    <a:ext uri="{FF2B5EF4-FFF2-40B4-BE49-F238E27FC236}">
                      <a16:creationId xmlns:a16="http://schemas.microsoft.com/office/drawing/2014/main" id="{57AF90E5-1CB9-5713-D5C9-4EFDBB4D88B0}"/>
                    </a:ext>
                  </a:extLst>
                </p:cNvPr>
                <p:cNvSpPr txBox="1">
                  <a:spLocks noChangeArrowheads="1"/>
                </p:cNvSpPr>
                <p:nvPr/>
              </p:nvSpPr>
              <p:spPr bwMode="auto">
                <a:xfrm>
                  <a:off x="4014" y="3067"/>
                  <a:ext cx="4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3200">
                      <a:solidFill>
                        <a:srgbClr val="000000"/>
                      </a:solidFill>
                      <a:latin typeface="Arial" charset="0"/>
                    </a:rPr>
                    <a:t>Air</a:t>
                  </a:r>
                </a:p>
              </p:txBody>
            </p:sp>
          </p:grpSp>
          <p:sp>
            <p:nvSpPr>
              <p:cNvPr id="16" name="Rectangle 29">
                <a:extLst>
                  <a:ext uri="{FF2B5EF4-FFF2-40B4-BE49-F238E27FC236}">
                    <a16:creationId xmlns:a16="http://schemas.microsoft.com/office/drawing/2014/main" id="{6DB37206-7752-ED82-9D91-483C2CE6F6FB}"/>
                  </a:ext>
                </a:extLst>
              </p:cNvPr>
              <p:cNvSpPr>
                <a:spLocks noChangeArrowheads="1"/>
              </p:cNvSpPr>
              <p:nvPr/>
            </p:nvSpPr>
            <p:spPr bwMode="auto">
              <a:xfrm>
                <a:off x="3107" y="3022"/>
                <a:ext cx="1950" cy="317"/>
              </a:xfrm>
              <a:prstGeom prst="rect">
                <a:avLst/>
              </a:prstGeom>
              <a:gradFill rotWithShape="1">
                <a:gsLst>
                  <a:gs pos="9000">
                    <a:schemeClr val="tx1">
                      <a:lumMod val="50000"/>
                      <a:lumOff val="50000"/>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7" name="Line 30">
                <a:extLst>
                  <a:ext uri="{FF2B5EF4-FFF2-40B4-BE49-F238E27FC236}">
                    <a16:creationId xmlns:a16="http://schemas.microsoft.com/office/drawing/2014/main" id="{B676CA09-485F-C969-FC58-3DADA5B35B3B}"/>
                  </a:ext>
                </a:extLst>
              </p:cNvPr>
              <p:cNvSpPr>
                <a:spLocks noChangeShapeType="1"/>
              </p:cNvSpPr>
              <p:nvPr/>
            </p:nvSpPr>
            <p:spPr bwMode="auto">
              <a:xfrm>
                <a:off x="3107" y="3022"/>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18" name="Line 31">
                <a:extLst>
                  <a:ext uri="{FF2B5EF4-FFF2-40B4-BE49-F238E27FC236}">
                    <a16:creationId xmlns:a16="http://schemas.microsoft.com/office/drawing/2014/main" id="{3EE1D34C-6693-BE72-9E24-156650EBA4C4}"/>
                  </a:ext>
                </a:extLst>
              </p:cNvPr>
              <p:cNvSpPr>
                <a:spLocks noChangeShapeType="1"/>
              </p:cNvSpPr>
              <p:nvPr/>
            </p:nvSpPr>
            <p:spPr bwMode="auto">
              <a:xfrm>
                <a:off x="3561" y="3022"/>
                <a:ext cx="998"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19" name="Text Box 32">
                <a:extLst>
                  <a:ext uri="{FF2B5EF4-FFF2-40B4-BE49-F238E27FC236}">
                    <a16:creationId xmlns:a16="http://schemas.microsoft.com/office/drawing/2014/main" id="{2D5CA097-814E-C472-8171-A358EF1405FA}"/>
                  </a:ext>
                </a:extLst>
              </p:cNvPr>
              <p:cNvSpPr txBox="1">
                <a:spLocks noChangeArrowheads="1"/>
              </p:cNvSpPr>
              <p:nvPr/>
            </p:nvSpPr>
            <p:spPr bwMode="auto">
              <a:xfrm>
                <a:off x="3742" y="2613"/>
                <a:ext cx="9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a:solidFill>
                      <a:srgbClr val="FF0000"/>
                    </a:solidFill>
                    <a:latin typeface="Arial" charset="0"/>
                  </a:rPr>
                  <a:t>γ</a:t>
                </a:r>
                <a:r>
                  <a:rPr lang="en-US" altLang="ja-JP" sz="3200" baseline="-25000">
                    <a:solidFill>
                      <a:srgbClr val="FF0000"/>
                    </a:solidFill>
                    <a:latin typeface="Arial" charset="0"/>
                  </a:rPr>
                  <a:t>S/A</a:t>
                </a:r>
              </a:p>
            </p:txBody>
          </p:sp>
          <p:grpSp>
            <p:nvGrpSpPr>
              <p:cNvPr id="20" name="Group 33">
                <a:extLst>
                  <a:ext uri="{FF2B5EF4-FFF2-40B4-BE49-F238E27FC236}">
                    <a16:creationId xmlns:a16="http://schemas.microsoft.com/office/drawing/2014/main" id="{4ECC16E8-E7DB-6D95-0471-893BE864994D}"/>
                  </a:ext>
                </a:extLst>
              </p:cNvPr>
              <p:cNvGrpSpPr>
                <a:grpSpLocks/>
              </p:cNvGrpSpPr>
              <p:nvPr/>
            </p:nvGrpSpPr>
            <p:grpSpPr bwMode="auto">
              <a:xfrm>
                <a:off x="428" y="1934"/>
                <a:ext cx="1953" cy="1635"/>
                <a:chOff x="655" y="2478"/>
                <a:chExt cx="1953" cy="1635"/>
              </a:xfrm>
            </p:grpSpPr>
            <p:grpSp>
              <p:nvGrpSpPr>
                <p:cNvPr id="23" name="Group 34">
                  <a:extLst>
                    <a:ext uri="{FF2B5EF4-FFF2-40B4-BE49-F238E27FC236}">
                      <a16:creationId xmlns:a16="http://schemas.microsoft.com/office/drawing/2014/main" id="{B0061D6D-3E67-5B22-5D6C-64EFD48C292D}"/>
                    </a:ext>
                  </a:extLst>
                </p:cNvPr>
                <p:cNvGrpSpPr>
                  <a:grpSpLocks/>
                </p:cNvGrpSpPr>
                <p:nvPr/>
              </p:nvGrpSpPr>
              <p:grpSpPr bwMode="auto">
                <a:xfrm>
                  <a:off x="655" y="2478"/>
                  <a:ext cx="1952" cy="1635"/>
                  <a:chOff x="247" y="2568"/>
                  <a:chExt cx="1952" cy="1635"/>
                </a:xfrm>
              </p:grpSpPr>
              <p:grpSp>
                <p:nvGrpSpPr>
                  <p:cNvPr id="25" name="Group 35">
                    <a:extLst>
                      <a:ext uri="{FF2B5EF4-FFF2-40B4-BE49-F238E27FC236}">
                        <a16:creationId xmlns:a16="http://schemas.microsoft.com/office/drawing/2014/main" id="{B303C6F1-D2E9-B04F-12F7-230A1911E46F}"/>
                      </a:ext>
                    </a:extLst>
                  </p:cNvPr>
                  <p:cNvGrpSpPr>
                    <a:grpSpLocks/>
                  </p:cNvGrpSpPr>
                  <p:nvPr/>
                </p:nvGrpSpPr>
                <p:grpSpPr bwMode="auto">
                  <a:xfrm>
                    <a:off x="567" y="2568"/>
                    <a:ext cx="1428" cy="1270"/>
                    <a:chOff x="567" y="2115"/>
                    <a:chExt cx="1428" cy="1270"/>
                  </a:xfrm>
                </p:grpSpPr>
                <p:grpSp>
                  <p:nvGrpSpPr>
                    <p:cNvPr id="30" name="Group 36">
                      <a:extLst>
                        <a:ext uri="{FF2B5EF4-FFF2-40B4-BE49-F238E27FC236}">
                          <a16:creationId xmlns:a16="http://schemas.microsoft.com/office/drawing/2014/main" id="{B26DF70E-4AFB-6056-07B2-16EE536C475F}"/>
                        </a:ext>
                      </a:extLst>
                    </p:cNvPr>
                    <p:cNvGrpSpPr>
                      <a:grpSpLocks/>
                    </p:cNvGrpSpPr>
                    <p:nvPr/>
                  </p:nvGrpSpPr>
                  <p:grpSpPr bwMode="auto">
                    <a:xfrm>
                      <a:off x="567" y="2115"/>
                      <a:ext cx="1270" cy="1270"/>
                      <a:chOff x="884" y="1071"/>
                      <a:chExt cx="1270" cy="1270"/>
                    </a:xfrm>
                  </p:grpSpPr>
                  <p:sp>
                    <p:nvSpPr>
                      <p:cNvPr id="34" name="Oval 37">
                        <a:extLst>
                          <a:ext uri="{FF2B5EF4-FFF2-40B4-BE49-F238E27FC236}">
                            <a16:creationId xmlns:a16="http://schemas.microsoft.com/office/drawing/2014/main" id="{2284004C-D0AE-6AB6-05D0-6B9806F6D9C3}"/>
                          </a:ext>
                        </a:extLst>
                      </p:cNvPr>
                      <p:cNvSpPr>
                        <a:spLocks noChangeArrowheads="1"/>
                      </p:cNvSpPr>
                      <p:nvPr/>
                    </p:nvSpPr>
                    <p:spPr bwMode="auto">
                      <a:xfrm>
                        <a:off x="930" y="1071"/>
                        <a:ext cx="1180" cy="1134"/>
                      </a:xfrm>
                      <a:prstGeom prst="ellipse">
                        <a:avLst/>
                      </a:prstGeom>
                      <a:gradFill rotWithShape="1">
                        <a:gsLst>
                          <a:gs pos="0">
                            <a:schemeClr val="bg1"/>
                          </a:gs>
                          <a:gs pos="100000">
                            <a:schemeClr val="folHlink"/>
                          </a:gs>
                        </a:gsLst>
                        <a:path path="shape">
                          <a:fillToRect l="50000" t="50000" r="50000" b="50000"/>
                        </a:path>
                      </a:gradFill>
                      <a:ln>
                        <a:noFill/>
                      </a:ln>
                      <a:effectLst/>
                      <a:extLst>
                        <a:ext uri="{91240B29-F687-4F45-9708-019B960494DF}">
                          <a14:hiddenLine xmlns:a14="http://schemas.microsoft.com/office/drawing/2010/main" w="571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5" name="Rectangle 38">
                        <a:extLst>
                          <a:ext uri="{FF2B5EF4-FFF2-40B4-BE49-F238E27FC236}">
                            <a16:creationId xmlns:a16="http://schemas.microsoft.com/office/drawing/2014/main" id="{7468C186-8130-8464-241E-41203E3BEB5B}"/>
                          </a:ext>
                        </a:extLst>
                      </p:cNvPr>
                      <p:cNvSpPr>
                        <a:spLocks noChangeArrowheads="1"/>
                      </p:cNvSpPr>
                      <p:nvPr/>
                    </p:nvSpPr>
                    <p:spPr bwMode="auto">
                      <a:xfrm>
                        <a:off x="884" y="1933"/>
                        <a:ext cx="1270"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grpSp>
                <p:sp>
                  <p:nvSpPr>
                    <p:cNvPr id="31" name="Text Box 39">
                      <a:extLst>
                        <a:ext uri="{FF2B5EF4-FFF2-40B4-BE49-F238E27FC236}">
                          <a16:creationId xmlns:a16="http://schemas.microsoft.com/office/drawing/2014/main" id="{FE7648ED-3587-0346-91AD-7FB0D92B4CB8}"/>
                        </a:ext>
                      </a:extLst>
                    </p:cNvPr>
                    <p:cNvSpPr txBox="1">
                      <a:spLocks noChangeArrowheads="1"/>
                    </p:cNvSpPr>
                    <p:nvPr/>
                  </p:nvSpPr>
                  <p:spPr bwMode="auto">
                    <a:xfrm>
                      <a:off x="975" y="2251"/>
                      <a:ext cx="4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3200">
                          <a:solidFill>
                            <a:srgbClr val="000000"/>
                          </a:solidFill>
                          <a:latin typeface="Arial" charset="0"/>
                        </a:rPr>
                        <a:t>Air</a:t>
                      </a:r>
                    </a:p>
                  </p:txBody>
                </p:sp>
                <p:sp>
                  <p:nvSpPr>
                    <p:cNvPr id="32" name="Line 40">
                      <a:extLst>
                        <a:ext uri="{FF2B5EF4-FFF2-40B4-BE49-F238E27FC236}">
                          <a16:creationId xmlns:a16="http://schemas.microsoft.com/office/drawing/2014/main" id="{BDF49207-AB40-16DF-71F7-9874F1305B68}"/>
                        </a:ext>
                      </a:extLst>
                    </p:cNvPr>
                    <p:cNvSpPr>
                      <a:spLocks noChangeShapeType="1"/>
                    </p:cNvSpPr>
                    <p:nvPr/>
                  </p:nvSpPr>
                  <p:spPr bwMode="auto">
                    <a:xfrm>
                      <a:off x="703" y="2976"/>
                      <a:ext cx="998" cy="0"/>
                    </a:xfrm>
                    <a:prstGeom prst="line">
                      <a:avLst/>
                    </a:prstGeom>
                    <a:noFill/>
                    <a:ln w="762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33" name="Text Box 41">
                      <a:extLst>
                        <a:ext uri="{FF2B5EF4-FFF2-40B4-BE49-F238E27FC236}">
                          <a16:creationId xmlns:a16="http://schemas.microsoft.com/office/drawing/2014/main" id="{7E0A7BCD-6FFF-B765-4DEC-B9BD6C324F7C}"/>
                        </a:ext>
                      </a:extLst>
                    </p:cNvPr>
                    <p:cNvSpPr txBox="1">
                      <a:spLocks noChangeArrowheads="1"/>
                    </p:cNvSpPr>
                    <p:nvPr/>
                  </p:nvSpPr>
                  <p:spPr bwMode="auto">
                    <a:xfrm>
                      <a:off x="1088" y="2559"/>
                      <a:ext cx="9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dirty="0" err="1">
                          <a:solidFill>
                            <a:srgbClr val="0000CC"/>
                          </a:solidFill>
                          <a:latin typeface="Arial" charset="0"/>
                        </a:rPr>
                        <a:t>γ</a:t>
                      </a:r>
                      <a:r>
                        <a:rPr lang="en-US" altLang="ja-JP" sz="3200" baseline="-25000" dirty="0" err="1">
                          <a:solidFill>
                            <a:srgbClr val="0000CC"/>
                          </a:solidFill>
                          <a:latin typeface="Arial" charset="0"/>
                        </a:rPr>
                        <a:t>W</a:t>
                      </a:r>
                      <a:r>
                        <a:rPr lang="en-US" altLang="ja-JP" sz="3200" baseline="-25000" dirty="0">
                          <a:solidFill>
                            <a:srgbClr val="0000CC"/>
                          </a:solidFill>
                          <a:latin typeface="Arial" charset="0"/>
                        </a:rPr>
                        <a:t>/A</a:t>
                      </a:r>
                    </a:p>
                  </p:txBody>
                </p:sp>
              </p:grpSp>
              <p:sp>
                <p:nvSpPr>
                  <p:cNvPr id="26" name="Rectangle 42">
                    <a:extLst>
                      <a:ext uri="{FF2B5EF4-FFF2-40B4-BE49-F238E27FC236}">
                        <a16:creationId xmlns:a16="http://schemas.microsoft.com/office/drawing/2014/main" id="{89B4D67D-B833-E461-6B4E-57A5DB908F58}"/>
                      </a:ext>
                    </a:extLst>
                  </p:cNvPr>
                  <p:cNvSpPr>
                    <a:spLocks noChangeArrowheads="1"/>
                  </p:cNvSpPr>
                  <p:nvPr/>
                </p:nvSpPr>
                <p:spPr bwMode="auto">
                  <a:xfrm>
                    <a:off x="247" y="3612"/>
                    <a:ext cx="1952" cy="317"/>
                  </a:xfrm>
                  <a:prstGeom prst="rect">
                    <a:avLst/>
                  </a:prstGeom>
                  <a:gradFill rotWithShape="1">
                    <a:gsLst>
                      <a:gs pos="5000">
                        <a:schemeClr val="tx1">
                          <a:lumMod val="50000"/>
                          <a:lumOff val="50000"/>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27" name="Text Box 43">
                    <a:extLst>
                      <a:ext uri="{FF2B5EF4-FFF2-40B4-BE49-F238E27FC236}">
                        <a16:creationId xmlns:a16="http://schemas.microsoft.com/office/drawing/2014/main" id="{7011702A-63E1-71D5-470E-D27BC600C699}"/>
                      </a:ext>
                    </a:extLst>
                  </p:cNvPr>
                  <p:cNvSpPr txBox="1">
                    <a:spLocks noChangeArrowheads="1"/>
                  </p:cNvSpPr>
                  <p:nvPr/>
                </p:nvSpPr>
                <p:spPr bwMode="auto">
                  <a:xfrm>
                    <a:off x="567" y="3838"/>
                    <a:ext cx="11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ja-JP" altLang="ja-JP" sz="3200">
                      <a:solidFill>
                        <a:srgbClr val="000000"/>
                      </a:solidFill>
                      <a:latin typeface="Arial" charset="0"/>
                    </a:endParaRPr>
                  </a:p>
                </p:txBody>
              </p:sp>
              <p:sp>
                <p:nvSpPr>
                  <p:cNvPr id="28" name="Line 44">
                    <a:extLst>
                      <a:ext uri="{FF2B5EF4-FFF2-40B4-BE49-F238E27FC236}">
                        <a16:creationId xmlns:a16="http://schemas.microsoft.com/office/drawing/2014/main" id="{180B2821-6F9A-1D9D-5BB1-80D4FDC7CC9B}"/>
                      </a:ext>
                    </a:extLst>
                  </p:cNvPr>
                  <p:cNvSpPr>
                    <a:spLocks noChangeShapeType="1"/>
                  </p:cNvSpPr>
                  <p:nvPr/>
                </p:nvSpPr>
                <p:spPr bwMode="auto">
                  <a:xfrm>
                    <a:off x="703" y="3612"/>
                    <a:ext cx="998"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29" name="Text Box 45">
                    <a:extLst>
                      <a:ext uri="{FF2B5EF4-FFF2-40B4-BE49-F238E27FC236}">
                        <a16:creationId xmlns:a16="http://schemas.microsoft.com/office/drawing/2014/main" id="{2BB945CB-6506-D173-493D-C3E120504238}"/>
                      </a:ext>
                    </a:extLst>
                  </p:cNvPr>
                  <p:cNvSpPr txBox="1">
                    <a:spLocks noChangeArrowheads="1"/>
                  </p:cNvSpPr>
                  <p:nvPr/>
                </p:nvSpPr>
                <p:spPr bwMode="auto">
                  <a:xfrm>
                    <a:off x="793" y="3521"/>
                    <a:ext cx="90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dirty="0" err="1">
                        <a:solidFill>
                          <a:srgbClr val="000000"/>
                        </a:solidFill>
                        <a:latin typeface="Arial" charset="0"/>
                      </a:rPr>
                      <a:t>γ</a:t>
                    </a:r>
                    <a:r>
                      <a:rPr lang="en-US" altLang="ja-JP" sz="3200" baseline="-25000" dirty="0" err="1">
                        <a:solidFill>
                          <a:srgbClr val="000000"/>
                        </a:solidFill>
                        <a:latin typeface="Arial" charset="0"/>
                      </a:rPr>
                      <a:t>S</a:t>
                    </a:r>
                    <a:r>
                      <a:rPr lang="en-US" altLang="ja-JP" sz="3200" baseline="-25000" dirty="0">
                        <a:solidFill>
                          <a:srgbClr val="000000"/>
                        </a:solidFill>
                        <a:latin typeface="Arial" charset="0"/>
                      </a:rPr>
                      <a:t>/W</a:t>
                    </a:r>
                  </a:p>
                </p:txBody>
              </p:sp>
            </p:grpSp>
            <p:sp>
              <p:nvSpPr>
                <p:cNvPr id="24" name="Line 46">
                  <a:extLst>
                    <a:ext uri="{FF2B5EF4-FFF2-40B4-BE49-F238E27FC236}">
                      <a16:creationId xmlns:a16="http://schemas.microsoft.com/office/drawing/2014/main" id="{05E94C93-10E5-CE81-0114-A4F619195E2A}"/>
                    </a:ext>
                  </a:extLst>
                </p:cNvPr>
                <p:cNvSpPr>
                  <a:spLocks noChangeShapeType="1"/>
                </p:cNvSpPr>
                <p:nvPr/>
              </p:nvSpPr>
              <p:spPr bwMode="auto">
                <a:xfrm>
                  <a:off x="657" y="3521"/>
                  <a:ext cx="19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sp>
            <p:nvSpPr>
              <p:cNvPr id="21" name="AutoShape 47">
                <a:extLst>
                  <a:ext uri="{FF2B5EF4-FFF2-40B4-BE49-F238E27FC236}">
                    <a16:creationId xmlns:a16="http://schemas.microsoft.com/office/drawing/2014/main" id="{DB0A7EDC-5BCD-211B-F9EC-EF982907A4C7}"/>
                  </a:ext>
                </a:extLst>
              </p:cNvPr>
              <p:cNvSpPr>
                <a:spLocks noChangeArrowheads="1"/>
              </p:cNvSpPr>
              <p:nvPr/>
            </p:nvSpPr>
            <p:spPr bwMode="auto">
              <a:xfrm>
                <a:off x="2426" y="2659"/>
                <a:ext cx="635" cy="272"/>
              </a:xfrm>
              <a:prstGeom prst="rightArrow">
                <a:avLst>
                  <a:gd name="adj1" fmla="val 50000"/>
                  <a:gd name="adj2" fmla="val 58364"/>
                </a:avLst>
              </a:prstGeom>
              <a:gradFill rotWithShape="1">
                <a:gsLst>
                  <a:gs pos="0">
                    <a:schemeClr val="bg1"/>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22" name="Text Box 48">
                <a:extLst>
                  <a:ext uri="{FF2B5EF4-FFF2-40B4-BE49-F238E27FC236}">
                    <a16:creationId xmlns:a16="http://schemas.microsoft.com/office/drawing/2014/main" id="{886C72BE-799E-57DB-1D3B-BFFDEF4ACBEE}"/>
                  </a:ext>
                </a:extLst>
              </p:cNvPr>
              <p:cNvSpPr txBox="1">
                <a:spLocks noChangeArrowheads="1"/>
              </p:cNvSpPr>
              <p:nvPr/>
            </p:nvSpPr>
            <p:spPr bwMode="auto">
              <a:xfrm>
                <a:off x="2200" y="2296"/>
                <a:ext cx="122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dirty="0">
                    <a:solidFill>
                      <a:srgbClr val="000000"/>
                    </a:solidFill>
                    <a:latin typeface="Arial" charset="0"/>
                  </a:rPr>
                  <a:t>Adhesion</a:t>
                </a:r>
              </a:p>
            </p:txBody>
          </p:sp>
        </p:grpSp>
        <p:sp>
          <p:nvSpPr>
            <p:cNvPr id="13" name="Text Box 52">
              <a:extLst>
                <a:ext uri="{FF2B5EF4-FFF2-40B4-BE49-F238E27FC236}">
                  <a16:creationId xmlns:a16="http://schemas.microsoft.com/office/drawing/2014/main" id="{D0674F63-19C2-F922-3C4D-837156F07E4C}"/>
                </a:ext>
              </a:extLst>
            </p:cNvPr>
            <p:cNvSpPr txBox="1">
              <a:spLocks noChangeArrowheads="1"/>
            </p:cNvSpPr>
            <p:nvPr/>
          </p:nvSpPr>
          <p:spPr bwMode="auto">
            <a:xfrm>
              <a:off x="211" y="981"/>
              <a:ext cx="9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dirty="0">
                  <a:solidFill>
                    <a:srgbClr val="000000"/>
                  </a:solidFill>
                  <a:latin typeface="Arial" charset="0"/>
                </a:rPr>
                <a:t>Water</a:t>
              </a:r>
            </a:p>
          </p:txBody>
        </p:sp>
        <p:sp>
          <p:nvSpPr>
            <p:cNvPr id="14" name="Text Box 54">
              <a:extLst>
                <a:ext uri="{FF2B5EF4-FFF2-40B4-BE49-F238E27FC236}">
                  <a16:creationId xmlns:a16="http://schemas.microsoft.com/office/drawing/2014/main" id="{9A29CDDF-0364-CA99-B4AC-592C73AC0D32}"/>
                </a:ext>
              </a:extLst>
            </p:cNvPr>
            <p:cNvSpPr txBox="1">
              <a:spLocks noChangeArrowheads="1"/>
            </p:cNvSpPr>
            <p:nvPr/>
          </p:nvSpPr>
          <p:spPr bwMode="auto">
            <a:xfrm>
              <a:off x="3878" y="2069"/>
              <a:ext cx="9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3200" dirty="0">
                  <a:solidFill>
                    <a:srgbClr val="000000"/>
                  </a:solidFill>
                  <a:latin typeface="Arial" charset="0"/>
                </a:rPr>
                <a:t>Solid</a:t>
              </a:r>
            </a:p>
          </p:txBody>
        </p:sp>
      </p:grpSp>
      <p:sp>
        <p:nvSpPr>
          <p:cNvPr id="40" name="Text Box 55">
            <a:extLst>
              <a:ext uri="{FF2B5EF4-FFF2-40B4-BE49-F238E27FC236}">
                <a16:creationId xmlns:a16="http://schemas.microsoft.com/office/drawing/2014/main" id="{7E74D197-0596-48F7-5895-FF770A74800C}"/>
              </a:ext>
            </a:extLst>
          </p:cNvPr>
          <p:cNvSpPr txBox="1">
            <a:spLocks noChangeArrowheads="1"/>
          </p:cNvSpPr>
          <p:nvPr/>
        </p:nvSpPr>
        <p:spPr bwMode="auto">
          <a:xfrm>
            <a:off x="977899" y="5943065"/>
            <a:ext cx="8910379" cy="79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400" dirty="0">
                <a:solidFill>
                  <a:srgbClr val="FF0000"/>
                </a:solidFill>
                <a:latin typeface="Arial" panose="020B0604020202020204" pitchFamily="34" charset="0"/>
                <a:cs typeface="Arial" panose="020B0604020202020204" pitchFamily="34" charset="0"/>
              </a:rPr>
              <a:t>When ΔE &lt; 0 adhesion occurs.</a:t>
            </a:r>
          </a:p>
          <a:p>
            <a:pPr algn="ctr">
              <a:lnSpc>
                <a:spcPct val="30000"/>
              </a:lnSpc>
              <a:spcBef>
                <a:spcPct val="50000"/>
              </a:spcBef>
            </a:pPr>
            <a:r>
              <a:rPr lang="en-US" altLang="ja-JP" sz="2400" dirty="0">
                <a:latin typeface="Arial" panose="020B0604020202020204" pitchFamily="34" charset="0"/>
                <a:cs typeface="Arial" panose="020B0604020202020204" pitchFamily="34" charset="0"/>
              </a:rPr>
              <a:t>We can measure</a:t>
            </a:r>
            <a:r>
              <a:rPr lang="en-US" altLang="ja-JP" sz="2400" dirty="0">
                <a:solidFill>
                  <a:srgbClr val="FF0000"/>
                </a:solidFill>
                <a:latin typeface="Arial" panose="020B0604020202020204" pitchFamily="34" charset="0"/>
                <a:cs typeface="Arial" panose="020B0604020202020204" pitchFamily="34" charset="0"/>
              </a:rPr>
              <a:t> </a:t>
            </a:r>
            <a:r>
              <a:rPr lang="en-US" altLang="ja-JP" sz="2400" dirty="0" err="1">
                <a:solidFill>
                  <a:srgbClr val="0000CC"/>
                </a:solidFill>
                <a:latin typeface="Arial" panose="020B0604020202020204" pitchFamily="34" charset="0"/>
                <a:cs typeface="Arial" panose="020B0604020202020204" pitchFamily="34" charset="0"/>
              </a:rPr>
              <a:t>γ</a:t>
            </a:r>
            <a:r>
              <a:rPr lang="en-US" altLang="ja-JP" sz="2400" baseline="-25000" dirty="0" err="1">
                <a:solidFill>
                  <a:srgbClr val="0000CC"/>
                </a:solidFill>
                <a:latin typeface="Arial" panose="020B0604020202020204" pitchFamily="34" charset="0"/>
                <a:cs typeface="Arial" panose="020B0604020202020204" pitchFamily="34" charset="0"/>
              </a:rPr>
              <a:t>W</a:t>
            </a:r>
            <a:r>
              <a:rPr lang="en-US" altLang="ja-JP" sz="2400" baseline="-25000" dirty="0">
                <a:solidFill>
                  <a:srgbClr val="0000CC"/>
                </a:solidFill>
                <a:latin typeface="Arial" panose="020B0604020202020204" pitchFamily="34" charset="0"/>
                <a:cs typeface="Arial" panose="020B0604020202020204" pitchFamily="34" charset="0"/>
              </a:rPr>
              <a:t>/A </a:t>
            </a:r>
            <a:r>
              <a:rPr lang="en-US" altLang="ja-JP" sz="2400" dirty="0">
                <a:latin typeface="Arial" panose="020B0604020202020204" pitchFamily="34" charset="0"/>
                <a:cs typeface="Arial" panose="020B0604020202020204" pitchFamily="34" charset="0"/>
              </a:rPr>
              <a:t>only </a:t>
            </a:r>
          </a:p>
        </p:txBody>
      </p:sp>
      <p:sp>
        <p:nvSpPr>
          <p:cNvPr id="41" name="テキスト ボックス 1">
            <a:extLst>
              <a:ext uri="{FF2B5EF4-FFF2-40B4-BE49-F238E27FC236}">
                <a16:creationId xmlns:a16="http://schemas.microsoft.com/office/drawing/2014/main" id="{EED0C419-26EB-8F35-A44B-D2355480959B}"/>
              </a:ext>
            </a:extLst>
          </p:cNvPr>
          <p:cNvSpPr txBox="1"/>
          <p:nvPr/>
        </p:nvSpPr>
        <p:spPr>
          <a:xfrm>
            <a:off x="6981524" y="5437144"/>
            <a:ext cx="2670681" cy="461665"/>
          </a:xfrm>
          <a:prstGeom prst="rect">
            <a:avLst/>
          </a:prstGeom>
          <a:noFill/>
        </p:spPr>
        <p:txBody>
          <a:bodyPr wrap="square" rtlCol="0">
            <a:spAutoFit/>
          </a:bodyPr>
          <a:lstStyle/>
          <a:p>
            <a:r>
              <a:rPr lang="en-US" altLang="ja-JP" sz="2400" dirty="0">
                <a:solidFill>
                  <a:srgbClr val="000000"/>
                </a:solidFill>
                <a:latin typeface="Arial" panose="020B0604020202020204" pitchFamily="34" charset="0"/>
                <a:cs typeface="Arial" panose="020B0604020202020204" pitchFamily="34" charset="0"/>
              </a:rPr>
              <a:t>disappeared</a:t>
            </a:r>
            <a:endParaRPr lang="ja-JP" altLang="en-US" sz="2400" dirty="0">
              <a:solidFill>
                <a:srgbClr val="000000"/>
              </a:solidFill>
              <a:latin typeface="Arial" panose="020B0604020202020204" pitchFamily="34" charset="0"/>
              <a:cs typeface="Arial" panose="020B0604020202020204" pitchFamily="34" charset="0"/>
            </a:endParaRPr>
          </a:p>
        </p:txBody>
      </p:sp>
      <p:sp>
        <p:nvSpPr>
          <p:cNvPr id="42" name="テキスト ボックス 35">
            <a:extLst>
              <a:ext uri="{FF2B5EF4-FFF2-40B4-BE49-F238E27FC236}">
                <a16:creationId xmlns:a16="http://schemas.microsoft.com/office/drawing/2014/main" id="{5B167794-D844-8EEE-475B-946ECEBE7852}"/>
              </a:ext>
            </a:extLst>
          </p:cNvPr>
          <p:cNvSpPr txBox="1"/>
          <p:nvPr/>
        </p:nvSpPr>
        <p:spPr>
          <a:xfrm>
            <a:off x="5573665" y="5464856"/>
            <a:ext cx="1730375" cy="461665"/>
          </a:xfrm>
          <a:prstGeom prst="rect">
            <a:avLst/>
          </a:prstGeom>
          <a:noFill/>
        </p:spPr>
        <p:txBody>
          <a:bodyPr wrap="square" rtlCol="0">
            <a:spAutoFit/>
          </a:bodyPr>
          <a:lstStyle/>
          <a:p>
            <a:r>
              <a:rPr lang="en-US" altLang="ja-JP" sz="2400" dirty="0">
                <a:solidFill>
                  <a:srgbClr val="000000"/>
                </a:solidFill>
                <a:latin typeface="Arial" panose="020B0604020202020204" pitchFamily="34" charset="0"/>
                <a:cs typeface="Arial" panose="020B0604020202020204" pitchFamily="34" charset="0"/>
              </a:rPr>
              <a:t>created</a:t>
            </a:r>
            <a:endParaRPr lang="ja-JP" altLang="en-US" sz="2400" dirty="0">
              <a:solidFill>
                <a:srgbClr val="000000"/>
              </a:solidFill>
              <a:latin typeface="Arial" panose="020B0604020202020204" pitchFamily="34" charset="0"/>
              <a:cs typeface="Arial" panose="020B0604020202020204" pitchFamily="34" charset="0"/>
            </a:endParaRPr>
          </a:p>
        </p:txBody>
      </p:sp>
      <p:sp>
        <p:nvSpPr>
          <p:cNvPr id="43" name="テキスト ボックス 2">
            <a:extLst>
              <a:ext uri="{FF2B5EF4-FFF2-40B4-BE49-F238E27FC236}">
                <a16:creationId xmlns:a16="http://schemas.microsoft.com/office/drawing/2014/main" id="{9AF0D734-FBF5-9FDC-9D80-CA48357B7301}"/>
              </a:ext>
            </a:extLst>
          </p:cNvPr>
          <p:cNvSpPr txBox="1"/>
          <p:nvPr/>
        </p:nvSpPr>
        <p:spPr>
          <a:xfrm>
            <a:off x="543054" y="5403656"/>
            <a:ext cx="2029784" cy="707886"/>
          </a:xfrm>
          <a:prstGeom prst="rect">
            <a:avLst/>
          </a:prstGeom>
          <a:noFill/>
        </p:spPr>
        <p:txBody>
          <a:bodyPr wrap="square" rtlCol="0">
            <a:spAutoFit/>
          </a:bodyPr>
          <a:lstStyle/>
          <a:p>
            <a:pPr>
              <a:lnSpc>
                <a:spcPts val="2400"/>
              </a:lnSpc>
            </a:pPr>
            <a:r>
              <a:rPr lang="en-US" altLang="ja-JP" sz="2400" dirty="0">
                <a:solidFill>
                  <a:srgbClr val="000000"/>
                </a:solidFill>
                <a:latin typeface="Arial" panose="020B0604020202020204" pitchFamily="34" charset="0"/>
                <a:cs typeface="Arial" panose="020B0604020202020204" pitchFamily="34" charset="0"/>
              </a:rPr>
              <a:t>Change of free energy</a:t>
            </a:r>
            <a:endParaRPr lang="ja-JP" altLang="en-US" sz="2400" dirty="0">
              <a:solidFill>
                <a:srgbClr val="000000"/>
              </a:solidFill>
              <a:latin typeface="Arial" panose="020B0604020202020204" pitchFamily="34" charset="0"/>
              <a:cs typeface="Arial" panose="020B0604020202020204" pitchFamily="34" charset="0"/>
            </a:endParaRPr>
          </a:p>
        </p:txBody>
      </p:sp>
      <p:sp>
        <p:nvSpPr>
          <p:cNvPr id="44" name="Text Box 54">
            <a:extLst>
              <a:ext uri="{FF2B5EF4-FFF2-40B4-BE49-F238E27FC236}">
                <a16:creationId xmlns:a16="http://schemas.microsoft.com/office/drawing/2014/main" id="{6781C292-8740-C7F9-6A97-460172305D09}"/>
              </a:ext>
            </a:extLst>
          </p:cNvPr>
          <p:cNvSpPr txBox="1">
            <a:spLocks noChangeArrowheads="1"/>
          </p:cNvSpPr>
          <p:nvPr/>
        </p:nvSpPr>
        <p:spPr bwMode="auto">
          <a:xfrm>
            <a:off x="4012028" y="4098377"/>
            <a:ext cx="1441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a:solidFill>
                  <a:srgbClr val="000000"/>
                </a:solidFill>
                <a:latin typeface="Arial" panose="020B0604020202020204" pitchFamily="34" charset="0"/>
                <a:cs typeface="Arial" panose="020B0604020202020204" pitchFamily="34" charset="0"/>
              </a:rPr>
              <a:t>Solid</a:t>
            </a:r>
          </a:p>
        </p:txBody>
      </p:sp>
      <p:sp>
        <p:nvSpPr>
          <p:cNvPr id="45" name="テキスト ボックス 37">
            <a:extLst>
              <a:ext uri="{FF2B5EF4-FFF2-40B4-BE49-F238E27FC236}">
                <a16:creationId xmlns:a16="http://schemas.microsoft.com/office/drawing/2014/main" id="{CE227018-3D22-9253-A378-677EC61F3B2A}"/>
              </a:ext>
            </a:extLst>
          </p:cNvPr>
          <p:cNvSpPr txBox="1"/>
          <p:nvPr/>
        </p:nvSpPr>
        <p:spPr>
          <a:xfrm>
            <a:off x="2443775" y="4371589"/>
            <a:ext cx="2954054" cy="461665"/>
          </a:xfrm>
          <a:prstGeom prst="rect">
            <a:avLst/>
          </a:prstGeom>
          <a:noFill/>
        </p:spPr>
        <p:txBody>
          <a:bodyPr wrap="square" rtlCol="0">
            <a:spAutoFit/>
          </a:bodyPr>
          <a:lstStyle/>
          <a:p>
            <a:r>
              <a:rPr lang="en-US" altLang="ja-JP" sz="2400" dirty="0">
                <a:solidFill>
                  <a:srgbClr val="000000"/>
                </a:solidFill>
                <a:latin typeface="Arial" panose="020B0604020202020204" pitchFamily="34" charset="0"/>
                <a:cs typeface="Arial" panose="020B0604020202020204" pitchFamily="34" charset="0"/>
              </a:rPr>
              <a:t>γ:surface tension</a:t>
            </a:r>
            <a:endParaRPr lang="ja-JP" altLang="en-US" sz="2400" dirty="0">
              <a:solidFill>
                <a:srgbClr val="000000"/>
              </a:solidFill>
              <a:latin typeface="Arial" panose="020B0604020202020204" pitchFamily="34" charset="0"/>
              <a:cs typeface="Arial" panose="020B0604020202020204" pitchFamily="34" charset="0"/>
            </a:endParaRPr>
          </a:p>
        </p:txBody>
      </p:sp>
      <p:sp>
        <p:nvSpPr>
          <p:cNvPr id="46" name="Text Box 48">
            <a:extLst>
              <a:ext uri="{FF2B5EF4-FFF2-40B4-BE49-F238E27FC236}">
                <a16:creationId xmlns:a16="http://schemas.microsoft.com/office/drawing/2014/main" id="{56A525CC-73DD-3592-BD61-3A3F1393885C}"/>
              </a:ext>
            </a:extLst>
          </p:cNvPr>
          <p:cNvSpPr txBox="1">
            <a:spLocks noChangeArrowheads="1"/>
          </p:cNvSpPr>
          <p:nvPr/>
        </p:nvSpPr>
        <p:spPr bwMode="auto">
          <a:xfrm>
            <a:off x="1893559" y="1207141"/>
            <a:ext cx="3559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400" dirty="0">
                <a:solidFill>
                  <a:srgbClr val="0000FF"/>
                </a:solidFill>
                <a:latin typeface="Arial" panose="020B0604020202020204" pitchFamily="34" charset="0"/>
                <a:cs typeface="Arial" panose="020B0604020202020204" pitchFamily="34" charset="0"/>
              </a:rPr>
              <a:t>Before adhesion</a:t>
            </a:r>
          </a:p>
        </p:txBody>
      </p:sp>
      <p:sp>
        <p:nvSpPr>
          <p:cNvPr id="47" name="Text Box 48">
            <a:extLst>
              <a:ext uri="{FF2B5EF4-FFF2-40B4-BE49-F238E27FC236}">
                <a16:creationId xmlns:a16="http://schemas.microsoft.com/office/drawing/2014/main" id="{9C4F2463-7872-2CAC-1187-34FDAA7EBB2C}"/>
              </a:ext>
            </a:extLst>
          </p:cNvPr>
          <p:cNvSpPr txBox="1">
            <a:spLocks noChangeArrowheads="1"/>
          </p:cNvSpPr>
          <p:nvPr/>
        </p:nvSpPr>
        <p:spPr bwMode="auto">
          <a:xfrm>
            <a:off x="5992356" y="1633356"/>
            <a:ext cx="35599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ja-JP" sz="2400" dirty="0">
                <a:solidFill>
                  <a:srgbClr val="0000FF"/>
                </a:solidFill>
                <a:latin typeface="Arial" panose="020B0604020202020204" pitchFamily="34" charset="0"/>
                <a:cs typeface="Arial" panose="020B0604020202020204" pitchFamily="34" charset="0"/>
              </a:rPr>
              <a:t>After adhesion</a:t>
            </a:r>
          </a:p>
        </p:txBody>
      </p:sp>
      <p:sp>
        <p:nvSpPr>
          <p:cNvPr id="48" name="Text Box 101">
            <a:extLst>
              <a:ext uri="{FF2B5EF4-FFF2-40B4-BE49-F238E27FC236}">
                <a16:creationId xmlns:a16="http://schemas.microsoft.com/office/drawing/2014/main" id="{501FEB0F-F397-6A0A-853F-E3666F177775}"/>
              </a:ext>
            </a:extLst>
          </p:cNvPr>
          <p:cNvSpPr txBox="1">
            <a:spLocks noChangeArrowheads="1"/>
          </p:cNvSpPr>
          <p:nvPr/>
        </p:nvSpPr>
        <p:spPr bwMode="auto">
          <a:xfrm>
            <a:off x="3444671" y="3260863"/>
            <a:ext cx="5472112" cy="461665"/>
          </a:xfrm>
          <a:prstGeom prst="rect">
            <a:avLst/>
          </a:prstGeom>
          <a:noFill/>
          <a:ln>
            <a:noFill/>
          </a:ln>
          <a:effectLst/>
        </p:spPr>
        <p:txBody>
          <a:bodyPr>
            <a:spAutoFit/>
          </a:bodyPr>
          <a:lstStyle/>
          <a:p>
            <a:pPr algn="ctr" fontAlgn="auto">
              <a:spcBef>
                <a:spcPct val="50000"/>
              </a:spcBef>
              <a:spcAft>
                <a:spcPts val="0"/>
              </a:spcAft>
            </a:pPr>
            <a:r>
              <a:rPr lang="en-US" altLang="ja-JP" sz="2400" dirty="0">
                <a:solidFill>
                  <a:srgbClr val="FF0000"/>
                </a:solidFill>
                <a:latin typeface="Arial" panose="020B0604020202020204" pitchFamily="34" charset="0"/>
                <a:ea typeface="ＭＳ Ｐゴシック"/>
                <a:cs typeface="Arial" panose="020B0604020202020204" pitchFamily="34" charset="0"/>
              </a:rPr>
              <a:t>Three surfaces</a:t>
            </a:r>
            <a:endParaRPr lang="ja-JP" altLang="en-US" sz="2400" dirty="0">
              <a:solidFill>
                <a:srgbClr val="FF0000"/>
              </a:solidFill>
              <a:latin typeface="Arial" panose="020B0604020202020204" pitchFamily="34" charset="0"/>
              <a:ea typeface="ＭＳ Ｐゴシック"/>
              <a:cs typeface="Arial" panose="020B0604020202020204" pitchFamily="34" charset="0"/>
            </a:endParaRPr>
          </a:p>
        </p:txBody>
      </p:sp>
      <p:sp>
        <p:nvSpPr>
          <p:cNvPr id="49" name="正方形/長方形 3">
            <a:extLst>
              <a:ext uri="{FF2B5EF4-FFF2-40B4-BE49-F238E27FC236}">
                <a16:creationId xmlns:a16="http://schemas.microsoft.com/office/drawing/2014/main" id="{1C6E1BF5-AC2A-8133-ACDD-9FC972A29AE1}"/>
              </a:ext>
            </a:extLst>
          </p:cNvPr>
          <p:cNvSpPr/>
          <p:nvPr/>
        </p:nvSpPr>
        <p:spPr>
          <a:xfrm>
            <a:off x="3346398" y="4765306"/>
            <a:ext cx="4158511" cy="461665"/>
          </a:xfrm>
          <a:prstGeom prst="rect">
            <a:avLst/>
          </a:prstGeom>
        </p:spPr>
        <p:txBody>
          <a:bodyPr wrap="none">
            <a:spAutoFit/>
          </a:bodyPr>
          <a:lstStyle/>
          <a:p>
            <a:r>
              <a:rPr lang="en-US" altLang="ja-JP" sz="2400" dirty="0">
                <a:solidFill>
                  <a:srgbClr val="FF0000"/>
                </a:solidFill>
                <a:latin typeface="Arial" panose="020B0604020202020204" pitchFamily="34" charset="0"/>
                <a:cs typeface="Arial" panose="020B0604020202020204" pitchFamily="34" charset="0"/>
              </a:rPr>
              <a:t>Energy required for adhesion</a:t>
            </a:r>
            <a:endParaRPr lang="ja-JP" alt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757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Criterion for the Spontaneous Adhesion of Air Bubble on Solid Surfaces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13</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4455835"/>
          </a:xfrm>
          <a:prstGeom prst="rect">
            <a:avLst/>
          </a:prstGeom>
          <a:noFill/>
        </p:spPr>
        <p:txBody>
          <a:bodyPr wrap="square" rtlCol="0">
            <a:spAutoFit/>
          </a:bodyPr>
          <a:lstStyle/>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forces tending to separate a particle and a bubble are shown below.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attachment of the bubbles to the surface is determined by the interfacial energies between the solid, liquid, and solid phases. </a:t>
            </a:r>
            <a:r>
              <a:rPr lang="en-US" sz="2400" dirty="0">
                <a:latin typeface="Arial" panose="020B0604020202020204" pitchFamily="34" charset="0"/>
                <a:cs typeface="Arial" panose="020B0604020202020204" pitchFamily="34" charset="0"/>
              </a:rPr>
              <a:t>This is determined by the Young</a:t>
            </a:r>
            <a:endParaRPr lang="en-GB" sz="2400" dirty="0">
              <a:latin typeface="Arial" panose="020B0604020202020204" pitchFamily="34" charset="0"/>
              <a:cs typeface="Arial" panose="020B0604020202020204" pitchFamily="34" charset="0"/>
            </a:endParaRPr>
          </a:p>
          <a:p>
            <a:pPr algn="just">
              <a:lnSpc>
                <a:spcPct val="150000"/>
              </a:lnSpc>
            </a:pPr>
            <a:r>
              <a:rPr lang="en-US" altLang="ja-JP" sz="2400" dirty="0">
                <a:solidFill>
                  <a:srgbClr val="FF0000"/>
                </a:solidFill>
                <a:latin typeface="Arial" charset="0"/>
              </a:rPr>
              <a:t>	</a:t>
            </a:r>
            <a:r>
              <a:rPr lang="en-US" altLang="ja-JP" sz="2400" b="1" dirty="0" err="1">
                <a:solidFill>
                  <a:srgbClr val="FF0000"/>
                </a:solidFill>
                <a:latin typeface="Arial" charset="0"/>
              </a:rPr>
              <a:t>γ</a:t>
            </a:r>
            <a:r>
              <a:rPr lang="en-US" altLang="ja-JP" sz="2400" b="1" baseline="-25000" dirty="0" err="1">
                <a:solidFill>
                  <a:srgbClr val="FF0000"/>
                </a:solidFill>
                <a:latin typeface="Arial" charset="0"/>
              </a:rPr>
              <a:t>S</a:t>
            </a:r>
            <a:r>
              <a:rPr lang="en-US" altLang="ja-JP" sz="2400" b="1" baseline="-25000" dirty="0">
                <a:solidFill>
                  <a:srgbClr val="FF0000"/>
                </a:solidFill>
                <a:latin typeface="Arial" charset="0"/>
              </a:rPr>
              <a:t>/A </a:t>
            </a:r>
            <a:r>
              <a:rPr lang="en-US" altLang="ja-JP" sz="2400" b="1" baseline="-25000" dirty="0">
                <a:solidFill>
                  <a:srgbClr val="000000"/>
                </a:solidFill>
                <a:latin typeface="Arial" charset="0"/>
              </a:rPr>
              <a:t>  </a:t>
            </a:r>
            <a:r>
              <a:rPr lang="en-US" altLang="ja-JP" sz="2400" b="1" dirty="0">
                <a:solidFill>
                  <a:srgbClr val="000000"/>
                </a:solidFill>
                <a:latin typeface="Arial" charset="0"/>
              </a:rPr>
              <a:t>= </a:t>
            </a:r>
            <a:r>
              <a:rPr lang="en-US" altLang="ja-JP" sz="2400" b="1" dirty="0" err="1">
                <a:solidFill>
                  <a:srgbClr val="000000"/>
                </a:solidFill>
                <a:latin typeface="Arial" charset="0"/>
              </a:rPr>
              <a:t>γ</a:t>
            </a:r>
            <a:r>
              <a:rPr lang="en-US" altLang="ja-JP" sz="2400" b="1" baseline="-25000" dirty="0" err="1">
                <a:solidFill>
                  <a:srgbClr val="000000"/>
                </a:solidFill>
                <a:latin typeface="Arial" charset="0"/>
              </a:rPr>
              <a:t>S</a:t>
            </a:r>
            <a:r>
              <a:rPr lang="en-US" altLang="ja-JP" sz="2400" b="1" baseline="-25000" dirty="0">
                <a:solidFill>
                  <a:srgbClr val="000000"/>
                </a:solidFill>
                <a:latin typeface="Arial" charset="0"/>
              </a:rPr>
              <a:t>/W </a:t>
            </a:r>
            <a:r>
              <a:rPr lang="en-US" altLang="ja-JP" sz="2400" b="1" dirty="0">
                <a:solidFill>
                  <a:srgbClr val="000000"/>
                </a:solidFill>
                <a:latin typeface="Arial" charset="0"/>
              </a:rPr>
              <a:t>+</a:t>
            </a:r>
            <a:r>
              <a:rPr lang="en-US" altLang="ja-JP" sz="2400" b="1" dirty="0" err="1">
                <a:solidFill>
                  <a:srgbClr val="0000CC"/>
                </a:solidFill>
                <a:latin typeface="Arial" charset="0"/>
              </a:rPr>
              <a:t>γ</a:t>
            </a:r>
            <a:r>
              <a:rPr lang="en-US" altLang="ja-JP" sz="2400" b="1" baseline="-25000" dirty="0" err="1">
                <a:solidFill>
                  <a:srgbClr val="0000CC"/>
                </a:solidFill>
                <a:latin typeface="Arial" charset="0"/>
              </a:rPr>
              <a:t>W</a:t>
            </a:r>
            <a:r>
              <a:rPr lang="en-US" altLang="ja-JP" sz="2400" b="1" baseline="-25000" dirty="0">
                <a:solidFill>
                  <a:srgbClr val="0000CC"/>
                </a:solidFill>
                <a:latin typeface="Arial" charset="0"/>
              </a:rPr>
              <a:t>/A</a:t>
            </a:r>
            <a:r>
              <a:rPr lang="en-US" altLang="ja-JP" sz="2400" b="1" baseline="-25000" dirty="0">
                <a:solidFill>
                  <a:srgbClr val="000000"/>
                </a:solidFill>
                <a:latin typeface="Arial" charset="0"/>
              </a:rPr>
              <a:t> </a:t>
            </a:r>
            <a:r>
              <a:rPr lang="en-US" altLang="ja-JP" sz="2400" b="1" dirty="0" err="1">
                <a:solidFill>
                  <a:srgbClr val="00B050"/>
                </a:solidFill>
                <a:latin typeface="Arial" charset="0"/>
              </a:rPr>
              <a:t>cosθ</a:t>
            </a:r>
            <a:r>
              <a:rPr lang="en-US" altLang="ja-JP" sz="2400" b="1" dirty="0">
                <a:solidFill>
                  <a:srgbClr val="00B050"/>
                </a:solidFill>
                <a:latin typeface="Arial" charset="0"/>
              </a:rPr>
              <a:t> 					</a:t>
            </a:r>
            <a:r>
              <a:rPr lang="en-US" altLang="ja-JP" sz="2400" dirty="0">
                <a:latin typeface="Arial" charset="0"/>
              </a:rPr>
              <a:t>		…(2)</a:t>
            </a:r>
            <a:endParaRPr lang="en-US" altLang="ja-JP" sz="2400" b="1" dirty="0">
              <a:solidFill>
                <a:srgbClr val="00B050"/>
              </a:solidFill>
              <a:latin typeface="Arial" charset="0"/>
            </a:endParaRPr>
          </a:p>
          <a:p>
            <a:pPr algn="just">
              <a:lnSpc>
                <a:spcPct val="150000"/>
              </a:lnSpc>
            </a:pPr>
            <a:r>
              <a:rPr lang="en-GB" sz="2400" dirty="0">
                <a:latin typeface="Arial" panose="020B0604020202020204" pitchFamily="34" charset="0"/>
                <a:cs typeface="Arial" panose="020B0604020202020204" pitchFamily="34" charset="0"/>
              </a:rPr>
              <a:t>	where </a:t>
            </a:r>
            <a:r>
              <a:rPr lang="el-GR" sz="2400" i="1" dirty="0" err="1">
                <a:latin typeface="Arial" panose="020B0604020202020204" pitchFamily="34" charset="0"/>
                <a:cs typeface="Arial" panose="020B0604020202020204" pitchFamily="34" charset="0"/>
              </a:rPr>
              <a:t>ϒ</a:t>
            </a:r>
            <a:r>
              <a:rPr lang="en-GB" sz="2400" i="1" baseline="-25000" dirty="0">
                <a:latin typeface="Arial" panose="020B0604020202020204" pitchFamily="34" charset="0"/>
                <a:cs typeface="Arial" panose="020B0604020202020204" pitchFamily="34" charset="0"/>
              </a:rPr>
              <a:t>S/A</a:t>
            </a:r>
            <a:r>
              <a:rPr lang="en-GB" sz="2400" i="1" dirty="0">
                <a:latin typeface="Arial" panose="020B0604020202020204" pitchFamily="34" charset="0"/>
                <a:cs typeface="Arial" panose="020B0604020202020204" pitchFamily="34" charset="0"/>
              </a:rPr>
              <a:t>, </a:t>
            </a:r>
            <a:r>
              <a:rPr lang="el-GR" sz="2400" i="1" dirty="0" err="1">
                <a:latin typeface="Arial" panose="020B0604020202020204" pitchFamily="34" charset="0"/>
                <a:cs typeface="Arial" panose="020B0604020202020204" pitchFamily="34" charset="0"/>
              </a:rPr>
              <a:t>ϒ</a:t>
            </a:r>
            <a:r>
              <a:rPr lang="en-GB" sz="2400" i="1" baseline="-25000" dirty="0">
                <a:latin typeface="Arial" panose="020B0604020202020204" pitchFamily="34" charset="0"/>
                <a:cs typeface="Arial" panose="020B0604020202020204" pitchFamily="34" charset="0"/>
              </a:rPr>
              <a:t>S/W </a:t>
            </a:r>
            <a:r>
              <a:rPr lang="en-GB" sz="2400" i="1" dirty="0">
                <a:latin typeface="Arial" panose="020B0604020202020204" pitchFamily="34" charset="0"/>
                <a:cs typeface="Arial" panose="020B0604020202020204" pitchFamily="34" charset="0"/>
              </a:rPr>
              <a:t>and </a:t>
            </a:r>
            <a:r>
              <a:rPr lang="el-GR" sz="2400" i="1" dirty="0" err="1">
                <a:latin typeface="Arial" panose="020B0604020202020204" pitchFamily="34" charset="0"/>
                <a:cs typeface="Arial" panose="020B0604020202020204" pitchFamily="34" charset="0"/>
              </a:rPr>
              <a:t>ϒ</a:t>
            </a:r>
            <a:r>
              <a:rPr lang="en-GB" sz="2400" i="1" baseline="-25000" dirty="0">
                <a:latin typeface="Arial" panose="020B0604020202020204" pitchFamily="34" charset="0"/>
                <a:cs typeface="Arial" panose="020B0604020202020204" pitchFamily="34" charset="0"/>
              </a:rPr>
              <a:t>WA</a:t>
            </a:r>
            <a:r>
              <a:rPr lang="en-GB" sz="2400"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are the surface energies between solid-air, solid-water 	and water-air, respectively. From the figure below </a:t>
            </a:r>
            <a:r>
              <a:rPr lang="el-GR" sz="2400" dirty="0">
                <a:latin typeface="Arial" panose="020B0604020202020204" pitchFamily="34" charset="0"/>
                <a:cs typeface="Arial" panose="020B0604020202020204" pitchFamily="34" charset="0"/>
              </a:rPr>
              <a:t>θ </a:t>
            </a:r>
            <a:r>
              <a:rPr lang="en-GB" sz="2400" dirty="0">
                <a:latin typeface="Arial" panose="020B0604020202020204" pitchFamily="34" charset="0"/>
                <a:cs typeface="Arial" panose="020B0604020202020204" pitchFamily="34" charset="0"/>
              </a:rPr>
              <a:t>is the contact angle between 	the mineral surface 	and the bubble.</a:t>
            </a:r>
          </a:p>
          <a:p>
            <a:pPr marL="342900" indent="-342900" algn="just">
              <a:lnSpc>
                <a:spcPct val="150000"/>
              </a:lnSpc>
              <a:buFont typeface="Wingdings" pitchFamily="2" charset="2"/>
              <a:buChar char="§"/>
            </a:pPr>
            <a:endParaRPr lang="en-GB" sz="2400" dirty="0">
              <a:latin typeface="Arial" panose="020B0604020202020204" pitchFamily="34" charset="0"/>
              <a:cs typeface="Arial" panose="020B0604020202020204" pitchFamily="34" charset="0"/>
            </a:endParaRPr>
          </a:p>
        </p:txBody>
      </p:sp>
      <p:grpSp>
        <p:nvGrpSpPr>
          <p:cNvPr id="4" name="Group 60">
            <a:extLst>
              <a:ext uri="{FF2B5EF4-FFF2-40B4-BE49-F238E27FC236}">
                <a16:creationId xmlns:a16="http://schemas.microsoft.com/office/drawing/2014/main" id="{82E720E7-7048-1104-2EC3-4136B84CE116}"/>
              </a:ext>
            </a:extLst>
          </p:cNvPr>
          <p:cNvGrpSpPr>
            <a:grpSpLocks/>
          </p:cNvGrpSpPr>
          <p:nvPr/>
        </p:nvGrpSpPr>
        <p:grpSpPr bwMode="auto">
          <a:xfrm>
            <a:off x="6096000" y="4238591"/>
            <a:ext cx="4895850" cy="2808288"/>
            <a:chOff x="1474" y="618"/>
            <a:chExt cx="3084" cy="1769"/>
          </a:xfrm>
        </p:grpSpPr>
        <p:sp>
          <p:nvSpPr>
            <p:cNvPr id="5" name="Text Box 27">
              <a:extLst>
                <a:ext uri="{FF2B5EF4-FFF2-40B4-BE49-F238E27FC236}">
                  <a16:creationId xmlns:a16="http://schemas.microsoft.com/office/drawing/2014/main" id="{715B5AE5-3539-08C3-C690-4B832488FFD7}"/>
                </a:ext>
              </a:extLst>
            </p:cNvPr>
            <p:cNvSpPr txBox="1">
              <a:spLocks noChangeArrowheads="1"/>
            </p:cNvSpPr>
            <p:nvPr/>
          </p:nvSpPr>
          <p:spPr bwMode="auto">
            <a:xfrm>
              <a:off x="3560" y="981"/>
              <a:ext cx="9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rgbClr val="0000CC"/>
                  </a:solidFill>
                  <a:latin typeface="Arial" panose="020B0604020202020204" pitchFamily="34" charset="0"/>
                  <a:cs typeface="Arial" panose="020B0604020202020204" pitchFamily="34" charset="0"/>
                </a:rPr>
                <a:t>γ</a:t>
              </a:r>
              <a:r>
                <a:rPr lang="en-US" altLang="ja-JP" sz="2400" baseline="-25000">
                  <a:solidFill>
                    <a:srgbClr val="0000CC"/>
                  </a:solidFill>
                  <a:latin typeface="Arial" panose="020B0604020202020204" pitchFamily="34" charset="0"/>
                  <a:cs typeface="Arial" panose="020B0604020202020204" pitchFamily="34" charset="0"/>
                </a:rPr>
                <a:t>W/A</a:t>
              </a:r>
            </a:p>
          </p:txBody>
        </p:sp>
        <p:sp>
          <p:nvSpPr>
            <p:cNvPr id="6" name="Oval 32">
              <a:extLst>
                <a:ext uri="{FF2B5EF4-FFF2-40B4-BE49-F238E27FC236}">
                  <a16:creationId xmlns:a16="http://schemas.microsoft.com/office/drawing/2014/main" id="{14C98B1F-DD88-F5EC-D2FB-0AF9B7C957B7}"/>
                </a:ext>
              </a:extLst>
            </p:cNvPr>
            <p:cNvSpPr>
              <a:spLocks noChangeArrowheads="1"/>
            </p:cNvSpPr>
            <p:nvPr/>
          </p:nvSpPr>
          <p:spPr bwMode="auto">
            <a:xfrm>
              <a:off x="3107" y="1842"/>
              <a:ext cx="272" cy="272"/>
            </a:xfrm>
            <a:prstGeom prst="ellipse">
              <a:avLst/>
            </a:prstGeom>
            <a:solidFill>
              <a:schemeClr val="bg1"/>
            </a:solidFill>
            <a:ln w="3810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latin typeface="Arial" panose="020B0604020202020204" pitchFamily="34" charset="0"/>
                <a:cs typeface="Arial" panose="020B0604020202020204" pitchFamily="34" charset="0"/>
              </a:endParaRPr>
            </a:p>
          </p:txBody>
        </p:sp>
        <p:grpSp>
          <p:nvGrpSpPr>
            <p:cNvPr id="11" name="Group 17">
              <a:extLst>
                <a:ext uri="{FF2B5EF4-FFF2-40B4-BE49-F238E27FC236}">
                  <a16:creationId xmlns:a16="http://schemas.microsoft.com/office/drawing/2014/main" id="{57BD3149-0551-D663-AE00-C13A630513C2}"/>
                </a:ext>
              </a:extLst>
            </p:cNvPr>
            <p:cNvGrpSpPr>
              <a:grpSpLocks/>
            </p:cNvGrpSpPr>
            <p:nvPr/>
          </p:nvGrpSpPr>
          <p:grpSpPr bwMode="auto">
            <a:xfrm>
              <a:off x="2064" y="1117"/>
              <a:ext cx="1270" cy="1270"/>
              <a:chOff x="884" y="1117"/>
              <a:chExt cx="1270" cy="1270"/>
            </a:xfrm>
          </p:grpSpPr>
          <p:grpSp>
            <p:nvGrpSpPr>
              <p:cNvPr id="61" name="Group 18">
                <a:extLst>
                  <a:ext uri="{FF2B5EF4-FFF2-40B4-BE49-F238E27FC236}">
                    <a16:creationId xmlns:a16="http://schemas.microsoft.com/office/drawing/2014/main" id="{2AE6A0BF-1227-35BB-54B2-ECB5FE10F252}"/>
                  </a:ext>
                </a:extLst>
              </p:cNvPr>
              <p:cNvGrpSpPr>
                <a:grpSpLocks/>
              </p:cNvGrpSpPr>
              <p:nvPr/>
            </p:nvGrpSpPr>
            <p:grpSpPr bwMode="auto">
              <a:xfrm>
                <a:off x="884" y="1117"/>
                <a:ext cx="1270" cy="1270"/>
                <a:chOff x="884" y="1071"/>
                <a:chExt cx="1270" cy="1270"/>
              </a:xfrm>
            </p:grpSpPr>
            <p:sp>
              <p:nvSpPr>
                <p:cNvPr id="63" name="Oval 19">
                  <a:extLst>
                    <a:ext uri="{FF2B5EF4-FFF2-40B4-BE49-F238E27FC236}">
                      <a16:creationId xmlns:a16="http://schemas.microsoft.com/office/drawing/2014/main" id="{AB35D1EF-1EFB-CE1B-7BEE-47896FD3CBF2}"/>
                    </a:ext>
                  </a:extLst>
                </p:cNvPr>
                <p:cNvSpPr>
                  <a:spLocks noChangeArrowheads="1"/>
                </p:cNvSpPr>
                <p:nvPr/>
              </p:nvSpPr>
              <p:spPr bwMode="auto">
                <a:xfrm>
                  <a:off x="930" y="1071"/>
                  <a:ext cx="1180" cy="1134"/>
                </a:xfrm>
                <a:prstGeom prst="ellipse">
                  <a:avLst/>
                </a:prstGeom>
                <a:gradFill rotWithShape="1">
                  <a:gsLst>
                    <a:gs pos="0">
                      <a:schemeClr val="bg1"/>
                    </a:gs>
                    <a:gs pos="100000">
                      <a:schemeClr val="folHlink"/>
                    </a:gs>
                  </a:gsLst>
                  <a:path path="shape">
                    <a:fillToRect l="50000" t="50000" r="50000" b="50000"/>
                  </a:path>
                </a:gradFill>
                <a:ln>
                  <a:noFill/>
                </a:ln>
                <a:effectLst/>
                <a:extLst>
                  <a:ext uri="{91240B29-F687-4F45-9708-019B960494DF}">
                    <a14:hiddenLine xmlns:a14="http://schemas.microsoft.com/office/drawing/2010/main" w="571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latin typeface="Arial" panose="020B0604020202020204" pitchFamily="34" charset="0"/>
                    <a:cs typeface="Arial" panose="020B0604020202020204" pitchFamily="34" charset="0"/>
                  </a:endParaRPr>
                </a:p>
              </p:txBody>
            </p:sp>
            <p:sp>
              <p:nvSpPr>
                <p:cNvPr id="64" name="Rectangle 20">
                  <a:extLst>
                    <a:ext uri="{FF2B5EF4-FFF2-40B4-BE49-F238E27FC236}">
                      <a16:creationId xmlns:a16="http://schemas.microsoft.com/office/drawing/2014/main" id="{00DFB03A-3531-4B8F-1776-F6D35F6D4BD9}"/>
                    </a:ext>
                  </a:extLst>
                </p:cNvPr>
                <p:cNvSpPr>
                  <a:spLocks noChangeArrowheads="1"/>
                </p:cNvSpPr>
                <p:nvPr/>
              </p:nvSpPr>
              <p:spPr bwMode="auto">
                <a:xfrm>
                  <a:off x="884" y="1933"/>
                  <a:ext cx="1270" cy="4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latin typeface="Arial" panose="020B0604020202020204" pitchFamily="34" charset="0"/>
                    <a:cs typeface="Arial" panose="020B0604020202020204" pitchFamily="34" charset="0"/>
                  </a:endParaRPr>
                </a:p>
              </p:txBody>
            </p:sp>
          </p:grpSp>
          <p:sp>
            <p:nvSpPr>
              <p:cNvPr id="62" name="Text Box 21">
                <a:extLst>
                  <a:ext uri="{FF2B5EF4-FFF2-40B4-BE49-F238E27FC236}">
                    <a16:creationId xmlns:a16="http://schemas.microsoft.com/office/drawing/2014/main" id="{27FA27C6-3AB5-B1CE-E022-B24AF734F544}"/>
                  </a:ext>
                </a:extLst>
              </p:cNvPr>
              <p:cNvSpPr txBox="1">
                <a:spLocks noChangeArrowheads="1"/>
              </p:cNvSpPr>
              <p:nvPr/>
            </p:nvSpPr>
            <p:spPr bwMode="auto">
              <a:xfrm>
                <a:off x="1292" y="1434"/>
                <a:ext cx="49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400">
                    <a:solidFill>
                      <a:srgbClr val="000000"/>
                    </a:solidFill>
                    <a:latin typeface="Arial" panose="020B0604020202020204" pitchFamily="34" charset="0"/>
                    <a:cs typeface="Arial" panose="020B0604020202020204" pitchFamily="34" charset="0"/>
                  </a:rPr>
                  <a:t>Air</a:t>
                </a:r>
              </a:p>
            </p:txBody>
          </p:sp>
        </p:grpSp>
        <p:sp>
          <p:nvSpPr>
            <p:cNvPr id="12" name="Text Box 22">
              <a:extLst>
                <a:ext uri="{FF2B5EF4-FFF2-40B4-BE49-F238E27FC236}">
                  <a16:creationId xmlns:a16="http://schemas.microsoft.com/office/drawing/2014/main" id="{FC0FB8F9-59CB-78BF-0D54-36F81C540B30}"/>
                </a:ext>
              </a:extLst>
            </p:cNvPr>
            <p:cNvSpPr txBox="1">
              <a:spLocks noChangeArrowheads="1"/>
            </p:cNvSpPr>
            <p:nvPr/>
          </p:nvSpPr>
          <p:spPr bwMode="auto">
            <a:xfrm>
              <a:off x="2246" y="857"/>
              <a:ext cx="117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a:solidFill>
                    <a:srgbClr val="000000"/>
                  </a:solidFill>
                  <a:latin typeface="Arial" panose="020B0604020202020204" pitchFamily="34" charset="0"/>
                  <a:cs typeface="Arial" panose="020B0604020202020204" pitchFamily="34" charset="0"/>
                </a:rPr>
                <a:t> Water</a:t>
              </a:r>
            </a:p>
          </p:txBody>
        </p:sp>
        <p:sp>
          <p:nvSpPr>
            <p:cNvPr id="50" name="Line 23">
              <a:extLst>
                <a:ext uri="{FF2B5EF4-FFF2-40B4-BE49-F238E27FC236}">
                  <a16:creationId xmlns:a16="http://schemas.microsoft.com/office/drawing/2014/main" id="{C6BC6501-1EE0-A57D-A50A-293DDAA85900}"/>
                </a:ext>
              </a:extLst>
            </p:cNvPr>
            <p:cNvSpPr>
              <a:spLocks noChangeShapeType="1"/>
            </p:cNvSpPr>
            <p:nvPr/>
          </p:nvSpPr>
          <p:spPr bwMode="auto">
            <a:xfrm flipV="1">
              <a:off x="3198" y="1388"/>
              <a:ext cx="408" cy="590"/>
            </a:xfrm>
            <a:prstGeom prst="line">
              <a:avLst/>
            </a:prstGeom>
            <a:noFill/>
            <a:ln w="762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latin typeface="Arial" panose="020B0604020202020204" pitchFamily="34" charset="0"/>
                <a:cs typeface="Arial" panose="020B0604020202020204" pitchFamily="34" charset="0"/>
              </a:endParaRPr>
            </a:p>
          </p:txBody>
        </p:sp>
        <p:grpSp>
          <p:nvGrpSpPr>
            <p:cNvPr id="51" name="Group 31">
              <a:extLst>
                <a:ext uri="{FF2B5EF4-FFF2-40B4-BE49-F238E27FC236}">
                  <a16:creationId xmlns:a16="http://schemas.microsoft.com/office/drawing/2014/main" id="{35FA2F42-2103-30B2-F790-8FDEE8E98840}"/>
                </a:ext>
              </a:extLst>
            </p:cNvPr>
            <p:cNvGrpSpPr>
              <a:grpSpLocks/>
            </p:cNvGrpSpPr>
            <p:nvPr/>
          </p:nvGrpSpPr>
          <p:grpSpPr bwMode="auto">
            <a:xfrm>
              <a:off x="1701" y="1978"/>
              <a:ext cx="1950" cy="317"/>
              <a:chOff x="3243" y="2659"/>
              <a:chExt cx="1950" cy="317"/>
            </a:xfrm>
          </p:grpSpPr>
          <p:sp>
            <p:nvSpPr>
              <p:cNvPr id="58" name="Rectangle 8">
                <a:extLst>
                  <a:ext uri="{FF2B5EF4-FFF2-40B4-BE49-F238E27FC236}">
                    <a16:creationId xmlns:a16="http://schemas.microsoft.com/office/drawing/2014/main" id="{9ACE6538-C89F-F082-6664-BC41864E6D5B}"/>
                  </a:ext>
                </a:extLst>
              </p:cNvPr>
              <p:cNvSpPr>
                <a:spLocks noChangeArrowheads="1"/>
              </p:cNvSpPr>
              <p:nvPr/>
            </p:nvSpPr>
            <p:spPr bwMode="auto">
              <a:xfrm>
                <a:off x="3243" y="2659"/>
                <a:ext cx="1950" cy="317"/>
              </a:xfrm>
              <a:prstGeom prst="rect">
                <a:avLst/>
              </a:prstGeom>
              <a:gradFill rotWithShape="1">
                <a:gsLst>
                  <a:gs pos="10000">
                    <a:schemeClr val="tx1">
                      <a:lumMod val="50000"/>
                      <a:lumOff val="50000"/>
                    </a:schemeClr>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a:solidFill>
                    <a:srgbClr val="000000"/>
                  </a:solidFill>
                  <a:latin typeface="Arial" panose="020B0604020202020204" pitchFamily="34" charset="0"/>
                  <a:cs typeface="Arial" panose="020B0604020202020204" pitchFamily="34" charset="0"/>
                </a:endParaRPr>
              </a:p>
            </p:txBody>
          </p:sp>
          <p:sp>
            <p:nvSpPr>
              <p:cNvPr id="59" name="Text Box 26">
                <a:extLst>
                  <a:ext uri="{FF2B5EF4-FFF2-40B4-BE49-F238E27FC236}">
                    <a16:creationId xmlns:a16="http://schemas.microsoft.com/office/drawing/2014/main" id="{CDA54741-159A-9E07-89C4-DDA629B2CD71}"/>
                  </a:ext>
                </a:extLst>
              </p:cNvPr>
              <p:cNvSpPr txBox="1">
                <a:spLocks noChangeArrowheads="1"/>
              </p:cNvSpPr>
              <p:nvPr/>
            </p:nvSpPr>
            <p:spPr bwMode="auto">
              <a:xfrm>
                <a:off x="3742" y="2659"/>
                <a:ext cx="11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400">
                    <a:solidFill>
                      <a:srgbClr val="000000"/>
                    </a:solidFill>
                    <a:latin typeface="Arial" panose="020B0604020202020204" pitchFamily="34" charset="0"/>
                    <a:cs typeface="Arial" panose="020B0604020202020204" pitchFamily="34" charset="0"/>
                  </a:rPr>
                  <a:t>Solid</a:t>
                </a:r>
              </a:p>
            </p:txBody>
          </p:sp>
          <p:sp>
            <p:nvSpPr>
              <p:cNvPr id="60" name="Line 28">
                <a:extLst>
                  <a:ext uri="{FF2B5EF4-FFF2-40B4-BE49-F238E27FC236}">
                    <a16:creationId xmlns:a16="http://schemas.microsoft.com/office/drawing/2014/main" id="{CDF8A8F0-BC06-8D44-E477-7ECAB35D288D}"/>
                  </a:ext>
                </a:extLst>
              </p:cNvPr>
              <p:cNvSpPr>
                <a:spLocks noChangeShapeType="1"/>
              </p:cNvSpPr>
              <p:nvPr/>
            </p:nvSpPr>
            <p:spPr bwMode="auto">
              <a:xfrm>
                <a:off x="3243" y="2659"/>
                <a:ext cx="19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latin typeface="Arial" panose="020B0604020202020204" pitchFamily="34" charset="0"/>
                  <a:cs typeface="Arial" panose="020B0604020202020204" pitchFamily="34" charset="0"/>
                </a:endParaRPr>
              </a:p>
            </p:txBody>
          </p:sp>
        </p:grpSp>
        <p:sp>
          <p:nvSpPr>
            <p:cNvPr id="52" name="Text Box 33">
              <a:extLst>
                <a:ext uri="{FF2B5EF4-FFF2-40B4-BE49-F238E27FC236}">
                  <a16:creationId xmlns:a16="http://schemas.microsoft.com/office/drawing/2014/main" id="{F0E86ADF-EB51-C282-3D06-7425F720D1F5}"/>
                </a:ext>
              </a:extLst>
            </p:cNvPr>
            <p:cNvSpPr txBox="1">
              <a:spLocks noChangeArrowheads="1"/>
            </p:cNvSpPr>
            <p:nvPr/>
          </p:nvSpPr>
          <p:spPr bwMode="auto">
            <a:xfrm>
              <a:off x="3446" y="1616"/>
              <a:ext cx="95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2400" dirty="0">
                  <a:solidFill>
                    <a:srgbClr val="009900"/>
                  </a:solidFill>
                  <a:latin typeface="Arial" panose="020B0604020202020204" pitchFamily="34" charset="0"/>
                  <a:cs typeface="Arial" panose="020B0604020202020204" pitchFamily="34" charset="0"/>
                </a:rPr>
                <a:t>θ</a:t>
              </a:r>
            </a:p>
          </p:txBody>
        </p:sp>
        <p:sp>
          <p:nvSpPr>
            <p:cNvPr id="53" name="Line 35">
              <a:extLst>
                <a:ext uri="{FF2B5EF4-FFF2-40B4-BE49-F238E27FC236}">
                  <a16:creationId xmlns:a16="http://schemas.microsoft.com/office/drawing/2014/main" id="{9602BCE3-B63E-35FF-56A8-D6D8DF3E824D}"/>
                </a:ext>
              </a:extLst>
            </p:cNvPr>
            <p:cNvSpPr>
              <a:spLocks noChangeShapeType="1"/>
            </p:cNvSpPr>
            <p:nvPr/>
          </p:nvSpPr>
          <p:spPr bwMode="auto">
            <a:xfrm>
              <a:off x="3198" y="1978"/>
              <a:ext cx="40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latin typeface="Arial" panose="020B0604020202020204" pitchFamily="34" charset="0"/>
                <a:cs typeface="Arial" panose="020B0604020202020204" pitchFamily="34" charset="0"/>
              </a:endParaRPr>
            </a:p>
          </p:txBody>
        </p:sp>
        <p:sp>
          <p:nvSpPr>
            <p:cNvPr id="54" name="Line 36">
              <a:extLst>
                <a:ext uri="{FF2B5EF4-FFF2-40B4-BE49-F238E27FC236}">
                  <a16:creationId xmlns:a16="http://schemas.microsoft.com/office/drawing/2014/main" id="{F3AEAFF6-80BD-9225-BCFD-62954670BD54}"/>
                </a:ext>
              </a:extLst>
            </p:cNvPr>
            <p:cNvSpPr>
              <a:spLocks noChangeShapeType="1"/>
            </p:cNvSpPr>
            <p:nvPr/>
          </p:nvSpPr>
          <p:spPr bwMode="auto">
            <a:xfrm flipH="1">
              <a:off x="2336" y="1978"/>
              <a:ext cx="862"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solidFill>
                  <a:srgbClr val="000000"/>
                </a:solidFill>
                <a:latin typeface="Arial" panose="020B0604020202020204" pitchFamily="34" charset="0"/>
                <a:cs typeface="Arial" panose="020B0604020202020204" pitchFamily="34" charset="0"/>
              </a:endParaRPr>
            </a:p>
          </p:txBody>
        </p:sp>
        <p:sp>
          <p:nvSpPr>
            <p:cNvPr id="55" name="Text Box 37">
              <a:extLst>
                <a:ext uri="{FF2B5EF4-FFF2-40B4-BE49-F238E27FC236}">
                  <a16:creationId xmlns:a16="http://schemas.microsoft.com/office/drawing/2014/main" id="{82F44449-1B69-207D-BDE5-B2FC66953A23}"/>
                </a:ext>
              </a:extLst>
            </p:cNvPr>
            <p:cNvSpPr txBox="1">
              <a:spLocks noChangeArrowheads="1"/>
            </p:cNvSpPr>
            <p:nvPr/>
          </p:nvSpPr>
          <p:spPr bwMode="auto">
            <a:xfrm>
              <a:off x="3651" y="1797"/>
              <a:ext cx="9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err="1">
                  <a:solidFill>
                    <a:srgbClr val="000000"/>
                  </a:solidFill>
                  <a:latin typeface="Arial" panose="020B0604020202020204" pitchFamily="34" charset="0"/>
                  <a:cs typeface="Arial" panose="020B0604020202020204" pitchFamily="34" charset="0"/>
                </a:rPr>
                <a:t>γ</a:t>
              </a:r>
              <a:r>
                <a:rPr lang="en-US" altLang="ja-JP" sz="2400" baseline="-25000" dirty="0" err="1">
                  <a:solidFill>
                    <a:srgbClr val="000000"/>
                  </a:solidFill>
                  <a:latin typeface="Arial" panose="020B0604020202020204" pitchFamily="34" charset="0"/>
                  <a:cs typeface="Arial" panose="020B0604020202020204" pitchFamily="34" charset="0"/>
                </a:rPr>
                <a:t>S</a:t>
              </a:r>
              <a:r>
                <a:rPr lang="en-US" altLang="ja-JP" sz="2400" baseline="-25000" dirty="0">
                  <a:solidFill>
                    <a:srgbClr val="000000"/>
                  </a:solidFill>
                  <a:latin typeface="Arial" panose="020B0604020202020204" pitchFamily="34" charset="0"/>
                  <a:cs typeface="Arial" panose="020B0604020202020204" pitchFamily="34" charset="0"/>
                </a:rPr>
                <a:t>/W</a:t>
              </a:r>
            </a:p>
          </p:txBody>
        </p:sp>
        <p:sp>
          <p:nvSpPr>
            <p:cNvPr id="56" name="Text Box 38">
              <a:extLst>
                <a:ext uri="{FF2B5EF4-FFF2-40B4-BE49-F238E27FC236}">
                  <a16:creationId xmlns:a16="http://schemas.microsoft.com/office/drawing/2014/main" id="{D3B5C296-AF20-1AD0-4485-82B12652041B}"/>
                </a:ext>
              </a:extLst>
            </p:cNvPr>
            <p:cNvSpPr txBox="1">
              <a:spLocks noChangeArrowheads="1"/>
            </p:cNvSpPr>
            <p:nvPr/>
          </p:nvSpPr>
          <p:spPr bwMode="auto">
            <a:xfrm>
              <a:off x="1474" y="1570"/>
              <a:ext cx="90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rgbClr val="FF0000"/>
                  </a:solidFill>
                  <a:latin typeface="Arial" panose="020B0604020202020204" pitchFamily="34" charset="0"/>
                  <a:cs typeface="Arial" panose="020B0604020202020204" pitchFamily="34" charset="0"/>
                </a:rPr>
                <a:t>γ</a:t>
              </a:r>
              <a:r>
                <a:rPr lang="en-US" altLang="ja-JP" sz="2400" baseline="-25000">
                  <a:solidFill>
                    <a:srgbClr val="FF0000"/>
                  </a:solidFill>
                  <a:latin typeface="Arial" panose="020B0604020202020204" pitchFamily="34" charset="0"/>
                  <a:cs typeface="Arial" panose="020B0604020202020204" pitchFamily="34" charset="0"/>
                </a:rPr>
                <a:t>S/A</a:t>
              </a:r>
            </a:p>
          </p:txBody>
        </p:sp>
        <p:sp>
          <p:nvSpPr>
            <p:cNvPr id="57" name="Text Box 39">
              <a:extLst>
                <a:ext uri="{FF2B5EF4-FFF2-40B4-BE49-F238E27FC236}">
                  <a16:creationId xmlns:a16="http://schemas.microsoft.com/office/drawing/2014/main" id="{7C6A0CAC-8317-5D3E-04BA-F7DE7367D0F7}"/>
                </a:ext>
              </a:extLst>
            </p:cNvPr>
            <p:cNvSpPr txBox="1">
              <a:spLocks noChangeArrowheads="1"/>
            </p:cNvSpPr>
            <p:nvPr/>
          </p:nvSpPr>
          <p:spPr bwMode="auto">
            <a:xfrm>
              <a:off x="3923" y="618"/>
              <a:ext cx="11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sz="24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58299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Criterion for the Spontaneous Adhesion of Air Bubble on Solid Surfaces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14</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5563831"/>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Substituting Eq. 2 into 1 leads to </a:t>
            </a:r>
          </a:p>
          <a:p>
            <a:pPr algn="just">
              <a:lnSpc>
                <a:spcPct val="150000"/>
              </a:lnSpc>
            </a:pPr>
            <a:r>
              <a:rPr lang="en-US" sz="2400" dirty="0">
                <a:latin typeface="Arial" panose="020B0604020202020204" pitchFamily="34" charset="0"/>
                <a:cs typeface="Arial" panose="020B0604020202020204" pitchFamily="34" charset="0"/>
              </a:rPr>
              <a:t>	</a:t>
            </a:r>
            <a:r>
              <a:rPr lang="en-US" altLang="ja-JP" sz="2400" dirty="0">
                <a:solidFill>
                  <a:srgbClr val="000000"/>
                </a:solidFill>
                <a:latin typeface="Arial" panose="020B0604020202020204" pitchFamily="34" charset="0"/>
                <a:cs typeface="Arial" panose="020B0604020202020204" pitchFamily="34" charset="0"/>
              </a:rPr>
              <a:t>Δ</a:t>
            </a:r>
            <a:r>
              <a:rPr lang="en-US" altLang="ja-JP" sz="2400" i="1" dirty="0">
                <a:solidFill>
                  <a:srgbClr val="000000"/>
                </a:solidFill>
                <a:latin typeface="Arial" panose="020B0604020202020204" pitchFamily="34" charset="0"/>
                <a:cs typeface="Arial" panose="020B0604020202020204" pitchFamily="34" charset="0"/>
              </a:rPr>
              <a:t>E</a:t>
            </a:r>
            <a:r>
              <a:rPr lang="en-US" altLang="ja-JP" sz="2400" dirty="0">
                <a:solidFill>
                  <a:srgbClr val="000000"/>
                </a:solidFill>
                <a:latin typeface="Arial" panose="020B0604020202020204" pitchFamily="34" charset="0"/>
                <a:cs typeface="Arial" panose="020B0604020202020204" pitchFamily="34" charset="0"/>
              </a:rPr>
              <a:t> =</a:t>
            </a:r>
            <a:r>
              <a:rPr lang="en-US" altLang="ja-JP" sz="2400" dirty="0">
                <a:solidFill>
                  <a:srgbClr val="FF0000"/>
                </a:solidFill>
                <a:latin typeface="Arial" panose="020B0604020202020204" pitchFamily="34" charset="0"/>
                <a:cs typeface="Arial" panose="020B0604020202020204" pitchFamily="34" charset="0"/>
              </a:rPr>
              <a:t> </a:t>
            </a:r>
            <a:r>
              <a:rPr lang="en-US" altLang="ja-JP" sz="2400" dirty="0" err="1">
                <a:solidFill>
                  <a:srgbClr val="FF0000"/>
                </a:solidFill>
                <a:latin typeface="Arial" panose="020B0604020202020204" pitchFamily="34" charset="0"/>
                <a:cs typeface="Arial" panose="020B0604020202020204" pitchFamily="34" charset="0"/>
              </a:rPr>
              <a:t>γ</a:t>
            </a:r>
            <a:r>
              <a:rPr lang="en-US" altLang="ja-JP" sz="2400" baseline="-25000" dirty="0" err="1">
                <a:solidFill>
                  <a:srgbClr val="FF0000"/>
                </a:solidFill>
                <a:latin typeface="Arial" panose="020B0604020202020204" pitchFamily="34" charset="0"/>
                <a:cs typeface="Arial" panose="020B0604020202020204" pitchFamily="34" charset="0"/>
              </a:rPr>
              <a:t>S</a:t>
            </a:r>
            <a:r>
              <a:rPr lang="en-US" altLang="ja-JP" sz="2400" baseline="-25000" dirty="0">
                <a:solidFill>
                  <a:srgbClr val="FF0000"/>
                </a:solidFill>
                <a:latin typeface="Arial" panose="020B0604020202020204" pitchFamily="34" charset="0"/>
                <a:cs typeface="Arial" panose="020B0604020202020204" pitchFamily="34" charset="0"/>
              </a:rPr>
              <a:t>/A </a:t>
            </a:r>
            <a:r>
              <a:rPr lang="en-US" altLang="ja-JP" sz="2400" dirty="0">
                <a:solidFill>
                  <a:srgbClr val="000000"/>
                </a:solidFill>
                <a:latin typeface="Arial" panose="020B0604020202020204" pitchFamily="34" charset="0"/>
                <a:cs typeface="Arial" panose="020B0604020202020204" pitchFamily="34" charset="0"/>
              </a:rPr>
              <a:t>- (</a:t>
            </a:r>
            <a:r>
              <a:rPr lang="en-US" altLang="ja-JP" sz="2400" dirty="0" err="1">
                <a:solidFill>
                  <a:srgbClr val="0000CC"/>
                </a:solidFill>
                <a:latin typeface="Arial" panose="020B0604020202020204" pitchFamily="34" charset="0"/>
                <a:cs typeface="Arial" panose="020B0604020202020204" pitchFamily="34" charset="0"/>
              </a:rPr>
              <a:t>γ</a:t>
            </a:r>
            <a:r>
              <a:rPr lang="en-US" altLang="ja-JP" sz="2400" baseline="-25000" dirty="0" err="1">
                <a:solidFill>
                  <a:srgbClr val="0000CC"/>
                </a:solidFill>
                <a:latin typeface="Arial" panose="020B0604020202020204" pitchFamily="34" charset="0"/>
                <a:cs typeface="Arial" panose="020B0604020202020204" pitchFamily="34" charset="0"/>
              </a:rPr>
              <a:t>W</a:t>
            </a:r>
            <a:r>
              <a:rPr lang="en-US" altLang="ja-JP" sz="2400" baseline="-25000" dirty="0">
                <a:solidFill>
                  <a:srgbClr val="0000CC"/>
                </a:solidFill>
                <a:latin typeface="Arial" panose="020B0604020202020204" pitchFamily="34" charset="0"/>
                <a:cs typeface="Arial" panose="020B0604020202020204" pitchFamily="34" charset="0"/>
              </a:rPr>
              <a:t>/A</a:t>
            </a:r>
            <a:r>
              <a:rPr lang="en-US" altLang="ja-JP" sz="2400" dirty="0">
                <a:solidFill>
                  <a:srgbClr val="000000"/>
                </a:solidFill>
                <a:latin typeface="Arial" panose="020B0604020202020204" pitchFamily="34" charset="0"/>
                <a:cs typeface="Arial" panose="020B0604020202020204" pitchFamily="34" charset="0"/>
              </a:rPr>
              <a:t> + </a:t>
            </a:r>
            <a:r>
              <a:rPr lang="en-US" altLang="ja-JP" sz="2400" dirty="0" err="1">
                <a:solidFill>
                  <a:srgbClr val="000000"/>
                </a:solidFill>
                <a:latin typeface="Arial" panose="020B0604020202020204" pitchFamily="34" charset="0"/>
                <a:cs typeface="Arial" panose="020B0604020202020204" pitchFamily="34" charset="0"/>
              </a:rPr>
              <a:t>γ</a:t>
            </a:r>
            <a:r>
              <a:rPr lang="en-US" altLang="ja-JP" sz="2400" baseline="-25000" dirty="0" err="1">
                <a:solidFill>
                  <a:srgbClr val="000000"/>
                </a:solidFill>
                <a:latin typeface="Arial" panose="020B0604020202020204" pitchFamily="34" charset="0"/>
                <a:cs typeface="Arial" panose="020B0604020202020204" pitchFamily="34" charset="0"/>
              </a:rPr>
              <a:t>S</a:t>
            </a:r>
            <a:r>
              <a:rPr lang="en-US" altLang="ja-JP" sz="2400" baseline="-25000" dirty="0">
                <a:solidFill>
                  <a:srgbClr val="000000"/>
                </a:solidFill>
                <a:latin typeface="Arial" panose="020B0604020202020204" pitchFamily="34" charset="0"/>
                <a:cs typeface="Arial" panose="020B0604020202020204" pitchFamily="34" charset="0"/>
              </a:rPr>
              <a:t>/W</a:t>
            </a:r>
            <a:r>
              <a:rPr lang="en-US" altLang="ja-JP" sz="2400" dirty="0">
                <a:solidFill>
                  <a:srgbClr val="000000"/>
                </a:solidFill>
                <a:latin typeface="Arial" panose="020B0604020202020204" pitchFamily="34" charset="0"/>
                <a:cs typeface="Arial" panose="020B0604020202020204" pitchFamily="34" charset="0"/>
              </a:rPr>
              <a:t>)</a:t>
            </a:r>
            <a:r>
              <a:rPr lang="en-US" altLang="ja-JP" sz="2400" dirty="0">
                <a:solidFill>
                  <a:srgbClr val="FF0000"/>
                </a:solidFill>
                <a:latin typeface="Arial" panose="020B0604020202020204" pitchFamily="34" charset="0"/>
                <a:cs typeface="Arial" panose="020B0604020202020204" pitchFamily="34" charset="0"/>
              </a:rPr>
              <a:t> </a:t>
            </a:r>
            <a:r>
              <a:rPr lang="en-US" altLang="ja-JP" sz="2400" dirty="0">
                <a:solidFill>
                  <a:srgbClr val="000000"/>
                </a:solidFill>
                <a:latin typeface="Arial" panose="020B0604020202020204" pitchFamily="34" charset="0"/>
                <a:cs typeface="Arial" panose="020B0604020202020204" pitchFamily="34" charset="0"/>
              </a:rPr>
              <a:t> = </a:t>
            </a:r>
            <a:r>
              <a:rPr lang="en-US" altLang="ja-JP" sz="2400" b="1" dirty="0" err="1">
                <a:solidFill>
                  <a:srgbClr val="0000CC"/>
                </a:solidFill>
                <a:latin typeface="Arial" panose="020B0604020202020204" pitchFamily="34" charset="0"/>
                <a:cs typeface="Arial" panose="020B0604020202020204" pitchFamily="34" charset="0"/>
              </a:rPr>
              <a:t>γ</a:t>
            </a:r>
            <a:r>
              <a:rPr lang="en-US" altLang="ja-JP" sz="2400" b="1" baseline="-25000" dirty="0" err="1">
                <a:solidFill>
                  <a:srgbClr val="0000CC"/>
                </a:solidFill>
                <a:latin typeface="Arial" panose="020B0604020202020204" pitchFamily="34" charset="0"/>
                <a:cs typeface="Arial" panose="020B0604020202020204" pitchFamily="34" charset="0"/>
              </a:rPr>
              <a:t>W</a:t>
            </a:r>
            <a:r>
              <a:rPr lang="en-US" altLang="ja-JP" sz="2400" b="1" baseline="-25000" dirty="0">
                <a:solidFill>
                  <a:srgbClr val="0000CC"/>
                </a:solidFill>
                <a:latin typeface="Arial" panose="020B0604020202020204" pitchFamily="34" charset="0"/>
                <a:cs typeface="Arial" panose="020B0604020202020204" pitchFamily="34" charset="0"/>
              </a:rPr>
              <a:t>/A</a:t>
            </a:r>
            <a:r>
              <a:rPr lang="en-US" altLang="ja-JP" sz="2400" b="1" dirty="0">
                <a:solidFill>
                  <a:srgbClr val="0000CC"/>
                </a:solidFill>
                <a:latin typeface="Arial" panose="020B0604020202020204" pitchFamily="34" charset="0"/>
                <a:cs typeface="Arial" panose="020B0604020202020204" pitchFamily="34" charset="0"/>
              </a:rPr>
              <a:t> </a:t>
            </a:r>
            <a:r>
              <a:rPr lang="en-US" altLang="ja-JP" sz="2400" b="1" dirty="0">
                <a:solidFill>
                  <a:srgbClr val="000000"/>
                </a:solidFill>
                <a:latin typeface="Arial" panose="020B0604020202020204" pitchFamily="34" charset="0"/>
                <a:cs typeface="Arial" panose="020B0604020202020204" pitchFamily="34" charset="0"/>
              </a:rPr>
              <a:t>(cosθ-1</a:t>
            </a:r>
            <a:r>
              <a:rPr lang="ja-JP" altLang="en-US" sz="2400" b="1">
                <a:solidFill>
                  <a:srgbClr val="000000"/>
                </a:solidFill>
                <a:latin typeface="Arial" charset="0"/>
              </a:rPr>
              <a:t>）</a:t>
            </a:r>
            <a:r>
              <a:rPr lang="ja-JP" altLang="en-US" sz="2000" b="1" baseline="-25000">
                <a:solidFill>
                  <a:srgbClr val="000000"/>
                </a:solidFill>
                <a:latin typeface="Arial" charset="0"/>
              </a:rPr>
              <a:t> </a:t>
            </a:r>
          </a:p>
          <a:p>
            <a:pPr algn="just">
              <a:lnSpc>
                <a:spcPct val="150000"/>
              </a:lnSpc>
            </a:pPr>
            <a:endParaRPr lang="en-GB" sz="2400" dirty="0">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The above entails that if the contact angle is very small, then the bubble does not attach to the surface, while a very large contact angle results in very strong bubble attachment. </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That is, the floatability of a mineral therefore increases with the contact angle; minerals with a high contact angle are said to be aerophilic (hydrophobic), i.e., they have a higher affinity for air than water.</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In most cases a contact angle near 90° is sufficient for effective froth flotation.</a:t>
            </a:r>
            <a:endParaRPr lang="en-GB" sz="2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176A82A-FD94-C693-8BF3-AEC13503A69D}"/>
              </a:ext>
            </a:extLst>
          </p:cNvPr>
          <p:cNvSpPr/>
          <p:nvPr/>
        </p:nvSpPr>
        <p:spPr>
          <a:xfrm>
            <a:off x="4461164" y="1579418"/>
            <a:ext cx="2133600" cy="6234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3698843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Particle-Bubble Contact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15</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4455835"/>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Once the particles are rendered hydrophobic, they must be brought in contact with gas bubbles so that the bubbles can attach to the surface. </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If the bubbles and surfaces never come in contact, then no flotation can occur.</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Particle-bubble collision is affected by the relative sizes of the particles.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If the bubbles are large relative to the particles, then fluid flowing around the bubbles can sweep the particles past without coming in contact. </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It is therefore best if the bubble diameter is comparable to the particle diameter in order to ensure good particle-bubble contact.</a:t>
            </a:r>
          </a:p>
        </p:txBody>
      </p:sp>
    </p:spTree>
    <p:extLst>
      <p:ext uri="{BB962C8B-B14F-4D97-AF65-F5344CB8AC3E}">
        <p14:creationId xmlns:p14="http://schemas.microsoft.com/office/powerpoint/2010/main" val="669964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55211"/>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Particle-Bubble Contact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16</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4" name="Oval 3">
            <a:extLst>
              <a:ext uri="{FF2B5EF4-FFF2-40B4-BE49-F238E27FC236}">
                <a16:creationId xmlns:a16="http://schemas.microsoft.com/office/drawing/2014/main" id="{F2097091-D253-5709-12E0-34DBB7DE1671}"/>
              </a:ext>
            </a:extLst>
          </p:cNvPr>
          <p:cNvSpPr/>
          <p:nvPr/>
        </p:nvSpPr>
        <p:spPr>
          <a:xfrm>
            <a:off x="4974393" y="2624611"/>
            <a:ext cx="2429373" cy="2414333"/>
          </a:xfrm>
          <a:prstGeom prst="ellipse">
            <a:avLst/>
          </a:prstGeom>
          <a:gradFill flip="none" rotWithShape="1">
            <a:gsLst>
              <a:gs pos="10000">
                <a:srgbClr val="D7AEFF"/>
              </a:gs>
              <a:gs pos="100000">
                <a:schemeClr val="bg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Bubble</a:t>
            </a:r>
          </a:p>
        </p:txBody>
      </p:sp>
      <p:sp>
        <p:nvSpPr>
          <p:cNvPr id="5" name="Oval 4">
            <a:extLst>
              <a:ext uri="{FF2B5EF4-FFF2-40B4-BE49-F238E27FC236}">
                <a16:creationId xmlns:a16="http://schemas.microsoft.com/office/drawing/2014/main" id="{B86D532F-5D87-7497-A60A-9CC17D2715AF}"/>
              </a:ext>
            </a:extLst>
          </p:cNvPr>
          <p:cNvSpPr/>
          <p:nvPr/>
        </p:nvSpPr>
        <p:spPr>
          <a:xfrm>
            <a:off x="5896774" y="988411"/>
            <a:ext cx="561724" cy="58295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A0B1F22-D41B-9328-166A-3F66FD6EB3C2}"/>
              </a:ext>
            </a:extLst>
          </p:cNvPr>
          <p:cNvSpPr/>
          <p:nvPr/>
        </p:nvSpPr>
        <p:spPr>
          <a:xfrm>
            <a:off x="10359259" y="1108432"/>
            <a:ext cx="264264" cy="24686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1913A88-385B-8F19-DCEA-72838D6095D3}"/>
              </a:ext>
            </a:extLst>
          </p:cNvPr>
          <p:cNvSpPr/>
          <p:nvPr/>
        </p:nvSpPr>
        <p:spPr>
          <a:xfrm>
            <a:off x="9328347" y="2576813"/>
            <a:ext cx="2429373" cy="2414333"/>
          </a:xfrm>
          <a:prstGeom prst="ellipse">
            <a:avLst/>
          </a:prstGeom>
          <a:gradFill flip="none" rotWithShape="1">
            <a:gsLst>
              <a:gs pos="10000">
                <a:srgbClr val="D7AEFF"/>
              </a:gs>
              <a:gs pos="100000">
                <a:schemeClr val="bg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Bubble</a:t>
            </a:r>
          </a:p>
        </p:txBody>
      </p:sp>
      <p:sp>
        <p:nvSpPr>
          <p:cNvPr id="13" name="Oval 12">
            <a:extLst>
              <a:ext uri="{FF2B5EF4-FFF2-40B4-BE49-F238E27FC236}">
                <a16:creationId xmlns:a16="http://schemas.microsoft.com/office/drawing/2014/main" id="{0808A497-17EA-D61D-B594-9CB6127A357D}"/>
              </a:ext>
            </a:extLst>
          </p:cNvPr>
          <p:cNvSpPr/>
          <p:nvPr/>
        </p:nvSpPr>
        <p:spPr>
          <a:xfrm>
            <a:off x="5627355" y="6155514"/>
            <a:ext cx="561724" cy="58295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3F24C1-A871-BFC3-4544-701B946C6E62}"/>
              </a:ext>
            </a:extLst>
          </p:cNvPr>
          <p:cNvSpPr txBox="1"/>
          <p:nvPr/>
        </p:nvSpPr>
        <p:spPr>
          <a:xfrm>
            <a:off x="6426543" y="6092194"/>
            <a:ext cx="316924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Coarse particle</a:t>
            </a:r>
          </a:p>
        </p:txBody>
      </p:sp>
      <p:sp>
        <p:nvSpPr>
          <p:cNvPr id="15" name="Oval 14">
            <a:extLst>
              <a:ext uri="{FF2B5EF4-FFF2-40B4-BE49-F238E27FC236}">
                <a16:creationId xmlns:a16="http://schemas.microsoft.com/office/drawing/2014/main" id="{520B471C-7034-E95F-5E8A-ED5446125068}"/>
              </a:ext>
            </a:extLst>
          </p:cNvPr>
          <p:cNvSpPr/>
          <p:nvPr/>
        </p:nvSpPr>
        <p:spPr>
          <a:xfrm>
            <a:off x="9413358" y="6379807"/>
            <a:ext cx="264264" cy="24686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C3E334A-9346-85F7-025B-0C7A86FF2603}"/>
              </a:ext>
            </a:extLst>
          </p:cNvPr>
          <p:cNvSpPr txBox="1"/>
          <p:nvPr/>
        </p:nvSpPr>
        <p:spPr>
          <a:xfrm>
            <a:off x="9595792" y="6185379"/>
            <a:ext cx="282595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Too fine particle</a:t>
            </a:r>
          </a:p>
        </p:txBody>
      </p:sp>
      <p:sp>
        <p:nvSpPr>
          <p:cNvPr id="17" name="Oval 16">
            <a:extLst>
              <a:ext uri="{FF2B5EF4-FFF2-40B4-BE49-F238E27FC236}">
                <a16:creationId xmlns:a16="http://schemas.microsoft.com/office/drawing/2014/main" id="{DA2D10F1-17F8-3E91-A1AE-7F8299DF8EA6}"/>
              </a:ext>
            </a:extLst>
          </p:cNvPr>
          <p:cNvSpPr/>
          <p:nvPr/>
        </p:nvSpPr>
        <p:spPr>
          <a:xfrm>
            <a:off x="330662" y="2624611"/>
            <a:ext cx="2429373" cy="2414333"/>
          </a:xfrm>
          <a:prstGeom prst="ellipse">
            <a:avLst/>
          </a:prstGeom>
          <a:gradFill flip="none" rotWithShape="1">
            <a:gsLst>
              <a:gs pos="10000">
                <a:srgbClr val="D7AEFF"/>
              </a:gs>
              <a:gs pos="100000">
                <a:schemeClr val="bg1"/>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Bubble</a:t>
            </a:r>
          </a:p>
        </p:txBody>
      </p:sp>
      <p:sp>
        <p:nvSpPr>
          <p:cNvPr id="18" name="Oval 17">
            <a:extLst>
              <a:ext uri="{FF2B5EF4-FFF2-40B4-BE49-F238E27FC236}">
                <a16:creationId xmlns:a16="http://schemas.microsoft.com/office/drawing/2014/main" id="{22960B7A-01CC-337F-E647-6FA9BC265222}"/>
              </a:ext>
            </a:extLst>
          </p:cNvPr>
          <p:cNvSpPr/>
          <p:nvPr/>
        </p:nvSpPr>
        <p:spPr>
          <a:xfrm>
            <a:off x="1127425" y="727422"/>
            <a:ext cx="820129" cy="78259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93285D-74DA-0C11-343F-0750C84D4D0B}"/>
              </a:ext>
            </a:extLst>
          </p:cNvPr>
          <p:cNvSpPr/>
          <p:nvPr/>
        </p:nvSpPr>
        <p:spPr>
          <a:xfrm>
            <a:off x="934119" y="6055693"/>
            <a:ext cx="820129" cy="78259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80A06BEC-4AF9-1CCD-B5F3-822967948565}"/>
              </a:ext>
            </a:extLst>
          </p:cNvPr>
          <p:cNvSpPr/>
          <p:nvPr/>
        </p:nvSpPr>
        <p:spPr>
          <a:xfrm>
            <a:off x="9044767" y="1563613"/>
            <a:ext cx="1265711" cy="2703588"/>
          </a:xfrm>
          <a:custGeom>
            <a:avLst/>
            <a:gdLst>
              <a:gd name="connsiteX0" fmla="*/ 1482436 w 1482436"/>
              <a:gd name="connsiteY0" fmla="*/ 0 h 2909455"/>
              <a:gd name="connsiteX1" fmla="*/ 1108364 w 1482436"/>
              <a:gd name="connsiteY1" fmla="*/ 858982 h 2909455"/>
              <a:gd name="connsiteX2" fmla="*/ 221673 w 1482436"/>
              <a:gd name="connsiteY2" fmla="*/ 1510146 h 2909455"/>
              <a:gd name="connsiteX3" fmla="*/ 0 w 1482436"/>
              <a:gd name="connsiteY3" fmla="*/ 2909455 h 2909455"/>
              <a:gd name="connsiteX4" fmla="*/ 0 w 1482436"/>
              <a:gd name="connsiteY4" fmla="*/ 2909455 h 290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436" h="2909455">
                <a:moveTo>
                  <a:pt x="1482436" y="0"/>
                </a:moveTo>
                <a:cubicBezTo>
                  <a:pt x="1400463" y="303645"/>
                  <a:pt x="1318491" y="607291"/>
                  <a:pt x="1108364" y="858982"/>
                </a:cubicBezTo>
                <a:cubicBezTo>
                  <a:pt x="898237" y="1110673"/>
                  <a:pt x="406400" y="1168401"/>
                  <a:pt x="221673" y="1510146"/>
                </a:cubicBezTo>
                <a:cubicBezTo>
                  <a:pt x="36946" y="1851892"/>
                  <a:pt x="0" y="2909455"/>
                  <a:pt x="0" y="2909455"/>
                </a:cubicBezTo>
                <a:lnTo>
                  <a:pt x="0" y="2909455"/>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4" name="Freeform 33">
            <a:extLst>
              <a:ext uri="{FF2B5EF4-FFF2-40B4-BE49-F238E27FC236}">
                <a16:creationId xmlns:a16="http://schemas.microsoft.com/office/drawing/2014/main" id="{68DF8C5C-4AFE-5115-DDEC-B9A95228B930}"/>
              </a:ext>
            </a:extLst>
          </p:cNvPr>
          <p:cNvSpPr/>
          <p:nvPr/>
        </p:nvSpPr>
        <p:spPr>
          <a:xfrm flipH="1">
            <a:off x="10772936" y="1510014"/>
            <a:ext cx="1265711" cy="2703588"/>
          </a:xfrm>
          <a:custGeom>
            <a:avLst/>
            <a:gdLst>
              <a:gd name="connsiteX0" fmla="*/ 1482436 w 1482436"/>
              <a:gd name="connsiteY0" fmla="*/ 0 h 2909455"/>
              <a:gd name="connsiteX1" fmla="*/ 1108364 w 1482436"/>
              <a:gd name="connsiteY1" fmla="*/ 858982 h 2909455"/>
              <a:gd name="connsiteX2" fmla="*/ 221673 w 1482436"/>
              <a:gd name="connsiteY2" fmla="*/ 1510146 h 2909455"/>
              <a:gd name="connsiteX3" fmla="*/ 0 w 1482436"/>
              <a:gd name="connsiteY3" fmla="*/ 2909455 h 2909455"/>
              <a:gd name="connsiteX4" fmla="*/ 0 w 1482436"/>
              <a:gd name="connsiteY4" fmla="*/ 2909455 h 290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436" h="2909455">
                <a:moveTo>
                  <a:pt x="1482436" y="0"/>
                </a:moveTo>
                <a:cubicBezTo>
                  <a:pt x="1400463" y="303645"/>
                  <a:pt x="1318491" y="607291"/>
                  <a:pt x="1108364" y="858982"/>
                </a:cubicBezTo>
                <a:cubicBezTo>
                  <a:pt x="898237" y="1110673"/>
                  <a:pt x="406400" y="1168401"/>
                  <a:pt x="221673" y="1510146"/>
                </a:cubicBezTo>
                <a:cubicBezTo>
                  <a:pt x="36946" y="1851892"/>
                  <a:pt x="0" y="2909455"/>
                  <a:pt x="0" y="2909455"/>
                </a:cubicBezTo>
                <a:lnTo>
                  <a:pt x="0" y="2909455"/>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5" name="Freeform 34">
            <a:extLst>
              <a:ext uri="{FF2B5EF4-FFF2-40B4-BE49-F238E27FC236}">
                <a16:creationId xmlns:a16="http://schemas.microsoft.com/office/drawing/2014/main" id="{FDF9F219-CF57-8DC7-57C8-58E3C55E72E7}"/>
              </a:ext>
            </a:extLst>
          </p:cNvPr>
          <p:cNvSpPr/>
          <p:nvPr/>
        </p:nvSpPr>
        <p:spPr>
          <a:xfrm>
            <a:off x="4651371" y="1660959"/>
            <a:ext cx="1265711" cy="2703588"/>
          </a:xfrm>
          <a:custGeom>
            <a:avLst/>
            <a:gdLst>
              <a:gd name="connsiteX0" fmla="*/ 1482436 w 1482436"/>
              <a:gd name="connsiteY0" fmla="*/ 0 h 2909455"/>
              <a:gd name="connsiteX1" fmla="*/ 1108364 w 1482436"/>
              <a:gd name="connsiteY1" fmla="*/ 858982 h 2909455"/>
              <a:gd name="connsiteX2" fmla="*/ 221673 w 1482436"/>
              <a:gd name="connsiteY2" fmla="*/ 1510146 h 2909455"/>
              <a:gd name="connsiteX3" fmla="*/ 0 w 1482436"/>
              <a:gd name="connsiteY3" fmla="*/ 2909455 h 2909455"/>
              <a:gd name="connsiteX4" fmla="*/ 0 w 1482436"/>
              <a:gd name="connsiteY4" fmla="*/ 2909455 h 290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436" h="2909455">
                <a:moveTo>
                  <a:pt x="1482436" y="0"/>
                </a:moveTo>
                <a:cubicBezTo>
                  <a:pt x="1400463" y="303645"/>
                  <a:pt x="1318491" y="607291"/>
                  <a:pt x="1108364" y="858982"/>
                </a:cubicBezTo>
                <a:cubicBezTo>
                  <a:pt x="898237" y="1110673"/>
                  <a:pt x="406400" y="1168401"/>
                  <a:pt x="221673" y="1510146"/>
                </a:cubicBezTo>
                <a:cubicBezTo>
                  <a:pt x="36946" y="1851892"/>
                  <a:pt x="0" y="2909455"/>
                  <a:pt x="0" y="2909455"/>
                </a:cubicBezTo>
                <a:lnTo>
                  <a:pt x="0" y="2909455"/>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6" name="Freeform 35">
            <a:extLst>
              <a:ext uri="{FF2B5EF4-FFF2-40B4-BE49-F238E27FC236}">
                <a16:creationId xmlns:a16="http://schemas.microsoft.com/office/drawing/2014/main" id="{434E4DF6-C4FE-3111-38CE-69A0AD409741}"/>
              </a:ext>
            </a:extLst>
          </p:cNvPr>
          <p:cNvSpPr/>
          <p:nvPr/>
        </p:nvSpPr>
        <p:spPr>
          <a:xfrm flipH="1">
            <a:off x="6379540" y="1607360"/>
            <a:ext cx="1265711" cy="2703588"/>
          </a:xfrm>
          <a:custGeom>
            <a:avLst/>
            <a:gdLst>
              <a:gd name="connsiteX0" fmla="*/ 1482436 w 1482436"/>
              <a:gd name="connsiteY0" fmla="*/ 0 h 2909455"/>
              <a:gd name="connsiteX1" fmla="*/ 1108364 w 1482436"/>
              <a:gd name="connsiteY1" fmla="*/ 858982 h 2909455"/>
              <a:gd name="connsiteX2" fmla="*/ 221673 w 1482436"/>
              <a:gd name="connsiteY2" fmla="*/ 1510146 h 2909455"/>
              <a:gd name="connsiteX3" fmla="*/ 0 w 1482436"/>
              <a:gd name="connsiteY3" fmla="*/ 2909455 h 2909455"/>
              <a:gd name="connsiteX4" fmla="*/ 0 w 1482436"/>
              <a:gd name="connsiteY4" fmla="*/ 2909455 h 290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436" h="2909455">
                <a:moveTo>
                  <a:pt x="1482436" y="0"/>
                </a:moveTo>
                <a:cubicBezTo>
                  <a:pt x="1400463" y="303645"/>
                  <a:pt x="1318491" y="607291"/>
                  <a:pt x="1108364" y="858982"/>
                </a:cubicBezTo>
                <a:cubicBezTo>
                  <a:pt x="898237" y="1110673"/>
                  <a:pt x="406400" y="1168401"/>
                  <a:pt x="221673" y="1510146"/>
                </a:cubicBezTo>
                <a:cubicBezTo>
                  <a:pt x="36946" y="1851892"/>
                  <a:pt x="0" y="2909455"/>
                  <a:pt x="0" y="2909455"/>
                </a:cubicBezTo>
                <a:lnTo>
                  <a:pt x="0" y="2909455"/>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7" name="Freeform 36">
            <a:extLst>
              <a:ext uri="{FF2B5EF4-FFF2-40B4-BE49-F238E27FC236}">
                <a16:creationId xmlns:a16="http://schemas.microsoft.com/office/drawing/2014/main" id="{07DEBA73-505F-C7A8-EEE8-C010C59B18FC}"/>
              </a:ext>
            </a:extLst>
          </p:cNvPr>
          <p:cNvSpPr/>
          <p:nvPr/>
        </p:nvSpPr>
        <p:spPr>
          <a:xfrm>
            <a:off x="26079" y="1632687"/>
            <a:ext cx="1265711" cy="2703588"/>
          </a:xfrm>
          <a:custGeom>
            <a:avLst/>
            <a:gdLst>
              <a:gd name="connsiteX0" fmla="*/ 1482436 w 1482436"/>
              <a:gd name="connsiteY0" fmla="*/ 0 h 2909455"/>
              <a:gd name="connsiteX1" fmla="*/ 1108364 w 1482436"/>
              <a:gd name="connsiteY1" fmla="*/ 858982 h 2909455"/>
              <a:gd name="connsiteX2" fmla="*/ 221673 w 1482436"/>
              <a:gd name="connsiteY2" fmla="*/ 1510146 h 2909455"/>
              <a:gd name="connsiteX3" fmla="*/ 0 w 1482436"/>
              <a:gd name="connsiteY3" fmla="*/ 2909455 h 2909455"/>
              <a:gd name="connsiteX4" fmla="*/ 0 w 1482436"/>
              <a:gd name="connsiteY4" fmla="*/ 2909455 h 290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436" h="2909455">
                <a:moveTo>
                  <a:pt x="1482436" y="0"/>
                </a:moveTo>
                <a:cubicBezTo>
                  <a:pt x="1400463" y="303645"/>
                  <a:pt x="1318491" y="607291"/>
                  <a:pt x="1108364" y="858982"/>
                </a:cubicBezTo>
                <a:cubicBezTo>
                  <a:pt x="898237" y="1110673"/>
                  <a:pt x="406400" y="1168401"/>
                  <a:pt x="221673" y="1510146"/>
                </a:cubicBezTo>
                <a:cubicBezTo>
                  <a:pt x="36946" y="1851892"/>
                  <a:pt x="0" y="2909455"/>
                  <a:pt x="0" y="2909455"/>
                </a:cubicBezTo>
                <a:lnTo>
                  <a:pt x="0" y="2909455"/>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8" name="Freeform 37">
            <a:extLst>
              <a:ext uri="{FF2B5EF4-FFF2-40B4-BE49-F238E27FC236}">
                <a16:creationId xmlns:a16="http://schemas.microsoft.com/office/drawing/2014/main" id="{3011F59D-6D90-6060-93E0-3E7726B105E6}"/>
              </a:ext>
            </a:extLst>
          </p:cNvPr>
          <p:cNvSpPr/>
          <p:nvPr/>
        </p:nvSpPr>
        <p:spPr>
          <a:xfrm flipH="1">
            <a:off x="1754248" y="1579088"/>
            <a:ext cx="1265711" cy="2703588"/>
          </a:xfrm>
          <a:custGeom>
            <a:avLst/>
            <a:gdLst>
              <a:gd name="connsiteX0" fmla="*/ 1482436 w 1482436"/>
              <a:gd name="connsiteY0" fmla="*/ 0 h 2909455"/>
              <a:gd name="connsiteX1" fmla="*/ 1108364 w 1482436"/>
              <a:gd name="connsiteY1" fmla="*/ 858982 h 2909455"/>
              <a:gd name="connsiteX2" fmla="*/ 221673 w 1482436"/>
              <a:gd name="connsiteY2" fmla="*/ 1510146 h 2909455"/>
              <a:gd name="connsiteX3" fmla="*/ 0 w 1482436"/>
              <a:gd name="connsiteY3" fmla="*/ 2909455 h 2909455"/>
              <a:gd name="connsiteX4" fmla="*/ 0 w 1482436"/>
              <a:gd name="connsiteY4" fmla="*/ 2909455 h 2909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436" h="2909455">
                <a:moveTo>
                  <a:pt x="1482436" y="0"/>
                </a:moveTo>
                <a:cubicBezTo>
                  <a:pt x="1400463" y="303645"/>
                  <a:pt x="1318491" y="607291"/>
                  <a:pt x="1108364" y="858982"/>
                </a:cubicBezTo>
                <a:cubicBezTo>
                  <a:pt x="898237" y="1110673"/>
                  <a:pt x="406400" y="1168401"/>
                  <a:pt x="221673" y="1510146"/>
                </a:cubicBezTo>
                <a:cubicBezTo>
                  <a:pt x="36946" y="1851892"/>
                  <a:pt x="0" y="2909455"/>
                  <a:pt x="0" y="2909455"/>
                </a:cubicBezTo>
                <a:lnTo>
                  <a:pt x="0" y="2909455"/>
                </a:ln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41" name="TextBox 40">
            <a:extLst>
              <a:ext uri="{FF2B5EF4-FFF2-40B4-BE49-F238E27FC236}">
                <a16:creationId xmlns:a16="http://schemas.microsoft.com/office/drawing/2014/main" id="{1EE5ECBC-BE9D-EDDA-3145-5F94EED62F84}"/>
              </a:ext>
            </a:extLst>
          </p:cNvPr>
          <p:cNvSpPr txBox="1"/>
          <p:nvPr/>
        </p:nvSpPr>
        <p:spPr>
          <a:xfrm>
            <a:off x="1755396" y="6185379"/>
            <a:ext cx="350168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Too coarse particle</a:t>
            </a:r>
          </a:p>
        </p:txBody>
      </p:sp>
    </p:spTree>
    <p:extLst>
      <p:ext uri="{BB962C8B-B14F-4D97-AF65-F5344CB8AC3E}">
        <p14:creationId xmlns:p14="http://schemas.microsoft.com/office/powerpoint/2010/main" val="3129668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052 0.01736 0.00026 0.03519 0.0017 0.05255 C 0.00196 0.05625 0.00417 0.05857 0.00521 0.06181 C 0.00964 0.07801 0.00365 0.06528 0.01042 0.07732 C 0.01094 0.08056 0.0112 0.0838 0.01211 0.08658 C 0.01302 0.08912 0.01459 0.09051 0.01563 0.09283 C 0.02448 0.1125 0.0142 0.09352 0.02266 0.10834 C 0.02318 0.11158 0.02318 0.11505 0.02435 0.11759 C 0.02565 0.1206 0.028 0.12153 0.02956 0.12384 C 0.03269 0.12871 0.03607 0.13334 0.03829 0.13935 C 0.03946 0.14259 0.03998 0.14676 0.0418 0.14861 C 0.04493 0.15209 0.05222 0.15486 0.05222 0.15486 C 0.05339 0.15695 0.05443 0.15926 0.05573 0.16111 C 0.05743 0.16343 0.05951 0.16459 0.06094 0.16736 C 0.0625 0.16991 0.06302 0.17384 0.06446 0.17662 C 0.0724 0.19051 0.06836 0.17292 0.0767 0.19514 C 0.08737 0.22384 0.0737 0.18866 0.0836 0.21065 C 0.09245 0.23033 0.08217 0.21111 0.09063 0.22616 C 0.09115 0.22917 0.09141 0.23264 0.09232 0.23542 C 0.09323 0.23796 0.09506 0.23912 0.09584 0.24167 C 0.09753 0.24746 0.10287 0.26181 0.09935 0.26019 L 0.09232 0.25718 C 0.0905 0.25394 0.08581 0.2463 0.08542 0.24167 C 0.08503 0.23843 0.08659 0.23542 0.08711 0.23241 C 0.08881 0.23334 0.09076 0.2338 0.09232 0.23542 C 0.09948 0.24306 0.09597 0.25556 0.09753 0.26968 C 0.09831 0.27593 0.09987 0.28195 0.10105 0.2882 C 0.1017 0.29121 0.10157 0.29514 0.10287 0.29746 L 0.10625 0.30371 C 0.10743 0.30996 0.10769 0.3169 0.10977 0.32222 C 0.11094 0.32546 0.11237 0.32824 0.11329 0.33148 C 0.11472 0.33681 0.11589 0.34838 0.1168 0.35324 C 0.11784 0.35949 0.12019 0.37176 0.12019 0.37176 C 0.12448 0.41759 0.12318 0.39584 0.12019 0.48033 C 0.12006 0.48658 0.11706 0.49445 0.11498 0.49908 C 0.11394 0.50116 0.1125 0.50278 0.11146 0.50509 C 0.11016 0.5081 0.10938 0.51158 0.10808 0.51435 C 0.10704 0.51667 0.1056 0.51829 0.10456 0.5206 C 0.10209 0.52662 0.09987 0.5331 0.09753 0.53935 C 0.09636 0.54236 0.09584 0.54653 0.09414 0.54861 C 0.07904 0.56644 0.09805 0.54514 0.0836 0.55787 C 0.08177 0.55949 0.08034 0.5625 0.07839 0.56412 C 0.075 0.56667 0.07097 0.56667 0.06797 0.57037 C 0.06511 0.57361 0.0612 0.5794 0.05743 0.57963 C 0.04063 0.58056 0.02383 0.57963 0.0069 0.57963 " pathEditMode="fixed" ptsTypes="AAAAAAAAAAAAAAAAAAAAAAAAAAAAAAAAAAAAAAAAAAAAA">
                                      <p:cBhvr>
                                        <p:cTn id="6" dur="2000" fill="hold"/>
                                        <p:tgtEl>
                                          <p:spTgt spid="1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C -0.00065 -0.00741 -0.00104 -0.01458 -0.00182 -0.02176 C -0.00221 -0.025 -0.00352 -0.02801 -0.00352 -0.03125 C -0.00352 -0.09259 -0.00221 -0.04398 0 -0.08079 C 0.00026 -0.08611 0 -0.0912 0 -0.0963 " pathEditMode="relative" ptsTypes="AAAAA">
                                      <p:cBhvr>
                                        <p:cTn id="10" dur="2000" fill="hold"/>
                                        <p:tgtEl>
                                          <p:spTgt spid="1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508 -0.00601 C -0.00417 0.00394 -0.00325 0.025 0.00026 0.03426 C 0.00247 0.04028 0.00365 0.04862 0.00716 0.05278 L 0.01237 0.05903 C 0.01471 0.06528 0.0181 0.07061 0.0194 0.07755 C 0.02175 0.09051 0.02018 0.08426 0.02461 0.09607 C 0.0263 0.11112 0.02747 0.12755 0.03333 0.13959 C 0.03607 0.14514 0.04206 0.1551 0.04206 0.15533 C 0.04271 0.15811 0.04297 0.16158 0.04375 0.16436 C 0.04518 0.16922 0.04818 0.17639 0.05078 0.17987 C 0.05417 0.18426 0.05833 0.18704 0.0612 0.19237 C 0.06302 0.19537 0.06458 0.19885 0.06654 0.20162 C 0.06979 0.20625 0.07344 0.20996 0.07695 0.21389 L 0.08216 0.22014 C 0.08659 0.24352 0.0806 0.21482 0.08737 0.23889 C 0.09193 0.25463 0.08581 0.24213 0.09258 0.2544 C 0.09323 0.25741 0.09349 0.26042 0.0944 0.26366 C 0.09662 0.2713 0.09805 0.27338 0.1013 0.27917 C 0.10195 0.28218 0.10182 0.28612 0.10313 0.28843 C 0.10612 0.29375 0.11354 0.3007 0.11354 0.30093 C 0.11419 0.30394 0.11537 0.30695 0.11537 0.31019 C 0.11537 0.31436 0.11419 0.31852 0.11354 0.32246 C 0.10859 0.35371 0.1155 0.30556 0.11003 0.34422 C 0.11068 0.36065 0.11055 0.37732 0.11185 0.39375 C 0.11237 0.40024 0.11537 0.4125 0.11537 0.41274 C 0.11471 0.42593 0.11471 0.43936 0.11354 0.45278 C 0.11302 0.45926 0.11068 0.46482 0.11003 0.47107 C 0.10938 0.47848 0.10872 0.49167 0.10664 0.49908 C 0.1056 0.50255 0.10456 0.50579 0.10313 0.50857 C 0.10156 0.51112 0.09974 0.51297 0.09792 0.51482 C 0.09622 0.51598 0.0944 0.5169 0.09258 0.51783 C 0.09141 0.51991 0.09063 0.52269 0.08919 0.52408 C 0.08581 0.52662 0.08216 0.52824 0.07865 0.53033 C 0.07695 0.53125 0.075 0.53149 0.07344 0.53334 C 0.06992 0.5375 0.06693 0.54329 0.06302 0.54584 C 0.05951 0.54769 0.05612 0.55047 0.05247 0.55186 C 0.05026 0.55301 0.04284 0.55602 0.04037 0.55811 C 0.03841 0.55973 0.03698 0.56274 0.03503 0.56436 C 0.03346 0.56551 0.03151 0.56574 0.02982 0.56737 C 0.028 0.56922 0.02669 0.57269 0.02461 0.57362 C 0.02005 0.57593 0.01537 0.5757 0.01068 0.57662 C -0.01159 0.57338 -0.00404 0.57917 -0.01367 0.57061 " pathEditMode="relative" rAng="0" ptsTypes="AAAAAAAAAAAAAAAAAAAAAAAAAAAAAAAAAAAAAAAAAA">
                                      <p:cBhvr>
                                        <p:cTn id="14" dur="2000" fill="hold"/>
                                        <p:tgtEl>
                                          <p:spTgt spid="5"/>
                                        </p:tgtEl>
                                        <p:attrNameLst>
                                          <p:attrName>ppt_x</p:attrName>
                                          <p:attrName>ppt_y</p:attrName>
                                        </p:attrNameLst>
                                      </p:cBhvr>
                                      <p:rCtr x="5586" y="2912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C 0.00027 0.01134 0.00053 0.02291 0.00105 0.03426 C 0.00131 0.03889 0.00261 0.04375 0.00339 0.04838 C 0.00391 0.05162 0.00586 0.06736 0.00678 0.06852 L 0.01016 0.07268 C 0.01055 0.07453 0.01055 0.07708 0.01133 0.0787 C 0.01211 0.08055 0.01368 0.08102 0.01472 0.08264 C 0.01628 0.08518 0.01771 0.08819 0.01928 0.09074 C 0.02032 0.09282 0.02175 0.09444 0.02266 0.09676 C 0.02344 0.09884 0.02396 0.10116 0.02487 0.10301 C 0.02592 0.10463 0.02722 0.10555 0.02839 0.10694 C 0.02904 0.10903 0.02969 0.11134 0.0306 0.11296 C 0.03152 0.11481 0.03321 0.11504 0.03399 0.11713 C 0.04024 0.13102 0.02878 0.11551 0.03855 0.12708 C 0.03933 0.12916 0.03985 0.13148 0.04076 0.1331 C 0.0418 0.13495 0.04323 0.13565 0.04428 0.13727 C 0.04545 0.13912 0.04636 0.14143 0.04766 0.14328 C 0.0487 0.14491 0.05 0.14583 0.05105 0.14745 C 0.05222 0.14907 0.05326 0.15162 0.05443 0.15347 C 0.05743 0.15787 0.05782 0.15741 0.0612 0.15949 C 0.06237 0.16088 0.06342 0.1625 0.06472 0.16342 C 0.06576 0.16458 0.06706 0.16458 0.0681 0.16551 C 0.07045 0.16782 0.07266 0.17083 0.07487 0.17361 L 0.07826 0.17754 C 0.07943 0.17893 0.08047 0.18102 0.08165 0.18171 L 0.08516 0.18379 C 0.0862 0.18565 0.08724 0.18796 0.08855 0.18981 C 0.08959 0.19143 0.09102 0.19213 0.09193 0.19375 C 0.09284 0.1956 0.0931 0.19838 0.09415 0.19977 C 0.09519 0.20116 0.09649 0.20092 0.09766 0.20185 C 0.09883 0.20301 0.09987 0.20463 0.10105 0.20602 L 0.1056 0.21805 C 0.10625 0.22014 0.10743 0.22176 0.10782 0.22407 L 0.11016 0.23634 C 0.11042 0.23819 0.11094 0.24028 0.1112 0.24236 C 0.11485 0.26759 0.11029 0.23611 0.11355 0.25648 C 0.11394 0.25903 0.1142 0.2618 0.11459 0.26458 C 0.1181 0.28495 0.11602 0.26828 0.1181 0.2868 C 0.11941 0.31736 0.11758 0.30463 0.12149 0.32523 L 0.1237 0.33727 L 0.12487 0.34328 C 0.12618 0.3618 0.12683 0.3625 0.12487 0.38379 C 0.12448 0.38796 0.12253 0.39583 0.12253 0.39583 C 0.12292 0.40254 0.12318 0.40926 0.1237 0.41597 C 0.12474 0.42986 0.12566 0.42176 0.1237 0.43217 C 0.12214 0.45278 0.12188 0.44745 0.1237 0.47453 C 0.12383 0.47662 0.12448 0.4787 0.12487 0.48078 C 0.12527 0.48333 0.12566 0.48611 0.12605 0.48866 C 0.12566 0.50416 0.12579 0.51991 0.12487 0.53518 C 0.12461 0.53935 0.12331 0.54328 0.12253 0.54745 L 0.12149 0.55347 C 0.1211 0.55949 0.12032 0.56551 0.12032 0.57153 C 0.12032 0.58148 0.12188 0.60463 0.12253 0.61597 C 0.12383 0.6868 0.1237 0.65787 0.1237 0.70301 " pathEditMode="relative" ptsTypes="AAAAAAAAAAAAAAAAAAAAAAAAAAAAAAAAAAAAAAAAAAAAAAAAAAAAAA">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55211"/>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Particle-Bubble Contact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17</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pic>
        <p:nvPicPr>
          <p:cNvPr id="2" name="Picture 2">
            <a:extLst>
              <a:ext uri="{FF2B5EF4-FFF2-40B4-BE49-F238E27FC236}">
                <a16:creationId xmlns:a16="http://schemas.microsoft.com/office/drawing/2014/main" id="{93A32A65-4D06-8432-3A66-A73C464E9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890" y="1066422"/>
            <a:ext cx="9374170" cy="57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1">
            <a:extLst>
              <a:ext uri="{FF2B5EF4-FFF2-40B4-BE49-F238E27FC236}">
                <a16:creationId xmlns:a16="http://schemas.microsoft.com/office/drawing/2014/main" id="{510B1A78-25F5-97D6-8CD4-1387ACF033BA}"/>
              </a:ext>
            </a:extLst>
          </p:cNvPr>
          <p:cNvSpPr txBox="1"/>
          <p:nvPr/>
        </p:nvSpPr>
        <p:spPr>
          <a:xfrm>
            <a:off x="7987790" y="2407190"/>
            <a:ext cx="1299194" cy="472293"/>
          </a:xfrm>
          <a:prstGeom prst="rect">
            <a:avLst/>
          </a:prstGeom>
          <a:noFill/>
        </p:spPr>
        <p:txBody>
          <a:bodyPr wrap="square" rtlCol="0">
            <a:spAutoFit/>
          </a:bodyPr>
          <a:lstStyle/>
          <a:p>
            <a:pPr fontAlgn="base">
              <a:spcBef>
                <a:spcPct val="0"/>
              </a:spcBef>
              <a:spcAft>
                <a:spcPct val="0"/>
              </a:spcAft>
            </a:pPr>
            <a:r>
              <a:rPr lang="en-US" altLang="ja-JP" sz="2400" dirty="0">
                <a:solidFill>
                  <a:srgbClr val="000000"/>
                </a:solidFill>
              </a:rPr>
              <a:t>PbS</a:t>
            </a:r>
            <a:endParaRPr lang="ja-JP" altLang="en-US" sz="2400" dirty="0">
              <a:solidFill>
                <a:srgbClr val="000000"/>
              </a:solidFill>
            </a:endParaRPr>
          </a:p>
        </p:txBody>
      </p:sp>
      <p:sp>
        <p:nvSpPr>
          <p:cNvPr id="11" name="テキスト ボックス 6">
            <a:extLst>
              <a:ext uri="{FF2B5EF4-FFF2-40B4-BE49-F238E27FC236}">
                <a16:creationId xmlns:a16="http://schemas.microsoft.com/office/drawing/2014/main" id="{D086AFC4-7945-9314-3492-35E3E90B7F12}"/>
              </a:ext>
            </a:extLst>
          </p:cNvPr>
          <p:cNvSpPr txBox="1"/>
          <p:nvPr/>
        </p:nvSpPr>
        <p:spPr>
          <a:xfrm>
            <a:off x="5161619" y="4423413"/>
            <a:ext cx="1172739" cy="409321"/>
          </a:xfrm>
          <a:prstGeom prst="rect">
            <a:avLst/>
          </a:prstGeom>
          <a:noFill/>
        </p:spPr>
        <p:txBody>
          <a:bodyPr wrap="square" rtlCol="0">
            <a:spAutoFit/>
          </a:bodyPr>
          <a:lstStyle/>
          <a:p>
            <a:r>
              <a:rPr lang="en-US" altLang="ja-JP" sz="2000" dirty="0"/>
              <a:t>30s</a:t>
            </a:r>
            <a:endParaRPr kumimoji="1" lang="ja-JP" altLang="en-US" sz="2000" dirty="0"/>
          </a:p>
        </p:txBody>
      </p:sp>
      <p:sp>
        <p:nvSpPr>
          <p:cNvPr id="12" name="テキスト ボックス 7">
            <a:extLst>
              <a:ext uri="{FF2B5EF4-FFF2-40B4-BE49-F238E27FC236}">
                <a16:creationId xmlns:a16="http://schemas.microsoft.com/office/drawing/2014/main" id="{E581794D-F173-A352-CA13-422CCD70406F}"/>
              </a:ext>
            </a:extLst>
          </p:cNvPr>
          <p:cNvSpPr txBox="1"/>
          <p:nvPr/>
        </p:nvSpPr>
        <p:spPr>
          <a:xfrm>
            <a:off x="5233627" y="3487309"/>
            <a:ext cx="1172739" cy="409321"/>
          </a:xfrm>
          <a:prstGeom prst="rect">
            <a:avLst/>
          </a:prstGeom>
          <a:noFill/>
        </p:spPr>
        <p:txBody>
          <a:bodyPr wrap="square" rtlCol="0">
            <a:spAutoFit/>
          </a:bodyPr>
          <a:lstStyle/>
          <a:p>
            <a:r>
              <a:rPr lang="en-US" altLang="ja-JP" sz="2000" dirty="0"/>
              <a:t>1min</a:t>
            </a:r>
            <a:endParaRPr kumimoji="1" lang="ja-JP" altLang="en-US" sz="2000" dirty="0"/>
          </a:p>
        </p:txBody>
      </p:sp>
      <p:sp>
        <p:nvSpPr>
          <p:cNvPr id="19" name="テキスト ボックス 8">
            <a:extLst>
              <a:ext uri="{FF2B5EF4-FFF2-40B4-BE49-F238E27FC236}">
                <a16:creationId xmlns:a16="http://schemas.microsoft.com/office/drawing/2014/main" id="{E21B09FC-BD45-EC24-43A0-5EA4BD1598B6}"/>
              </a:ext>
            </a:extLst>
          </p:cNvPr>
          <p:cNvSpPr txBox="1"/>
          <p:nvPr/>
        </p:nvSpPr>
        <p:spPr>
          <a:xfrm>
            <a:off x="5251485" y="1759117"/>
            <a:ext cx="1172739" cy="409321"/>
          </a:xfrm>
          <a:prstGeom prst="rect">
            <a:avLst/>
          </a:prstGeom>
          <a:noFill/>
        </p:spPr>
        <p:txBody>
          <a:bodyPr wrap="square" rtlCol="0">
            <a:spAutoFit/>
          </a:bodyPr>
          <a:lstStyle/>
          <a:p>
            <a:r>
              <a:rPr lang="en-US" altLang="ja-JP" sz="2000" dirty="0"/>
              <a:t>4min</a:t>
            </a:r>
            <a:endParaRPr kumimoji="1" lang="ja-JP" altLang="en-US" sz="2000" dirty="0"/>
          </a:p>
        </p:txBody>
      </p:sp>
      <p:sp>
        <p:nvSpPr>
          <p:cNvPr id="20" name="テキスト ボックス 10">
            <a:extLst>
              <a:ext uri="{FF2B5EF4-FFF2-40B4-BE49-F238E27FC236}">
                <a16:creationId xmlns:a16="http://schemas.microsoft.com/office/drawing/2014/main" id="{ECE4C79C-D53F-8A5F-B6C4-A16E5EAD912F}"/>
              </a:ext>
            </a:extLst>
          </p:cNvPr>
          <p:cNvSpPr txBox="1"/>
          <p:nvPr/>
        </p:nvSpPr>
        <p:spPr>
          <a:xfrm>
            <a:off x="5139301" y="5728450"/>
            <a:ext cx="2855192" cy="409321"/>
          </a:xfrm>
          <a:prstGeom prst="rect">
            <a:avLst/>
          </a:prstGeom>
          <a:solidFill>
            <a:schemeClr val="bg1"/>
          </a:solidFill>
        </p:spPr>
        <p:txBody>
          <a:bodyPr wrap="square" rtlCol="0">
            <a:spAutoFit/>
          </a:bodyPr>
          <a:lstStyle/>
          <a:p>
            <a:r>
              <a:rPr lang="en-US" altLang="ja-JP" sz="2000" dirty="0"/>
              <a:t>Particle size</a:t>
            </a:r>
            <a:r>
              <a:rPr lang="ja-JP" altLang="en-US" sz="2000" dirty="0"/>
              <a:t>　</a:t>
            </a:r>
            <a:r>
              <a:rPr lang="en-US" altLang="ja-JP" sz="2000" dirty="0" err="1"/>
              <a:t>μm</a:t>
            </a:r>
            <a:endParaRPr kumimoji="1" lang="ja-JP" altLang="en-US" sz="2000" dirty="0"/>
          </a:p>
        </p:txBody>
      </p:sp>
      <p:sp>
        <p:nvSpPr>
          <p:cNvPr id="21" name="テキスト ボックス 11">
            <a:extLst>
              <a:ext uri="{FF2B5EF4-FFF2-40B4-BE49-F238E27FC236}">
                <a16:creationId xmlns:a16="http://schemas.microsoft.com/office/drawing/2014/main" id="{2A7D4EC4-96D9-8392-635A-F52077CEF603}"/>
              </a:ext>
            </a:extLst>
          </p:cNvPr>
          <p:cNvSpPr txBox="1"/>
          <p:nvPr/>
        </p:nvSpPr>
        <p:spPr>
          <a:xfrm rot="16200000">
            <a:off x="1176983" y="3200691"/>
            <a:ext cx="2914065" cy="462751"/>
          </a:xfrm>
          <a:prstGeom prst="rect">
            <a:avLst/>
          </a:prstGeom>
          <a:solidFill>
            <a:schemeClr val="bg1"/>
          </a:solidFill>
        </p:spPr>
        <p:txBody>
          <a:bodyPr wrap="square" rtlCol="0">
            <a:spAutoFit/>
          </a:bodyPr>
          <a:lstStyle/>
          <a:p>
            <a:pPr algn="ctr"/>
            <a:r>
              <a:rPr lang="en-US" altLang="ja-JP" sz="2400" dirty="0"/>
              <a:t>Recovery</a:t>
            </a:r>
            <a:endParaRPr kumimoji="1" lang="ja-JP" altLang="en-US" sz="2400" dirty="0"/>
          </a:p>
        </p:txBody>
      </p:sp>
      <p:sp>
        <p:nvSpPr>
          <p:cNvPr id="10" name="正方形/長方形 3">
            <a:extLst>
              <a:ext uri="{FF2B5EF4-FFF2-40B4-BE49-F238E27FC236}">
                <a16:creationId xmlns:a16="http://schemas.microsoft.com/office/drawing/2014/main" id="{058F3EFF-25CA-C80E-19AE-B9956D8E2EC2}"/>
              </a:ext>
            </a:extLst>
          </p:cNvPr>
          <p:cNvSpPr/>
          <p:nvPr/>
        </p:nvSpPr>
        <p:spPr>
          <a:xfrm>
            <a:off x="7248924" y="5872455"/>
            <a:ext cx="4930376" cy="314862"/>
          </a:xfrm>
          <a:prstGeom prst="rect">
            <a:avLst/>
          </a:prstGeom>
        </p:spPr>
        <p:txBody>
          <a:bodyPr wrap="square">
            <a:spAutoFit/>
          </a:bodyPr>
          <a:lstStyle/>
          <a:p>
            <a:pPr algn="r"/>
            <a:r>
              <a:rPr lang="en-US" altLang="ja-JP" sz="1400" dirty="0"/>
              <a:t>Modeling &amp; simulation of mineral processing systems, p342</a:t>
            </a:r>
          </a:p>
        </p:txBody>
      </p:sp>
    </p:spTree>
    <p:extLst>
      <p:ext uri="{BB962C8B-B14F-4D97-AF65-F5344CB8AC3E}">
        <p14:creationId xmlns:p14="http://schemas.microsoft.com/office/powerpoint/2010/main" val="2408790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18</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4455835"/>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Although some minerals are naturally hydrophobic, they are rarely suitable for froth flotation and the conditions are not </a:t>
            </a:r>
            <a:r>
              <a:rPr lang="en-US" sz="2400" dirty="0" err="1">
                <a:latin typeface="Arial" panose="020B0604020202020204" pitchFamily="34" charset="0"/>
                <a:cs typeface="Arial" panose="020B0604020202020204" pitchFamily="34" charset="0"/>
              </a:rPr>
              <a:t>favourable</a:t>
            </a:r>
            <a:r>
              <a:rPr lang="en-US" sz="2400" dirty="0">
                <a:latin typeface="Arial" panose="020B0604020202020204" pitchFamily="34" charset="0"/>
                <a:cs typeface="Arial" panose="020B0604020202020204" pitchFamily="34" charset="0"/>
              </a:rPr>
              <a:t> to achieve desired concentration of valuable mineral. </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Chemicals are needed both to control the relative </a:t>
            </a:r>
            <a:r>
              <a:rPr lang="en-US" sz="2400" dirty="0" err="1">
                <a:latin typeface="Arial" panose="020B0604020202020204" pitchFamily="34" charset="0"/>
                <a:cs typeface="Arial" panose="020B0604020202020204" pitchFamily="34" charset="0"/>
              </a:rPr>
              <a:t>hydrophobicities</a:t>
            </a:r>
            <a:r>
              <a:rPr lang="en-US" sz="2400" dirty="0">
                <a:latin typeface="Arial" panose="020B0604020202020204" pitchFamily="34" charset="0"/>
                <a:cs typeface="Arial" panose="020B0604020202020204" pitchFamily="34" charset="0"/>
              </a:rPr>
              <a:t> of the mineral particles, and to maintain the proper froth characteristics. </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There are therefore many different flotation reagents involved in the froth flotation process, with the selection of reagents depending on the specific mineral mixtures being treated.</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695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19</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5009833"/>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a:solidFill>
                  <a:srgbClr val="FF40FF"/>
                </a:solidFill>
                <a:latin typeface="Arial" panose="020B0604020202020204" pitchFamily="34" charset="0"/>
                <a:cs typeface="Arial" panose="020B0604020202020204" pitchFamily="34" charset="0"/>
              </a:rPr>
              <a:t>Collectors</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Collectors are reagents that are used to selectively adsorb onto the surfaces of particles. </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They form a monolayer on the particle surface that essentially makes a thin film of non-polar hydrophobic hydrocarbons.</a:t>
            </a:r>
          </a:p>
          <a:p>
            <a:pPr marL="342900" indent="-342900" algn="just">
              <a:lnSpc>
                <a:spcPct val="150000"/>
              </a:lnSpc>
              <a:buFont typeface="Wingdings" pitchFamily="2" charset="2"/>
              <a:buChar char="§"/>
            </a:pPr>
            <a:r>
              <a:rPr lang="en-GB" sz="2400" dirty="0">
                <a:latin typeface="Arial" panose="020B0604020202020204" pitchFamily="34" charset="0"/>
                <a:cs typeface="Arial" panose="020B0604020202020204" pitchFamily="34" charset="0"/>
              </a:rPr>
              <a:t>For example, if two minerals A and B are hydrophilic, collector (     ) can selectively adsorbs mineral A hence only mineral A becomes hydrophobic. Minerals A and B can be separated by flotation.</a:t>
            </a:r>
          </a:p>
          <a:p>
            <a:pPr marL="342900" indent="-342900" algn="just">
              <a:lnSpc>
                <a:spcPct val="150000"/>
              </a:lnSpc>
              <a:buFont typeface="Wingdings" pitchFamily="2" charset="2"/>
              <a:buChar char="§"/>
            </a:pP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grpSp>
        <p:nvGrpSpPr>
          <p:cNvPr id="5" name="Group 53">
            <a:extLst>
              <a:ext uri="{FF2B5EF4-FFF2-40B4-BE49-F238E27FC236}">
                <a16:creationId xmlns:a16="http://schemas.microsoft.com/office/drawing/2014/main" id="{03B4BE5B-BCA2-93C9-7B95-52BB98FFBC1B}"/>
              </a:ext>
            </a:extLst>
          </p:cNvPr>
          <p:cNvGrpSpPr>
            <a:grpSpLocks/>
          </p:cNvGrpSpPr>
          <p:nvPr/>
        </p:nvGrpSpPr>
        <p:grpSpPr bwMode="auto">
          <a:xfrm rot="29872965">
            <a:off x="9435657" y="3999029"/>
            <a:ext cx="393785" cy="175230"/>
            <a:chOff x="657" y="3838"/>
            <a:chExt cx="409" cy="182"/>
          </a:xfrm>
        </p:grpSpPr>
        <p:sp>
          <p:nvSpPr>
            <p:cNvPr id="6" name="Oval 54">
              <a:extLst>
                <a:ext uri="{FF2B5EF4-FFF2-40B4-BE49-F238E27FC236}">
                  <a16:creationId xmlns:a16="http://schemas.microsoft.com/office/drawing/2014/main" id="{73AAEA7E-B602-3FA7-609B-8E63A665AB6C}"/>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7" name="Line 55">
              <a:extLst>
                <a:ext uri="{FF2B5EF4-FFF2-40B4-BE49-F238E27FC236}">
                  <a16:creationId xmlns:a16="http://schemas.microsoft.com/office/drawing/2014/main" id="{AAC92B70-D515-7A90-5C72-A1B7A92F127C}"/>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9" name="Group 61">
            <a:extLst>
              <a:ext uri="{FF2B5EF4-FFF2-40B4-BE49-F238E27FC236}">
                <a16:creationId xmlns:a16="http://schemas.microsoft.com/office/drawing/2014/main" id="{7BDC55BC-2061-F029-0149-1869052F0975}"/>
              </a:ext>
            </a:extLst>
          </p:cNvPr>
          <p:cNvGrpSpPr>
            <a:grpSpLocks/>
          </p:cNvGrpSpPr>
          <p:nvPr/>
        </p:nvGrpSpPr>
        <p:grpSpPr bwMode="auto">
          <a:xfrm>
            <a:off x="1802059" y="5450436"/>
            <a:ext cx="1413370" cy="1378329"/>
            <a:chOff x="1066" y="2341"/>
            <a:chExt cx="1815" cy="1770"/>
          </a:xfrm>
        </p:grpSpPr>
        <p:sp>
          <p:nvSpPr>
            <p:cNvPr id="10" name="Oval 4">
              <a:extLst>
                <a:ext uri="{FF2B5EF4-FFF2-40B4-BE49-F238E27FC236}">
                  <a16:creationId xmlns:a16="http://schemas.microsoft.com/office/drawing/2014/main" id="{77797148-A903-0EEF-7509-2BE8375B517C}"/>
                </a:ext>
              </a:extLst>
            </p:cNvPr>
            <p:cNvSpPr>
              <a:spLocks noChangeArrowheads="1"/>
            </p:cNvSpPr>
            <p:nvPr/>
          </p:nvSpPr>
          <p:spPr bwMode="auto">
            <a:xfrm>
              <a:off x="1474" y="2750"/>
              <a:ext cx="998" cy="953"/>
            </a:xfrm>
            <a:prstGeom prst="ellipse">
              <a:avLst/>
            </a:prstGeom>
            <a:solidFill>
              <a:schemeClr val="tx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grpSp>
          <p:nvGrpSpPr>
            <p:cNvPr id="11" name="Group 10">
              <a:extLst>
                <a:ext uri="{FF2B5EF4-FFF2-40B4-BE49-F238E27FC236}">
                  <a16:creationId xmlns:a16="http://schemas.microsoft.com/office/drawing/2014/main" id="{66FA08B7-183B-716A-BE59-3B7598326A3E}"/>
                </a:ext>
              </a:extLst>
            </p:cNvPr>
            <p:cNvGrpSpPr>
              <a:grpSpLocks/>
            </p:cNvGrpSpPr>
            <p:nvPr/>
          </p:nvGrpSpPr>
          <p:grpSpPr bwMode="auto">
            <a:xfrm>
              <a:off x="1066" y="3158"/>
              <a:ext cx="409" cy="182"/>
              <a:chOff x="657" y="3838"/>
              <a:chExt cx="409" cy="182"/>
            </a:xfrm>
          </p:grpSpPr>
          <p:sp>
            <p:nvSpPr>
              <p:cNvPr id="58" name="Oval 8">
                <a:extLst>
                  <a:ext uri="{FF2B5EF4-FFF2-40B4-BE49-F238E27FC236}">
                    <a16:creationId xmlns:a16="http://schemas.microsoft.com/office/drawing/2014/main" id="{88EE7DB7-A674-C883-4406-81F7844E73E6}"/>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59" name="Line 9">
                <a:extLst>
                  <a:ext uri="{FF2B5EF4-FFF2-40B4-BE49-F238E27FC236}">
                    <a16:creationId xmlns:a16="http://schemas.microsoft.com/office/drawing/2014/main" id="{507BBE24-0FEA-8243-D98D-28ABDE478156}"/>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2" name="Group 11">
              <a:extLst>
                <a:ext uri="{FF2B5EF4-FFF2-40B4-BE49-F238E27FC236}">
                  <a16:creationId xmlns:a16="http://schemas.microsoft.com/office/drawing/2014/main" id="{DD580C11-E382-DDBC-63A3-A215D093E621}"/>
                </a:ext>
              </a:extLst>
            </p:cNvPr>
            <p:cNvGrpSpPr>
              <a:grpSpLocks/>
            </p:cNvGrpSpPr>
            <p:nvPr/>
          </p:nvGrpSpPr>
          <p:grpSpPr bwMode="auto">
            <a:xfrm rot="-2787700">
              <a:off x="1269" y="3635"/>
              <a:ext cx="409" cy="182"/>
              <a:chOff x="657" y="3838"/>
              <a:chExt cx="409" cy="182"/>
            </a:xfrm>
          </p:grpSpPr>
          <p:sp>
            <p:nvSpPr>
              <p:cNvPr id="56" name="Oval 12">
                <a:extLst>
                  <a:ext uri="{FF2B5EF4-FFF2-40B4-BE49-F238E27FC236}">
                    <a16:creationId xmlns:a16="http://schemas.microsoft.com/office/drawing/2014/main" id="{E383EC17-8CD0-A699-DA08-25748D8718B4}"/>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57" name="Line 13">
                <a:extLst>
                  <a:ext uri="{FF2B5EF4-FFF2-40B4-BE49-F238E27FC236}">
                    <a16:creationId xmlns:a16="http://schemas.microsoft.com/office/drawing/2014/main" id="{F80E1974-0531-0257-19B9-BE9D802FE265}"/>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3" name="Group 14">
              <a:extLst>
                <a:ext uri="{FF2B5EF4-FFF2-40B4-BE49-F238E27FC236}">
                  <a16:creationId xmlns:a16="http://schemas.microsoft.com/office/drawing/2014/main" id="{8E581E7A-0961-7C7E-B4EE-CCAF816E1325}"/>
                </a:ext>
              </a:extLst>
            </p:cNvPr>
            <p:cNvGrpSpPr>
              <a:grpSpLocks/>
            </p:cNvGrpSpPr>
            <p:nvPr/>
          </p:nvGrpSpPr>
          <p:grpSpPr bwMode="auto">
            <a:xfrm rot="16200000">
              <a:off x="1768" y="3816"/>
              <a:ext cx="409" cy="182"/>
              <a:chOff x="657" y="3838"/>
              <a:chExt cx="409" cy="182"/>
            </a:xfrm>
          </p:grpSpPr>
          <p:sp>
            <p:nvSpPr>
              <p:cNvPr id="54" name="Oval 15">
                <a:extLst>
                  <a:ext uri="{FF2B5EF4-FFF2-40B4-BE49-F238E27FC236}">
                    <a16:creationId xmlns:a16="http://schemas.microsoft.com/office/drawing/2014/main" id="{9D105A70-7089-4947-2192-7F05A08418CC}"/>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55" name="Line 16">
                <a:extLst>
                  <a:ext uri="{FF2B5EF4-FFF2-40B4-BE49-F238E27FC236}">
                    <a16:creationId xmlns:a16="http://schemas.microsoft.com/office/drawing/2014/main" id="{B0C2E76E-CD4B-FE52-85A9-E72391626CF1}"/>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 name="Group 17">
              <a:extLst>
                <a:ext uri="{FF2B5EF4-FFF2-40B4-BE49-F238E27FC236}">
                  <a16:creationId xmlns:a16="http://schemas.microsoft.com/office/drawing/2014/main" id="{7DE65A13-97CD-56FC-F473-0C21D4361AD1}"/>
                </a:ext>
              </a:extLst>
            </p:cNvPr>
            <p:cNvGrpSpPr>
              <a:grpSpLocks/>
            </p:cNvGrpSpPr>
            <p:nvPr/>
          </p:nvGrpSpPr>
          <p:grpSpPr bwMode="auto">
            <a:xfrm rot="5400000">
              <a:off x="1768" y="2455"/>
              <a:ext cx="409" cy="182"/>
              <a:chOff x="657" y="3838"/>
              <a:chExt cx="409" cy="182"/>
            </a:xfrm>
          </p:grpSpPr>
          <p:sp>
            <p:nvSpPr>
              <p:cNvPr id="52" name="Oval 18">
                <a:extLst>
                  <a:ext uri="{FF2B5EF4-FFF2-40B4-BE49-F238E27FC236}">
                    <a16:creationId xmlns:a16="http://schemas.microsoft.com/office/drawing/2014/main" id="{FF9DCACD-516F-F6D8-3EF9-6C7F9AA17D68}"/>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53" name="Line 19">
                <a:extLst>
                  <a:ext uri="{FF2B5EF4-FFF2-40B4-BE49-F238E27FC236}">
                    <a16:creationId xmlns:a16="http://schemas.microsoft.com/office/drawing/2014/main" id="{44C1CB2C-1783-8E47-C1AE-2F3BF3330FF7}"/>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5" name="Group 20">
              <a:extLst>
                <a:ext uri="{FF2B5EF4-FFF2-40B4-BE49-F238E27FC236}">
                  <a16:creationId xmlns:a16="http://schemas.microsoft.com/office/drawing/2014/main" id="{CE5EDDB8-8DF7-0D65-0859-22A93BF509A9}"/>
                </a:ext>
              </a:extLst>
            </p:cNvPr>
            <p:cNvGrpSpPr>
              <a:grpSpLocks/>
            </p:cNvGrpSpPr>
            <p:nvPr/>
          </p:nvGrpSpPr>
          <p:grpSpPr bwMode="auto">
            <a:xfrm rot="10800000">
              <a:off x="2472" y="3113"/>
              <a:ext cx="409" cy="182"/>
              <a:chOff x="657" y="3838"/>
              <a:chExt cx="409" cy="182"/>
            </a:xfrm>
          </p:grpSpPr>
          <p:sp>
            <p:nvSpPr>
              <p:cNvPr id="50" name="Oval 21">
                <a:extLst>
                  <a:ext uri="{FF2B5EF4-FFF2-40B4-BE49-F238E27FC236}">
                    <a16:creationId xmlns:a16="http://schemas.microsoft.com/office/drawing/2014/main" id="{32796BBA-8BD6-5A1C-406B-5CF892072BB0}"/>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51" name="Line 22">
                <a:extLst>
                  <a:ext uri="{FF2B5EF4-FFF2-40B4-BE49-F238E27FC236}">
                    <a16:creationId xmlns:a16="http://schemas.microsoft.com/office/drawing/2014/main" id="{DA9619CD-52CD-85F4-A147-3C06407DEC6E}"/>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6" name="Group 23">
              <a:extLst>
                <a:ext uri="{FF2B5EF4-FFF2-40B4-BE49-F238E27FC236}">
                  <a16:creationId xmlns:a16="http://schemas.microsoft.com/office/drawing/2014/main" id="{74F4DCE2-EB33-E273-95CC-A3CB09A63F75}"/>
                </a:ext>
              </a:extLst>
            </p:cNvPr>
            <p:cNvGrpSpPr>
              <a:grpSpLocks/>
            </p:cNvGrpSpPr>
            <p:nvPr/>
          </p:nvGrpSpPr>
          <p:grpSpPr bwMode="auto">
            <a:xfrm rot="7680324">
              <a:off x="2267" y="2637"/>
              <a:ext cx="409" cy="182"/>
              <a:chOff x="657" y="3838"/>
              <a:chExt cx="409" cy="182"/>
            </a:xfrm>
          </p:grpSpPr>
          <p:sp>
            <p:nvSpPr>
              <p:cNvPr id="48" name="Oval 24">
                <a:extLst>
                  <a:ext uri="{FF2B5EF4-FFF2-40B4-BE49-F238E27FC236}">
                    <a16:creationId xmlns:a16="http://schemas.microsoft.com/office/drawing/2014/main" id="{A307CFFD-203B-3AE3-948D-AE4BAF00DAA8}"/>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49" name="Line 25">
                <a:extLst>
                  <a:ext uri="{FF2B5EF4-FFF2-40B4-BE49-F238E27FC236}">
                    <a16:creationId xmlns:a16="http://schemas.microsoft.com/office/drawing/2014/main" id="{BB01B103-9B92-6FA7-1A2D-85767AC68E41}"/>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7" name="Group 26">
              <a:extLst>
                <a:ext uri="{FF2B5EF4-FFF2-40B4-BE49-F238E27FC236}">
                  <a16:creationId xmlns:a16="http://schemas.microsoft.com/office/drawing/2014/main" id="{5679DF77-76E9-293C-CEFE-169E8EED0109}"/>
                </a:ext>
              </a:extLst>
            </p:cNvPr>
            <p:cNvGrpSpPr>
              <a:grpSpLocks/>
            </p:cNvGrpSpPr>
            <p:nvPr/>
          </p:nvGrpSpPr>
          <p:grpSpPr bwMode="auto">
            <a:xfrm rot="2498321">
              <a:off x="1247" y="2659"/>
              <a:ext cx="409" cy="182"/>
              <a:chOff x="657" y="3838"/>
              <a:chExt cx="409" cy="182"/>
            </a:xfrm>
          </p:grpSpPr>
          <p:sp>
            <p:nvSpPr>
              <p:cNvPr id="46" name="Oval 27">
                <a:extLst>
                  <a:ext uri="{FF2B5EF4-FFF2-40B4-BE49-F238E27FC236}">
                    <a16:creationId xmlns:a16="http://schemas.microsoft.com/office/drawing/2014/main" id="{C60D16D2-EC9E-2CF2-E1AD-AD7EA2E9E45D}"/>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47" name="Line 28">
                <a:extLst>
                  <a:ext uri="{FF2B5EF4-FFF2-40B4-BE49-F238E27FC236}">
                    <a16:creationId xmlns:a16="http://schemas.microsoft.com/office/drawing/2014/main" id="{76341B30-E239-0C2D-AF2D-E0487C64DC30}"/>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8" name="Group 29">
              <a:extLst>
                <a:ext uri="{FF2B5EF4-FFF2-40B4-BE49-F238E27FC236}">
                  <a16:creationId xmlns:a16="http://schemas.microsoft.com/office/drawing/2014/main" id="{54C42DD2-1896-434A-C3CD-4519CAB0952F}"/>
                </a:ext>
              </a:extLst>
            </p:cNvPr>
            <p:cNvGrpSpPr>
              <a:grpSpLocks/>
            </p:cNvGrpSpPr>
            <p:nvPr/>
          </p:nvGrpSpPr>
          <p:grpSpPr bwMode="auto">
            <a:xfrm rot="35383572">
              <a:off x="2267" y="3635"/>
              <a:ext cx="409" cy="182"/>
              <a:chOff x="657" y="3838"/>
              <a:chExt cx="409" cy="182"/>
            </a:xfrm>
          </p:grpSpPr>
          <p:sp>
            <p:nvSpPr>
              <p:cNvPr id="44" name="Oval 30">
                <a:extLst>
                  <a:ext uri="{FF2B5EF4-FFF2-40B4-BE49-F238E27FC236}">
                    <a16:creationId xmlns:a16="http://schemas.microsoft.com/office/drawing/2014/main" id="{D914CE8E-64B0-7B67-A05D-40B80565F61B}"/>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45" name="Line 31">
                <a:extLst>
                  <a:ext uri="{FF2B5EF4-FFF2-40B4-BE49-F238E27FC236}">
                    <a16:creationId xmlns:a16="http://schemas.microsoft.com/office/drawing/2014/main" id="{00F9F702-8AB6-478D-9B6C-7EF3211B41CD}"/>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9" name="Group 32">
              <a:extLst>
                <a:ext uri="{FF2B5EF4-FFF2-40B4-BE49-F238E27FC236}">
                  <a16:creationId xmlns:a16="http://schemas.microsoft.com/office/drawing/2014/main" id="{D8F2437D-9369-16BA-1BB8-4B1F771EF19B}"/>
                </a:ext>
              </a:extLst>
            </p:cNvPr>
            <p:cNvGrpSpPr>
              <a:grpSpLocks/>
            </p:cNvGrpSpPr>
            <p:nvPr/>
          </p:nvGrpSpPr>
          <p:grpSpPr bwMode="auto">
            <a:xfrm rot="36586238">
              <a:off x="2040" y="3771"/>
              <a:ext cx="409" cy="182"/>
              <a:chOff x="657" y="3838"/>
              <a:chExt cx="409" cy="182"/>
            </a:xfrm>
          </p:grpSpPr>
          <p:sp>
            <p:nvSpPr>
              <p:cNvPr id="42" name="Oval 33">
                <a:extLst>
                  <a:ext uri="{FF2B5EF4-FFF2-40B4-BE49-F238E27FC236}">
                    <a16:creationId xmlns:a16="http://schemas.microsoft.com/office/drawing/2014/main" id="{AB51D40F-7BF8-E15D-71A5-C7B78C14D600}"/>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43" name="Line 34">
                <a:extLst>
                  <a:ext uri="{FF2B5EF4-FFF2-40B4-BE49-F238E27FC236}">
                    <a16:creationId xmlns:a16="http://schemas.microsoft.com/office/drawing/2014/main" id="{85D4DC37-F442-0830-B217-2E42AA9B561A}"/>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0" name="Group 35">
              <a:extLst>
                <a:ext uri="{FF2B5EF4-FFF2-40B4-BE49-F238E27FC236}">
                  <a16:creationId xmlns:a16="http://schemas.microsoft.com/office/drawing/2014/main" id="{4F897952-B962-D663-6BC6-AC25D86F30D4}"/>
                </a:ext>
              </a:extLst>
            </p:cNvPr>
            <p:cNvGrpSpPr>
              <a:grpSpLocks/>
            </p:cNvGrpSpPr>
            <p:nvPr/>
          </p:nvGrpSpPr>
          <p:grpSpPr bwMode="auto">
            <a:xfrm rot="17756127">
              <a:off x="1496" y="3771"/>
              <a:ext cx="409" cy="182"/>
              <a:chOff x="657" y="3838"/>
              <a:chExt cx="409" cy="182"/>
            </a:xfrm>
          </p:grpSpPr>
          <p:sp>
            <p:nvSpPr>
              <p:cNvPr id="40" name="Oval 36">
                <a:extLst>
                  <a:ext uri="{FF2B5EF4-FFF2-40B4-BE49-F238E27FC236}">
                    <a16:creationId xmlns:a16="http://schemas.microsoft.com/office/drawing/2014/main" id="{2FFF8695-CF66-DA95-E904-0073372DA29D}"/>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41" name="Line 37">
                <a:extLst>
                  <a:ext uri="{FF2B5EF4-FFF2-40B4-BE49-F238E27FC236}">
                    <a16:creationId xmlns:a16="http://schemas.microsoft.com/office/drawing/2014/main" id="{03E5963E-2142-C86B-2A55-1B8099002EAE}"/>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1" name="Group 38">
              <a:extLst>
                <a:ext uri="{FF2B5EF4-FFF2-40B4-BE49-F238E27FC236}">
                  <a16:creationId xmlns:a16="http://schemas.microsoft.com/office/drawing/2014/main" id="{AFE2AF67-37A3-48EE-3556-7549F175B5B9}"/>
                </a:ext>
              </a:extLst>
            </p:cNvPr>
            <p:cNvGrpSpPr>
              <a:grpSpLocks/>
            </p:cNvGrpSpPr>
            <p:nvPr/>
          </p:nvGrpSpPr>
          <p:grpSpPr bwMode="auto">
            <a:xfrm rot="20218326">
              <a:off x="1111" y="3430"/>
              <a:ext cx="409" cy="182"/>
              <a:chOff x="657" y="3838"/>
              <a:chExt cx="409" cy="182"/>
            </a:xfrm>
          </p:grpSpPr>
          <p:sp>
            <p:nvSpPr>
              <p:cNvPr id="38" name="Oval 39">
                <a:extLst>
                  <a:ext uri="{FF2B5EF4-FFF2-40B4-BE49-F238E27FC236}">
                    <a16:creationId xmlns:a16="http://schemas.microsoft.com/office/drawing/2014/main" id="{0083153E-509D-318D-2AB2-73EA9FCEE73C}"/>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9" name="Line 40">
                <a:extLst>
                  <a:ext uri="{FF2B5EF4-FFF2-40B4-BE49-F238E27FC236}">
                    <a16:creationId xmlns:a16="http://schemas.microsoft.com/office/drawing/2014/main" id="{042502D8-A745-6B10-5E22-A86D3F39014D}"/>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2" name="Group 41">
              <a:extLst>
                <a:ext uri="{FF2B5EF4-FFF2-40B4-BE49-F238E27FC236}">
                  <a16:creationId xmlns:a16="http://schemas.microsoft.com/office/drawing/2014/main" id="{BB41386A-6610-BEBC-0135-EB07277B6150}"/>
                </a:ext>
              </a:extLst>
            </p:cNvPr>
            <p:cNvGrpSpPr>
              <a:grpSpLocks/>
            </p:cNvGrpSpPr>
            <p:nvPr/>
          </p:nvGrpSpPr>
          <p:grpSpPr bwMode="auto">
            <a:xfrm rot="33648772">
              <a:off x="2426" y="3385"/>
              <a:ext cx="409" cy="182"/>
              <a:chOff x="657" y="3838"/>
              <a:chExt cx="409" cy="182"/>
            </a:xfrm>
          </p:grpSpPr>
          <p:sp>
            <p:nvSpPr>
              <p:cNvPr id="36" name="Oval 42">
                <a:extLst>
                  <a:ext uri="{FF2B5EF4-FFF2-40B4-BE49-F238E27FC236}">
                    <a16:creationId xmlns:a16="http://schemas.microsoft.com/office/drawing/2014/main" id="{6CF92E9F-03FA-2EBA-F3A0-1A986CB6A40D}"/>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7" name="Line 43">
                <a:extLst>
                  <a:ext uri="{FF2B5EF4-FFF2-40B4-BE49-F238E27FC236}">
                    <a16:creationId xmlns:a16="http://schemas.microsoft.com/office/drawing/2014/main" id="{6955DFD8-3F26-3C27-C939-27C5832D80A1}"/>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3" name="Group 44">
              <a:extLst>
                <a:ext uri="{FF2B5EF4-FFF2-40B4-BE49-F238E27FC236}">
                  <a16:creationId xmlns:a16="http://schemas.microsoft.com/office/drawing/2014/main" id="{60EF631B-7F15-1E6E-3AC9-370F02D98270}"/>
                </a:ext>
              </a:extLst>
            </p:cNvPr>
            <p:cNvGrpSpPr>
              <a:grpSpLocks/>
            </p:cNvGrpSpPr>
            <p:nvPr/>
          </p:nvGrpSpPr>
          <p:grpSpPr bwMode="auto">
            <a:xfrm rot="30674163">
              <a:off x="2426" y="2840"/>
              <a:ext cx="409" cy="182"/>
              <a:chOff x="657" y="3838"/>
              <a:chExt cx="409" cy="182"/>
            </a:xfrm>
          </p:grpSpPr>
          <p:sp>
            <p:nvSpPr>
              <p:cNvPr id="34" name="Oval 45">
                <a:extLst>
                  <a:ext uri="{FF2B5EF4-FFF2-40B4-BE49-F238E27FC236}">
                    <a16:creationId xmlns:a16="http://schemas.microsoft.com/office/drawing/2014/main" id="{4F3BB3BE-5F2F-9204-B954-90CF75BB1706}"/>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5" name="Line 46">
                <a:extLst>
                  <a:ext uri="{FF2B5EF4-FFF2-40B4-BE49-F238E27FC236}">
                    <a16:creationId xmlns:a16="http://schemas.microsoft.com/office/drawing/2014/main" id="{A509A532-6354-2F96-F957-BC3BF5DE23DB}"/>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4" name="Group 47">
              <a:extLst>
                <a:ext uri="{FF2B5EF4-FFF2-40B4-BE49-F238E27FC236}">
                  <a16:creationId xmlns:a16="http://schemas.microsoft.com/office/drawing/2014/main" id="{FDB5201B-9E82-6B8D-F7EF-432DD0E30E70}"/>
                </a:ext>
              </a:extLst>
            </p:cNvPr>
            <p:cNvGrpSpPr>
              <a:grpSpLocks/>
            </p:cNvGrpSpPr>
            <p:nvPr/>
          </p:nvGrpSpPr>
          <p:grpSpPr bwMode="auto">
            <a:xfrm rot="27904336">
              <a:off x="2040" y="2501"/>
              <a:ext cx="409" cy="182"/>
              <a:chOff x="657" y="3838"/>
              <a:chExt cx="409" cy="182"/>
            </a:xfrm>
          </p:grpSpPr>
          <p:sp>
            <p:nvSpPr>
              <p:cNvPr id="32" name="Oval 48">
                <a:extLst>
                  <a:ext uri="{FF2B5EF4-FFF2-40B4-BE49-F238E27FC236}">
                    <a16:creationId xmlns:a16="http://schemas.microsoft.com/office/drawing/2014/main" id="{A20BE74F-3272-6A15-B8B5-56B14FA70028}"/>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3" name="Line 49">
                <a:extLst>
                  <a:ext uri="{FF2B5EF4-FFF2-40B4-BE49-F238E27FC236}">
                    <a16:creationId xmlns:a16="http://schemas.microsoft.com/office/drawing/2014/main" id="{405DE39A-6FEF-33B8-D17C-8FD0240512DF}"/>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5" name="Group 50">
              <a:extLst>
                <a:ext uri="{FF2B5EF4-FFF2-40B4-BE49-F238E27FC236}">
                  <a16:creationId xmlns:a16="http://schemas.microsoft.com/office/drawing/2014/main" id="{8D12F838-5D65-1F55-DE9B-29C17DDC13B8}"/>
                </a:ext>
              </a:extLst>
            </p:cNvPr>
            <p:cNvGrpSpPr>
              <a:grpSpLocks/>
            </p:cNvGrpSpPr>
            <p:nvPr/>
          </p:nvGrpSpPr>
          <p:grpSpPr bwMode="auto">
            <a:xfrm rot="25203157">
              <a:off x="1451" y="2501"/>
              <a:ext cx="409" cy="182"/>
              <a:chOff x="657" y="3838"/>
              <a:chExt cx="409" cy="182"/>
            </a:xfrm>
          </p:grpSpPr>
          <p:sp>
            <p:nvSpPr>
              <p:cNvPr id="30" name="Oval 51">
                <a:extLst>
                  <a:ext uri="{FF2B5EF4-FFF2-40B4-BE49-F238E27FC236}">
                    <a16:creationId xmlns:a16="http://schemas.microsoft.com/office/drawing/2014/main" id="{795BB25A-DC54-021F-9A5B-0F6255C141C8}"/>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1" name="Line 52">
                <a:extLst>
                  <a:ext uri="{FF2B5EF4-FFF2-40B4-BE49-F238E27FC236}">
                    <a16:creationId xmlns:a16="http://schemas.microsoft.com/office/drawing/2014/main" id="{C501EB11-2450-1BEC-D785-307BE03ABE04}"/>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26" name="Group 56">
              <a:extLst>
                <a:ext uri="{FF2B5EF4-FFF2-40B4-BE49-F238E27FC236}">
                  <a16:creationId xmlns:a16="http://schemas.microsoft.com/office/drawing/2014/main" id="{AF80CDFE-3BFC-A699-D124-54455321587B}"/>
                </a:ext>
              </a:extLst>
            </p:cNvPr>
            <p:cNvGrpSpPr>
              <a:grpSpLocks/>
            </p:cNvGrpSpPr>
            <p:nvPr/>
          </p:nvGrpSpPr>
          <p:grpSpPr bwMode="auto">
            <a:xfrm rot="22657299">
              <a:off x="1066" y="2886"/>
              <a:ext cx="409" cy="182"/>
              <a:chOff x="657" y="3838"/>
              <a:chExt cx="409" cy="182"/>
            </a:xfrm>
          </p:grpSpPr>
          <p:sp>
            <p:nvSpPr>
              <p:cNvPr id="28" name="Oval 57">
                <a:extLst>
                  <a:ext uri="{FF2B5EF4-FFF2-40B4-BE49-F238E27FC236}">
                    <a16:creationId xmlns:a16="http://schemas.microsoft.com/office/drawing/2014/main" id="{329EC9A8-0A2E-BA89-34A1-80EE0977CD60}"/>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29" name="Line 58">
                <a:extLst>
                  <a:ext uri="{FF2B5EF4-FFF2-40B4-BE49-F238E27FC236}">
                    <a16:creationId xmlns:a16="http://schemas.microsoft.com/office/drawing/2014/main" id="{9BFE2CF0-C9DC-13B1-6511-3457864FA841}"/>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sp>
          <p:nvSpPr>
            <p:cNvPr id="27" name="Text Box 59">
              <a:extLst>
                <a:ext uri="{FF2B5EF4-FFF2-40B4-BE49-F238E27FC236}">
                  <a16:creationId xmlns:a16="http://schemas.microsoft.com/office/drawing/2014/main" id="{FC203C32-5996-D601-882C-963A9159BAEF}"/>
                </a:ext>
              </a:extLst>
            </p:cNvPr>
            <p:cNvSpPr txBox="1">
              <a:spLocks noChangeArrowheads="1"/>
            </p:cNvSpPr>
            <p:nvPr/>
          </p:nvSpPr>
          <p:spPr bwMode="auto">
            <a:xfrm>
              <a:off x="1670" y="2859"/>
              <a:ext cx="5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4000" dirty="0">
                  <a:solidFill>
                    <a:srgbClr val="FFFFFF"/>
                  </a:solidFill>
                  <a:latin typeface="Arial" charset="0"/>
                </a:rPr>
                <a:t>A</a:t>
              </a:r>
            </a:p>
          </p:txBody>
        </p:sp>
      </p:grpSp>
      <p:grpSp>
        <p:nvGrpSpPr>
          <p:cNvPr id="60" name="Group 62">
            <a:extLst>
              <a:ext uri="{FF2B5EF4-FFF2-40B4-BE49-F238E27FC236}">
                <a16:creationId xmlns:a16="http://schemas.microsoft.com/office/drawing/2014/main" id="{B0D44B1E-5C58-23DB-32F3-D38E4A0B626E}"/>
              </a:ext>
            </a:extLst>
          </p:cNvPr>
          <p:cNvGrpSpPr>
            <a:grpSpLocks/>
          </p:cNvGrpSpPr>
          <p:nvPr/>
        </p:nvGrpSpPr>
        <p:grpSpPr bwMode="auto">
          <a:xfrm>
            <a:off x="5296005" y="5686639"/>
            <a:ext cx="876126" cy="836621"/>
            <a:chOff x="3288" y="2750"/>
            <a:chExt cx="998" cy="953"/>
          </a:xfrm>
        </p:grpSpPr>
        <p:sp>
          <p:nvSpPr>
            <p:cNvPr id="61" name="Oval 7">
              <a:extLst>
                <a:ext uri="{FF2B5EF4-FFF2-40B4-BE49-F238E27FC236}">
                  <a16:creationId xmlns:a16="http://schemas.microsoft.com/office/drawing/2014/main" id="{E4942363-2FB9-2D10-538F-868141F4611B}"/>
                </a:ext>
              </a:extLst>
            </p:cNvPr>
            <p:cNvSpPr>
              <a:spLocks noChangeArrowheads="1"/>
            </p:cNvSpPr>
            <p:nvPr/>
          </p:nvSpPr>
          <p:spPr bwMode="auto">
            <a:xfrm>
              <a:off x="3288" y="2750"/>
              <a:ext cx="998" cy="953"/>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62" name="Text Box 60">
              <a:extLst>
                <a:ext uri="{FF2B5EF4-FFF2-40B4-BE49-F238E27FC236}">
                  <a16:creationId xmlns:a16="http://schemas.microsoft.com/office/drawing/2014/main" id="{2F953A58-BBBA-6053-8A3D-7AC1E4FB5074}"/>
                </a:ext>
              </a:extLst>
            </p:cNvPr>
            <p:cNvSpPr txBox="1">
              <a:spLocks noChangeArrowheads="1"/>
            </p:cNvSpPr>
            <p:nvPr/>
          </p:nvSpPr>
          <p:spPr bwMode="auto">
            <a:xfrm>
              <a:off x="3522" y="2829"/>
              <a:ext cx="5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4000" dirty="0">
                  <a:solidFill>
                    <a:srgbClr val="000000"/>
                  </a:solidFill>
                  <a:latin typeface="Arial" charset="0"/>
                </a:rPr>
                <a:t>B</a:t>
              </a:r>
            </a:p>
          </p:txBody>
        </p:sp>
      </p:grpSp>
      <p:sp>
        <p:nvSpPr>
          <p:cNvPr id="63" name="Text Box 63">
            <a:extLst>
              <a:ext uri="{FF2B5EF4-FFF2-40B4-BE49-F238E27FC236}">
                <a16:creationId xmlns:a16="http://schemas.microsoft.com/office/drawing/2014/main" id="{91BF0E9C-3C6D-76BF-458C-62A0F2EBD7F5}"/>
              </a:ext>
            </a:extLst>
          </p:cNvPr>
          <p:cNvSpPr txBox="1">
            <a:spLocks noChangeArrowheads="1"/>
          </p:cNvSpPr>
          <p:nvPr/>
        </p:nvSpPr>
        <p:spPr bwMode="auto">
          <a:xfrm>
            <a:off x="6448232" y="5402108"/>
            <a:ext cx="5586508" cy="114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ja-JP" sz="2400" dirty="0">
                <a:solidFill>
                  <a:srgbClr val="FF0000"/>
                </a:solidFill>
                <a:latin typeface="Arial" charset="0"/>
              </a:rPr>
              <a:t>Different surface characteristic of the minerals facilitates selective adsorption!</a:t>
            </a:r>
            <a:r>
              <a:rPr lang="en-US" altLang="ja-JP" sz="2400" dirty="0">
                <a:solidFill>
                  <a:srgbClr val="000000"/>
                </a:solidFill>
              </a:rPr>
              <a:t>  </a:t>
            </a:r>
          </a:p>
        </p:txBody>
      </p:sp>
      <p:sp>
        <p:nvSpPr>
          <p:cNvPr id="64" name="TextBox 63">
            <a:extLst>
              <a:ext uri="{FF2B5EF4-FFF2-40B4-BE49-F238E27FC236}">
                <a16:creationId xmlns:a16="http://schemas.microsoft.com/office/drawing/2014/main" id="{CD516A02-8D6D-8E7D-1FFB-C94FBEAD1713}"/>
              </a:ext>
            </a:extLst>
          </p:cNvPr>
          <p:cNvSpPr txBox="1"/>
          <p:nvPr/>
        </p:nvSpPr>
        <p:spPr>
          <a:xfrm>
            <a:off x="3506603" y="6157511"/>
            <a:ext cx="1651352" cy="369332"/>
          </a:xfrm>
          <a:prstGeom prst="rect">
            <a:avLst/>
          </a:prstGeom>
          <a:noFill/>
        </p:spPr>
        <p:txBody>
          <a:bodyPr wrap="square" rtlCol="0">
            <a:spAutoFit/>
          </a:bodyPr>
          <a:lstStyle/>
          <a:p>
            <a:r>
              <a:rPr lang="en-JP" i="1" dirty="0">
                <a:latin typeface="Arial" panose="020B0604020202020204" pitchFamily="34" charset="0"/>
                <a:cs typeface="Arial" panose="020B0604020202020204" pitchFamily="34" charset="0"/>
              </a:rPr>
              <a:t>hydrophobic</a:t>
            </a:r>
          </a:p>
        </p:txBody>
      </p:sp>
      <p:cxnSp>
        <p:nvCxnSpPr>
          <p:cNvPr id="66" name="Straight Arrow Connector 65">
            <a:extLst>
              <a:ext uri="{FF2B5EF4-FFF2-40B4-BE49-F238E27FC236}">
                <a16:creationId xmlns:a16="http://schemas.microsoft.com/office/drawing/2014/main" id="{B9BB5B07-6EC1-D6BB-6DD5-CADEADBAE246}"/>
              </a:ext>
            </a:extLst>
          </p:cNvPr>
          <p:cNvCxnSpPr>
            <a:cxnSpLocks/>
            <a:endCxn id="51" idx="1"/>
          </p:cNvCxnSpPr>
          <p:nvPr/>
        </p:nvCxnSpPr>
        <p:spPr>
          <a:xfrm flipH="1" flipV="1">
            <a:off x="3215429" y="6122467"/>
            <a:ext cx="431029" cy="13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87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7733F7-D87A-E542-BA5C-29B664D5784E}"/>
              </a:ext>
            </a:extLst>
          </p:cNvPr>
          <p:cNvSpPr>
            <a:spLocks noGrp="1"/>
          </p:cNvSpPr>
          <p:nvPr>
            <p:ph type="sldNum" sz="quarter" idx="12"/>
          </p:nvPr>
        </p:nvSpPr>
        <p:spPr>
          <a:xfrm>
            <a:off x="11802979" y="6485021"/>
            <a:ext cx="389021" cy="370387"/>
          </a:xfrm>
        </p:spPr>
        <p:txBody>
          <a:bodyPr/>
          <a:lstStyle/>
          <a:p>
            <a:fld id="{C44500DA-FB56-CC42-AC47-667E8A5E505A}" type="slidenum">
              <a:rPr lang="en-JP" sz="1600" smtClean="0">
                <a:latin typeface="Segoe Print" panose="02000800000000000000" pitchFamily="2" charset="0"/>
              </a:rPr>
              <a:t>2</a:t>
            </a:fld>
            <a:endParaRPr lang="en-JP" sz="1600" dirty="0">
              <a:latin typeface="Segoe Print" panose="02000800000000000000" pitchFamily="2" charset="0"/>
            </a:endParaRPr>
          </a:p>
        </p:txBody>
      </p:sp>
      <p:sp>
        <p:nvSpPr>
          <p:cNvPr id="8" name="Title 1">
            <a:extLst>
              <a:ext uri="{FF2B5EF4-FFF2-40B4-BE49-F238E27FC236}">
                <a16:creationId xmlns:a16="http://schemas.microsoft.com/office/drawing/2014/main" id="{6720365D-01A5-7740-8043-ED9DD43E433D}"/>
              </a:ext>
            </a:extLst>
          </p:cNvPr>
          <p:cNvSpPr txBox="1">
            <a:spLocks/>
          </p:cNvSpPr>
          <p:nvPr/>
        </p:nvSpPr>
        <p:spPr>
          <a:xfrm>
            <a:off x="1381399" y="1438292"/>
            <a:ext cx="9144000" cy="3106455"/>
          </a:xfrm>
          <a:prstGeom prst="rect">
            <a:avLst/>
          </a:prstGeom>
          <a:noFill/>
        </p:spPr>
        <p:txBody>
          <a:bodyPr lIns="288000" tIns="36000" bIns="36000" anchor="ctr">
            <a:noAutofit/>
          </a:bodyPr>
          <a:lstStyle/>
          <a:p>
            <a:pPr marL="84138" algn="ctr" fontAlgn="auto">
              <a:spcAft>
                <a:spcPts val="0"/>
              </a:spcAft>
              <a:defRPr/>
            </a:pPr>
            <a:r>
              <a:rPr lang="en-US" altLang="ja-JP" sz="5400" b="1" dirty="0">
                <a:gradFill>
                  <a:gsLst>
                    <a:gs pos="0">
                      <a:schemeClr val="tx1">
                        <a:lumMod val="65000"/>
                        <a:lumOff val="35000"/>
                      </a:schemeClr>
                    </a:gs>
                    <a:gs pos="47000">
                      <a:srgbClr val="FFC000"/>
                    </a:gs>
                    <a:gs pos="100000">
                      <a:srgbClr val="FF0000"/>
                    </a:gs>
                  </a:gsLst>
                  <a:lin ang="10800000" scaled="1"/>
                </a:gradFill>
                <a:latin typeface="Segoe Print" panose="02000600000000000000" pitchFamily="2" charset="0"/>
              </a:rPr>
              <a:t>Lecture 6</a:t>
            </a:r>
          </a:p>
          <a:p>
            <a:pPr marL="84138" algn="ctr" fontAlgn="auto">
              <a:spcAft>
                <a:spcPts val="0"/>
              </a:spcAft>
              <a:defRPr/>
            </a:pPr>
            <a:endParaRPr lang="en-US" altLang="ja-JP" sz="5400" b="1" dirty="0">
              <a:gradFill>
                <a:gsLst>
                  <a:gs pos="0">
                    <a:schemeClr val="tx1">
                      <a:lumMod val="65000"/>
                      <a:lumOff val="35000"/>
                    </a:schemeClr>
                  </a:gs>
                  <a:gs pos="47000">
                    <a:srgbClr val="FFC000"/>
                  </a:gs>
                  <a:gs pos="100000">
                    <a:srgbClr val="FF0000"/>
                  </a:gs>
                </a:gsLst>
                <a:lin ang="10800000" scaled="1"/>
              </a:gradFill>
              <a:latin typeface="Segoe Print" panose="02000600000000000000" pitchFamily="2" charset="0"/>
            </a:endParaRPr>
          </a:p>
          <a:p>
            <a:pPr marL="84138" algn="ctr">
              <a:defRPr/>
            </a:pPr>
            <a:r>
              <a:rPr lang="en-US" altLang="ja-JP" sz="4800" dirty="0">
                <a:gradFill>
                  <a:gsLst>
                    <a:gs pos="0">
                      <a:srgbClr val="00B0F0"/>
                    </a:gs>
                    <a:gs pos="57000">
                      <a:srgbClr val="00B050"/>
                    </a:gs>
                    <a:gs pos="100000">
                      <a:srgbClr val="7030A0"/>
                    </a:gs>
                  </a:gsLst>
                  <a:lin ang="10800000" scaled="1"/>
                </a:gradFill>
                <a:latin typeface="Segoe Print" panose="02000600000000000000" pitchFamily="2" charset="0"/>
              </a:rPr>
              <a:t>Concentration of valuable minerals</a:t>
            </a:r>
          </a:p>
        </p:txBody>
      </p:sp>
      <p:cxnSp>
        <p:nvCxnSpPr>
          <p:cNvPr id="9" name="Straight Connector 8">
            <a:extLst>
              <a:ext uri="{FF2B5EF4-FFF2-40B4-BE49-F238E27FC236}">
                <a16:creationId xmlns:a16="http://schemas.microsoft.com/office/drawing/2014/main" id="{CBE290CE-31AF-054E-95A7-81486557648E}"/>
              </a:ext>
            </a:extLst>
          </p:cNvPr>
          <p:cNvCxnSpPr>
            <a:cxnSpLocks/>
          </p:cNvCxnSpPr>
          <p:nvPr/>
        </p:nvCxnSpPr>
        <p:spPr>
          <a:xfrm>
            <a:off x="1797035" y="1388864"/>
            <a:ext cx="8312728" cy="0"/>
          </a:xfrm>
          <a:prstGeom prst="line">
            <a:avLst/>
          </a:prstGeom>
          <a:ln w="31750">
            <a:gradFill flip="none" rotWithShape="1">
              <a:gsLst>
                <a:gs pos="0">
                  <a:schemeClr val="accent1">
                    <a:lumMod val="40000"/>
                    <a:lumOff val="60000"/>
                  </a:schemeClr>
                </a:gs>
                <a:gs pos="51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B5CE36-BEA1-CA43-BEE9-6133BA00AFB9}"/>
              </a:ext>
            </a:extLst>
          </p:cNvPr>
          <p:cNvCxnSpPr>
            <a:cxnSpLocks/>
          </p:cNvCxnSpPr>
          <p:nvPr/>
        </p:nvCxnSpPr>
        <p:spPr>
          <a:xfrm flipH="1">
            <a:off x="3820527" y="4561292"/>
            <a:ext cx="4265744" cy="0"/>
          </a:xfrm>
          <a:prstGeom prst="line">
            <a:avLst/>
          </a:prstGeom>
          <a:ln w="15875">
            <a:gradFill flip="none" rotWithShape="1">
              <a:gsLst>
                <a:gs pos="0">
                  <a:schemeClr val="accent1">
                    <a:lumMod val="40000"/>
                    <a:lumOff val="60000"/>
                  </a:schemeClr>
                </a:gs>
                <a:gs pos="47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id="{37B1B4C2-98F1-234F-AFBF-47A2F49D47A6}"/>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2846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20</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4455835"/>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a:solidFill>
                  <a:srgbClr val="FF40FF"/>
                </a:solidFill>
                <a:latin typeface="Arial" panose="020B0604020202020204" pitchFamily="34" charset="0"/>
                <a:cs typeface="Arial" panose="020B0604020202020204" pitchFamily="34" charset="0"/>
              </a:rPr>
              <a:t>Collectors (cont.)</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The collectors greatly increase the contact angle so that bubbles will adhere to the surface. </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Selection of the correct collector is critical for an effective separation by froth flotation</a:t>
            </a:r>
            <a:r>
              <a:rPr lang="en-GB" sz="2400" dirty="0">
                <a:latin typeface="Arial" panose="020B0604020202020204" pitchFamily="34" charset="0"/>
                <a:cs typeface="Arial" panose="020B0604020202020204" pitchFamily="34" charset="0"/>
              </a:rPr>
              <a:t>.</a:t>
            </a:r>
          </a:p>
          <a:p>
            <a:pPr marL="342900" indent="-342900" algn="just">
              <a:lnSpc>
                <a:spcPct val="150000"/>
              </a:lnSpc>
              <a:buFont typeface="Wingdings" pitchFamily="2" charset="2"/>
              <a:buChar char="§"/>
            </a:pPr>
            <a:r>
              <a:rPr lang="en-US" altLang="ja-JP" sz="2400" dirty="0">
                <a:solidFill>
                  <a:srgbClr val="FF0000"/>
                </a:solidFill>
                <a:latin typeface="Arial" charset="0"/>
              </a:rPr>
              <a:t>Adsorption mechanisms of collectors</a:t>
            </a:r>
            <a:r>
              <a:rPr lang="en-US" altLang="ja-JP" sz="2400" dirty="0">
                <a:latin typeface="Arial" charset="0"/>
              </a:rPr>
              <a:t> onto  mineral surface are classified into two types.</a:t>
            </a:r>
          </a:p>
          <a:p>
            <a:pPr algn="just">
              <a:lnSpc>
                <a:spcPct val="150000"/>
              </a:lnSpc>
            </a:pPr>
            <a:endParaRPr lang="en-GB" sz="2400" dirty="0">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sp>
        <p:nvSpPr>
          <p:cNvPr id="65" name="Text Box 4">
            <a:extLst>
              <a:ext uri="{FF2B5EF4-FFF2-40B4-BE49-F238E27FC236}">
                <a16:creationId xmlns:a16="http://schemas.microsoft.com/office/drawing/2014/main" id="{412648B2-9B34-0308-E804-1E8764CB6BBD}"/>
              </a:ext>
            </a:extLst>
          </p:cNvPr>
          <p:cNvSpPr txBox="1">
            <a:spLocks noChangeArrowheads="1"/>
          </p:cNvSpPr>
          <p:nvPr/>
        </p:nvSpPr>
        <p:spPr bwMode="auto">
          <a:xfrm>
            <a:off x="2116267" y="4082463"/>
            <a:ext cx="8675687"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ja-JP" sz="2400" dirty="0">
                <a:solidFill>
                  <a:srgbClr val="0000CC"/>
                </a:solidFill>
                <a:latin typeface="Arial" charset="0"/>
              </a:rPr>
              <a:t>I. Chemical adsorption   		II. Physical Adsorption</a:t>
            </a:r>
          </a:p>
        </p:txBody>
      </p:sp>
      <p:grpSp>
        <p:nvGrpSpPr>
          <p:cNvPr id="66" name="Group 144">
            <a:extLst>
              <a:ext uri="{FF2B5EF4-FFF2-40B4-BE49-F238E27FC236}">
                <a16:creationId xmlns:a16="http://schemas.microsoft.com/office/drawing/2014/main" id="{2CE2194F-63A5-B648-AC93-F1A1E875B612}"/>
              </a:ext>
            </a:extLst>
          </p:cNvPr>
          <p:cNvGrpSpPr>
            <a:grpSpLocks/>
          </p:cNvGrpSpPr>
          <p:nvPr/>
        </p:nvGrpSpPr>
        <p:grpSpPr bwMode="auto">
          <a:xfrm>
            <a:off x="2449775" y="4443911"/>
            <a:ext cx="2091799" cy="2039937"/>
            <a:chOff x="930" y="2069"/>
            <a:chExt cx="1815" cy="1770"/>
          </a:xfrm>
        </p:grpSpPr>
        <p:grpSp>
          <p:nvGrpSpPr>
            <p:cNvPr id="67" name="Group 8">
              <a:extLst>
                <a:ext uri="{FF2B5EF4-FFF2-40B4-BE49-F238E27FC236}">
                  <a16:creationId xmlns:a16="http://schemas.microsoft.com/office/drawing/2014/main" id="{17FA789C-3B7F-B20A-8814-59AFBF42BA89}"/>
                </a:ext>
              </a:extLst>
            </p:cNvPr>
            <p:cNvGrpSpPr>
              <a:grpSpLocks/>
            </p:cNvGrpSpPr>
            <p:nvPr/>
          </p:nvGrpSpPr>
          <p:grpSpPr bwMode="auto">
            <a:xfrm>
              <a:off x="930" y="2886"/>
              <a:ext cx="409" cy="182"/>
              <a:chOff x="657" y="3838"/>
              <a:chExt cx="409" cy="182"/>
            </a:xfrm>
          </p:grpSpPr>
          <p:sp>
            <p:nvSpPr>
              <p:cNvPr id="127" name="Oval 9">
                <a:extLst>
                  <a:ext uri="{FF2B5EF4-FFF2-40B4-BE49-F238E27FC236}">
                    <a16:creationId xmlns:a16="http://schemas.microsoft.com/office/drawing/2014/main" id="{58EBE42A-C7EB-3860-67A7-7AE68619E74E}"/>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28" name="Line 10">
                <a:extLst>
                  <a:ext uri="{FF2B5EF4-FFF2-40B4-BE49-F238E27FC236}">
                    <a16:creationId xmlns:a16="http://schemas.microsoft.com/office/drawing/2014/main" id="{EA9F3F99-84E8-5EB9-4256-EBF56F650B48}"/>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68" name="Group 11">
              <a:extLst>
                <a:ext uri="{FF2B5EF4-FFF2-40B4-BE49-F238E27FC236}">
                  <a16:creationId xmlns:a16="http://schemas.microsoft.com/office/drawing/2014/main" id="{F0F27E70-926C-9535-BE7C-83B5DF60C4F4}"/>
                </a:ext>
              </a:extLst>
            </p:cNvPr>
            <p:cNvGrpSpPr>
              <a:grpSpLocks/>
            </p:cNvGrpSpPr>
            <p:nvPr/>
          </p:nvGrpSpPr>
          <p:grpSpPr bwMode="auto">
            <a:xfrm rot="-2787700">
              <a:off x="1133" y="3363"/>
              <a:ext cx="409" cy="182"/>
              <a:chOff x="657" y="3838"/>
              <a:chExt cx="409" cy="182"/>
            </a:xfrm>
          </p:grpSpPr>
          <p:sp>
            <p:nvSpPr>
              <p:cNvPr id="125" name="Oval 12">
                <a:extLst>
                  <a:ext uri="{FF2B5EF4-FFF2-40B4-BE49-F238E27FC236}">
                    <a16:creationId xmlns:a16="http://schemas.microsoft.com/office/drawing/2014/main" id="{9556FC50-2317-7F02-64E0-553DD1B96C63}"/>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26" name="Line 13">
                <a:extLst>
                  <a:ext uri="{FF2B5EF4-FFF2-40B4-BE49-F238E27FC236}">
                    <a16:creationId xmlns:a16="http://schemas.microsoft.com/office/drawing/2014/main" id="{0EB11406-B5F9-A5AD-CD7E-7F47623E9561}"/>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69" name="Group 14">
              <a:extLst>
                <a:ext uri="{FF2B5EF4-FFF2-40B4-BE49-F238E27FC236}">
                  <a16:creationId xmlns:a16="http://schemas.microsoft.com/office/drawing/2014/main" id="{1602268F-4EFD-774F-D199-DCC647C5CC21}"/>
                </a:ext>
              </a:extLst>
            </p:cNvPr>
            <p:cNvGrpSpPr>
              <a:grpSpLocks/>
            </p:cNvGrpSpPr>
            <p:nvPr/>
          </p:nvGrpSpPr>
          <p:grpSpPr bwMode="auto">
            <a:xfrm rot="16200000">
              <a:off x="1632" y="3544"/>
              <a:ext cx="409" cy="182"/>
              <a:chOff x="657" y="3838"/>
              <a:chExt cx="409" cy="182"/>
            </a:xfrm>
          </p:grpSpPr>
          <p:sp>
            <p:nvSpPr>
              <p:cNvPr id="123" name="Oval 15">
                <a:extLst>
                  <a:ext uri="{FF2B5EF4-FFF2-40B4-BE49-F238E27FC236}">
                    <a16:creationId xmlns:a16="http://schemas.microsoft.com/office/drawing/2014/main" id="{793A73B3-1F70-FF89-8C26-C3873BF843AD}"/>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24" name="Line 16">
                <a:extLst>
                  <a:ext uri="{FF2B5EF4-FFF2-40B4-BE49-F238E27FC236}">
                    <a16:creationId xmlns:a16="http://schemas.microsoft.com/office/drawing/2014/main" id="{6E10E3BB-C418-4F2C-2D4B-64246888E7D1}"/>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0" name="Group 17">
              <a:extLst>
                <a:ext uri="{FF2B5EF4-FFF2-40B4-BE49-F238E27FC236}">
                  <a16:creationId xmlns:a16="http://schemas.microsoft.com/office/drawing/2014/main" id="{2137B228-B0B8-DE50-912A-096225FE4498}"/>
                </a:ext>
              </a:extLst>
            </p:cNvPr>
            <p:cNvGrpSpPr>
              <a:grpSpLocks/>
            </p:cNvGrpSpPr>
            <p:nvPr/>
          </p:nvGrpSpPr>
          <p:grpSpPr bwMode="auto">
            <a:xfrm rot="5400000">
              <a:off x="1632" y="2183"/>
              <a:ext cx="409" cy="182"/>
              <a:chOff x="657" y="3838"/>
              <a:chExt cx="409" cy="182"/>
            </a:xfrm>
          </p:grpSpPr>
          <p:sp>
            <p:nvSpPr>
              <p:cNvPr id="121" name="Oval 18">
                <a:extLst>
                  <a:ext uri="{FF2B5EF4-FFF2-40B4-BE49-F238E27FC236}">
                    <a16:creationId xmlns:a16="http://schemas.microsoft.com/office/drawing/2014/main" id="{00CF205A-8876-7B2A-AFC9-1CB928C7A065}"/>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22" name="Line 19">
                <a:extLst>
                  <a:ext uri="{FF2B5EF4-FFF2-40B4-BE49-F238E27FC236}">
                    <a16:creationId xmlns:a16="http://schemas.microsoft.com/office/drawing/2014/main" id="{EC929C2F-DD85-DBBB-C7B3-1937663587C4}"/>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1" name="Group 20">
              <a:extLst>
                <a:ext uri="{FF2B5EF4-FFF2-40B4-BE49-F238E27FC236}">
                  <a16:creationId xmlns:a16="http://schemas.microsoft.com/office/drawing/2014/main" id="{D42858B2-8F80-53A5-8430-CE99F0B770AC}"/>
                </a:ext>
              </a:extLst>
            </p:cNvPr>
            <p:cNvGrpSpPr>
              <a:grpSpLocks/>
            </p:cNvGrpSpPr>
            <p:nvPr/>
          </p:nvGrpSpPr>
          <p:grpSpPr bwMode="auto">
            <a:xfrm rot="10800000">
              <a:off x="2336" y="2841"/>
              <a:ext cx="409" cy="182"/>
              <a:chOff x="657" y="3838"/>
              <a:chExt cx="409" cy="182"/>
            </a:xfrm>
          </p:grpSpPr>
          <p:sp>
            <p:nvSpPr>
              <p:cNvPr id="119" name="Oval 21">
                <a:extLst>
                  <a:ext uri="{FF2B5EF4-FFF2-40B4-BE49-F238E27FC236}">
                    <a16:creationId xmlns:a16="http://schemas.microsoft.com/office/drawing/2014/main" id="{3FDF164D-CA5F-CE4D-559C-04F98E5CF385}"/>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20" name="Line 22">
                <a:extLst>
                  <a:ext uri="{FF2B5EF4-FFF2-40B4-BE49-F238E27FC236}">
                    <a16:creationId xmlns:a16="http://schemas.microsoft.com/office/drawing/2014/main" id="{6E3C5909-A47A-2CEB-1038-8E966638D88D}"/>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2" name="Group 23">
              <a:extLst>
                <a:ext uri="{FF2B5EF4-FFF2-40B4-BE49-F238E27FC236}">
                  <a16:creationId xmlns:a16="http://schemas.microsoft.com/office/drawing/2014/main" id="{D1A36AC9-CF6B-281F-AF6A-8482C6B4272B}"/>
                </a:ext>
              </a:extLst>
            </p:cNvPr>
            <p:cNvGrpSpPr>
              <a:grpSpLocks/>
            </p:cNvGrpSpPr>
            <p:nvPr/>
          </p:nvGrpSpPr>
          <p:grpSpPr bwMode="auto">
            <a:xfrm rot="7680324">
              <a:off x="2131" y="2365"/>
              <a:ext cx="409" cy="182"/>
              <a:chOff x="657" y="3838"/>
              <a:chExt cx="409" cy="182"/>
            </a:xfrm>
          </p:grpSpPr>
          <p:sp>
            <p:nvSpPr>
              <p:cNvPr id="117" name="Oval 24">
                <a:extLst>
                  <a:ext uri="{FF2B5EF4-FFF2-40B4-BE49-F238E27FC236}">
                    <a16:creationId xmlns:a16="http://schemas.microsoft.com/office/drawing/2014/main" id="{2A3757A3-C337-C4AB-0903-432DC5CDC515}"/>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18" name="Line 25">
                <a:extLst>
                  <a:ext uri="{FF2B5EF4-FFF2-40B4-BE49-F238E27FC236}">
                    <a16:creationId xmlns:a16="http://schemas.microsoft.com/office/drawing/2014/main" id="{8EEBC7DB-603B-1B00-5C78-9BFCCF86A536}"/>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3" name="Group 26">
              <a:extLst>
                <a:ext uri="{FF2B5EF4-FFF2-40B4-BE49-F238E27FC236}">
                  <a16:creationId xmlns:a16="http://schemas.microsoft.com/office/drawing/2014/main" id="{3A93C3E1-E01A-85BB-B0C1-49EE5C0CD283}"/>
                </a:ext>
              </a:extLst>
            </p:cNvPr>
            <p:cNvGrpSpPr>
              <a:grpSpLocks/>
            </p:cNvGrpSpPr>
            <p:nvPr/>
          </p:nvGrpSpPr>
          <p:grpSpPr bwMode="auto">
            <a:xfrm rot="2498321">
              <a:off x="1111" y="2387"/>
              <a:ext cx="409" cy="182"/>
              <a:chOff x="657" y="3838"/>
              <a:chExt cx="409" cy="182"/>
            </a:xfrm>
          </p:grpSpPr>
          <p:sp>
            <p:nvSpPr>
              <p:cNvPr id="114" name="Oval 27">
                <a:extLst>
                  <a:ext uri="{FF2B5EF4-FFF2-40B4-BE49-F238E27FC236}">
                    <a16:creationId xmlns:a16="http://schemas.microsoft.com/office/drawing/2014/main" id="{A2706709-3859-A8B2-B2E3-E2D0051D8809}"/>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16" name="Line 28">
                <a:extLst>
                  <a:ext uri="{FF2B5EF4-FFF2-40B4-BE49-F238E27FC236}">
                    <a16:creationId xmlns:a16="http://schemas.microsoft.com/office/drawing/2014/main" id="{43192F3E-6C05-EF27-1962-5716B2C1CCC2}"/>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4" name="Group 29">
              <a:extLst>
                <a:ext uri="{FF2B5EF4-FFF2-40B4-BE49-F238E27FC236}">
                  <a16:creationId xmlns:a16="http://schemas.microsoft.com/office/drawing/2014/main" id="{136B46B2-6824-4303-4ED6-48E737EC01A9}"/>
                </a:ext>
              </a:extLst>
            </p:cNvPr>
            <p:cNvGrpSpPr>
              <a:grpSpLocks/>
            </p:cNvGrpSpPr>
            <p:nvPr/>
          </p:nvGrpSpPr>
          <p:grpSpPr bwMode="auto">
            <a:xfrm rot="35383572">
              <a:off x="2131" y="3363"/>
              <a:ext cx="409" cy="182"/>
              <a:chOff x="657" y="3838"/>
              <a:chExt cx="409" cy="182"/>
            </a:xfrm>
          </p:grpSpPr>
          <p:sp>
            <p:nvSpPr>
              <p:cNvPr id="112" name="Oval 30">
                <a:extLst>
                  <a:ext uri="{FF2B5EF4-FFF2-40B4-BE49-F238E27FC236}">
                    <a16:creationId xmlns:a16="http://schemas.microsoft.com/office/drawing/2014/main" id="{DF2CBDEF-8664-0311-65F9-FD6D6A021F9D}"/>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13" name="Line 31">
                <a:extLst>
                  <a:ext uri="{FF2B5EF4-FFF2-40B4-BE49-F238E27FC236}">
                    <a16:creationId xmlns:a16="http://schemas.microsoft.com/office/drawing/2014/main" id="{C5432711-BFEB-2F43-3E8C-4E032D987829}"/>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5" name="Group 32">
              <a:extLst>
                <a:ext uri="{FF2B5EF4-FFF2-40B4-BE49-F238E27FC236}">
                  <a16:creationId xmlns:a16="http://schemas.microsoft.com/office/drawing/2014/main" id="{655C2AFF-DA68-0CC7-89F7-4AAD562D9A57}"/>
                </a:ext>
              </a:extLst>
            </p:cNvPr>
            <p:cNvGrpSpPr>
              <a:grpSpLocks/>
            </p:cNvGrpSpPr>
            <p:nvPr/>
          </p:nvGrpSpPr>
          <p:grpSpPr bwMode="auto">
            <a:xfrm rot="36586238">
              <a:off x="1904" y="3499"/>
              <a:ext cx="409" cy="182"/>
              <a:chOff x="657" y="3838"/>
              <a:chExt cx="409" cy="182"/>
            </a:xfrm>
          </p:grpSpPr>
          <p:sp>
            <p:nvSpPr>
              <p:cNvPr id="110" name="Oval 33">
                <a:extLst>
                  <a:ext uri="{FF2B5EF4-FFF2-40B4-BE49-F238E27FC236}">
                    <a16:creationId xmlns:a16="http://schemas.microsoft.com/office/drawing/2014/main" id="{E00E3DF6-70F0-D271-52F8-4F30754961DC}"/>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11" name="Line 34">
                <a:extLst>
                  <a:ext uri="{FF2B5EF4-FFF2-40B4-BE49-F238E27FC236}">
                    <a16:creationId xmlns:a16="http://schemas.microsoft.com/office/drawing/2014/main" id="{CF8E825C-C12B-ED02-1681-17DCE60B7569}"/>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6" name="Group 35">
              <a:extLst>
                <a:ext uri="{FF2B5EF4-FFF2-40B4-BE49-F238E27FC236}">
                  <a16:creationId xmlns:a16="http://schemas.microsoft.com/office/drawing/2014/main" id="{429B0976-349A-2EAA-66FB-3EDC91D62FD9}"/>
                </a:ext>
              </a:extLst>
            </p:cNvPr>
            <p:cNvGrpSpPr>
              <a:grpSpLocks/>
            </p:cNvGrpSpPr>
            <p:nvPr/>
          </p:nvGrpSpPr>
          <p:grpSpPr bwMode="auto">
            <a:xfrm rot="17756127">
              <a:off x="1360" y="3499"/>
              <a:ext cx="409" cy="182"/>
              <a:chOff x="657" y="3838"/>
              <a:chExt cx="409" cy="182"/>
            </a:xfrm>
          </p:grpSpPr>
          <p:sp>
            <p:nvSpPr>
              <p:cNvPr id="108" name="Oval 36">
                <a:extLst>
                  <a:ext uri="{FF2B5EF4-FFF2-40B4-BE49-F238E27FC236}">
                    <a16:creationId xmlns:a16="http://schemas.microsoft.com/office/drawing/2014/main" id="{8A428520-5A08-A5E7-AB88-F689856B62D6}"/>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9" name="Line 37">
                <a:extLst>
                  <a:ext uri="{FF2B5EF4-FFF2-40B4-BE49-F238E27FC236}">
                    <a16:creationId xmlns:a16="http://schemas.microsoft.com/office/drawing/2014/main" id="{F96489AF-B899-4A49-F7AE-6C91B172E487}"/>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7" name="Group 38">
              <a:extLst>
                <a:ext uri="{FF2B5EF4-FFF2-40B4-BE49-F238E27FC236}">
                  <a16:creationId xmlns:a16="http://schemas.microsoft.com/office/drawing/2014/main" id="{CB493480-3EDF-1F04-C800-562A0ADB24BB}"/>
                </a:ext>
              </a:extLst>
            </p:cNvPr>
            <p:cNvGrpSpPr>
              <a:grpSpLocks/>
            </p:cNvGrpSpPr>
            <p:nvPr/>
          </p:nvGrpSpPr>
          <p:grpSpPr bwMode="auto">
            <a:xfrm rot="20218326">
              <a:off x="975" y="3158"/>
              <a:ext cx="409" cy="182"/>
              <a:chOff x="657" y="3838"/>
              <a:chExt cx="409" cy="182"/>
            </a:xfrm>
          </p:grpSpPr>
          <p:sp>
            <p:nvSpPr>
              <p:cNvPr id="106" name="Oval 39">
                <a:extLst>
                  <a:ext uri="{FF2B5EF4-FFF2-40B4-BE49-F238E27FC236}">
                    <a16:creationId xmlns:a16="http://schemas.microsoft.com/office/drawing/2014/main" id="{96BFFEBF-6854-8CBB-FF04-6C11738AB7DF}"/>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7" name="Line 40">
                <a:extLst>
                  <a:ext uri="{FF2B5EF4-FFF2-40B4-BE49-F238E27FC236}">
                    <a16:creationId xmlns:a16="http://schemas.microsoft.com/office/drawing/2014/main" id="{C90C8CBD-76E6-3884-E0B5-2F8B91877C40}"/>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8" name="Group 41">
              <a:extLst>
                <a:ext uri="{FF2B5EF4-FFF2-40B4-BE49-F238E27FC236}">
                  <a16:creationId xmlns:a16="http://schemas.microsoft.com/office/drawing/2014/main" id="{4744EAC1-45FA-6A5D-36F4-9D6D54BA0F36}"/>
                </a:ext>
              </a:extLst>
            </p:cNvPr>
            <p:cNvGrpSpPr>
              <a:grpSpLocks/>
            </p:cNvGrpSpPr>
            <p:nvPr/>
          </p:nvGrpSpPr>
          <p:grpSpPr bwMode="auto">
            <a:xfrm rot="33648772">
              <a:off x="2290" y="3113"/>
              <a:ext cx="409" cy="182"/>
              <a:chOff x="657" y="3838"/>
              <a:chExt cx="409" cy="182"/>
            </a:xfrm>
          </p:grpSpPr>
          <p:sp>
            <p:nvSpPr>
              <p:cNvPr id="104" name="Oval 42">
                <a:extLst>
                  <a:ext uri="{FF2B5EF4-FFF2-40B4-BE49-F238E27FC236}">
                    <a16:creationId xmlns:a16="http://schemas.microsoft.com/office/drawing/2014/main" id="{A9878DF1-4337-0D19-FCF2-DE0599D70BBE}"/>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5" name="Line 43">
                <a:extLst>
                  <a:ext uri="{FF2B5EF4-FFF2-40B4-BE49-F238E27FC236}">
                    <a16:creationId xmlns:a16="http://schemas.microsoft.com/office/drawing/2014/main" id="{C8979B95-CA80-B050-01FC-FD6A728CA57B}"/>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79" name="Group 44">
              <a:extLst>
                <a:ext uri="{FF2B5EF4-FFF2-40B4-BE49-F238E27FC236}">
                  <a16:creationId xmlns:a16="http://schemas.microsoft.com/office/drawing/2014/main" id="{CB6F7D40-9A8A-4DA6-B11E-9350622BCCB2}"/>
                </a:ext>
              </a:extLst>
            </p:cNvPr>
            <p:cNvGrpSpPr>
              <a:grpSpLocks/>
            </p:cNvGrpSpPr>
            <p:nvPr/>
          </p:nvGrpSpPr>
          <p:grpSpPr bwMode="auto">
            <a:xfrm rot="30674163">
              <a:off x="2290" y="2568"/>
              <a:ext cx="409" cy="182"/>
              <a:chOff x="657" y="3838"/>
              <a:chExt cx="409" cy="182"/>
            </a:xfrm>
          </p:grpSpPr>
          <p:sp>
            <p:nvSpPr>
              <p:cNvPr id="102" name="Oval 45">
                <a:extLst>
                  <a:ext uri="{FF2B5EF4-FFF2-40B4-BE49-F238E27FC236}">
                    <a16:creationId xmlns:a16="http://schemas.microsoft.com/office/drawing/2014/main" id="{2C261D78-6EE6-2F6A-3797-8417BC435967}"/>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3" name="Line 46">
                <a:extLst>
                  <a:ext uri="{FF2B5EF4-FFF2-40B4-BE49-F238E27FC236}">
                    <a16:creationId xmlns:a16="http://schemas.microsoft.com/office/drawing/2014/main" id="{3602DD41-45A9-D6AE-254A-5663CDED909D}"/>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80" name="Group 47">
              <a:extLst>
                <a:ext uri="{FF2B5EF4-FFF2-40B4-BE49-F238E27FC236}">
                  <a16:creationId xmlns:a16="http://schemas.microsoft.com/office/drawing/2014/main" id="{3C78D1BF-23FA-57F1-AE69-EE8648BD444F}"/>
                </a:ext>
              </a:extLst>
            </p:cNvPr>
            <p:cNvGrpSpPr>
              <a:grpSpLocks/>
            </p:cNvGrpSpPr>
            <p:nvPr/>
          </p:nvGrpSpPr>
          <p:grpSpPr bwMode="auto">
            <a:xfrm rot="27904336">
              <a:off x="1904" y="2229"/>
              <a:ext cx="409" cy="182"/>
              <a:chOff x="657" y="3838"/>
              <a:chExt cx="409" cy="182"/>
            </a:xfrm>
          </p:grpSpPr>
          <p:sp>
            <p:nvSpPr>
              <p:cNvPr id="100" name="Oval 48">
                <a:extLst>
                  <a:ext uri="{FF2B5EF4-FFF2-40B4-BE49-F238E27FC236}">
                    <a16:creationId xmlns:a16="http://schemas.microsoft.com/office/drawing/2014/main" id="{8C822E93-7F6F-8919-F966-EA0939229EA4}"/>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1" name="Line 49">
                <a:extLst>
                  <a:ext uri="{FF2B5EF4-FFF2-40B4-BE49-F238E27FC236}">
                    <a16:creationId xmlns:a16="http://schemas.microsoft.com/office/drawing/2014/main" id="{03D93313-E78F-EEA9-D82C-257389C2F5AC}"/>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81" name="Group 50">
              <a:extLst>
                <a:ext uri="{FF2B5EF4-FFF2-40B4-BE49-F238E27FC236}">
                  <a16:creationId xmlns:a16="http://schemas.microsoft.com/office/drawing/2014/main" id="{DB054280-344F-7509-DC22-9E20D581092E}"/>
                </a:ext>
              </a:extLst>
            </p:cNvPr>
            <p:cNvGrpSpPr>
              <a:grpSpLocks/>
            </p:cNvGrpSpPr>
            <p:nvPr/>
          </p:nvGrpSpPr>
          <p:grpSpPr bwMode="auto">
            <a:xfrm rot="25203157">
              <a:off x="1315" y="2229"/>
              <a:ext cx="409" cy="182"/>
              <a:chOff x="657" y="3838"/>
              <a:chExt cx="409" cy="182"/>
            </a:xfrm>
          </p:grpSpPr>
          <p:sp>
            <p:nvSpPr>
              <p:cNvPr id="98" name="Oval 51">
                <a:extLst>
                  <a:ext uri="{FF2B5EF4-FFF2-40B4-BE49-F238E27FC236}">
                    <a16:creationId xmlns:a16="http://schemas.microsoft.com/office/drawing/2014/main" id="{BA440A29-E0F0-D7D0-A4A9-002BB5C2E06B}"/>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99" name="Line 52">
                <a:extLst>
                  <a:ext uri="{FF2B5EF4-FFF2-40B4-BE49-F238E27FC236}">
                    <a16:creationId xmlns:a16="http://schemas.microsoft.com/office/drawing/2014/main" id="{0D7990AB-CBC8-141C-DA61-4AF5B6248EF9}"/>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82" name="Group 53">
              <a:extLst>
                <a:ext uri="{FF2B5EF4-FFF2-40B4-BE49-F238E27FC236}">
                  <a16:creationId xmlns:a16="http://schemas.microsoft.com/office/drawing/2014/main" id="{F3DBD4A0-CAE0-780D-F1F4-A03B385B75CE}"/>
                </a:ext>
              </a:extLst>
            </p:cNvPr>
            <p:cNvGrpSpPr>
              <a:grpSpLocks/>
            </p:cNvGrpSpPr>
            <p:nvPr/>
          </p:nvGrpSpPr>
          <p:grpSpPr bwMode="auto">
            <a:xfrm rot="22657299">
              <a:off x="930" y="2614"/>
              <a:ext cx="409" cy="182"/>
              <a:chOff x="657" y="3838"/>
              <a:chExt cx="409" cy="182"/>
            </a:xfrm>
          </p:grpSpPr>
          <p:sp>
            <p:nvSpPr>
              <p:cNvPr id="96" name="Oval 54">
                <a:extLst>
                  <a:ext uri="{FF2B5EF4-FFF2-40B4-BE49-F238E27FC236}">
                    <a16:creationId xmlns:a16="http://schemas.microsoft.com/office/drawing/2014/main" id="{A1A70E8C-3AA9-476D-2E86-DE6967031ECA}"/>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97" name="Line 55">
                <a:extLst>
                  <a:ext uri="{FF2B5EF4-FFF2-40B4-BE49-F238E27FC236}">
                    <a16:creationId xmlns:a16="http://schemas.microsoft.com/office/drawing/2014/main" id="{180692A8-11E5-B058-65BE-E7C6336434D0}"/>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sp>
          <p:nvSpPr>
            <p:cNvPr id="83" name="Line 58">
              <a:extLst>
                <a:ext uri="{FF2B5EF4-FFF2-40B4-BE49-F238E27FC236}">
                  <a16:creationId xmlns:a16="http://schemas.microsoft.com/office/drawing/2014/main" id="{383F8DBB-613F-E7E6-E42A-0728BD9F84CC}"/>
                </a:ext>
              </a:extLst>
            </p:cNvPr>
            <p:cNvSpPr>
              <a:spLocks noChangeShapeType="1"/>
            </p:cNvSpPr>
            <p:nvPr/>
          </p:nvSpPr>
          <p:spPr bwMode="auto">
            <a:xfrm>
              <a:off x="1474" y="2614"/>
              <a:ext cx="726" cy="72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84" name="Line 59">
              <a:extLst>
                <a:ext uri="{FF2B5EF4-FFF2-40B4-BE49-F238E27FC236}">
                  <a16:creationId xmlns:a16="http://schemas.microsoft.com/office/drawing/2014/main" id="{0728F0D1-82AC-E6A0-75CC-50A60DEDE004}"/>
                </a:ext>
              </a:extLst>
            </p:cNvPr>
            <p:cNvSpPr>
              <a:spLocks noChangeShapeType="1"/>
            </p:cNvSpPr>
            <p:nvPr/>
          </p:nvSpPr>
          <p:spPr bwMode="auto">
            <a:xfrm>
              <a:off x="1610" y="2523"/>
              <a:ext cx="408" cy="86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85" name="Line 60">
              <a:extLst>
                <a:ext uri="{FF2B5EF4-FFF2-40B4-BE49-F238E27FC236}">
                  <a16:creationId xmlns:a16="http://schemas.microsoft.com/office/drawing/2014/main" id="{70108809-4A62-8E5A-31C8-62992AD8A491}"/>
                </a:ext>
              </a:extLst>
            </p:cNvPr>
            <p:cNvSpPr>
              <a:spLocks noChangeShapeType="1"/>
            </p:cNvSpPr>
            <p:nvPr/>
          </p:nvSpPr>
          <p:spPr bwMode="auto">
            <a:xfrm>
              <a:off x="1837" y="2478"/>
              <a:ext cx="0" cy="95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86" name="Line 61">
              <a:extLst>
                <a:ext uri="{FF2B5EF4-FFF2-40B4-BE49-F238E27FC236}">
                  <a16:creationId xmlns:a16="http://schemas.microsoft.com/office/drawing/2014/main" id="{EA5ACF5C-9F89-ABA4-E766-D547BC72923F}"/>
                </a:ext>
              </a:extLst>
            </p:cNvPr>
            <p:cNvSpPr>
              <a:spLocks noChangeShapeType="1"/>
            </p:cNvSpPr>
            <p:nvPr/>
          </p:nvSpPr>
          <p:spPr bwMode="auto">
            <a:xfrm flipH="1">
              <a:off x="1655" y="2478"/>
              <a:ext cx="363" cy="90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87" name="Line 62">
              <a:extLst>
                <a:ext uri="{FF2B5EF4-FFF2-40B4-BE49-F238E27FC236}">
                  <a16:creationId xmlns:a16="http://schemas.microsoft.com/office/drawing/2014/main" id="{DE905B5F-7F41-1C28-6054-BF6A9B2620A7}"/>
                </a:ext>
              </a:extLst>
            </p:cNvPr>
            <p:cNvSpPr>
              <a:spLocks noChangeShapeType="1"/>
            </p:cNvSpPr>
            <p:nvPr/>
          </p:nvSpPr>
          <p:spPr bwMode="auto">
            <a:xfrm flipH="1">
              <a:off x="1474" y="2568"/>
              <a:ext cx="726" cy="72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88" name="Line 63">
              <a:extLst>
                <a:ext uri="{FF2B5EF4-FFF2-40B4-BE49-F238E27FC236}">
                  <a16:creationId xmlns:a16="http://schemas.microsoft.com/office/drawing/2014/main" id="{CD7E1091-1B5E-DBBA-0863-422F71BFEC2E}"/>
                </a:ext>
              </a:extLst>
            </p:cNvPr>
            <p:cNvSpPr>
              <a:spLocks noChangeShapeType="1"/>
            </p:cNvSpPr>
            <p:nvPr/>
          </p:nvSpPr>
          <p:spPr bwMode="auto">
            <a:xfrm flipH="1">
              <a:off x="1338" y="2750"/>
              <a:ext cx="952" cy="40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90" name="Line 64">
              <a:extLst>
                <a:ext uri="{FF2B5EF4-FFF2-40B4-BE49-F238E27FC236}">
                  <a16:creationId xmlns:a16="http://schemas.microsoft.com/office/drawing/2014/main" id="{50F7E2A5-A003-4B70-44CD-AEEC7E61A588}"/>
                </a:ext>
              </a:extLst>
            </p:cNvPr>
            <p:cNvSpPr>
              <a:spLocks noChangeShapeType="1"/>
            </p:cNvSpPr>
            <p:nvPr/>
          </p:nvSpPr>
          <p:spPr bwMode="auto">
            <a:xfrm flipH="1">
              <a:off x="1338" y="2931"/>
              <a:ext cx="998" cy="4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94" name="Line 65">
              <a:extLst>
                <a:ext uri="{FF2B5EF4-FFF2-40B4-BE49-F238E27FC236}">
                  <a16:creationId xmlns:a16="http://schemas.microsoft.com/office/drawing/2014/main" id="{48883EF9-5212-A970-F8E4-495D7B749517}"/>
                </a:ext>
              </a:extLst>
            </p:cNvPr>
            <p:cNvSpPr>
              <a:spLocks noChangeShapeType="1"/>
            </p:cNvSpPr>
            <p:nvPr/>
          </p:nvSpPr>
          <p:spPr bwMode="auto">
            <a:xfrm>
              <a:off x="1338" y="2750"/>
              <a:ext cx="952" cy="40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95" name="Oval 7">
              <a:extLst>
                <a:ext uri="{FF2B5EF4-FFF2-40B4-BE49-F238E27FC236}">
                  <a16:creationId xmlns:a16="http://schemas.microsoft.com/office/drawing/2014/main" id="{83A3D030-61A7-90D9-3582-0FB2D0D1EC39}"/>
                </a:ext>
              </a:extLst>
            </p:cNvPr>
            <p:cNvSpPr>
              <a:spLocks noChangeArrowheads="1"/>
            </p:cNvSpPr>
            <p:nvPr/>
          </p:nvSpPr>
          <p:spPr bwMode="auto">
            <a:xfrm>
              <a:off x="1429" y="2523"/>
              <a:ext cx="816" cy="817"/>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grpSp>
      <p:sp>
        <p:nvSpPr>
          <p:cNvPr id="129" name="Line 66">
            <a:extLst>
              <a:ext uri="{FF2B5EF4-FFF2-40B4-BE49-F238E27FC236}">
                <a16:creationId xmlns:a16="http://schemas.microsoft.com/office/drawing/2014/main" id="{F023335B-E2B6-A4AE-C620-71BC0BC3016D}"/>
              </a:ext>
            </a:extLst>
          </p:cNvPr>
          <p:cNvSpPr>
            <a:spLocks noChangeShapeType="1"/>
          </p:cNvSpPr>
          <p:nvPr/>
        </p:nvSpPr>
        <p:spPr bwMode="auto">
          <a:xfrm flipH="1">
            <a:off x="2004195" y="6597486"/>
            <a:ext cx="28892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
        <p:nvSpPr>
          <p:cNvPr id="130" name="Text Box 67">
            <a:extLst>
              <a:ext uri="{FF2B5EF4-FFF2-40B4-BE49-F238E27FC236}">
                <a16:creationId xmlns:a16="http://schemas.microsoft.com/office/drawing/2014/main" id="{71F0E742-77D8-1780-81C4-E656899188CC}"/>
              </a:ext>
            </a:extLst>
          </p:cNvPr>
          <p:cNvSpPr txBox="1">
            <a:spLocks noChangeArrowheads="1"/>
          </p:cNvSpPr>
          <p:nvPr/>
        </p:nvSpPr>
        <p:spPr bwMode="auto">
          <a:xfrm>
            <a:off x="2435995" y="6379999"/>
            <a:ext cx="35290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a:solidFill>
                  <a:srgbClr val="FF0000"/>
                </a:solidFill>
                <a:latin typeface="Arial" charset="0"/>
              </a:rPr>
              <a:t>Chemical bond</a:t>
            </a:r>
          </a:p>
        </p:txBody>
      </p:sp>
      <p:sp>
        <p:nvSpPr>
          <p:cNvPr id="131" name="Text Box 119">
            <a:extLst>
              <a:ext uri="{FF2B5EF4-FFF2-40B4-BE49-F238E27FC236}">
                <a16:creationId xmlns:a16="http://schemas.microsoft.com/office/drawing/2014/main" id="{76B53845-D715-F4BA-6995-078BCFA8355C}"/>
              </a:ext>
            </a:extLst>
          </p:cNvPr>
          <p:cNvSpPr txBox="1">
            <a:spLocks noChangeArrowheads="1"/>
          </p:cNvSpPr>
          <p:nvPr/>
        </p:nvSpPr>
        <p:spPr bwMode="auto">
          <a:xfrm>
            <a:off x="8686416" y="5480762"/>
            <a:ext cx="40980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2400" dirty="0">
                <a:solidFill>
                  <a:srgbClr val="FF0000"/>
                </a:solidFill>
                <a:latin typeface="Arial" charset="0"/>
              </a:rPr>
              <a:t>e.g., Anionic collector on positively charged solid surface</a:t>
            </a:r>
          </a:p>
        </p:txBody>
      </p:sp>
      <p:grpSp>
        <p:nvGrpSpPr>
          <p:cNvPr id="132" name="Group 145">
            <a:extLst>
              <a:ext uri="{FF2B5EF4-FFF2-40B4-BE49-F238E27FC236}">
                <a16:creationId xmlns:a16="http://schemas.microsoft.com/office/drawing/2014/main" id="{C4579942-74D1-3F32-64F4-EB515446A969}"/>
              </a:ext>
            </a:extLst>
          </p:cNvPr>
          <p:cNvGrpSpPr>
            <a:grpSpLocks/>
          </p:cNvGrpSpPr>
          <p:nvPr/>
        </p:nvGrpSpPr>
        <p:grpSpPr bwMode="auto">
          <a:xfrm>
            <a:off x="6509384" y="4543970"/>
            <a:ext cx="2108341" cy="2222561"/>
            <a:chOff x="3379" y="1979"/>
            <a:chExt cx="1815" cy="1770"/>
          </a:xfrm>
        </p:grpSpPr>
        <p:sp>
          <p:nvSpPr>
            <p:cNvPr id="133" name="Oval 69">
              <a:extLst>
                <a:ext uri="{FF2B5EF4-FFF2-40B4-BE49-F238E27FC236}">
                  <a16:creationId xmlns:a16="http://schemas.microsoft.com/office/drawing/2014/main" id="{26E19280-836F-FE5F-0CE6-24329A35A721}"/>
                </a:ext>
              </a:extLst>
            </p:cNvPr>
            <p:cNvSpPr>
              <a:spLocks noChangeArrowheads="1"/>
            </p:cNvSpPr>
            <p:nvPr/>
          </p:nvSpPr>
          <p:spPr bwMode="auto">
            <a:xfrm>
              <a:off x="3833" y="2432"/>
              <a:ext cx="907" cy="863"/>
            </a:xfrm>
            <a:prstGeom prst="ellipse">
              <a:avLst/>
            </a:prstGeom>
            <a:solidFill>
              <a:schemeClr val="bg1"/>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grpSp>
          <p:nvGrpSpPr>
            <p:cNvPr id="134" name="Group 70">
              <a:extLst>
                <a:ext uri="{FF2B5EF4-FFF2-40B4-BE49-F238E27FC236}">
                  <a16:creationId xmlns:a16="http://schemas.microsoft.com/office/drawing/2014/main" id="{DB5B0CFB-F190-905F-4CDB-C5BCC4491477}"/>
                </a:ext>
              </a:extLst>
            </p:cNvPr>
            <p:cNvGrpSpPr>
              <a:grpSpLocks/>
            </p:cNvGrpSpPr>
            <p:nvPr/>
          </p:nvGrpSpPr>
          <p:grpSpPr bwMode="auto">
            <a:xfrm>
              <a:off x="3379" y="2796"/>
              <a:ext cx="409" cy="182"/>
              <a:chOff x="657" y="3838"/>
              <a:chExt cx="409" cy="182"/>
            </a:xfrm>
          </p:grpSpPr>
          <p:sp>
            <p:nvSpPr>
              <p:cNvPr id="204" name="Oval 71">
                <a:extLst>
                  <a:ext uri="{FF2B5EF4-FFF2-40B4-BE49-F238E27FC236}">
                    <a16:creationId xmlns:a16="http://schemas.microsoft.com/office/drawing/2014/main" id="{489E8D5B-4FFE-A0F0-DB2C-1F7AA590BF74}"/>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205" name="Line 72">
                <a:extLst>
                  <a:ext uri="{FF2B5EF4-FFF2-40B4-BE49-F238E27FC236}">
                    <a16:creationId xmlns:a16="http://schemas.microsoft.com/office/drawing/2014/main" id="{57F9E71F-13B6-FDD8-250F-BA070CE31C40}"/>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35" name="Group 73">
              <a:extLst>
                <a:ext uri="{FF2B5EF4-FFF2-40B4-BE49-F238E27FC236}">
                  <a16:creationId xmlns:a16="http://schemas.microsoft.com/office/drawing/2014/main" id="{32627209-6124-77DE-E472-EC84A4F5F92C}"/>
                </a:ext>
              </a:extLst>
            </p:cNvPr>
            <p:cNvGrpSpPr>
              <a:grpSpLocks/>
            </p:cNvGrpSpPr>
            <p:nvPr/>
          </p:nvGrpSpPr>
          <p:grpSpPr bwMode="auto">
            <a:xfrm rot="-2787700">
              <a:off x="3582" y="3273"/>
              <a:ext cx="409" cy="182"/>
              <a:chOff x="657" y="3838"/>
              <a:chExt cx="409" cy="182"/>
            </a:xfrm>
          </p:grpSpPr>
          <p:sp>
            <p:nvSpPr>
              <p:cNvPr id="202" name="Oval 74">
                <a:extLst>
                  <a:ext uri="{FF2B5EF4-FFF2-40B4-BE49-F238E27FC236}">
                    <a16:creationId xmlns:a16="http://schemas.microsoft.com/office/drawing/2014/main" id="{A2DBE024-3A8D-8B36-8BEE-71928667491B}"/>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203" name="Line 75">
                <a:extLst>
                  <a:ext uri="{FF2B5EF4-FFF2-40B4-BE49-F238E27FC236}">
                    <a16:creationId xmlns:a16="http://schemas.microsoft.com/office/drawing/2014/main" id="{730B12EF-FC13-C053-3234-464D2E97EAC7}"/>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36" name="Group 76">
              <a:extLst>
                <a:ext uri="{FF2B5EF4-FFF2-40B4-BE49-F238E27FC236}">
                  <a16:creationId xmlns:a16="http://schemas.microsoft.com/office/drawing/2014/main" id="{4BEAEC42-8C61-4B66-94E7-BC028A95524E}"/>
                </a:ext>
              </a:extLst>
            </p:cNvPr>
            <p:cNvGrpSpPr>
              <a:grpSpLocks/>
            </p:cNvGrpSpPr>
            <p:nvPr/>
          </p:nvGrpSpPr>
          <p:grpSpPr bwMode="auto">
            <a:xfrm rot="16200000">
              <a:off x="4081" y="3454"/>
              <a:ext cx="409" cy="182"/>
              <a:chOff x="657" y="3838"/>
              <a:chExt cx="409" cy="182"/>
            </a:xfrm>
          </p:grpSpPr>
          <p:sp>
            <p:nvSpPr>
              <p:cNvPr id="200" name="Oval 77">
                <a:extLst>
                  <a:ext uri="{FF2B5EF4-FFF2-40B4-BE49-F238E27FC236}">
                    <a16:creationId xmlns:a16="http://schemas.microsoft.com/office/drawing/2014/main" id="{27E3CD4E-900B-85E6-734E-887C339758C1}"/>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201" name="Line 78">
                <a:extLst>
                  <a:ext uri="{FF2B5EF4-FFF2-40B4-BE49-F238E27FC236}">
                    <a16:creationId xmlns:a16="http://schemas.microsoft.com/office/drawing/2014/main" id="{ACF1D612-1E21-6292-853B-101C5D4E27E2}"/>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37" name="Group 79">
              <a:extLst>
                <a:ext uri="{FF2B5EF4-FFF2-40B4-BE49-F238E27FC236}">
                  <a16:creationId xmlns:a16="http://schemas.microsoft.com/office/drawing/2014/main" id="{C115374A-7931-F025-E92F-7504BAB9D4B5}"/>
                </a:ext>
              </a:extLst>
            </p:cNvPr>
            <p:cNvGrpSpPr>
              <a:grpSpLocks/>
            </p:cNvGrpSpPr>
            <p:nvPr/>
          </p:nvGrpSpPr>
          <p:grpSpPr bwMode="auto">
            <a:xfrm rot="5400000">
              <a:off x="4081" y="2093"/>
              <a:ext cx="409" cy="182"/>
              <a:chOff x="657" y="3838"/>
              <a:chExt cx="409" cy="182"/>
            </a:xfrm>
          </p:grpSpPr>
          <p:sp>
            <p:nvSpPr>
              <p:cNvPr id="198" name="Oval 80">
                <a:extLst>
                  <a:ext uri="{FF2B5EF4-FFF2-40B4-BE49-F238E27FC236}">
                    <a16:creationId xmlns:a16="http://schemas.microsoft.com/office/drawing/2014/main" id="{ACF35A0B-4B9E-3B76-9AE4-3359A3EF837F}"/>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99" name="Line 81">
                <a:extLst>
                  <a:ext uri="{FF2B5EF4-FFF2-40B4-BE49-F238E27FC236}">
                    <a16:creationId xmlns:a16="http://schemas.microsoft.com/office/drawing/2014/main" id="{3E399A8B-0629-AFC8-9FF3-8634654AF10F}"/>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38" name="Group 82">
              <a:extLst>
                <a:ext uri="{FF2B5EF4-FFF2-40B4-BE49-F238E27FC236}">
                  <a16:creationId xmlns:a16="http://schemas.microsoft.com/office/drawing/2014/main" id="{A7D605CE-EA81-C863-9AB8-ABBAC18BD983}"/>
                </a:ext>
              </a:extLst>
            </p:cNvPr>
            <p:cNvGrpSpPr>
              <a:grpSpLocks/>
            </p:cNvGrpSpPr>
            <p:nvPr/>
          </p:nvGrpSpPr>
          <p:grpSpPr bwMode="auto">
            <a:xfrm rot="10800000">
              <a:off x="4785" y="2751"/>
              <a:ext cx="409" cy="182"/>
              <a:chOff x="657" y="3838"/>
              <a:chExt cx="409" cy="182"/>
            </a:xfrm>
          </p:grpSpPr>
          <p:sp>
            <p:nvSpPr>
              <p:cNvPr id="196" name="Oval 83">
                <a:extLst>
                  <a:ext uri="{FF2B5EF4-FFF2-40B4-BE49-F238E27FC236}">
                    <a16:creationId xmlns:a16="http://schemas.microsoft.com/office/drawing/2014/main" id="{B2AA9944-0535-54FA-5BDE-F6618EB56C8E}"/>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97" name="Line 84">
                <a:extLst>
                  <a:ext uri="{FF2B5EF4-FFF2-40B4-BE49-F238E27FC236}">
                    <a16:creationId xmlns:a16="http://schemas.microsoft.com/office/drawing/2014/main" id="{3EAAAA8B-200A-CFE6-E405-B143325283E2}"/>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39" name="Group 85">
              <a:extLst>
                <a:ext uri="{FF2B5EF4-FFF2-40B4-BE49-F238E27FC236}">
                  <a16:creationId xmlns:a16="http://schemas.microsoft.com/office/drawing/2014/main" id="{69626C0D-6D32-A83B-556C-0A88437BAC3D}"/>
                </a:ext>
              </a:extLst>
            </p:cNvPr>
            <p:cNvGrpSpPr>
              <a:grpSpLocks/>
            </p:cNvGrpSpPr>
            <p:nvPr/>
          </p:nvGrpSpPr>
          <p:grpSpPr bwMode="auto">
            <a:xfrm rot="7680324">
              <a:off x="4580" y="2275"/>
              <a:ext cx="409" cy="182"/>
              <a:chOff x="657" y="3838"/>
              <a:chExt cx="409" cy="182"/>
            </a:xfrm>
          </p:grpSpPr>
          <p:sp>
            <p:nvSpPr>
              <p:cNvPr id="194" name="Oval 86">
                <a:extLst>
                  <a:ext uri="{FF2B5EF4-FFF2-40B4-BE49-F238E27FC236}">
                    <a16:creationId xmlns:a16="http://schemas.microsoft.com/office/drawing/2014/main" id="{519B9176-42BA-1911-D86C-B0A465428522}"/>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95" name="Line 87">
                <a:extLst>
                  <a:ext uri="{FF2B5EF4-FFF2-40B4-BE49-F238E27FC236}">
                    <a16:creationId xmlns:a16="http://schemas.microsoft.com/office/drawing/2014/main" id="{B4E8E414-66B3-53DF-354B-EABF4F7FAE88}"/>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0" name="Group 88">
              <a:extLst>
                <a:ext uri="{FF2B5EF4-FFF2-40B4-BE49-F238E27FC236}">
                  <a16:creationId xmlns:a16="http://schemas.microsoft.com/office/drawing/2014/main" id="{AB4A1687-5DFF-0A46-FEAC-0000014D82D9}"/>
                </a:ext>
              </a:extLst>
            </p:cNvPr>
            <p:cNvGrpSpPr>
              <a:grpSpLocks/>
            </p:cNvGrpSpPr>
            <p:nvPr/>
          </p:nvGrpSpPr>
          <p:grpSpPr bwMode="auto">
            <a:xfrm rot="2498321">
              <a:off x="3560" y="2297"/>
              <a:ext cx="409" cy="182"/>
              <a:chOff x="657" y="3838"/>
              <a:chExt cx="409" cy="182"/>
            </a:xfrm>
          </p:grpSpPr>
          <p:sp>
            <p:nvSpPr>
              <p:cNvPr id="192" name="Oval 89">
                <a:extLst>
                  <a:ext uri="{FF2B5EF4-FFF2-40B4-BE49-F238E27FC236}">
                    <a16:creationId xmlns:a16="http://schemas.microsoft.com/office/drawing/2014/main" id="{995B2410-AEF2-A50A-273F-4A9E93166200}"/>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93" name="Line 90">
                <a:extLst>
                  <a:ext uri="{FF2B5EF4-FFF2-40B4-BE49-F238E27FC236}">
                    <a16:creationId xmlns:a16="http://schemas.microsoft.com/office/drawing/2014/main" id="{59914033-EC6A-02C4-3149-C42A2F11F333}"/>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1" name="Group 91">
              <a:extLst>
                <a:ext uri="{FF2B5EF4-FFF2-40B4-BE49-F238E27FC236}">
                  <a16:creationId xmlns:a16="http://schemas.microsoft.com/office/drawing/2014/main" id="{A80C10D3-6D40-2A80-5617-7F1555C65BBA}"/>
                </a:ext>
              </a:extLst>
            </p:cNvPr>
            <p:cNvGrpSpPr>
              <a:grpSpLocks/>
            </p:cNvGrpSpPr>
            <p:nvPr/>
          </p:nvGrpSpPr>
          <p:grpSpPr bwMode="auto">
            <a:xfrm rot="35383572">
              <a:off x="4580" y="3273"/>
              <a:ext cx="409" cy="182"/>
              <a:chOff x="657" y="3838"/>
              <a:chExt cx="409" cy="182"/>
            </a:xfrm>
          </p:grpSpPr>
          <p:sp>
            <p:nvSpPr>
              <p:cNvPr id="190" name="Oval 92">
                <a:extLst>
                  <a:ext uri="{FF2B5EF4-FFF2-40B4-BE49-F238E27FC236}">
                    <a16:creationId xmlns:a16="http://schemas.microsoft.com/office/drawing/2014/main" id="{A92E2207-5EAF-60C2-1D17-092D564D078D}"/>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91" name="Line 93">
                <a:extLst>
                  <a:ext uri="{FF2B5EF4-FFF2-40B4-BE49-F238E27FC236}">
                    <a16:creationId xmlns:a16="http://schemas.microsoft.com/office/drawing/2014/main" id="{DA9C66AB-B55A-77E0-A07B-F1840D02D5C7}"/>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2" name="Group 94">
              <a:extLst>
                <a:ext uri="{FF2B5EF4-FFF2-40B4-BE49-F238E27FC236}">
                  <a16:creationId xmlns:a16="http://schemas.microsoft.com/office/drawing/2014/main" id="{7A926BA6-C029-AC23-9A37-59CD1C192DA7}"/>
                </a:ext>
              </a:extLst>
            </p:cNvPr>
            <p:cNvGrpSpPr>
              <a:grpSpLocks/>
            </p:cNvGrpSpPr>
            <p:nvPr/>
          </p:nvGrpSpPr>
          <p:grpSpPr bwMode="auto">
            <a:xfrm rot="36586238">
              <a:off x="4353" y="3409"/>
              <a:ext cx="409" cy="182"/>
              <a:chOff x="657" y="3838"/>
              <a:chExt cx="409" cy="182"/>
            </a:xfrm>
          </p:grpSpPr>
          <p:sp>
            <p:nvSpPr>
              <p:cNvPr id="188" name="Oval 95">
                <a:extLst>
                  <a:ext uri="{FF2B5EF4-FFF2-40B4-BE49-F238E27FC236}">
                    <a16:creationId xmlns:a16="http://schemas.microsoft.com/office/drawing/2014/main" id="{AE88131B-4970-025B-B4FE-19F2DA481CCB}"/>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89" name="Line 96">
                <a:extLst>
                  <a:ext uri="{FF2B5EF4-FFF2-40B4-BE49-F238E27FC236}">
                    <a16:creationId xmlns:a16="http://schemas.microsoft.com/office/drawing/2014/main" id="{878A1F17-E09C-36EA-AC91-DAC532AD0CA3}"/>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3" name="Group 97">
              <a:extLst>
                <a:ext uri="{FF2B5EF4-FFF2-40B4-BE49-F238E27FC236}">
                  <a16:creationId xmlns:a16="http://schemas.microsoft.com/office/drawing/2014/main" id="{81AD41E7-5098-BDAB-A3EB-245B74F180E5}"/>
                </a:ext>
              </a:extLst>
            </p:cNvPr>
            <p:cNvGrpSpPr>
              <a:grpSpLocks/>
            </p:cNvGrpSpPr>
            <p:nvPr/>
          </p:nvGrpSpPr>
          <p:grpSpPr bwMode="auto">
            <a:xfrm rot="17756127">
              <a:off x="3809" y="3409"/>
              <a:ext cx="409" cy="182"/>
              <a:chOff x="657" y="3838"/>
              <a:chExt cx="409" cy="182"/>
            </a:xfrm>
          </p:grpSpPr>
          <p:sp>
            <p:nvSpPr>
              <p:cNvPr id="186" name="Oval 98">
                <a:extLst>
                  <a:ext uri="{FF2B5EF4-FFF2-40B4-BE49-F238E27FC236}">
                    <a16:creationId xmlns:a16="http://schemas.microsoft.com/office/drawing/2014/main" id="{D86AB982-9F74-93A6-9ADD-5A873FA2EDD5}"/>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87" name="Line 99">
                <a:extLst>
                  <a:ext uri="{FF2B5EF4-FFF2-40B4-BE49-F238E27FC236}">
                    <a16:creationId xmlns:a16="http://schemas.microsoft.com/office/drawing/2014/main" id="{E22853CA-4D14-FB00-1BE3-DE84FB52DA6F}"/>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4" name="Group 100">
              <a:extLst>
                <a:ext uri="{FF2B5EF4-FFF2-40B4-BE49-F238E27FC236}">
                  <a16:creationId xmlns:a16="http://schemas.microsoft.com/office/drawing/2014/main" id="{745F777E-F012-A228-1536-F6F07A0EC493}"/>
                </a:ext>
              </a:extLst>
            </p:cNvPr>
            <p:cNvGrpSpPr>
              <a:grpSpLocks/>
            </p:cNvGrpSpPr>
            <p:nvPr/>
          </p:nvGrpSpPr>
          <p:grpSpPr bwMode="auto">
            <a:xfrm rot="20218326">
              <a:off x="3424" y="3068"/>
              <a:ext cx="409" cy="182"/>
              <a:chOff x="657" y="3838"/>
              <a:chExt cx="409" cy="182"/>
            </a:xfrm>
          </p:grpSpPr>
          <p:sp>
            <p:nvSpPr>
              <p:cNvPr id="184" name="Oval 101">
                <a:extLst>
                  <a:ext uri="{FF2B5EF4-FFF2-40B4-BE49-F238E27FC236}">
                    <a16:creationId xmlns:a16="http://schemas.microsoft.com/office/drawing/2014/main" id="{BAB5BB42-F3E5-0C6A-EED8-6EA1FBC7611F}"/>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85" name="Line 102">
                <a:extLst>
                  <a:ext uri="{FF2B5EF4-FFF2-40B4-BE49-F238E27FC236}">
                    <a16:creationId xmlns:a16="http://schemas.microsoft.com/office/drawing/2014/main" id="{ADEA5F9E-88B9-4581-2499-7F8CFAAC74C2}"/>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5" name="Group 103">
              <a:extLst>
                <a:ext uri="{FF2B5EF4-FFF2-40B4-BE49-F238E27FC236}">
                  <a16:creationId xmlns:a16="http://schemas.microsoft.com/office/drawing/2014/main" id="{FAC7378A-80E6-A570-DBC2-D4C372DCA36F}"/>
                </a:ext>
              </a:extLst>
            </p:cNvPr>
            <p:cNvGrpSpPr>
              <a:grpSpLocks/>
            </p:cNvGrpSpPr>
            <p:nvPr/>
          </p:nvGrpSpPr>
          <p:grpSpPr bwMode="auto">
            <a:xfrm rot="33648772">
              <a:off x="4739" y="3023"/>
              <a:ext cx="409" cy="182"/>
              <a:chOff x="657" y="3838"/>
              <a:chExt cx="409" cy="182"/>
            </a:xfrm>
          </p:grpSpPr>
          <p:sp>
            <p:nvSpPr>
              <p:cNvPr id="182" name="Oval 104">
                <a:extLst>
                  <a:ext uri="{FF2B5EF4-FFF2-40B4-BE49-F238E27FC236}">
                    <a16:creationId xmlns:a16="http://schemas.microsoft.com/office/drawing/2014/main" id="{AEB86BCC-02CF-15F6-57E0-9D5CF61804CF}"/>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83" name="Line 105">
                <a:extLst>
                  <a:ext uri="{FF2B5EF4-FFF2-40B4-BE49-F238E27FC236}">
                    <a16:creationId xmlns:a16="http://schemas.microsoft.com/office/drawing/2014/main" id="{F99FD87D-B9C4-1780-6A71-4E87EE3FBEAC}"/>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6" name="Group 106">
              <a:extLst>
                <a:ext uri="{FF2B5EF4-FFF2-40B4-BE49-F238E27FC236}">
                  <a16:creationId xmlns:a16="http://schemas.microsoft.com/office/drawing/2014/main" id="{7898D9F0-4DD3-C91D-C98C-7A86ABC86F29}"/>
                </a:ext>
              </a:extLst>
            </p:cNvPr>
            <p:cNvGrpSpPr>
              <a:grpSpLocks/>
            </p:cNvGrpSpPr>
            <p:nvPr/>
          </p:nvGrpSpPr>
          <p:grpSpPr bwMode="auto">
            <a:xfrm rot="30674163">
              <a:off x="4739" y="2478"/>
              <a:ext cx="409" cy="182"/>
              <a:chOff x="657" y="3838"/>
              <a:chExt cx="409" cy="182"/>
            </a:xfrm>
          </p:grpSpPr>
          <p:sp>
            <p:nvSpPr>
              <p:cNvPr id="180" name="Oval 107">
                <a:extLst>
                  <a:ext uri="{FF2B5EF4-FFF2-40B4-BE49-F238E27FC236}">
                    <a16:creationId xmlns:a16="http://schemas.microsoft.com/office/drawing/2014/main" id="{35EAC61A-8077-D947-6B56-186EAD6DED01}"/>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81" name="Line 108">
                <a:extLst>
                  <a:ext uri="{FF2B5EF4-FFF2-40B4-BE49-F238E27FC236}">
                    <a16:creationId xmlns:a16="http://schemas.microsoft.com/office/drawing/2014/main" id="{87DDDDAF-3D2F-CE65-CF0E-1D339BA0F847}"/>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7" name="Group 109">
              <a:extLst>
                <a:ext uri="{FF2B5EF4-FFF2-40B4-BE49-F238E27FC236}">
                  <a16:creationId xmlns:a16="http://schemas.microsoft.com/office/drawing/2014/main" id="{41C4A3B2-3EE1-2103-21EA-C98AE4716AF9}"/>
                </a:ext>
              </a:extLst>
            </p:cNvPr>
            <p:cNvGrpSpPr>
              <a:grpSpLocks/>
            </p:cNvGrpSpPr>
            <p:nvPr/>
          </p:nvGrpSpPr>
          <p:grpSpPr bwMode="auto">
            <a:xfrm rot="27904336">
              <a:off x="4353" y="2139"/>
              <a:ext cx="409" cy="182"/>
              <a:chOff x="657" y="3838"/>
              <a:chExt cx="409" cy="182"/>
            </a:xfrm>
          </p:grpSpPr>
          <p:sp>
            <p:nvSpPr>
              <p:cNvPr id="178" name="Oval 110">
                <a:extLst>
                  <a:ext uri="{FF2B5EF4-FFF2-40B4-BE49-F238E27FC236}">
                    <a16:creationId xmlns:a16="http://schemas.microsoft.com/office/drawing/2014/main" id="{AF92A07F-666C-6F03-E098-6FA923E40BD1}"/>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79" name="Line 111">
                <a:extLst>
                  <a:ext uri="{FF2B5EF4-FFF2-40B4-BE49-F238E27FC236}">
                    <a16:creationId xmlns:a16="http://schemas.microsoft.com/office/drawing/2014/main" id="{BA05B340-33F1-7CDE-ABCC-D38BBB7DB7A4}"/>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8" name="Group 112">
              <a:extLst>
                <a:ext uri="{FF2B5EF4-FFF2-40B4-BE49-F238E27FC236}">
                  <a16:creationId xmlns:a16="http://schemas.microsoft.com/office/drawing/2014/main" id="{9A6BF22B-89E2-35FC-B784-4387DC6CA822}"/>
                </a:ext>
              </a:extLst>
            </p:cNvPr>
            <p:cNvGrpSpPr>
              <a:grpSpLocks/>
            </p:cNvGrpSpPr>
            <p:nvPr/>
          </p:nvGrpSpPr>
          <p:grpSpPr bwMode="auto">
            <a:xfrm rot="25203157">
              <a:off x="3764" y="2139"/>
              <a:ext cx="409" cy="182"/>
              <a:chOff x="657" y="3838"/>
              <a:chExt cx="409" cy="182"/>
            </a:xfrm>
          </p:grpSpPr>
          <p:sp>
            <p:nvSpPr>
              <p:cNvPr id="176" name="Oval 113">
                <a:extLst>
                  <a:ext uri="{FF2B5EF4-FFF2-40B4-BE49-F238E27FC236}">
                    <a16:creationId xmlns:a16="http://schemas.microsoft.com/office/drawing/2014/main" id="{AD334C77-C956-C2E9-FF04-ED7E8641FC5B}"/>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77" name="Line 114">
                <a:extLst>
                  <a:ext uri="{FF2B5EF4-FFF2-40B4-BE49-F238E27FC236}">
                    <a16:creationId xmlns:a16="http://schemas.microsoft.com/office/drawing/2014/main" id="{09D6BEDB-8D3B-2BBF-A977-3EC6A3EE5ADF}"/>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grpSp>
          <p:nvGrpSpPr>
            <p:cNvPr id="149" name="Group 115">
              <a:extLst>
                <a:ext uri="{FF2B5EF4-FFF2-40B4-BE49-F238E27FC236}">
                  <a16:creationId xmlns:a16="http://schemas.microsoft.com/office/drawing/2014/main" id="{2AC6612D-B47C-0A4A-767A-0D09A7A4D7AC}"/>
                </a:ext>
              </a:extLst>
            </p:cNvPr>
            <p:cNvGrpSpPr>
              <a:grpSpLocks/>
            </p:cNvGrpSpPr>
            <p:nvPr/>
          </p:nvGrpSpPr>
          <p:grpSpPr bwMode="auto">
            <a:xfrm rot="22657299">
              <a:off x="3379" y="2524"/>
              <a:ext cx="409" cy="182"/>
              <a:chOff x="657" y="3838"/>
              <a:chExt cx="409" cy="182"/>
            </a:xfrm>
          </p:grpSpPr>
          <p:sp>
            <p:nvSpPr>
              <p:cNvPr id="174" name="Oval 116">
                <a:extLst>
                  <a:ext uri="{FF2B5EF4-FFF2-40B4-BE49-F238E27FC236}">
                    <a16:creationId xmlns:a16="http://schemas.microsoft.com/office/drawing/2014/main" id="{85E7FE9C-A92D-5C95-8E90-EBD7C630F9A7}"/>
                  </a:ext>
                </a:extLst>
              </p:cNvPr>
              <p:cNvSpPr>
                <a:spLocks noChangeArrowheads="1"/>
              </p:cNvSpPr>
              <p:nvPr/>
            </p:nvSpPr>
            <p:spPr bwMode="auto">
              <a:xfrm>
                <a:off x="884" y="3838"/>
                <a:ext cx="182" cy="182"/>
              </a:xfrm>
              <a:prstGeom prst="ellipse">
                <a:avLst/>
              </a:prstGeom>
              <a:solidFill>
                <a:schemeClr val="bg1"/>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75" name="Line 117">
                <a:extLst>
                  <a:ext uri="{FF2B5EF4-FFF2-40B4-BE49-F238E27FC236}">
                    <a16:creationId xmlns:a16="http://schemas.microsoft.com/office/drawing/2014/main" id="{8FB818E1-15A8-8AE2-4146-381DA0C4B02E}"/>
                  </a:ext>
                </a:extLst>
              </p:cNvPr>
              <p:cNvSpPr>
                <a:spLocks noChangeShapeType="1"/>
              </p:cNvSpPr>
              <p:nvPr/>
            </p:nvSpPr>
            <p:spPr bwMode="auto">
              <a:xfrm flipH="1">
                <a:off x="657" y="392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grpSp>
        <p:sp>
          <p:nvSpPr>
            <p:cNvPr id="150" name="Text Box 120">
              <a:extLst>
                <a:ext uri="{FF2B5EF4-FFF2-40B4-BE49-F238E27FC236}">
                  <a16:creationId xmlns:a16="http://schemas.microsoft.com/office/drawing/2014/main" id="{65A84236-B281-E16D-DD0E-777042655F6C}"/>
                </a:ext>
              </a:extLst>
            </p:cNvPr>
            <p:cNvSpPr txBox="1">
              <a:spLocks noChangeArrowheads="1"/>
            </p:cNvSpPr>
            <p:nvPr/>
          </p:nvSpPr>
          <p:spPr bwMode="auto">
            <a:xfrm>
              <a:off x="4195" y="2432"/>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1" name="Text Box 121">
              <a:extLst>
                <a:ext uri="{FF2B5EF4-FFF2-40B4-BE49-F238E27FC236}">
                  <a16:creationId xmlns:a16="http://schemas.microsoft.com/office/drawing/2014/main" id="{A5302AA6-16B6-9C44-E60B-6DD244B3A2F5}"/>
                </a:ext>
              </a:extLst>
            </p:cNvPr>
            <p:cNvSpPr txBox="1">
              <a:spLocks noChangeArrowheads="1"/>
            </p:cNvSpPr>
            <p:nvPr/>
          </p:nvSpPr>
          <p:spPr bwMode="auto">
            <a:xfrm>
              <a:off x="4195" y="3022"/>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2" name="Text Box 122">
              <a:extLst>
                <a:ext uri="{FF2B5EF4-FFF2-40B4-BE49-F238E27FC236}">
                  <a16:creationId xmlns:a16="http://schemas.microsoft.com/office/drawing/2014/main" id="{C351E73A-DC7A-F0D9-AF9A-D47AF09BB635}"/>
                </a:ext>
              </a:extLst>
            </p:cNvPr>
            <p:cNvSpPr txBox="1">
              <a:spLocks noChangeArrowheads="1"/>
            </p:cNvSpPr>
            <p:nvPr/>
          </p:nvSpPr>
          <p:spPr bwMode="auto">
            <a:xfrm>
              <a:off x="3833" y="275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3" name="Text Box 123">
              <a:extLst>
                <a:ext uri="{FF2B5EF4-FFF2-40B4-BE49-F238E27FC236}">
                  <a16:creationId xmlns:a16="http://schemas.microsoft.com/office/drawing/2014/main" id="{0E6F9B67-BCC0-39AC-A4D8-59B55DD10502}"/>
                </a:ext>
              </a:extLst>
            </p:cNvPr>
            <p:cNvSpPr txBox="1">
              <a:spLocks noChangeArrowheads="1"/>
            </p:cNvSpPr>
            <p:nvPr/>
          </p:nvSpPr>
          <p:spPr bwMode="auto">
            <a:xfrm>
              <a:off x="4513" y="275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4" name="Text Box 124">
              <a:extLst>
                <a:ext uri="{FF2B5EF4-FFF2-40B4-BE49-F238E27FC236}">
                  <a16:creationId xmlns:a16="http://schemas.microsoft.com/office/drawing/2014/main" id="{723027F7-B573-DA89-FF94-98B8B5017D08}"/>
                </a:ext>
              </a:extLst>
            </p:cNvPr>
            <p:cNvSpPr txBox="1">
              <a:spLocks noChangeArrowheads="1"/>
            </p:cNvSpPr>
            <p:nvPr/>
          </p:nvSpPr>
          <p:spPr bwMode="auto">
            <a:xfrm>
              <a:off x="3923" y="2523"/>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5" name="Text Box 125">
              <a:extLst>
                <a:ext uri="{FF2B5EF4-FFF2-40B4-BE49-F238E27FC236}">
                  <a16:creationId xmlns:a16="http://schemas.microsoft.com/office/drawing/2014/main" id="{C4098EB0-C904-8DA2-B802-5AE483FA1BA0}"/>
                </a:ext>
              </a:extLst>
            </p:cNvPr>
            <p:cNvSpPr txBox="1">
              <a:spLocks noChangeArrowheads="1"/>
            </p:cNvSpPr>
            <p:nvPr/>
          </p:nvSpPr>
          <p:spPr bwMode="auto">
            <a:xfrm>
              <a:off x="4422" y="2523"/>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6" name="Text Box 126">
              <a:extLst>
                <a:ext uri="{FF2B5EF4-FFF2-40B4-BE49-F238E27FC236}">
                  <a16:creationId xmlns:a16="http://schemas.microsoft.com/office/drawing/2014/main" id="{92ADBAFE-76F3-C4B6-60D0-5CBB1F80FA88}"/>
                </a:ext>
              </a:extLst>
            </p:cNvPr>
            <p:cNvSpPr txBox="1">
              <a:spLocks noChangeArrowheads="1"/>
            </p:cNvSpPr>
            <p:nvPr/>
          </p:nvSpPr>
          <p:spPr bwMode="auto">
            <a:xfrm>
              <a:off x="3969" y="293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7" name="Text Box 127">
              <a:extLst>
                <a:ext uri="{FF2B5EF4-FFF2-40B4-BE49-F238E27FC236}">
                  <a16:creationId xmlns:a16="http://schemas.microsoft.com/office/drawing/2014/main" id="{A805398F-F80C-5A32-8DB1-F2F93E5FDB08}"/>
                </a:ext>
              </a:extLst>
            </p:cNvPr>
            <p:cNvSpPr txBox="1">
              <a:spLocks noChangeArrowheads="1"/>
            </p:cNvSpPr>
            <p:nvPr/>
          </p:nvSpPr>
          <p:spPr bwMode="auto">
            <a:xfrm>
              <a:off x="4422" y="293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8" name="Text Box 128">
              <a:extLst>
                <a:ext uri="{FF2B5EF4-FFF2-40B4-BE49-F238E27FC236}">
                  <a16:creationId xmlns:a16="http://schemas.microsoft.com/office/drawing/2014/main" id="{2FD7DBBB-0345-9021-38AD-0FEFD178C06F}"/>
                </a:ext>
              </a:extLst>
            </p:cNvPr>
            <p:cNvSpPr txBox="1">
              <a:spLocks noChangeArrowheads="1"/>
            </p:cNvSpPr>
            <p:nvPr/>
          </p:nvSpPr>
          <p:spPr bwMode="auto">
            <a:xfrm>
              <a:off x="3606" y="2478"/>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59" name="Text Box 129">
              <a:extLst>
                <a:ext uri="{FF2B5EF4-FFF2-40B4-BE49-F238E27FC236}">
                  <a16:creationId xmlns:a16="http://schemas.microsoft.com/office/drawing/2014/main" id="{98E9D9EA-6DF8-5083-E518-997240E6EA34}"/>
                </a:ext>
              </a:extLst>
            </p:cNvPr>
            <p:cNvSpPr txBox="1">
              <a:spLocks noChangeArrowheads="1"/>
            </p:cNvSpPr>
            <p:nvPr/>
          </p:nvSpPr>
          <p:spPr bwMode="auto">
            <a:xfrm>
              <a:off x="3742" y="2296"/>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0" name="Text Box 130">
              <a:extLst>
                <a:ext uri="{FF2B5EF4-FFF2-40B4-BE49-F238E27FC236}">
                  <a16:creationId xmlns:a16="http://schemas.microsoft.com/office/drawing/2014/main" id="{47B84F1C-AFAB-A3E4-22ED-E448A494DC9B}"/>
                </a:ext>
              </a:extLst>
            </p:cNvPr>
            <p:cNvSpPr txBox="1">
              <a:spLocks noChangeArrowheads="1"/>
            </p:cNvSpPr>
            <p:nvPr/>
          </p:nvSpPr>
          <p:spPr bwMode="auto">
            <a:xfrm>
              <a:off x="3923" y="2160"/>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1" name="Text Box 131">
              <a:extLst>
                <a:ext uri="{FF2B5EF4-FFF2-40B4-BE49-F238E27FC236}">
                  <a16:creationId xmlns:a16="http://schemas.microsoft.com/office/drawing/2014/main" id="{218BFD5D-8E95-1ED7-6410-592594115FE4}"/>
                </a:ext>
              </a:extLst>
            </p:cNvPr>
            <p:cNvSpPr txBox="1">
              <a:spLocks noChangeArrowheads="1"/>
            </p:cNvSpPr>
            <p:nvPr/>
          </p:nvSpPr>
          <p:spPr bwMode="auto">
            <a:xfrm>
              <a:off x="4195" y="2115"/>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2" name="Text Box 132">
              <a:extLst>
                <a:ext uri="{FF2B5EF4-FFF2-40B4-BE49-F238E27FC236}">
                  <a16:creationId xmlns:a16="http://schemas.microsoft.com/office/drawing/2014/main" id="{5BA505B2-C593-5F74-7EC2-DE60B5AD2049}"/>
                </a:ext>
              </a:extLst>
            </p:cNvPr>
            <p:cNvSpPr txBox="1">
              <a:spLocks noChangeArrowheads="1"/>
            </p:cNvSpPr>
            <p:nvPr/>
          </p:nvSpPr>
          <p:spPr bwMode="auto">
            <a:xfrm>
              <a:off x="4422" y="2160"/>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3" name="Text Box 133">
              <a:extLst>
                <a:ext uri="{FF2B5EF4-FFF2-40B4-BE49-F238E27FC236}">
                  <a16:creationId xmlns:a16="http://schemas.microsoft.com/office/drawing/2014/main" id="{7235A56E-852E-1686-0D61-6F2CDF5DF6DA}"/>
                </a:ext>
              </a:extLst>
            </p:cNvPr>
            <p:cNvSpPr txBox="1">
              <a:spLocks noChangeArrowheads="1"/>
            </p:cNvSpPr>
            <p:nvPr/>
          </p:nvSpPr>
          <p:spPr bwMode="auto">
            <a:xfrm>
              <a:off x="4604" y="2296"/>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4" name="Text Box 134">
              <a:extLst>
                <a:ext uri="{FF2B5EF4-FFF2-40B4-BE49-F238E27FC236}">
                  <a16:creationId xmlns:a16="http://schemas.microsoft.com/office/drawing/2014/main" id="{B8F65653-6DBF-88D8-1068-1872981F19FF}"/>
                </a:ext>
              </a:extLst>
            </p:cNvPr>
            <p:cNvSpPr txBox="1">
              <a:spLocks noChangeArrowheads="1"/>
            </p:cNvSpPr>
            <p:nvPr/>
          </p:nvSpPr>
          <p:spPr bwMode="auto">
            <a:xfrm>
              <a:off x="4740" y="2478"/>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5" name="Text Box 135">
              <a:extLst>
                <a:ext uri="{FF2B5EF4-FFF2-40B4-BE49-F238E27FC236}">
                  <a16:creationId xmlns:a16="http://schemas.microsoft.com/office/drawing/2014/main" id="{8133BAB5-AB80-D4DB-9830-7E4290B673AD}"/>
                </a:ext>
              </a:extLst>
            </p:cNvPr>
            <p:cNvSpPr txBox="1">
              <a:spLocks noChangeArrowheads="1"/>
            </p:cNvSpPr>
            <p:nvPr/>
          </p:nvSpPr>
          <p:spPr bwMode="auto">
            <a:xfrm>
              <a:off x="3606" y="2704"/>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6" name="Text Box 136">
              <a:extLst>
                <a:ext uri="{FF2B5EF4-FFF2-40B4-BE49-F238E27FC236}">
                  <a16:creationId xmlns:a16="http://schemas.microsoft.com/office/drawing/2014/main" id="{B2782DCE-2E2C-BE6A-51A5-2DE0B25CF7BC}"/>
                </a:ext>
              </a:extLst>
            </p:cNvPr>
            <p:cNvSpPr txBox="1">
              <a:spLocks noChangeArrowheads="1"/>
            </p:cNvSpPr>
            <p:nvPr/>
          </p:nvSpPr>
          <p:spPr bwMode="auto">
            <a:xfrm>
              <a:off x="3651" y="2931"/>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7" name="Text Box 137">
              <a:extLst>
                <a:ext uri="{FF2B5EF4-FFF2-40B4-BE49-F238E27FC236}">
                  <a16:creationId xmlns:a16="http://schemas.microsoft.com/office/drawing/2014/main" id="{BDBF6AA2-25AE-B8EA-CF2A-2807350FF2BF}"/>
                </a:ext>
              </a:extLst>
            </p:cNvPr>
            <p:cNvSpPr txBox="1">
              <a:spLocks noChangeArrowheads="1"/>
            </p:cNvSpPr>
            <p:nvPr/>
          </p:nvSpPr>
          <p:spPr bwMode="auto">
            <a:xfrm>
              <a:off x="3742" y="3113"/>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8" name="Text Box 138">
              <a:extLst>
                <a:ext uri="{FF2B5EF4-FFF2-40B4-BE49-F238E27FC236}">
                  <a16:creationId xmlns:a16="http://schemas.microsoft.com/office/drawing/2014/main" id="{274B7C70-4F59-6B59-C0A3-32052FCB4FA6}"/>
                </a:ext>
              </a:extLst>
            </p:cNvPr>
            <p:cNvSpPr txBox="1">
              <a:spLocks noChangeArrowheads="1"/>
            </p:cNvSpPr>
            <p:nvPr/>
          </p:nvSpPr>
          <p:spPr bwMode="auto">
            <a:xfrm>
              <a:off x="3969" y="3203"/>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69" name="Text Box 139">
              <a:extLst>
                <a:ext uri="{FF2B5EF4-FFF2-40B4-BE49-F238E27FC236}">
                  <a16:creationId xmlns:a16="http://schemas.microsoft.com/office/drawing/2014/main" id="{1A7ABE50-E345-30BC-75E4-7CD2C5040C01}"/>
                </a:ext>
              </a:extLst>
            </p:cNvPr>
            <p:cNvSpPr txBox="1">
              <a:spLocks noChangeArrowheads="1"/>
            </p:cNvSpPr>
            <p:nvPr/>
          </p:nvSpPr>
          <p:spPr bwMode="auto">
            <a:xfrm>
              <a:off x="4195" y="3249"/>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70" name="Text Box 140">
              <a:extLst>
                <a:ext uri="{FF2B5EF4-FFF2-40B4-BE49-F238E27FC236}">
                  <a16:creationId xmlns:a16="http://schemas.microsoft.com/office/drawing/2014/main" id="{B850E3DC-E0B5-AF48-4F19-546C6A9F0A45}"/>
                </a:ext>
              </a:extLst>
            </p:cNvPr>
            <p:cNvSpPr txBox="1">
              <a:spLocks noChangeArrowheads="1"/>
            </p:cNvSpPr>
            <p:nvPr/>
          </p:nvSpPr>
          <p:spPr bwMode="auto">
            <a:xfrm>
              <a:off x="4422" y="3203"/>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71" name="Text Box 141">
              <a:extLst>
                <a:ext uri="{FF2B5EF4-FFF2-40B4-BE49-F238E27FC236}">
                  <a16:creationId xmlns:a16="http://schemas.microsoft.com/office/drawing/2014/main" id="{997A3484-8F28-CFA9-7AD2-3CCC62B0D87F}"/>
                </a:ext>
              </a:extLst>
            </p:cNvPr>
            <p:cNvSpPr txBox="1">
              <a:spLocks noChangeArrowheads="1"/>
            </p:cNvSpPr>
            <p:nvPr/>
          </p:nvSpPr>
          <p:spPr bwMode="auto">
            <a:xfrm>
              <a:off x="4604" y="3113"/>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72" name="Text Box 142">
              <a:extLst>
                <a:ext uri="{FF2B5EF4-FFF2-40B4-BE49-F238E27FC236}">
                  <a16:creationId xmlns:a16="http://schemas.microsoft.com/office/drawing/2014/main" id="{1A0283D6-5BAF-6EB1-4D7A-47C4595E9691}"/>
                </a:ext>
              </a:extLst>
            </p:cNvPr>
            <p:cNvSpPr txBox="1">
              <a:spLocks noChangeArrowheads="1"/>
            </p:cNvSpPr>
            <p:nvPr/>
          </p:nvSpPr>
          <p:spPr bwMode="auto">
            <a:xfrm>
              <a:off x="4740" y="2931"/>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sp>
          <p:nvSpPr>
            <p:cNvPr id="173" name="Text Box 143">
              <a:extLst>
                <a:ext uri="{FF2B5EF4-FFF2-40B4-BE49-F238E27FC236}">
                  <a16:creationId xmlns:a16="http://schemas.microsoft.com/office/drawing/2014/main" id="{E624FF5C-C667-12D5-41C7-BC41E3A92F5E}"/>
                </a:ext>
              </a:extLst>
            </p:cNvPr>
            <p:cNvSpPr txBox="1">
              <a:spLocks noChangeArrowheads="1"/>
            </p:cNvSpPr>
            <p:nvPr/>
          </p:nvSpPr>
          <p:spPr bwMode="auto">
            <a:xfrm>
              <a:off x="4785" y="2659"/>
              <a:ext cx="22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b="1">
                  <a:solidFill>
                    <a:srgbClr val="000000"/>
                  </a:solidFill>
                </a:rPr>
                <a:t>-</a:t>
              </a:r>
            </a:p>
          </p:txBody>
        </p:sp>
      </p:grpSp>
      <p:sp>
        <p:nvSpPr>
          <p:cNvPr id="5" name="TextBox 4">
            <a:extLst>
              <a:ext uri="{FF2B5EF4-FFF2-40B4-BE49-F238E27FC236}">
                <a16:creationId xmlns:a16="http://schemas.microsoft.com/office/drawing/2014/main" id="{BC97735F-C739-84D1-0063-EC6B7D2BB5F9}"/>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Tree>
    <p:extLst>
      <p:ext uri="{BB962C8B-B14F-4D97-AF65-F5344CB8AC3E}">
        <p14:creationId xmlns:p14="http://schemas.microsoft.com/office/powerpoint/2010/main" val="2464420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21</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5563831"/>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err="1">
                <a:solidFill>
                  <a:srgbClr val="FF40FF"/>
                </a:solidFill>
                <a:latin typeface="Arial" panose="020B0604020202020204" pitchFamily="34" charset="0"/>
                <a:cs typeface="Arial" panose="020B0604020202020204" pitchFamily="34" charset="0"/>
              </a:rPr>
              <a:t>Frothers</a:t>
            </a:r>
            <a:endParaRPr lang="en-US" sz="2400" b="1" dirty="0">
              <a:solidFill>
                <a:srgbClr val="FF40FF"/>
              </a:solidFill>
              <a:latin typeface="Arial" panose="020B0604020202020204" pitchFamily="34" charset="0"/>
              <a:cs typeface="Arial" panose="020B0604020202020204" pitchFamily="34" charset="0"/>
            </a:endParaRPr>
          </a:p>
          <a:p>
            <a:pPr marL="342900" indent="-342900" algn="just">
              <a:lnSpc>
                <a:spcPct val="150000"/>
              </a:lnSpc>
              <a:buFont typeface="Wingdings" pitchFamily="2" charset="2"/>
              <a:buChar char="§"/>
            </a:pPr>
            <a:r>
              <a:rPr lang="en-US" sz="2400" dirty="0" err="1">
                <a:latin typeface="Arial" panose="020B0604020202020204" pitchFamily="34" charset="0"/>
                <a:cs typeface="Arial" panose="020B0604020202020204" pitchFamily="34" charset="0"/>
              </a:rPr>
              <a:t>Frothers</a:t>
            </a:r>
            <a:r>
              <a:rPr lang="en-US" sz="2400" dirty="0">
                <a:latin typeface="Arial" panose="020B0604020202020204" pitchFamily="34" charset="0"/>
                <a:cs typeface="Arial" panose="020B0604020202020204" pitchFamily="34" charset="0"/>
              </a:rPr>
              <a:t> are compounds that aid and formation and stabilization of air bubbles so that they will remain well-dispersed in the slurry, and will form a stable froth layer that can be removed before the bubbles burst.</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A </a:t>
            </a:r>
            <a:r>
              <a:rPr lang="en-US" sz="2400" dirty="0" err="1">
                <a:latin typeface="Arial" panose="020B0604020202020204" pitchFamily="34" charset="0"/>
                <a:cs typeface="Arial" panose="020B0604020202020204" pitchFamily="34" charset="0"/>
              </a:rPr>
              <a:t>frother</a:t>
            </a:r>
            <a:r>
              <a:rPr lang="en-US" sz="2400" dirty="0">
                <a:latin typeface="Arial" panose="020B0604020202020204" pitchFamily="34" charset="0"/>
                <a:cs typeface="Arial" panose="020B0604020202020204" pitchFamily="34" charset="0"/>
              </a:rPr>
              <a:t> has a number of functions in flotation: </a:t>
            </a:r>
          </a:p>
          <a:p>
            <a:pPr marL="800100" lvl="1" indent="-342900" algn="just">
              <a:lnSpc>
                <a:spcPct val="150000"/>
              </a:lnSpc>
              <a:buFont typeface="Wingdings" pitchFamily="2" charset="2"/>
              <a:buChar char="ü"/>
            </a:pPr>
            <a:r>
              <a:rPr lang="en-US" sz="2400" dirty="0">
                <a:latin typeface="Arial" panose="020B0604020202020204" pitchFamily="34" charset="0"/>
                <a:cs typeface="Arial" panose="020B0604020202020204" pitchFamily="34" charset="0"/>
              </a:rPr>
              <a:t>It reduces the surface tension of the air-liquid interface in order that a stable bubble is produced in the system; I</a:t>
            </a:r>
          </a:p>
          <a:p>
            <a:pPr marL="800100" lvl="1" indent="-342900" algn="just">
              <a:lnSpc>
                <a:spcPct val="150000"/>
              </a:lnSpc>
              <a:buFont typeface="Wingdings" pitchFamily="2" charset="2"/>
              <a:buChar char="ü"/>
            </a:pPr>
            <a:r>
              <a:rPr lang="en-US" sz="2400" dirty="0">
                <a:latin typeface="Arial" panose="020B0604020202020204" pitchFamily="34" charset="0"/>
                <a:cs typeface="Arial" panose="020B0604020202020204" pitchFamily="34" charset="0"/>
              </a:rPr>
              <a:t>t influences the kinetics of bubble-particle adhesion; </a:t>
            </a:r>
          </a:p>
          <a:p>
            <a:pPr marL="800100" lvl="1" indent="-342900" algn="just">
              <a:lnSpc>
                <a:spcPct val="150000"/>
              </a:lnSpc>
              <a:buFont typeface="Wingdings" pitchFamily="2" charset="2"/>
              <a:buChar char="ü"/>
            </a:pPr>
            <a:r>
              <a:rPr lang="en-US" sz="2400" dirty="0">
                <a:latin typeface="Arial" panose="020B0604020202020204" pitchFamily="34" charset="0"/>
                <a:cs typeface="Arial" panose="020B0604020202020204" pitchFamily="34" charset="0"/>
              </a:rPr>
              <a:t>It thins the liquid layer by interacting with the collector molecules</a:t>
            </a:r>
          </a:p>
          <a:p>
            <a:pPr marL="800100" lvl="1" indent="-342900" algn="just">
              <a:lnSpc>
                <a:spcPct val="150000"/>
              </a:lnSpc>
              <a:buFont typeface="Wingdings" pitchFamily="2" charset="2"/>
              <a:buChar char="ü"/>
            </a:pPr>
            <a:r>
              <a:rPr lang="en-US" sz="2400" dirty="0">
                <a:latin typeface="Arial" panose="020B0604020202020204" pitchFamily="34" charset="0"/>
                <a:cs typeface="Arial" panose="020B0604020202020204" pitchFamily="34" charset="0"/>
              </a:rPr>
              <a:t>It </a:t>
            </a:r>
            <a:r>
              <a:rPr lang="en-US" sz="2400" dirty="0" err="1">
                <a:latin typeface="Arial" panose="020B0604020202020204" pitchFamily="34" charset="0"/>
                <a:cs typeface="Arial" panose="020B0604020202020204" pitchFamily="34" charset="0"/>
              </a:rPr>
              <a:t>stabilises</a:t>
            </a:r>
            <a:r>
              <a:rPr lang="en-US" sz="2400" dirty="0">
                <a:latin typeface="Arial" panose="020B0604020202020204" pitchFamily="34" charset="0"/>
                <a:cs typeface="Arial" panose="020B0604020202020204" pitchFamily="34" charset="0"/>
              </a:rPr>
              <a:t> the bubble-particle aggregate. </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spTree>
    <p:extLst>
      <p:ext uri="{BB962C8B-B14F-4D97-AF65-F5344CB8AC3E}">
        <p14:creationId xmlns:p14="http://schemas.microsoft.com/office/powerpoint/2010/main" val="1102967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22</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5009833"/>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a:solidFill>
                  <a:srgbClr val="FF40FF"/>
                </a:solidFill>
                <a:latin typeface="Arial" panose="020B0604020202020204" pitchFamily="34" charset="0"/>
                <a:cs typeface="Arial" panose="020B0604020202020204" pitchFamily="34" charset="0"/>
              </a:rPr>
              <a:t>Modifiers, Activators and Depressants</a:t>
            </a:r>
          </a:p>
          <a:p>
            <a:pPr marL="342900" indent="-342900" algn="just">
              <a:lnSpc>
                <a:spcPct val="150000"/>
              </a:lnSpc>
              <a:buFont typeface="Wingdings" pitchFamily="2" charset="2"/>
              <a:buChar char="§"/>
            </a:pPr>
            <a:r>
              <a:rPr lang="en-US" sz="2400" dirty="0">
                <a:latin typeface="Arial" panose="020B0604020202020204" pitchFamily="34" charset="0"/>
                <a:cs typeface="Arial" panose="020B0604020202020204" pitchFamily="34" charset="0"/>
              </a:rPr>
              <a:t>Modifiers are chemicals that influence the way that collectors attach to mineral surfaces. They may either increase the adsorption of collector onto a given mineral (activators), or prevent collector from adsorbing onto a mineral (depressants).</a:t>
            </a:r>
          </a:p>
          <a:p>
            <a:pPr marL="914400" lvl="1" indent="-457200" algn="just">
              <a:lnSpc>
                <a:spcPct val="150000"/>
              </a:lnSpc>
              <a:buFont typeface="+mj-lt"/>
              <a:buAutoNum type="arabicPeriod"/>
            </a:pPr>
            <a:r>
              <a:rPr lang="en-GB" sz="2400" b="1" dirty="0">
                <a:solidFill>
                  <a:srgbClr val="7030A0"/>
                </a:solidFill>
                <a:latin typeface="Arial" panose="020B0604020202020204" pitchFamily="34" charset="0"/>
                <a:cs typeface="Arial" panose="020B0604020202020204" pitchFamily="34" charset="0"/>
              </a:rPr>
              <a:t>Activators</a:t>
            </a:r>
          </a:p>
          <a:p>
            <a:pPr marL="800100" lvl="1" indent="-342900" algn="just">
              <a:lnSpc>
                <a:spcPct val="150000"/>
              </a:lnSpc>
              <a:buFont typeface="Wingdings" pitchFamily="2" charset="2"/>
              <a:buChar char="ü"/>
            </a:pPr>
            <a:r>
              <a:rPr lang="en-GB" sz="2400" dirty="0">
                <a:latin typeface="Arial" panose="020B0604020202020204" pitchFamily="34" charset="0"/>
                <a:cs typeface="Arial" panose="020B0604020202020204" pitchFamily="34" charset="0"/>
              </a:rPr>
              <a:t>Activators are specific compounds that make it possible for collectors to adsorb onto surfaces that they could not normally attach to. </a:t>
            </a:r>
          </a:p>
          <a:p>
            <a:pPr marL="800100" lvl="1" indent="-342900" algn="just">
              <a:lnSpc>
                <a:spcPct val="150000"/>
              </a:lnSpc>
              <a:buFont typeface="Wingdings" pitchFamily="2" charset="2"/>
              <a:buChar char="ü"/>
            </a:pPr>
            <a:r>
              <a:rPr lang="en-GB" sz="2400" dirty="0">
                <a:latin typeface="Arial" panose="020B0604020202020204" pitchFamily="34" charset="0"/>
                <a:cs typeface="Arial" panose="020B0604020202020204" pitchFamily="34" charset="0"/>
              </a:rPr>
              <a:t>A classic example of an activator is copper </a:t>
            </a:r>
            <a:r>
              <a:rPr lang="en-GB" sz="2400" dirty="0" err="1">
                <a:latin typeface="Arial" panose="020B0604020202020204" pitchFamily="34" charset="0"/>
                <a:cs typeface="Arial" panose="020B0604020202020204" pitchFamily="34" charset="0"/>
              </a:rPr>
              <a:t>sulfate</a:t>
            </a:r>
            <a:r>
              <a:rPr lang="en-GB" sz="2400" dirty="0">
                <a:latin typeface="Arial" panose="020B0604020202020204" pitchFamily="34" charset="0"/>
                <a:cs typeface="Arial" panose="020B0604020202020204" pitchFamily="34" charset="0"/>
              </a:rPr>
              <a:t> as an activator for sphalerite (ZnS) flotation with xanthate collectors. </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spTree>
    <p:extLst>
      <p:ext uri="{BB962C8B-B14F-4D97-AF65-F5344CB8AC3E}">
        <p14:creationId xmlns:p14="http://schemas.microsoft.com/office/powerpoint/2010/main" val="4140022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23</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976875"/>
            <a:ext cx="12192000" cy="2793842"/>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a:solidFill>
                  <a:srgbClr val="FF40FF"/>
                </a:solidFill>
                <a:latin typeface="Arial" panose="020B0604020202020204" pitchFamily="34" charset="0"/>
                <a:cs typeface="Arial" panose="020B0604020202020204" pitchFamily="34" charset="0"/>
              </a:rPr>
              <a:t>Modifiers, Activators and Depressants (cont.)</a:t>
            </a:r>
          </a:p>
          <a:p>
            <a:pPr marL="914400" lvl="1" indent="-457200" algn="just">
              <a:lnSpc>
                <a:spcPct val="150000"/>
              </a:lnSpc>
              <a:buFont typeface="+mj-lt"/>
              <a:buAutoNum type="arabicPeriod"/>
            </a:pPr>
            <a:r>
              <a:rPr lang="en-GB" sz="2400" b="1" dirty="0">
                <a:solidFill>
                  <a:srgbClr val="7030A0"/>
                </a:solidFill>
                <a:latin typeface="Arial" panose="020B0604020202020204" pitchFamily="34" charset="0"/>
                <a:cs typeface="Arial" panose="020B0604020202020204" pitchFamily="34" charset="0"/>
              </a:rPr>
              <a:t>Activators (cont.)</a:t>
            </a:r>
          </a:p>
          <a:p>
            <a:pPr marL="800100" lvl="1" indent="-342900" algn="just">
              <a:lnSpc>
                <a:spcPct val="150000"/>
              </a:lnSpc>
              <a:buFont typeface="Wingdings" pitchFamily="2" charset="2"/>
              <a:buChar char="ü"/>
            </a:pPr>
            <a:r>
              <a:rPr lang="en-GB" sz="2400" dirty="0">
                <a:latin typeface="Arial" panose="020B0604020202020204" pitchFamily="34" charset="0"/>
                <a:cs typeface="Arial" panose="020B0604020202020204" pitchFamily="34" charset="0"/>
              </a:rPr>
              <a:t>When ZnS is untreated (activated), xanthate cannot attach to its surface because it forms a zinc-xanthate compound that quickly dissolves.</a:t>
            </a:r>
          </a:p>
          <a:p>
            <a:pPr marL="800100" lvl="1" indent="-342900" algn="just">
              <a:lnSpc>
                <a:spcPct val="150000"/>
              </a:lnSpc>
              <a:buFont typeface="Wingdings" pitchFamily="2" charset="2"/>
              <a:buChar char="ü"/>
            </a:pPr>
            <a:r>
              <a:rPr lang="en-GB" sz="2400" dirty="0">
                <a:latin typeface="Arial" panose="020B0604020202020204" pitchFamily="34" charset="0"/>
                <a:cs typeface="Arial" panose="020B0604020202020204" pitchFamily="34" charset="0"/>
              </a:rPr>
              <a:t>Therefore, CuSO4 is added and it is activated as shown.</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graphicFrame>
        <p:nvGraphicFramePr>
          <p:cNvPr id="5" name="表 34">
            <a:extLst>
              <a:ext uri="{FF2B5EF4-FFF2-40B4-BE49-F238E27FC236}">
                <a16:creationId xmlns:a16="http://schemas.microsoft.com/office/drawing/2014/main" id="{7A57D977-DF7B-4C1F-AC0D-4A5EAB7063A6}"/>
              </a:ext>
            </a:extLst>
          </p:cNvPr>
          <p:cNvGraphicFramePr>
            <a:graphicFrameLocks noGrp="1"/>
          </p:cNvGraphicFramePr>
          <p:nvPr>
            <p:extLst>
              <p:ext uri="{D42A27DB-BD31-4B8C-83A1-F6EECF244321}">
                <p14:modId xmlns:p14="http://schemas.microsoft.com/office/powerpoint/2010/main" val="2936184409"/>
              </p:ext>
            </p:extLst>
          </p:nvPr>
        </p:nvGraphicFramePr>
        <p:xfrm>
          <a:off x="6867641" y="5136839"/>
          <a:ext cx="4350959" cy="1575966"/>
        </p:xfrm>
        <a:graphic>
          <a:graphicData uri="http://schemas.openxmlformats.org/drawingml/2006/table">
            <a:tbl>
              <a:tblPr firstRow="1" bandRow="1">
                <a:tableStyleId>{0660B408-B3CF-4A94-85FC-2B1E0A45F4A2}</a:tableStyleId>
              </a:tblPr>
              <a:tblGrid>
                <a:gridCol w="1450331">
                  <a:extLst>
                    <a:ext uri="{9D8B030D-6E8A-4147-A177-3AD203B41FA5}">
                      <a16:colId xmlns:a16="http://schemas.microsoft.com/office/drawing/2014/main" val="20000"/>
                    </a:ext>
                  </a:extLst>
                </a:gridCol>
                <a:gridCol w="2900628">
                  <a:extLst>
                    <a:ext uri="{9D8B030D-6E8A-4147-A177-3AD203B41FA5}">
                      <a16:colId xmlns:a16="http://schemas.microsoft.com/office/drawing/2014/main" val="20001"/>
                    </a:ext>
                  </a:extLst>
                </a:gridCol>
              </a:tblGrid>
              <a:tr h="525322">
                <a:tc>
                  <a:txBody>
                    <a:bodyPr/>
                    <a:lstStyle/>
                    <a:p>
                      <a:endParaRPr kumimoji="1" lang="ja-JP" altLang="en-US" sz="28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800" b="0" dirty="0">
                          <a:solidFill>
                            <a:schemeClr val="tx1"/>
                          </a:solidFill>
                          <a:latin typeface="Arial" panose="020B0604020202020204" pitchFamily="34" charset="0"/>
                          <a:cs typeface="Arial" panose="020B0604020202020204" pitchFamily="34" charset="0"/>
                        </a:rPr>
                        <a:t>Solubility product</a:t>
                      </a:r>
                      <a:endParaRPr kumimoji="1" lang="ja-JP" altLang="en-US" sz="2800" b="0" baseline="-2500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53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baseline="0" dirty="0">
                          <a:solidFill>
                            <a:schemeClr val="tx1"/>
                          </a:solidFill>
                          <a:latin typeface="Arial" panose="020B0604020202020204" pitchFamily="34" charset="0"/>
                          <a:cs typeface="Arial" panose="020B0604020202020204" pitchFamily="34" charset="0"/>
                        </a:rPr>
                        <a:t>CuX</a:t>
                      </a:r>
                      <a:r>
                        <a:rPr kumimoji="1" lang="en-US" altLang="ja-JP" sz="2800" b="0" baseline="-25000" dirty="0">
                          <a:solidFill>
                            <a:schemeClr val="tx1"/>
                          </a:solidFill>
                          <a:latin typeface="Arial" panose="020B0604020202020204" pitchFamily="34" charset="0"/>
                          <a:cs typeface="Arial" panose="020B0604020202020204" pitchFamily="34" charset="0"/>
                        </a:rPr>
                        <a:t>2</a:t>
                      </a:r>
                      <a:endParaRPr kumimoji="1" lang="ja-JP" altLang="en-US" sz="2800" b="0" baseline="-2500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baseline="0" dirty="0">
                          <a:solidFill>
                            <a:schemeClr val="tx1"/>
                          </a:solidFill>
                          <a:latin typeface="Arial" panose="020B0604020202020204" pitchFamily="34" charset="0"/>
                          <a:cs typeface="Arial" panose="020B0604020202020204" pitchFamily="34" charset="0"/>
                        </a:rPr>
                        <a:t>5.2X10</a:t>
                      </a:r>
                      <a:r>
                        <a:rPr kumimoji="1" lang="en-US" altLang="ja-JP" sz="2800" b="0" baseline="30000" dirty="0">
                          <a:solidFill>
                            <a:srgbClr val="FF0000"/>
                          </a:solidFill>
                          <a:latin typeface="Arial" panose="020B0604020202020204" pitchFamily="34" charset="0"/>
                          <a:cs typeface="Arial" panose="020B0604020202020204" pitchFamily="34" charset="0"/>
                        </a:rPr>
                        <a:t>-20</a:t>
                      </a:r>
                      <a:r>
                        <a:rPr kumimoji="1" lang="ja-JP" altLang="en-US" sz="2800" b="0" baseline="30000" dirty="0">
                          <a:solidFill>
                            <a:srgbClr val="FF0000"/>
                          </a:solidFill>
                          <a:latin typeface="Arial" panose="020B0604020202020204" pitchFamily="34" charset="0"/>
                          <a:cs typeface="Arial" panose="020B0604020202020204" pitchFamily="34" charset="0"/>
                        </a:rPr>
                        <a:t>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53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dirty="0">
                          <a:solidFill>
                            <a:schemeClr val="tx1"/>
                          </a:solidFill>
                          <a:latin typeface="Arial" panose="020B0604020202020204" pitchFamily="34" charset="0"/>
                          <a:cs typeface="Arial" panose="020B0604020202020204" pitchFamily="34" charset="0"/>
                        </a:rPr>
                        <a:t>ZnX</a:t>
                      </a:r>
                      <a:r>
                        <a:rPr kumimoji="1" lang="en-US" altLang="ja-JP" sz="2800" b="0" baseline="-25000" dirty="0">
                          <a:solidFill>
                            <a:schemeClr val="tx1"/>
                          </a:solidFill>
                          <a:latin typeface="Arial" panose="020B0604020202020204" pitchFamily="34" charset="0"/>
                          <a:cs typeface="Arial" panose="020B0604020202020204" pitchFamily="34" charset="0"/>
                        </a:rPr>
                        <a:t>2</a:t>
                      </a:r>
                      <a:endParaRPr kumimoji="1" lang="ja-JP" altLang="en-US" sz="2800" b="0" baseline="-2500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800" b="0" dirty="0">
                          <a:solidFill>
                            <a:schemeClr val="tx1"/>
                          </a:solidFill>
                          <a:latin typeface="Arial" panose="020B0604020202020204" pitchFamily="34" charset="0"/>
                          <a:cs typeface="Arial" panose="020B0604020202020204" pitchFamily="34" charset="0"/>
                        </a:rPr>
                        <a:t>4.9X10</a:t>
                      </a:r>
                      <a:r>
                        <a:rPr kumimoji="1" lang="en-US" altLang="ja-JP" sz="2800" b="0" baseline="30000" dirty="0">
                          <a:solidFill>
                            <a:srgbClr val="0000FF"/>
                          </a:solidFill>
                          <a:latin typeface="Arial" panose="020B0604020202020204" pitchFamily="34" charset="0"/>
                          <a:cs typeface="Arial" panose="020B0604020202020204" pitchFamily="34" charset="0"/>
                        </a:rPr>
                        <a:t>-6</a:t>
                      </a:r>
                      <a:endParaRPr kumimoji="1" lang="ja-JP" altLang="en-US" sz="2800" b="0" baseline="30000" dirty="0">
                        <a:solidFill>
                          <a:srgbClr val="0000FF"/>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テキスト ボックス 37">
            <a:extLst>
              <a:ext uri="{FF2B5EF4-FFF2-40B4-BE49-F238E27FC236}">
                <a16:creationId xmlns:a16="http://schemas.microsoft.com/office/drawing/2014/main" id="{E7CA3B64-7CD8-C491-86E4-7431323183F1}"/>
              </a:ext>
            </a:extLst>
          </p:cNvPr>
          <p:cNvSpPr txBox="1"/>
          <p:nvPr/>
        </p:nvSpPr>
        <p:spPr>
          <a:xfrm>
            <a:off x="2203210" y="3842361"/>
            <a:ext cx="6579079" cy="461665"/>
          </a:xfrm>
          <a:prstGeom prst="rect">
            <a:avLst/>
          </a:prstGeom>
          <a:noFill/>
        </p:spPr>
        <p:txBody>
          <a:bodyPr wrap="square" rtlCol="0">
            <a:spAutoFit/>
          </a:bodyPr>
          <a:lstStyle/>
          <a:p>
            <a:r>
              <a:rPr kumimoji="1" lang="en-US" altLang="ja-JP" sz="2400" dirty="0">
                <a:latin typeface="Arial" panose="020B0604020202020204" pitchFamily="34" charset="0"/>
                <a:cs typeface="Arial" panose="020B0604020202020204" pitchFamily="34" charset="0"/>
              </a:rPr>
              <a:t>ZnS(surface)+</a:t>
            </a:r>
            <a:r>
              <a:rPr lang="en-US" altLang="ja-JP" sz="2400" dirty="0">
                <a:solidFill>
                  <a:srgbClr val="FF0000"/>
                </a:solidFill>
                <a:latin typeface="Arial" panose="020B0604020202020204" pitchFamily="34" charset="0"/>
                <a:cs typeface="Arial" panose="020B0604020202020204" pitchFamily="34" charset="0"/>
              </a:rPr>
              <a:t>Cu</a:t>
            </a:r>
            <a:r>
              <a:rPr kumimoji="1" lang="en-US" altLang="ja-JP" sz="2400" baseline="30000" dirty="0">
                <a:solidFill>
                  <a:srgbClr val="FF0000"/>
                </a:solidFill>
                <a:latin typeface="Arial" panose="020B0604020202020204" pitchFamily="34" charset="0"/>
                <a:cs typeface="Arial" panose="020B0604020202020204" pitchFamily="34" charset="0"/>
              </a:rPr>
              <a:t>2+</a:t>
            </a:r>
            <a:r>
              <a:rPr kumimoji="1" lang="en-US" altLang="ja-JP" sz="2400" dirty="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Cu</a:t>
            </a:r>
            <a:r>
              <a:rPr kumimoji="1" lang="en-US" altLang="ja-JP" sz="2400" dirty="0">
                <a:latin typeface="Arial" panose="020B0604020202020204" pitchFamily="34" charset="0"/>
                <a:cs typeface="Arial" panose="020B0604020202020204" pitchFamily="34" charset="0"/>
              </a:rPr>
              <a:t>S</a:t>
            </a:r>
            <a:r>
              <a:rPr lang="en-US" altLang="ja-JP" sz="2400" dirty="0">
                <a:latin typeface="Arial" panose="020B0604020202020204" pitchFamily="34" charset="0"/>
                <a:cs typeface="Arial" panose="020B0604020202020204" pitchFamily="34" charset="0"/>
              </a:rPr>
              <a:t>(surface)</a:t>
            </a:r>
            <a:r>
              <a:rPr kumimoji="1" lang="en-US" altLang="ja-JP" sz="2400" dirty="0">
                <a:latin typeface="Arial" panose="020B0604020202020204" pitchFamily="34" charset="0"/>
                <a:cs typeface="Arial" panose="020B0604020202020204" pitchFamily="34" charset="0"/>
              </a:rPr>
              <a:t>+Zn</a:t>
            </a:r>
            <a:r>
              <a:rPr kumimoji="1" lang="en-US" altLang="ja-JP" sz="2400" baseline="30000" dirty="0">
                <a:latin typeface="Arial" panose="020B0604020202020204" pitchFamily="34" charset="0"/>
                <a:cs typeface="Arial" panose="020B0604020202020204" pitchFamily="34" charset="0"/>
              </a:rPr>
              <a:t>2+</a:t>
            </a:r>
            <a:endParaRPr kumimoji="1" lang="ja-JP" altLang="en-US" sz="2400" baseline="300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4074F48-6C94-8309-11CB-474D7D36BD51}"/>
              </a:ext>
            </a:extLst>
          </p:cNvPr>
          <p:cNvGrpSpPr/>
          <p:nvPr/>
        </p:nvGrpSpPr>
        <p:grpSpPr>
          <a:xfrm>
            <a:off x="1620490" y="4279229"/>
            <a:ext cx="3168351" cy="2459860"/>
            <a:chOff x="1675803" y="4759087"/>
            <a:chExt cx="4310338" cy="3907917"/>
          </a:xfrm>
        </p:grpSpPr>
        <p:grpSp>
          <p:nvGrpSpPr>
            <p:cNvPr id="7" name="グループ化 39">
              <a:extLst>
                <a:ext uri="{FF2B5EF4-FFF2-40B4-BE49-F238E27FC236}">
                  <a16:creationId xmlns:a16="http://schemas.microsoft.com/office/drawing/2014/main" id="{6F103BB3-3253-1BBA-80DC-6B86EE0A1708}"/>
                </a:ext>
              </a:extLst>
            </p:cNvPr>
            <p:cNvGrpSpPr/>
            <p:nvPr/>
          </p:nvGrpSpPr>
          <p:grpSpPr>
            <a:xfrm>
              <a:off x="1675803" y="4759087"/>
              <a:ext cx="4310338" cy="3907917"/>
              <a:chOff x="827584" y="1825164"/>
              <a:chExt cx="4310338" cy="3907917"/>
            </a:xfrm>
          </p:grpSpPr>
          <p:grpSp>
            <p:nvGrpSpPr>
              <p:cNvPr id="9" name="グループ化 61">
                <a:extLst>
                  <a:ext uri="{FF2B5EF4-FFF2-40B4-BE49-F238E27FC236}">
                    <a16:creationId xmlns:a16="http://schemas.microsoft.com/office/drawing/2014/main" id="{B5DB7BBC-747E-3040-8924-781208B0AD94}"/>
                  </a:ext>
                </a:extLst>
              </p:cNvPr>
              <p:cNvGrpSpPr/>
              <p:nvPr/>
            </p:nvGrpSpPr>
            <p:grpSpPr>
              <a:xfrm>
                <a:off x="827584" y="1825164"/>
                <a:ext cx="4310338" cy="3907917"/>
                <a:chOff x="3995936" y="3393017"/>
                <a:chExt cx="3300308" cy="3276343"/>
              </a:xfrm>
            </p:grpSpPr>
            <p:grpSp>
              <p:nvGrpSpPr>
                <p:cNvPr id="11" name="グループ化 60">
                  <a:extLst>
                    <a:ext uri="{FF2B5EF4-FFF2-40B4-BE49-F238E27FC236}">
                      <a16:creationId xmlns:a16="http://schemas.microsoft.com/office/drawing/2014/main" id="{52BD99A5-6331-9E73-86DA-7AC590F6A636}"/>
                    </a:ext>
                  </a:extLst>
                </p:cNvPr>
                <p:cNvGrpSpPr/>
                <p:nvPr/>
              </p:nvGrpSpPr>
              <p:grpSpPr>
                <a:xfrm>
                  <a:off x="3995936" y="3393017"/>
                  <a:ext cx="3300308" cy="3276343"/>
                  <a:chOff x="827584" y="3176993"/>
                  <a:chExt cx="3300308" cy="3276343"/>
                </a:xfrm>
              </p:grpSpPr>
              <p:sp>
                <p:nvSpPr>
                  <p:cNvPr id="16" name="正方形/長方形 29">
                    <a:extLst>
                      <a:ext uri="{FF2B5EF4-FFF2-40B4-BE49-F238E27FC236}">
                        <a16:creationId xmlns:a16="http://schemas.microsoft.com/office/drawing/2014/main" id="{1F478852-D769-9C1C-42CE-DBE5A44F411C}"/>
                      </a:ext>
                    </a:extLst>
                  </p:cNvPr>
                  <p:cNvSpPr/>
                  <p:nvPr/>
                </p:nvSpPr>
                <p:spPr>
                  <a:xfrm>
                    <a:off x="827584" y="3411026"/>
                    <a:ext cx="3300308" cy="30420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Arial" panose="020B0604020202020204" pitchFamily="34" charset="0"/>
                      <a:cs typeface="Arial" panose="020B0604020202020204" pitchFamily="34" charset="0"/>
                    </a:endParaRPr>
                  </a:p>
                </p:txBody>
              </p:sp>
              <p:grpSp>
                <p:nvGrpSpPr>
                  <p:cNvPr id="17" name="グループ化 59">
                    <a:extLst>
                      <a:ext uri="{FF2B5EF4-FFF2-40B4-BE49-F238E27FC236}">
                        <a16:creationId xmlns:a16="http://schemas.microsoft.com/office/drawing/2014/main" id="{7BB44D50-E9F4-DC8B-0DC7-90580FF1B8C9}"/>
                      </a:ext>
                    </a:extLst>
                  </p:cNvPr>
                  <p:cNvGrpSpPr/>
                  <p:nvPr/>
                </p:nvGrpSpPr>
                <p:grpSpPr>
                  <a:xfrm>
                    <a:off x="828378" y="3176993"/>
                    <a:ext cx="3299514" cy="3276343"/>
                    <a:chOff x="3995936" y="3393017"/>
                    <a:chExt cx="3299514" cy="3276343"/>
                  </a:xfrm>
                </p:grpSpPr>
                <p:cxnSp>
                  <p:nvCxnSpPr>
                    <p:cNvPr id="18" name="カギ線コネクタ 31">
                      <a:extLst>
                        <a:ext uri="{FF2B5EF4-FFF2-40B4-BE49-F238E27FC236}">
                          <a16:creationId xmlns:a16="http://schemas.microsoft.com/office/drawing/2014/main" id="{3A3425C4-8E00-5176-DB8F-BCA6C79D543C}"/>
                        </a:ext>
                      </a:extLst>
                    </p:cNvPr>
                    <p:cNvCxnSpPr/>
                    <p:nvPr/>
                  </p:nvCxnSpPr>
                  <p:spPr>
                    <a:xfrm rot="5400000">
                      <a:off x="2358666" y="5031081"/>
                      <a:ext cx="3276127" cy="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32">
                      <a:extLst>
                        <a:ext uri="{FF2B5EF4-FFF2-40B4-BE49-F238E27FC236}">
                          <a16:creationId xmlns:a16="http://schemas.microsoft.com/office/drawing/2014/main" id="{FA4EBFE4-6B24-4439-38C1-B4A4A6EEA07F}"/>
                        </a:ext>
                      </a:extLst>
                    </p:cNvPr>
                    <p:cNvCxnSpPr/>
                    <p:nvPr/>
                  </p:nvCxnSpPr>
                  <p:spPr>
                    <a:xfrm>
                      <a:off x="3995936" y="6669360"/>
                      <a:ext cx="3299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カギ線コネクタ 33">
                      <a:extLst>
                        <a:ext uri="{FF2B5EF4-FFF2-40B4-BE49-F238E27FC236}">
                          <a16:creationId xmlns:a16="http://schemas.microsoft.com/office/drawing/2014/main" id="{5EF106DD-FE5F-068E-5206-794AABF35E51}"/>
                        </a:ext>
                      </a:extLst>
                    </p:cNvPr>
                    <p:cNvCxnSpPr/>
                    <p:nvPr/>
                  </p:nvCxnSpPr>
                  <p:spPr>
                    <a:xfrm rot="5400000">
                      <a:off x="5656592" y="5030288"/>
                      <a:ext cx="3276126" cy="1588"/>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グループ化 39">
                  <a:extLst>
                    <a:ext uri="{FF2B5EF4-FFF2-40B4-BE49-F238E27FC236}">
                      <a16:creationId xmlns:a16="http://schemas.microsoft.com/office/drawing/2014/main" id="{C4F9C5A3-FA13-0911-835C-AB4CCF891977}"/>
                    </a:ext>
                  </a:extLst>
                </p:cNvPr>
                <p:cNvGrpSpPr/>
                <p:nvPr/>
              </p:nvGrpSpPr>
              <p:grpSpPr>
                <a:xfrm>
                  <a:off x="4279277" y="3778744"/>
                  <a:ext cx="2187939" cy="2200079"/>
                  <a:chOff x="2551085" y="3202680"/>
                  <a:chExt cx="2187939" cy="2200079"/>
                </a:xfrm>
              </p:grpSpPr>
              <p:sp>
                <p:nvSpPr>
                  <p:cNvPr id="13" name="テキスト ボックス 9">
                    <a:extLst>
                      <a:ext uri="{FF2B5EF4-FFF2-40B4-BE49-F238E27FC236}">
                        <a16:creationId xmlns:a16="http://schemas.microsoft.com/office/drawing/2014/main" id="{3201B4F9-E83B-8F9E-768A-E25A0E2A98A7}"/>
                      </a:ext>
                    </a:extLst>
                  </p:cNvPr>
                  <p:cNvSpPr txBox="1"/>
                  <p:nvPr/>
                </p:nvSpPr>
                <p:spPr>
                  <a:xfrm>
                    <a:off x="2551085" y="3923560"/>
                    <a:ext cx="1114127" cy="614902"/>
                  </a:xfrm>
                  <a:prstGeom prst="rect">
                    <a:avLst/>
                  </a:prstGeom>
                  <a:noFill/>
                </p:spPr>
                <p:txBody>
                  <a:bodyPr wrap="square" rtlCol="0">
                    <a:spAutoFit/>
                  </a:bodyPr>
                  <a:lstStyle/>
                  <a:p>
                    <a:r>
                      <a:rPr lang="en-US" altLang="ja-JP" sz="2400" b="1" dirty="0">
                        <a:solidFill>
                          <a:srgbClr val="0000FF"/>
                        </a:solidFill>
                        <a:latin typeface="Arial" panose="020B0604020202020204" pitchFamily="34" charset="0"/>
                        <a:cs typeface="Arial" panose="020B0604020202020204" pitchFamily="34" charset="0"/>
                      </a:rPr>
                      <a:t>Cu</a:t>
                    </a:r>
                    <a:r>
                      <a:rPr kumimoji="1" lang="en-US" altLang="ja-JP" sz="2400" b="1" dirty="0">
                        <a:solidFill>
                          <a:srgbClr val="0000FF"/>
                        </a:solidFill>
                        <a:latin typeface="Arial" panose="020B0604020202020204" pitchFamily="34" charset="0"/>
                        <a:cs typeface="Arial" panose="020B0604020202020204" pitchFamily="34" charset="0"/>
                      </a:rPr>
                      <a:t>S</a:t>
                    </a:r>
                    <a:endParaRPr kumimoji="1" lang="ja-JP" altLang="en-US" sz="2400" b="1" dirty="0">
                      <a:solidFill>
                        <a:srgbClr val="0000FF"/>
                      </a:solidFill>
                      <a:latin typeface="Arial" panose="020B0604020202020204" pitchFamily="34" charset="0"/>
                      <a:cs typeface="Arial" panose="020B0604020202020204" pitchFamily="34" charset="0"/>
                    </a:endParaRPr>
                  </a:p>
                </p:txBody>
              </p:sp>
              <p:sp>
                <p:nvSpPr>
                  <p:cNvPr id="14" name="テキスト ボックス 22">
                    <a:extLst>
                      <a:ext uri="{FF2B5EF4-FFF2-40B4-BE49-F238E27FC236}">
                        <a16:creationId xmlns:a16="http://schemas.microsoft.com/office/drawing/2014/main" id="{F997B7A2-2CD5-25B3-8FB8-65B3E646BA13}"/>
                      </a:ext>
                    </a:extLst>
                  </p:cNvPr>
                  <p:cNvSpPr txBox="1"/>
                  <p:nvPr/>
                </p:nvSpPr>
                <p:spPr>
                  <a:xfrm>
                    <a:off x="3642572" y="3202680"/>
                    <a:ext cx="1096452" cy="614902"/>
                  </a:xfrm>
                  <a:prstGeom prst="rect">
                    <a:avLst/>
                  </a:prstGeom>
                  <a:noFill/>
                </p:spPr>
                <p:txBody>
                  <a:bodyPr wrap="square" rtlCol="0">
                    <a:spAutoFit/>
                  </a:bodyPr>
                  <a:lstStyle/>
                  <a:p>
                    <a:r>
                      <a:rPr lang="en-US" altLang="ja-JP" sz="2400" b="1" dirty="0">
                        <a:solidFill>
                          <a:srgbClr val="FF0000"/>
                        </a:solidFill>
                        <a:latin typeface="Arial" panose="020B0604020202020204" pitchFamily="34" charset="0"/>
                        <a:cs typeface="Arial" panose="020B0604020202020204" pitchFamily="34" charset="0"/>
                      </a:rPr>
                      <a:t>Cu</a:t>
                    </a:r>
                    <a:r>
                      <a:rPr kumimoji="1" lang="en-US" altLang="ja-JP" sz="2400" b="1" baseline="30000" dirty="0">
                        <a:solidFill>
                          <a:srgbClr val="FF0000"/>
                        </a:solidFill>
                        <a:latin typeface="Arial" panose="020B0604020202020204" pitchFamily="34" charset="0"/>
                        <a:cs typeface="Arial" panose="020B0604020202020204" pitchFamily="34" charset="0"/>
                      </a:rPr>
                      <a:t>2+</a:t>
                    </a:r>
                    <a:endParaRPr kumimoji="1" lang="ja-JP" altLang="en-US" sz="2400" b="1" baseline="30000" dirty="0">
                      <a:solidFill>
                        <a:srgbClr val="FF0000"/>
                      </a:solidFill>
                      <a:latin typeface="Arial" panose="020B0604020202020204" pitchFamily="34" charset="0"/>
                      <a:cs typeface="Arial" panose="020B0604020202020204" pitchFamily="34" charset="0"/>
                    </a:endParaRPr>
                  </a:p>
                </p:txBody>
              </p:sp>
              <p:sp>
                <p:nvSpPr>
                  <p:cNvPr id="15" name="テキスト ボックス 24">
                    <a:extLst>
                      <a:ext uri="{FF2B5EF4-FFF2-40B4-BE49-F238E27FC236}">
                        <a16:creationId xmlns:a16="http://schemas.microsoft.com/office/drawing/2014/main" id="{12B89220-AB78-090C-B25F-9813B2685DD4}"/>
                      </a:ext>
                    </a:extLst>
                  </p:cNvPr>
                  <p:cNvSpPr txBox="1"/>
                  <p:nvPr/>
                </p:nvSpPr>
                <p:spPr>
                  <a:xfrm>
                    <a:off x="2632137" y="4787857"/>
                    <a:ext cx="1010436" cy="614902"/>
                  </a:xfrm>
                  <a:prstGeom prst="rect">
                    <a:avLst/>
                  </a:prstGeom>
                  <a:noFill/>
                </p:spPr>
                <p:txBody>
                  <a:bodyPr wrap="square" rtlCol="0">
                    <a:spAutoFit/>
                  </a:bodyPr>
                  <a:lstStyle/>
                  <a:p>
                    <a:r>
                      <a:rPr kumimoji="1" lang="en-US" altLang="ja-JP" sz="2400" b="1" dirty="0">
                        <a:latin typeface="Arial" panose="020B0604020202020204" pitchFamily="34" charset="0"/>
                        <a:cs typeface="Arial" panose="020B0604020202020204" pitchFamily="34" charset="0"/>
                      </a:rPr>
                      <a:t>Zn</a:t>
                    </a:r>
                    <a:r>
                      <a:rPr kumimoji="1" lang="en-US" altLang="ja-JP" sz="2400" b="1" baseline="30000" dirty="0">
                        <a:latin typeface="Arial" panose="020B0604020202020204" pitchFamily="34" charset="0"/>
                        <a:cs typeface="Arial" panose="020B0604020202020204" pitchFamily="34" charset="0"/>
                      </a:rPr>
                      <a:t>2+</a:t>
                    </a:r>
                    <a:endParaRPr kumimoji="1" lang="ja-JP" altLang="en-US" sz="2400" b="1" baseline="30000" dirty="0">
                      <a:latin typeface="Arial" panose="020B0604020202020204" pitchFamily="34" charset="0"/>
                      <a:cs typeface="Arial" panose="020B0604020202020204" pitchFamily="34" charset="0"/>
                    </a:endParaRPr>
                  </a:p>
                </p:txBody>
              </p:sp>
            </p:grpSp>
          </p:grpSp>
          <p:sp>
            <p:nvSpPr>
              <p:cNvPr id="10" name="円/楕円 38">
                <a:extLst>
                  <a:ext uri="{FF2B5EF4-FFF2-40B4-BE49-F238E27FC236}">
                    <a16:creationId xmlns:a16="http://schemas.microsoft.com/office/drawing/2014/main" id="{ACD4DD14-AAA7-6136-D2CD-F97E9006CF8D}"/>
                  </a:ext>
                </a:extLst>
              </p:cNvPr>
              <p:cNvSpPr/>
              <p:nvPr/>
            </p:nvSpPr>
            <p:spPr>
              <a:xfrm>
                <a:off x="2492152" y="3068960"/>
                <a:ext cx="2079848" cy="12283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Arial" panose="020B0604020202020204" pitchFamily="34" charset="0"/>
                  <a:cs typeface="Arial" panose="020B0604020202020204" pitchFamily="34" charset="0"/>
                </a:endParaRPr>
              </a:p>
            </p:txBody>
          </p:sp>
        </p:grpSp>
        <p:sp>
          <p:nvSpPr>
            <p:cNvPr id="21" name="円/楕円 40">
              <a:extLst>
                <a:ext uri="{FF2B5EF4-FFF2-40B4-BE49-F238E27FC236}">
                  <a16:creationId xmlns:a16="http://schemas.microsoft.com/office/drawing/2014/main" id="{0D56AC8D-9E8B-C37A-F983-4E5796DB40A5}"/>
                </a:ext>
              </a:extLst>
            </p:cNvPr>
            <p:cNvSpPr/>
            <p:nvPr/>
          </p:nvSpPr>
          <p:spPr>
            <a:xfrm>
              <a:off x="3476003" y="6074891"/>
              <a:ext cx="1822703" cy="10801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Arial" panose="020B0604020202020204" pitchFamily="34" charset="0"/>
                <a:cs typeface="Arial" panose="020B0604020202020204" pitchFamily="34" charset="0"/>
              </a:endParaRPr>
            </a:p>
          </p:txBody>
        </p:sp>
        <p:sp>
          <p:nvSpPr>
            <p:cNvPr id="22" name="テキスト ボックス 42">
              <a:extLst>
                <a:ext uri="{FF2B5EF4-FFF2-40B4-BE49-F238E27FC236}">
                  <a16:creationId xmlns:a16="http://schemas.microsoft.com/office/drawing/2014/main" id="{C66D2D1A-68E7-C3F6-BB96-102E5F85968F}"/>
                </a:ext>
              </a:extLst>
            </p:cNvPr>
            <p:cNvSpPr txBox="1"/>
            <p:nvPr/>
          </p:nvSpPr>
          <p:spPr>
            <a:xfrm>
              <a:off x="3980059" y="6362923"/>
              <a:ext cx="764953" cy="461665"/>
            </a:xfrm>
            <a:prstGeom prst="rect">
              <a:avLst/>
            </a:prstGeom>
            <a:noFill/>
          </p:spPr>
          <p:txBody>
            <a:bodyPr wrap="none" rtlCol="0">
              <a:spAutoFit/>
            </a:bodyPr>
            <a:lstStyle/>
            <a:p>
              <a:r>
                <a:rPr kumimoji="1" lang="en-US" altLang="ja-JP" sz="2400" b="1" dirty="0" err="1">
                  <a:latin typeface="Arial" panose="020B0604020202020204" pitchFamily="34" charset="0"/>
                  <a:ea typeface="HGP創英角ｺﾞｼｯｸUB" pitchFamily="50" charset="-128"/>
                  <a:cs typeface="Arial" panose="020B0604020202020204" pitchFamily="34" charset="0"/>
                </a:rPr>
                <a:t>ZnS</a:t>
              </a:r>
              <a:endParaRPr kumimoji="1" lang="en-US" altLang="ja-JP" sz="2400" b="1" dirty="0">
                <a:latin typeface="Arial" panose="020B0604020202020204" pitchFamily="34" charset="0"/>
                <a:ea typeface="HGP創英角ｺﾞｼｯｸUB" pitchFamily="50" charset="-128"/>
                <a:cs typeface="Arial" panose="020B0604020202020204" pitchFamily="34" charset="0"/>
              </a:endParaRPr>
            </a:p>
          </p:txBody>
        </p:sp>
        <p:cxnSp>
          <p:nvCxnSpPr>
            <p:cNvPr id="23" name="直線矢印コネクタ 44">
              <a:extLst>
                <a:ext uri="{FF2B5EF4-FFF2-40B4-BE49-F238E27FC236}">
                  <a16:creationId xmlns:a16="http://schemas.microsoft.com/office/drawing/2014/main" id="{9FE138C5-FFC3-E022-3C9E-5C1ABAF9292F}"/>
                </a:ext>
              </a:extLst>
            </p:cNvPr>
            <p:cNvCxnSpPr/>
            <p:nvPr/>
          </p:nvCxnSpPr>
          <p:spPr>
            <a:xfrm flipH="1">
              <a:off x="3548011" y="5858867"/>
              <a:ext cx="360041"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45">
              <a:extLst>
                <a:ext uri="{FF2B5EF4-FFF2-40B4-BE49-F238E27FC236}">
                  <a16:creationId xmlns:a16="http://schemas.microsoft.com/office/drawing/2014/main" id="{E2E8603F-330A-0FE1-9B7D-CDDCF1B0304B}"/>
                </a:ext>
              </a:extLst>
            </p:cNvPr>
            <p:cNvCxnSpPr>
              <a:cxnSpLocks/>
              <a:endCxn id="15" idx="0"/>
            </p:cNvCxnSpPr>
            <p:nvPr/>
          </p:nvCxnSpPr>
          <p:spPr>
            <a:xfrm flipH="1">
              <a:off x="2811551" y="6578947"/>
              <a:ext cx="613548" cy="5309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Rectangle 6">
            <a:extLst>
              <a:ext uri="{FF2B5EF4-FFF2-40B4-BE49-F238E27FC236}">
                <a16:creationId xmlns:a16="http://schemas.microsoft.com/office/drawing/2014/main" id="{0BD54814-77A5-DC74-CFB6-B971DF6F457C}"/>
              </a:ext>
            </a:extLst>
          </p:cNvPr>
          <p:cNvSpPr>
            <a:spLocks noChangeArrowheads="1"/>
          </p:cNvSpPr>
          <p:nvPr/>
        </p:nvSpPr>
        <p:spPr bwMode="auto">
          <a:xfrm>
            <a:off x="7038462" y="4226892"/>
            <a:ext cx="4909127" cy="9532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ja-JP" sz="2000" dirty="0">
                <a:solidFill>
                  <a:srgbClr val="FF0000"/>
                </a:solidFill>
                <a:latin typeface="Arial" panose="020B0604020202020204" pitchFamily="34" charset="0"/>
                <a:cs typeface="Arial" panose="020B0604020202020204" pitchFamily="34" charset="0"/>
              </a:rPr>
              <a:t>Adsorption of Xanthate (X</a:t>
            </a:r>
            <a:r>
              <a:rPr lang="en-US" altLang="ja-JP" sz="2000" baseline="30000" dirty="0">
                <a:solidFill>
                  <a:srgbClr val="FF0000"/>
                </a:solidFill>
                <a:latin typeface="Arial" panose="020B0604020202020204" pitchFamily="34" charset="0"/>
                <a:cs typeface="Arial" panose="020B0604020202020204" pitchFamily="34" charset="0"/>
              </a:rPr>
              <a:t>-</a:t>
            </a:r>
            <a:r>
              <a:rPr lang="en-US" altLang="ja-JP" sz="2000" dirty="0">
                <a:solidFill>
                  <a:srgbClr val="FF0000"/>
                </a:solidFill>
                <a:latin typeface="Arial" panose="020B0604020202020204" pitchFamily="34" charset="0"/>
                <a:cs typeface="Arial" panose="020B0604020202020204" pitchFamily="34" charset="0"/>
              </a:rPr>
              <a:t>)</a:t>
            </a:r>
          </a:p>
          <a:p>
            <a:pPr>
              <a:lnSpc>
                <a:spcPct val="60000"/>
              </a:lnSpc>
              <a:spcBef>
                <a:spcPct val="50000"/>
              </a:spcBef>
            </a:pPr>
            <a:r>
              <a:rPr lang="en-US" altLang="ja-JP" sz="2000" dirty="0" err="1">
                <a:solidFill>
                  <a:srgbClr val="000000"/>
                </a:solidFill>
                <a:latin typeface="Arial" panose="020B0604020202020204" pitchFamily="34" charset="0"/>
                <a:cs typeface="Arial" panose="020B0604020202020204" pitchFamily="34" charset="0"/>
              </a:rPr>
              <a:t>MS</a:t>
            </a:r>
            <a:r>
              <a:rPr lang="en-US" altLang="ja-JP" sz="2000" baseline="-25000" dirty="0" err="1">
                <a:solidFill>
                  <a:srgbClr val="000000"/>
                </a:solidFill>
                <a:latin typeface="Arial" panose="020B0604020202020204" pitchFamily="34" charset="0"/>
                <a:cs typeface="Arial" panose="020B0604020202020204" pitchFamily="34" charset="0"/>
              </a:rPr>
              <a:t>2</a:t>
            </a:r>
            <a:r>
              <a:rPr lang="en-US" altLang="ja-JP" sz="2000" dirty="0" err="1">
                <a:solidFill>
                  <a:srgbClr val="000000"/>
                </a:solidFill>
                <a:latin typeface="Arial" panose="020B0604020202020204" pitchFamily="34" charset="0"/>
                <a:cs typeface="Arial" panose="020B0604020202020204" pitchFamily="34" charset="0"/>
              </a:rPr>
              <a:t>O</a:t>
            </a:r>
            <a:r>
              <a:rPr lang="en-US" altLang="ja-JP" sz="2000" baseline="-25000" dirty="0" err="1">
                <a:solidFill>
                  <a:srgbClr val="000000"/>
                </a:solidFill>
                <a:latin typeface="Arial" panose="020B0604020202020204" pitchFamily="34" charset="0"/>
                <a:cs typeface="Arial" panose="020B0604020202020204" pitchFamily="34" charset="0"/>
              </a:rPr>
              <a:t>3</a:t>
            </a:r>
            <a:r>
              <a:rPr lang="en-US" altLang="ja-JP" sz="2000" dirty="0" err="1">
                <a:solidFill>
                  <a:srgbClr val="000000"/>
                </a:solidFill>
                <a:latin typeface="Arial" panose="020B0604020202020204" pitchFamily="34" charset="0"/>
                <a:cs typeface="Arial" panose="020B0604020202020204" pitchFamily="34" charset="0"/>
              </a:rPr>
              <a:t>+2X</a:t>
            </a:r>
            <a:r>
              <a:rPr lang="en-US" altLang="ja-JP" sz="2000" baseline="30000" dirty="0">
                <a:solidFill>
                  <a:srgbClr val="000000"/>
                </a:solidFill>
                <a:latin typeface="Arial" panose="020B0604020202020204" pitchFamily="34" charset="0"/>
                <a:cs typeface="Arial" panose="020B0604020202020204" pitchFamily="34" charset="0"/>
              </a:rPr>
              <a:t>-</a:t>
            </a:r>
            <a:r>
              <a:rPr lang="en-US" altLang="ja-JP" sz="2000" dirty="0">
                <a:solidFill>
                  <a:srgbClr val="000000"/>
                </a:solidFill>
                <a:latin typeface="Arial" panose="020B0604020202020204" pitchFamily="34" charset="0"/>
                <a:cs typeface="Arial" panose="020B0604020202020204" pitchFamily="34" charset="0"/>
              </a:rPr>
              <a:t> = </a:t>
            </a:r>
            <a:r>
              <a:rPr lang="en-US" altLang="ja-JP" sz="2000" dirty="0" err="1">
                <a:solidFill>
                  <a:srgbClr val="0000CC"/>
                </a:solidFill>
                <a:latin typeface="Arial" panose="020B0604020202020204" pitchFamily="34" charset="0"/>
                <a:cs typeface="Arial" panose="020B0604020202020204" pitchFamily="34" charset="0"/>
              </a:rPr>
              <a:t>MX</a:t>
            </a:r>
            <a:r>
              <a:rPr lang="en-US" altLang="ja-JP" sz="2000" baseline="-25000" dirty="0" err="1">
                <a:solidFill>
                  <a:srgbClr val="0000CC"/>
                </a:solidFill>
                <a:latin typeface="Arial" panose="020B0604020202020204" pitchFamily="34" charset="0"/>
                <a:cs typeface="Arial" panose="020B0604020202020204" pitchFamily="34" charset="0"/>
              </a:rPr>
              <a:t>2</a:t>
            </a:r>
            <a:r>
              <a:rPr lang="en-US" altLang="ja-JP" sz="2000" dirty="0" err="1">
                <a:solidFill>
                  <a:srgbClr val="000000"/>
                </a:solidFill>
                <a:latin typeface="Arial" panose="020B0604020202020204" pitchFamily="34" charset="0"/>
                <a:cs typeface="Arial" panose="020B0604020202020204" pitchFamily="34" charset="0"/>
              </a:rPr>
              <a:t>+S</a:t>
            </a:r>
            <a:r>
              <a:rPr lang="en-US" altLang="ja-JP" sz="2000" baseline="-25000" dirty="0" err="1">
                <a:solidFill>
                  <a:srgbClr val="000000"/>
                </a:solidFill>
                <a:latin typeface="Arial" panose="020B0604020202020204" pitchFamily="34" charset="0"/>
                <a:cs typeface="Arial" panose="020B0604020202020204" pitchFamily="34" charset="0"/>
              </a:rPr>
              <a:t>2</a:t>
            </a:r>
            <a:r>
              <a:rPr lang="en-US" altLang="ja-JP" sz="2000" dirty="0" err="1">
                <a:solidFill>
                  <a:srgbClr val="000000"/>
                </a:solidFill>
                <a:latin typeface="Arial" panose="020B0604020202020204" pitchFamily="34" charset="0"/>
                <a:cs typeface="Arial" panose="020B0604020202020204" pitchFamily="34" charset="0"/>
              </a:rPr>
              <a:t>O</a:t>
            </a:r>
            <a:r>
              <a:rPr lang="en-US" altLang="ja-JP" sz="2000" baseline="-25000" dirty="0" err="1">
                <a:solidFill>
                  <a:srgbClr val="000000"/>
                </a:solidFill>
                <a:latin typeface="Arial" panose="020B0604020202020204" pitchFamily="34" charset="0"/>
                <a:cs typeface="Arial" panose="020B0604020202020204" pitchFamily="34" charset="0"/>
              </a:rPr>
              <a:t>3</a:t>
            </a:r>
            <a:r>
              <a:rPr lang="en-US" altLang="ja-JP" sz="2000" baseline="30000" dirty="0" err="1">
                <a:solidFill>
                  <a:srgbClr val="000000"/>
                </a:solidFill>
                <a:latin typeface="Arial" panose="020B0604020202020204" pitchFamily="34" charset="0"/>
                <a:cs typeface="Arial" panose="020B0604020202020204" pitchFamily="34" charset="0"/>
              </a:rPr>
              <a:t>2</a:t>
            </a:r>
            <a:r>
              <a:rPr lang="en-US" altLang="ja-JP" sz="2000" baseline="30000" dirty="0">
                <a:solidFill>
                  <a:srgbClr val="000000"/>
                </a:solidFill>
                <a:latin typeface="Arial" panose="020B0604020202020204" pitchFamily="34" charset="0"/>
                <a:cs typeface="Arial" panose="020B0604020202020204" pitchFamily="34" charset="0"/>
              </a:rPr>
              <a:t>-</a:t>
            </a:r>
          </a:p>
          <a:p>
            <a:pPr>
              <a:lnSpc>
                <a:spcPct val="0"/>
              </a:lnSpc>
              <a:spcBef>
                <a:spcPct val="50000"/>
              </a:spcBef>
            </a:pPr>
            <a:endParaRPr lang="en-US" altLang="ja-JP"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634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24</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832497"/>
            <a:ext cx="12192000" cy="2793842"/>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a:solidFill>
                  <a:srgbClr val="FF40FF"/>
                </a:solidFill>
                <a:latin typeface="Arial" panose="020B0604020202020204" pitchFamily="34" charset="0"/>
                <a:cs typeface="Arial" panose="020B0604020202020204" pitchFamily="34" charset="0"/>
              </a:rPr>
              <a:t>Modifiers, Activators and Depressants (cont.)</a:t>
            </a:r>
          </a:p>
          <a:p>
            <a:pPr marL="914400" lvl="1" indent="-457200" algn="just">
              <a:lnSpc>
                <a:spcPct val="150000"/>
              </a:lnSpc>
              <a:buFont typeface="+mj-lt"/>
              <a:buAutoNum type="arabicPeriod" startAt="2"/>
            </a:pPr>
            <a:r>
              <a:rPr lang="en-GB" sz="2400" b="1" dirty="0">
                <a:solidFill>
                  <a:srgbClr val="7030A0"/>
                </a:solidFill>
                <a:latin typeface="Arial" panose="020B0604020202020204" pitchFamily="34" charset="0"/>
                <a:cs typeface="Arial" panose="020B0604020202020204" pitchFamily="34" charset="0"/>
              </a:rPr>
              <a:t>pH Control modifier</a:t>
            </a:r>
          </a:p>
          <a:p>
            <a:pPr marL="800100" lvl="1" indent="-342900" algn="just">
              <a:lnSpc>
                <a:spcPct val="150000"/>
              </a:lnSpc>
              <a:buFont typeface="Wingdings" pitchFamily="2" charset="2"/>
              <a:buChar char="ü"/>
            </a:pPr>
            <a:r>
              <a:rPr lang="en-GB" sz="2400" dirty="0">
                <a:latin typeface="Arial" panose="020B0604020202020204" pitchFamily="34" charset="0"/>
                <a:cs typeface="Arial" panose="020B0604020202020204" pitchFamily="34" charset="0"/>
              </a:rPr>
              <a:t>The surface chemistry of most minerals is affected by the </a:t>
            </a:r>
            <a:r>
              <a:rPr lang="en-GB" sz="2400" dirty="0" err="1">
                <a:latin typeface="Arial" panose="020B0604020202020204" pitchFamily="34" charset="0"/>
                <a:cs typeface="Arial" panose="020B0604020202020204" pitchFamily="34" charset="0"/>
              </a:rPr>
              <a:t>pH.</a:t>
            </a:r>
            <a:r>
              <a:rPr lang="en-GB" sz="2400" dirty="0">
                <a:latin typeface="Arial" panose="020B0604020202020204" pitchFamily="34" charset="0"/>
                <a:cs typeface="Arial" panose="020B0604020202020204" pitchFamily="34" charset="0"/>
              </a:rPr>
              <a:t> In general minerals develop a positive surface charge under acidic conditions and a negative charge under alkaline conditions.</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pic>
        <p:nvPicPr>
          <p:cNvPr id="28" name="Picture 27">
            <a:extLst>
              <a:ext uri="{FF2B5EF4-FFF2-40B4-BE49-F238E27FC236}">
                <a16:creationId xmlns:a16="http://schemas.microsoft.com/office/drawing/2014/main" id="{F6611927-D44B-BC6E-951E-477A726E9A54}"/>
              </a:ext>
            </a:extLst>
          </p:cNvPr>
          <p:cNvPicPr>
            <a:picLocks noChangeAspect="1"/>
          </p:cNvPicPr>
          <p:nvPr/>
        </p:nvPicPr>
        <p:blipFill>
          <a:blip r:embed="rId3"/>
          <a:stretch>
            <a:fillRect/>
          </a:stretch>
        </p:blipFill>
        <p:spPr>
          <a:xfrm>
            <a:off x="831921" y="3488479"/>
            <a:ext cx="5600964" cy="3570815"/>
          </a:xfrm>
          <a:prstGeom prst="rect">
            <a:avLst/>
          </a:prstGeom>
        </p:spPr>
      </p:pic>
      <p:sp>
        <p:nvSpPr>
          <p:cNvPr id="30" name="TextBox 29">
            <a:extLst>
              <a:ext uri="{FF2B5EF4-FFF2-40B4-BE49-F238E27FC236}">
                <a16:creationId xmlns:a16="http://schemas.microsoft.com/office/drawing/2014/main" id="{A1FF203D-D311-F313-56A6-AA93942C2ECD}"/>
              </a:ext>
            </a:extLst>
          </p:cNvPr>
          <p:cNvSpPr txBox="1"/>
          <p:nvPr/>
        </p:nvSpPr>
        <p:spPr>
          <a:xfrm>
            <a:off x="6718300" y="4788799"/>
            <a:ext cx="5499100" cy="1703030"/>
          </a:xfrm>
          <a:prstGeom prst="rect">
            <a:avLst/>
          </a:prstGeom>
          <a:noFill/>
        </p:spPr>
        <p:txBody>
          <a:bodyPr wrap="square">
            <a:spAutoFit/>
          </a:bodyPr>
          <a:lstStyle/>
          <a:p>
            <a:pPr>
              <a:lnSpc>
                <a:spcPct val="150000"/>
              </a:lnSpc>
            </a:pPr>
            <a:r>
              <a:rPr lang="en-JP" i="1" dirty="0">
                <a:solidFill>
                  <a:srgbClr val="7030A0"/>
                </a:solidFill>
                <a:latin typeface="Arial" panose="020B0604020202020204" pitchFamily="34" charset="0"/>
                <a:cs typeface="Arial" panose="020B0604020202020204" pitchFamily="34" charset="0"/>
              </a:rPr>
              <a:t>Since each mineral changes from negatively-charged to positively-charged at some particular pH, it is possible to manipulate the attraction of collectors to their surfaces by pH adjustment.</a:t>
            </a:r>
          </a:p>
        </p:txBody>
      </p:sp>
    </p:spTree>
    <p:extLst>
      <p:ext uri="{BB962C8B-B14F-4D97-AF65-F5344CB8AC3E}">
        <p14:creationId xmlns:p14="http://schemas.microsoft.com/office/powerpoint/2010/main" val="7617598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Flotation Reagents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25</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832497"/>
            <a:ext cx="12192000" cy="2239844"/>
          </a:xfrm>
          <a:prstGeom prst="rect">
            <a:avLst/>
          </a:prstGeom>
          <a:noFill/>
        </p:spPr>
        <p:txBody>
          <a:bodyPr wrap="square" rtlCol="0">
            <a:spAutoFit/>
          </a:bodyPr>
          <a:lstStyle/>
          <a:p>
            <a:pPr marL="342900" indent="-342900" algn="just">
              <a:lnSpc>
                <a:spcPct val="150000"/>
              </a:lnSpc>
              <a:buFont typeface="Wingdings" pitchFamily="2" charset="2"/>
              <a:buChar char="§"/>
            </a:pPr>
            <a:r>
              <a:rPr lang="en-US" sz="2400" b="1" dirty="0">
                <a:solidFill>
                  <a:srgbClr val="FF40FF"/>
                </a:solidFill>
                <a:latin typeface="Arial" panose="020B0604020202020204" pitchFamily="34" charset="0"/>
                <a:cs typeface="Arial" panose="020B0604020202020204" pitchFamily="34" charset="0"/>
              </a:rPr>
              <a:t>Modifiers, Activators and Depressants (cont.)</a:t>
            </a:r>
          </a:p>
          <a:p>
            <a:pPr marL="914400" lvl="1" indent="-457200" algn="just">
              <a:lnSpc>
                <a:spcPct val="150000"/>
              </a:lnSpc>
              <a:buFont typeface="+mj-lt"/>
              <a:buAutoNum type="arabicPeriod" startAt="2"/>
            </a:pPr>
            <a:r>
              <a:rPr lang="en-GB" sz="2400" b="1" dirty="0">
                <a:solidFill>
                  <a:srgbClr val="7030A0"/>
                </a:solidFill>
                <a:latin typeface="Arial" panose="020B0604020202020204" pitchFamily="34" charset="0"/>
                <a:cs typeface="Arial" panose="020B0604020202020204" pitchFamily="34" charset="0"/>
              </a:rPr>
              <a:t>Depressants</a:t>
            </a:r>
          </a:p>
          <a:p>
            <a:pPr marL="800100" lvl="1" indent="-342900" algn="just">
              <a:lnSpc>
                <a:spcPct val="150000"/>
              </a:lnSpc>
              <a:buFont typeface="Wingdings" pitchFamily="2" charset="2"/>
              <a:buChar char="ü"/>
            </a:pPr>
            <a:r>
              <a:rPr lang="en-GB" sz="2400" dirty="0">
                <a:latin typeface="Arial" panose="020B0604020202020204" pitchFamily="34" charset="0"/>
                <a:cs typeface="Arial" panose="020B0604020202020204" pitchFamily="34" charset="0"/>
              </a:rPr>
              <a:t>Depressants have the opposite effect of activators, by preventing collectors from adsorbing onto particular mineral surfaces. </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sp>
        <p:nvSpPr>
          <p:cNvPr id="5" name="Text Box 9">
            <a:extLst>
              <a:ext uri="{FF2B5EF4-FFF2-40B4-BE49-F238E27FC236}">
                <a16:creationId xmlns:a16="http://schemas.microsoft.com/office/drawing/2014/main" id="{7695E5EC-FE4A-504D-D595-CE6158121F6F}"/>
              </a:ext>
            </a:extLst>
          </p:cNvPr>
          <p:cNvSpPr txBox="1">
            <a:spLocks noChangeArrowheads="1"/>
          </p:cNvSpPr>
          <p:nvPr/>
        </p:nvSpPr>
        <p:spPr bwMode="auto">
          <a:xfrm>
            <a:off x="977900" y="3196612"/>
            <a:ext cx="9882605" cy="1077218"/>
          </a:xfrm>
          <a:prstGeom prst="rect">
            <a:avLst/>
          </a:prstGeom>
          <a:noFill/>
          <a:ln w="9525">
            <a:noFill/>
            <a:miter lim="800000"/>
            <a:headEnd/>
            <a:tailEnd/>
          </a:ln>
          <a:effectLst/>
        </p:spPr>
        <p:txBody>
          <a:bodyPr wrap="square">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altLang="ja-JP" sz="3200" b="0" i="0" u="none" strike="noStrike" kern="1200" cap="none" spc="0" normalizeH="0" baseline="0" noProof="0" dirty="0">
                <a:ln>
                  <a:noFill/>
                </a:ln>
                <a:solidFill>
                  <a:srgbClr val="FF0000"/>
                </a:solidFill>
                <a:effectLst/>
                <a:uLnTx/>
                <a:uFillTx/>
                <a:ea typeface="ＭＳ Ｐゴシック" panose="020B0600070205080204" pitchFamily="50" charset="-128"/>
                <a:cs typeface="+mn-cs"/>
              </a:rPr>
              <a:t>ZnSO</a:t>
            </a:r>
            <a:r>
              <a:rPr kumimoji="0" lang="en-US" altLang="ja-JP" sz="3200" b="0" i="0" u="none" strike="noStrike" kern="1200" cap="none" spc="0" normalizeH="0" baseline="-25000" noProof="0" dirty="0">
                <a:ln>
                  <a:noFill/>
                </a:ln>
                <a:solidFill>
                  <a:srgbClr val="FF0000"/>
                </a:solidFill>
                <a:effectLst/>
                <a:uLnTx/>
                <a:uFillTx/>
                <a:ea typeface="ＭＳ Ｐゴシック" panose="020B0600070205080204" pitchFamily="50" charset="-128"/>
                <a:cs typeface="+mn-cs"/>
              </a:rPr>
              <a:t>4 </a:t>
            </a:r>
            <a:r>
              <a:rPr kumimoji="0" lang="en-US" altLang="ja-JP" sz="3200" b="0" i="0" u="none" strike="noStrike" kern="1200" cap="none" spc="0" normalizeH="0" noProof="0" dirty="0">
                <a:ln>
                  <a:noFill/>
                </a:ln>
                <a:solidFill>
                  <a:srgbClr val="FF0000"/>
                </a:solidFill>
                <a:effectLst/>
                <a:uLnTx/>
                <a:uFillTx/>
                <a:ea typeface="ＭＳ Ｐゴシック" panose="020B0600070205080204" pitchFamily="50" charset="-128"/>
                <a:cs typeface="+mn-cs"/>
              </a:rPr>
              <a:t>addition as the depressant for flotation of ZnS</a:t>
            </a:r>
            <a:r>
              <a:rPr kumimoji="0" lang="ja-JP" altLang="en-US" sz="3200" b="0" i="0" u="none" strike="noStrike" kern="1200" cap="none" spc="0" normalizeH="0" baseline="-25000" noProof="0">
                <a:ln>
                  <a:noFill/>
                </a:ln>
                <a:solidFill>
                  <a:srgbClr val="FF0000"/>
                </a:solidFill>
                <a:effectLst/>
                <a:uLnTx/>
                <a:uFillTx/>
                <a:ea typeface="ＭＳ Ｐゴシック" panose="020B0600070205080204" pitchFamily="50" charset="-128"/>
                <a:cs typeface="+mn-cs"/>
              </a:rPr>
              <a:t>　</a:t>
            </a:r>
            <a:endParaRPr kumimoji="0" lang="en-US" altLang="ja-JP" sz="3200" b="0" i="0" u="none" strike="noStrike" kern="1200" cap="none" spc="0" normalizeH="0" baseline="-25000" noProof="0" dirty="0">
              <a:ln>
                <a:noFill/>
              </a:ln>
              <a:solidFill>
                <a:srgbClr val="FF0000"/>
              </a:solidFill>
              <a:effectLst/>
              <a:uLnTx/>
              <a:uFillTx/>
              <a:ea typeface="ＭＳ Ｐゴシック" panose="020B0600070205080204" pitchFamily="50" charset="-128"/>
              <a:cs typeface="+mn-cs"/>
            </a:endParaRP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altLang="ja-JP" sz="3200" b="0" i="0" u="none" strike="noStrike" kern="1200" cap="none" spc="0" normalizeH="0" baseline="0" noProof="0" dirty="0" err="1">
                <a:ln>
                  <a:noFill/>
                </a:ln>
                <a:solidFill>
                  <a:srgbClr val="3333FF"/>
                </a:solidFill>
                <a:effectLst/>
                <a:uLnTx/>
                <a:uFillTx/>
                <a:ea typeface="ＭＳ Ｐゴシック" panose="020B0600070205080204" pitchFamily="50" charset="-128"/>
                <a:cs typeface="+mn-cs"/>
              </a:rPr>
              <a:t>CuS</a:t>
            </a:r>
            <a:r>
              <a:rPr kumimoji="0" lang="ja-JP" altLang="en-US"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a:t>
            </a:r>
            <a:r>
              <a:rPr kumimoji="0" lang="en-US" altLang="ja-JP" sz="3200" b="0" i="0" u="none" strike="noStrike" kern="1200" cap="none" spc="0" normalizeH="0" baseline="0" noProof="0" dirty="0" err="1">
                <a:ln>
                  <a:noFill/>
                </a:ln>
                <a:solidFill>
                  <a:prstClr val="black"/>
                </a:solidFill>
                <a:effectLst/>
                <a:uLnTx/>
                <a:uFillTx/>
                <a:ea typeface="ＭＳ Ｐゴシック" panose="020B0600070205080204" pitchFamily="50" charset="-128"/>
                <a:cs typeface="+mn-cs"/>
              </a:rPr>
              <a:t>ZnS</a:t>
            </a:r>
            <a:r>
              <a:rPr kumimoji="0" lang="en-US" altLang="ja-JP"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-surface</a:t>
            </a:r>
            <a:r>
              <a:rPr kumimoji="0" lang="ja-JP" altLang="en-US"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a:t>
            </a:r>
            <a:r>
              <a:rPr kumimoji="0" lang="en-US" altLang="ja-JP"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Zn</a:t>
            </a:r>
            <a:r>
              <a:rPr kumimoji="0" lang="en-US" altLang="ja-JP" sz="3200" b="0" i="0" u="none" strike="noStrike" kern="1200" cap="none" spc="0" normalizeH="0" baseline="30000" noProof="0" dirty="0">
                <a:ln>
                  <a:noFill/>
                </a:ln>
                <a:solidFill>
                  <a:prstClr val="black"/>
                </a:solidFill>
                <a:effectLst/>
                <a:uLnTx/>
                <a:uFillTx/>
                <a:ea typeface="ＭＳ Ｐゴシック" panose="020B0600070205080204" pitchFamily="50" charset="-128"/>
                <a:cs typeface="+mn-cs"/>
              </a:rPr>
              <a:t>2+</a:t>
            </a:r>
            <a:r>
              <a:rPr kumimoji="0" lang="en-US" altLang="ja-JP"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a:t>
            </a:r>
            <a:r>
              <a:rPr kumimoji="0" lang="ja-JP" altLang="en-US"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a:t>
            </a:r>
            <a:r>
              <a:rPr kumimoji="0" lang="en-US" altLang="ja-JP" sz="3200" b="0" i="0" u="none" strike="noStrike" kern="1200" cap="none" spc="0" normalizeH="0" baseline="0" noProof="0" dirty="0" err="1">
                <a:ln>
                  <a:noFill/>
                </a:ln>
                <a:solidFill>
                  <a:srgbClr val="FF0000"/>
                </a:solidFill>
                <a:effectLst/>
                <a:uLnTx/>
                <a:uFillTx/>
                <a:ea typeface="ＭＳ Ｐゴシック" panose="020B0600070205080204" pitchFamily="50" charset="-128"/>
                <a:cs typeface="+mn-cs"/>
              </a:rPr>
              <a:t>ZnS</a:t>
            </a:r>
            <a:r>
              <a:rPr kumimoji="0" lang="en-US" altLang="ja-JP" sz="3200" b="0" i="0" u="none" strike="noStrike" kern="1200" cap="none" spc="0" normalizeH="0" baseline="0" noProof="0" dirty="0">
                <a:ln>
                  <a:noFill/>
                </a:ln>
                <a:solidFill>
                  <a:prstClr val="black"/>
                </a:solidFill>
                <a:effectLst/>
                <a:uLnTx/>
                <a:uFillTx/>
                <a:ea typeface="ＭＳ Ｐゴシック" panose="020B0600070205080204" pitchFamily="50" charset="-128"/>
                <a:cs typeface="+mn-cs"/>
              </a:rPr>
              <a:t> + Cu</a:t>
            </a:r>
            <a:r>
              <a:rPr kumimoji="0" lang="en-US" altLang="ja-JP" sz="3200" b="0" i="0" u="none" strike="noStrike" kern="1200" cap="none" spc="0" normalizeH="0" baseline="30000" noProof="0" dirty="0">
                <a:ln>
                  <a:noFill/>
                </a:ln>
                <a:solidFill>
                  <a:prstClr val="black"/>
                </a:solidFill>
                <a:effectLst/>
                <a:uLnTx/>
                <a:uFillTx/>
                <a:ea typeface="ＭＳ Ｐゴシック" panose="020B0600070205080204" pitchFamily="50" charset="-128"/>
                <a:cs typeface="+mn-cs"/>
              </a:rPr>
              <a:t>2+</a:t>
            </a:r>
          </a:p>
        </p:txBody>
      </p:sp>
      <p:grpSp>
        <p:nvGrpSpPr>
          <p:cNvPr id="22" name="Group 21">
            <a:extLst>
              <a:ext uri="{FF2B5EF4-FFF2-40B4-BE49-F238E27FC236}">
                <a16:creationId xmlns:a16="http://schemas.microsoft.com/office/drawing/2014/main" id="{64ED38EE-5173-7034-B1C6-24825B94042F}"/>
              </a:ext>
            </a:extLst>
          </p:cNvPr>
          <p:cNvGrpSpPr/>
          <p:nvPr/>
        </p:nvGrpSpPr>
        <p:grpSpPr>
          <a:xfrm>
            <a:off x="7879048" y="3604868"/>
            <a:ext cx="3181455" cy="3198525"/>
            <a:chOff x="5102502" y="2877470"/>
            <a:chExt cx="3887062" cy="3907917"/>
          </a:xfrm>
        </p:grpSpPr>
        <p:grpSp>
          <p:nvGrpSpPr>
            <p:cNvPr id="6" name="グループ化 60">
              <a:extLst>
                <a:ext uri="{FF2B5EF4-FFF2-40B4-BE49-F238E27FC236}">
                  <a16:creationId xmlns:a16="http://schemas.microsoft.com/office/drawing/2014/main" id="{D7DF33EE-BCF4-9F24-1313-91A5F266C30D}"/>
                </a:ext>
              </a:extLst>
            </p:cNvPr>
            <p:cNvGrpSpPr/>
            <p:nvPr/>
          </p:nvGrpSpPr>
          <p:grpSpPr>
            <a:xfrm>
              <a:off x="5102502" y="2877470"/>
              <a:ext cx="3887062" cy="3907917"/>
              <a:chOff x="827584" y="3176993"/>
              <a:chExt cx="3300308" cy="3276343"/>
            </a:xfrm>
          </p:grpSpPr>
          <p:sp>
            <p:nvSpPr>
              <p:cNvPr id="7" name="正方形/長方形 25">
                <a:extLst>
                  <a:ext uri="{FF2B5EF4-FFF2-40B4-BE49-F238E27FC236}">
                    <a16:creationId xmlns:a16="http://schemas.microsoft.com/office/drawing/2014/main" id="{ED8A710C-7B55-AEC0-7CA9-360A8B2AC31D}"/>
                  </a:ext>
                </a:extLst>
              </p:cNvPr>
              <p:cNvSpPr/>
              <p:nvPr/>
            </p:nvSpPr>
            <p:spPr>
              <a:xfrm>
                <a:off x="827584" y="3803060"/>
                <a:ext cx="3300308" cy="26500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59">
                <a:extLst>
                  <a:ext uri="{FF2B5EF4-FFF2-40B4-BE49-F238E27FC236}">
                    <a16:creationId xmlns:a16="http://schemas.microsoft.com/office/drawing/2014/main" id="{C5CA5139-BFEA-005D-F877-7A7E197436E1}"/>
                  </a:ext>
                </a:extLst>
              </p:cNvPr>
              <p:cNvGrpSpPr/>
              <p:nvPr/>
            </p:nvGrpSpPr>
            <p:grpSpPr>
              <a:xfrm>
                <a:off x="828378" y="3176993"/>
                <a:ext cx="3299514" cy="3276343"/>
                <a:chOff x="3995936" y="3393017"/>
                <a:chExt cx="3299514" cy="3276343"/>
              </a:xfrm>
            </p:grpSpPr>
            <p:cxnSp>
              <p:nvCxnSpPr>
                <p:cNvPr id="10" name="カギ線コネクタ 31">
                  <a:extLst>
                    <a:ext uri="{FF2B5EF4-FFF2-40B4-BE49-F238E27FC236}">
                      <a16:creationId xmlns:a16="http://schemas.microsoft.com/office/drawing/2014/main" id="{BB0F661E-4222-30A3-A612-C0D825003649}"/>
                    </a:ext>
                  </a:extLst>
                </p:cNvPr>
                <p:cNvCxnSpPr/>
                <p:nvPr/>
              </p:nvCxnSpPr>
              <p:spPr>
                <a:xfrm rot="5400000">
                  <a:off x="2358666" y="5031081"/>
                  <a:ext cx="3276127" cy="0"/>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28">
                  <a:extLst>
                    <a:ext uri="{FF2B5EF4-FFF2-40B4-BE49-F238E27FC236}">
                      <a16:creationId xmlns:a16="http://schemas.microsoft.com/office/drawing/2014/main" id="{9DE3D758-5B44-D8A2-0393-2DF44501FE0E}"/>
                    </a:ext>
                  </a:extLst>
                </p:cNvPr>
                <p:cNvCxnSpPr/>
                <p:nvPr/>
              </p:nvCxnSpPr>
              <p:spPr>
                <a:xfrm>
                  <a:off x="3995936" y="6669360"/>
                  <a:ext cx="329951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カギ線コネクタ 33">
                  <a:extLst>
                    <a:ext uri="{FF2B5EF4-FFF2-40B4-BE49-F238E27FC236}">
                      <a16:creationId xmlns:a16="http://schemas.microsoft.com/office/drawing/2014/main" id="{D2E37E29-B562-E4BE-FB5C-1BACA05D4BFD}"/>
                    </a:ext>
                  </a:extLst>
                </p:cNvPr>
                <p:cNvCxnSpPr/>
                <p:nvPr/>
              </p:nvCxnSpPr>
              <p:spPr>
                <a:xfrm rot="5400000">
                  <a:off x="5656592" y="5030288"/>
                  <a:ext cx="3276126" cy="1588"/>
                </a:xfrm>
                <a:prstGeom prst="bentConnector3">
                  <a:avLst>
                    <a:gd name="adj1"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 name="グループ化 39">
              <a:extLst>
                <a:ext uri="{FF2B5EF4-FFF2-40B4-BE49-F238E27FC236}">
                  <a16:creationId xmlns:a16="http://schemas.microsoft.com/office/drawing/2014/main" id="{409FD27A-65B4-445D-537B-3EC4627207EE}"/>
                </a:ext>
              </a:extLst>
            </p:cNvPr>
            <p:cNvGrpSpPr/>
            <p:nvPr/>
          </p:nvGrpSpPr>
          <p:grpSpPr>
            <a:xfrm>
              <a:off x="5591536" y="3905366"/>
              <a:ext cx="2188126" cy="2459153"/>
              <a:chOff x="2878439" y="3325139"/>
              <a:chExt cx="1675388" cy="2061719"/>
            </a:xfrm>
          </p:grpSpPr>
          <p:sp>
            <p:nvSpPr>
              <p:cNvPr id="14" name="テキスト ボックス 9">
                <a:extLst>
                  <a:ext uri="{FF2B5EF4-FFF2-40B4-BE49-F238E27FC236}">
                    <a16:creationId xmlns:a16="http://schemas.microsoft.com/office/drawing/2014/main" id="{B9C49F92-973A-AF86-7132-D0441EC34F4F}"/>
                  </a:ext>
                </a:extLst>
              </p:cNvPr>
              <p:cNvSpPr txBox="1"/>
              <p:nvPr/>
            </p:nvSpPr>
            <p:spPr>
              <a:xfrm>
                <a:off x="2878440" y="3923558"/>
                <a:ext cx="786772" cy="490267"/>
              </a:xfrm>
              <a:prstGeom prst="rect">
                <a:avLst/>
              </a:prstGeom>
              <a:noFill/>
            </p:spPr>
            <p:txBody>
              <a:bodyPr wrap="square" rtlCol="0">
                <a:spAutoFit/>
              </a:bodyPr>
              <a:lstStyle/>
              <a:p>
                <a:r>
                  <a:rPr lang="en-US" altLang="ja-JP" sz="3200" b="1" dirty="0" err="1">
                    <a:solidFill>
                      <a:srgbClr val="FF0000"/>
                    </a:solidFill>
                  </a:rPr>
                  <a:t>Zn</a:t>
                </a:r>
                <a:r>
                  <a:rPr kumimoji="1" lang="en-US" altLang="ja-JP" sz="3200" b="1" dirty="0" err="1">
                    <a:solidFill>
                      <a:srgbClr val="FF0000"/>
                    </a:solidFill>
                  </a:rPr>
                  <a:t>S</a:t>
                </a:r>
                <a:endParaRPr kumimoji="1" lang="ja-JP" altLang="en-US" sz="3200" b="1" dirty="0">
                  <a:solidFill>
                    <a:srgbClr val="FF0000"/>
                  </a:solidFill>
                </a:endParaRPr>
              </a:p>
            </p:txBody>
          </p:sp>
          <p:sp>
            <p:nvSpPr>
              <p:cNvPr id="15" name="テキスト ボックス 32">
                <a:extLst>
                  <a:ext uri="{FF2B5EF4-FFF2-40B4-BE49-F238E27FC236}">
                    <a16:creationId xmlns:a16="http://schemas.microsoft.com/office/drawing/2014/main" id="{04D0C35B-C9CF-C5A6-8454-DEC358A62857}"/>
                  </a:ext>
                </a:extLst>
              </p:cNvPr>
              <p:cNvSpPr txBox="1"/>
              <p:nvPr/>
            </p:nvSpPr>
            <p:spPr>
              <a:xfrm>
                <a:off x="3642571" y="3325139"/>
                <a:ext cx="911256" cy="490267"/>
              </a:xfrm>
              <a:prstGeom prst="rect">
                <a:avLst/>
              </a:prstGeom>
              <a:noFill/>
            </p:spPr>
            <p:txBody>
              <a:bodyPr wrap="square" rtlCol="0">
                <a:spAutoFit/>
              </a:bodyPr>
              <a:lstStyle/>
              <a:p>
                <a:r>
                  <a:rPr lang="en-US" altLang="ja-JP" sz="3200" b="1" dirty="0"/>
                  <a:t>Cu</a:t>
                </a:r>
                <a:r>
                  <a:rPr kumimoji="1" lang="en-US" altLang="ja-JP" sz="3200" b="1" baseline="30000" dirty="0"/>
                  <a:t>2+</a:t>
                </a:r>
                <a:endParaRPr kumimoji="1" lang="ja-JP" altLang="en-US" sz="3200" b="1" baseline="30000" dirty="0"/>
              </a:p>
            </p:txBody>
          </p:sp>
          <p:sp>
            <p:nvSpPr>
              <p:cNvPr id="16" name="テキスト ボックス 33">
                <a:extLst>
                  <a:ext uri="{FF2B5EF4-FFF2-40B4-BE49-F238E27FC236}">
                    <a16:creationId xmlns:a16="http://schemas.microsoft.com/office/drawing/2014/main" id="{21076F8F-8863-8E30-7533-0B4F2D759B07}"/>
                  </a:ext>
                </a:extLst>
              </p:cNvPr>
              <p:cNvSpPr txBox="1"/>
              <p:nvPr/>
            </p:nvSpPr>
            <p:spPr>
              <a:xfrm>
                <a:off x="2878439" y="4787856"/>
                <a:ext cx="1095612" cy="599002"/>
              </a:xfrm>
              <a:prstGeom prst="rect">
                <a:avLst/>
              </a:prstGeom>
              <a:noFill/>
            </p:spPr>
            <p:txBody>
              <a:bodyPr wrap="square" rtlCol="0">
                <a:spAutoFit/>
              </a:bodyPr>
              <a:lstStyle/>
              <a:p>
                <a:r>
                  <a:rPr kumimoji="1" lang="en-US" altLang="ja-JP" sz="3200" b="1" dirty="0">
                    <a:solidFill>
                      <a:srgbClr val="FF0000"/>
                    </a:solidFill>
                  </a:rPr>
                  <a:t>Zn</a:t>
                </a:r>
                <a:r>
                  <a:rPr kumimoji="1" lang="en-US" altLang="ja-JP" sz="3200" b="1" baseline="30000" dirty="0">
                    <a:solidFill>
                      <a:srgbClr val="FF0000"/>
                    </a:solidFill>
                  </a:rPr>
                  <a:t>2+</a:t>
                </a:r>
                <a:endParaRPr kumimoji="1" lang="ja-JP" altLang="en-US" sz="3200" b="1" baseline="30000" dirty="0">
                  <a:solidFill>
                    <a:srgbClr val="FF0000"/>
                  </a:solidFill>
                </a:endParaRPr>
              </a:p>
            </p:txBody>
          </p:sp>
        </p:grpSp>
        <p:sp>
          <p:nvSpPr>
            <p:cNvPr id="17" name="円/楕円 40">
              <a:extLst>
                <a:ext uri="{FF2B5EF4-FFF2-40B4-BE49-F238E27FC236}">
                  <a16:creationId xmlns:a16="http://schemas.microsoft.com/office/drawing/2014/main" id="{3E36CE8B-F897-11FA-3405-E789842AC620}"/>
                </a:ext>
              </a:extLst>
            </p:cNvPr>
            <p:cNvSpPr/>
            <p:nvPr/>
          </p:nvSpPr>
          <p:spPr>
            <a:xfrm>
              <a:off x="6594143" y="4615021"/>
              <a:ext cx="1822703" cy="10801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36">
              <a:extLst>
                <a:ext uri="{FF2B5EF4-FFF2-40B4-BE49-F238E27FC236}">
                  <a16:creationId xmlns:a16="http://schemas.microsoft.com/office/drawing/2014/main" id="{DFB20DEC-08BD-0305-6C8D-9B6F6D114393}"/>
                </a:ext>
              </a:extLst>
            </p:cNvPr>
            <p:cNvSpPr txBox="1"/>
            <p:nvPr/>
          </p:nvSpPr>
          <p:spPr>
            <a:xfrm>
              <a:off x="7098199" y="4903053"/>
              <a:ext cx="793807" cy="584775"/>
            </a:xfrm>
            <a:prstGeom prst="rect">
              <a:avLst/>
            </a:prstGeom>
            <a:noFill/>
          </p:spPr>
          <p:txBody>
            <a:bodyPr wrap="none" rtlCol="0">
              <a:spAutoFit/>
            </a:bodyPr>
            <a:lstStyle/>
            <a:p>
              <a:r>
                <a:rPr kumimoji="1" lang="en-US" altLang="ja-JP" sz="3200" b="1" dirty="0" err="1">
                  <a:ea typeface="HGP創英角ｺﾞｼｯｸUB" pitchFamily="50" charset="-128"/>
                </a:rPr>
                <a:t>ZnS</a:t>
              </a:r>
              <a:endParaRPr kumimoji="1" lang="en-US" altLang="ja-JP" sz="3200" b="1" dirty="0">
                <a:ea typeface="HGP創英角ｺﾞｼｯｸUB" pitchFamily="50" charset="-128"/>
              </a:endParaRPr>
            </a:p>
          </p:txBody>
        </p:sp>
        <p:cxnSp>
          <p:nvCxnSpPr>
            <p:cNvPr id="19" name="直線矢印コネクタ 37">
              <a:extLst>
                <a:ext uri="{FF2B5EF4-FFF2-40B4-BE49-F238E27FC236}">
                  <a16:creationId xmlns:a16="http://schemas.microsoft.com/office/drawing/2014/main" id="{015EF98A-BEE9-27DE-F2E3-CB49D2776B0B}"/>
                </a:ext>
              </a:extLst>
            </p:cNvPr>
            <p:cNvCxnSpPr/>
            <p:nvPr/>
          </p:nvCxnSpPr>
          <p:spPr>
            <a:xfrm flipH="1">
              <a:off x="6666151" y="4398997"/>
              <a:ext cx="360041" cy="504056"/>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38">
              <a:extLst>
                <a:ext uri="{FF2B5EF4-FFF2-40B4-BE49-F238E27FC236}">
                  <a16:creationId xmlns:a16="http://schemas.microsoft.com/office/drawing/2014/main" id="{8B597884-62AD-51F9-9F93-76307E775697}"/>
                </a:ext>
              </a:extLst>
            </p:cNvPr>
            <p:cNvCxnSpPr>
              <a:cxnSpLocks/>
              <a:endCxn id="16" idx="0"/>
            </p:cNvCxnSpPr>
            <p:nvPr/>
          </p:nvCxnSpPr>
          <p:spPr>
            <a:xfrm flipH="1">
              <a:off x="6306994" y="5119077"/>
              <a:ext cx="236245" cy="530972"/>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773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Basic flotation circuits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26</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1087677"/>
            <a:ext cx="12192000" cy="2239844"/>
          </a:xfrm>
          <a:prstGeom prst="rect">
            <a:avLst/>
          </a:prstGeom>
          <a:noFill/>
        </p:spPr>
        <p:txBody>
          <a:bodyPr wrap="square" rtlCol="0">
            <a:spAutoFit/>
          </a:bodyPr>
          <a:lstStyle/>
          <a:p>
            <a:pPr marL="342900" indent="-342900">
              <a:lnSpc>
                <a:spcPct val="150000"/>
              </a:lnSpc>
              <a:buFont typeface="Wingdings" pitchFamily="2" charset="2"/>
              <a:buChar char="§"/>
            </a:pPr>
            <a:r>
              <a:rPr lang="en-GB" sz="2400" dirty="0">
                <a:latin typeface="Arial" panose="020B0604020202020204" pitchFamily="34" charset="0"/>
                <a:cs typeface="Arial" panose="020B0604020202020204" pitchFamily="34" charset="0"/>
              </a:rPr>
              <a:t>It is common for conventional flotation cells to be assembled in a multi-stage circuit, with “</a:t>
            </a:r>
            <a:r>
              <a:rPr lang="en-GB" sz="2400" b="1" dirty="0">
                <a:latin typeface="Arial" panose="020B0604020202020204" pitchFamily="34" charset="0"/>
                <a:cs typeface="Arial" panose="020B0604020202020204" pitchFamily="34" charset="0"/>
              </a:rPr>
              <a:t>rougher”, </a:t>
            </a:r>
            <a:r>
              <a:rPr lang="en-GB" sz="2400" dirty="0">
                <a:latin typeface="Arial" panose="020B0604020202020204" pitchFamily="34" charset="0"/>
                <a:cs typeface="Arial" panose="020B0604020202020204" pitchFamily="34" charset="0"/>
              </a:rPr>
              <a:t>“</a:t>
            </a:r>
            <a:r>
              <a:rPr lang="en-GB" sz="2400" b="1" dirty="0">
                <a:latin typeface="Arial" panose="020B0604020202020204" pitchFamily="34" charset="0"/>
                <a:cs typeface="Arial" panose="020B0604020202020204" pitchFamily="34" charset="0"/>
              </a:rPr>
              <a:t>cleaner”, </a:t>
            </a:r>
            <a:r>
              <a:rPr lang="en-GB" sz="24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scavenger</a:t>
            </a:r>
            <a:r>
              <a:rPr lang="en-GB" sz="2400" dirty="0">
                <a:latin typeface="Arial" panose="020B0604020202020204" pitchFamily="34" charset="0"/>
                <a:cs typeface="Arial" panose="020B0604020202020204" pitchFamily="34" charset="0"/>
              </a:rPr>
              <a:t>” cells, which can be arranged circuit configurations.</a:t>
            </a:r>
          </a:p>
          <a:p>
            <a:pPr marL="342900" indent="-342900">
              <a:lnSpc>
                <a:spcPct val="150000"/>
              </a:lnSpc>
              <a:buFont typeface="Wingdings" pitchFamily="2" charset="2"/>
              <a:buChar char="§"/>
            </a:pP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pic>
        <p:nvPicPr>
          <p:cNvPr id="23" name="Picture 22">
            <a:extLst>
              <a:ext uri="{FF2B5EF4-FFF2-40B4-BE49-F238E27FC236}">
                <a16:creationId xmlns:a16="http://schemas.microsoft.com/office/drawing/2014/main" id="{22D74F35-DA72-C9FC-E119-1290F511BC52}"/>
              </a:ext>
            </a:extLst>
          </p:cNvPr>
          <p:cNvPicPr>
            <a:picLocks noChangeAspect="1"/>
          </p:cNvPicPr>
          <p:nvPr/>
        </p:nvPicPr>
        <p:blipFill>
          <a:blip r:embed="rId3"/>
          <a:stretch>
            <a:fillRect/>
          </a:stretch>
        </p:blipFill>
        <p:spPr>
          <a:xfrm>
            <a:off x="1292947" y="2913321"/>
            <a:ext cx="10766456" cy="3732710"/>
          </a:xfrm>
          <a:prstGeom prst="rect">
            <a:avLst/>
          </a:prstGeom>
        </p:spPr>
      </p:pic>
    </p:spTree>
    <p:extLst>
      <p:ext uri="{BB962C8B-B14F-4D97-AF65-F5344CB8AC3E}">
        <p14:creationId xmlns:p14="http://schemas.microsoft.com/office/powerpoint/2010/main" val="2563820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Basic flotation circuits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27</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1087677"/>
            <a:ext cx="12192000" cy="1685846"/>
          </a:xfrm>
          <a:prstGeom prst="rect">
            <a:avLst/>
          </a:prstGeom>
          <a:noFill/>
        </p:spPr>
        <p:txBody>
          <a:bodyPr wrap="square" rtlCol="0">
            <a:spAutoFit/>
          </a:bodyPr>
          <a:lstStyle/>
          <a:p>
            <a:pPr marL="342900" indent="-342900">
              <a:lnSpc>
                <a:spcPct val="150000"/>
              </a:lnSpc>
              <a:buFont typeface="Wingdings" pitchFamily="2" charset="2"/>
              <a:buChar char="§"/>
            </a:pPr>
            <a:r>
              <a:rPr lang="en-GB" sz="2400" dirty="0">
                <a:latin typeface="Arial" panose="020B0604020202020204" pitchFamily="34" charset="0"/>
                <a:cs typeface="Arial" panose="020B0604020202020204" pitchFamily="34" charset="0"/>
              </a:rPr>
              <a:t>The flotation circuit may also include recleaning aiming to get very high grade of concentrate as shown.</a:t>
            </a:r>
          </a:p>
          <a:p>
            <a:pPr marL="342900" indent="-342900">
              <a:lnSpc>
                <a:spcPct val="150000"/>
              </a:lnSpc>
              <a:buFont typeface="Wingdings" pitchFamily="2" charset="2"/>
              <a:buChar char="§"/>
            </a:pP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pic>
        <p:nvPicPr>
          <p:cNvPr id="5" name="Picture 2">
            <a:extLst>
              <a:ext uri="{FF2B5EF4-FFF2-40B4-BE49-F238E27FC236}">
                <a16:creationId xmlns:a16="http://schemas.microsoft.com/office/drawing/2014/main" id="{24F2E74F-BEEA-CAA7-EF08-2999C494F6DB}"/>
              </a:ext>
            </a:extLst>
          </p:cNvPr>
          <p:cNvPicPr>
            <a:picLocks noChangeAspect="1" noChangeArrowheads="1"/>
          </p:cNvPicPr>
          <p:nvPr/>
        </p:nvPicPr>
        <p:blipFill>
          <a:blip r:embed="rId3" cstate="print"/>
          <a:srcRect/>
          <a:stretch>
            <a:fillRect/>
          </a:stretch>
        </p:blipFill>
        <p:spPr bwMode="auto">
          <a:xfrm>
            <a:off x="2284298" y="1636404"/>
            <a:ext cx="8281987" cy="5123602"/>
          </a:xfrm>
          <a:prstGeom prst="rect">
            <a:avLst/>
          </a:prstGeom>
          <a:noFill/>
          <a:ln w="9525">
            <a:noFill/>
            <a:miter lim="800000"/>
            <a:headEnd/>
            <a:tailEnd/>
          </a:ln>
        </p:spPr>
      </p:pic>
    </p:spTree>
    <p:extLst>
      <p:ext uri="{BB962C8B-B14F-4D97-AF65-F5344CB8AC3E}">
        <p14:creationId xmlns:p14="http://schemas.microsoft.com/office/powerpoint/2010/main" val="4143944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Recovery-grade curves</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28</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1087677"/>
            <a:ext cx="12192000" cy="1685846"/>
          </a:xfrm>
          <a:prstGeom prst="rect">
            <a:avLst/>
          </a:prstGeom>
          <a:noFill/>
        </p:spPr>
        <p:txBody>
          <a:bodyPr wrap="square" rtlCol="0">
            <a:spAutoFit/>
          </a:bodyPr>
          <a:lstStyle/>
          <a:p>
            <a:pPr marL="342900" indent="-342900">
              <a:lnSpc>
                <a:spcPct val="150000"/>
              </a:lnSpc>
              <a:buFont typeface="Wingdings" pitchFamily="2" charset="2"/>
              <a:buChar char="§"/>
            </a:pPr>
            <a:r>
              <a:rPr lang="en-GB" sz="2400" dirty="0">
                <a:latin typeface="Arial" panose="020B0604020202020204" pitchFamily="34" charset="0"/>
                <a:cs typeface="Arial" panose="020B0604020202020204" pitchFamily="34" charset="0"/>
              </a:rPr>
              <a:t>Recovery–grade curves are graphs of the recovery of the valuable metal achieved versus the product grade at that recovery, and is particularly useful for comparing separations where both the grade and the recovery are varying. </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pic>
        <p:nvPicPr>
          <p:cNvPr id="6" name="Picture 5">
            <a:extLst>
              <a:ext uri="{FF2B5EF4-FFF2-40B4-BE49-F238E27FC236}">
                <a16:creationId xmlns:a16="http://schemas.microsoft.com/office/drawing/2014/main" id="{5FE2E4E8-3A47-8D53-9089-507861125D3C}"/>
              </a:ext>
            </a:extLst>
          </p:cNvPr>
          <p:cNvPicPr>
            <a:picLocks noChangeAspect="1"/>
          </p:cNvPicPr>
          <p:nvPr/>
        </p:nvPicPr>
        <p:blipFill>
          <a:blip r:embed="rId3"/>
          <a:stretch>
            <a:fillRect/>
          </a:stretch>
        </p:blipFill>
        <p:spPr>
          <a:xfrm>
            <a:off x="3486445" y="2848176"/>
            <a:ext cx="5219110" cy="3729267"/>
          </a:xfrm>
          <a:prstGeom prst="rect">
            <a:avLst/>
          </a:prstGeom>
        </p:spPr>
      </p:pic>
    </p:spTree>
    <p:extLst>
      <p:ext uri="{BB962C8B-B14F-4D97-AF65-F5344CB8AC3E}">
        <p14:creationId xmlns:p14="http://schemas.microsoft.com/office/powerpoint/2010/main" val="2546699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461665"/>
          </a:xfrm>
          <a:prstGeom prst="rect">
            <a:avLst/>
          </a:prstGeom>
          <a:noFill/>
        </p:spPr>
        <p:txBody>
          <a:bodyPr wrap="square" rtlCol="0">
            <a:spAutoFit/>
          </a:bodyPr>
          <a:lstStyle/>
          <a:p>
            <a:pPr algn="ctr"/>
            <a:r>
              <a:rPr lang="en-US" altLang="ja-JP" sz="2400" b="1" dirty="0">
                <a:solidFill>
                  <a:srgbClr val="FF0000"/>
                </a:solidFill>
                <a:latin typeface="Arial" panose="020B0604020202020204" pitchFamily="34" charset="0"/>
                <a:cs typeface="Arial" panose="020B0604020202020204" pitchFamily="34" charset="0"/>
              </a:rPr>
              <a:t>Recovery-grade curves (cont.)</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29</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2" name="TextBox 1">
            <a:extLst>
              <a:ext uri="{FF2B5EF4-FFF2-40B4-BE49-F238E27FC236}">
                <a16:creationId xmlns:a16="http://schemas.microsoft.com/office/drawing/2014/main" id="{1AD4D3A8-3B63-09BB-DC25-539000624CBF}"/>
              </a:ext>
            </a:extLst>
          </p:cNvPr>
          <p:cNvSpPr txBox="1"/>
          <p:nvPr/>
        </p:nvSpPr>
        <p:spPr>
          <a:xfrm>
            <a:off x="25400" y="1087677"/>
            <a:ext cx="12192000" cy="3901837"/>
          </a:xfrm>
          <a:prstGeom prst="rect">
            <a:avLst/>
          </a:prstGeom>
          <a:noFill/>
        </p:spPr>
        <p:txBody>
          <a:bodyPr wrap="square" rtlCol="0">
            <a:spAutoFit/>
          </a:bodyPr>
          <a:lstStyle/>
          <a:p>
            <a:pPr marL="342900" indent="-342900">
              <a:lnSpc>
                <a:spcPct val="150000"/>
              </a:lnSpc>
              <a:buFont typeface="Wingdings" pitchFamily="2" charset="2"/>
              <a:buChar char="§"/>
            </a:pPr>
            <a:r>
              <a:rPr lang="en-GB" sz="2400" dirty="0">
                <a:latin typeface="Arial" panose="020B0604020202020204" pitchFamily="34" charset="0"/>
                <a:cs typeface="Arial" panose="020B0604020202020204" pitchFamily="34" charset="0"/>
              </a:rPr>
              <a:t>If 100% of the feed is recovered to the product, then the product will obviously have the same composition as the feed, and so the curve starts at the feed composition with 100% recovery. </a:t>
            </a:r>
          </a:p>
          <a:p>
            <a:pPr marL="342900" indent="-342900">
              <a:lnSpc>
                <a:spcPct val="150000"/>
              </a:lnSpc>
              <a:buFont typeface="Wingdings" pitchFamily="2" charset="2"/>
              <a:buChar char="§"/>
            </a:pPr>
            <a:r>
              <a:rPr lang="en-GB" sz="2400" dirty="0">
                <a:latin typeface="Arial" panose="020B0604020202020204" pitchFamily="34" charset="0"/>
                <a:cs typeface="Arial" panose="020B0604020202020204" pitchFamily="34" charset="0"/>
              </a:rPr>
              <a:t>Similarly, if the purest mineral grain that contains the metal of interest is removed, this will be the maximum grade that can be produced by a physical separation, and so the 0% recovery end of the curve terminates at an assay less than or equal to the assay of the purest grains available in the ore.</a:t>
            </a:r>
          </a:p>
        </p:txBody>
      </p:sp>
      <p:sp>
        <p:nvSpPr>
          <p:cNvPr id="4" name="Rectangle 3">
            <a:extLst>
              <a:ext uri="{FF2B5EF4-FFF2-40B4-BE49-F238E27FC236}">
                <a16:creationId xmlns:a16="http://schemas.microsoft.com/office/drawing/2014/main" id="{318CBF72-8A8A-81A0-4DF8-F3B8406A80E4}"/>
              </a:ext>
            </a:extLst>
          </p:cNvPr>
          <p:cNvSpPr txBox="1">
            <a:spLocks noChangeArrowheads="1"/>
          </p:cNvSpPr>
          <p:nvPr/>
        </p:nvSpPr>
        <p:spPr>
          <a:xfrm>
            <a:off x="-202942" y="3816456"/>
            <a:ext cx="8281987" cy="19446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ja-JP" sz="2800" dirty="0">
              <a:latin typeface="Arial" charset="0"/>
            </a:endParaRPr>
          </a:p>
        </p:txBody>
      </p:sp>
    </p:spTree>
    <p:extLst>
      <p:ext uri="{BB962C8B-B14F-4D97-AF65-F5344CB8AC3E}">
        <p14:creationId xmlns:p14="http://schemas.microsoft.com/office/powerpoint/2010/main" val="2835167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76896" y="661018"/>
            <a:ext cx="12065000" cy="5886996"/>
          </a:xfrm>
          <a:prstGeom prst="rect">
            <a:avLst/>
          </a:prstGeom>
          <a:noFill/>
        </p:spPr>
        <p:txBody>
          <a:bodyPr wrap="square" rtlCol="0">
            <a:spAutoFit/>
          </a:bodyPr>
          <a:lstStyle/>
          <a:p>
            <a:pPr>
              <a:lnSpc>
                <a:spcPct val="200000"/>
              </a:lnSpc>
            </a:pPr>
            <a:r>
              <a:rPr lang="en-US" sz="2400" dirty="0">
                <a:latin typeface="Arial" panose="020B0604020202020204" pitchFamily="34" charset="0"/>
                <a:cs typeface="Arial" panose="020B0604020202020204" pitchFamily="34" charset="0"/>
              </a:rPr>
              <a:t>By the end of the lecture students are expected to:-</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Understand the principle of particles hydrophobicity and criterion for the spontaneous adhesion of air bubble and particle surface</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Function and types of flotation reagents</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Understands how surfaces of minerals are modified, activated and depressed</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Understands and explain the recovery-grade curves</a:t>
            </a:r>
          </a:p>
          <a:p>
            <a:pPr marL="457200" indent="-457200">
              <a:lnSpc>
                <a:spcPct val="200000"/>
              </a:lnSpc>
              <a:buFont typeface="+mj-lt"/>
              <a:buAutoNum type="arabicPeriod"/>
            </a:pPr>
            <a:r>
              <a:rPr lang="en-US" sz="2400" dirty="0">
                <a:latin typeface="Arial" panose="020B0604020202020204" pitchFamily="34" charset="0"/>
                <a:cs typeface="Arial" panose="020B0604020202020204" pitchFamily="34" charset="0"/>
              </a:rPr>
              <a:t>Explain the mineral concertation by jig, spiral, magnetic separator and dense media separator.</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of objective(s)</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3</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677317E7-8E7A-224C-A177-56ACBCB39415}"/>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3723892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3347840"/>
          </a:xfrm>
          <a:prstGeom prst="rect">
            <a:avLst/>
          </a:prstGeom>
          <a:noFill/>
        </p:spPr>
        <p:txBody>
          <a:bodyPr wrap="square" rtlCol="0">
            <a:spAutoFit/>
          </a:bodyPr>
          <a:lstStyle/>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6.1. Introduction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6.2. Froth flotation fundamentals</a:t>
            </a:r>
          </a:p>
          <a:p>
            <a:pPr>
              <a:lnSpc>
                <a:spcPct val="150000"/>
              </a:lnSpc>
            </a:pPr>
            <a:r>
              <a:rPr lang="en-US" sz="2400" b="1" dirty="0">
                <a:latin typeface="Arial" panose="020B0604020202020204" pitchFamily="34" charset="0"/>
                <a:cs typeface="Arial" panose="020B0604020202020204" pitchFamily="34" charset="0"/>
              </a:rPr>
              <a:t>6.3. Jig</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6.4. Spiral</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6.5. Dense media separation</a:t>
            </a: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30</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2670565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6.3. Jig</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31</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41" name="Rectangle 9">
            <a:extLst>
              <a:ext uri="{FF2B5EF4-FFF2-40B4-BE49-F238E27FC236}">
                <a16:creationId xmlns:a16="http://schemas.microsoft.com/office/drawing/2014/main" id="{F155F54D-0165-444D-82E1-B34FBA5E67E8}"/>
              </a:ext>
            </a:extLst>
          </p:cNvPr>
          <p:cNvSpPr>
            <a:spLocks noChangeArrowheads="1"/>
          </p:cNvSpPr>
          <p:nvPr/>
        </p:nvSpPr>
        <p:spPr bwMode="auto">
          <a:xfrm>
            <a:off x="3505295" y="2124505"/>
            <a:ext cx="34559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3600">
              <a:solidFill>
                <a:srgbClr val="000000"/>
              </a:solidFill>
            </a:endParaRPr>
          </a:p>
        </p:txBody>
      </p:sp>
      <p:sp>
        <p:nvSpPr>
          <p:cNvPr id="10" name="Content Placeholder 2">
            <a:extLst>
              <a:ext uri="{FF2B5EF4-FFF2-40B4-BE49-F238E27FC236}">
                <a16:creationId xmlns:a16="http://schemas.microsoft.com/office/drawing/2014/main" id="{B84E0BFB-5D53-4041-B4AF-1327D8537599}"/>
              </a:ext>
            </a:extLst>
          </p:cNvPr>
          <p:cNvSpPr txBox="1">
            <a:spLocks noChangeArrowheads="1"/>
          </p:cNvSpPr>
          <p:nvPr/>
        </p:nvSpPr>
        <p:spPr bwMode="auto">
          <a:xfrm>
            <a:off x="120650" y="77470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Wingdings" pitchFamily="2" charset="2"/>
              <a:buChar char="§"/>
            </a:pPr>
            <a:r>
              <a:rPr lang="en-ZA" altLang="en-JP" sz="2400" dirty="0">
                <a:solidFill>
                  <a:srgbClr val="FF0000"/>
                </a:solidFill>
                <a:highlight>
                  <a:srgbClr val="00FF00"/>
                </a:highlight>
                <a:latin typeface="Arial" panose="020B0604020202020204" pitchFamily="34" charset="0"/>
                <a:cs typeface="Arial" panose="020B0604020202020204" pitchFamily="34" charset="0"/>
              </a:rPr>
              <a:t>Jigs</a:t>
            </a:r>
            <a:r>
              <a:rPr lang="en-ZA" altLang="en-JP" sz="2400" dirty="0">
                <a:latin typeface="Arial" panose="020B0604020202020204" pitchFamily="34" charset="0"/>
                <a:cs typeface="Arial" panose="020B0604020202020204" pitchFamily="34" charset="0"/>
              </a:rPr>
              <a:t> are normally used to </a:t>
            </a:r>
            <a:r>
              <a:rPr lang="en-ZA" altLang="en-JP" sz="2400" b="1" dirty="0">
                <a:solidFill>
                  <a:srgbClr val="002060"/>
                </a:solidFill>
                <a:latin typeface="Arial" panose="020B0604020202020204" pitchFamily="34" charset="0"/>
                <a:cs typeface="Arial" panose="020B0604020202020204" pitchFamily="34" charset="0"/>
              </a:rPr>
              <a:t>concentrate</a:t>
            </a:r>
            <a:r>
              <a:rPr lang="en-ZA" altLang="en-JP" sz="2400" dirty="0">
                <a:latin typeface="Arial" panose="020B0604020202020204" pitchFamily="34" charset="0"/>
                <a:cs typeface="Arial" panose="020B0604020202020204" pitchFamily="34" charset="0"/>
              </a:rPr>
              <a:t> material of relatively </a:t>
            </a:r>
            <a:r>
              <a:rPr lang="en-ZA" altLang="en-JP" sz="2400" b="1" dirty="0">
                <a:latin typeface="Arial" panose="020B0604020202020204" pitchFamily="34" charset="0"/>
                <a:cs typeface="Arial" panose="020B0604020202020204" pitchFamily="34" charset="0"/>
              </a:rPr>
              <a:t>course particle sizes</a:t>
            </a:r>
            <a:r>
              <a:rPr lang="en-ZA" altLang="en-JP" sz="2400" dirty="0">
                <a:latin typeface="Arial" panose="020B0604020202020204" pitchFamily="34" charset="0"/>
                <a:cs typeface="Arial" panose="020B0604020202020204" pitchFamily="34" charset="0"/>
              </a:rPr>
              <a:t> (≥ 1mm) and fairly </a:t>
            </a:r>
            <a:r>
              <a:rPr lang="en-ZA" altLang="en-JP" sz="2400" b="1" dirty="0">
                <a:latin typeface="Arial" panose="020B0604020202020204" pitchFamily="34" charset="0"/>
                <a:cs typeface="Arial" panose="020B0604020202020204" pitchFamily="34" charset="0"/>
              </a:rPr>
              <a:t>closed size range </a:t>
            </a:r>
            <a:r>
              <a:rPr lang="en-ZA" altLang="en-JP" sz="2400" dirty="0">
                <a:latin typeface="Arial" panose="020B0604020202020204" pitchFamily="34" charset="0"/>
                <a:cs typeface="Arial" panose="020B0604020202020204" pitchFamily="34" charset="0"/>
              </a:rPr>
              <a:t>(top size to bottom size ≅ 3:1, i.e. 3 – 10mm).</a:t>
            </a:r>
          </a:p>
          <a:p>
            <a:pPr algn="just" eaLnBrk="1" hangingPunct="1">
              <a:lnSpc>
                <a:spcPct val="150000"/>
              </a:lnSpc>
              <a:buFont typeface="Wingdings" pitchFamily="2" charset="2"/>
              <a:buChar char="§"/>
            </a:pPr>
            <a:r>
              <a:rPr lang="en-ZA" altLang="en-JP" sz="2400" dirty="0">
                <a:latin typeface="Arial" panose="020B0604020202020204" pitchFamily="34" charset="0"/>
                <a:cs typeface="Arial" panose="020B0604020202020204" pitchFamily="34" charset="0"/>
              </a:rPr>
              <a:t>In principle, liberated valuable minerals and gangue particles of </a:t>
            </a:r>
            <a:r>
              <a:rPr lang="en-ZA" altLang="en-JP" sz="2400" dirty="0">
                <a:solidFill>
                  <a:srgbClr val="002060"/>
                </a:solidFill>
                <a:highlight>
                  <a:srgbClr val="FFFF00"/>
                </a:highlight>
                <a:latin typeface="Arial" panose="020B0604020202020204" pitchFamily="34" charset="0"/>
                <a:cs typeface="Arial" panose="020B0604020202020204" pitchFamily="34" charset="0"/>
              </a:rPr>
              <a:t>different specific gravities, sizes and shapes</a:t>
            </a:r>
            <a:r>
              <a:rPr lang="en-ZA" altLang="en-JP" sz="2400" dirty="0">
                <a:latin typeface="Arial" panose="020B0604020202020204" pitchFamily="34" charset="0"/>
                <a:cs typeface="Arial" panose="020B0604020202020204" pitchFamily="34" charset="0"/>
              </a:rPr>
              <a:t> are fed to the jig chamber. </a:t>
            </a:r>
          </a:p>
          <a:p>
            <a:pPr algn="just" eaLnBrk="1" hangingPunct="1">
              <a:lnSpc>
                <a:spcPct val="150000"/>
              </a:lnSpc>
              <a:buFont typeface="Wingdings" pitchFamily="2" charset="2"/>
              <a:buChar char="§"/>
            </a:pPr>
            <a:r>
              <a:rPr lang="en-ZA" altLang="en-JP" sz="2400" dirty="0">
                <a:latin typeface="Arial" panose="020B0604020202020204" pitchFamily="34" charset="0"/>
                <a:cs typeface="Arial" panose="020B0604020202020204" pitchFamily="34" charset="0"/>
              </a:rPr>
              <a:t>Particles in a jig chamber are supported by the jig support screen or ragging materials and form a jig bed.</a:t>
            </a:r>
          </a:p>
          <a:p>
            <a:pPr algn="just" eaLnBrk="1" hangingPunct="1">
              <a:lnSpc>
                <a:spcPct val="150000"/>
              </a:lnSpc>
              <a:buFont typeface="Wingdings" pitchFamily="2" charset="2"/>
              <a:buChar char="§"/>
            </a:pPr>
            <a:r>
              <a:rPr lang="en-ZA" altLang="en-JP" sz="2400" dirty="0">
                <a:latin typeface="Arial" panose="020B0604020202020204" pitchFamily="34" charset="0"/>
                <a:cs typeface="Arial" panose="020B0604020202020204" pitchFamily="34" charset="0"/>
              </a:rPr>
              <a:t>Fluid, usually water for a traditional jig, is vertically pulsated vertically through the bed of particles by either a piston or diaphragm.</a:t>
            </a:r>
          </a:p>
        </p:txBody>
      </p:sp>
    </p:spTree>
    <p:extLst>
      <p:ext uri="{BB962C8B-B14F-4D97-AF65-F5344CB8AC3E}">
        <p14:creationId xmlns:p14="http://schemas.microsoft.com/office/powerpoint/2010/main" val="3250005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6.3. Jig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32</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41" name="Rectangle 9">
            <a:extLst>
              <a:ext uri="{FF2B5EF4-FFF2-40B4-BE49-F238E27FC236}">
                <a16:creationId xmlns:a16="http://schemas.microsoft.com/office/drawing/2014/main" id="{F155F54D-0165-444D-82E1-B34FBA5E67E8}"/>
              </a:ext>
            </a:extLst>
          </p:cNvPr>
          <p:cNvSpPr>
            <a:spLocks noChangeArrowheads="1"/>
          </p:cNvSpPr>
          <p:nvPr/>
        </p:nvSpPr>
        <p:spPr bwMode="auto">
          <a:xfrm>
            <a:off x="3505295" y="2124505"/>
            <a:ext cx="34559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3600">
              <a:solidFill>
                <a:srgbClr val="000000"/>
              </a:solidFill>
            </a:endParaRPr>
          </a:p>
        </p:txBody>
      </p:sp>
      <p:sp>
        <p:nvSpPr>
          <p:cNvPr id="11" name="Content Placeholder 2">
            <a:extLst>
              <a:ext uri="{FF2B5EF4-FFF2-40B4-BE49-F238E27FC236}">
                <a16:creationId xmlns:a16="http://schemas.microsoft.com/office/drawing/2014/main" id="{45E8255E-0D8E-A244-BA56-51D611E04599}"/>
              </a:ext>
            </a:extLst>
          </p:cNvPr>
          <p:cNvSpPr txBox="1">
            <a:spLocks/>
          </p:cNvSpPr>
          <p:nvPr/>
        </p:nvSpPr>
        <p:spPr>
          <a:xfrm>
            <a:off x="120650" y="793750"/>
            <a:ext cx="12071350" cy="55816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Wingdings" pitchFamily="2" charset="2"/>
              <a:buChar char="§"/>
              <a:defRPr/>
            </a:pPr>
            <a:endParaRPr lang="en-ZA" sz="2000" dirty="0">
              <a:latin typeface="Arial" panose="020B0604020202020204" pitchFamily="34" charset="0"/>
              <a:cs typeface="Arial" panose="020B0604020202020204" pitchFamily="34" charset="0"/>
            </a:endParaRPr>
          </a:p>
          <a:p>
            <a:pPr lvl="1" algn="just" fontAlgn="auto">
              <a:lnSpc>
                <a:spcPct val="150000"/>
              </a:lnSpc>
              <a:spcAft>
                <a:spcPts val="0"/>
              </a:spcAft>
              <a:defRPr/>
            </a:pPr>
            <a:endParaRPr lang="en-ZA" dirty="0">
              <a:latin typeface="Arial" panose="020B0604020202020204" pitchFamily="34" charset="0"/>
              <a:cs typeface="Arial" panose="020B0604020202020204" pitchFamily="34" charset="0"/>
            </a:endParaRPr>
          </a:p>
          <a:p>
            <a:pPr algn="just" fontAlgn="auto">
              <a:lnSpc>
                <a:spcPct val="150000"/>
              </a:lnSpc>
              <a:spcAft>
                <a:spcPts val="0"/>
              </a:spcAft>
              <a:defRPr/>
            </a:pPr>
            <a:endParaRPr lang="en-ZA" sz="20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CEEE74D1-9AE7-8347-BCCA-7AE5AF87389E}"/>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pic>
        <p:nvPicPr>
          <p:cNvPr id="13" name="Picture 2" descr="Image result for Mineral jig">
            <a:extLst>
              <a:ext uri="{FF2B5EF4-FFF2-40B4-BE49-F238E27FC236}">
                <a16:creationId xmlns:a16="http://schemas.microsoft.com/office/drawing/2014/main" id="{7CF01315-456E-FC40-8F06-E4BB66A3156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84950" y="2212975"/>
            <a:ext cx="5621338"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9">
            <a:extLst>
              <a:ext uri="{FF2B5EF4-FFF2-40B4-BE49-F238E27FC236}">
                <a16:creationId xmlns:a16="http://schemas.microsoft.com/office/drawing/2014/main" id="{4EFB0AD9-4D03-8540-BD75-9C5037A32D9C}"/>
              </a:ext>
            </a:extLst>
          </p:cNvPr>
          <p:cNvSpPr>
            <a:spLocks noChangeArrowheads="1"/>
          </p:cNvSpPr>
          <p:nvPr/>
        </p:nvSpPr>
        <p:spPr bwMode="auto">
          <a:xfrm>
            <a:off x="1741488" y="3211513"/>
            <a:ext cx="2881312" cy="1470025"/>
          </a:xfrm>
          <a:prstGeom prst="rect">
            <a:avLst/>
          </a:prstGeom>
          <a:solidFill>
            <a:srgbClr val="66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15" name="Rectangle 16">
            <a:extLst>
              <a:ext uri="{FF2B5EF4-FFF2-40B4-BE49-F238E27FC236}">
                <a16:creationId xmlns:a16="http://schemas.microsoft.com/office/drawing/2014/main" id="{6B8924C7-9192-A74E-83A4-E7046730E6EC}"/>
              </a:ext>
            </a:extLst>
          </p:cNvPr>
          <p:cNvSpPr>
            <a:spLocks noChangeArrowheads="1"/>
          </p:cNvSpPr>
          <p:nvPr/>
        </p:nvSpPr>
        <p:spPr bwMode="auto">
          <a:xfrm>
            <a:off x="1741488" y="4686300"/>
            <a:ext cx="2881312" cy="1838325"/>
          </a:xfrm>
          <a:prstGeom prst="rect">
            <a:avLst/>
          </a:prstGeom>
          <a:solidFill>
            <a:srgbClr val="66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16" name="Rectangle 17">
            <a:extLst>
              <a:ext uri="{FF2B5EF4-FFF2-40B4-BE49-F238E27FC236}">
                <a16:creationId xmlns:a16="http://schemas.microsoft.com/office/drawing/2014/main" id="{D26C64FE-A811-9947-8D06-53A92729672C}"/>
              </a:ext>
            </a:extLst>
          </p:cNvPr>
          <p:cNvSpPr>
            <a:spLocks noChangeArrowheads="1"/>
          </p:cNvSpPr>
          <p:nvPr/>
        </p:nvSpPr>
        <p:spPr bwMode="auto">
          <a:xfrm rot="2700000">
            <a:off x="2749550" y="4930775"/>
            <a:ext cx="812800" cy="819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17" name="Rectangle 24">
            <a:extLst>
              <a:ext uri="{FF2B5EF4-FFF2-40B4-BE49-F238E27FC236}">
                <a16:creationId xmlns:a16="http://schemas.microsoft.com/office/drawing/2014/main" id="{83BB3148-1BBE-F740-B9CF-7382743EB1E4}"/>
              </a:ext>
            </a:extLst>
          </p:cNvPr>
          <p:cNvSpPr>
            <a:spLocks noChangeArrowheads="1"/>
          </p:cNvSpPr>
          <p:nvPr/>
        </p:nvSpPr>
        <p:spPr bwMode="auto">
          <a:xfrm>
            <a:off x="2595563" y="5413375"/>
            <a:ext cx="1152525"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18" name="Oval 15">
            <a:extLst>
              <a:ext uri="{FF2B5EF4-FFF2-40B4-BE49-F238E27FC236}">
                <a16:creationId xmlns:a16="http://schemas.microsoft.com/office/drawing/2014/main" id="{9A165731-256F-D44F-B55B-CF84D9FE2334}"/>
              </a:ext>
            </a:extLst>
          </p:cNvPr>
          <p:cNvSpPr>
            <a:spLocks noChangeArrowheads="1"/>
          </p:cNvSpPr>
          <p:nvPr/>
        </p:nvSpPr>
        <p:spPr bwMode="auto">
          <a:xfrm>
            <a:off x="2908300" y="5100638"/>
            <a:ext cx="504825" cy="436562"/>
          </a:xfrm>
          <a:prstGeom prst="ellipse">
            <a:avLst/>
          </a:prstGeom>
          <a:solidFill>
            <a:schemeClr val="bg1"/>
          </a:solidFill>
          <a:ln w="2857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19" name="Rectangle 27">
            <a:extLst>
              <a:ext uri="{FF2B5EF4-FFF2-40B4-BE49-F238E27FC236}">
                <a16:creationId xmlns:a16="http://schemas.microsoft.com/office/drawing/2014/main" id="{54D7B6E3-D284-D44B-AA4D-72EECF075ECA}"/>
              </a:ext>
            </a:extLst>
          </p:cNvPr>
          <p:cNvSpPr>
            <a:spLocks noChangeArrowheads="1"/>
          </p:cNvSpPr>
          <p:nvPr/>
        </p:nvSpPr>
        <p:spPr bwMode="auto">
          <a:xfrm>
            <a:off x="2606675" y="5900738"/>
            <a:ext cx="1152525" cy="623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20" name="Line 9">
            <a:extLst>
              <a:ext uri="{FF2B5EF4-FFF2-40B4-BE49-F238E27FC236}">
                <a16:creationId xmlns:a16="http://schemas.microsoft.com/office/drawing/2014/main" id="{32A891F5-9797-714E-987A-F2CF8D170E1F}"/>
              </a:ext>
            </a:extLst>
          </p:cNvPr>
          <p:cNvSpPr>
            <a:spLocks noChangeShapeType="1"/>
          </p:cNvSpPr>
          <p:nvPr/>
        </p:nvSpPr>
        <p:spPr bwMode="auto">
          <a:xfrm flipV="1">
            <a:off x="2593975" y="4821238"/>
            <a:ext cx="576263" cy="511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JP"/>
          </a:p>
        </p:txBody>
      </p:sp>
      <p:sp>
        <p:nvSpPr>
          <p:cNvPr id="21" name="Line 11">
            <a:extLst>
              <a:ext uri="{FF2B5EF4-FFF2-40B4-BE49-F238E27FC236}">
                <a16:creationId xmlns:a16="http://schemas.microsoft.com/office/drawing/2014/main" id="{460EC948-6049-094C-98F7-FFC24CA7F3B0}"/>
              </a:ext>
            </a:extLst>
          </p:cNvPr>
          <p:cNvSpPr>
            <a:spLocks noChangeShapeType="1"/>
          </p:cNvSpPr>
          <p:nvPr/>
        </p:nvSpPr>
        <p:spPr bwMode="auto">
          <a:xfrm flipH="1" flipV="1">
            <a:off x="3170238" y="4821238"/>
            <a:ext cx="576262" cy="511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JP"/>
          </a:p>
        </p:txBody>
      </p:sp>
      <p:sp>
        <p:nvSpPr>
          <p:cNvPr id="22" name="Line 6">
            <a:extLst>
              <a:ext uri="{FF2B5EF4-FFF2-40B4-BE49-F238E27FC236}">
                <a16:creationId xmlns:a16="http://schemas.microsoft.com/office/drawing/2014/main" id="{65110A31-4436-8948-A0B4-C1AC4258BA20}"/>
              </a:ext>
            </a:extLst>
          </p:cNvPr>
          <p:cNvSpPr>
            <a:spLocks noChangeShapeType="1"/>
          </p:cNvSpPr>
          <p:nvPr/>
        </p:nvSpPr>
        <p:spPr bwMode="auto">
          <a:xfrm flipV="1">
            <a:off x="2587625" y="5327650"/>
            <a:ext cx="6350" cy="866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JP"/>
          </a:p>
        </p:txBody>
      </p:sp>
      <p:sp>
        <p:nvSpPr>
          <p:cNvPr id="23" name="Line 7">
            <a:extLst>
              <a:ext uri="{FF2B5EF4-FFF2-40B4-BE49-F238E27FC236}">
                <a16:creationId xmlns:a16="http://schemas.microsoft.com/office/drawing/2014/main" id="{160A35B0-FDE8-B048-81AE-CFBB86742634}"/>
              </a:ext>
            </a:extLst>
          </p:cNvPr>
          <p:cNvSpPr>
            <a:spLocks noChangeShapeType="1"/>
          </p:cNvSpPr>
          <p:nvPr/>
        </p:nvSpPr>
        <p:spPr bwMode="auto">
          <a:xfrm flipV="1">
            <a:off x="3733800" y="5340350"/>
            <a:ext cx="0" cy="8667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JP"/>
          </a:p>
        </p:txBody>
      </p:sp>
      <p:sp>
        <p:nvSpPr>
          <p:cNvPr id="24" name="Rectangle 35">
            <a:extLst>
              <a:ext uri="{FF2B5EF4-FFF2-40B4-BE49-F238E27FC236}">
                <a16:creationId xmlns:a16="http://schemas.microsoft.com/office/drawing/2014/main" id="{E67C3594-D91D-CF45-A9D8-580F69FAF452}"/>
              </a:ext>
            </a:extLst>
          </p:cNvPr>
          <p:cNvSpPr>
            <a:spLocks noChangeArrowheads="1"/>
          </p:cNvSpPr>
          <p:nvPr/>
        </p:nvSpPr>
        <p:spPr bwMode="auto">
          <a:xfrm>
            <a:off x="2462213" y="4772025"/>
            <a:ext cx="1406525" cy="439738"/>
          </a:xfrm>
          <a:prstGeom prst="ellipse">
            <a:avLst/>
          </a:prstGeom>
          <a:solidFill>
            <a:srgbClr val="FF99CC"/>
          </a:solidFill>
          <a:ln w="19050">
            <a:solidFill>
              <a:schemeClr val="accent1">
                <a:lumMod val="75000"/>
              </a:schemeClr>
            </a:solidFill>
            <a:miter lim="800000"/>
            <a:headEnd/>
            <a:tailEnd/>
          </a:ln>
        </p:spPr>
        <p:txBody>
          <a:bodyPr wrap="none" anchor="ctr"/>
          <a:lstStyle/>
          <a:p>
            <a:pPr algn="ctr" eaLnBrk="1" fontAlgn="auto" hangingPunct="1">
              <a:spcBef>
                <a:spcPts val="0"/>
              </a:spcBef>
              <a:spcAft>
                <a:spcPts val="0"/>
              </a:spcAft>
              <a:defRPr/>
            </a:pPr>
            <a:r>
              <a:rPr lang="en-US" altLang="ja-JP" sz="1600" dirty="0">
                <a:latin typeface="+mn-lt"/>
                <a:ea typeface="HG丸ｺﾞｼｯｸM-PRO" pitchFamily="50" charset="-128"/>
              </a:rPr>
              <a:t>Air injection</a:t>
            </a:r>
            <a:endParaRPr lang="ja-JP" altLang="en-US" sz="1600" dirty="0">
              <a:latin typeface="+mn-lt"/>
              <a:ea typeface="HG丸ｺﾞｼｯｸM-PRO" pitchFamily="50" charset="-128"/>
            </a:endParaRPr>
          </a:p>
        </p:txBody>
      </p:sp>
      <p:sp>
        <p:nvSpPr>
          <p:cNvPr id="25" name="Oval 65">
            <a:extLst>
              <a:ext uri="{FF2B5EF4-FFF2-40B4-BE49-F238E27FC236}">
                <a16:creationId xmlns:a16="http://schemas.microsoft.com/office/drawing/2014/main" id="{E2E98928-88DE-0F42-8249-6039A351413E}"/>
              </a:ext>
            </a:extLst>
          </p:cNvPr>
          <p:cNvSpPr>
            <a:spLocks noChangeArrowheads="1"/>
          </p:cNvSpPr>
          <p:nvPr/>
        </p:nvSpPr>
        <p:spPr bwMode="auto">
          <a:xfrm>
            <a:off x="2094218" y="3282490"/>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26" name="Oval 41">
            <a:extLst>
              <a:ext uri="{FF2B5EF4-FFF2-40B4-BE49-F238E27FC236}">
                <a16:creationId xmlns:a16="http://schemas.microsoft.com/office/drawing/2014/main" id="{78C8EF5C-0739-CD47-B509-3BB0A8ECFDD5}"/>
              </a:ext>
            </a:extLst>
          </p:cNvPr>
          <p:cNvSpPr>
            <a:spLocks noChangeArrowheads="1"/>
          </p:cNvSpPr>
          <p:nvPr/>
        </p:nvSpPr>
        <p:spPr bwMode="auto">
          <a:xfrm>
            <a:off x="2318022" y="3563039"/>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27" name="Oval 41">
            <a:extLst>
              <a:ext uri="{FF2B5EF4-FFF2-40B4-BE49-F238E27FC236}">
                <a16:creationId xmlns:a16="http://schemas.microsoft.com/office/drawing/2014/main" id="{EF167DFF-E2B1-0942-89F4-8B95827EE938}"/>
              </a:ext>
            </a:extLst>
          </p:cNvPr>
          <p:cNvSpPr>
            <a:spLocks noChangeArrowheads="1"/>
          </p:cNvSpPr>
          <p:nvPr/>
        </p:nvSpPr>
        <p:spPr bwMode="auto">
          <a:xfrm>
            <a:off x="1756380" y="4249633"/>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28" name="Oval 13">
            <a:extLst>
              <a:ext uri="{FF2B5EF4-FFF2-40B4-BE49-F238E27FC236}">
                <a16:creationId xmlns:a16="http://schemas.microsoft.com/office/drawing/2014/main" id="{0966E939-9ADB-0A46-BF6B-B336A3A1D345}"/>
              </a:ext>
            </a:extLst>
          </p:cNvPr>
          <p:cNvSpPr>
            <a:spLocks noChangeArrowheads="1"/>
          </p:cNvSpPr>
          <p:nvPr/>
        </p:nvSpPr>
        <p:spPr bwMode="auto">
          <a:xfrm>
            <a:off x="1813643" y="3922239"/>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29" name="Oval 41">
            <a:extLst>
              <a:ext uri="{FF2B5EF4-FFF2-40B4-BE49-F238E27FC236}">
                <a16:creationId xmlns:a16="http://schemas.microsoft.com/office/drawing/2014/main" id="{9D60037E-AACA-7741-8885-28C12E3C3C32}"/>
              </a:ext>
            </a:extLst>
          </p:cNvPr>
          <p:cNvSpPr>
            <a:spLocks noChangeArrowheads="1"/>
          </p:cNvSpPr>
          <p:nvPr/>
        </p:nvSpPr>
        <p:spPr bwMode="auto">
          <a:xfrm>
            <a:off x="2534046" y="3852342"/>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0" name="Oval 65">
            <a:extLst>
              <a:ext uri="{FF2B5EF4-FFF2-40B4-BE49-F238E27FC236}">
                <a16:creationId xmlns:a16="http://schemas.microsoft.com/office/drawing/2014/main" id="{98A24E30-B3C3-7249-AF9F-8B9CA7EA0357}"/>
              </a:ext>
            </a:extLst>
          </p:cNvPr>
          <p:cNvSpPr>
            <a:spLocks noChangeArrowheads="1"/>
          </p:cNvSpPr>
          <p:nvPr/>
        </p:nvSpPr>
        <p:spPr bwMode="auto">
          <a:xfrm>
            <a:off x="2029668" y="3657885"/>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1" name="Oval 13">
            <a:extLst>
              <a:ext uri="{FF2B5EF4-FFF2-40B4-BE49-F238E27FC236}">
                <a16:creationId xmlns:a16="http://schemas.microsoft.com/office/drawing/2014/main" id="{2272D5CF-D5CA-454D-B509-ACD8F04541D6}"/>
              </a:ext>
            </a:extLst>
          </p:cNvPr>
          <p:cNvSpPr>
            <a:spLocks noChangeArrowheads="1"/>
          </p:cNvSpPr>
          <p:nvPr/>
        </p:nvSpPr>
        <p:spPr bwMode="auto">
          <a:xfrm>
            <a:off x="2173684" y="4240635"/>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2" name="Oval 41">
            <a:extLst>
              <a:ext uri="{FF2B5EF4-FFF2-40B4-BE49-F238E27FC236}">
                <a16:creationId xmlns:a16="http://schemas.microsoft.com/office/drawing/2014/main" id="{24EC8738-9F3A-A246-B783-72F2039AEE63}"/>
              </a:ext>
            </a:extLst>
          </p:cNvPr>
          <p:cNvSpPr>
            <a:spLocks noChangeArrowheads="1"/>
          </p:cNvSpPr>
          <p:nvPr/>
        </p:nvSpPr>
        <p:spPr bwMode="auto">
          <a:xfrm>
            <a:off x="2232981" y="3897969"/>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3" name="Oval 65">
            <a:extLst>
              <a:ext uri="{FF2B5EF4-FFF2-40B4-BE49-F238E27FC236}">
                <a16:creationId xmlns:a16="http://schemas.microsoft.com/office/drawing/2014/main" id="{D0D79022-6DEC-F547-B32F-28191E6C0971}"/>
              </a:ext>
            </a:extLst>
          </p:cNvPr>
          <p:cNvSpPr>
            <a:spLocks noChangeArrowheads="1"/>
          </p:cNvSpPr>
          <p:nvPr/>
        </p:nvSpPr>
        <p:spPr bwMode="auto">
          <a:xfrm>
            <a:off x="2500510" y="3353927"/>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4" name="Oval 41">
            <a:extLst>
              <a:ext uri="{FF2B5EF4-FFF2-40B4-BE49-F238E27FC236}">
                <a16:creationId xmlns:a16="http://schemas.microsoft.com/office/drawing/2014/main" id="{9FEEDBB5-A273-7244-BF16-8CEE3EF09388}"/>
              </a:ext>
            </a:extLst>
          </p:cNvPr>
          <p:cNvSpPr>
            <a:spLocks noChangeArrowheads="1"/>
          </p:cNvSpPr>
          <p:nvPr/>
        </p:nvSpPr>
        <p:spPr bwMode="auto">
          <a:xfrm>
            <a:off x="3038102" y="3809852"/>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5" name="Oval 13">
            <a:extLst>
              <a:ext uri="{FF2B5EF4-FFF2-40B4-BE49-F238E27FC236}">
                <a16:creationId xmlns:a16="http://schemas.microsoft.com/office/drawing/2014/main" id="{FE99A292-70D8-6B47-AA96-E8AAB72B32EC}"/>
              </a:ext>
            </a:extLst>
          </p:cNvPr>
          <p:cNvSpPr>
            <a:spLocks noChangeArrowheads="1"/>
          </p:cNvSpPr>
          <p:nvPr/>
        </p:nvSpPr>
        <p:spPr bwMode="auto">
          <a:xfrm>
            <a:off x="2462038" y="4239370"/>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6" name="Oval 41">
            <a:extLst>
              <a:ext uri="{FF2B5EF4-FFF2-40B4-BE49-F238E27FC236}">
                <a16:creationId xmlns:a16="http://schemas.microsoft.com/office/drawing/2014/main" id="{E1BCB7E2-5CB0-5945-B6D5-25570F4E0E4E}"/>
              </a:ext>
            </a:extLst>
          </p:cNvPr>
          <p:cNvSpPr>
            <a:spLocks noChangeArrowheads="1"/>
          </p:cNvSpPr>
          <p:nvPr/>
        </p:nvSpPr>
        <p:spPr bwMode="auto">
          <a:xfrm>
            <a:off x="1756380" y="3391322"/>
            <a:ext cx="360363"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7" name="Oval 41">
            <a:extLst>
              <a:ext uri="{FF2B5EF4-FFF2-40B4-BE49-F238E27FC236}">
                <a16:creationId xmlns:a16="http://schemas.microsoft.com/office/drawing/2014/main" id="{2602FD80-98F9-264A-B005-97C89AC61152}"/>
              </a:ext>
            </a:extLst>
          </p:cNvPr>
          <p:cNvSpPr>
            <a:spLocks noChangeArrowheads="1"/>
          </p:cNvSpPr>
          <p:nvPr/>
        </p:nvSpPr>
        <p:spPr bwMode="auto">
          <a:xfrm>
            <a:off x="2678062" y="4168627"/>
            <a:ext cx="360363"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8" name="Oval 13">
            <a:extLst>
              <a:ext uri="{FF2B5EF4-FFF2-40B4-BE49-F238E27FC236}">
                <a16:creationId xmlns:a16="http://schemas.microsoft.com/office/drawing/2014/main" id="{05B5BB42-6CE0-114F-9867-9EF0C449FB88}"/>
              </a:ext>
            </a:extLst>
          </p:cNvPr>
          <p:cNvSpPr>
            <a:spLocks noChangeArrowheads="1"/>
          </p:cNvSpPr>
          <p:nvPr/>
        </p:nvSpPr>
        <p:spPr bwMode="auto">
          <a:xfrm>
            <a:off x="2860872" y="3880595"/>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39" name="Oval 13">
            <a:extLst>
              <a:ext uri="{FF2B5EF4-FFF2-40B4-BE49-F238E27FC236}">
                <a16:creationId xmlns:a16="http://schemas.microsoft.com/office/drawing/2014/main" id="{535888A2-C226-794C-B390-77E7411CB126}"/>
              </a:ext>
            </a:extLst>
          </p:cNvPr>
          <p:cNvSpPr>
            <a:spLocks noChangeArrowheads="1"/>
          </p:cNvSpPr>
          <p:nvPr/>
        </p:nvSpPr>
        <p:spPr bwMode="auto">
          <a:xfrm>
            <a:off x="2932310" y="4217527"/>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0" name="Oval 41">
            <a:extLst>
              <a:ext uri="{FF2B5EF4-FFF2-40B4-BE49-F238E27FC236}">
                <a16:creationId xmlns:a16="http://schemas.microsoft.com/office/drawing/2014/main" id="{D0D72A7D-82F5-C145-A34C-4B7D0ABCB959}"/>
              </a:ext>
            </a:extLst>
          </p:cNvPr>
          <p:cNvSpPr>
            <a:spLocks noChangeArrowheads="1"/>
          </p:cNvSpPr>
          <p:nvPr/>
        </p:nvSpPr>
        <p:spPr bwMode="auto">
          <a:xfrm>
            <a:off x="3974529" y="4280971"/>
            <a:ext cx="360362" cy="318472"/>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2" name="Oval 65">
            <a:extLst>
              <a:ext uri="{FF2B5EF4-FFF2-40B4-BE49-F238E27FC236}">
                <a16:creationId xmlns:a16="http://schemas.microsoft.com/office/drawing/2014/main" id="{AD5565FD-BE07-9A4E-8086-2A3D9AB677B7}"/>
              </a:ext>
            </a:extLst>
          </p:cNvPr>
          <p:cNvSpPr>
            <a:spLocks noChangeArrowheads="1"/>
          </p:cNvSpPr>
          <p:nvPr/>
        </p:nvSpPr>
        <p:spPr bwMode="auto">
          <a:xfrm>
            <a:off x="3188093" y="3569826"/>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3" name="Oval 13">
            <a:extLst>
              <a:ext uri="{FF2B5EF4-FFF2-40B4-BE49-F238E27FC236}">
                <a16:creationId xmlns:a16="http://schemas.microsoft.com/office/drawing/2014/main" id="{5D173B37-2689-6D4D-BEFB-A72BBBC0EC2C}"/>
              </a:ext>
            </a:extLst>
          </p:cNvPr>
          <p:cNvSpPr>
            <a:spLocks noChangeArrowheads="1"/>
          </p:cNvSpPr>
          <p:nvPr/>
        </p:nvSpPr>
        <p:spPr bwMode="auto">
          <a:xfrm>
            <a:off x="3292672" y="3930190"/>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5" name="Oval 41">
            <a:extLst>
              <a:ext uri="{FF2B5EF4-FFF2-40B4-BE49-F238E27FC236}">
                <a16:creationId xmlns:a16="http://schemas.microsoft.com/office/drawing/2014/main" id="{CBA95370-EB04-7445-8DAC-726C7125DE85}"/>
              </a:ext>
            </a:extLst>
          </p:cNvPr>
          <p:cNvSpPr>
            <a:spLocks noChangeArrowheads="1"/>
          </p:cNvSpPr>
          <p:nvPr/>
        </p:nvSpPr>
        <p:spPr bwMode="auto">
          <a:xfrm>
            <a:off x="3254449" y="4274241"/>
            <a:ext cx="360363" cy="318472"/>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6" name="Oval 41">
            <a:extLst>
              <a:ext uri="{FF2B5EF4-FFF2-40B4-BE49-F238E27FC236}">
                <a16:creationId xmlns:a16="http://schemas.microsoft.com/office/drawing/2014/main" id="{D4C8EBE6-6C09-D242-BECE-BD1C8AFFC58F}"/>
              </a:ext>
            </a:extLst>
          </p:cNvPr>
          <p:cNvSpPr>
            <a:spLocks noChangeArrowheads="1"/>
          </p:cNvSpPr>
          <p:nvPr/>
        </p:nvSpPr>
        <p:spPr bwMode="auto">
          <a:xfrm>
            <a:off x="3470151" y="3448043"/>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7" name="Oval 13">
            <a:extLst>
              <a:ext uri="{FF2B5EF4-FFF2-40B4-BE49-F238E27FC236}">
                <a16:creationId xmlns:a16="http://schemas.microsoft.com/office/drawing/2014/main" id="{79CFF867-227C-634B-9791-4ED7F34A3553}"/>
              </a:ext>
            </a:extLst>
          </p:cNvPr>
          <p:cNvSpPr>
            <a:spLocks noChangeArrowheads="1"/>
          </p:cNvSpPr>
          <p:nvPr/>
        </p:nvSpPr>
        <p:spPr bwMode="auto">
          <a:xfrm>
            <a:off x="3651447" y="3664571"/>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8" name="Oval 41">
            <a:extLst>
              <a:ext uri="{FF2B5EF4-FFF2-40B4-BE49-F238E27FC236}">
                <a16:creationId xmlns:a16="http://schemas.microsoft.com/office/drawing/2014/main" id="{F3E52F97-9ECC-494A-A892-FA97AD381F5F}"/>
              </a:ext>
            </a:extLst>
          </p:cNvPr>
          <p:cNvSpPr>
            <a:spLocks noChangeArrowheads="1"/>
          </p:cNvSpPr>
          <p:nvPr/>
        </p:nvSpPr>
        <p:spPr bwMode="auto">
          <a:xfrm>
            <a:off x="3613843" y="3921363"/>
            <a:ext cx="360363"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49" name="Oval 65">
            <a:extLst>
              <a:ext uri="{FF2B5EF4-FFF2-40B4-BE49-F238E27FC236}">
                <a16:creationId xmlns:a16="http://schemas.microsoft.com/office/drawing/2014/main" id="{20EC5FD8-5B11-BF4C-A9DC-C329B6D07463}"/>
              </a:ext>
            </a:extLst>
          </p:cNvPr>
          <p:cNvSpPr>
            <a:spLocks noChangeArrowheads="1"/>
          </p:cNvSpPr>
          <p:nvPr/>
        </p:nvSpPr>
        <p:spPr bwMode="auto">
          <a:xfrm>
            <a:off x="3902075" y="3929063"/>
            <a:ext cx="360363" cy="323850"/>
          </a:xfrm>
          <a:prstGeom prst="ellipse">
            <a:avLst/>
          </a:prstGeom>
          <a:solidFill>
            <a:srgbClr val="0070C0"/>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50" name="Oval 49">
            <a:extLst>
              <a:ext uri="{FF2B5EF4-FFF2-40B4-BE49-F238E27FC236}">
                <a16:creationId xmlns:a16="http://schemas.microsoft.com/office/drawing/2014/main" id="{30EA14FB-10AE-5D49-92B5-72159A274739}"/>
              </a:ext>
            </a:extLst>
          </p:cNvPr>
          <p:cNvSpPr>
            <a:spLocks noChangeArrowheads="1"/>
          </p:cNvSpPr>
          <p:nvPr/>
        </p:nvSpPr>
        <p:spPr bwMode="auto">
          <a:xfrm>
            <a:off x="4262238" y="3413483"/>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1" name="Oval 41">
            <a:extLst>
              <a:ext uri="{FF2B5EF4-FFF2-40B4-BE49-F238E27FC236}">
                <a16:creationId xmlns:a16="http://schemas.microsoft.com/office/drawing/2014/main" id="{95ECE122-92D7-A449-AB33-1FFAD38D41B6}"/>
              </a:ext>
            </a:extLst>
          </p:cNvPr>
          <p:cNvSpPr>
            <a:spLocks noChangeArrowheads="1"/>
          </p:cNvSpPr>
          <p:nvPr/>
        </p:nvSpPr>
        <p:spPr bwMode="auto">
          <a:xfrm>
            <a:off x="3613844" y="4240635"/>
            <a:ext cx="360362"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2" name="Oval 13">
            <a:extLst>
              <a:ext uri="{FF2B5EF4-FFF2-40B4-BE49-F238E27FC236}">
                <a16:creationId xmlns:a16="http://schemas.microsoft.com/office/drawing/2014/main" id="{A4A3562C-CA83-B247-88A6-32BD4A682109}"/>
              </a:ext>
            </a:extLst>
          </p:cNvPr>
          <p:cNvSpPr>
            <a:spLocks noChangeArrowheads="1"/>
          </p:cNvSpPr>
          <p:nvPr/>
        </p:nvSpPr>
        <p:spPr bwMode="auto">
          <a:xfrm>
            <a:off x="4040906" y="3578661"/>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3" name="Oval 41">
            <a:extLst>
              <a:ext uri="{FF2B5EF4-FFF2-40B4-BE49-F238E27FC236}">
                <a16:creationId xmlns:a16="http://schemas.microsoft.com/office/drawing/2014/main" id="{51D6931D-F589-8B47-8DD4-C9BA8D2BC782}"/>
              </a:ext>
            </a:extLst>
          </p:cNvPr>
          <p:cNvSpPr>
            <a:spLocks noChangeArrowheads="1"/>
          </p:cNvSpPr>
          <p:nvPr/>
        </p:nvSpPr>
        <p:spPr bwMode="auto">
          <a:xfrm>
            <a:off x="4262238" y="4240635"/>
            <a:ext cx="360363"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4" name="Oval 41">
            <a:extLst>
              <a:ext uri="{FF2B5EF4-FFF2-40B4-BE49-F238E27FC236}">
                <a16:creationId xmlns:a16="http://schemas.microsoft.com/office/drawing/2014/main" id="{B45E2A29-A30E-8947-BE2D-A7F845BBC143}"/>
              </a:ext>
            </a:extLst>
          </p:cNvPr>
          <p:cNvSpPr>
            <a:spLocks noChangeArrowheads="1"/>
          </p:cNvSpPr>
          <p:nvPr/>
        </p:nvSpPr>
        <p:spPr bwMode="auto">
          <a:xfrm>
            <a:off x="2822078" y="3527843"/>
            <a:ext cx="360363" cy="324000"/>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5" name="Oval 13">
            <a:extLst>
              <a:ext uri="{FF2B5EF4-FFF2-40B4-BE49-F238E27FC236}">
                <a16:creationId xmlns:a16="http://schemas.microsoft.com/office/drawing/2014/main" id="{D920DCDA-2112-1A46-9D80-770FBC17630D}"/>
              </a:ext>
            </a:extLst>
          </p:cNvPr>
          <p:cNvSpPr>
            <a:spLocks noChangeArrowheads="1"/>
          </p:cNvSpPr>
          <p:nvPr/>
        </p:nvSpPr>
        <p:spPr bwMode="auto">
          <a:xfrm>
            <a:off x="4221087" y="3950895"/>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6" name="Rectangle 36">
            <a:extLst>
              <a:ext uri="{FF2B5EF4-FFF2-40B4-BE49-F238E27FC236}">
                <a16:creationId xmlns:a16="http://schemas.microsoft.com/office/drawing/2014/main" id="{2B747A1A-DC4A-984F-9E86-0E41CE63F31C}"/>
              </a:ext>
            </a:extLst>
          </p:cNvPr>
          <p:cNvSpPr>
            <a:spLocks noChangeArrowheads="1"/>
          </p:cNvSpPr>
          <p:nvPr/>
        </p:nvSpPr>
        <p:spPr bwMode="auto">
          <a:xfrm>
            <a:off x="2454275" y="4757738"/>
            <a:ext cx="1450975" cy="471487"/>
          </a:xfrm>
          <a:prstGeom prst="ellipse">
            <a:avLst/>
          </a:prstGeom>
          <a:solidFill>
            <a:srgbClr val="66FF99"/>
          </a:solidFill>
          <a:ln w="19050">
            <a:solidFill>
              <a:srgbClr val="00B050"/>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1800">
                <a:ea typeface="HG丸ｺﾞｼｯｸM-PRO" panose="020F0600000000000000" pitchFamily="34" charset="-128"/>
              </a:rPr>
              <a:t>Release</a:t>
            </a:r>
            <a:endParaRPr lang="ja-JP" altLang="en-US" sz="1800">
              <a:ea typeface="HG丸ｺﾞｼｯｸM-PRO" panose="020F0600000000000000" pitchFamily="34" charset="-128"/>
            </a:endParaRPr>
          </a:p>
        </p:txBody>
      </p:sp>
      <p:sp>
        <p:nvSpPr>
          <p:cNvPr id="57" name="Rectangle 4">
            <a:extLst>
              <a:ext uri="{FF2B5EF4-FFF2-40B4-BE49-F238E27FC236}">
                <a16:creationId xmlns:a16="http://schemas.microsoft.com/office/drawing/2014/main" id="{A07F8D14-D1C5-BC45-8A52-AD223AF9D26A}"/>
              </a:ext>
            </a:extLst>
          </p:cNvPr>
          <p:cNvSpPr>
            <a:spLocks noChangeArrowheads="1"/>
          </p:cNvSpPr>
          <p:nvPr/>
        </p:nvSpPr>
        <p:spPr bwMode="auto">
          <a:xfrm>
            <a:off x="1741488" y="2139950"/>
            <a:ext cx="2881312" cy="4384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58" name="Oval 13">
            <a:extLst>
              <a:ext uri="{FF2B5EF4-FFF2-40B4-BE49-F238E27FC236}">
                <a16:creationId xmlns:a16="http://schemas.microsoft.com/office/drawing/2014/main" id="{0E026572-0432-B44D-8CA4-705EB315AA55}"/>
              </a:ext>
            </a:extLst>
          </p:cNvPr>
          <p:cNvSpPr>
            <a:spLocks noChangeArrowheads="1"/>
          </p:cNvSpPr>
          <p:nvPr/>
        </p:nvSpPr>
        <p:spPr bwMode="auto">
          <a:xfrm>
            <a:off x="3902198" y="3921362"/>
            <a:ext cx="360363"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59" name="Oval 13">
            <a:extLst>
              <a:ext uri="{FF2B5EF4-FFF2-40B4-BE49-F238E27FC236}">
                <a16:creationId xmlns:a16="http://schemas.microsoft.com/office/drawing/2014/main" id="{218BFB2A-A288-CE4E-BD17-632CFB637329}"/>
              </a:ext>
            </a:extLst>
          </p:cNvPr>
          <p:cNvSpPr>
            <a:spLocks noChangeArrowheads="1"/>
          </p:cNvSpPr>
          <p:nvPr/>
        </p:nvSpPr>
        <p:spPr bwMode="auto">
          <a:xfrm>
            <a:off x="3038425" y="3281324"/>
            <a:ext cx="360362" cy="324000"/>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60" name="Line 5">
            <a:extLst>
              <a:ext uri="{FF2B5EF4-FFF2-40B4-BE49-F238E27FC236}">
                <a16:creationId xmlns:a16="http://schemas.microsoft.com/office/drawing/2014/main" id="{62C37D5A-FBDA-4048-BBAF-9680F8DD96F5}"/>
              </a:ext>
            </a:extLst>
          </p:cNvPr>
          <p:cNvSpPr>
            <a:spLocks noChangeShapeType="1"/>
          </p:cNvSpPr>
          <p:nvPr/>
        </p:nvSpPr>
        <p:spPr bwMode="auto">
          <a:xfrm flipV="1">
            <a:off x="1741488" y="4608513"/>
            <a:ext cx="2881312"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JP"/>
          </a:p>
        </p:txBody>
      </p:sp>
      <p:sp>
        <p:nvSpPr>
          <p:cNvPr id="61" name="Rectangle 4">
            <a:extLst>
              <a:ext uri="{FF2B5EF4-FFF2-40B4-BE49-F238E27FC236}">
                <a16:creationId xmlns:a16="http://schemas.microsoft.com/office/drawing/2014/main" id="{BC49A1B0-5456-164C-B371-861886494A97}"/>
              </a:ext>
            </a:extLst>
          </p:cNvPr>
          <p:cNvSpPr>
            <a:spLocks noChangeArrowheads="1"/>
          </p:cNvSpPr>
          <p:nvPr/>
        </p:nvSpPr>
        <p:spPr bwMode="auto">
          <a:xfrm>
            <a:off x="1601788" y="2139950"/>
            <a:ext cx="3173412" cy="4384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ja-JP" altLang="ja-JP" sz="1800"/>
          </a:p>
        </p:txBody>
      </p:sp>
      <p:sp>
        <p:nvSpPr>
          <p:cNvPr id="62" name="AutoShape 172">
            <a:extLst>
              <a:ext uri="{FF2B5EF4-FFF2-40B4-BE49-F238E27FC236}">
                <a16:creationId xmlns:a16="http://schemas.microsoft.com/office/drawing/2014/main" id="{133CC5C8-00E8-404F-8A1F-01FA262600CA}"/>
              </a:ext>
            </a:extLst>
          </p:cNvPr>
          <p:cNvSpPr>
            <a:spLocks/>
          </p:cNvSpPr>
          <p:nvPr/>
        </p:nvSpPr>
        <p:spPr bwMode="auto">
          <a:xfrm flipH="1">
            <a:off x="4840288" y="2139950"/>
            <a:ext cx="236537" cy="2459038"/>
          </a:xfrm>
          <a:prstGeom prst="leftBrace">
            <a:avLst>
              <a:gd name="adj1" fmla="val 64253"/>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ja-JP" sz="1600">
              <a:solidFill>
                <a:srgbClr val="000000"/>
              </a:solidFill>
            </a:endParaRPr>
          </a:p>
        </p:txBody>
      </p:sp>
      <p:sp>
        <p:nvSpPr>
          <p:cNvPr id="63" name="Text Box 182">
            <a:extLst>
              <a:ext uri="{FF2B5EF4-FFF2-40B4-BE49-F238E27FC236}">
                <a16:creationId xmlns:a16="http://schemas.microsoft.com/office/drawing/2014/main" id="{D15516C0-E44D-7143-A544-4E25972D291C}"/>
              </a:ext>
            </a:extLst>
          </p:cNvPr>
          <p:cNvSpPr txBox="1">
            <a:spLocks noChangeArrowheads="1"/>
          </p:cNvSpPr>
          <p:nvPr/>
        </p:nvSpPr>
        <p:spPr bwMode="auto">
          <a:xfrm>
            <a:off x="5148263" y="2655888"/>
            <a:ext cx="1312862" cy="523875"/>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1400" b="1">
                <a:solidFill>
                  <a:srgbClr val="000000"/>
                </a:solidFill>
                <a:ea typeface="HG丸ｺﾞｼｯｸM-PRO" panose="020F0600000000000000" pitchFamily="34" charset="-128"/>
              </a:rPr>
              <a:t>Separation chamber</a:t>
            </a:r>
          </a:p>
        </p:txBody>
      </p:sp>
      <p:sp>
        <p:nvSpPr>
          <p:cNvPr id="64" name="Text Box 182">
            <a:extLst>
              <a:ext uri="{FF2B5EF4-FFF2-40B4-BE49-F238E27FC236}">
                <a16:creationId xmlns:a16="http://schemas.microsoft.com/office/drawing/2014/main" id="{DCA57B92-03F7-E645-A4FB-5DAC13FE9E6F}"/>
              </a:ext>
            </a:extLst>
          </p:cNvPr>
          <p:cNvSpPr txBox="1">
            <a:spLocks noChangeArrowheads="1"/>
          </p:cNvSpPr>
          <p:nvPr/>
        </p:nvSpPr>
        <p:spPr bwMode="auto">
          <a:xfrm>
            <a:off x="5176838" y="5137150"/>
            <a:ext cx="1014412" cy="523875"/>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1400" b="1">
                <a:solidFill>
                  <a:srgbClr val="000000"/>
                </a:solidFill>
                <a:ea typeface="HG丸ｺﾞｼｯｸM-PRO" panose="020F0600000000000000" pitchFamily="34" charset="-128"/>
              </a:rPr>
              <a:t>Air chamber</a:t>
            </a:r>
          </a:p>
        </p:txBody>
      </p:sp>
      <p:cxnSp>
        <p:nvCxnSpPr>
          <p:cNvPr id="65" name="直線矢印コネクタ 645">
            <a:extLst>
              <a:ext uri="{FF2B5EF4-FFF2-40B4-BE49-F238E27FC236}">
                <a16:creationId xmlns:a16="http://schemas.microsoft.com/office/drawing/2014/main" id="{D93CF4D8-C366-ED4E-9775-9E517A5E6435}"/>
              </a:ext>
            </a:extLst>
          </p:cNvPr>
          <p:cNvCxnSpPr>
            <a:cxnSpLocks noChangeShapeType="1"/>
            <a:stCxn id="64" idx="1"/>
          </p:cNvCxnSpPr>
          <p:nvPr/>
        </p:nvCxnSpPr>
        <p:spPr bwMode="auto">
          <a:xfrm flipH="1">
            <a:off x="3468688" y="5399088"/>
            <a:ext cx="1708150" cy="17145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6" name="直線矢印コネクタ 647">
            <a:extLst>
              <a:ext uri="{FF2B5EF4-FFF2-40B4-BE49-F238E27FC236}">
                <a16:creationId xmlns:a16="http://schemas.microsoft.com/office/drawing/2014/main" id="{6451E289-9ABE-2843-B3B5-24CD007AC515}"/>
              </a:ext>
            </a:extLst>
          </p:cNvPr>
          <p:cNvCxnSpPr>
            <a:cxnSpLocks noChangeShapeType="1"/>
            <a:stCxn id="68" idx="1"/>
          </p:cNvCxnSpPr>
          <p:nvPr/>
        </p:nvCxnSpPr>
        <p:spPr bwMode="auto">
          <a:xfrm flipH="1">
            <a:off x="4127500" y="6030913"/>
            <a:ext cx="1049338" cy="3175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7" name="直線矢印コネクタ 667">
            <a:extLst>
              <a:ext uri="{FF2B5EF4-FFF2-40B4-BE49-F238E27FC236}">
                <a16:creationId xmlns:a16="http://schemas.microsoft.com/office/drawing/2014/main" id="{4E735B7F-974B-FD48-AB9A-09EC63347320}"/>
              </a:ext>
            </a:extLst>
          </p:cNvPr>
          <p:cNvCxnSpPr>
            <a:cxnSpLocks noChangeShapeType="1"/>
          </p:cNvCxnSpPr>
          <p:nvPr/>
        </p:nvCxnSpPr>
        <p:spPr bwMode="auto">
          <a:xfrm flipH="1">
            <a:off x="4622800" y="4608513"/>
            <a:ext cx="615950" cy="0"/>
          </a:xfrm>
          <a:prstGeom prst="straightConnector1">
            <a:avLst/>
          </a:prstGeom>
          <a:noFill/>
          <a:ln w="158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8" name="Text Box 182">
            <a:extLst>
              <a:ext uri="{FF2B5EF4-FFF2-40B4-BE49-F238E27FC236}">
                <a16:creationId xmlns:a16="http://schemas.microsoft.com/office/drawing/2014/main" id="{4F9C63C2-47DA-A94A-B8D9-C579BC76183E}"/>
              </a:ext>
            </a:extLst>
          </p:cNvPr>
          <p:cNvSpPr txBox="1">
            <a:spLocks noChangeArrowheads="1"/>
          </p:cNvSpPr>
          <p:nvPr/>
        </p:nvSpPr>
        <p:spPr bwMode="auto">
          <a:xfrm>
            <a:off x="5176838" y="5862638"/>
            <a:ext cx="841375" cy="338137"/>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1600" b="1">
                <a:solidFill>
                  <a:srgbClr val="000000"/>
                </a:solidFill>
                <a:ea typeface="HG丸ｺﾞｼｯｸM-PRO" panose="020F0600000000000000" pitchFamily="34" charset="-128"/>
              </a:rPr>
              <a:t>Water</a:t>
            </a:r>
          </a:p>
        </p:txBody>
      </p:sp>
      <p:sp>
        <p:nvSpPr>
          <p:cNvPr id="69" name="Text Box 181">
            <a:extLst>
              <a:ext uri="{FF2B5EF4-FFF2-40B4-BE49-F238E27FC236}">
                <a16:creationId xmlns:a16="http://schemas.microsoft.com/office/drawing/2014/main" id="{CA00DA51-50E4-EC47-BC31-F2FC0B14F828}"/>
              </a:ext>
            </a:extLst>
          </p:cNvPr>
          <p:cNvSpPr txBox="1">
            <a:spLocks noChangeArrowheads="1"/>
          </p:cNvSpPr>
          <p:nvPr/>
        </p:nvSpPr>
        <p:spPr bwMode="auto">
          <a:xfrm>
            <a:off x="5129213" y="4348163"/>
            <a:ext cx="1023937" cy="584200"/>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1600" b="1">
                <a:solidFill>
                  <a:srgbClr val="000000"/>
                </a:solidFill>
                <a:ea typeface="HG丸ｺﾞｼｯｸM-PRO" panose="020F0600000000000000" pitchFamily="34" charset="-128"/>
              </a:rPr>
              <a:t>Bottom screen</a:t>
            </a:r>
          </a:p>
        </p:txBody>
      </p:sp>
      <p:sp>
        <p:nvSpPr>
          <p:cNvPr id="70" name="テキスト ボックス 2">
            <a:extLst>
              <a:ext uri="{FF2B5EF4-FFF2-40B4-BE49-F238E27FC236}">
                <a16:creationId xmlns:a16="http://schemas.microsoft.com/office/drawing/2014/main" id="{30BB58C6-06F6-4848-BA41-F838DBD50E34}"/>
              </a:ext>
            </a:extLst>
          </p:cNvPr>
          <p:cNvSpPr txBox="1">
            <a:spLocks noChangeArrowheads="1"/>
          </p:cNvSpPr>
          <p:nvPr/>
        </p:nvSpPr>
        <p:spPr bwMode="auto">
          <a:xfrm>
            <a:off x="1339850" y="6438900"/>
            <a:ext cx="3163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US" altLang="ja-JP" b="1"/>
              <a:t>Batac</a:t>
            </a:r>
            <a:r>
              <a:rPr kumimoji="1" lang="ja-JP" altLang="en-US" b="1"/>
              <a:t> </a:t>
            </a:r>
            <a:r>
              <a:rPr kumimoji="1" lang="en-US" altLang="ja-JP" b="1"/>
              <a:t>jig</a:t>
            </a:r>
            <a:endParaRPr kumimoji="1" lang="ja-JP" altLang="en-US" b="1"/>
          </a:p>
        </p:txBody>
      </p:sp>
      <p:grpSp>
        <p:nvGrpSpPr>
          <p:cNvPr id="71" name="グループ化 62">
            <a:extLst>
              <a:ext uri="{FF2B5EF4-FFF2-40B4-BE49-F238E27FC236}">
                <a16:creationId xmlns:a16="http://schemas.microsoft.com/office/drawing/2014/main" id="{9587151C-347A-5940-9088-A3C499B8AE73}"/>
              </a:ext>
            </a:extLst>
          </p:cNvPr>
          <p:cNvGrpSpPr>
            <a:grpSpLocks/>
          </p:cNvGrpSpPr>
          <p:nvPr/>
        </p:nvGrpSpPr>
        <p:grpSpPr bwMode="auto">
          <a:xfrm>
            <a:off x="41275" y="1971675"/>
            <a:ext cx="1900238" cy="2066925"/>
            <a:chOff x="94452" y="3729929"/>
            <a:chExt cx="1900256" cy="2067462"/>
          </a:xfrm>
        </p:grpSpPr>
        <p:sp>
          <p:nvSpPr>
            <p:cNvPr id="72" name="Oval 41">
              <a:extLst>
                <a:ext uri="{FF2B5EF4-FFF2-40B4-BE49-F238E27FC236}">
                  <a16:creationId xmlns:a16="http://schemas.microsoft.com/office/drawing/2014/main" id="{6218B76D-EA85-124C-9BA1-C5E65EEC3DEC}"/>
                </a:ext>
              </a:extLst>
            </p:cNvPr>
            <p:cNvSpPr>
              <a:spLocks noChangeArrowheads="1"/>
            </p:cNvSpPr>
            <p:nvPr/>
          </p:nvSpPr>
          <p:spPr bwMode="auto">
            <a:xfrm>
              <a:off x="325039" y="4233938"/>
              <a:ext cx="547069" cy="533673"/>
            </a:xfrm>
            <a:prstGeom prst="ellipse">
              <a:avLst/>
            </a:prstGeom>
            <a:gradFill flip="none" rotWithShape="1">
              <a:gsLst>
                <a:gs pos="0">
                  <a:srgbClr val="FFFF00"/>
                </a:gs>
                <a:gs pos="50000">
                  <a:srgbClr val="FFFF66"/>
                </a:gs>
                <a:gs pos="100000">
                  <a:srgbClr val="FFFF66"/>
                </a:gs>
              </a:gsLst>
              <a:path path="circle">
                <a:fillToRect l="100000" t="100000"/>
              </a:path>
              <a:tileRect r="-100000" b="-100000"/>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73" name="TextBox 113">
              <a:extLst>
                <a:ext uri="{FF2B5EF4-FFF2-40B4-BE49-F238E27FC236}">
                  <a16:creationId xmlns:a16="http://schemas.microsoft.com/office/drawing/2014/main" id="{7EB450D5-6291-DF48-BEAA-CC96213AEF44}"/>
                </a:ext>
              </a:extLst>
            </p:cNvPr>
            <p:cNvSpPr txBox="1">
              <a:spLocks noChangeArrowheads="1"/>
            </p:cNvSpPr>
            <p:nvPr/>
          </p:nvSpPr>
          <p:spPr bwMode="auto">
            <a:xfrm>
              <a:off x="94452" y="4781728"/>
              <a:ext cx="19002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kumimoji="1" lang="en-US" altLang="ja-JP" sz="2000">
                  <a:latin typeface="Arial" panose="020B0604020202020204" pitchFamily="34" charset="0"/>
                  <a:ea typeface="HG丸ｺﾞｼｯｸM-PRO" panose="020F0600000000000000" pitchFamily="34" charset="-128"/>
                  <a:cs typeface="Arial" panose="020B0604020202020204" pitchFamily="34" charset="0"/>
                </a:rPr>
                <a:t>(Settling velocity</a:t>
              </a:r>
              <a:r>
                <a:rPr lang="en-US" altLang="ja-JP" sz="2000">
                  <a:latin typeface="Arial" panose="020B0604020202020204" pitchFamily="34" charset="0"/>
                  <a:ea typeface="HG丸ｺﾞｼｯｸM-PRO" panose="020F0600000000000000" pitchFamily="34" charset="-128"/>
                  <a:cs typeface="Arial" panose="020B0604020202020204" pitchFamily="34" charset="0"/>
                </a:rPr>
                <a:t>:</a:t>
              </a:r>
              <a:r>
                <a:rPr lang="ja-JP" altLang="en-US" sz="2000">
                  <a:latin typeface="Arial" panose="020B0604020202020204" pitchFamily="34" charset="0"/>
                  <a:ea typeface="HG丸ｺﾞｼｯｸM-PRO" panose="020F0600000000000000" pitchFamily="34" charset="-128"/>
                  <a:cs typeface="Arial" panose="020B0604020202020204" pitchFamily="34" charset="0"/>
                </a:rPr>
                <a:t> </a:t>
              </a:r>
              <a:r>
                <a:rPr lang="en-US" altLang="ja-JP" sz="2000">
                  <a:solidFill>
                    <a:srgbClr val="FF0000"/>
                  </a:solidFill>
                  <a:latin typeface="Arial" panose="020B0604020202020204" pitchFamily="34" charset="0"/>
                  <a:ea typeface="HG丸ｺﾞｼｯｸM-PRO" panose="020F0600000000000000" pitchFamily="34" charset="-128"/>
                  <a:cs typeface="Arial" panose="020B0604020202020204" pitchFamily="34" charset="0"/>
                </a:rPr>
                <a:t>slow</a:t>
              </a:r>
              <a:r>
                <a:rPr kumimoji="1" lang="ja-JP" altLang="en-US" sz="2000">
                  <a:latin typeface="Arial" panose="020B0604020202020204" pitchFamily="34" charset="0"/>
                  <a:ea typeface="HG丸ｺﾞｼｯｸM-PRO" panose="020F0600000000000000" pitchFamily="34" charset="-128"/>
                  <a:cs typeface="Arial" panose="020B0604020202020204" pitchFamily="34" charset="0"/>
                </a:rPr>
                <a:t>）</a:t>
              </a:r>
              <a:r>
                <a:rPr kumimoji="1" lang="ja-JP" altLang="en-JP" sz="2000">
                  <a:latin typeface="Arial" panose="020B0604020202020204" pitchFamily="34" charset="0"/>
                  <a:ea typeface="HG丸ｺﾞｼｯｸM-PRO" panose="020F0600000000000000" pitchFamily="34" charset="-128"/>
                  <a:cs typeface="Arial" panose="020B0604020202020204" pitchFamily="34" charset="0"/>
                </a:rPr>
                <a:t>　　　　</a:t>
              </a:r>
              <a:endParaRPr kumimoji="1" lang="ja-JP" altLang="en-JP" sz="2000" b="1">
                <a:solidFill>
                  <a:srgbClr val="FF6699"/>
                </a:solidFill>
                <a:latin typeface="Arial" panose="020B0604020202020204" pitchFamily="34" charset="0"/>
                <a:ea typeface="HG丸ｺﾞｼｯｸM-PRO" panose="020F0600000000000000" pitchFamily="34" charset="-128"/>
                <a:cs typeface="Arial" panose="020B0604020202020204" pitchFamily="34" charset="0"/>
              </a:endParaRPr>
            </a:p>
          </p:txBody>
        </p:sp>
        <p:sp>
          <p:nvSpPr>
            <p:cNvPr id="74" name="TextBox 113">
              <a:extLst>
                <a:ext uri="{FF2B5EF4-FFF2-40B4-BE49-F238E27FC236}">
                  <a16:creationId xmlns:a16="http://schemas.microsoft.com/office/drawing/2014/main" id="{910CB9A7-FB51-EC48-B1A0-DE8E95D48B83}"/>
                </a:ext>
              </a:extLst>
            </p:cNvPr>
            <p:cNvSpPr txBox="1">
              <a:spLocks noChangeArrowheads="1"/>
            </p:cNvSpPr>
            <p:nvPr/>
          </p:nvSpPr>
          <p:spPr bwMode="auto">
            <a:xfrm>
              <a:off x="207803" y="3729929"/>
              <a:ext cx="1341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a:ea typeface="HG丸ｺﾞｼｯｸM-PRO" panose="020F0600000000000000" pitchFamily="34" charset="-128"/>
                </a:rPr>
                <a:t>Low SG</a:t>
              </a:r>
              <a:r>
                <a:rPr lang="en-US" altLang="ja-JP" sz="2000" baseline="30000">
                  <a:ea typeface="HG丸ｺﾞｼｯｸM-PRO" panose="020F0600000000000000" pitchFamily="34" charset="-128"/>
                </a:rPr>
                <a:t>*</a:t>
              </a:r>
              <a:r>
                <a:rPr kumimoji="1" lang="ja-JP" altLang="en-JP" sz="2000">
                  <a:ea typeface="HG丸ｺﾞｼｯｸM-PRO" panose="020F0600000000000000" pitchFamily="34" charset="-128"/>
                </a:rPr>
                <a:t>　　　　</a:t>
              </a:r>
              <a:endParaRPr kumimoji="1" lang="ja-JP" altLang="en-JP" sz="2000" b="1">
                <a:solidFill>
                  <a:srgbClr val="FF6699"/>
                </a:solidFill>
                <a:ea typeface="HG丸ｺﾞｼｯｸM-PRO" panose="020F0600000000000000" pitchFamily="34" charset="-128"/>
              </a:endParaRPr>
            </a:p>
          </p:txBody>
        </p:sp>
      </p:grpSp>
      <p:grpSp>
        <p:nvGrpSpPr>
          <p:cNvPr id="75" name="グループ化 66">
            <a:extLst>
              <a:ext uri="{FF2B5EF4-FFF2-40B4-BE49-F238E27FC236}">
                <a16:creationId xmlns:a16="http://schemas.microsoft.com/office/drawing/2014/main" id="{000833F1-32A1-9B49-BF78-01E50C1D586A}"/>
              </a:ext>
            </a:extLst>
          </p:cNvPr>
          <p:cNvGrpSpPr>
            <a:grpSpLocks/>
          </p:cNvGrpSpPr>
          <p:nvPr/>
        </p:nvGrpSpPr>
        <p:grpSpPr bwMode="auto">
          <a:xfrm>
            <a:off x="-6350" y="4486275"/>
            <a:ext cx="1871663" cy="1763713"/>
            <a:chOff x="222124" y="5103559"/>
            <a:chExt cx="1871183" cy="1764184"/>
          </a:xfrm>
        </p:grpSpPr>
        <p:sp>
          <p:nvSpPr>
            <p:cNvPr id="76" name="Oval 13">
              <a:extLst>
                <a:ext uri="{FF2B5EF4-FFF2-40B4-BE49-F238E27FC236}">
                  <a16:creationId xmlns:a16="http://schemas.microsoft.com/office/drawing/2014/main" id="{8F9A2037-E9E3-CF4A-A952-7E74CA7882D2}"/>
                </a:ext>
              </a:extLst>
            </p:cNvPr>
            <p:cNvSpPr>
              <a:spLocks noChangeArrowheads="1"/>
            </p:cNvSpPr>
            <p:nvPr/>
          </p:nvSpPr>
          <p:spPr bwMode="auto">
            <a:xfrm>
              <a:off x="336716" y="5644455"/>
              <a:ext cx="547466" cy="546641"/>
            </a:xfrm>
            <a:prstGeom prst="ellipse">
              <a:avLst/>
            </a:prstGeom>
            <a:gradFill>
              <a:gsLst>
                <a:gs pos="0">
                  <a:srgbClr val="002060"/>
                </a:gs>
                <a:gs pos="50000">
                  <a:srgbClr val="0070C0"/>
                </a:gs>
                <a:gs pos="100000">
                  <a:srgbClr val="0070C0"/>
                </a:gs>
              </a:gsLst>
              <a:path path="circle">
                <a:fillToRect l="100000" t="100000"/>
              </a:path>
            </a:gradFill>
            <a:ln w="9525">
              <a:solidFill>
                <a:schemeClr val="tx1"/>
              </a:solidFill>
              <a:round/>
              <a:headEnd/>
              <a:tailEnd/>
            </a:ln>
          </p:spPr>
          <p:txBody>
            <a:bodyPr wrap="none" anchor="ctr"/>
            <a:lstStyle/>
            <a:p>
              <a:pPr eaLnBrk="1" fontAlgn="auto" hangingPunct="1">
                <a:spcBef>
                  <a:spcPts val="0"/>
                </a:spcBef>
                <a:spcAft>
                  <a:spcPts val="0"/>
                </a:spcAft>
                <a:defRPr/>
              </a:pPr>
              <a:endParaRPr lang="ja-JP" altLang="ja-JP">
                <a:latin typeface="+mn-lt"/>
              </a:endParaRPr>
            </a:p>
          </p:txBody>
        </p:sp>
        <p:sp>
          <p:nvSpPr>
            <p:cNvPr id="77" name="TextBox 113">
              <a:extLst>
                <a:ext uri="{FF2B5EF4-FFF2-40B4-BE49-F238E27FC236}">
                  <a16:creationId xmlns:a16="http://schemas.microsoft.com/office/drawing/2014/main" id="{2FF09BF8-02A9-9F4F-81CC-BD08801EFED4}"/>
                </a:ext>
              </a:extLst>
            </p:cNvPr>
            <p:cNvSpPr txBox="1">
              <a:spLocks noChangeArrowheads="1"/>
            </p:cNvSpPr>
            <p:nvPr/>
          </p:nvSpPr>
          <p:spPr bwMode="auto">
            <a:xfrm>
              <a:off x="222124" y="6159857"/>
              <a:ext cx="18711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a:latin typeface="Arial" panose="020B0604020202020204" pitchFamily="34" charset="0"/>
                  <a:ea typeface="HG丸ｺﾞｼｯｸM-PRO" panose="020F0600000000000000" pitchFamily="34" charset="-128"/>
                  <a:cs typeface="Arial" panose="020B0604020202020204" pitchFamily="34" charset="0"/>
                </a:rPr>
                <a:t>(Settling velocity:</a:t>
              </a:r>
              <a:r>
                <a:rPr lang="ja-JP" altLang="en-US" sz="2000">
                  <a:latin typeface="Arial" panose="020B0604020202020204" pitchFamily="34" charset="0"/>
                  <a:ea typeface="HG丸ｺﾞｼｯｸM-PRO" panose="020F0600000000000000" pitchFamily="34" charset="-128"/>
                  <a:cs typeface="Arial" panose="020B0604020202020204" pitchFamily="34" charset="0"/>
                </a:rPr>
                <a:t> </a:t>
              </a:r>
              <a:r>
                <a:rPr lang="en-US" altLang="ja-JP" sz="2000">
                  <a:solidFill>
                    <a:srgbClr val="0000FF"/>
                  </a:solidFill>
                  <a:latin typeface="Arial" panose="020B0604020202020204" pitchFamily="34" charset="0"/>
                  <a:ea typeface="HG丸ｺﾞｼｯｸM-PRO" panose="020F0600000000000000" pitchFamily="34" charset="-128"/>
                  <a:cs typeface="Arial" panose="020B0604020202020204" pitchFamily="34" charset="0"/>
                </a:rPr>
                <a:t>fast</a:t>
              </a:r>
              <a:r>
                <a:rPr kumimoji="1" lang="ja-JP" altLang="en-US" sz="2000">
                  <a:latin typeface="Arial" panose="020B0604020202020204" pitchFamily="34" charset="0"/>
                  <a:ea typeface="HG丸ｺﾞｼｯｸM-PRO" panose="020F0600000000000000" pitchFamily="34" charset="-128"/>
                  <a:cs typeface="Arial" panose="020B0604020202020204" pitchFamily="34" charset="0"/>
                </a:rPr>
                <a:t>）</a:t>
              </a:r>
              <a:r>
                <a:rPr kumimoji="1" lang="ja-JP" altLang="en-JP" sz="2000">
                  <a:latin typeface="Arial" panose="020B0604020202020204" pitchFamily="34" charset="0"/>
                  <a:ea typeface="HG丸ｺﾞｼｯｸM-PRO" panose="020F0600000000000000" pitchFamily="34" charset="-128"/>
                  <a:cs typeface="Arial" panose="020B0604020202020204" pitchFamily="34" charset="0"/>
                </a:rPr>
                <a:t>　　　　</a:t>
              </a:r>
              <a:endParaRPr kumimoji="1" lang="ja-JP" altLang="en-JP" sz="2000" b="1">
                <a:solidFill>
                  <a:srgbClr val="FF6699"/>
                </a:solidFill>
                <a:latin typeface="Arial" panose="020B0604020202020204" pitchFamily="34" charset="0"/>
                <a:ea typeface="HG丸ｺﾞｼｯｸM-PRO" panose="020F0600000000000000" pitchFamily="34" charset="-128"/>
                <a:cs typeface="Arial" panose="020B0604020202020204" pitchFamily="34" charset="0"/>
              </a:endParaRPr>
            </a:p>
          </p:txBody>
        </p:sp>
        <p:sp>
          <p:nvSpPr>
            <p:cNvPr id="78" name="TextBox 113">
              <a:extLst>
                <a:ext uri="{FF2B5EF4-FFF2-40B4-BE49-F238E27FC236}">
                  <a16:creationId xmlns:a16="http://schemas.microsoft.com/office/drawing/2014/main" id="{E51A9A57-2918-F14E-9939-8B410B8224A8}"/>
                </a:ext>
              </a:extLst>
            </p:cNvPr>
            <p:cNvSpPr txBox="1">
              <a:spLocks noChangeArrowheads="1"/>
            </p:cNvSpPr>
            <p:nvPr/>
          </p:nvSpPr>
          <p:spPr bwMode="auto">
            <a:xfrm>
              <a:off x="244803" y="5103559"/>
              <a:ext cx="14836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a:ea typeface="HG丸ｺﾞｼｯｸM-PRO" panose="020F0600000000000000" pitchFamily="34" charset="-128"/>
                </a:rPr>
                <a:t>High SG</a:t>
              </a:r>
              <a:r>
                <a:rPr lang="en-US" altLang="ja-JP" sz="2000" baseline="30000">
                  <a:ea typeface="HG丸ｺﾞｼｯｸM-PRO" panose="020F0600000000000000" pitchFamily="34" charset="-128"/>
                </a:rPr>
                <a:t>*</a:t>
              </a:r>
              <a:r>
                <a:rPr kumimoji="1" lang="ja-JP" altLang="en-JP" sz="2000">
                  <a:ea typeface="HG丸ｺﾞｼｯｸM-PRO" panose="020F0600000000000000" pitchFamily="34" charset="-128"/>
                </a:rPr>
                <a:t>　　　　</a:t>
              </a:r>
              <a:endParaRPr kumimoji="1" lang="ja-JP" altLang="en-JP" sz="2000" b="1">
                <a:solidFill>
                  <a:srgbClr val="FF6699"/>
                </a:solidFill>
                <a:ea typeface="HG丸ｺﾞｼｯｸM-PRO" panose="020F0600000000000000" pitchFamily="34" charset="-128"/>
              </a:endParaRPr>
            </a:p>
          </p:txBody>
        </p:sp>
      </p:grpSp>
      <p:sp>
        <p:nvSpPr>
          <p:cNvPr id="79" name="テキスト ボックス 2">
            <a:extLst>
              <a:ext uri="{FF2B5EF4-FFF2-40B4-BE49-F238E27FC236}">
                <a16:creationId xmlns:a16="http://schemas.microsoft.com/office/drawing/2014/main" id="{14023080-B414-F34C-8DDA-51EF005D8729}"/>
              </a:ext>
            </a:extLst>
          </p:cNvPr>
          <p:cNvSpPr txBox="1">
            <a:spLocks noChangeArrowheads="1"/>
          </p:cNvSpPr>
          <p:nvPr/>
        </p:nvSpPr>
        <p:spPr bwMode="auto">
          <a:xfrm>
            <a:off x="7753350" y="6199188"/>
            <a:ext cx="316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kumimoji="1" lang="en-US" altLang="ja-JP" b="1"/>
              <a:t>Denver</a:t>
            </a:r>
            <a:r>
              <a:rPr kumimoji="1" lang="ja-JP" altLang="en-US" b="1"/>
              <a:t> </a:t>
            </a:r>
            <a:r>
              <a:rPr kumimoji="1" lang="en-US" altLang="ja-JP" b="1"/>
              <a:t>jig</a:t>
            </a:r>
            <a:endParaRPr kumimoji="1" lang="ja-JP" altLang="en-US" b="1"/>
          </a:p>
        </p:txBody>
      </p:sp>
      <p:sp>
        <p:nvSpPr>
          <p:cNvPr id="80" name="Rectangle 7">
            <a:extLst>
              <a:ext uri="{FF2B5EF4-FFF2-40B4-BE49-F238E27FC236}">
                <a16:creationId xmlns:a16="http://schemas.microsoft.com/office/drawing/2014/main" id="{157FF8D9-B7A5-974E-99D8-840E5FB8189B}"/>
              </a:ext>
            </a:extLst>
          </p:cNvPr>
          <p:cNvSpPr>
            <a:spLocks noChangeArrowheads="1"/>
          </p:cNvSpPr>
          <p:nvPr/>
        </p:nvSpPr>
        <p:spPr bwMode="auto">
          <a:xfrm>
            <a:off x="-14288" y="646113"/>
            <a:ext cx="12187238" cy="114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Font typeface="Wingdings" pitchFamily="2" charset="2"/>
              <a:buChar char="§"/>
            </a:pPr>
            <a:r>
              <a:rPr lang="en-ZA" altLang="en-JP" sz="2400" dirty="0">
                <a:solidFill>
                  <a:srgbClr val="000000"/>
                </a:solidFill>
                <a:latin typeface="Arial" panose="020B0604020202020204" pitchFamily="34" charset="0"/>
                <a:cs typeface="Arial" panose="020B0604020202020204" pitchFamily="34" charset="0"/>
              </a:rPr>
              <a:t>Jigs are normally used to concentrate relatively material of </a:t>
            </a:r>
            <a:r>
              <a:rPr lang="en-ZA" altLang="en-JP" sz="2400" b="1" dirty="0">
                <a:solidFill>
                  <a:srgbClr val="000000"/>
                </a:solidFill>
                <a:latin typeface="Arial" panose="020B0604020202020204" pitchFamily="34" charset="0"/>
                <a:cs typeface="Arial" panose="020B0604020202020204" pitchFamily="34" charset="0"/>
              </a:rPr>
              <a:t>course particle sizes</a:t>
            </a:r>
            <a:r>
              <a:rPr lang="en-ZA" altLang="en-JP" sz="2400" dirty="0">
                <a:solidFill>
                  <a:srgbClr val="000000"/>
                </a:solidFill>
                <a:latin typeface="Arial" panose="020B0604020202020204" pitchFamily="34" charset="0"/>
                <a:cs typeface="Arial" panose="020B0604020202020204" pitchFamily="34" charset="0"/>
              </a:rPr>
              <a:t> (≥ 1mm) and fairly closed size range (top size to bottom size ≅ 3:1, i.e. 3 – 10mm).</a:t>
            </a:r>
          </a:p>
        </p:txBody>
      </p:sp>
    </p:spTree>
    <p:extLst>
      <p:ext uri="{BB962C8B-B14F-4D97-AF65-F5344CB8AC3E}">
        <p14:creationId xmlns:p14="http://schemas.microsoft.com/office/powerpoint/2010/main" val="3212524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dissolve">
                                      <p:cBhvr>
                                        <p:cTn id="14" dur="500"/>
                                        <p:tgtEl>
                                          <p:spTgt spid="24"/>
                                        </p:tgtEl>
                                      </p:cBhvr>
                                    </p:animEffect>
                                  </p:childTnLst>
                                </p:cTn>
                              </p:par>
                            </p:childTnLst>
                          </p:cTn>
                        </p:par>
                        <p:par>
                          <p:cTn id="15" fill="hold">
                            <p:stCondLst>
                              <p:cond delay="500"/>
                            </p:stCondLst>
                            <p:childTnLst>
                              <p:par>
                                <p:cTn id="16" presetID="6" presetClass="emph" presetSubtype="0" fill="hold" grpId="0" nodeType="afterEffect">
                                  <p:stCondLst>
                                    <p:cond delay="0"/>
                                  </p:stCondLst>
                                  <p:childTnLst>
                                    <p:animScale>
                                      <p:cBhvr>
                                        <p:cTn id="17" dur="1000" fill="hold"/>
                                        <p:tgtEl>
                                          <p:spTgt spid="19"/>
                                        </p:tgtEl>
                                      </p:cBhvr>
                                      <p:by x="100000" y="25000"/>
                                    </p:animScale>
                                  </p:childTnLst>
                                </p:cTn>
                              </p:par>
                              <p:par>
                                <p:cTn id="18" presetID="6" presetClass="emph" presetSubtype="0" fill="hold" grpId="0" nodeType="withEffect">
                                  <p:stCondLst>
                                    <p:cond delay="0"/>
                                  </p:stCondLst>
                                  <p:childTnLst>
                                    <p:animScale>
                                      <p:cBhvr>
                                        <p:cTn id="19" dur="1000" fill="hold"/>
                                        <p:tgtEl>
                                          <p:spTgt spid="14"/>
                                        </p:tgtEl>
                                      </p:cBhvr>
                                      <p:by x="100000" y="250000"/>
                                    </p:animScale>
                                  </p:childTnLst>
                                </p:cTn>
                              </p:par>
                              <p:par>
                                <p:cTn id="20" presetID="64" presetClass="path" presetSubtype="0" accel="50000" decel="50000" fill="hold" nodeType="withEffect">
                                  <p:stCondLst>
                                    <p:cond delay="0"/>
                                  </p:stCondLst>
                                  <p:childTnLst>
                                    <p:animMotion origin="layout" path="M 1.66667E-6 -2.59259E-6 L 1.66667E-6 -0.10208 " pathEditMode="relative" rAng="0" ptsTypes="AA">
                                      <p:cBhvr>
                                        <p:cTn id="21" dur="2000" fill="hold"/>
                                        <p:tgtEl>
                                          <p:spTgt spid="25"/>
                                        </p:tgtEl>
                                        <p:attrNameLst>
                                          <p:attrName>ppt_x</p:attrName>
                                          <p:attrName>ppt_y</p:attrName>
                                        </p:attrNameLst>
                                      </p:cBhvr>
                                      <p:rCtr x="0" y="-5116"/>
                                    </p:animMotion>
                                  </p:childTnLst>
                                </p:cTn>
                              </p:par>
                              <p:par>
                                <p:cTn id="22" presetID="64" presetClass="path" presetSubtype="0" accel="50000" decel="50000" fill="hold" nodeType="withEffect">
                                  <p:stCondLst>
                                    <p:cond delay="0"/>
                                  </p:stCondLst>
                                  <p:childTnLst>
                                    <p:animMotion origin="layout" path="M 0.00013 -0.00069 L -0.00378 -0.20092 " pathEditMode="relative" rAng="0" ptsTypes="AA">
                                      <p:cBhvr>
                                        <p:cTn id="23" dur="2000" fill="hold"/>
                                        <p:tgtEl>
                                          <p:spTgt spid="26"/>
                                        </p:tgtEl>
                                        <p:attrNameLst>
                                          <p:attrName>ppt_x</p:attrName>
                                          <p:attrName>ppt_y</p:attrName>
                                        </p:attrNameLst>
                                      </p:cBhvr>
                                      <p:rCtr x="-195" y="-10023"/>
                                    </p:animMotion>
                                  </p:childTnLst>
                                </p:cTn>
                              </p:par>
                              <p:par>
                                <p:cTn id="24" presetID="64" presetClass="path" presetSubtype="0" accel="50000" decel="50000" fill="hold" nodeType="withEffect">
                                  <p:stCondLst>
                                    <p:cond delay="0"/>
                                  </p:stCondLst>
                                  <p:childTnLst>
                                    <p:animMotion origin="layout" path="M -3.95833E-6 3.7037E-6 L -0.00065 -0.19422 " pathEditMode="relative" rAng="0" ptsTypes="AA">
                                      <p:cBhvr>
                                        <p:cTn id="25" dur="2000" fill="hold"/>
                                        <p:tgtEl>
                                          <p:spTgt spid="27"/>
                                        </p:tgtEl>
                                        <p:attrNameLst>
                                          <p:attrName>ppt_x</p:attrName>
                                          <p:attrName>ppt_y</p:attrName>
                                        </p:attrNameLst>
                                      </p:cBhvr>
                                      <p:rCtr x="-39" y="-9722"/>
                                    </p:animMotion>
                                  </p:childTnLst>
                                </p:cTn>
                              </p:par>
                              <p:par>
                                <p:cTn id="26" presetID="64" presetClass="path" presetSubtype="0" accel="50000" decel="50000" fill="hold" nodeType="withEffect">
                                  <p:stCondLst>
                                    <p:cond delay="0"/>
                                  </p:stCondLst>
                                  <p:childTnLst>
                                    <p:animMotion origin="layout" path="M -0.00091 0.00532 L -0.00091 -0.09444 " pathEditMode="relative" rAng="0" ptsTypes="AA">
                                      <p:cBhvr>
                                        <p:cTn id="27" dur="2000" fill="hold"/>
                                        <p:tgtEl>
                                          <p:spTgt spid="28"/>
                                        </p:tgtEl>
                                        <p:attrNameLst>
                                          <p:attrName>ppt_x</p:attrName>
                                          <p:attrName>ppt_y</p:attrName>
                                        </p:attrNameLst>
                                      </p:cBhvr>
                                      <p:rCtr x="0" y="-5000"/>
                                    </p:animMotion>
                                  </p:childTnLst>
                                </p:cTn>
                              </p:par>
                              <p:par>
                                <p:cTn id="28" presetID="64" presetClass="path" presetSubtype="0" accel="50000" decel="50000" fill="hold" nodeType="withEffect">
                                  <p:stCondLst>
                                    <p:cond delay="0"/>
                                  </p:stCondLst>
                                  <p:childTnLst>
                                    <p:animMotion origin="layout" path="M 0.00065 -0.00532 L 0.00039 -0.1574 " pathEditMode="relative" rAng="0" ptsTypes="AA">
                                      <p:cBhvr>
                                        <p:cTn id="29" dur="2000" fill="hold"/>
                                        <p:tgtEl>
                                          <p:spTgt spid="29"/>
                                        </p:tgtEl>
                                        <p:attrNameLst>
                                          <p:attrName>ppt_x</p:attrName>
                                          <p:attrName>ppt_y</p:attrName>
                                        </p:attrNameLst>
                                      </p:cBhvr>
                                      <p:rCtr x="-13" y="-7616"/>
                                    </p:animMotion>
                                  </p:childTnLst>
                                </p:cTn>
                              </p:par>
                              <p:par>
                                <p:cTn id="30" presetID="64" presetClass="path" presetSubtype="0" accel="50000" decel="50000" fill="hold" nodeType="withEffect">
                                  <p:stCondLst>
                                    <p:cond delay="0"/>
                                  </p:stCondLst>
                                  <p:childTnLst>
                                    <p:animMotion origin="layout" path="M 2.77556E-17 -3.7037E-6 L 0.00039 -0.10185 " pathEditMode="relative" rAng="0" ptsTypes="AA">
                                      <p:cBhvr>
                                        <p:cTn id="31" dur="2000" fill="hold"/>
                                        <p:tgtEl>
                                          <p:spTgt spid="30"/>
                                        </p:tgtEl>
                                        <p:attrNameLst>
                                          <p:attrName>ppt_x</p:attrName>
                                          <p:attrName>ppt_y</p:attrName>
                                        </p:attrNameLst>
                                      </p:cBhvr>
                                      <p:rCtr x="13" y="-5093"/>
                                    </p:animMotion>
                                  </p:childTnLst>
                                </p:cTn>
                              </p:par>
                              <p:par>
                                <p:cTn id="32" presetID="64" presetClass="path" presetSubtype="0" accel="50000" decel="50000" fill="hold" nodeType="withEffect">
                                  <p:stCondLst>
                                    <p:cond delay="0"/>
                                  </p:stCondLst>
                                  <p:childTnLst>
                                    <p:animMotion origin="layout" path="M 1.25E-6 2.59259E-6 L 1.25E-6 -0.14167 " pathEditMode="relative" rAng="0" ptsTypes="AA">
                                      <p:cBhvr>
                                        <p:cTn id="33" dur="2000" fill="hold"/>
                                        <p:tgtEl>
                                          <p:spTgt spid="31"/>
                                        </p:tgtEl>
                                        <p:attrNameLst>
                                          <p:attrName>ppt_x</p:attrName>
                                          <p:attrName>ppt_y</p:attrName>
                                        </p:attrNameLst>
                                      </p:cBhvr>
                                      <p:rCtr x="0" y="-7083"/>
                                    </p:animMotion>
                                  </p:childTnLst>
                                </p:cTn>
                              </p:par>
                              <p:par>
                                <p:cTn id="34" presetID="64" presetClass="path" presetSubtype="0" accel="50000" decel="50000" fill="hold" nodeType="withEffect">
                                  <p:stCondLst>
                                    <p:cond delay="0"/>
                                  </p:stCondLst>
                                  <p:childTnLst>
                                    <p:animMotion origin="layout" path="M 3.33333E-6 2.59259E-6 L -0.00065 -0.19422 " pathEditMode="relative" rAng="0" ptsTypes="AA">
                                      <p:cBhvr>
                                        <p:cTn id="35" dur="2000" fill="hold"/>
                                        <p:tgtEl>
                                          <p:spTgt spid="32"/>
                                        </p:tgtEl>
                                        <p:attrNameLst>
                                          <p:attrName>ppt_x</p:attrName>
                                          <p:attrName>ppt_y</p:attrName>
                                        </p:attrNameLst>
                                      </p:cBhvr>
                                      <p:rCtr x="-39" y="-9722"/>
                                    </p:animMotion>
                                  </p:childTnLst>
                                </p:cTn>
                              </p:par>
                              <p:par>
                                <p:cTn id="36" presetID="64" presetClass="path" presetSubtype="0" accel="50000" decel="50000" fill="hold" nodeType="withEffect">
                                  <p:stCondLst>
                                    <p:cond delay="0"/>
                                  </p:stCondLst>
                                  <p:childTnLst>
                                    <p:animMotion origin="layout" path="M -1.66667E-6 7.40741E-7 L -1.66667E-6 -0.10208 " pathEditMode="relative" rAng="0" ptsTypes="AA">
                                      <p:cBhvr>
                                        <p:cTn id="37" dur="2000" fill="hold"/>
                                        <p:tgtEl>
                                          <p:spTgt spid="33"/>
                                        </p:tgtEl>
                                        <p:attrNameLst>
                                          <p:attrName>ppt_x</p:attrName>
                                          <p:attrName>ppt_y</p:attrName>
                                        </p:attrNameLst>
                                      </p:cBhvr>
                                      <p:rCtr x="0" y="-5116"/>
                                    </p:animMotion>
                                  </p:childTnLst>
                                </p:cTn>
                              </p:par>
                              <p:par>
                                <p:cTn id="38" presetID="64" presetClass="path" presetSubtype="0" accel="50000" decel="50000" fill="hold" nodeType="withEffect">
                                  <p:stCondLst>
                                    <p:cond delay="0"/>
                                  </p:stCondLst>
                                  <p:childTnLst>
                                    <p:animMotion origin="layout" path="M 0.00013 4.07407E-6 L -0.00039 -0.19422 " pathEditMode="relative" rAng="0" ptsTypes="AA">
                                      <p:cBhvr>
                                        <p:cTn id="39" dur="2000" fill="hold"/>
                                        <p:tgtEl>
                                          <p:spTgt spid="34"/>
                                        </p:tgtEl>
                                        <p:attrNameLst>
                                          <p:attrName>ppt_x</p:attrName>
                                          <p:attrName>ppt_y</p:attrName>
                                        </p:attrNameLst>
                                      </p:cBhvr>
                                      <p:rCtr x="-26" y="-9722"/>
                                    </p:animMotion>
                                  </p:childTnLst>
                                </p:cTn>
                              </p:par>
                              <p:par>
                                <p:cTn id="40" presetID="64" presetClass="path" presetSubtype="0" accel="50000" decel="50000" fill="hold" nodeType="withEffect">
                                  <p:stCondLst>
                                    <p:cond delay="0"/>
                                  </p:stCondLst>
                                  <p:childTnLst>
                                    <p:animMotion origin="layout" path="M -0.00065 0.00532 L 0.00325 -0.0919 " pathEditMode="relative" rAng="0" ptsTypes="AA">
                                      <p:cBhvr>
                                        <p:cTn id="41" dur="2000" fill="hold"/>
                                        <p:tgtEl>
                                          <p:spTgt spid="35"/>
                                        </p:tgtEl>
                                        <p:attrNameLst>
                                          <p:attrName>ppt_x</p:attrName>
                                          <p:attrName>ppt_y</p:attrName>
                                        </p:attrNameLst>
                                      </p:cBhvr>
                                      <p:rCtr x="195" y="-4861"/>
                                    </p:animMotion>
                                  </p:childTnLst>
                                </p:cTn>
                              </p:par>
                              <p:par>
                                <p:cTn id="42" presetID="64" presetClass="path" presetSubtype="0" accel="50000" decel="50000" fill="hold" nodeType="withEffect">
                                  <p:stCondLst>
                                    <p:cond delay="0"/>
                                  </p:stCondLst>
                                  <p:childTnLst>
                                    <p:animMotion origin="layout" path="M -3.95833E-6 -4.81481E-6 L -0.00156 -0.18981 " pathEditMode="relative" rAng="0" ptsTypes="AA">
                                      <p:cBhvr>
                                        <p:cTn id="43" dur="2000" fill="hold"/>
                                        <p:tgtEl>
                                          <p:spTgt spid="36"/>
                                        </p:tgtEl>
                                        <p:attrNameLst>
                                          <p:attrName>ppt_x</p:attrName>
                                          <p:attrName>ppt_y</p:attrName>
                                        </p:attrNameLst>
                                      </p:cBhvr>
                                      <p:rCtr x="-78" y="-9491"/>
                                    </p:animMotion>
                                  </p:childTnLst>
                                </p:cTn>
                              </p:par>
                              <p:par>
                                <p:cTn id="44" presetID="64" presetClass="path" presetSubtype="0" accel="50000" decel="50000" fill="hold" nodeType="withEffect">
                                  <p:stCondLst>
                                    <p:cond delay="0"/>
                                  </p:stCondLst>
                                  <p:childTnLst>
                                    <p:animMotion origin="layout" path="M 5E-6 -7.40741E-7 L 0.00326 -0.20995 " pathEditMode="relative" rAng="0" ptsTypes="AA">
                                      <p:cBhvr>
                                        <p:cTn id="45" dur="2000" fill="hold"/>
                                        <p:tgtEl>
                                          <p:spTgt spid="37"/>
                                        </p:tgtEl>
                                        <p:attrNameLst>
                                          <p:attrName>ppt_x</p:attrName>
                                          <p:attrName>ppt_y</p:attrName>
                                        </p:attrNameLst>
                                      </p:cBhvr>
                                      <p:rCtr x="156" y="-10509"/>
                                    </p:animMotion>
                                  </p:childTnLst>
                                </p:cTn>
                              </p:par>
                              <p:par>
                                <p:cTn id="46" presetID="64" presetClass="path" presetSubtype="0" accel="50000" decel="50000" fill="hold" nodeType="withEffect">
                                  <p:stCondLst>
                                    <p:cond delay="0"/>
                                  </p:stCondLst>
                                  <p:childTnLst>
                                    <p:animMotion origin="layout" path="M 1.04167E-6 -1.11111E-6 L 1.04167E-6 -0.15231 " pathEditMode="relative" rAng="0" ptsTypes="AA">
                                      <p:cBhvr>
                                        <p:cTn id="47" dur="2000" fill="hold"/>
                                        <p:tgtEl>
                                          <p:spTgt spid="38"/>
                                        </p:tgtEl>
                                        <p:attrNameLst>
                                          <p:attrName>ppt_x</p:attrName>
                                          <p:attrName>ppt_y</p:attrName>
                                        </p:attrNameLst>
                                      </p:cBhvr>
                                      <p:rCtr x="0" y="-7616"/>
                                    </p:animMotion>
                                  </p:childTnLst>
                                </p:cTn>
                              </p:par>
                              <p:par>
                                <p:cTn id="48" presetID="64" presetClass="path" presetSubtype="0" accel="50000" decel="50000" fill="hold" nodeType="withEffect">
                                  <p:stCondLst>
                                    <p:cond delay="0"/>
                                  </p:stCondLst>
                                  <p:childTnLst>
                                    <p:animMotion origin="layout" path="M 1.66667E-6 4.81481E-6 L 1.66667E-6 -0.14167 " pathEditMode="relative" rAng="0" ptsTypes="AA">
                                      <p:cBhvr>
                                        <p:cTn id="49" dur="2000" fill="hold"/>
                                        <p:tgtEl>
                                          <p:spTgt spid="39"/>
                                        </p:tgtEl>
                                        <p:attrNameLst>
                                          <p:attrName>ppt_x</p:attrName>
                                          <p:attrName>ppt_y</p:attrName>
                                        </p:attrNameLst>
                                      </p:cBhvr>
                                      <p:rCtr x="0" y="-7083"/>
                                    </p:animMotion>
                                  </p:childTnLst>
                                </p:cTn>
                              </p:par>
                              <p:par>
                                <p:cTn id="50" presetID="64" presetClass="path" presetSubtype="0" accel="50000" decel="50000" fill="hold" nodeType="withEffect">
                                  <p:stCondLst>
                                    <p:cond delay="0"/>
                                  </p:stCondLst>
                                  <p:childTnLst>
                                    <p:animMotion origin="layout" path="M 4.79167E-6 -4.44444E-6 L -0.00378 -0.25555 " pathEditMode="relative" rAng="0" ptsTypes="AA">
                                      <p:cBhvr>
                                        <p:cTn id="51" dur="2000" fill="hold"/>
                                        <p:tgtEl>
                                          <p:spTgt spid="40"/>
                                        </p:tgtEl>
                                        <p:attrNameLst>
                                          <p:attrName>ppt_x</p:attrName>
                                          <p:attrName>ppt_y</p:attrName>
                                        </p:attrNameLst>
                                      </p:cBhvr>
                                      <p:rCtr x="-195" y="-12778"/>
                                    </p:animMotion>
                                  </p:childTnLst>
                                </p:cTn>
                              </p:par>
                              <p:par>
                                <p:cTn id="52" presetID="64" presetClass="path" presetSubtype="0" accel="50000" decel="50000" fill="hold" nodeType="withEffect">
                                  <p:stCondLst>
                                    <p:cond delay="0"/>
                                  </p:stCondLst>
                                  <p:childTnLst>
                                    <p:animMotion origin="layout" path="M -1.875E-6 -7.40741E-7 L 0.00052 -0.14167 " pathEditMode="relative" rAng="0" ptsTypes="AA">
                                      <p:cBhvr>
                                        <p:cTn id="53" dur="2000" fill="hold"/>
                                        <p:tgtEl>
                                          <p:spTgt spid="42"/>
                                        </p:tgtEl>
                                        <p:attrNameLst>
                                          <p:attrName>ppt_x</p:attrName>
                                          <p:attrName>ppt_y</p:attrName>
                                        </p:attrNameLst>
                                      </p:cBhvr>
                                      <p:rCtr x="26" y="-7083"/>
                                    </p:animMotion>
                                  </p:childTnLst>
                                </p:cTn>
                              </p:par>
                              <p:par>
                                <p:cTn id="54" presetID="64" presetClass="path" presetSubtype="0" accel="50000" decel="50000" fill="hold" nodeType="withEffect">
                                  <p:stCondLst>
                                    <p:cond delay="0"/>
                                  </p:stCondLst>
                                  <p:childTnLst>
                                    <p:animMotion origin="layout" path="M -0.00092 0.00532 L -0.00092 -0.09445 " pathEditMode="relative" rAng="0" ptsTypes="AA">
                                      <p:cBhvr>
                                        <p:cTn id="55" dur="2000" fill="hold"/>
                                        <p:tgtEl>
                                          <p:spTgt spid="43"/>
                                        </p:tgtEl>
                                        <p:attrNameLst>
                                          <p:attrName>ppt_x</p:attrName>
                                          <p:attrName>ppt_y</p:attrName>
                                        </p:attrNameLst>
                                      </p:cBhvr>
                                      <p:rCtr x="0" y="-5000"/>
                                    </p:animMotion>
                                  </p:childTnLst>
                                </p:cTn>
                              </p:par>
                              <p:par>
                                <p:cTn id="56" presetID="64" presetClass="path" presetSubtype="0" accel="50000" decel="50000" fill="hold" nodeType="withEffect">
                                  <p:stCondLst>
                                    <p:cond delay="0"/>
                                  </p:stCondLst>
                                  <p:childTnLst>
                                    <p:animMotion origin="layout" path="M -6.25E-7 1.48148E-6 L -0.01159 -0.22338 " pathEditMode="relative" rAng="0" ptsTypes="AA">
                                      <p:cBhvr>
                                        <p:cTn id="57" dur="2000" fill="hold"/>
                                        <p:tgtEl>
                                          <p:spTgt spid="45"/>
                                        </p:tgtEl>
                                        <p:attrNameLst>
                                          <p:attrName>ppt_x</p:attrName>
                                          <p:attrName>ppt_y</p:attrName>
                                        </p:attrNameLst>
                                      </p:cBhvr>
                                      <p:rCtr x="-586" y="-11181"/>
                                    </p:animMotion>
                                  </p:childTnLst>
                                </p:cTn>
                              </p:par>
                              <p:par>
                                <p:cTn id="58" presetID="64" presetClass="path" presetSubtype="0" accel="50000" decel="50000" fill="hold" nodeType="withEffect">
                                  <p:stCondLst>
                                    <p:cond delay="0"/>
                                  </p:stCondLst>
                                  <p:childTnLst>
                                    <p:animMotion origin="layout" path="M 0.00013 1.85185E-6 L -0.00039 -0.19421 " pathEditMode="relative" rAng="0" ptsTypes="AA">
                                      <p:cBhvr>
                                        <p:cTn id="59" dur="2000" fill="hold"/>
                                        <p:tgtEl>
                                          <p:spTgt spid="46"/>
                                        </p:tgtEl>
                                        <p:attrNameLst>
                                          <p:attrName>ppt_x</p:attrName>
                                          <p:attrName>ppt_y</p:attrName>
                                        </p:attrNameLst>
                                      </p:cBhvr>
                                      <p:rCtr x="-26" y="-9722"/>
                                    </p:animMotion>
                                  </p:childTnLst>
                                </p:cTn>
                              </p:par>
                              <p:par>
                                <p:cTn id="60" presetID="64" presetClass="path" presetSubtype="0" accel="50000" decel="50000" fill="hold" nodeType="withEffect">
                                  <p:stCondLst>
                                    <p:cond delay="0"/>
                                  </p:stCondLst>
                                  <p:childTnLst>
                                    <p:animMotion origin="layout" path="M -2.70833E-6 3.7037E-7 L -2.70833E-6 -0.09977 " pathEditMode="relative" rAng="0" ptsTypes="AA">
                                      <p:cBhvr>
                                        <p:cTn id="61" dur="2000" fill="hold"/>
                                        <p:tgtEl>
                                          <p:spTgt spid="47"/>
                                        </p:tgtEl>
                                        <p:attrNameLst>
                                          <p:attrName>ppt_x</p:attrName>
                                          <p:attrName>ppt_y</p:attrName>
                                        </p:attrNameLst>
                                      </p:cBhvr>
                                      <p:rCtr x="0" y="-5000"/>
                                    </p:animMotion>
                                  </p:childTnLst>
                                </p:cTn>
                              </p:par>
                              <p:par>
                                <p:cTn id="62" presetID="64" presetClass="path" presetSubtype="0" accel="50000" decel="50000" fill="hold" nodeType="withEffect">
                                  <p:stCondLst>
                                    <p:cond delay="0"/>
                                  </p:stCondLst>
                                  <p:childTnLst>
                                    <p:animMotion origin="layout" path="M 0.00065 -0.00509 L 0.00469 -0.21574 " pathEditMode="relative" rAng="0" ptsTypes="AA">
                                      <p:cBhvr>
                                        <p:cTn id="63" dur="2000" fill="hold"/>
                                        <p:tgtEl>
                                          <p:spTgt spid="48"/>
                                        </p:tgtEl>
                                        <p:attrNameLst>
                                          <p:attrName>ppt_x</p:attrName>
                                          <p:attrName>ppt_y</p:attrName>
                                        </p:attrNameLst>
                                      </p:cBhvr>
                                      <p:rCtr x="195" y="-10532"/>
                                    </p:animMotion>
                                  </p:childTnLst>
                                </p:cTn>
                              </p:par>
                              <p:par>
                                <p:cTn id="64" presetID="64" presetClass="path" presetSubtype="0" accel="50000" decel="50000" fill="hold" grpId="0" nodeType="withEffect">
                                  <p:stCondLst>
                                    <p:cond delay="0"/>
                                  </p:stCondLst>
                                  <p:childTnLst>
                                    <p:animMotion origin="layout" path="M 4.375E-6 2.96296E-6 L 4.375E-6 -0.10209 " pathEditMode="relative" rAng="0" ptsTypes="AA">
                                      <p:cBhvr>
                                        <p:cTn id="65" dur="2000" fill="hold"/>
                                        <p:tgtEl>
                                          <p:spTgt spid="49"/>
                                        </p:tgtEl>
                                        <p:attrNameLst>
                                          <p:attrName>ppt_x</p:attrName>
                                          <p:attrName>ppt_y</p:attrName>
                                        </p:attrNameLst>
                                      </p:cBhvr>
                                      <p:rCtr x="0" y="-5116"/>
                                    </p:animMotion>
                                  </p:childTnLst>
                                </p:cTn>
                              </p:par>
                              <p:par>
                                <p:cTn id="66" presetID="64" presetClass="path" presetSubtype="0" accel="50000" decel="50000" fill="hold" nodeType="withEffect">
                                  <p:stCondLst>
                                    <p:cond delay="0"/>
                                  </p:stCondLst>
                                  <p:childTnLst>
                                    <p:animMotion origin="layout" path="M 0.00013 4.44444E-6 L -0.00377 -0.15232 " pathEditMode="relative" rAng="0" ptsTypes="AA">
                                      <p:cBhvr>
                                        <p:cTn id="67" dur="2000" fill="hold"/>
                                        <p:tgtEl>
                                          <p:spTgt spid="50"/>
                                        </p:tgtEl>
                                        <p:attrNameLst>
                                          <p:attrName>ppt_x</p:attrName>
                                          <p:attrName>ppt_y</p:attrName>
                                        </p:attrNameLst>
                                      </p:cBhvr>
                                      <p:rCtr x="-195" y="-7616"/>
                                    </p:animMotion>
                                  </p:childTnLst>
                                </p:cTn>
                              </p:par>
                              <p:par>
                                <p:cTn id="68" presetID="64" presetClass="path" presetSubtype="0" accel="50000" decel="50000" fill="hold" nodeType="withEffect">
                                  <p:stCondLst>
                                    <p:cond delay="0"/>
                                  </p:stCondLst>
                                  <p:childTnLst>
                                    <p:animMotion origin="layout" path="M 2.29167E-6 2.59259E-6 L -0.00065 -0.19422 " pathEditMode="relative" rAng="0" ptsTypes="AA">
                                      <p:cBhvr>
                                        <p:cTn id="69" dur="2000" fill="hold"/>
                                        <p:tgtEl>
                                          <p:spTgt spid="51"/>
                                        </p:tgtEl>
                                        <p:attrNameLst>
                                          <p:attrName>ppt_x</p:attrName>
                                          <p:attrName>ppt_y</p:attrName>
                                        </p:attrNameLst>
                                      </p:cBhvr>
                                      <p:rCtr x="-39" y="-9722"/>
                                    </p:animMotion>
                                  </p:childTnLst>
                                </p:cTn>
                              </p:par>
                              <p:par>
                                <p:cTn id="70" presetID="64" presetClass="path" presetSubtype="0" accel="50000" decel="50000" fill="hold" nodeType="withEffect">
                                  <p:stCondLst>
                                    <p:cond delay="0"/>
                                  </p:stCondLst>
                                  <p:childTnLst>
                                    <p:animMotion origin="layout" path="M -0.00091 0.00532 L -0.00091 -0.09444 " pathEditMode="relative" rAng="0" ptsTypes="AA">
                                      <p:cBhvr>
                                        <p:cTn id="71" dur="2000" fill="hold"/>
                                        <p:tgtEl>
                                          <p:spTgt spid="52"/>
                                        </p:tgtEl>
                                        <p:attrNameLst>
                                          <p:attrName>ppt_x</p:attrName>
                                          <p:attrName>ppt_y</p:attrName>
                                        </p:attrNameLst>
                                      </p:cBhvr>
                                      <p:rCtr x="0" y="-5000"/>
                                    </p:animMotion>
                                  </p:childTnLst>
                                </p:cTn>
                              </p:par>
                              <p:par>
                                <p:cTn id="72" presetID="64" presetClass="path" presetSubtype="0" accel="50000" decel="50000" fill="hold" nodeType="withEffect">
                                  <p:stCondLst>
                                    <p:cond delay="0"/>
                                  </p:stCondLst>
                                  <p:childTnLst>
                                    <p:animMotion origin="layout" path="M -2.91667E-6 2.59259E-6 L -0.00377 -0.2331 " pathEditMode="relative" rAng="0" ptsTypes="AA">
                                      <p:cBhvr>
                                        <p:cTn id="73" dur="2000" fill="hold"/>
                                        <p:tgtEl>
                                          <p:spTgt spid="53"/>
                                        </p:tgtEl>
                                        <p:attrNameLst>
                                          <p:attrName>ppt_x</p:attrName>
                                          <p:attrName>ppt_y</p:attrName>
                                        </p:attrNameLst>
                                      </p:cBhvr>
                                      <p:rCtr x="-195" y="-11667"/>
                                    </p:animMotion>
                                  </p:childTnLst>
                                </p:cTn>
                              </p:par>
                              <p:par>
                                <p:cTn id="74" presetID="64" presetClass="path" presetSubtype="0" accel="50000" decel="50000" fill="hold" nodeType="withEffect">
                                  <p:stCondLst>
                                    <p:cond delay="0"/>
                                  </p:stCondLst>
                                  <p:childTnLst>
                                    <p:animMotion origin="layout" path="M 0.00013 -2.22222E-6 L -0.00039 -0.19421 " pathEditMode="relative" rAng="0" ptsTypes="AA">
                                      <p:cBhvr>
                                        <p:cTn id="75" dur="2000" fill="hold"/>
                                        <p:tgtEl>
                                          <p:spTgt spid="54"/>
                                        </p:tgtEl>
                                        <p:attrNameLst>
                                          <p:attrName>ppt_x</p:attrName>
                                          <p:attrName>ppt_y</p:attrName>
                                        </p:attrNameLst>
                                      </p:cBhvr>
                                      <p:rCtr x="-26" y="-9722"/>
                                    </p:animMotion>
                                  </p:childTnLst>
                                </p:cTn>
                              </p:par>
                              <p:par>
                                <p:cTn id="76" presetID="64" presetClass="path" presetSubtype="0" accel="50000" decel="50000" fill="hold" nodeType="withEffect">
                                  <p:stCondLst>
                                    <p:cond delay="0"/>
                                  </p:stCondLst>
                                  <p:childTnLst>
                                    <p:animMotion origin="layout" path="M 2.5E-6 3.7037E-6 L 2.5E-6 -0.15232 " pathEditMode="relative" rAng="0" ptsTypes="AA">
                                      <p:cBhvr>
                                        <p:cTn id="77" dur="2000" fill="hold"/>
                                        <p:tgtEl>
                                          <p:spTgt spid="55"/>
                                        </p:tgtEl>
                                        <p:attrNameLst>
                                          <p:attrName>ppt_x</p:attrName>
                                          <p:attrName>ppt_y</p:attrName>
                                        </p:attrNameLst>
                                      </p:cBhvr>
                                      <p:rCtr x="0" y="-7616"/>
                                    </p:animMotion>
                                  </p:childTnLst>
                                </p:cTn>
                              </p:par>
                              <p:par>
                                <p:cTn id="78" presetID="64" presetClass="path" presetSubtype="0" accel="50000" decel="50000" fill="hold" nodeType="withEffect">
                                  <p:stCondLst>
                                    <p:cond delay="0"/>
                                  </p:stCondLst>
                                  <p:childTnLst>
                                    <p:animMotion origin="layout" path="M 4.375E-6 3.7037E-7 L 4.375E-6 -0.15232 " pathEditMode="relative" rAng="0" ptsTypes="AA">
                                      <p:cBhvr>
                                        <p:cTn id="79" dur="2000" fill="hold"/>
                                        <p:tgtEl>
                                          <p:spTgt spid="58"/>
                                        </p:tgtEl>
                                        <p:attrNameLst>
                                          <p:attrName>ppt_x</p:attrName>
                                          <p:attrName>ppt_y</p:attrName>
                                        </p:attrNameLst>
                                      </p:cBhvr>
                                      <p:rCtr x="0" y="-7616"/>
                                    </p:animMotion>
                                  </p:childTnLst>
                                </p:cTn>
                              </p:par>
                              <p:par>
                                <p:cTn id="80" presetID="64" presetClass="path" presetSubtype="0" accel="50000" decel="50000" fill="hold" nodeType="withEffect">
                                  <p:stCondLst>
                                    <p:cond delay="0"/>
                                  </p:stCondLst>
                                  <p:childTnLst>
                                    <p:animMotion origin="layout" path="M -2.29167E-6 -2.59259E-6 L 0.00404 -0.15208 " pathEditMode="relative" rAng="0" ptsTypes="AA">
                                      <p:cBhvr>
                                        <p:cTn id="81" dur="2000" fill="hold"/>
                                        <p:tgtEl>
                                          <p:spTgt spid="59"/>
                                        </p:tgtEl>
                                        <p:attrNameLst>
                                          <p:attrName>ppt_x</p:attrName>
                                          <p:attrName>ppt_y</p:attrName>
                                        </p:attrNameLst>
                                      </p:cBhvr>
                                      <p:rCtr x="195" y="-7616"/>
                                    </p:animMotion>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dissolve">
                                      <p:cBhvr>
                                        <p:cTn id="86" dur="500"/>
                                        <p:tgtEl>
                                          <p:spTgt spid="56"/>
                                        </p:tgtEl>
                                      </p:cBhvr>
                                    </p:animEffect>
                                  </p:childTnLst>
                                </p:cTn>
                              </p:par>
                            </p:childTnLst>
                          </p:cTn>
                        </p:par>
                        <p:par>
                          <p:cTn id="87" fill="hold">
                            <p:stCondLst>
                              <p:cond delay="500"/>
                            </p:stCondLst>
                            <p:childTnLst>
                              <p:par>
                                <p:cTn id="88" presetID="6" presetClass="emph" presetSubtype="0" fill="hold" grpId="1" nodeType="afterEffect">
                                  <p:stCondLst>
                                    <p:cond delay="0"/>
                                  </p:stCondLst>
                                  <p:childTnLst>
                                    <p:animScale>
                                      <p:cBhvr>
                                        <p:cTn id="89" dur="2000" fill="hold"/>
                                        <p:tgtEl>
                                          <p:spTgt spid="14"/>
                                        </p:tgtEl>
                                      </p:cBhvr>
                                      <p:by x="100000" y="40000"/>
                                    </p:animScale>
                                  </p:childTnLst>
                                </p:cTn>
                              </p:par>
                              <p:par>
                                <p:cTn id="90" presetID="6" presetClass="emph" presetSubtype="0" fill="hold" grpId="1" nodeType="withEffect">
                                  <p:stCondLst>
                                    <p:cond delay="0"/>
                                  </p:stCondLst>
                                  <p:childTnLst>
                                    <p:animScale>
                                      <p:cBhvr>
                                        <p:cTn id="91" dur="2000" fill="hold"/>
                                        <p:tgtEl>
                                          <p:spTgt spid="19"/>
                                        </p:tgtEl>
                                      </p:cBhvr>
                                      <p:by x="100000" y="400000"/>
                                    </p:animScale>
                                  </p:childTnLst>
                                </p:cTn>
                              </p:par>
                              <p:par>
                                <p:cTn id="92" presetID="42" presetClass="path" presetSubtype="0" accel="50000" decel="50000" fill="hold" nodeType="withEffect">
                                  <p:stCondLst>
                                    <p:cond delay="0"/>
                                  </p:stCondLst>
                                  <p:childTnLst>
                                    <p:animMotion origin="layout" path="M 1.66667E-6 -0.10208 L 0.00768 0.09121 " pathEditMode="relative" rAng="0" ptsTypes="AA">
                                      <p:cBhvr>
                                        <p:cTn id="93" dur="2000" fill="hold"/>
                                        <p:tgtEl>
                                          <p:spTgt spid="25"/>
                                        </p:tgtEl>
                                        <p:attrNameLst>
                                          <p:attrName>ppt_x</p:attrName>
                                          <p:attrName>ppt_y</p:attrName>
                                        </p:attrNameLst>
                                      </p:cBhvr>
                                      <p:rCtr x="378" y="9653"/>
                                    </p:animMotion>
                                  </p:childTnLst>
                                </p:cTn>
                              </p:par>
                              <p:par>
                                <p:cTn id="94" presetID="42" presetClass="path" presetSubtype="0" accel="50000" decel="50000" fill="hold" nodeType="withEffect">
                                  <p:stCondLst>
                                    <p:cond delay="0"/>
                                  </p:stCondLst>
                                  <p:childTnLst>
                                    <p:animMotion origin="layout" path="M -0.00378 -0.20092 L -0.00404 -0.04282 " pathEditMode="relative" rAng="0" ptsTypes="AA">
                                      <p:cBhvr>
                                        <p:cTn id="95" dur="2000" fill="hold"/>
                                        <p:tgtEl>
                                          <p:spTgt spid="26"/>
                                        </p:tgtEl>
                                        <p:attrNameLst>
                                          <p:attrName>ppt_x</p:attrName>
                                          <p:attrName>ppt_y</p:attrName>
                                        </p:attrNameLst>
                                      </p:cBhvr>
                                      <p:rCtr x="-13" y="7894"/>
                                    </p:animMotion>
                                  </p:childTnLst>
                                </p:cTn>
                              </p:par>
                              <p:par>
                                <p:cTn id="96" presetID="42" presetClass="path" presetSubtype="0" accel="50000" decel="50000" fill="hold" nodeType="withEffect">
                                  <p:stCondLst>
                                    <p:cond delay="0"/>
                                  </p:stCondLst>
                                  <p:childTnLst>
                                    <p:animMotion origin="layout" path="M -0.00065 -0.19399 L 0.00404 -0.09167 " pathEditMode="relative" rAng="0" ptsTypes="AA">
                                      <p:cBhvr>
                                        <p:cTn id="97" dur="2000" fill="hold"/>
                                        <p:tgtEl>
                                          <p:spTgt spid="27"/>
                                        </p:tgtEl>
                                        <p:attrNameLst>
                                          <p:attrName>ppt_x</p:attrName>
                                          <p:attrName>ppt_y</p:attrName>
                                        </p:attrNameLst>
                                      </p:cBhvr>
                                      <p:rCtr x="234" y="5116"/>
                                    </p:animMotion>
                                  </p:childTnLst>
                                </p:cTn>
                              </p:par>
                              <p:par>
                                <p:cTn id="98" presetID="42" presetClass="path" presetSubtype="0" accel="50000" decel="50000" fill="hold" nodeType="withEffect">
                                  <p:stCondLst>
                                    <p:cond delay="0"/>
                                  </p:stCondLst>
                                  <p:childTnLst>
                                    <p:animMotion origin="layout" path="M -0.00091 -0.09444 L -0.00169 0.05255 " pathEditMode="relative" rAng="0" ptsTypes="AA">
                                      <p:cBhvr>
                                        <p:cTn id="99" dur="2000" fill="hold"/>
                                        <p:tgtEl>
                                          <p:spTgt spid="28"/>
                                        </p:tgtEl>
                                        <p:attrNameLst>
                                          <p:attrName>ppt_x</p:attrName>
                                          <p:attrName>ppt_y</p:attrName>
                                        </p:attrNameLst>
                                      </p:cBhvr>
                                      <p:rCtr x="-39" y="7338"/>
                                    </p:animMotion>
                                  </p:childTnLst>
                                </p:cTn>
                              </p:par>
                              <p:par>
                                <p:cTn id="100" presetID="42" presetClass="path" presetSubtype="0" accel="50000" decel="50000" fill="hold" nodeType="withEffect">
                                  <p:stCondLst>
                                    <p:cond delay="0"/>
                                  </p:stCondLst>
                                  <p:childTnLst>
                                    <p:animMotion origin="layout" path="M 0.00039 -0.1574 L 0.00403 -0.04282 " pathEditMode="relative" rAng="0" ptsTypes="AA">
                                      <p:cBhvr>
                                        <p:cTn id="101" dur="2000" fill="hold"/>
                                        <p:tgtEl>
                                          <p:spTgt spid="29"/>
                                        </p:tgtEl>
                                        <p:attrNameLst>
                                          <p:attrName>ppt_x</p:attrName>
                                          <p:attrName>ppt_y</p:attrName>
                                        </p:attrNameLst>
                                      </p:cBhvr>
                                      <p:rCtr x="182" y="5718"/>
                                    </p:animMotion>
                                  </p:childTnLst>
                                </p:cTn>
                              </p:par>
                              <p:par>
                                <p:cTn id="102" presetID="42" presetClass="path" presetSubtype="0" accel="50000" decel="50000" fill="hold" nodeType="withEffect">
                                  <p:stCondLst>
                                    <p:cond delay="0"/>
                                  </p:stCondLst>
                                  <p:childTnLst>
                                    <p:animMotion origin="layout" path="M 0.00039 -0.10185 L -0.01185 0.04005 " pathEditMode="relative" rAng="0" ptsTypes="AA">
                                      <p:cBhvr>
                                        <p:cTn id="103" dur="2000" fill="hold"/>
                                        <p:tgtEl>
                                          <p:spTgt spid="30"/>
                                        </p:tgtEl>
                                        <p:attrNameLst>
                                          <p:attrName>ppt_x</p:attrName>
                                          <p:attrName>ppt_y</p:attrName>
                                        </p:attrNameLst>
                                      </p:cBhvr>
                                      <p:rCtr x="-612" y="7083"/>
                                    </p:animMotion>
                                  </p:childTnLst>
                                </p:cTn>
                              </p:par>
                              <p:par>
                                <p:cTn id="104" presetID="42" presetClass="path" presetSubtype="0" accel="50000" decel="50000" fill="hold" nodeType="withEffect">
                                  <p:stCondLst>
                                    <p:cond delay="0"/>
                                  </p:stCondLst>
                                  <p:childTnLst>
                                    <p:animMotion origin="layout" path="M 1.25E-6 -0.14167 L -0.00065 0.00532 " pathEditMode="relative" rAng="0" ptsTypes="AA">
                                      <p:cBhvr>
                                        <p:cTn id="105" dur="2000" fill="hold"/>
                                        <p:tgtEl>
                                          <p:spTgt spid="31"/>
                                        </p:tgtEl>
                                        <p:attrNameLst>
                                          <p:attrName>ppt_x</p:attrName>
                                          <p:attrName>ppt_y</p:attrName>
                                        </p:attrNameLst>
                                      </p:cBhvr>
                                      <p:rCtr x="-39" y="7338"/>
                                    </p:animMotion>
                                  </p:childTnLst>
                                </p:cTn>
                              </p:par>
                              <p:par>
                                <p:cTn id="106" presetID="42" presetClass="path" presetSubtype="0" accel="50000" decel="50000" fill="hold" nodeType="withEffect">
                                  <p:stCondLst>
                                    <p:cond delay="0"/>
                                  </p:stCondLst>
                                  <p:childTnLst>
                                    <p:animMotion origin="layout" path="M -0.00065 -0.19398 L 0.00403 -0.04722 " pathEditMode="relative" rAng="0" ptsTypes="AA">
                                      <p:cBhvr>
                                        <p:cTn id="107" dur="2000" fill="hold"/>
                                        <p:tgtEl>
                                          <p:spTgt spid="32"/>
                                        </p:tgtEl>
                                        <p:attrNameLst>
                                          <p:attrName>ppt_x</p:attrName>
                                          <p:attrName>ppt_y</p:attrName>
                                        </p:attrNameLst>
                                      </p:cBhvr>
                                      <p:rCtr x="234" y="7338"/>
                                    </p:animMotion>
                                  </p:childTnLst>
                                </p:cTn>
                              </p:par>
                              <p:par>
                                <p:cTn id="108" presetID="42" presetClass="path" presetSubtype="0" accel="50000" decel="50000" fill="hold" nodeType="withEffect">
                                  <p:stCondLst>
                                    <p:cond delay="0"/>
                                  </p:stCondLst>
                                  <p:childTnLst>
                                    <p:animMotion origin="layout" path="M -1.66667E-6 -0.10208 L 0.00768 0.08194 " pathEditMode="relative" rAng="0" ptsTypes="AA">
                                      <p:cBhvr>
                                        <p:cTn id="109" dur="2000" fill="hold"/>
                                        <p:tgtEl>
                                          <p:spTgt spid="33"/>
                                        </p:tgtEl>
                                        <p:attrNameLst>
                                          <p:attrName>ppt_x</p:attrName>
                                          <p:attrName>ppt_y</p:attrName>
                                        </p:attrNameLst>
                                      </p:cBhvr>
                                      <p:rCtr x="378" y="9190"/>
                                    </p:animMotion>
                                  </p:childTnLst>
                                </p:cTn>
                              </p:par>
                              <p:par>
                                <p:cTn id="110" presetID="42" presetClass="path" presetSubtype="0" accel="50000" decel="50000" fill="hold" nodeType="withEffect">
                                  <p:stCondLst>
                                    <p:cond delay="0"/>
                                  </p:stCondLst>
                                  <p:childTnLst>
                                    <p:animMotion origin="layout" path="M -0.00039 -0.19422 L 0.01198 -0.02107 " pathEditMode="relative" rAng="0" ptsTypes="AA">
                                      <p:cBhvr>
                                        <p:cTn id="111" dur="2000" fill="hold"/>
                                        <p:tgtEl>
                                          <p:spTgt spid="34"/>
                                        </p:tgtEl>
                                        <p:attrNameLst>
                                          <p:attrName>ppt_x</p:attrName>
                                          <p:attrName>ppt_y</p:attrName>
                                        </p:attrNameLst>
                                      </p:cBhvr>
                                      <p:rCtr x="612" y="8657"/>
                                    </p:animMotion>
                                  </p:childTnLst>
                                </p:cTn>
                              </p:par>
                              <p:par>
                                <p:cTn id="112" presetID="42" presetClass="path" presetSubtype="0" accel="50000" decel="50000" fill="hold" nodeType="withEffect">
                                  <p:stCondLst>
                                    <p:cond delay="0"/>
                                  </p:stCondLst>
                                  <p:childTnLst>
                                    <p:animMotion origin="layout" path="M 0.00325 -0.0919 L 0.01198 0.00555 " pathEditMode="relative" rAng="0" ptsTypes="AA">
                                      <p:cBhvr>
                                        <p:cTn id="113" dur="2000" fill="hold"/>
                                        <p:tgtEl>
                                          <p:spTgt spid="35"/>
                                        </p:tgtEl>
                                        <p:attrNameLst>
                                          <p:attrName>ppt_x</p:attrName>
                                          <p:attrName>ppt_y</p:attrName>
                                        </p:attrNameLst>
                                      </p:cBhvr>
                                      <p:rCtr x="430" y="4861"/>
                                    </p:animMotion>
                                  </p:childTnLst>
                                </p:cTn>
                              </p:par>
                              <p:par>
                                <p:cTn id="114" presetID="42" presetClass="path" presetSubtype="0" accel="50000" decel="50000" fill="hold" nodeType="withEffect">
                                  <p:stCondLst>
                                    <p:cond delay="0"/>
                                  </p:stCondLst>
                                  <p:childTnLst>
                                    <p:animMotion origin="layout" path="M -0.00156 -0.18958 L 0.0198 -0.00324 " pathEditMode="relative" rAng="0" ptsTypes="AA">
                                      <p:cBhvr>
                                        <p:cTn id="115" dur="2000" fill="hold"/>
                                        <p:tgtEl>
                                          <p:spTgt spid="36"/>
                                        </p:tgtEl>
                                        <p:attrNameLst>
                                          <p:attrName>ppt_x</p:attrName>
                                          <p:attrName>ppt_y</p:attrName>
                                        </p:attrNameLst>
                                      </p:cBhvr>
                                      <p:rCtr x="1068" y="9306"/>
                                    </p:animMotion>
                                  </p:childTnLst>
                                </p:cTn>
                              </p:par>
                              <p:par>
                                <p:cTn id="116" presetID="42" presetClass="path" presetSubtype="0" accel="50000" decel="50000" fill="hold" nodeType="withEffect">
                                  <p:stCondLst>
                                    <p:cond delay="0"/>
                                  </p:stCondLst>
                                  <p:childTnLst>
                                    <p:animMotion origin="layout" path="M 0.00326 -0.20995 L 0.00404 -0.12384 " pathEditMode="relative" rAng="0" ptsTypes="AA">
                                      <p:cBhvr>
                                        <p:cTn id="117" dur="2000" fill="hold"/>
                                        <p:tgtEl>
                                          <p:spTgt spid="37"/>
                                        </p:tgtEl>
                                        <p:attrNameLst>
                                          <p:attrName>ppt_x</p:attrName>
                                          <p:attrName>ppt_y</p:attrName>
                                        </p:attrNameLst>
                                      </p:cBhvr>
                                      <p:rCtr x="39" y="4306"/>
                                    </p:animMotion>
                                  </p:childTnLst>
                                </p:cTn>
                              </p:par>
                              <p:par>
                                <p:cTn id="118" presetID="42" presetClass="path" presetSubtype="0" accel="50000" decel="50000" fill="hold" nodeType="withEffect">
                                  <p:stCondLst>
                                    <p:cond delay="0"/>
                                  </p:stCondLst>
                                  <p:childTnLst>
                                    <p:animMotion origin="layout" path="M 1.04167E-6 -0.15231 L -0.00052 0.00533 " pathEditMode="relative" rAng="0" ptsTypes="AA">
                                      <p:cBhvr>
                                        <p:cTn id="119" dur="2000" fill="hold"/>
                                        <p:tgtEl>
                                          <p:spTgt spid="38"/>
                                        </p:tgtEl>
                                        <p:attrNameLst>
                                          <p:attrName>ppt_x</p:attrName>
                                          <p:attrName>ppt_y</p:attrName>
                                        </p:attrNameLst>
                                      </p:cBhvr>
                                      <p:rCtr x="-26" y="7870"/>
                                    </p:animMotion>
                                  </p:childTnLst>
                                </p:cTn>
                              </p:par>
                              <p:par>
                                <p:cTn id="120" presetID="42" presetClass="path" presetSubtype="0" accel="50000" decel="50000" fill="hold" nodeType="withEffect">
                                  <p:stCondLst>
                                    <p:cond delay="0"/>
                                  </p:stCondLst>
                                  <p:childTnLst>
                                    <p:animMotion origin="layout" path="M 1.66667E-6 -0.14167 L -0.00065 0.00532 " pathEditMode="relative" rAng="0" ptsTypes="AA">
                                      <p:cBhvr>
                                        <p:cTn id="121" dur="2000" fill="hold"/>
                                        <p:tgtEl>
                                          <p:spTgt spid="39"/>
                                        </p:tgtEl>
                                        <p:attrNameLst>
                                          <p:attrName>ppt_x</p:attrName>
                                          <p:attrName>ppt_y</p:attrName>
                                        </p:attrNameLst>
                                      </p:cBhvr>
                                      <p:rCtr x="-39" y="7338"/>
                                    </p:animMotion>
                                  </p:childTnLst>
                                </p:cTn>
                              </p:par>
                              <p:par>
                                <p:cTn id="122" presetID="42" presetClass="path" presetSubtype="0" accel="50000" decel="50000" fill="hold" nodeType="withEffect">
                                  <p:stCondLst>
                                    <p:cond delay="0"/>
                                  </p:stCondLst>
                                  <p:childTnLst>
                                    <p:animMotion origin="layout" path="M -0.00378 -0.25532 L -0.01967 -0.15092 " pathEditMode="relative" rAng="0" ptsTypes="AA">
                                      <p:cBhvr>
                                        <p:cTn id="123" dur="2000" fill="hold"/>
                                        <p:tgtEl>
                                          <p:spTgt spid="40"/>
                                        </p:tgtEl>
                                        <p:attrNameLst>
                                          <p:attrName>ppt_x</p:attrName>
                                          <p:attrName>ppt_y</p:attrName>
                                        </p:attrNameLst>
                                      </p:cBhvr>
                                      <p:rCtr x="-794" y="5208"/>
                                    </p:animMotion>
                                  </p:childTnLst>
                                </p:cTn>
                              </p:par>
                              <p:par>
                                <p:cTn id="124" presetID="42" presetClass="path" presetSubtype="0" accel="50000" decel="50000" fill="hold" nodeType="withEffect">
                                  <p:stCondLst>
                                    <p:cond delay="0"/>
                                  </p:stCondLst>
                                  <p:childTnLst>
                                    <p:animMotion origin="layout" path="M 0.00052 -0.14167 L 0.01107 0.10301 " pathEditMode="relative" rAng="0" ptsTypes="AA">
                                      <p:cBhvr>
                                        <p:cTn id="125" dur="2000" fill="hold"/>
                                        <p:tgtEl>
                                          <p:spTgt spid="42"/>
                                        </p:tgtEl>
                                        <p:attrNameLst>
                                          <p:attrName>ppt_x</p:attrName>
                                          <p:attrName>ppt_y</p:attrName>
                                        </p:attrNameLst>
                                      </p:cBhvr>
                                      <p:rCtr x="521" y="12222"/>
                                    </p:animMotion>
                                  </p:childTnLst>
                                </p:cTn>
                              </p:par>
                              <p:par>
                                <p:cTn id="126" presetID="42" presetClass="path" presetSubtype="0" accel="50000" decel="50000" fill="hold" nodeType="withEffect">
                                  <p:stCondLst>
                                    <p:cond delay="0"/>
                                  </p:stCondLst>
                                  <p:childTnLst>
                                    <p:animMotion origin="layout" path="M -0.00092 -0.09445 L 0.03125 0.05046 " pathEditMode="relative" rAng="0" ptsTypes="AA">
                                      <p:cBhvr>
                                        <p:cTn id="127" dur="2000" fill="hold"/>
                                        <p:tgtEl>
                                          <p:spTgt spid="43"/>
                                        </p:tgtEl>
                                        <p:attrNameLst>
                                          <p:attrName>ppt_x</p:attrName>
                                          <p:attrName>ppt_y</p:attrName>
                                        </p:attrNameLst>
                                      </p:cBhvr>
                                      <p:rCtr x="1602" y="7245"/>
                                    </p:animMotion>
                                  </p:childTnLst>
                                </p:cTn>
                              </p:par>
                              <p:par>
                                <p:cTn id="128" presetID="42" presetClass="path" presetSubtype="0" accel="50000" decel="50000" fill="hold" nodeType="withEffect">
                                  <p:stCondLst>
                                    <p:cond delay="0"/>
                                  </p:stCondLst>
                                  <p:childTnLst>
                                    <p:animMotion origin="layout" path="M -0.01159 -0.22338 L -0.01966 -0.13935 " pathEditMode="relative" rAng="0" ptsTypes="AA">
                                      <p:cBhvr>
                                        <p:cTn id="129" dur="2000" fill="hold"/>
                                        <p:tgtEl>
                                          <p:spTgt spid="45"/>
                                        </p:tgtEl>
                                        <p:attrNameLst>
                                          <p:attrName>ppt_x</p:attrName>
                                          <p:attrName>ppt_y</p:attrName>
                                        </p:attrNameLst>
                                      </p:cBhvr>
                                      <p:rCtr x="-404" y="4190"/>
                                    </p:animMotion>
                                  </p:childTnLst>
                                </p:cTn>
                              </p:par>
                              <p:par>
                                <p:cTn id="130" presetID="42" presetClass="path" presetSubtype="0" accel="50000" decel="50000" fill="hold" nodeType="withEffect">
                                  <p:stCondLst>
                                    <p:cond delay="0"/>
                                  </p:stCondLst>
                                  <p:childTnLst>
                                    <p:animMotion origin="layout" path="M -0.00039 -0.19421 L -0.00378 -0.00857 " pathEditMode="relative" rAng="0" ptsTypes="AA">
                                      <p:cBhvr>
                                        <p:cTn id="131" dur="2000" fill="hold"/>
                                        <p:tgtEl>
                                          <p:spTgt spid="46"/>
                                        </p:tgtEl>
                                        <p:attrNameLst>
                                          <p:attrName>ppt_x</p:attrName>
                                          <p:attrName>ppt_y</p:attrName>
                                        </p:attrNameLst>
                                      </p:cBhvr>
                                      <p:rCtr x="-169" y="9282"/>
                                    </p:animMotion>
                                  </p:childTnLst>
                                </p:cTn>
                              </p:par>
                              <p:par>
                                <p:cTn id="132" presetID="42" presetClass="path" presetSubtype="0" accel="50000" decel="50000" fill="hold" nodeType="withEffect">
                                  <p:stCondLst>
                                    <p:cond delay="0"/>
                                  </p:stCondLst>
                                  <p:childTnLst>
                                    <p:animMotion origin="layout" path="M -2.70833E-6 -0.09977 L -0.00065 0.04722 " pathEditMode="relative" rAng="0" ptsTypes="AA">
                                      <p:cBhvr>
                                        <p:cTn id="133" dur="2000" fill="hold"/>
                                        <p:tgtEl>
                                          <p:spTgt spid="47"/>
                                        </p:tgtEl>
                                        <p:attrNameLst>
                                          <p:attrName>ppt_x</p:attrName>
                                          <p:attrName>ppt_y</p:attrName>
                                        </p:attrNameLst>
                                      </p:cBhvr>
                                      <p:rCtr x="-39" y="7338"/>
                                    </p:animMotion>
                                  </p:childTnLst>
                                </p:cTn>
                              </p:par>
                              <p:par>
                                <p:cTn id="134" presetID="42" presetClass="path" presetSubtype="0" accel="50000" decel="50000" fill="hold" nodeType="withEffect">
                                  <p:stCondLst>
                                    <p:cond delay="0"/>
                                  </p:stCondLst>
                                  <p:childTnLst>
                                    <p:animMotion origin="layout" path="M 0.00469 -0.21574 L 0.0276 -0.05301 " pathEditMode="relative" rAng="0" ptsTypes="AA">
                                      <p:cBhvr>
                                        <p:cTn id="135" dur="2000" fill="hold"/>
                                        <p:tgtEl>
                                          <p:spTgt spid="48"/>
                                        </p:tgtEl>
                                        <p:attrNameLst>
                                          <p:attrName>ppt_x</p:attrName>
                                          <p:attrName>ppt_y</p:attrName>
                                        </p:attrNameLst>
                                      </p:cBhvr>
                                      <p:rCtr x="1146" y="8125"/>
                                    </p:animMotion>
                                  </p:childTnLst>
                                </p:cTn>
                              </p:par>
                              <p:par>
                                <p:cTn id="136" presetID="42" presetClass="path" presetSubtype="0" accel="50000" decel="50000" fill="hold" grpId="1" nodeType="withEffect">
                                  <p:stCondLst>
                                    <p:cond delay="0"/>
                                  </p:stCondLst>
                                  <p:childTnLst>
                                    <p:animMotion origin="layout" path="M 4.375E-6 -0.10209 L 0.00039 0.04745 " pathEditMode="relative" rAng="0" ptsTypes="AA">
                                      <p:cBhvr>
                                        <p:cTn id="137" dur="2000" fill="hold"/>
                                        <p:tgtEl>
                                          <p:spTgt spid="49"/>
                                        </p:tgtEl>
                                        <p:attrNameLst>
                                          <p:attrName>ppt_x</p:attrName>
                                          <p:attrName>ppt_y</p:attrName>
                                        </p:attrNameLst>
                                      </p:cBhvr>
                                      <p:rCtr x="13" y="7477"/>
                                    </p:animMotion>
                                  </p:childTnLst>
                                </p:cTn>
                              </p:par>
                              <p:par>
                                <p:cTn id="138" presetID="42" presetClass="path" presetSubtype="0" accel="50000" decel="50000" fill="hold" nodeType="withEffect">
                                  <p:stCondLst>
                                    <p:cond delay="0"/>
                                  </p:stCondLst>
                                  <p:childTnLst>
                                    <p:animMotion origin="layout" path="M -0.00377 -0.15232 L -0.01966 -0.02107 " pathEditMode="relative" rAng="0" ptsTypes="AA">
                                      <p:cBhvr>
                                        <p:cTn id="139" dur="2000" fill="hold"/>
                                        <p:tgtEl>
                                          <p:spTgt spid="50"/>
                                        </p:tgtEl>
                                        <p:attrNameLst>
                                          <p:attrName>ppt_x</p:attrName>
                                          <p:attrName>ppt_y</p:attrName>
                                        </p:attrNameLst>
                                      </p:cBhvr>
                                      <p:rCtr x="-794" y="6551"/>
                                    </p:animMotion>
                                  </p:childTnLst>
                                </p:cTn>
                              </p:par>
                              <p:par>
                                <p:cTn id="140" presetID="42" presetClass="path" presetSubtype="0" accel="50000" decel="50000" fill="hold" nodeType="withEffect">
                                  <p:stCondLst>
                                    <p:cond delay="0"/>
                                  </p:stCondLst>
                                  <p:childTnLst>
                                    <p:animMotion origin="layout" path="M -0.00065 -0.19422 L -0.00378 -0.08912 " pathEditMode="relative" rAng="0" ptsTypes="AA">
                                      <p:cBhvr>
                                        <p:cTn id="141" dur="2000" fill="hold"/>
                                        <p:tgtEl>
                                          <p:spTgt spid="51"/>
                                        </p:tgtEl>
                                        <p:attrNameLst>
                                          <p:attrName>ppt_x</p:attrName>
                                          <p:attrName>ppt_y</p:attrName>
                                        </p:attrNameLst>
                                      </p:cBhvr>
                                      <p:rCtr x="-156" y="5255"/>
                                    </p:animMotion>
                                  </p:childTnLst>
                                </p:cTn>
                              </p:par>
                              <p:par>
                                <p:cTn id="142" presetID="42" presetClass="path" presetSubtype="0" accel="50000" decel="50000" fill="hold" nodeType="withEffect">
                                  <p:stCondLst>
                                    <p:cond delay="0"/>
                                  </p:stCondLst>
                                  <p:childTnLst>
                                    <p:animMotion origin="layout" path="M -0.00091 -0.09444 L 0.02032 0.10185 " pathEditMode="relative" rAng="0" ptsTypes="AA">
                                      <p:cBhvr>
                                        <p:cTn id="143" dur="2000" fill="hold"/>
                                        <p:tgtEl>
                                          <p:spTgt spid="52"/>
                                        </p:tgtEl>
                                        <p:attrNameLst>
                                          <p:attrName>ppt_x</p:attrName>
                                          <p:attrName>ppt_y</p:attrName>
                                        </p:attrNameLst>
                                      </p:cBhvr>
                                      <p:rCtr x="1055" y="9815"/>
                                    </p:animMotion>
                                  </p:childTnLst>
                                </p:cTn>
                              </p:par>
                              <p:par>
                                <p:cTn id="144" presetID="42" presetClass="path" presetSubtype="0" accel="50000" decel="50000" fill="hold" nodeType="withEffect">
                                  <p:stCondLst>
                                    <p:cond delay="0"/>
                                  </p:stCondLst>
                                  <p:childTnLst>
                                    <p:animMotion origin="layout" path="M -0.00377 -0.2331 L -0.00377 -0.09653 " pathEditMode="relative" rAng="0" ptsTypes="AA">
                                      <p:cBhvr>
                                        <p:cTn id="145" dur="2000" fill="hold"/>
                                        <p:tgtEl>
                                          <p:spTgt spid="53"/>
                                        </p:tgtEl>
                                        <p:attrNameLst>
                                          <p:attrName>ppt_x</p:attrName>
                                          <p:attrName>ppt_y</p:attrName>
                                        </p:attrNameLst>
                                      </p:cBhvr>
                                      <p:rCtr x="0" y="6829"/>
                                    </p:animMotion>
                                  </p:childTnLst>
                                </p:cTn>
                              </p:par>
                              <p:par>
                                <p:cTn id="146" presetID="42" presetClass="path" presetSubtype="0" accel="50000" decel="50000" fill="hold" nodeType="withEffect">
                                  <p:stCondLst>
                                    <p:cond delay="0"/>
                                  </p:stCondLst>
                                  <p:childTnLst>
                                    <p:animMotion origin="layout" path="M -0.00039 -0.19421 L 0.00404 0.0044 " pathEditMode="relative" rAng="0" ptsTypes="AA">
                                      <p:cBhvr>
                                        <p:cTn id="147" dur="2000" fill="hold"/>
                                        <p:tgtEl>
                                          <p:spTgt spid="54"/>
                                        </p:tgtEl>
                                        <p:attrNameLst>
                                          <p:attrName>ppt_x</p:attrName>
                                          <p:attrName>ppt_y</p:attrName>
                                        </p:attrNameLst>
                                      </p:cBhvr>
                                      <p:rCtr x="221" y="9931"/>
                                    </p:animMotion>
                                  </p:childTnLst>
                                </p:cTn>
                              </p:par>
                              <p:par>
                                <p:cTn id="148" presetID="42" presetClass="path" presetSubtype="0" accel="50000" decel="50000" fill="hold" nodeType="withEffect">
                                  <p:stCondLst>
                                    <p:cond delay="0"/>
                                  </p:stCondLst>
                                  <p:childTnLst>
                                    <p:animMotion origin="layout" path="M 2.5E-6 -0.15232 L 0.00403 -0.0051 " pathEditMode="relative" rAng="0" ptsTypes="AA">
                                      <p:cBhvr>
                                        <p:cTn id="149" dur="2000" fill="hold"/>
                                        <p:tgtEl>
                                          <p:spTgt spid="55"/>
                                        </p:tgtEl>
                                        <p:attrNameLst>
                                          <p:attrName>ppt_x</p:attrName>
                                          <p:attrName>ppt_y</p:attrName>
                                        </p:attrNameLst>
                                      </p:cBhvr>
                                      <p:rCtr x="195" y="7361"/>
                                    </p:animMotion>
                                  </p:childTnLst>
                                </p:cTn>
                              </p:par>
                              <p:par>
                                <p:cTn id="150" presetID="42" presetClass="path" presetSubtype="0" accel="50000" decel="50000" fill="hold" nodeType="withEffect">
                                  <p:stCondLst>
                                    <p:cond delay="0"/>
                                  </p:stCondLst>
                                  <p:childTnLst>
                                    <p:animMotion origin="layout" path="M 4.375E-6 -0.15232 L 0.00403 -0.00185 " pathEditMode="relative" rAng="0" ptsTypes="AA">
                                      <p:cBhvr>
                                        <p:cTn id="151" dur="2000" fill="hold"/>
                                        <p:tgtEl>
                                          <p:spTgt spid="58"/>
                                        </p:tgtEl>
                                        <p:attrNameLst>
                                          <p:attrName>ppt_x</p:attrName>
                                          <p:attrName>ppt_y</p:attrName>
                                        </p:attrNameLst>
                                      </p:cBhvr>
                                      <p:rCtr x="195" y="7523"/>
                                    </p:animMotion>
                                  </p:childTnLst>
                                </p:cTn>
                              </p:par>
                              <p:par>
                                <p:cTn id="152" presetID="42" presetClass="path" presetSubtype="0" accel="50000" decel="50000" fill="hold" nodeType="withEffect">
                                  <p:stCondLst>
                                    <p:cond delay="0"/>
                                  </p:stCondLst>
                                  <p:childTnLst>
                                    <p:animMotion origin="layout" path="M 0.00404 -0.15208 L 0.02761 0.1 " pathEditMode="relative" rAng="0" ptsTypes="AA">
                                      <p:cBhvr>
                                        <p:cTn id="153" dur="2000" fill="hold"/>
                                        <p:tgtEl>
                                          <p:spTgt spid="59"/>
                                        </p:tgtEl>
                                        <p:attrNameLst>
                                          <p:attrName>ppt_x</p:attrName>
                                          <p:attrName>ppt_y</p:attrName>
                                        </p:attrNameLst>
                                      </p:cBhvr>
                                      <p:rCtr x="1172" y="1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animBg="1"/>
      <p:bldP spid="14" grpId="1" animBg="1"/>
      <p:bldP spid="19" grpId="0" animBg="1"/>
      <p:bldP spid="19" grpId="1" animBg="1"/>
      <p:bldP spid="24" grpId="0" animBg="1"/>
      <p:bldP spid="49" grpId="0" animBg="1"/>
      <p:bldP spid="49" grpId="1" animBg="1"/>
      <p:bldP spid="5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33</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1" name="Content Placeholder 2">
            <a:extLst>
              <a:ext uri="{FF2B5EF4-FFF2-40B4-BE49-F238E27FC236}">
                <a16:creationId xmlns:a16="http://schemas.microsoft.com/office/drawing/2014/main" id="{45E8255E-0D8E-A244-BA56-51D611E04599}"/>
              </a:ext>
            </a:extLst>
          </p:cNvPr>
          <p:cNvSpPr txBox="1">
            <a:spLocks/>
          </p:cNvSpPr>
          <p:nvPr/>
        </p:nvSpPr>
        <p:spPr>
          <a:xfrm>
            <a:off x="120650" y="793750"/>
            <a:ext cx="12071350" cy="55816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Wingdings" pitchFamily="2" charset="2"/>
              <a:buChar char="§"/>
              <a:defRPr/>
            </a:pPr>
            <a:endParaRPr lang="en-ZA" sz="2000" dirty="0">
              <a:latin typeface="Arial" panose="020B0604020202020204" pitchFamily="34" charset="0"/>
              <a:cs typeface="Arial" panose="020B0604020202020204" pitchFamily="34" charset="0"/>
            </a:endParaRPr>
          </a:p>
          <a:p>
            <a:pPr lvl="1" algn="just" fontAlgn="auto">
              <a:lnSpc>
                <a:spcPct val="150000"/>
              </a:lnSpc>
              <a:spcAft>
                <a:spcPts val="0"/>
              </a:spcAft>
              <a:defRPr/>
            </a:pPr>
            <a:endParaRPr lang="en-ZA" dirty="0">
              <a:latin typeface="Arial" panose="020B0604020202020204" pitchFamily="34" charset="0"/>
              <a:cs typeface="Arial" panose="020B0604020202020204" pitchFamily="34" charset="0"/>
            </a:endParaRPr>
          </a:p>
          <a:p>
            <a:pPr algn="just" fontAlgn="auto">
              <a:lnSpc>
                <a:spcPct val="150000"/>
              </a:lnSpc>
              <a:spcAft>
                <a:spcPts val="0"/>
              </a:spcAft>
              <a:defRPr/>
            </a:pPr>
            <a:endParaRPr lang="en-ZA" sz="2000" dirty="0">
              <a:latin typeface="Arial" panose="020B0604020202020204" pitchFamily="34" charset="0"/>
              <a:cs typeface="Arial" panose="020B0604020202020204" pitchFamily="34" charset="0"/>
            </a:endParaRPr>
          </a:p>
        </p:txBody>
      </p:sp>
      <p:pic>
        <p:nvPicPr>
          <p:cNvPr id="81" name="図 3">
            <a:extLst>
              <a:ext uri="{FF2B5EF4-FFF2-40B4-BE49-F238E27FC236}">
                <a16:creationId xmlns:a16="http://schemas.microsoft.com/office/drawing/2014/main" id="{485F9154-7B36-4343-91EA-8B7CDD0B941B}"/>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b="16985"/>
          <a:stretch>
            <a:fillRect/>
          </a:stretch>
        </p:blipFill>
        <p:spPr bwMode="auto">
          <a:xfrm>
            <a:off x="414269" y="1050045"/>
            <a:ext cx="8601075" cy="25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7C21CD5-A104-214D-9111-B50BE88CA982}"/>
              </a:ext>
            </a:extLst>
          </p:cNvPr>
          <p:cNvSpPr/>
          <p:nvPr/>
        </p:nvSpPr>
        <p:spPr>
          <a:xfrm>
            <a:off x="9139997" y="1954859"/>
            <a:ext cx="2927350" cy="923330"/>
          </a:xfrm>
          <a:prstGeom prst="rect">
            <a:avLst/>
          </a:prstGeom>
        </p:spPr>
        <p:txBody>
          <a:bodyPr wrap="square">
            <a:spAutoFit/>
          </a:bodyPr>
          <a:lstStyle/>
          <a:p>
            <a:pPr>
              <a:spcBef>
                <a:spcPct val="0"/>
              </a:spcBef>
            </a:pPr>
            <a:r>
              <a:rPr lang="en-US" altLang="ja-JP" i="1" dirty="0"/>
              <a:t>Source: Mineral processing design and operations an introduction p508</a:t>
            </a:r>
          </a:p>
        </p:txBody>
      </p:sp>
      <p:sp>
        <p:nvSpPr>
          <p:cNvPr id="3" name="Rectangle 2">
            <a:extLst>
              <a:ext uri="{FF2B5EF4-FFF2-40B4-BE49-F238E27FC236}">
                <a16:creationId xmlns:a16="http://schemas.microsoft.com/office/drawing/2014/main" id="{74DAAF3F-9C49-EC4C-9389-6FD67E5B5D33}"/>
              </a:ext>
            </a:extLst>
          </p:cNvPr>
          <p:cNvSpPr/>
          <p:nvPr/>
        </p:nvSpPr>
        <p:spPr>
          <a:xfrm>
            <a:off x="-23585" y="680481"/>
            <a:ext cx="12191999" cy="461665"/>
          </a:xfrm>
          <a:prstGeom prst="rect">
            <a:avLst/>
          </a:prstGeom>
        </p:spPr>
        <p:txBody>
          <a:bodyPr wrap="square">
            <a:spAutoFit/>
          </a:bodyPr>
          <a:lstStyle/>
          <a:p>
            <a:pPr marL="285750" indent="-285750">
              <a:spcBef>
                <a:spcPct val="0"/>
              </a:spcBef>
              <a:buFont typeface="Wingdings" pitchFamily="2" charset="2"/>
              <a:buChar char="§"/>
            </a:pPr>
            <a:r>
              <a:rPr lang="en-US" altLang="ja-JP" sz="2400" dirty="0" err="1">
                <a:latin typeface="Arial" panose="020B0604020202020204" pitchFamily="34" charset="0"/>
                <a:cs typeface="Arial" panose="020B0604020202020204" pitchFamily="34" charset="0"/>
              </a:rPr>
              <a:t>Behaviour</a:t>
            </a:r>
            <a:r>
              <a:rPr lang="en-US" altLang="ja-JP" sz="2400" dirty="0">
                <a:latin typeface="Arial" panose="020B0604020202020204" pitchFamily="34" charset="0"/>
                <a:cs typeface="Arial" panose="020B0604020202020204" pitchFamily="34" charset="0"/>
              </a:rPr>
              <a:t> of bed, particles and mechanism of stratification of particles</a:t>
            </a:r>
          </a:p>
        </p:txBody>
      </p:sp>
      <p:sp>
        <p:nvSpPr>
          <p:cNvPr id="82" name="Rectangle 81">
            <a:extLst>
              <a:ext uri="{FF2B5EF4-FFF2-40B4-BE49-F238E27FC236}">
                <a16:creationId xmlns:a16="http://schemas.microsoft.com/office/drawing/2014/main" id="{BD34C9DE-0CE5-C044-9A49-CD518D690630}"/>
              </a:ext>
            </a:extLst>
          </p:cNvPr>
          <p:cNvSpPr/>
          <p:nvPr/>
        </p:nvSpPr>
        <p:spPr>
          <a:xfrm>
            <a:off x="23586" y="3400507"/>
            <a:ext cx="12191999" cy="3347840"/>
          </a:xfrm>
          <a:prstGeom prst="rect">
            <a:avLst/>
          </a:prstGeom>
        </p:spPr>
        <p:txBody>
          <a:bodyPr wrap="square">
            <a:spAutoFit/>
          </a:bodyPr>
          <a:lstStyle/>
          <a:p>
            <a:pPr marL="342900" indent="-342900" algn="just">
              <a:lnSpc>
                <a:spcPct val="150000"/>
              </a:lnSpc>
              <a:buFont typeface="Wingdings" pitchFamily="2" charset="2"/>
              <a:buChar char="§"/>
            </a:pPr>
            <a:r>
              <a:rPr lang="en-ZA" altLang="en-JP" sz="2400" dirty="0">
                <a:solidFill>
                  <a:srgbClr val="0070C0"/>
                </a:solidFill>
                <a:latin typeface="Arial" panose="020B0604020202020204" pitchFamily="34" charset="0"/>
                <a:cs typeface="Arial" panose="020B0604020202020204" pitchFamily="34" charset="0"/>
              </a:rPr>
              <a:t>The upward stroke makes the bed to expand </a:t>
            </a:r>
            <a:r>
              <a:rPr lang="en-ZA" altLang="en-JP" sz="2400" dirty="0">
                <a:latin typeface="Arial" panose="020B0604020202020204" pitchFamily="34" charset="0"/>
                <a:cs typeface="Arial" panose="020B0604020202020204" pitchFamily="34" charset="0"/>
              </a:rPr>
              <a:t>(during this stage particles move against gravity) </a:t>
            </a:r>
            <a:r>
              <a:rPr lang="en-ZA" altLang="en-JP" sz="2400" dirty="0">
                <a:solidFill>
                  <a:srgbClr val="7030A0"/>
                </a:solidFill>
                <a:latin typeface="Arial" panose="020B0604020202020204" pitchFamily="34" charset="0"/>
                <a:cs typeface="Arial" panose="020B0604020202020204" pitchFamily="34" charset="0"/>
              </a:rPr>
              <a:t>while the downward stroke make the bed to contract </a:t>
            </a:r>
            <a:r>
              <a:rPr lang="en-ZA" altLang="en-JP" sz="2400" dirty="0">
                <a:latin typeface="Arial" panose="020B0604020202020204" pitchFamily="34" charset="0"/>
                <a:cs typeface="Arial" panose="020B0604020202020204" pitchFamily="34" charset="0"/>
              </a:rPr>
              <a:t>(particles fall to the support screen or ragging material due to gravity). This causes </a:t>
            </a:r>
            <a:r>
              <a:rPr lang="en-ZA" altLang="en-JP" sz="2400" b="1" dirty="0">
                <a:solidFill>
                  <a:srgbClr val="FF0000"/>
                </a:solidFill>
                <a:highlight>
                  <a:srgbClr val="FFFF00"/>
                </a:highlight>
                <a:latin typeface="Arial" panose="020B0604020202020204" pitchFamily="34" charset="0"/>
                <a:cs typeface="Arial" panose="020B0604020202020204" pitchFamily="34" charset="0"/>
              </a:rPr>
              <a:t>stratification</a:t>
            </a:r>
            <a:r>
              <a:rPr lang="en-ZA" altLang="en-JP" sz="2400" dirty="0">
                <a:latin typeface="Arial" panose="020B0604020202020204" pitchFamily="34" charset="0"/>
                <a:cs typeface="Arial" panose="020B0604020202020204" pitchFamily="34" charset="0"/>
              </a:rPr>
              <a:t>.</a:t>
            </a:r>
          </a:p>
          <a:p>
            <a:pPr marL="342900" indent="-342900" algn="just">
              <a:lnSpc>
                <a:spcPct val="150000"/>
              </a:lnSpc>
              <a:buFont typeface="Wingdings" pitchFamily="2" charset="2"/>
              <a:buChar char="§"/>
            </a:pPr>
            <a:r>
              <a:rPr lang="en-ZA" altLang="en-JP" sz="2400" b="1" dirty="0">
                <a:solidFill>
                  <a:srgbClr val="002060"/>
                </a:solidFill>
                <a:latin typeface="Arial" panose="020B0604020202020204" pitchFamily="34" charset="0"/>
                <a:cs typeface="Arial" panose="020B0604020202020204" pitchFamily="34" charset="0"/>
              </a:rPr>
              <a:t>Dense and course particles</a:t>
            </a:r>
            <a:r>
              <a:rPr lang="en-ZA" altLang="en-JP" sz="2400" dirty="0">
                <a:latin typeface="Arial" panose="020B0604020202020204" pitchFamily="34" charset="0"/>
                <a:cs typeface="Arial" panose="020B0604020202020204" pitchFamily="34" charset="0"/>
              </a:rPr>
              <a:t>, migrate towards the </a:t>
            </a:r>
            <a:r>
              <a:rPr lang="en-ZA" altLang="en-JP" sz="2400" b="1" dirty="0">
                <a:solidFill>
                  <a:srgbClr val="7030A0"/>
                </a:solidFill>
                <a:latin typeface="Arial" panose="020B0604020202020204" pitchFamily="34" charset="0"/>
                <a:cs typeface="Arial" panose="020B0604020202020204" pitchFamily="34" charset="0"/>
              </a:rPr>
              <a:t>bottom of the jig bed </a:t>
            </a:r>
            <a:r>
              <a:rPr lang="en-ZA" altLang="en-JP" sz="2400" dirty="0">
                <a:latin typeface="Arial" panose="020B0604020202020204" pitchFamily="34" charset="0"/>
                <a:cs typeface="Arial" panose="020B0604020202020204" pitchFamily="34" charset="0"/>
              </a:rPr>
              <a:t>and removed as concentrate.</a:t>
            </a:r>
          </a:p>
          <a:p>
            <a:pPr marL="342900" indent="-342900" algn="just">
              <a:lnSpc>
                <a:spcPct val="150000"/>
              </a:lnSpc>
              <a:buFont typeface="Wingdings" pitchFamily="2" charset="2"/>
              <a:buChar char="§"/>
            </a:pPr>
            <a:r>
              <a:rPr lang="en-ZA" altLang="en-JP" sz="2400" dirty="0">
                <a:latin typeface="Arial" panose="020B0604020202020204" pitchFamily="34" charset="0"/>
                <a:cs typeface="Arial" panose="020B0604020202020204" pitchFamily="34" charset="0"/>
              </a:rPr>
              <a:t>Jig are widely used in iron ore, tungsten, tin, and coal concentration</a:t>
            </a:r>
          </a:p>
        </p:txBody>
      </p:sp>
      <p:sp>
        <p:nvSpPr>
          <p:cNvPr id="4" name="TextBox 3">
            <a:extLst>
              <a:ext uri="{FF2B5EF4-FFF2-40B4-BE49-F238E27FC236}">
                <a16:creationId xmlns:a16="http://schemas.microsoft.com/office/drawing/2014/main" id="{67D66BF4-E74A-6414-C82D-4C5C71B99441}"/>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6.3. Jig (cont.)</a:t>
            </a:r>
          </a:p>
        </p:txBody>
      </p:sp>
    </p:spTree>
    <p:extLst>
      <p:ext uri="{BB962C8B-B14F-4D97-AF65-F5344CB8AC3E}">
        <p14:creationId xmlns:p14="http://schemas.microsoft.com/office/powerpoint/2010/main" val="4148068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3347840"/>
          </a:xfrm>
          <a:prstGeom prst="rect">
            <a:avLst/>
          </a:prstGeom>
          <a:noFill/>
        </p:spPr>
        <p:txBody>
          <a:bodyPr wrap="square" rtlCol="0">
            <a:spAutoFit/>
          </a:bodyPr>
          <a:lstStyle/>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6.1. Introduction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6.2. Froth flotation fundamentals</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6.3. Jig</a:t>
            </a:r>
          </a:p>
          <a:p>
            <a:pPr>
              <a:lnSpc>
                <a:spcPct val="150000"/>
              </a:lnSpc>
            </a:pPr>
            <a:r>
              <a:rPr lang="en-US" sz="2400" b="1" dirty="0">
                <a:latin typeface="Arial" panose="020B0604020202020204" pitchFamily="34" charset="0"/>
                <a:cs typeface="Arial" panose="020B0604020202020204" pitchFamily="34" charset="0"/>
              </a:rPr>
              <a:t>6.4. Spiral</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6.5. Dense media separation</a:t>
            </a: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34</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3344031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6.4. Spiral</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35</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3" name="Content Placeholder 2">
            <a:extLst>
              <a:ext uri="{FF2B5EF4-FFF2-40B4-BE49-F238E27FC236}">
                <a16:creationId xmlns:a16="http://schemas.microsoft.com/office/drawing/2014/main" id="{F72E7CAB-A73C-D549-803F-8CDDFC02BA76}"/>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7A2FBF8-D207-6A48-A0B5-11E1647512C2}"/>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42086132-70A2-1845-AFA4-F7637E572E7B}"/>
              </a:ext>
            </a:extLst>
          </p:cNvPr>
          <p:cNvSpPr txBox="1">
            <a:spLocks/>
          </p:cNvSpPr>
          <p:nvPr/>
        </p:nvSpPr>
        <p:spPr>
          <a:xfrm>
            <a:off x="120650" y="722313"/>
            <a:ext cx="11888788" cy="57626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00000"/>
              </a:lnSpc>
              <a:spcAft>
                <a:spcPts val="0"/>
              </a:spcAft>
              <a:buFont typeface="Wingdings" panose="05000000000000000000" pitchFamily="2" charset="2"/>
              <a:buChar char="§"/>
              <a:defRPr/>
            </a:pPr>
            <a:r>
              <a:rPr lang="en-ZA" b="1" dirty="0">
                <a:solidFill>
                  <a:srgbClr val="002060"/>
                </a:solidFill>
                <a:highlight>
                  <a:srgbClr val="FFFF00"/>
                </a:highlight>
                <a:latin typeface="Arial" panose="020B0604020202020204" pitchFamily="34" charset="0"/>
                <a:cs typeface="Arial" panose="020B0604020202020204" pitchFamily="34" charset="0"/>
              </a:rPr>
              <a:t>Spiral concentrators </a:t>
            </a:r>
            <a:r>
              <a:rPr lang="en-ZA" dirty="0">
                <a:latin typeface="Arial" panose="020B0604020202020204" pitchFamily="34" charset="0"/>
                <a:cs typeface="Arial" panose="020B0604020202020204" pitchFamily="34" charset="0"/>
              </a:rPr>
              <a:t>consist of a curved-bottom launder which is twisted/turned around a vertical axis in form of a </a:t>
            </a:r>
            <a:r>
              <a:rPr lang="en-ZA" dirty="0">
                <a:solidFill>
                  <a:srgbClr val="7030A0"/>
                </a:solidFill>
                <a:latin typeface="Arial" panose="020B0604020202020204" pitchFamily="34" charset="0"/>
                <a:cs typeface="Arial" panose="020B0604020202020204" pitchFamily="34" charset="0"/>
              </a:rPr>
              <a:t>helix</a:t>
            </a:r>
            <a:r>
              <a:rPr lang="en-ZA" dirty="0">
                <a:latin typeface="Arial" panose="020B0604020202020204" pitchFamily="34" charset="0"/>
                <a:cs typeface="Arial" panose="020B0604020202020204" pitchFamily="34" charset="0"/>
              </a:rPr>
              <a:t>. </a:t>
            </a:r>
          </a:p>
          <a:p>
            <a:pPr marL="342900" indent="-342900" algn="just" fontAlgn="auto">
              <a:lnSpc>
                <a:spcPct val="10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Slurry, feed material of size range 0.1- 1.5mm, composed of valuable minerals and gangue is fed at the top of the spiral concentrator. </a:t>
            </a:r>
          </a:p>
          <a:p>
            <a:pPr marL="342900" indent="-342900" algn="just" fontAlgn="auto">
              <a:lnSpc>
                <a:spcPct val="100000"/>
              </a:lnSpc>
              <a:spcAft>
                <a:spcPts val="0"/>
              </a:spcAft>
              <a:buFont typeface="Wingdings" panose="05000000000000000000" pitchFamily="2" charset="2"/>
              <a:buChar char="§"/>
              <a:defRPr/>
            </a:pPr>
            <a:endParaRPr lang="en-ZA" sz="2000" dirty="0">
              <a:latin typeface="Arial" panose="020B0604020202020204" pitchFamily="34" charset="0"/>
              <a:cs typeface="Arial" panose="020B0604020202020204" pitchFamily="34" charset="0"/>
            </a:endParaRPr>
          </a:p>
          <a:p>
            <a:pPr marL="342900" indent="-342900" algn="just" fontAlgn="auto">
              <a:lnSpc>
                <a:spcPct val="150000"/>
              </a:lnSpc>
              <a:spcAft>
                <a:spcPts val="0"/>
              </a:spcAft>
              <a:buFont typeface="Wingdings" panose="05000000000000000000" pitchFamily="2" charset="2"/>
              <a:buChar char="§"/>
              <a:defRPr/>
            </a:pPr>
            <a:endParaRPr lang="en-ZA" sz="2000" dirty="0">
              <a:latin typeface="Arial" panose="020B0604020202020204" pitchFamily="34" charset="0"/>
              <a:cs typeface="Arial" panose="020B0604020202020204" pitchFamily="34" charset="0"/>
            </a:endParaRPr>
          </a:p>
          <a:p>
            <a:pPr algn="just" fontAlgn="auto">
              <a:lnSpc>
                <a:spcPct val="150000"/>
              </a:lnSpc>
              <a:spcAft>
                <a:spcPts val="0"/>
              </a:spcAft>
              <a:defRPr/>
            </a:pPr>
            <a:endParaRPr lang="en-ZA" sz="2000" dirty="0">
              <a:latin typeface="Arial" panose="020B0604020202020204" pitchFamily="34" charset="0"/>
              <a:cs typeface="Arial" panose="020B0604020202020204" pitchFamily="34" charset="0"/>
            </a:endParaRPr>
          </a:p>
        </p:txBody>
      </p:sp>
      <p:pic>
        <p:nvPicPr>
          <p:cNvPr id="16" name="Picture 14">
            <a:extLst>
              <a:ext uri="{FF2B5EF4-FFF2-40B4-BE49-F238E27FC236}">
                <a16:creationId xmlns:a16="http://schemas.microsoft.com/office/drawing/2014/main" id="{D497A64A-5644-FA41-94AC-6C6CFA747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730500"/>
            <a:ext cx="3128962"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69F052D2-EAAB-1145-A002-D15843A53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2768600"/>
            <a:ext cx="2822575"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2">
            <a:extLst>
              <a:ext uri="{FF2B5EF4-FFF2-40B4-BE49-F238E27FC236}">
                <a16:creationId xmlns:a16="http://schemas.microsoft.com/office/drawing/2014/main" id="{46954012-5F98-1A48-9770-9EFD1C98C983}"/>
              </a:ext>
            </a:extLst>
          </p:cNvPr>
          <p:cNvSpPr>
            <a:spLocks noChangeArrowheads="1"/>
          </p:cNvSpPr>
          <p:nvPr/>
        </p:nvSpPr>
        <p:spPr bwMode="auto">
          <a:xfrm>
            <a:off x="6653213" y="6502400"/>
            <a:ext cx="49180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ja-JP" sz="1400"/>
              <a:t>Source: Mineral processing design and operations, p524</a:t>
            </a:r>
          </a:p>
        </p:txBody>
      </p:sp>
      <p:pic>
        <p:nvPicPr>
          <p:cNvPr id="2" name="Picture 4">
            <a:extLst>
              <a:ext uri="{FF2B5EF4-FFF2-40B4-BE49-F238E27FC236}">
                <a16:creationId xmlns:a16="http://schemas.microsoft.com/office/drawing/2014/main" id="{E1DDCBD6-D1DF-87FB-9BDB-F0BB76FA3875}"/>
              </a:ext>
            </a:extLst>
          </p:cNvPr>
          <p:cNvPicPr>
            <a:picLocks noChangeAspect="1" noChangeArrowheads="1"/>
          </p:cNvPicPr>
          <p:nvPr/>
        </p:nvPicPr>
        <p:blipFill>
          <a:blip r:embed="rId5">
            <a:lum contrast="54000"/>
            <a:extLst>
              <a:ext uri="{28A0092B-C50C-407E-A947-70E740481C1C}">
                <a14:useLocalDpi xmlns:a14="http://schemas.microsoft.com/office/drawing/2010/main" val="0"/>
              </a:ext>
            </a:extLst>
          </a:blip>
          <a:srcRect/>
          <a:stretch>
            <a:fillRect/>
          </a:stretch>
        </p:blipFill>
        <p:spPr>
          <a:xfrm>
            <a:off x="7374121" y="2460827"/>
            <a:ext cx="4836930" cy="4045541"/>
          </a:xfrm>
          <a:prstGeom prst="rect">
            <a:avLst/>
          </a:prstGeom>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3322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36</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3" name="Content Placeholder 2">
            <a:extLst>
              <a:ext uri="{FF2B5EF4-FFF2-40B4-BE49-F238E27FC236}">
                <a16:creationId xmlns:a16="http://schemas.microsoft.com/office/drawing/2014/main" id="{F72E7CAB-A73C-D549-803F-8CDDFC02BA76}"/>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7A2FBF8-D207-6A48-A0B5-11E1647512C2}"/>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547D3B65-6F22-0E4F-96D5-BD3511CAF6FE}"/>
              </a:ext>
            </a:extLst>
          </p:cNvPr>
          <p:cNvSpPr txBox="1">
            <a:spLocks/>
          </p:cNvSpPr>
          <p:nvPr/>
        </p:nvSpPr>
        <p:spPr>
          <a:xfrm>
            <a:off x="120650" y="722313"/>
            <a:ext cx="11888788" cy="57626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Wingdings" panose="05000000000000000000" pitchFamily="2" charset="2"/>
              <a:buChar char="§"/>
              <a:defRPr/>
            </a:pPr>
            <a:r>
              <a:rPr lang="en-ZA" b="1" dirty="0">
                <a:solidFill>
                  <a:srgbClr val="7030A0"/>
                </a:solidFill>
                <a:highlight>
                  <a:srgbClr val="FFFF00"/>
                </a:highlight>
                <a:latin typeface="Arial" panose="020B0604020202020204" pitchFamily="34" charset="0"/>
                <a:cs typeface="Arial" panose="020B0604020202020204" pitchFamily="34" charset="0"/>
              </a:rPr>
              <a:t>Less dense minerals particles </a:t>
            </a:r>
            <a:r>
              <a:rPr lang="en-ZA" dirty="0">
                <a:latin typeface="Arial" panose="020B0604020202020204" pitchFamily="34" charset="0"/>
                <a:cs typeface="Arial" panose="020B0604020202020204" pitchFamily="34" charset="0"/>
              </a:rPr>
              <a:t>being suspended in water attain higher tangential velocities than the dense mineral particles, and </a:t>
            </a:r>
            <a:r>
              <a:rPr lang="en-ZA" dirty="0">
                <a:solidFill>
                  <a:srgbClr val="0070C0"/>
                </a:solidFill>
                <a:latin typeface="Arial" panose="020B0604020202020204" pitchFamily="34" charset="0"/>
                <a:cs typeface="Arial" panose="020B0604020202020204" pitchFamily="34" charset="0"/>
              </a:rPr>
              <a:t>migrate toward the outer rim of the spiral.</a:t>
            </a:r>
          </a:p>
          <a:p>
            <a:pPr marL="342900" indent="-342900" algn="just" fontAlgn="auto">
              <a:lnSpc>
                <a:spcPct val="15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With the help of added wash water, and after many turns, band of </a:t>
            </a:r>
            <a:r>
              <a:rPr lang="en-ZA" b="1" dirty="0">
                <a:solidFill>
                  <a:srgbClr val="0070C0"/>
                </a:solidFill>
                <a:highlight>
                  <a:srgbClr val="FFFF00"/>
                </a:highlight>
                <a:latin typeface="Arial" panose="020B0604020202020204" pitchFamily="34" charset="0"/>
                <a:cs typeface="Arial" panose="020B0604020202020204" pitchFamily="34" charset="0"/>
              </a:rPr>
              <a:t>dense mineral particles</a:t>
            </a:r>
            <a:r>
              <a:rPr lang="en-ZA" dirty="0">
                <a:latin typeface="Arial" panose="020B0604020202020204" pitchFamily="34" charset="0"/>
                <a:cs typeface="Arial" panose="020B0604020202020204" pitchFamily="34" charset="0"/>
              </a:rPr>
              <a:t> form inside the rim while less dense mineral particles towards the outer rim.</a:t>
            </a:r>
          </a:p>
          <a:p>
            <a:pPr marL="342900" indent="-342900" algn="just" fontAlgn="auto">
              <a:lnSpc>
                <a:spcPct val="15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Ports for removal of dense mineral particles are spaced along the inner rim while the less dense mineral particles remains in the spiral and discharges at the bottom.</a:t>
            </a:r>
          </a:p>
          <a:p>
            <a:pPr marL="342900" indent="-342900" algn="just" fontAlgn="auto">
              <a:lnSpc>
                <a:spcPct val="15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Spirals are widely used in gold, coal, tungsten, and iron ore concentration.  </a:t>
            </a:r>
          </a:p>
          <a:p>
            <a:pPr marL="342900" indent="-342900" algn="just" fontAlgn="auto">
              <a:lnSpc>
                <a:spcPct val="150000"/>
              </a:lnSpc>
              <a:spcAft>
                <a:spcPts val="0"/>
              </a:spcAft>
              <a:buFont typeface="Wingdings" panose="05000000000000000000" pitchFamily="2" charset="2"/>
              <a:buChar char="§"/>
              <a:defRPr/>
            </a:pPr>
            <a:endParaRPr lang="en-ZA" sz="2000" dirty="0">
              <a:latin typeface="Arial" panose="020B0604020202020204" pitchFamily="34" charset="0"/>
              <a:cs typeface="Arial" panose="020B0604020202020204" pitchFamily="34" charset="0"/>
            </a:endParaRPr>
          </a:p>
          <a:p>
            <a:pPr algn="just" fontAlgn="auto">
              <a:lnSpc>
                <a:spcPct val="150000"/>
              </a:lnSpc>
              <a:spcAft>
                <a:spcPts val="0"/>
              </a:spcAft>
              <a:defRPr/>
            </a:pPr>
            <a:endParaRPr lang="en-ZA"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AA35B09-5C85-2C7C-61F8-5EF5E48C3815}"/>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6.4. Spiral (cont.)</a:t>
            </a:r>
          </a:p>
        </p:txBody>
      </p:sp>
    </p:spTree>
    <p:extLst>
      <p:ext uri="{BB962C8B-B14F-4D97-AF65-F5344CB8AC3E}">
        <p14:creationId xmlns:p14="http://schemas.microsoft.com/office/powerpoint/2010/main" val="45026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3347840"/>
          </a:xfrm>
          <a:prstGeom prst="rect">
            <a:avLst/>
          </a:prstGeom>
          <a:noFill/>
        </p:spPr>
        <p:txBody>
          <a:bodyPr wrap="square" rtlCol="0">
            <a:spAutoFit/>
          </a:bodyPr>
          <a:lstStyle/>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6.1. Introduction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6.2. Froth flotation fundamentals</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6.3. Jig</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6.4. Spiral</a:t>
            </a:r>
          </a:p>
          <a:p>
            <a:pPr>
              <a:lnSpc>
                <a:spcPct val="150000"/>
              </a:lnSpc>
            </a:pPr>
            <a:r>
              <a:rPr lang="en-US" sz="2400" b="1" dirty="0">
                <a:latin typeface="Arial" panose="020B0604020202020204" pitchFamily="34" charset="0"/>
                <a:cs typeface="Arial" panose="020B0604020202020204" pitchFamily="34" charset="0"/>
              </a:rPr>
              <a:t>6.5. Dense media separation</a:t>
            </a: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37</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1433361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6.5. Dense media seperation</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38</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3" name="Content Placeholder 2">
            <a:extLst>
              <a:ext uri="{FF2B5EF4-FFF2-40B4-BE49-F238E27FC236}">
                <a16:creationId xmlns:a16="http://schemas.microsoft.com/office/drawing/2014/main" id="{F72E7CAB-A73C-D549-803F-8CDDFC02BA76}"/>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7A2FBF8-D207-6A48-A0B5-11E1647512C2}"/>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70B853-A0C5-9E4B-87EA-22C30442851A}"/>
              </a:ext>
            </a:extLst>
          </p:cNvPr>
          <p:cNvSpPr txBox="1">
            <a:spLocks/>
          </p:cNvSpPr>
          <p:nvPr/>
        </p:nvSpPr>
        <p:spPr>
          <a:xfrm>
            <a:off x="120650" y="722313"/>
            <a:ext cx="11888788" cy="57626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0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Dense media separation is widely used in upgrading/concentration of  iron ore, coal, tin, gold and tungsten.</a:t>
            </a:r>
          </a:p>
          <a:p>
            <a:pPr marL="342900" indent="-342900" algn="just" fontAlgn="auto">
              <a:lnSpc>
                <a:spcPct val="10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It operates on </a:t>
            </a:r>
            <a:r>
              <a:rPr lang="en-ZA" b="1" dirty="0">
                <a:solidFill>
                  <a:srgbClr val="002060"/>
                </a:solidFill>
                <a:highlight>
                  <a:srgbClr val="FFFF00"/>
                </a:highlight>
                <a:latin typeface="Arial" panose="020B0604020202020204" pitchFamily="34" charset="0"/>
                <a:cs typeface="Arial" panose="020B0604020202020204" pitchFamily="34" charset="0"/>
              </a:rPr>
              <a:t>the sink-float principle </a:t>
            </a:r>
            <a:r>
              <a:rPr lang="en-ZA" dirty="0">
                <a:latin typeface="Arial" panose="020B0604020202020204" pitchFamily="34" charset="0"/>
                <a:cs typeface="Arial" panose="020B0604020202020204" pitchFamily="34" charset="0"/>
              </a:rPr>
              <a:t>(heavy minerals/materials sink while less dense minerals/materials floats). </a:t>
            </a:r>
          </a:p>
          <a:p>
            <a:pPr marL="342900" indent="-342900" algn="just" fontAlgn="auto">
              <a:lnSpc>
                <a:spcPct val="150000"/>
              </a:lnSpc>
              <a:spcAft>
                <a:spcPts val="0"/>
              </a:spcAft>
              <a:buFont typeface="Wingdings" panose="05000000000000000000" pitchFamily="2" charset="2"/>
              <a:buChar char="§"/>
              <a:defRPr/>
            </a:pPr>
            <a:endParaRPr lang="en-ZA" sz="2000" dirty="0">
              <a:latin typeface="Arial" panose="020B0604020202020204" pitchFamily="34" charset="0"/>
              <a:cs typeface="Arial" panose="020B0604020202020204" pitchFamily="34" charset="0"/>
            </a:endParaRPr>
          </a:p>
          <a:p>
            <a:pPr algn="just" fontAlgn="auto">
              <a:lnSpc>
                <a:spcPct val="150000"/>
              </a:lnSpc>
              <a:spcAft>
                <a:spcPts val="0"/>
              </a:spcAft>
              <a:defRPr/>
            </a:pPr>
            <a:endParaRPr lang="en-ZA" sz="2000" dirty="0">
              <a:latin typeface="Arial" panose="020B0604020202020204" pitchFamily="34" charset="0"/>
              <a:cs typeface="Arial" panose="020B0604020202020204" pitchFamily="34" charset="0"/>
            </a:endParaRPr>
          </a:p>
        </p:txBody>
      </p:sp>
      <p:sp>
        <p:nvSpPr>
          <p:cNvPr id="12" name="TextBox 14">
            <a:extLst>
              <a:ext uri="{FF2B5EF4-FFF2-40B4-BE49-F238E27FC236}">
                <a16:creationId xmlns:a16="http://schemas.microsoft.com/office/drawing/2014/main" id="{87D13B3E-AE15-344C-AE28-B0A54F41A5ED}"/>
              </a:ext>
            </a:extLst>
          </p:cNvPr>
          <p:cNvSpPr txBox="1">
            <a:spLocks noChangeArrowheads="1"/>
          </p:cNvSpPr>
          <p:nvPr/>
        </p:nvSpPr>
        <p:spPr bwMode="auto">
          <a:xfrm>
            <a:off x="635000" y="6229350"/>
            <a:ext cx="534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JP" sz="1800"/>
              <a:t>Source: Wills, B. A., and Napier-Munn, T., 2005)</a:t>
            </a:r>
          </a:p>
        </p:txBody>
      </p:sp>
      <p:pic>
        <p:nvPicPr>
          <p:cNvPr id="15" name="Picture 15">
            <a:extLst>
              <a:ext uri="{FF2B5EF4-FFF2-40B4-BE49-F238E27FC236}">
                <a16:creationId xmlns:a16="http://schemas.microsoft.com/office/drawing/2014/main" id="{12EF8083-6285-A347-98C7-9811A6A4A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2113"/>
            <a:ext cx="48450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a:extLst>
              <a:ext uri="{FF2B5EF4-FFF2-40B4-BE49-F238E27FC236}">
                <a16:creationId xmlns:a16="http://schemas.microsoft.com/office/drawing/2014/main" id="{0034BDC5-90D6-944F-A811-F5EAA8EBD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063" y="2751138"/>
            <a:ext cx="26765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a:extLst>
              <a:ext uri="{FF2B5EF4-FFF2-40B4-BE49-F238E27FC236}">
                <a16:creationId xmlns:a16="http://schemas.microsoft.com/office/drawing/2014/main" id="{728747D7-4160-F74B-B8A7-DCC278A8E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5238" y="2751138"/>
            <a:ext cx="46069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361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6.5. Dense media seperation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39</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3" name="Content Placeholder 2">
            <a:extLst>
              <a:ext uri="{FF2B5EF4-FFF2-40B4-BE49-F238E27FC236}">
                <a16:creationId xmlns:a16="http://schemas.microsoft.com/office/drawing/2014/main" id="{F72E7CAB-A73C-D549-803F-8CDDFC02BA76}"/>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7A2FBF8-D207-6A48-A0B5-11E1647512C2}"/>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EB22C0A8-682C-1747-86B6-432C5217C7C8}"/>
              </a:ext>
            </a:extLst>
          </p:cNvPr>
          <p:cNvSpPr txBox="1">
            <a:spLocks/>
          </p:cNvSpPr>
          <p:nvPr/>
        </p:nvSpPr>
        <p:spPr>
          <a:xfrm>
            <a:off x="120650" y="722313"/>
            <a:ext cx="11888788" cy="57626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Wingdings" panose="05000000000000000000" pitchFamily="2" charset="2"/>
              <a:buChar char="§"/>
              <a:defRPr/>
            </a:pPr>
            <a:r>
              <a:rPr lang="en-ZA" dirty="0">
                <a:solidFill>
                  <a:srgbClr val="002060"/>
                </a:solidFill>
                <a:latin typeface="Arial" panose="020B0604020202020204" pitchFamily="34" charset="0"/>
                <a:cs typeface="Arial" panose="020B0604020202020204" pitchFamily="34" charset="0"/>
              </a:rPr>
              <a:t>Medium which has a specific gravity (sg) between valuable mineral sg </a:t>
            </a:r>
            <a:r>
              <a:rPr lang="en-ZA" dirty="0">
                <a:latin typeface="Arial" panose="020B0604020202020204" pitchFamily="34" charset="0"/>
                <a:cs typeface="Arial" panose="020B0604020202020204" pitchFamily="34" charset="0"/>
              </a:rPr>
              <a:t>and </a:t>
            </a:r>
            <a:r>
              <a:rPr lang="en-ZA" dirty="0">
                <a:solidFill>
                  <a:srgbClr val="7030A0"/>
                </a:solidFill>
                <a:latin typeface="Arial" panose="020B0604020202020204" pitchFamily="34" charset="0"/>
                <a:cs typeface="Arial" panose="020B0604020202020204" pitchFamily="34" charset="0"/>
              </a:rPr>
              <a:t>gangue material sg is mostly prepared by adding finely ground ferro-silicon (15% silicon and 85% iron) in water.</a:t>
            </a:r>
          </a:p>
          <a:p>
            <a:pPr marL="342900" indent="-342900" algn="just" fontAlgn="auto">
              <a:lnSpc>
                <a:spcPct val="150000"/>
              </a:lnSpc>
              <a:spcAft>
                <a:spcPts val="0"/>
              </a:spcAft>
              <a:buFont typeface="Wingdings" panose="05000000000000000000" pitchFamily="2" charset="2"/>
              <a:buChar char="§"/>
              <a:defRPr/>
            </a:pPr>
            <a:r>
              <a:rPr lang="en-ZA" dirty="0">
                <a:latin typeface="Arial" panose="020B0604020202020204" pitchFamily="34" charset="0"/>
                <a:cs typeface="Arial" panose="020B0604020202020204" pitchFamily="34" charset="0"/>
              </a:rPr>
              <a:t>Feed material composed of gangue and valuable mineral particles is added into the vessel containing medium of a given </a:t>
            </a:r>
            <a:r>
              <a:rPr lang="en-ZA" dirty="0" err="1">
                <a:latin typeface="Arial" panose="020B0604020202020204" pitchFamily="34" charset="0"/>
                <a:cs typeface="Arial" panose="020B0604020202020204" pitchFamily="34" charset="0"/>
              </a:rPr>
              <a:t>s.g</a:t>
            </a:r>
            <a:r>
              <a:rPr lang="en-ZA" dirty="0">
                <a:latin typeface="Arial" panose="020B0604020202020204" pitchFamily="34" charset="0"/>
                <a:cs typeface="Arial" panose="020B0604020202020204" pitchFamily="34" charset="0"/>
              </a:rPr>
              <a:t>. </a:t>
            </a:r>
          </a:p>
          <a:p>
            <a:pPr marL="342900" indent="-342900" algn="just" fontAlgn="auto">
              <a:lnSpc>
                <a:spcPct val="150000"/>
              </a:lnSpc>
              <a:spcAft>
                <a:spcPts val="0"/>
              </a:spcAft>
              <a:buFont typeface="Wingdings" panose="05000000000000000000" pitchFamily="2" charset="2"/>
              <a:buChar char="§"/>
              <a:defRPr/>
            </a:pPr>
            <a:r>
              <a:rPr lang="en-ZA" dirty="0">
                <a:solidFill>
                  <a:srgbClr val="0070C0"/>
                </a:solidFill>
                <a:latin typeface="Arial" panose="020B0604020202020204" pitchFamily="34" charset="0"/>
                <a:cs typeface="Arial" panose="020B0604020202020204" pitchFamily="34" charset="0"/>
              </a:rPr>
              <a:t>For example, silica-rich particles  with a specific gravity (</a:t>
            </a:r>
            <a:r>
              <a:rPr lang="en-ZA" dirty="0" err="1">
                <a:solidFill>
                  <a:srgbClr val="0070C0"/>
                </a:solidFill>
                <a:latin typeface="Arial" panose="020B0604020202020204" pitchFamily="34" charset="0"/>
                <a:cs typeface="Arial" panose="020B0604020202020204" pitchFamily="34" charset="0"/>
              </a:rPr>
              <a:t>s.g</a:t>
            </a:r>
            <a:r>
              <a:rPr lang="en-ZA" dirty="0">
                <a:solidFill>
                  <a:srgbClr val="0070C0"/>
                </a:solidFill>
                <a:latin typeface="Arial" panose="020B0604020202020204" pitchFamily="34" charset="0"/>
                <a:cs typeface="Arial" panose="020B0604020202020204" pitchFamily="34" charset="0"/>
              </a:rPr>
              <a:t> 2.6) lower than specific gravity of made media (e.g. </a:t>
            </a:r>
            <a:r>
              <a:rPr lang="en-ZA" dirty="0" err="1">
                <a:solidFill>
                  <a:srgbClr val="0070C0"/>
                </a:solidFill>
                <a:latin typeface="Arial" panose="020B0604020202020204" pitchFamily="34" charset="0"/>
                <a:cs typeface="Arial" panose="020B0604020202020204" pitchFamily="34" charset="0"/>
              </a:rPr>
              <a:t>s.g</a:t>
            </a:r>
            <a:r>
              <a:rPr lang="en-ZA" dirty="0">
                <a:solidFill>
                  <a:srgbClr val="0070C0"/>
                </a:solidFill>
                <a:latin typeface="Arial" panose="020B0604020202020204" pitchFamily="34" charset="0"/>
                <a:cs typeface="Arial" panose="020B0604020202020204" pitchFamily="34" charset="0"/>
              </a:rPr>
              <a:t> 3.0) floats on the surface while the iron rich particles (</a:t>
            </a:r>
            <a:r>
              <a:rPr lang="en-ZA" dirty="0" err="1">
                <a:solidFill>
                  <a:srgbClr val="0070C0"/>
                </a:solidFill>
                <a:latin typeface="Arial" panose="020B0604020202020204" pitchFamily="34" charset="0"/>
                <a:cs typeface="Arial" panose="020B0604020202020204" pitchFamily="34" charset="0"/>
              </a:rPr>
              <a:t>s.g</a:t>
            </a:r>
            <a:r>
              <a:rPr lang="en-ZA" dirty="0">
                <a:solidFill>
                  <a:srgbClr val="0070C0"/>
                </a:solidFill>
                <a:latin typeface="Arial" panose="020B0604020202020204" pitchFamily="34" charset="0"/>
                <a:cs typeface="Arial" panose="020B0604020202020204" pitchFamily="34" charset="0"/>
              </a:rPr>
              <a:t> 4.0) sink to the bottom.</a:t>
            </a:r>
          </a:p>
          <a:p>
            <a:pPr marL="342900" indent="-342900" algn="just" fontAlgn="auto">
              <a:lnSpc>
                <a:spcPct val="150000"/>
              </a:lnSpc>
              <a:spcAft>
                <a:spcPts val="0"/>
              </a:spcAft>
              <a:buFont typeface="Wingdings" panose="05000000000000000000" pitchFamily="2" charset="2"/>
              <a:buChar char="§"/>
              <a:defRPr/>
            </a:pPr>
            <a:r>
              <a:rPr lang="en-ZA" dirty="0">
                <a:solidFill>
                  <a:srgbClr val="002060"/>
                </a:solidFill>
                <a:latin typeface="Arial" panose="020B0604020202020204" pitchFamily="34" charset="0"/>
                <a:cs typeface="Arial" panose="020B0604020202020204" pitchFamily="34" charset="0"/>
              </a:rPr>
              <a:t>Ferrosilicon is washed from the sink and float products on fine screens and is recovered from the wash water with magnetic separators and recycled.</a:t>
            </a:r>
          </a:p>
          <a:p>
            <a:pPr marL="342900" indent="-342900" algn="just" fontAlgn="auto">
              <a:lnSpc>
                <a:spcPct val="150000"/>
              </a:lnSpc>
              <a:spcAft>
                <a:spcPts val="0"/>
              </a:spcAft>
              <a:buFont typeface="Wingdings" panose="05000000000000000000" pitchFamily="2" charset="2"/>
              <a:buChar char="§"/>
              <a:defRPr/>
            </a:pPr>
            <a:endParaRPr lang="en-ZA" sz="2000" dirty="0">
              <a:solidFill>
                <a:srgbClr val="002060"/>
              </a:solidFill>
              <a:latin typeface="Arial" panose="020B0604020202020204" pitchFamily="34" charset="0"/>
              <a:cs typeface="Arial" panose="020B0604020202020204" pitchFamily="34" charset="0"/>
            </a:endParaRPr>
          </a:p>
          <a:p>
            <a:pPr algn="just" fontAlgn="auto">
              <a:lnSpc>
                <a:spcPct val="150000"/>
              </a:lnSpc>
              <a:spcAft>
                <a:spcPts val="0"/>
              </a:spcAft>
              <a:defRPr/>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658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3901837"/>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6.1. Introduction</a:t>
            </a:r>
          </a:p>
          <a:p>
            <a:pPr>
              <a:lnSpc>
                <a:spcPct val="150000"/>
              </a:lnSpc>
            </a:pPr>
            <a:r>
              <a:rPr lang="en-US" sz="2400" b="1" dirty="0">
                <a:latin typeface="Arial" panose="020B0604020202020204" pitchFamily="34" charset="0"/>
                <a:cs typeface="Arial" panose="020B0604020202020204" pitchFamily="34" charset="0"/>
              </a:rPr>
              <a:t>6.2. Froth flotation fundamentals</a:t>
            </a:r>
          </a:p>
          <a:p>
            <a:pPr>
              <a:lnSpc>
                <a:spcPct val="150000"/>
              </a:lnSpc>
            </a:pPr>
            <a:r>
              <a:rPr lang="en-US" sz="2400" b="1" dirty="0">
                <a:latin typeface="Arial" panose="020B0604020202020204" pitchFamily="34" charset="0"/>
                <a:cs typeface="Arial" panose="020B0604020202020204" pitchFamily="34" charset="0"/>
              </a:rPr>
              <a:t>6.3. Jig</a:t>
            </a:r>
          </a:p>
          <a:p>
            <a:pPr>
              <a:lnSpc>
                <a:spcPct val="150000"/>
              </a:lnSpc>
            </a:pPr>
            <a:r>
              <a:rPr lang="en-US" sz="2400" b="1" dirty="0">
                <a:latin typeface="Arial" panose="020B0604020202020204" pitchFamily="34" charset="0"/>
                <a:cs typeface="Arial" panose="020B0604020202020204" pitchFamily="34" charset="0"/>
              </a:rPr>
              <a:t>6.4. Spiral</a:t>
            </a:r>
          </a:p>
          <a:p>
            <a:pPr>
              <a:lnSpc>
                <a:spcPct val="150000"/>
              </a:lnSpc>
            </a:pPr>
            <a:r>
              <a:rPr lang="en-US" sz="2400" b="1" dirty="0">
                <a:latin typeface="Arial" panose="020B0604020202020204" pitchFamily="34" charset="0"/>
                <a:cs typeface="Arial" panose="020B0604020202020204" pitchFamily="34" charset="0"/>
              </a:rPr>
              <a:t>6.5. Dense media separation</a:t>
            </a:r>
          </a:p>
          <a:p>
            <a:pPr>
              <a:lnSpc>
                <a:spcPct val="150000"/>
              </a:lnSpc>
            </a:pPr>
            <a:r>
              <a:rPr lang="en-US" sz="2400" b="1" dirty="0">
                <a:latin typeface="Arial" panose="020B0604020202020204" pitchFamily="34" charset="0"/>
                <a:cs typeface="Arial" panose="020B0604020202020204" pitchFamily="34" charset="0"/>
              </a:rPr>
              <a:t>6.6 Magnetic separators</a:t>
            </a: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4</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1763899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3901837"/>
          </a:xfrm>
          <a:prstGeom prst="rect">
            <a:avLst/>
          </a:prstGeom>
          <a:noFill/>
        </p:spPr>
        <p:txBody>
          <a:bodyPr wrap="square" rtlCol="0">
            <a:spAutoFit/>
          </a:bodyPr>
          <a:lstStyle/>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6.1. Introduction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6.2. Froth flotation fundamentals</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6.3. Jig</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6.4. Spiral</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6.5. Dense media separation</a:t>
            </a:r>
          </a:p>
          <a:p>
            <a:pPr>
              <a:lnSpc>
                <a:spcPct val="150000"/>
              </a:lnSpc>
            </a:pPr>
            <a:r>
              <a:rPr lang="en-US" sz="2400" b="1" dirty="0">
                <a:latin typeface="Arial" panose="020B0604020202020204" pitchFamily="34" charset="0"/>
                <a:cs typeface="Arial" panose="020B0604020202020204" pitchFamily="34" charset="0"/>
              </a:rPr>
              <a:t>6.6. Magnetic separator</a:t>
            </a: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40</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3038274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6.6. Magnetic separators</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41</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3" name="Content Placeholder 2">
            <a:extLst>
              <a:ext uri="{FF2B5EF4-FFF2-40B4-BE49-F238E27FC236}">
                <a16:creationId xmlns:a16="http://schemas.microsoft.com/office/drawing/2014/main" id="{F72E7CAB-A73C-D549-803F-8CDDFC02BA76}"/>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7A2FBF8-D207-6A48-A0B5-11E1647512C2}"/>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759B7EF3-A344-6448-B6F2-71C7F189EC3D}"/>
              </a:ext>
            </a:extLst>
          </p:cNvPr>
          <p:cNvSpPr txBox="1">
            <a:spLocks noChangeArrowheads="1"/>
          </p:cNvSpPr>
          <p:nvPr/>
        </p:nvSpPr>
        <p:spPr bwMode="auto">
          <a:xfrm>
            <a:off x="-24267" y="575307"/>
            <a:ext cx="121920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Wingdings" pitchFamily="2" charset="2"/>
              <a:buChar char="§"/>
            </a:pPr>
            <a:r>
              <a:rPr lang="en-US" altLang="ja-JP" sz="2400" b="1" dirty="0">
                <a:solidFill>
                  <a:srgbClr val="FFFF00"/>
                </a:solidFill>
                <a:highlight>
                  <a:srgbClr val="000080"/>
                </a:highlight>
                <a:latin typeface="Arial" panose="020B0604020202020204" pitchFamily="34" charset="0"/>
              </a:rPr>
              <a:t>Magnetic separation</a:t>
            </a:r>
            <a:r>
              <a:rPr lang="en-US" altLang="ja-JP" sz="2400" dirty="0">
                <a:latin typeface="Arial" panose="020B0604020202020204" pitchFamily="34" charset="0"/>
              </a:rPr>
              <a:t> is the simple iron ore upgrading/concentration processes that depends on the </a:t>
            </a:r>
            <a:r>
              <a:rPr lang="en-US" altLang="ja-JP" sz="2400" dirty="0">
                <a:solidFill>
                  <a:srgbClr val="002060"/>
                </a:solidFill>
                <a:highlight>
                  <a:srgbClr val="FFFF00"/>
                </a:highlight>
                <a:latin typeface="Arial" panose="020B0604020202020204" pitchFamily="34" charset="0"/>
              </a:rPr>
              <a:t>differences in magnetic properties between iron minerals and gangue minerals. </a:t>
            </a:r>
          </a:p>
          <a:p>
            <a:pPr eaLnBrk="1" hangingPunct="1">
              <a:lnSpc>
                <a:spcPct val="100000"/>
              </a:lnSpc>
              <a:buFont typeface="Wingdings" pitchFamily="2" charset="2"/>
              <a:buChar char="§"/>
            </a:pPr>
            <a:endParaRPr lang="en-US" altLang="ja-JP" sz="2000" dirty="0">
              <a:latin typeface="Arial" panose="020B0604020202020204" pitchFamily="34" charset="0"/>
            </a:endParaRPr>
          </a:p>
          <a:p>
            <a:pPr eaLnBrk="1" hangingPunct="1">
              <a:lnSpc>
                <a:spcPct val="150000"/>
              </a:lnSpc>
              <a:buFont typeface="Wingdings" pitchFamily="2" charset="2"/>
              <a:buChar char="§"/>
            </a:pPr>
            <a:endParaRPr lang="en-US" altLang="ja-JP" sz="2000" dirty="0">
              <a:latin typeface="Arial" panose="020B0604020202020204" pitchFamily="34" charset="0"/>
            </a:endParaRPr>
          </a:p>
        </p:txBody>
      </p:sp>
      <p:sp>
        <p:nvSpPr>
          <p:cNvPr id="12" name="TextBox 13">
            <a:extLst>
              <a:ext uri="{FF2B5EF4-FFF2-40B4-BE49-F238E27FC236}">
                <a16:creationId xmlns:a16="http://schemas.microsoft.com/office/drawing/2014/main" id="{93C6D135-B116-A141-8608-187CA940C1B0}"/>
              </a:ext>
            </a:extLst>
          </p:cNvPr>
          <p:cNvSpPr txBox="1">
            <a:spLocks noChangeArrowheads="1"/>
          </p:cNvSpPr>
          <p:nvPr/>
        </p:nvSpPr>
        <p:spPr bwMode="auto">
          <a:xfrm>
            <a:off x="1652588" y="6413500"/>
            <a:ext cx="1012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ZA" altLang="en-JP" sz="1800"/>
              <a:t>Source: King, I., 2000 and Will, B.A., and Napier-Munn, T., 2005)</a:t>
            </a:r>
          </a:p>
        </p:txBody>
      </p:sp>
      <p:sp>
        <p:nvSpPr>
          <p:cNvPr id="15" name="TextBox 2">
            <a:extLst>
              <a:ext uri="{FF2B5EF4-FFF2-40B4-BE49-F238E27FC236}">
                <a16:creationId xmlns:a16="http://schemas.microsoft.com/office/drawing/2014/main" id="{9283D888-74FB-4540-8EA8-3215BFE0F2F8}"/>
              </a:ext>
            </a:extLst>
          </p:cNvPr>
          <p:cNvSpPr txBox="1">
            <a:spLocks noChangeArrowheads="1"/>
          </p:cNvSpPr>
          <p:nvPr/>
        </p:nvSpPr>
        <p:spPr bwMode="auto">
          <a:xfrm>
            <a:off x="10260013" y="5422900"/>
            <a:ext cx="108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JP" altLang="en-JP" sz="2000">
                <a:latin typeface="Arial" panose="020B0604020202020204" pitchFamily="34" charset="0"/>
                <a:cs typeface="Arial" panose="020B0604020202020204" pitchFamily="34" charset="0"/>
              </a:rPr>
              <a:t>Iron ore</a:t>
            </a:r>
          </a:p>
        </p:txBody>
      </p:sp>
      <p:sp>
        <p:nvSpPr>
          <p:cNvPr id="16" name="TextBox 16">
            <a:extLst>
              <a:ext uri="{FF2B5EF4-FFF2-40B4-BE49-F238E27FC236}">
                <a16:creationId xmlns:a16="http://schemas.microsoft.com/office/drawing/2014/main" id="{D04E0163-D3AE-C64E-8174-ADDA2FDB97D3}"/>
              </a:ext>
            </a:extLst>
          </p:cNvPr>
          <p:cNvSpPr txBox="1">
            <a:spLocks noChangeArrowheads="1"/>
          </p:cNvSpPr>
          <p:nvPr/>
        </p:nvSpPr>
        <p:spPr bwMode="auto">
          <a:xfrm>
            <a:off x="8391525" y="5613400"/>
            <a:ext cx="1090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JP" altLang="en-JP" sz="2000">
                <a:latin typeface="Arial" panose="020B0604020202020204" pitchFamily="34" charset="0"/>
                <a:cs typeface="Arial" panose="020B0604020202020204" pitchFamily="34" charset="0"/>
              </a:rPr>
              <a:t>Gangue</a:t>
            </a:r>
          </a:p>
        </p:txBody>
      </p:sp>
      <p:pic>
        <p:nvPicPr>
          <p:cNvPr id="17" name="Picture 14">
            <a:extLst>
              <a:ext uri="{FF2B5EF4-FFF2-40B4-BE49-F238E27FC236}">
                <a16:creationId xmlns:a16="http://schemas.microsoft.com/office/drawing/2014/main" id="{F8FB9B0F-26A7-5247-8F53-8DF4B294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1973263"/>
            <a:ext cx="5932488"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5A865798-BFA6-8E40-B115-E2A5C2354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88" y="2224088"/>
            <a:ext cx="4748212"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216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6.6. Magnetic separators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42</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13" name="Content Placeholder 2">
            <a:extLst>
              <a:ext uri="{FF2B5EF4-FFF2-40B4-BE49-F238E27FC236}">
                <a16:creationId xmlns:a16="http://schemas.microsoft.com/office/drawing/2014/main" id="{F72E7CAB-A73C-D549-803F-8CDDFC02BA76}"/>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37A2FBF8-D207-6A48-A0B5-11E1647512C2}"/>
              </a:ext>
            </a:extLst>
          </p:cNvPr>
          <p:cNvSpPr txBox="1">
            <a:spLocks noChangeArrowheads="1"/>
          </p:cNvSpPr>
          <p:nvPr/>
        </p:nvSpPr>
        <p:spPr bwMode="auto">
          <a:xfrm>
            <a:off x="120650" y="793750"/>
            <a:ext cx="120713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buFont typeface="Arial" panose="020B0604020202020204" pitchFamily="34" charset="0"/>
              <a:buNone/>
            </a:pPr>
            <a:endParaRPr lang="en-ZA" altLang="en-JP" sz="2000">
              <a:latin typeface="Arial" panose="020B0604020202020204" pitchFamily="34" charset="0"/>
              <a:cs typeface="Arial" panose="020B0604020202020204" pitchFamily="34" charset="0"/>
            </a:endParaRPr>
          </a:p>
        </p:txBody>
      </p:sp>
      <p:sp>
        <p:nvSpPr>
          <p:cNvPr id="18" name="Rectangle 3">
            <a:extLst>
              <a:ext uri="{FF2B5EF4-FFF2-40B4-BE49-F238E27FC236}">
                <a16:creationId xmlns:a16="http://schemas.microsoft.com/office/drawing/2014/main" id="{E1E0096F-4A89-D043-9068-E04BF2F742D6}"/>
              </a:ext>
            </a:extLst>
          </p:cNvPr>
          <p:cNvSpPr txBox="1">
            <a:spLocks noChangeArrowheads="1"/>
          </p:cNvSpPr>
          <p:nvPr/>
        </p:nvSpPr>
        <p:spPr bwMode="auto">
          <a:xfrm>
            <a:off x="120650" y="735013"/>
            <a:ext cx="12071350" cy="60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buFont typeface="Wingdings" pitchFamily="2" charset="2"/>
              <a:buChar char="§"/>
            </a:pPr>
            <a:r>
              <a:rPr lang="en-US" altLang="ja-JP" sz="2400" dirty="0">
                <a:latin typeface="Arial" panose="020B0604020202020204" pitchFamily="34" charset="0"/>
              </a:rPr>
              <a:t>The concentration process is either wet or dry for fine and course particles, respectively.</a:t>
            </a:r>
          </a:p>
          <a:p>
            <a:pPr eaLnBrk="1" hangingPunct="1">
              <a:lnSpc>
                <a:spcPct val="150000"/>
              </a:lnSpc>
              <a:buFont typeface="Wingdings" pitchFamily="2" charset="2"/>
              <a:buChar char="§"/>
            </a:pPr>
            <a:r>
              <a:rPr lang="en-US" altLang="ja-JP" sz="2400" dirty="0">
                <a:latin typeface="Arial" panose="020B0604020202020204" pitchFamily="34" charset="0"/>
              </a:rPr>
              <a:t>For less magnetic iron ore, say hematite, High Intensity Magnetic Separators (HIMS) are used, whereas for high magnetic iron ore, say magnetite, Low Intensity Magnetic Separators (LIMS) are used.</a:t>
            </a:r>
          </a:p>
          <a:p>
            <a:pPr eaLnBrk="1" hangingPunct="1">
              <a:lnSpc>
                <a:spcPct val="150000"/>
              </a:lnSpc>
              <a:buFont typeface="Wingdings" pitchFamily="2" charset="2"/>
              <a:buChar char="§"/>
            </a:pPr>
            <a:r>
              <a:rPr lang="en-US" altLang="ja-JP" sz="2400" dirty="0">
                <a:latin typeface="Arial" panose="020B0604020202020204" pitchFamily="34" charset="0"/>
              </a:rPr>
              <a:t>Separator consists of a rotating drum and a stationary internal magnet. Magnetic iron ore minerals adhere to the drum as it passes through the suspension of iron ore particles in water.</a:t>
            </a:r>
          </a:p>
          <a:p>
            <a:pPr eaLnBrk="1" hangingPunct="1">
              <a:lnSpc>
                <a:spcPct val="150000"/>
              </a:lnSpc>
              <a:buFont typeface="Wingdings" pitchFamily="2" charset="2"/>
              <a:buChar char="§"/>
            </a:pPr>
            <a:r>
              <a:rPr lang="en-US" altLang="ja-JP" sz="2400" dirty="0">
                <a:latin typeface="Arial" panose="020B0604020202020204" pitchFamily="34" charset="0"/>
              </a:rPr>
              <a:t>When the adherent solids are carried out of the magnetic field they are scrapped off the drum and transferred to a receiving vessel. </a:t>
            </a:r>
          </a:p>
          <a:p>
            <a:pPr eaLnBrk="1" hangingPunct="1">
              <a:lnSpc>
                <a:spcPct val="150000"/>
              </a:lnSpc>
              <a:buFont typeface="Wingdings" pitchFamily="2" charset="2"/>
              <a:buChar char="§"/>
            </a:pPr>
            <a:endParaRPr lang="en-US" altLang="ja-JP" sz="2000" dirty="0">
              <a:latin typeface="Arial" panose="020B0604020202020204" pitchFamily="34" charset="0"/>
            </a:endParaRPr>
          </a:p>
          <a:p>
            <a:pPr eaLnBrk="1" hangingPunct="1">
              <a:lnSpc>
                <a:spcPct val="150000"/>
              </a:lnSpc>
              <a:buFont typeface="Wingdings" pitchFamily="2" charset="2"/>
              <a:buChar char="§"/>
            </a:pPr>
            <a:endParaRPr lang="en-US" altLang="ja-JP" sz="2000" dirty="0">
              <a:latin typeface="Arial" panose="020B0604020202020204" pitchFamily="34" charset="0"/>
            </a:endParaRPr>
          </a:p>
        </p:txBody>
      </p:sp>
    </p:spTree>
    <p:extLst>
      <p:ext uri="{BB962C8B-B14F-4D97-AF65-F5344CB8AC3E}">
        <p14:creationId xmlns:p14="http://schemas.microsoft.com/office/powerpoint/2010/main" val="1179352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20365D-01A5-7740-8043-ED9DD43E433D}"/>
              </a:ext>
            </a:extLst>
          </p:cNvPr>
          <p:cNvSpPr txBox="1">
            <a:spLocks/>
          </p:cNvSpPr>
          <p:nvPr/>
        </p:nvSpPr>
        <p:spPr>
          <a:xfrm>
            <a:off x="1524000" y="2035192"/>
            <a:ext cx="9144000" cy="3106455"/>
          </a:xfrm>
          <a:prstGeom prst="rect">
            <a:avLst/>
          </a:prstGeom>
          <a:noFill/>
        </p:spPr>
        <p:txBody>
          <a:bodyPr lIns="288000" tIns="36000" bIns="36000" anchor="ctr">
            <a:noAutofit/>
          </a:bodyPr>
          <a:lstStyle/>
          <a:p>
            <a:pPr marL="84138" algn="ctr" fontAlgn="auto">
              <a:spcAft>
                <a:spcPts val="0"/>
              </a:spcAft>
              <a:defRPr/>
            </a:pPr>
            <a:r>
              <a:rPr lang="en-US" altLang="ja-JP" sz="5400" b="1" dirty="0">
                <a:gradFill>
                  <a:gsLst>
                    <a:gs pos="0">
                      <a:schemeClr val="tx1">
                        <a:lumMod val="65000"/>
                        <a:lumOff val="35000"/>
                      </a:schemeClr>
                    </a:gs>
                    <a:gs pos="47000">
                      <a:srgbClr val="FFC000"/>
                    </a:gs>
                    <a:gs pos="100000">
                      <a:srgbClr val="FF0000"/>
                    </a:gs>
                  </a:gsLst>
                  <a:lin ang="10800000" scaled="1"/>
                </a:gradFill>
                <a:latin typeface="Segoe Print" panose="02000600000000000000" pitchFamily="2" charset="0"/>
              </a:rPr>
              <a:t>End of Lecture 6</a:t>
            </a:r>
          </a:p>
        </p:txBody>
      </p:sp>
      <p:cxnSp>
        <p:nvCxnSpPr>
          <p:cNvPr id="9" name="Straight Connector 8">
            <a:extLst>
              <a:ext uri="{FF2B5EF4-FFF2-40B4-BE49-F238E27FC236}">
                <a16:creationId xmlns:a16="http://schemas.microsoft.com/office/drawing/2014/main" id="{CBE290CE-31AF-054E-95A7-81486557648E}"/>
              </a:ext>
            </a:extLst>
          </p:cNvPr>
          <p:cNvCxnSpPr>
            <a:cxnSpLocks/>
          </p:cNvCxnSpPr>
          <p:nvPr/>
        </p:nvCxnSpPr>
        <p:spPr>
          <a:xfrm>
            <a:off x="1914236" y="2396235"/>
            <a:ext cx="8312728" cy="0"/>
          </a:xfrm>
          <a:prstGeom prst="line">
            <a:avLst/>
          </a:prstGeom>
          <a:ln w="31750">
            <a:gradFill flip="none" rotWithShape="1">
              <a:gsLst>
                <a:gs pos="0">
                  <a:schemeClr val="accent1">
                    <a:lumMod val="40000"/>
                    <a:lumOff val="60000"/>
                  </a:schemeClr>
                </a:gs>
                <a:gs pos="51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B5CE36-BEA1-CA43-BEE9-6133BA00AFB9}"/>
              </a:ext>
            </a:extLst>
          </p:cNvPr>
          <p:cNvCxnSpPr>
            <a:cxnSpLocks/>
          </p:cNvCxnSpPr>
          <p:nvPr/>
        </p:nvCxnSpPr>
        <p:spPr>
          <a:xfrm flipH="1">
            <a:off x="3937728" y="4283997"/>
            <a:ext cx="4265744" cy="0"/>
          </a:xfrm>
          <a:prstGeom prst="line">
            <a:avLst/>
          </a:prstGeom>
          <a:ln w="15875">
            <a:gradFill flip="none" rotWithShape="1">
              <a:gsLst>
                <a:gs pos="0">
                  <a:schemeClr val="accent1">
                    <a:lumMod val="40000"/>
                    <a:lumOff val="60000"/>
                  </a:schemeClr>
                </a:gs>
                <a:gs pos="47000">
                  <a:srgbClr val="FFC000"/>
                </a:gs>
                <a:gs pos="100000">
                  <a:srgbClr val="FF0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E6C6412-592E-2743-8172-9E5043344099}"/>
              </a:ext>
            </a:extLst>
          </p:cNvPr>
          <p:cNvSpPr>
            <a:spLocks noGrp="1"/>
          </p:cNvSpPr>
          <p:nvPr>
            <p:ph type="sldNum" sz="quarter" idx="12"/>
          </p:nvPr>
        </p:nvSpPr>
        <p:spPr/>
        <p:txBody>
          <a:bodyPr/>
          <a:lstStyle/>
          <a:p>
            <a:fld id="{5E44D307-537E-B14F-8E24-3415F18CDC97}" type="slidenum">
              <a:rPr lang="en-JP" smtClean="0"/>
              <a:t>43</a:t>
            </a:fld>
            <a:endParaRPr lang="en-JP"/>
          </a:p>
        </p:txBody>
      </p:sp>
    </p:spTree>
    <p:extLst>
      <p:ext uri="{BB962C8B-B14F-4D97-AF65-F5344CB8AC3E}">
        <p14:creationId xmlns:p14="http://schemas.microsoft.com/office/powerpoint/2010/main" val="415363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4455835"/>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6.1. Introduction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6.2. Froth flotation fundamentals</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6.3. Jig</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6.4. Spiral</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6.5. Dense media separation</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6.6 Magnetic separators</a:t>
            </a:r>
          </a:p>
          <a:p>
            <a:pPr>
              <a:lnSpc>
                <a:spcPct val="150000"/>
              </a:lnSpc>
            </a:pPr>
            <a:endParaRPr lang="en-US" sz="2400" b="1" dirty="0">
              <a:solidFill>
                <a:schemeClr val="bg1">
                  <a:lumMod val="85000"/>
                </a:schemeClr>
              </a:solidFill>
              <a:latin typeface="Arial" panose="020B0604020202020204" pitchFamily="34" charset="0"/>
              <a:cs typeface="Arial" panose="020B0604020202020204" pitchFamily="34" charset="0"/>
            </a:endParaRP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5</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292025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6.1. Introduction</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6</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41" name="Rectangle 9">
            <a:extLst>
              <a:ext uri="{FF2B5EF4-FFF2-40B4-BE49-F238E27FC236}">
                <a16:creationId xmlns:a16="http://schemas.microsoft.com/office/drawing/2014/main" id="{F155F54D-0165-444D-82E1-B34FBA5E67E8}"/>
              </a:ext>
            </a:extLst>
          </p:cNvPr>
          <p:cNvSpPr>
            <a:spLocks noChangeArrowheads="1"/>
          </p:cNvSpPr>
          <p:nvPr/>
        </p:nvSpPr>
        <p:spPr bwMode="auto">
          <a:xfrm>
            <a:off x="3679780" y="1077713"/>
            <a:ext cx="34559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3600">
              <a:solidFill>
                <a:srgbClr val="000000"/>
              </a:solidFill>
            </a:endParaRPr>
          </a:p>
        </p:txBody>
      </p:sp>
      <p:sp>
        <p:nvSpPr>
          <p:cNvPr id="27" name="Rounded Rectangle 26">
            <a:extLst>
              <a:ext uri="{FF2B5EF4-FFF2-40B4-BE49-F238E27FC236}">
                <a16:creationId xmlns:a16="http://schemas.microsoft.com/office/drawing/2014/main" id="{05C5F05B-BAC2-E04D-9F8B-438A2E224137}"/>
              </a:ext>
            </a:extLst>
          </p:cNvPr>
          <p:cNvSpPr/>
          <p:nvPr/>
        </p:nvSpPr>
        <p:spPr>
          <a:xfrm>
            <a:off x="63953" y="3401011"/>
            <a:ext cx="1841047" cy="685044"/>
          </a:xfrm>
          <a:prstGeom prst="roundRect">
            <a:avLst/>
          </a:prstGeom>
          <a:solidFill>
            <a:schemeClr val="bg1">
              <a:lumMod val="50000"/>
            </a:schemeClr>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solidFill>
                  <a:schemeClr val="bg1"/>
                </a:solidFill>
                <a:latin typeface="Arial" panose="020B0604020202020204" pitchFamily="34" charset="0"/>
                <a:cs typeface="Arial" panose="020B0604020202020204" pitchFamily="34" charset="0"/>
              </a:rPr>
              <a:t>Liberated minerals</a:t>
            </a:r>
          </a:p>
        </p:txBody>
      </p:sp>
      <p:sp>
        <p:nvSpPr>
          <p:cNvPr id="28" name="Rounded Rectangle 27">
            <a:extLst>
              <a:ext uri="{FF2B5EF4-FFF2-40B4-BE49-F238E27FC236}">
                <a16:creationId xmlns:a16="http://schemas.microsoft.com/office/drawing/2014/main" id="{8E9AD8D1-8606-C344-AF5E-9A91DAFDA7BA}"/>
              </a:ext>
            </a:extLst>
          </p:cNvPr>
          <p:cNvSpPr/>
          <p:nvPr/>
        </p:nvSpPr>
        <p:spPr>
          <a:xfrm>
            <a:off x="2677841" y="2730617"/>
            <a:ext cx="2410277" cy="2055640"/>
          </a:xfrm>
          <a:prstGeom prst="roundRect">
            <a:avLst/>
          </a:prstGeom>
          <a:solidFill>
            <a:srgbClr val="FF0000"/>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latin typeface="Arial" panose="020B0604020202020204" pitchFamily="34" charset="0"/>
                <a:cs typeface="Arial" panose="020B0604020202020204" pitchFamily="34" charset="0"/>
              </a:rPr>
              <a:t>Valuable mineral concentration</a:t>
            </a:r>
          </a:p>
        </p:txBody>
      </p:sp>
      <p:sp>
        <p:nvSpPr>
          <p:cNvPr id="29" name="Rounded Rectangle 28">
            <a:extLst>
              <a:ext uri="{FF2B5EF4-FFF2-40B4-BE49-F238E27FC236}">
                <a16:creationId xmlns:a16="http://schemas.microsoft.com/office/drawing/2014/main" id="{0FAB984D-D25A-C24B-ABAD-025238F5C4BD}"/>
              </a:ext>
            </a:extLst>
          </p:cNvPr>
          <p:cNvSpPr/>
          <p:nvPr/>
        </p:nvSpPr>
        <p:spPr>
          <a:xfrm>
            <a:off x="6215833" y="1450039"/>
            <a:ext cx="2615878" cy="428263"/>
          </a:xfrm>
          <a:prstGeom prst="roundRect">
            <a:avLst/>
          </a:prstGeom>
          <a:solidFill>
            <a:srgbClr val="00B050"/>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latin typeface="Arial" panose="020B0604020202020204" pitchFamily="34" charset="0"/>
                <a:cs typeface="Arial" panose="020B0604020202020204" pitchFamily="34" charset="0"/>
              </a:rPr>
              <a:t>Froth flotation</a:t>
            </a:r>
          </a:p>
        </p:txBody>
      </p:sp>
      <p:sp>
        <p:nvSpPr>
          <p:cNvPr id="30" name="Rounded Rectangle 29">
            <a:extLst>
              <a:ext uri="{FF2B5EF4-FFF2-40B4-BE49-F238E27FC236}">
                <a16:creationId xmlns:a16="http://schemas.microsoft.com/office/drawing/2014/main" id="{830A8A00-B84B-9244-BA66-689E95614F07}"/>
              </a:ext>
            </a:extLst>
          </p:cNvPr>
          <p:cNvSpPr/>
          <p:nvPr/>
        </p:nvSpPr>
        <p:spPr>
          <a:xfrm>
            <a:off x="5983443" y="2730617"/>
            <a:ext cx="3080658" cy="428263"/>
          </a:xfrm>
          <a:prstGeom prst="roundRect">
            <a:avLst/>
          </a:prstGeom>
          <a:solidFill>
            <a:srgbClr val="00B0F0"/>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latin typeface="Arial" panose="020B0604020202020204" pitchFamily="34" charset="0"/>
                <a:cs typeface="Arial" panose="020B0604020202020204" pitchFamily="34" charset="0"/>
              </a:rPr>
              <a:t>Magnetic separator</a:t>
            </a:r>
          </a:p>
        </p:txBody>
      </p:sp>
      <p:sp>
        <p:nvSpPr>
          <p:cNvPr id="31" name="Rounded Rectangle 30">
            <a:extLst>
              <a:ext uri="{FF2B5EF4-FFF2-40B4-BE49-F238E27FC236}">
                <a16:creationId xmlns:a16="http://schemas.microsoft.com/office/drawing/2014/main" id="{F2373085-17EC-A543-8513-8F146C603DC2}"/>
              </a:ext>
            </a:extLst>
          </p:cNvPr>
          <p:cNvSpPr/>
          <p:nvPr/>
        </p:nvSpPr>
        <p:spPr>
          <a:xfrm>
            <a:off x="6051369" y="4140353"/>
            <a:ext cx="3080658" cy="428263"/>
          </a:xfrm>
          <a:prstGeom prst="roundRect">
            <a:avLst/>
          </a:prstGeom>
          <a:solidFill>
            <a:srgbClr val="0070C0"/>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latin typeface="Arial" panose="020B0604020202020204" pitchFamily="34" charset="0"/>
                <a:cs typeface="Arial" panose="020B0604020202020204" pitchFamily="34" charset="0"/>
              </a:rPr>
              <a:t>Electrical separator</a:t>
            </a:r>
          </a:p>
        </p:txBody>
      </p:sp>
      <p:sp>
        <p:nvSpPr>
          <p:cNvPr id="32" name="Rounded Rectangle 31">
            <a:extLst>
              <a:ext uri="{FF2B5EF4-FFF2-40B4-BE49-F238E27FC236}">
                <a16:creationId xmlns:a16="http://schemas.microsoft.com/office/drawing/2014/main" id="{D29FE81F-604B-934B-B02F-246EF50A0B51}"/>
              </a:ext>
            </a:extLst>
          </p:cNvPr>
          <p:cNvSpPr/>
          <p:nvPr/>
        </p:nvSpPr>
        <p:spPr>
          <a:xfrm>
            <a:off x="5997923" y="5285082"/>
            <a:ext cx="3051699" cy="428263"/>
          </a:xfrm>
          <a:prstGeom prst="roundRect">
            <a:avLst/>
          </a:prstGeom>
          <a:solidFill>
            <a:srgbClr val="7030A0"/>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latin typeface="Arial" panose="020B0604020202020204" pitchFamily="34" charset="0"/>
                <a:cs typeface="Arial" panose="020B0604020202020204" pitchFamily="34" charset="0"/>
              </a:rPr>
              <a:t>Gravity separator</a:t>
            </a:r>
          </a:p>
        </p:txBody>
      </p:sp>
      <p:sp>
        <p:nvSpPr>
          <p:cNvPr id="33" name="Rounded Rectangle 32">
            <a:extLst>
              <a:ext uri="{FF2B5EF4-FFF2-40B4-BE49-F238E27FC236}">
                <a16:creationId xmlns:a16="http://schemas.microsoft.com/office/drawing/2014/main" id="{915D6971-D2BA-1540-A360-3BC7087FE08E}"/>
              </a:ext>
            </a:extLst>
          </p:cNvPr>
          <p:cNvSpPr/>
          <p:nvPr/>
        </p:nvSpPr>
        <p:spPr>
          <a:xfrm>
            <a:off x="9594960" y="4430949"/>
            <a:ext cx="2615878" cy="428263"/>
          </a:xfrm>
          <a:prstGeom prst="roundRect">
            <a:avLst/>
          </a:prstGeom>
          <a:solidFill>
            <a:schemeClr val="accent4">
              <a:lumMod val="60000"/>
              <a:lumOff val="40000"/>
            </a:schemeClr>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solidFill>
                  <a:schemeClr val="tx1"/>
                </a:solidFill>
                <a:latin typeface="Arial" panose="020B0604020202020204" pitchFamily="34" charset="0"/>
                <a:cs typeface="Arial" panose="020B0604020202020204" pitchFamily="34" charset="0"/>
              </a:rPr>
              <a:t>jigging</a:t>
            </a:r>
          </a:p>
        </p:txBody>
      </p:sp>
      <p:sp>
        <p:nvSpPr>
          <p:cNvPr id="34" name="Rounded Rectangle 33">
            <a:extLst>
              <a:ext uri="{FF2B5EF4-FFF2-40B4-BE49-F238E27FC236}">
                <a16:creationId xmlns:a16="http://schemas.microsoft.com/office/drawing/2014/main" id="{D15FCD7D-F9BE-B740-8686-0F177A45B756}"/>
              </a:ext>
            </a:extLst>
          </p:cNvPr>
          <p:cNvSpPr/>
          <p:nvPr/>
        </p:nvSpPr>
        <p:spPr>
          <a:xfrm>
            <a:off x="9576122" y="4963948"/>
            <a:ext cx="2615878" cy="428263"/>
          </a:xfrm>
          <a:prstGeom prst="roundRect">
            <a:avLst/>
          </a:prstGeom>
          <a:solidFill>
            <a:srgbClr val="C00000"/>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solidFill>
                  <a:schemeClr val="bg1"/>
                </a:solidFill>
                <a:latin typeface="Arial" panose="020B0604020202020204" pitchFamily="34" charset="0"/>
                <a:cs typeface="Arial" panose="020B0604020202020204" pitchFamily="34" charset="0"/>
              </a:rPr>
              <a:t>Spiral</a:t>
            </a:r>
          </a:p>
        </p:txBody>
      </p:sp>
      <p:sp>
        <p:nvSpPr>
          <p:cNvPr id="35" name="Rounded Rectangle 34">
            <a:extLst>
              <a:ext uri="{FF2B5EF4-FFF2-40B4-BE49-F238E27FC236}">
                <a16:creationId xmlns:a16="http://schemas.microsoft.com/office/drawing/2014/main" id="{33B44A0F-21C7-7947-BF1D-A60C28342546}"/>
              </a:ext>
            </a:extLst>
          </p:cNvPr>
          <p:cNvSpPr/>
          <p:nvPr/>
        </p:nvSpPr>
        <p:spPr>
          <a:xfrm>
            <a:off x="9576122" y="5461792"/>
            <a:ext cx="2615878" cy="428263"/>
          </a:xfrm>
          <a:prstGeom prst="roundRect">
            <a:avLst/>
          </a:prstGeom>
          <a:solidFill>
            <a:schemeClr val="accent6">
              <a:lumMod val="40000"/>
              <a:lumOff val="60000"/>
            </a:schemeClr>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P" sz="2400" b="1" dirty="0">
                <a:solidFill>
                  <a:schemeClr val="tx1"/>
                </a:solidFill>
                <a:latin typeface="Arial" panose="020B0604020202020204" pitchFamily="34" charset="0"/>
                <a:cs typeface="Arial" panose="020B0604020202020204" pitchFamily="34" charset="0"/>
              </a:rPr>
              <a:t>Shaking table</a:t>
            </a:r>
          </a:p>
        </p:txBody>
      </p:sp>
      <p:sp>
        <p:nvSpPr>
          <p:cNvPr id="3" name="Striped Right Arrow 2">
            <a:extLst>
              <a:ext uri="{FF2B5EF4-FFF2-40B4-BE49-F238E27FC236}">
                <a16:creationId xmlns:a16="http://schemas.microsoft.com/office/drawing/2014/main" id="{FA43CAC2-E791-4446-81B6-EFE6F985B94A}"/>
              </a:ext>
            </a:extLst>
          </p:cNvPr>
          <p:cNvSpPr/>
          <p:nvPr/>
        </p:nvSpPr>
        <p:spPr>
          <a:xfrm>
            <a:off x="1905000" y="3548499"/>
            <a:ext cx="772841" cy="479499"/>
          </a:xfrm>
          <a:prstGeom prst="stripedRightArrow">
            <a:avLst>
              <a:gd name="adj1" fmla="val 67857"/>
              <a:gd name="adj2" fmla="val 89881"/>
            </a:avLst>
          </a:prstGeom>
          <a:gradFill flip="none" rotWithShape="1">
            <a:gsLst>
              <a:gs pos="8000">
                <a:schemeClr val="bg1">
                  <a:alpha val="20000"/>
                </a:schemeClr>
              </a:gs>
              <a:gs pos="47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37" name="Striped Right Arrow 36">
            <a:extLst>
              <a:ext uri="{FF2B5EF4-FFF2-40B4-BE49-F238E27FC236}">
                <a16:creationId xmlns:a16="http://schemas.microsoft.com/office/drawing/2014/main" id="{E2C2EB44-8BA1-9246-B7F0-982132619A26}"/>
              </a:ext>
            </a:extLst>
          </p:cNvPr>
          <p:cNvSpPr/>
          <p:nvPr/>
        </p:nvSpPr>
        <p:spPr>
          <a:xfrm rot="19177912">
            <a:off x="4714205" y="2230808"/>
            <a:ext cx="1674190" cy="305213"/>
          </a:xfrm>
          <a:prstGeom prst="stripedRightArrow">
            <a:avLst>
              <a:gd name="adj1" fmla="val 59323"/>
              <a:gd name="adj2" fmla="val 91842"/>
            </a:avLst>
          </a:prstGeom>
          <a:gradFill flip="none" rotWithShape="1">
            <a:gsLst>
              <a:gs pos="8000">
                <a:schemeClr val="bg1">
                  <a:alpha val="20000"/>
                </a:schemeClr>
              </a:gs>
              <a:gs pos="38000">
                <a:srgbClr val="FF0000"/>
              </a:gs>
              <a:gs pos="71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38" name="Striped Right Arrow 37">
            <a:extLst>
              <a:ext uri="{FF2B5EF4-FFF2-40B4-BE49-F238E27FC236}">
                <a16:creationId xmlns:a16="http://schemas.microsoft.com/office/drawing/2014/main" id="{C0487D47-4513-1543-A510-922DD6E05E0C}"/>
              </a:ext>
            </a:extLst>
          </p:cNvPr>
          <p:cNvSpPr/>
          <p:nvPr/>
        </p:nvSpPr>
        <p:spPr>
          <a:xfrm>
            <a:off x="5088118" y="2826030"/>
            <a:ext cx="862999" cy="332850"/>
          </a:xfrm>
          <a:prstGeom prst="stripedRightArrow">
            <a:avLst>
              <a:gd name="adj1" fmla="val 59323"/>
              <a:gd name="adj2" fmla="val 91842"/>
            </a:avLst>
          </a:prstGeom>
          <a:gradFill flip="none" rotWithShape="1">
            <a:gsLst>
              <a:gs pos="8000">
                <a:schemeClr val="bg1">
                  <a:alpha val="20000"/>
                </a:schemeClr>
              </a:gs>
              <a:gs pos="42000">
                <a:schemeClr val="bg1">
                  <a:lumMod val="65000"/>
                </a:schemeClr>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39" name="Striped Right Arrow 38">
            <a:extLst>
              <a:ext uri="{FF2B5EF4-FFF2-40B4-BE49-F238E27FC236}">
                <a16:creationId xmlns:a16="http://schemas.microsoft.com/office/drawing/2014/main" id="{1670FB8B-876E-384A-92A2-4543AADCB7C3}"/>
              </a:ext>
            </a:extLst>
          </p:cNvPr>
          <p:cNvSpPr/>
          <p:nvPr/>
        </p:nvSpPr>
        <p:spPr>
          <a:xfrm>
            <a:off x="5138244" y="4188060"/>
            <a:ext cx="862999" cy="332850"/>
          </a:xfrm>
          <a:prstGeom prst="stripedRightArrow">
            <a:avLst>
              <a:gd name="adj1" fmla="val 59323"/>
              <a:gd name="adj2" fmla="val 91842"/>
            </a:avLst>
          </a:prstGeom>
          <a:gradFill flip="none" rotWithShape="1">
            <a:gsLst>
              <a:gs pos="8000">
                <a:schemeClr val="bg1">
                  <a:alpha val="20000"/>
                </a:schemeClr>
              </a:gs>
              <a:gs pos="37000">
                <a:schemeClr val="bg1">
                  <a:lumMod val="65000"/>
                </a:schemeClr>
              </a:gs>
              <a:gs pos="10000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40" name="Striped Right Arrow 39">
            <a:extLst>
              <a:ext uri="{FF2B5EF4-FFF2-40B4-BE49-F238E27FC236}">
                <a16:creationId xmlns:a16="http://schemas.microsoft.com/office/drawing/2014/main" id="{8685FFF9-A590-B04D-8D67-41BAFD9F04F3}"/>
              </a:ext>
            </a:extLst>
          </p:cNvPr>
          <p:cNvSpPr/>
          <p:nvPr/>
        </p:nvSpPr>
        <p:spPr>
          <a:xfrm rot="2312546">
            <a:off x="4997986" y="4752549"/>
            <a:ext cx="1131739" cy="316381"/>
          </a:xfrm>
          <a:prstGeom prst="stripedRightArrow">
            <a:avLst>
              <a:gd name="adj1" fmla="val 59323"/>
              <a:gd name="adj2" fmla="val 91842"/>
            </a:avLst>
          </a:prstGeom>
          <a:gradFill flip="none" rotWithShape="1">
            <a:gsLst>
              <a:gs pos="8000">
                <a:schemeClr val="bg1">
                  <a:alpha val="20000"/>
                </a:schemeClr>
              </a:gs>
              <a:gs pos="42000">
                <a:schemeClr val="bg1">
                  <a:lumMod val="65000"/>
                </a:schemeClr>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dirty="0"/>
          </a:p>
        </p:txBody>
      </p:sp>
      <p:cxnSp>
        <p:nvCxnSpPr>
          <p:cNvPr id="5" name="Straight Arrow Connector 4">
            <a:extLst>
              <a:ext uri="{FF2B5EF4-FFF2-40B4-BE49-F238E27FC236}">
                <a16:creationId xmlns:a16="http://schemas.microsoft.com/office/drawing/2014/main" id="{4E28F6F4-03FD-E247-96CB-48147CA38BF0}"/>
              </a:ext>
            </a:extLst>
          </p:cNvPr>
          <p:cNvCxnSpPr/>
          <p:nvPr/>
        </p:nvCxnSpPr>
        <p:spPr>
          <a:xfrm flipV="1">
            <a:off x="9042328" y="4818915"/>
            <a:ext cx="540000" cy="49882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256B281-63AF-7945-98D2-ACF4B101A08F}"/>
              </a:ext>
            </a:extLst>
          </p:cNvPr>
          <p:cNvCxnSpPr>
            <a:cxnSpLocks/>
          </p:cNvCxnSpPr>
          <p:nvPr/>
        </p:nvCxnSpPr>
        <p:spPr>
          <a:xfrm flipV="1">
            <a:off x="9057225" y="5651342"/>
            <a:ext cx="504000" cy="2893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9DB6A17-AC78-524D-A491-624312E0296E}"/>
              </a:ext>
            </a:extLst>
          </p:cNvPr>
          <p:cNvCxnSpPr>
            <a:cxnSpLocks/>
          </p:cNvCxnSpPr>
          <p:nvPr/>
        </p:nvCxnSpPr>
        <p:spPr>
          <a:xfrm>
            <a:off x="9042328" y="5683490"/>
            <a:ext cx="533794" cy="38753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EFEA66CF-7871-7D4A-AAF1-DD7C5AF3F815}"/>
              </a:ext>
            </a:extLst>
          </p:cNvPr>
          <p:cNvSpPr/>
          <p:nvPr/>
        </p:nvSpPr>
        <p:spPr>
          <a:xfrm>
            <a:off x="9576122" y="6044994"/>
            <a:ext cx="2615878" cy="428263"/>
          </a:xfrm>
          <a:prstGeom prst="roundRect">
            <a:avLst/>
          </a:prstGeom>
          <a:solidFill>
            <a:schemeClr val="accent1">
              <a:lumMod val="50000"/>
            </a:schemeClr>
          </a:solidFill>
          <a:ln>
            <a:solidFill>
              <a:schemeClr val="tx1"/>
            </a:solidFill>
          </a:ln>
          <a:effectLst>
            <a:outerShdw blurRad="50800" dist="38100" dir="8400000" sx="102000" sy="102000" algn="tr"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D</a:t>
            </a:r>
            <a:r>
              <a:rPr lang="en-JP" sz="2400" b="1" dirty="0">
                <a:solidFill>
                  <a:schemeClr val="bg1"/>
                </a:solidFill>
                <a:latin typeface="Arial" panose="020B0604020202020204" pitchFamily="34" charset="0"/>
                <a:cs typeface="Arial" panose="020B0604020202020204" pitchFamily="34" charset="0"/>
              </a:rPr>
              <a:t>ense media</a:t>
            </a:r>
          </a:p>
        </p:txBody>
      </p:sp>
      <p:cxnSp>
        <p:nvCxnSpPr>
          <p:cNvPr id="50" name="Straight Arrow Connector 49">
            <a:extLst>
              <a:ext uri="{FF2B5EF4-FFF2-40B4-BE49-F238E27FC236}">
                <a16:creationId xmlns:a16="http://schemas.microsoft.com/office/drawing/2014/main" id="{7DBBCDF0-56C6-0A4C-A482-A6ABC561C026}"/>
              </a:ext>
            </a:extLst>
          </p:cNvPr>
          <p:cNvCxnSpPr>
            <a:cxnSpLocks/>
          </p:cNvCxnSpPr>
          <p:nvPr/>
        </p:nvCxnSpPr>
        <p:spPr>
          <a:xfrm flipV="1">
            <a:off x="9029696" y="5303838"/>
            <a:ext cx="504000" cy="289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FD640E-DF57-CE4F-876E-9DECC6C96855}"/>
              </a:ext>
            </a:extLst>
          </p:cNvPr>
          <p:cNvSpPr txBox="1"/>
          <p:nvPr/>
        </p:nvSpPr>
        <p:spPr>
          <a:xfrm>
            <a:off x="25401" y="601067"/>
            <a:ext cx="12185438" cy="830997"/>
          </a:xfrm>
          <a:prstGeom prst="rect">
            <a:avLst/>
          </a:prstGeom>
          <a:noFill/>
        </p:spPr>
        <p:txBody>
          <a:bodyPr wrap="square" rtlCol="0">
            <a:spAutoFit/>
          </a:bodyPr>
          <a:lstStyle/>
          <a:p>
            <a:pPr marL="285750" indent="-285750">
              <a:buFont typeface="Wingdings" pitchFamily="2" charset="2"/>
              <a:buChar char="§"/>
            </a:pPr>
            <a:r>
              <a:rPr lang="en-JP" sz="2400" dirty="0">
                <a:latin typeface="Arial" panose="020B0604020202020204" pitchFamily="34" charset="0"/>
                <a:cs typeface="Arial" panose="020B0604020202020204" pitchFamily="34" charset="0"/>
              </a:rPr>
              <a:t>Valuable minerals are concentrated by separation from the gangue minerals using various techniques.</a:t>
            </a:r>
          </a:p>
        </p:txBody>
      </p:sp>
    </p:spTree>
    <p:extLst>
      <p:ext uri="{BB962C8B-B14F-4D97-AF65-F5344CB8AC3E}">
        <p14:creationId xmlns:p14="http://schemas.microsoft.com/office/powerpoint/2010/main" val="1094532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500"/>
                                        <p:tgtEl>
                                          <p:spTgt spid="46"/>
                                        </p:tgtEl>
                                      </p:cBhvr>
                                    </p:animEffec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 grpId="0" animBg="1"/>
      <p:bldP spid="37" grpId="0" animBg="1"/>
      <p:bldP spid="38" grpId="0" animBg="1"/>
      <p:bldP spid="39" grpId="0" animBg="1"/>
      <p:bldP spid="40"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6.1. Introduction (cont.)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08014" y="6460197"/>
            <a:ext cx="660400" cy="365125"/>
          </a:xfrm>
        </p:spPr>
        <p:txBody>
          <a:bodyPr/>
          <a:lstStyle/>
          <a:p>
            <a:fld id="{5E44D307-537E-B14F-8E24-3415F18CDC97}" type="slidenum">
              <a:rPr lang="en-JP" sz="1800" smtClean="0">
                <a:latin typeface="Segoe Print" panose="02000800000000000000" pitchFamily="2" charset="0"/>
              </a:rPr>
              <a:t>7</a:t>
            </a:fld>
            <a:endParaRPr lang="en-JP" sz="1800" dirty="0">
              <a:latin typeface="Segoe Print" panose="02000800000000000000" pitchFamily="2" charset="0"/>
            </a:endParaRPr>
          </a:p>
        </p:txBody>
      </p:sp>
      <p:sp>
        <p:nvSpPr>
          <p:cNvPr id="44" name="Slide Number Placeholder 1">
            <a:extLst>
              <a:ext uri="{FF2B5EF4-FFF2-40B4-BE49-F238E27FC236}">
                <a16:creationId xmlns:a16="http://schemas.microsoft.com/office/drawing/2014/main" id="{1643440C-0E6C-124E-B915-2232D81241A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
        <p:nvSpPr>
          <p:cNvPr id="41" name="Rectangle 9">
            <a:extLst>
              <a:ext uri="{FF2B5EF4-FFF2-40B4-BE49-F238E27FC236}">
                <a16:creationId xmlns:a16="http://schemas.microsoft.com/office/drawing/2014/main" id="{F155F54D-0165-444D-82E1-B34FBA5E67E8}"/>
              </a:ext>
            </a:extLst>
          </p:cNvPr>
          <p:cNvSpPr>
            <a:spLocks noChangeArrowheads="1"/>
          </p:cNvSpPr>
          <p:nvPr/>
        </p:nvSpPr>
        <p:spPr bwMode="auto">
          <a:xfrm>
            <a:off x="3679780" y="1077713"/>
            <a:ext cx="34559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sz="3600">
              <a:solidFill>
                <a:srgbClr val="000000"/>
              </a:solidFill>
            </a:endParaRPr>
          </a:p>
        </p:txBody>
      </p:sp>
      <p:sp>
        <p:nvSpPr>
          <p:cNvPr id="10" name="TextBox 9">
            <a:extLst>
              <a:ext uri="{FF2B5EF4-FFF2-40B4-BE49-F238E27FC236}">
                <a16:creationId xmlns:a16="http://schemas.microsoft.com/office/drawing/2014/main" id="{68FD640E-DF57-CE4F-876E-9DECC6C96855}"/>
              </a:ext>
            </a:extLst>
          </p:cNvPr>
          <p:cNvSpPr txBox="1"/>
          <p:nvPr/>
        </p:nvSpPr>
        <p:spPr>
          <a:xfrm>
            <a:off x="25401" y="601067"/>
            <a:ext cx="12185438" cy="830997"/>
          </a:xfrm>
          <a:prstGeom prst="rect">
            <a:avLst/>
          </a:prstGeom>
          <a:noFill/>
        </p:spPr>
        <p:txBody>
          <a:bodyPr wrap="square" rtlCol="0">
            <a:spAutoFit/>
          </a:bodyPr>
          <a:lstStyle/>
          <a:p>
            <a:pPr marL="285750" indent="-285750">
              <a:buFont typeface="Wingdings" pitchFamily="2" charset="2"/>
              <a:buChar char="§"/>
            </a:pPr>
            <a:r>
              <a:rPr lang="en-JP" sz="2400" dirty="0">
                <a:latin typeface="Arial" panose="020B0604020202020204" pitchFamily="34" charset="0"/>
                <a:cs typeface="Arial" panose="020B0604020202020204" pitchFamily="34" charset="0"/>
              </a:rPr>
              <a:t>Separation methods and the physical properties utilized to achieve seperation (concentration).</a:t>
            </a:r>
          </a:p>
        </p:txBody>
      </p:sp>
      <p:graphicFrame>
        <p:nvGraphicFramePr>
          <p:cNvPr id="2" name="Group 147">
            <a:extLst>
              <a:ext uri="{FF2B5EF4-FFF2-40B4-BE49-F238E27FC236}">
                <a16:creationId xmlns:a16="http://schemas.microsoft.com/office/drawing/2014/main" id="{53166293-0C79-D43F-2BFE-F9452F2D1C8C}"/>
              </a:ext>
            </a:extLst>
          </p:cNvPr>
          <p:cNvGraphicFramePr>
            <a:graphicFrameLocks noGrp="1"/>
          </p:cNvGraphicFramePr>
          <p:nvPr>
            <p:extLst>
              <p:ext uri="{D42A27DB-BD31-4B8C-83A1-F6EECF244321}">
                <p14:modId xmlns:p14="http://schemas.microsoft.com/office/powerpoint/2010/main" val="1061837324"/>
              </p:ext>
            </p:extLst>
          </p:nvPr>
        </p:nvGraphicFramePr>
        <p:xfrm>
          <a:off x="1268124" y="1796439"/>
          <a:ext cx="9344457" cy="4846320"/>
        </p:xfrm>
        <a:graphic>
          <a:graphicData uri="http://schemas.openxmlformats.org/drawingml/2006/table">
            <a:tbl>
              <a:tblPr/>
              <a:tblGrid>
                <a:gridCol w="3514139">
                  <a:extLst>
                    <a:ext uri="{9D8B030D-6E8A-4147-A177-3AD203B41FA5}">
                      <a16:colId xmlns:a16="http://schemas.microsoft.com/office/drawing/2014/main" val="20000"/>
                    </a:ext>
                  </a:extLst>
                </a:gridCol>
                <a:gridCol w="3418445">
                  <a:extLst>
                    <a:ext uri="{9D8B030D-6E8A-4147-A177-3AD203B41FA5}">
                      <a16:colId xmlns:a16="http://schemas.microsoft.com/office/drawing/2014/main" val="20001"/>
                    </a:ext>
                  </a:extLst>
                </a:gridCol>
                <a:gridCol w="2411873">
                  <a:extLst>
                    <a:ext uri="{9D8B030D-6E8A-4147-A177-3AD203B41FA5}">
                      <a16:colId xmlns:a16="http://schemas.microsoft.com/office/drawing/2014/main" val="20002"/>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Separation methods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Physical property for separation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Particle size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[cm]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Gravity separation (Jig)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Density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0.5-200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Gravity separation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 (Air 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0.5-50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Gravity separation</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 (Shaking 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0.05-1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Dense medium separation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0.5-300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Magnetic separation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Magnetism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0.15-200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Eddy current separation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Electrical conductivity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5-40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Electrostatic separation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a:ln>
                            <a:noFill/>
                          </a:ln>
                          <a:solidFill>
                            <a:schemeClr val="tx1"/>
                          </a:solidFill>
                          <a:effectLst/>
                          <a:latin typeface="Arial" panose="020B0604020202020204" pitchFamily="34" charset="0"/>
                          <a:ea typeface="ＭＳ 明朝" pitchFamily="17" charset="-128"/>
                          <a:cs typeface="Arial" panose="020B0604020202020204" pitchFamily="34" charset="0"/>
                        </a:rPr>
                        <a:t>0.1-4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Flotation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Surface wettability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200" b="0" i="0" u="none" strike="noStrike" cap="none" normalizeH="0" baseline="0" dirty="0">
                          <a:ln>
                            <a:noFill/>
                          </a:ln>
                          <a:solidFill>
                            <a:schemeClr val="tx1"/>
                          </a:solidFill>
                          <a:effectLst/>
                          <a:latin typeface="Arial" panose="020B0604020202020204" pitchFamily="34" charset="0"/>
                          <a:ea typeface="ＭＳ 明朝" pitchFamily="17" charset="-128"/>
                          <a:cs typeface="Arial" panose="020B0604020202020204" pitchFamily="34" charset="0"/>
                        </a:rPr>
                        <a:t>0.005-0.5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53329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101600" y="614922"/>
            <a:ext cx="12065000" cy="3347840"/>
          </a:xfrm>
          <a:prstGeom prst="rect">
            <a:avLst/>
          </a:prstGeom>
          <a:noFill/>
        </p:spPr>
        <p:txBody>
          <a:bodyPr wrap="square" rtlCol="0">
            <a:spAutoFit/>
          </a:bodyPr>
          <a:lstStyle/>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6.1. Introduction</a:t>
            </a:r>
          </a:p>
          <a:p>
            <a:pPr>
              <a:lnSpc>
                <a:spcPct val="150000"/>
              </a:lnSpc>
            </a:pPr>
            <a:r>
              <a:rPr lang="en-US" sz="2400" b="1" dirty="0">
                <a:latin typeface="Arial" panose="020B0604020202020204" pitchFamily="34" charset="0"/>
                <a:cs typeface="Arial" panose="020B0604020202020204" pitchFamily="34" charset="0"/>
              </a:rPr>
              <a:t>6.2. Froth flotation fundamentals</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6.3. Jig</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6.4. Spiral</a:t>
            </a:r>
          </a:p>
          <a:p>
            <a:pPr>
              <a:lnSpc>
                <a:spcPct val="150000"/>
              </a:lnSpc>
            </a:pPr>
            <a:r>
              <a:rPr lang="en-US" sz="2400" b="1" dirty="0">
                <a:solidFill>
                  <a:schemeClr val="bg1">
                    <a:lumMod val="85000"/>
                  </a:schemeClr>
                </a:solidFill>
                <a:latin typeface="Arial" panose="020B0604020202020204" pitchFamily="34" charset="0"/>
                <a:cs typeface="Arial" panose="020B0604020202020204" pitchFamily="34" charset="0"/>
              </a:rPr>
              <a:t>6.5. Dense media separation</a:t>
            </a:r>
          </a:p>
          <a:p>
            <a:pPr>
              <a:lnSpc>
                <a:spcPct val="150000"/>
              </a:lnSpc>
            </a:pPr>
            <a:endParaRPr lang="en-US" sz="2400" b="1"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Lecture content</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8</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B5F6330A-5465-824B-9F2F-57F5B7648000}"/>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spTree>
    <p:extLst>
      <p:ext uri="{BB962C8B-B14F-4D97-AF65-F5344CB8AC3E}">
        <p14:creationId xmlns:p14="http://schemas.microsoft.com/office/powerpoint/2010/main" val="2633192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1B95A-B146-BB4B-A031-70E3C574852D}"/>
              </a:ext>
            </a:extLst>
          </p:cNvPr>
          <p:cNvSpPr txBox="1"/>
          <p:nvPr/>
        </p:nvSpPr>
        <p:spPr>
          <a:xfrm>
            <a:off x="0" y="596776"/>
            <a:ext cx="12192000" cy="3901837"/>
          </a:xfrm>
          <a:prstGeom prst="rect">
            <a:avLst/>
          </a:prstGeom>
          <a:noFill/>
        </p:spPr>
        <p:txBody>
          <a:bodyPr wrap="square" rtlCol="0">
            <a:spAutoFit/>
          </a:bodyPr>
          <a:lstStyle/>
          <a:p>
            <a:pPr marL="342900" indent="-342900">
              <a:lnSpc>
                <a:spcPct val="150000"/>
              </a:lnSpc>
              <a:buFont typeface="Wingdings" pitchFamily="2" charset="2"/>
              <a:buChar char="§"/>
            </a:pPr>
            <a:r>
              <a:rPr lang="en-US" sz="2400" b="0" dirty="0">
                <a:solidFill>
                  <a:srgbClr val="202124"/>
                </a:solidFill>
                <a:effectLst/>
                <a:latin typeface="Arial" panose="020B0604020202020204" pitchFamily="34" charset="0"/>
                <a:cs typeface="Arial" panose="020B0604020202020204" pitchFamily="34" charset="0"/>
              </a:rPr>
              <a:t>Froth flotation </a:t>
            </a:r>
            <a:r>
              <a:rPr lang="en-US" sz="2400" b="0" dirty="0" err="1">
                <a:solidFill>
                  <a:srgbClr val="202124"/>
                </a:solidFill>
                <a:effectLst/>
                <a:latin typeface="Arial" panose="020B0604020202020204" pitchFamily="34" charset="0"/>
                <a:cs typeface="Arial" panose="020B0604020202020204" pitchFamily="34" charset="0"/>
              </a:rPr>
              <a:t>utilises</a:t>
            </a:r>
            <a:r>
              <a:rPr lang="en-US" sz="2400" b="0" dirty="0">
                <a:solidFill>
                  <a:srgbClr val="202124"/>
                </a:solidFill>
                <a:effectLst/>
                <a:latin typeface="Arial" panose="020B0604020202020204" pitchFamily="34" charset="0"/>
                <a:cs typeface="Arial" panose="020B0604020202020204" pitchFamily="34" charset="0"/>
              </a:rPr>
              <a:t> the difference in </a:t>
            </a:r>
            <a:r>
              <a:rPr lang="en-US" sz="2400" b="0" dirty="0" err="1">
                <a:solidFill>
                  <a:srgbClr val="202124"/>
                </a:solidFill>
                <a:effectLst/>
                <a:latin typeface="Arial" panose="020B0604020202020204" pitchFamily="34" charset="0"/>
                <a:cs typeface="Arial" panose="020B0604020202020204" pitchFamily="34" charset="0"/>
              </a:rPr>
              <a:t>physico</a:t>
            </a:r>
            <a:r>
              <a:rPr lang="en-US" sz="2400" b="0" dirty="0">
                <a:solidFill>
                  <a:srgbClr val="202124"/>
                </a:solidFill>
                <a:effectLst/>
                <a:latin typeface="Arial" panose="020B0604020202020204" pitchFamily="34" charset="0"/>
                <a:cs typeface="Arial" panose="020B0604020202020204" pitchFamily="34" charset="0"/>
              </a:rPr>
              <a:t>-chemical surface properties of particles of various minerals</a:t>
            </a:r>
            <a:r>
              <a:rPr lang="en-US" sz="2400" b="0" i="1" dirty="0">
                <a:solidFill>
                  <a:srgbClr val="202124"/>
                </a:solidFill>
                <a:effectLst/>
                <a:latin typeface="Arial" panose="020B0604020202020204" pitchFamily="34" charset="0"/>
                <a:cs typeface="Arial" panose="020B0604020202020204" pitchFamily="34" charset="0"/>
              </a:rPr>
              <a:t>.</a:t>
            </a:r>
          </a:p>
          <a:p>
            <a:pPr marL="342900" indent="-342900">
              <a:lnSpc>
                <a:spcPct val="150000"/>
              </a:lnSpc>
              <a:buFont typeface="Wingdings" pitchFamily="2" charset="2"/>
              <a:buChar char="§"/>
            </a:pPr>
            <a:r>
              <a:rPr lang="en-US" sz="2400" b="0" dirty="0">
                <a:solidFill>
                  <a:srgbClr val="202124"/>
                </a:solidFill>
                <a:effectLst/>
                <a:latin typeface="Arial" panose="020B0604020202020204" pitchFamily="34" charset="0"/>
                <a:cs typeface="Arial" panose="020B0604020202020204" pitchFamily="34" charset="0"/>
              </a:rPr>
              <a:t>Literally speaking</a:t>
            </a:r>
            <a:r>
              <a:rPr lang="en-US" sz="2400" dirty="0">
                <a:solidFill>
                  <a:srgbClr val="202124"/>
                </a:solidFill>
                <a:latin typeface="Arial" panose="020B0604020202020204" pitchFamily="34" charset="0"/>
                <a:cs typeface="Arial" panose="020B0604020202020204" pitchFamily="34" charset="0"/>
              </a:rPr>
              <a:t>, flotation separates materials based on the differences in surface wettability.</a:t>
            </a:r>
          </a:p>
          <a:p>
            <a:pPr marL="342900" indent="-342900">
              <a:lnSpc>
                <a:spcPct val="150000"/>
              </a:lnSpc>
              <a:buFont typeface="Wingdings" pitchFamily="2" charset="2"/>
              <a:buChar char="§"/>
            </a:pPr>
            <a:r>
              <a:rPr lang="en-US" sz="2400" b="0" dirty="0">
                <a:solidFill>
                  <a:srgbClr val="202124"/>
                </a:solidFill>
                <a:effectLst/>
                <a:latin typeface="Arial" panose="020B0604020202020204" pitchFamily="34" charset="0"/>
                <a:cs typeface="Arial" panose="020B0604020202020204" pitchFamily="34" charset="0"/>
              </a:rPr>
              <a:t>To enhance </a:t>
            </a:r>
            <a:r>
              <a:rPr lang="en-US" sz="2400" dirty="0">
                <a:solidFill>
                  <a:srgbClr val="202124"/>
                </a:solidFill>
                <a:latin typeface="Arial" panose="020B0604020202020204" pitchFamily="34" charset="0"/>
                <a:cs typeface="Arial" panose="020B0604020202020204" pitchFamily="34" charset="0"/>
              </a:rPr>
              <a:t>the differences in surface wettability, </a:t>
            </a:r>
            <a:r>
              <a:rPr lang="en-US" sz="2400" b="0" dirty="0">
                <a:solidFill>
                  <a:srgbClr val="202124"/>
                </a:solidFill>
                <a:effectLst/>
                <a:latin typeface="Arial" panose="020B0604020202020204" pitchFamily="34" charset="0"/>
                <a:cs typeface="Arial" panose="020B0604020202020204" pitchFamily="34" charset="0"/>
              </a:rPr>
              <a:t>particles are treated with reagents, and, for flotation to take place, an air-bubble must be able to attach itself to hydrophobic particle, and lift it to the water surface.</a:t>
            </a:r>
          </a:p>
        </p:txBody>
      </p:sp>
      <p:sp>
        <p:nvSpPr>
          <p:cNvPr id="89" name="Rectangle 88">
            <a:extLst>
              <a:ext uri="{FF2B5EF4-FFF2-40B4-BE49-F238E27FC236}">
                <a16:creationId xmlns:a16="http://schemas.microsoft.com/office/drawing/2014/main" id="{1F8B5AF2-3482-8447-8F76-B5FE29A32FAB}"/>
              </a:ext>
            </a:extLst>
          </p:cNvPr>
          <p:cNvSpPr/>
          <p:nvPr/>
        </p:nvSpPr>
        <p:spPr>
          <a:xfrm>
            <a:off x="0" y="0"/>
            <a:ext cx="12192000" cy="520700"/>
          </a:xfrm>
          <a:prstGeom prst="rect">
            <a:avLst/>
          </a:prstGeom>
          <a:gradFill flip="none" rotWithShape="1">
            <a:gsLst>
              <a:gs pos="0">
                <a:srgbClr val="FF0000"/>
              </a:gs>
              <a:gs pos="38000">
                <a:srgbClr val="FFC000"/>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1" name="Rectangle 90">
            <a:extLst>
              <a:ext uri="{FF2B5EF4-FFF2-40B4-BE49-F238E27FC236}">
                <a16:creationId xmlns:a16="http://schemas.microsoft.com/office/drawing/2014/main" id="{F7CDC0EB-7B7F-8346-BC6E-7F42FD5F2602}"/>
              </a:ext>
            </a:extLst>
          </p:cNvPr>
          <p:cNvSpPr/>
          <p:nvPr/>
        </p:nvSpPr>
        <p:spPr>
          <a:xfrm>
            <a:off x="0" y="565067"/>
            <a:ext cx="12192000" cy="36000"/>
          </a:xfrm>
          <a:prstGeom prst="rect">
            <a:avLst/>
          </a:prstGeom>
          <a:gradFill flip="none" rotWithShape="1">
            <a:gsLst>
              <a:gs pos="26000">
                <a:srgbClr val="FFC0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2" name="Rectangle 91">
            <a:extLst>
              <a:ext uri="{FF2B5EF4-FFF2-40B4-BE49-F238E27FC236}">
                <a16:creationId xmlns:a16="http://schemas.microsoft.com/office/drawing/2014/main" id="{00BC1EC8-DAB7-CC4F-A348-50D285A44CDF}"/>
              </a:ext>
            </a:extLst>
          </p:cNvPr>
          <p:cNvSpPr/>
          <p:nvPr/>
        </p:nvSpPr>
        <p:spPr>
          <a:xfrm rot="10800000" flipV="1">
            <a:off x="0" y="515211"/>
            <a:ext cx="12192000" cy="36000"/>
          </a:xfrm>
          <a:prstGeom prst="rect">
            <a:avLst/>
          </a:prstGeom>
          <a:gradFill flip="none" rotWithShape="1">
            <a:gsLst>
              <a:gs pos="26000">
                <a:srgbClr val="FF0000"/>
              </a:gs>
              <a:gs pos="99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93" name="TextBox 92">
            <a:extLst>
              <a:ext uri="{FF2B5EF4-FFF2-40B4-BE49-F238E27FC236}">
                <a16:creationId xmlns:a16="http://schemas.microsoft.com/office/drawing/2014/main" id="{6728CAC5-8D72-6441-8ECB-DD14D8D5F2DF}"/>
              </a:ext>
            </a:extLst>
          </p:cNvPr>
          <p:cNvSpPr txBox="1"/>
          <p:nvPr/>
        </p:nvSpPr>
        <p:spPr>
          <a:xfrm>
            <a:off x="0" y="54607"/>
            <a:ext cx="8134597" cy="461665"/>
          </a:xfrm>
          <a:prstGeom prst="rect">
            <a:avLst/>
          </a:prstGeom>
          <a:noFill/>
        </p:spPr>
        <p:txBody>
          <a:bodyPr wrap="square" rtlCol="0">
            <a:spAutoFit/>
          </a:bodyPr>
          <a:lstStyle/>
          <a:p>
            <a:r>
              <a:rPr lang="en-JP" sz="2400" b="1" dirty="0">
                <a:latin typeface="Arial" panose="020B0604020202020204" pitchFamily="34" charset="0"/>
                <a:cs typeface="Arial" panose="020B0604020202020204" pitchFamily="34" charset="0"/>
              </a:rPr>
              <a:t> 6.2. Froth flotation fudamentals</a:t>
            </a:r>
          </a:p>
        </p:txBody>
      </p:sp>
      <p:sp>
        <p:nvSpPr>
          <p:cNvPr id="115" name="Slide Number Placeholder 2">
            <a:extLst>
              <a:ext uri="{FF2B5EF4-FFF2-40B4-BE49-F238E27FC236}">
                <a16:creationId xmlns:a16="http://schemas.microsoft.com/office/drawing/2014/main" id="{FE384BA5-1919-FB45-BDBF-04C291E495B2}"/>
              </a:ext>
            </a:extLst>
          </p:cNvPr>
          <p:cNvSpPr>
            <a:spLocks noGrp="1"/>
          </p:cNvSpPr>
          <p:nvPr>
            <p:ph type="sldNum" sz="quarter" idx="12"/>
          </p:nvPr>
        </p:nvSpPr>
        <p:spPr>
          <a:xfrm>
            <a:off x="11595100" y="6394881"/>
            <a:ext cx="584200" cy="365125"/>
          </a:xfrm>
        </p:spPr>
        <p:txBody>
          <a:bodyPr/>
          <a:lstStyle/>
          <a:p>
            <a:fld id="{5E44D307-537E-B14F-8E24-3415F18CDC97}" type="slidenum">
              <a:rPr lang="en-JP" sz="1800" smtClean="0">
                <a:latin typeface="Segoe Print" panose="02000800000000000000" pitchFamily="2" charset="0"/>
              </a:rPr>
              <a:t>9</a:t>
            </a:fld>
            <a:endParaRPr lang="en-JP" sz="1800" dirty="0">
              <a:latin typeface="Segoe Print" panose="02000800000000000000" pitchFamily="2" charset="0"/>
            </a:endParaRPr>
          </a:p>
        </p:txBody>
      </p:sp>
      <p:sp>
        <p:nvSpPr>
          <p:cNvPr id="8" name="Slide Number Placeholder 1">
            <a:extLst>
              <a:ext uri="{FF2B5EF4-FFF2-40B4-BE49-F238E27FC236}">
                <a16:creationId xmlns:a16="http://schemas.microsoft.com/office/drawing/2014/main" id="{C5C65AD6-5C8E-2646-9E98-C6C6565BC04E}"/>
              </a:ext>
            </a:extLst>
          </p:cNvPr>
          <p:cNvSpPr txBox="1">
            <a:spLocks/>
          </p:cNvSpPr>
          <p:nvPr/>
        </p:nvSpPr>
        <p:spPr>
          <a:xfrm>
            <a:off x="25400" y="6487613"/>
            <a:ext cx="952500" cy="370387"/>
          </a:xfrm>
          <a:prstGeom prst="rect">
            <a:avLst/>
          </a:prstGeom>
        </p:spPr>
        <p:txBody>
          <a:bodyPr vert="horz" lIns="0" tIns="0" rIns="0" bIns="0" rtlCol="0" anchor="ctr"/>
          <a:lstStyle>
            <a:defPPr>
              <a:defRPr lang="en-JP"/>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JP" dirty="0">
                <a:solidFill>
                  <a:schemeClr val="bg1">
                    <a:lumMod val="65000"/>
                  </a:schemeClr>
                </a:solidFill>
                <a:latin typeface="Apple Chancery" panose="03020702040506060504" pitchFamily="66" charset="-79"/>
                <a:cs typeface="Apple Chancery" panose="03020702040506060504" pitchFamily="66" charset="-79"/>
              </a:rPr>
              <a:t>MS© 2021</a:t>
            </a:r>
          </a:p>
        </p:txBody>
      </p:sp>
      <p:pic>
        <p:nvPicPr>
          <p:cNvPr id="2" name="Picture 3">
            <a:extLst>
              <a:ext uri="{FF2B5EF4-FFF2-40B4-BE49-F238E27FC236}">
                <a16:creationId xmlns:a16="http://schemas.microsoft.com/office/drawing/2014/main" id="{07DC4535-9CB7-0EBA-6BD2-9D144CAD0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314" y="4662374"/>
            <a:ext cx="2813050" cy="156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398A7261-0A84-E912-1878-DFB0DDDCE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127" y="5424330"/>
            <a:ext cx="3507364" cy="84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a:extLst>
              <a:ext uri="{FF2B5EF4-FFF2-40B4-BE49-F238E27FC236}">
                <a16:creationId xmlns:a16="http://schemas.microsoft.com/office/drawing/2014/main" id="{437B4CFA-B3D6-A7A4-5581-63CB73A97E6E}"/>
              </a:ext>
            </a:extLst>
          </p:cNvPr>
          <p:cNvSpPr txBox="1">
            <a:spLocks noChangeArrowheads="1"/>
          </p:cNvSpPr>
          <p:nvPr/>
        </p:nvSpPr>
        <p:spPr bwMode="auto">
          <a:xfrm>
            <a:off x="5921664" y="6342790"/>
            <a:ext cx="4787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400">
                <a:solidFill>
                  <a:srgbClr val="000000"/>
                </a:solidFill>
                <a:latin typeface="Arial" panose="020B0604020202020204" pitchFamily="34" charset="0"/>
                <a:cs typeface="Arial" panose="020B0604020202020204" pitchFamily="34" charset="0"/>
              </a:rPr>
              <a:t>B: hydrophilic surface</a:t>
            </a:r>
          </a:p>
        </p:txBody>
      </p:sp>
      <p:sp>
        <p:nvSpPr>
          <p:cNvPr id="6" name="Text Box 7">
            <a:extLst>
              <a:ext uri="{FF2B5EF4-FFF2-40B4-BE49-F238E27FC236}">
                <a16:creationId xmlns:a16="http://schemas.microsoft.com/office/drawing/2014/main" id="{3DB56253-7BFA-5E57-EEE8-D17B9CBB5C7E}"/>
              </a:ext>
            </a:extLst>
          </p:cNvPr>
          <p:cNvSpPr txBox="1">
            <a:spLocks noChangeArrowheads="1"/>
          </p:cNvSpPr>
          <p:nvPr/>
        </p:nvSpPr>
        <p:spPr bwMode="auto">
          <a:xfrm>
            <a:off x="1565564" y="6342790"/>
            <a:ext cx="47164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2400" dirty="0">
                <a:solidFill>
                  <a:srgbClr val="FF0000"/>
                </a:solidFill>
                <a:latin typeface="Arial" panose="020B0604020202020204" pitchFamily="34" charset="0"/>
                <a:cs typeface="Arial" panose="020B0604020202020204" pitchFamily="34" charset="0"/>
              </a:rPr>
              <a:t>A: hydrophobic surface</a:t>
            </a:r>
          </a:p>
        </p:txBody>
      </p:sp>
      <p:sp>
        <p:nvSpPr>
          <p:cNvPr id="11" name="Text Box 22">
            <a:extLst>
              <a:ext uri="{FF2B5EF4-FFF2-40B4-BE49-F238E27FC236}">
                <a16:creationId xmlns:a16="http://schemas.microsoft.com/office/drawing/2014/main" id="{DEC1C751-B1F7-296B-A948-0BA8E3999D7C}"/>
              </a:ext>
            </a:extLst>
          </p:cNvPr>
          <p:cNvSpPr txBox="1">
            <a:spLocks noChangeArrowheads="1"/>
          </p:cNvSpPr>
          <p:nvPr/>
        </p:nvSpPr>
        <p:spPr bwMode="auto">
          <a:xfrm>
            <a:off x="3113377" y="5263290"/>
            <a:ext cx="1584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a:solidFill>
                  <a:srgbClr val="000000"/>
                </a:solidFill>
                <a:latin typeface="Arial" panose="020B0604020202020204" pitchFamily="34" charset="0"/>
                <a:cs typeface="Arial" panose="020B0604020202020204" pitchFamily="34" charset="0"/>
              </a:rPr>
              <a:t>Water</a:t>
            </a:r>
          </a:p>
        </p:txBody>
      </p:sp>
      <p:sp>
        <p:nvSpPr>
          <p:cNvPr id="12" name="Text Box 23">
            <a:extLst>
              <a:ext uri="{FF2B5EF4-FFF2-40B4-BE49-F238E27FC236}">
                <a16:creationId xmlns:a16="http://schemas.microsoft.com/office/drawing/2014/main" id="{6CA721C4-9263-EDE2-9F02-1327FDD67C4A}"/>
              </a:ext>
            </a:extLst>
          </p:cNvPr>
          <p:cNvSpPr txBox="1">
            <a:spLocks noChangeArrowheads="1"/>
          </p:cNvSpPr>
          <p:nvPr/>
        </p:nvSpPr>
        <p:spPr bwMode="auto">
          <a:xfrm>
            <a:off x="4416714" y="5186375"/>
            <a:ext cx="1223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dirty="0">
                <a:solidFill>
                  <a:srgbClr val="000000"/>
                </a:solidFill>
                <a:latin typeface="Arial" panose="020B0604020202020204" pitchFamily="34" charset="0"/>
                <a:cs typeface="Arial" panose="020B0604020202020204" pitchFamily="34" charset="0"/>
              </a:rPr>
              <a:t>Air</a:t>
            </a:r>
          </a:p>
        </p:txBody>
      </p:sp>
    </p:spTree>
    <p:extLst>
      <p:ext uri="{BB962C8B-B14F-4D97-AF65-F5344CB8AC3E}">
        <p14:creationId xmlns:p14="http://schemas.microsoft.com/office/powerpoint/2010/main" val="3455949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8106</TotalTime>
  <Words>3173</Words>
  <Application>Microsoft Macintosh PowerPoint</Application>
  <PresentationFormat>Widescreen</PresentationFormat>
  <Paragraphs>477</Paragraphs>
  <Slides>43</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Apple Chancery</vt:lpstr>
      <vt:lpstr>Arial</vt:lpstr>
      <vt:lpstr>Calibri</vt:lpstr>
      <vt:lpstr>Calibri Light</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marthias.silwamba@unza.zm</dc:creator>
  <cp:lastModifiedBy>marthias.silwamba@unza.zm</cp:lastModifiedBy>
  <cp:revision>124</cp:revision>
  <dcterms:created xsi:type="dcterms:W3CDTF">2021-09-09T14:56:40Z</dcterms:created>
  <dcterms:modified xsi:type="dcterms:W3CDTF">2023-07-24T06:58:46Z</dcterms:modified>
</cp:coreProperties>
</file>