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7" r:id="rId2"/>
    <p:sldId id="259" r:id="rId3"/>
    <p:sldId id="307" r:id="rId4"/>
    <p:sldId id="445" r:id="rId5"/>
    <p:sldId id="502" r:id="rId6"/>
    <p:sldId id="335" r:id="rId7"/>
    <p:sldId id="479" r:id="rId8"/>
    <p:sldId id="503" r:id="rId9"/>
    <p:sldId id="480" r:id="rId10"/>
    <p:sldId id="482" r:id="rId11"/>
    <p:sldId id="504" r:id="rId12"/>
    <p:sldId id="483" r:id="rId13"/>
    <p:sldId id="484" r:id="rId14"/>
    <p:sldId id="485" r:id="rId15"/>
    <p:sldId id="487" r:id="rId16"/>
    <p:sldId id="505" r:id="rId17"/>
    <p:sldId id="486" r:id="rId18"/>
    <p:sldId id="506" r:id="rId19"/>
    <p:sldId id="342" r:id="rId20"/>
    <p:sldId id="488" r:id="rId21"/>
    <p:sldId id="491" r:id="rId22"/>
    <p:sldId id="492" r:id="rId23"/>
    <p:sldId id="495" r:id="rId24"/>
    <p:sldId id="493" r:id="rId25"/>
    <p:sldId id="496" r:id="rId26"/>
    <p:sldId id="507" r:id="rId27"/>
    <p:sldId id="497" r:id="rId28"/>
    <p:sldId id="498" r:id="rId29"/>
    <p:sldId id="500" r:id="rId30"/>
    <p:sldId id="501" r:id="rId31"/>
    <p:sldId id="363" r:id="rId32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D7AEFF"/>
    <a:srgbClr val="0432FF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48"/>
    <p:restoredTop sz="94580"/>
  </p:normalViewPr>
  <p:slideViewPr>
    <p:cSldViewPr snapToGrid="0" snapToObjects="1">
      <p:cViewPr>
        <p:scale>
          <a:sx n="90" d="100"/>
          <a:sy n="90" d="100"/>
        </p:scale>
        <p:origin x="1648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0D4F0-8AD6-5044-8CFF-E06E79BEFBD4}" type="datetimeFigureOut">
              <a:rPr lang="en-JP" smtClean="0"/>
              <a:t>2023/07/30</a:t>
            </a:fld>
            <a:endParaRPr lang="en-JP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P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91BDE-ECC0-2B45-A702-7F10FAE9E0D3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55834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3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949749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12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993912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13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982182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14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060900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15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856931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16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136371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17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513682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18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181017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19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468005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20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53042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21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670881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4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0860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22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577979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23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852062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24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6433294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25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7160282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26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8845285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27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8677712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28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2209267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29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6538293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30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924663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5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966497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6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470287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7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757182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8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874818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9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300208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10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592437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11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64601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87EA4-19B9-1742-ADC8-C5E30F6B7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749703-7DD3-B742-BB80-B98952AE9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E119F-AE8E-9941-BF28-850B9131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A46B-CB80-FA4D-AC06-8812577B47C3}" type="datetimeFigureOut">
              <a:rPr lang="en-JP" smtClean="0"/>
              <a:t>2023/07/30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A299E-295C-4146-A0D3-4796F9542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05589-E6CD-BE4B-96B0-F016C5167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202522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F03EB-CFE8-8649-A5E6-C6BF9FDB1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E8BA9-5322-A244-A601-1D0F83BF2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51400-F086-4448-9FEB-D45C0630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A46B-CB80-FA4D-AC06-8812577B47C3}" type="datetimeFigureOut">
              <a:rPr lang="en-JP" smtClean="0"/>
              <a:t>2023/07/30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9ED56-2CF5-994C-8EEA-5110C4EB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A6E75-93EE-B344-8EB7-2FFB87E1E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252347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07D736-4C4F-C049-AF9A-3626A72134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E09885-6FDE-044D-9FAF-730094C65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BB597-A9B0-064B-8B66-94F3569A3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A46B-CB80-FA4D-AC06-8812577B47C3}" type="datetimeFigureOut">
              <a:rPr lang="en-JP" smtClean="0"/>
              <a:t>2023/07/30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3866E-B792-594B-870A-A7B42B5DB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CAB13-3F22-D648-B0C6-032187A0B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78555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336F-2546-3445-8B25-991B90041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C6319-FE15-2A4B-AD17-A21045AD1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57899-A46F-3043-A7E6-813B3047F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A46B-CB80-FA4D-AC06-8812577B47C3}" type="datetimeFigureOut">
              <a:rPr lang="en-JP" smtClean="0"/>
              <a:t>2023/07/30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7079D-64E5-9D4D-81FC-EE7F4D773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1EE24-90D2-8B46-B7B2-5B5AE5F6D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570574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946EB-6DC3-EA4F-B525-02B580E1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3F6AC-2B9F-1B40-8726-86079A2FD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3DEAD-33EB-F748-A1B3-5D8F26165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A46B-CB80-FA4D-AC06-8812577B47C3}" type="datetimeFigureOut">
              <a:rPr lang="en-JP" smtClean="0"/>
              <a:t>2023/07/30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5A152-D355-A840-83FA-FADD7D20F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D249A-1F6A-5D4E-BB29-5E57F64DF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036080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4ECD9-D202-EF4C-BA14-7E227F006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8B93C-06F7-0F45-9013-A9DBB9F23E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4D4396-0DB2-7046-98F9-4149868D1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4FE72-61EA-3F4D-B48C-D3409D043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A46B-CB80-FA4D-AC06-8812577B47C3}" type="datetimeFigureOut">
              <a:rPr lang="en-JP" smtClean="0"/>
              <a:t>2023/07/30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CC05F-CD20-BC47-8BB0-3EF695760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CFC86-EC6E-9C4A-8830-4F5D0F65E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905773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284D-349E-2643-8B35-D1FCC420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D9FA4-4326-8445-94E1-C86D489AA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202592-AAB7-1A4E-BBBC-EF417D073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9AE9DA-7525-F44B-8F48-D99ACD0D24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58ECDE-F873-E14B-91F6-B2E25F372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BEDDEC-D652-064E-83EB-D473050C8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A46B-CB80-FA4D-AC06-8812577B47C3}" type="datetimeFigureOut">
              <a:rPr lang="en-JP" smtClean="0"/>
              <a:t>2023/07/30</a:t>
            </a:fld>
            <a:endParaRPr lang="en-JP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4D2B22-89E3-5141-8F2C-478F30EA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2B21C1-3862-6941-BCF1-D796AD279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49253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FDA0C-0C75-1D49-88C0-AF7CB8CDA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94B5B-7921-3347-B14B-ECF56B4B2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A46B-CB80-FA4D-AC06-8812577B47C3}" type="datetimeFigureOut">
              <a:rPr lang="en-JP" smtClean="0"/>
              <a:t>2023/07/30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94DCC-B287-914D-93EF-783F39209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F1AB2E-4772-AE49-9FFF-754FD8DD6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021680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60FE93-FCE7-8642-BD5F-A47304546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A46B-CB80-FA4D-AC06-8812577B47C3}" type="datetimeFigureOut">
              <a:rPr lang="en-JP" smtClean="0"/>
              <a:t>2023/07/30</a:t>
            </a:fld>
            <a:endParaRPr lang="en-JP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F83469-9818-CF49-951E-E99983D0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3116F-C87D-D246-BA57-AA1F3FE3C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156106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F7919-EF29-0D41-ABEE-0BE1DECC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A5880-E320-F44C-A6AE-A686F0CA2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BA3E89-D24E-C148-BC34-62205480D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ADE9B-2416-BA4B-919A-F08315A9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A46B-CB80-FA4D-AC06-8812577B47C3}" type="datetimeFigureOut">
              <a:rPr lang="en-JP" smtClean="0"/>
              <a:t>2023/07/30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FB1178-2A25-AC4D-9D1B-38DC5AE71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E395-9991-CB49-87C9-B0CEC5694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782330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F0E5-3FCA-FD40-BB8B-5AFA7CEB5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062B3F-C97A-154C-92EE-87751F751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04E48-0303-A147-A4D7-EEB68969EF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C11B1-76B8-0E49-B1E3-C20485B9F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A46B-CB80-FA4D-AC06-8812577B47C3}" type="datetimeFigureOut">
              <a:rPr lang="en-JP" smtClean="0"/>
              <a:t>2023/07/30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A81493-605D-7C48-86C1-04F604A81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23563-8C8E-C443-A892-334D4C178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677809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5133AD-AAC2-0D4A-B6F9-49AA442C8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28FF7-AB0D-6A49-B050-37C00EF4E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8DCCF-D07E-FD42-8FFF-A2A02EBCCE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0A46B-CB80-FA4D-AC06-8812577B47C3}" type="datetimeFigureOut">
              <a:rPr lang="en-JP" smtClean="0"/>
              <a:t>2023/07/30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321AD-8104-064D-B763-6DFEF24075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F3AAB-7ED0-A643-994E-C70DA1EAD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88564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E0578E-8251-3B4C-9B3E-F765321F54A6}"/>
              </a:ext>
            </a:extLst>
          </p:cNvPr>
          <p:cNvSpPr/>
          <p:nvPr/>
        </p:nvSpPr>
        <p:spPr>
          <a:xfrm>
            <a:off x="8007" y="117193"/>
            <a:ext cx="12171293" cy="1459858"/>
          </a:xfrm>
          <a:prstGeom prst="rect">
            <a:avLst/>
          </a:prstGeom>
          <a:gradFill flip="none" rotWithShape="1">
            <a:gsLst>
              <a:gs pos="49000">
                <a:srgbClr val="0070C0"/>
              </a:gs>
              <a:gs pos="93000">
                <a:srgbClr val="C00000"/>
              </a:gs>
              <a:gs pos="21000">
                <a:schemeClr val="tx1">
                  <a:lumMod val="50000"/>
                  <a:lumOff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81E4A3-3F6E-7E4B-863A-AA67CF5575C9}"/>
              </a:ext>
            </a:extLst>
          </p:cNvPr>
          <p:cNvSpPr/>
          <p:nvPr/>
        </p:nvSpPr>
        <p:spPr>
          <a:xfrm flipH="1">
            <a:off x="8007" y="1604265"/>
            <a:ext cx="12171293" cy="45719"/>
          </a:xfrm>
          <a:prstGeom prst="rect">
            <a:avLst/>
          </a:prstGeom>
          <a:gradFill>
            <a:gsLst>
              <a:gs pos="97000">
                <a:srgbClr val="FF0000">
                  <a:alpha val="0"/>
                </a:srgbClr>
              </a:gs>
              <a:gs pos="43000">
                <a:srgbClr val="FFC000">
                  <a:alpha val="11000"/>
                </a:srgbClr>
              </a:gs>
              <a:gs pos="0">
                <a:schemeClr val="tx1">
                  <a:lumMod val="50000"/>
                  <a:lumOff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8133C24-BC62-9749-830B-27F6199BB70C}"/>
              </a:ext>
            </a:extLst>
          </p:cNvPr>
          <p:cNvSpPr/>
          <p:nvPr/>
        </p:nvSpPr>
        <p:spPr>
          <a:xfrm flipH="1">
            <a:off x="8007" y="36494"/>
            <a:ext cx="12171293" cy="45719"/>
          </a:xfrm>
          <a:prstGeom prst="rect">
            <a:avLst/>
          </a:prstGeom>
          <a:gradFill>
            <a:gsLst>
              <a:gs pos="97000">
                <a:srgbClr val="7030A0"/>
              </a:gs>
              <a:gs pos="43000">
                <a:srgbClr val="FFC000">
                  <a:alpha val="70527"/>
                </a:srgbClr>
              </a:gs>
              <a:gs pos="0">
                <a:schemeClr val="tx1">
                  <a:lumMod val="50000"/>
                  <a:lumOff val="50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7161E4-AD75-4B4D-AFFC-D39BCEFEF5F6}"/>
              </a:ext>
            </a:extLst>
          </p:cNvPr>
          <p:cNvSpPr txBox="1"/>
          <p:nvPr/>
        </p:nvSpPr>
        <p:spPr>
          <a:xfrm>
            <a:off x="277053" y="605748"/>
            <a:ext cx="1163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P" sz="3600" b="1" dirty="0">
                <a:solidFill>
                  <a:schemeClr val="bg1"/>
                </a:solidFill>
                <a:latin typeface="Segoe Print" panose="02000800000000000000" pitchFamily="2" charset="0"/>
              </a:rPr>
              <a:t>MET 3145: </a:t>
            </a:r>
            <a:r>
              <a:rPr lang="en-US" sz="3600" b="1" dirty="0">
                <a:solidFill>
                  <a:schemeClr val="bg1"/>
                </a:solidFill>
                <a:latin typeface="Segoe Print" panose="02000800000000000000" pitchFamily="2" charset="0"/>
              </a:rPr>
              <a:t>Mineral Processing</a:t>
            </a:r>
            <a:endParaRPr lang="en-JP" sz="3600" b="1" dirty="0">
              <a:solidFill>
                <a:schemeClr val="bg1"/>
              </a:solidFill>
              <a:latin typeface="Segoe Print" panose="020008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AD45FC-D914-5F4F-B7AF-13360B5E1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493" y="1810286"/>
            <a:ext cx="4676625" cy="3201349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C47E0135-60EC-7D4C-BBA7-64E427BD86B6}"/>
              </a:ext>
            </a:extLst>
          </p:cNvPr>
          <p:cNvSpPr/>
          <p:nvPr/>
        </p:nvSpPr>
        <p:spPr>
          <a:xfrm rot="8342070">
            <a:off x="2837298" y="4557918"/>
            <a:ext cx="1116961" cy="460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56F1FE-4392-00A4-0684-24BD47223D7A}"/>
              </a:ext>
            </a:extLst>
          </p:cNvPr>
          <p:cNvSpPr txBox="1"/>
          <p:nvPr/>
        </p:nvSpPr>
        <p:spPr>
          <a:xfrm>
            <a:off x="-4693" y="5352397"/>
            <a:ext cx="12168595" cy="1512000"/>
          </a:xfrm>
          <a:prstGeom prst="rect">
            <a:avLst/>
          </a:prstGeom>
          <a:gradFill flip="none" rotWithShape="1">
            <a:gsLst>
              <a:gs pos="27000">
                <a:schemeClr val="bg1"/>
              </a:gs>
              <a:gs pos="84000">
                <a:srgbClr val="FFC000"/>
              </a:gs>
              <a:gs pos="65000">
                <a:schemeClr val="bg1">
                  <a:lumMod val="85000"/>
                </a:schemeClr>
              </a:gs>
              <a:gs pos="100000">
                <a:srgbClr val="00B050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JP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</a:p>
          <a:p>
            <a:pPr algn="ctr"/>
            <a:r>
              <a:rPr lang="en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JP" b="1" dirty="0">
                <a:latin typeface="Arial" panose="020B0604020202020204" pitchFamily="34" charset="0"/>
                <a:cs typeface="Arial" panose="020B0604020202020204" pitchFamily="34" charset="0"/>
              </a:rPr>
              <a:t>Marthias SILWAMBA (PhD)</a:t>
            </a:r>
          </a:p>
          <a:p>
            <a:pPr algn="ctr"/>
            <a:r>
              <a:rPr lang="en-JP" dirty="0">
                <a:latin typeface="Arial" panose="020B0604020202020204" pitchFamily="34" charset="0"/>
                <a:cs typeface="Arial" panose="020B0604020202020204" pitchFamily="34" charset="0"/>
              </a:rPr>
              <a:t>Metallurgical Engineering Department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JP" dirty="0">
                <a:latin typeface="Arial" panose="020B0604020202020204" pitchFamily="34" charset="0"/>
                <a:cs typeface="Arial" panose="020B0604020202020204" pitchFamily="34" charset="0"/>
              </a:rPr>
              <a:t>arthias.silwamba@unza.zm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7104CA-F4C9-B174-4BF6-0E14EF1B0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0" y="5376485"/>
            <a:ext cx="1049365" cy="1431844"/>
          </a:xfrm>
          <a:prstGeom prst="rect">
            <a:avLst/>
          </a:prstGeom>
        </p:spPr>
      </p:pic>
      <p:pic>
        <p:nvPicPr>
          <p:cNvPr id="3" name="Content Placeholder 13">
            <a:extLst>
              <a:ext uri="{FF2B5EF4-FFF2-40B4-BE49-F238E27FC236}">
                <a16:creationId xmlns:a16="http://schemas.microsoft.com/office/drawing/2014/main" id="{EF7B8C2A-EE84-2C4C-E10B-6DE25D975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0" y="1810286"/>
            <a:ext cx="3733577" cy="3542111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C66A15E6-1240-CC87-B171-65885FE14F16}"/>
              </a:ext>
            </a:extLst>
          </p:cNvPr>
          <p:cNvSpPr/>
          <p:nvPr/>
        </p:nvSpPr>
        <p:spPr>
          <a:xfrm>
            <a:off x="11682086" y="3252716"/>
            <a:ext cx="644026" cy="648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pic>
        <p:nvPicPr>
          <p:cNvPr id="61" name="Picture 4" descr="Tipos de Celdas de Flotación">
            <a:extLst>
              <a:ext uri="{FF2B5EF4-FFF2-40B4-BE49-F238E27FC236}">
                <a16:creationId xmlns:a16="http://schemas.microsoft.com/office/drawing/2014/main" id="{4D9A59D3-279F-89DA-4076-B9785F77E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224" y="1612031"/>
            <a:ext cx="3311965" cy="39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886478A4-6DFE-D8D6-2DA6-B5528F367DFB}"/>
              </a:ext>
            </a:extLst>
          </p:cNvPr>
          <p:cNvGrpSpPr/>
          <p:nvPr/>
        </p:nvGrpSpPr>
        <p:grpSpPr>
          <a:xfrm>
            <a:off x="9397018" y="4786444"/>
            <a:ext cx="326280" cy="332718"/>
            <a:chOff x="4941574" y="5101590"/>
            <a:chExt cx="449997" cy="468630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9697087C-C5C2-10A8-9E2A-9AEB18DB9402}"/>
                </a:ext>
              </a:extLst>
            </p:cNvPr>
            <p:cNvSpPr/>
            <p:nvPr/>
          </p:nvSpPr>
          <p:spPr>
            <a:xfrm>
              <a:off x="5002951" y="5101590"/>
              <a:ext cx="388620" cy="3771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64" name="Hexagon 63">
              <a:extLst>
                <a:ext uri="{FF2B5EF4-FFF2-40B4-BE49-F238E27FC236}">
                  <a16:creationId xmlns:a16="http://schemas.microsoft.com/office/drawing/2014/main" id="{B0C45483-29FB-B372-FD0F-BB9B243FA7DB}"/>
                </a:ext>
              </a:extLst>
            </p:cNvPr>
            <p:cNvSpPr/>
            <p:nvPr/>
          </p:nvSpPr>
          <p:spPr>
            <a:xfrm>
              <a:off x="5128262" y="5448300"/>
              <a:ext cx="144778" cy="121920"/>
            </a:xfrm>
            <a:prstGeom prst="hexag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65" name="Hexagon 64">
              <a:extLst>
                <a:ext uri="{FF2B5EF4-FFF2-40B4-BE49-F238E27FC236}">
                  <a16:creationId xmlns:a16="http://schemas.microsoft.com/office/drawing/2014/main" id="{EF6C5C46-04B9-7CFA-181F-B3ACB9DBBEF1}"/>
                </a:ext>
              </a:extLst>
            </p:cNvPr>
            <p:cNvSpPr/>
            <p:nvPr/>
          </p:nvSpPr>
          <p:spPr>
            <a:xfrm>
              <a:off x="4941574" y="5322570"/>
              <a:ext cx="144778" cy="121920"/>
            </a:xfrm>
            <a:prstGeom prst="hexag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331FB0D-8B08-FC41-AFBA-CAC20C1AA15E}"/>
              </a:ext>
            </a:extLst>
          </p:cNvPr>
          <p:cNvGrpSpPr/>
          <p:nvPr/>
        </p:nvGrpSpPr>
        <p:grpSpPr>
          <a:xfrm>
            <a:off x="11309633" y="4691421"/>
            <a:ext cx="320754" cy="346243"/>
            <a:chOff x="6854190" y="5002530"/>
            <a:chExt cx="442376" cy="48768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2FD591D-9DD3-BC25-6210-6B6852CF50A5}"/>
                </a:ext>
              </a:extLst>
            </p:cNvPr>
            <p:cNvSpPr/>
            <p:nvPr/>
          </p:nvSpPr>
          <p:spPr>
            <a:xfrm>
              <a:off x="6854190" y="5002530"/>
              <a:ext cx="388620" cy="3771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68" name="Hexagon 67">
              <a:extLst>
                <a:ext uri="{FF2B5EF4-FFF2-40B4-BE49-F238E27FC236}">
                  <a16:creationId xmlns:a16="http://schemas.microsoft.com/office/drawing/2014/main" id="{756148CF-9473-42ED-46ED-172C9AA48EBB}"/>
                </a:ext>
              </a:extLst>
            </p:cNvPr>
            <p:cNvSpPr/>
            <p:nvPr/>
          </p:nvSpPr>
          <p:spPr>
            <a:xfrm>
              <a:off x="6968492" y="5368290"/>
              <a:ext cx="144778" cy="121920"/>
            </a:xfrm>
            <a:prstGeom prst="hexag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69" name="Hexagon 68">
              <a:extLst>
                <a:ext uri="{FF2B5EF4-FFF2-40B4-BE49-F238E27FC236}">
                  <a16:creationId xmlns:a16="http://schemas.microsoft.com/office/drawing/2014/main" id="{9C392C2F-1717-B7E5-97EA-D6E157DEBE35}"/>
                </a:ext>
              </a:extLst>
            </p:cNvPr>
            <p:cNvSpPr/>
            <p:nvPr/>
          </p:nvSpPr>
          <p:spPr>
            <a:xfrm>
              <a:off x="7151788" y="5293995"/>
              <a:ext cx="144778" cy="121920"/>
            </a:xfrm>
            <a:prstGeom prst="hexag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 dirty="0"/>
            </a:p>
          </p:txBody>
        </p:sp>
      </p:grpSp>
    </p:spTree>
    <p:extLst>
      <p:ext uri="{BB962C8B-B14F-4D97-AF65-F5344CB8AC3E}">
        <p14:creationId xmlns:p14="http://schemas.microsoft.com/office/powerpoint/2010/main" val="187709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2.22222E-6 C 0.00235 -0.00116 -0.00078 -0.00139 -0.0039 -0.00278 C -0.00494 -0.00324 -0.00585 -0.00393 -0.00677 -0.00509 C -0.01054 -0.00833 -0.01367 -0.01319 -0.01705 -0.01828 C -0.01848 -0.02037 -0.01992 -0.02222 -0.02109 -0.02523 C -0.02252 -0.02916 -0.02487 -0.03842 -0.02487 -0.03819 C -0.02473 -0.05185 -0.02487 -0.06528 -0.02395 -0.07824 C -0.02382 -0.08171 -0.02291 -0.08472 -0.02213 -0.0875 C -0.02109 -0.09004 -0.02018 -0.09236 -0.01888 -0.09421 C -0.01692 -0.09768 -0.0121 -0.10092 -0.00989 -0.10324 C 0.00118 -0.11435 -0.00546 -0.11018 0.00235 -0.11435 C 0.00326 -0.11551 0.00456 -0.11643 0.00521 -0.11875 C 0.0073 -0.125 0.00612 -0.14143 0.00521 -0.14537 C 0.00469 -0.14861 0.00053 -0.15162 -0.00078 -0.15231 C -0.00351 -0.1537 -0.00625 -0.15486 -0.00885 -0.15648 C -0.00989 -0.15741 -0.01093 -0.15833 -0.01197 -0.15903 C -0.01393 -0.15995 -0.01588 -0.16018 -0.01796 -0.16134 C -0.01862 -0.16319 -0.01966 -0.16528 -0.02005 -0.16782 C -0.02031 -0.1743 -0.01875 -0.18125 -0.01705 -0.18588 C -0.01497 -0.19028 -0.0125 -0.19375 -0.01093 -0.19907 C -0.00625 -0.21458 -0.00768 -0.20741 -0.00585 -0.21921 C -0.00612 -0.22569 -0.00612 -0.23287 -0.00677 -0.23935 C -0.00768 -0.24629 -0.00976 -0.24653 -0.01197 -0.25046 C -0.01705 -0.25995 -0.01263 -0.25532 -0.01796 -0.25926 C -0.01848 -0.26157 -0.01888 -0.26366 -0.01888 -0.2662 C -0.01888 -0.26828 -0.01848 -0.2706 -0.01796 -0.27291 C -0.01614 -0.28055 -0.01263 -0.2868 -0.00989 -0.29259 L -0.00677 -0.29953 C -0.00546 -0.30764 -0.00364 -0.31227 -0.00585 -0.31967 L -0.00989 -0.32801 " pathEditMode="relative" rAng="0" ptsTypes="AAAAAAAAAAAAAAAAAAAAAAAAAAAAAA">
                                      <p:cBhvr>
                                        <p:cTn id="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-164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7.40741E-7 C -0.00795 -0.00116 -0.01029 -0.00139 -0.0125 -0.00255 C -0.01329 -0.00301 -0.01394 -0.0037 -0.01472 -0.00486 C -0.01745 -0.0081 -0.0198 -0.0125 -0.02214 -0.01759 C -0.02318 -0.01991 -0.02435 -0.0213 -0.02527 -0.02407 C -0.02631 -0.02801 -0.028 -0.03704 -0.028 -0.03657 C -0.02787 -0.05 -0.028 -0.06273 -0.02735 -0.07523 C -0.02722 -0.0787 -0.02657 -0.08148 -0.02592 -0.08403 C -0.02527 -0.08634 -0.02461 -0.08889 -0.0237 -0.09074 C -0.02201 -0.09375 -0.01862 -0.09676 -0.01706 -0.09931 C -0.00873 -0.10995 -0.01381 -0.10579 -0.00795 -0.10995 C -0.0073 -0.11111 -0.00638 -0.11181 -0.00586 -0.11412 C -0.0043 -0.11991 -0.00521 -0.13588 -0.00586 -0.13958 C -0.00625 -0.14259 -0.00925 -0.1456 -0.01029 -0.1463 C -0.01224 -0.14769 -0.01433 -0.14861 -0.01615 -0.15046 C -0.01706 -0.15139 -0.01771 -0.15232 -0.01836 -0.15278 C -0.01993 -0.15347 -0.02149 -0.15394 -0.02292 -0.15486 C -0.02344 -0.15695 -0.02435 -0.1588 -0.02448 -0.16134 C -0.02474 -0.16736 -0.02357 -0.17384 -0.02214 -0.17847 C -0.02071 -0.1831 -0.01888 -0.18611 -0.01771 -0.1912 C -0.01433 -0.20602 -0.01537 -0.19931 -0.01394 -0.21065 C -0.0142 -0.21667 -0.0142 -0.22361 -0.01472 -0.22986 C -0.01537 -0.23634 -0.01693 -0.23681 -0.01836 -0.24074 C -0.02214 -0.24954 -0.01902 -0.24514 -0.02292 -0.24884 C -0.02318 -0.25139 -0.0237 -0.25324 -0.0237 -0.25556 C -0.0237 -0.25787 -0.02331 -0.25995 -0.02292 -0.26204 C -0.02162 -0.26945 -0.01902 -0.27523 -0.01706 -0.28102 L -0.01472 -0.28773 C -0.01381 -0.29537 -0.01237 -0.29977 -0.01394 -0.30695 L -0.01706 -0.31505 " pathEditMode="relative" rAng="0" ptsTypes="AAAAAAAAAAAAAAAAAAAAAAAAAAAAAA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-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7.2. Thickening (cont.)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014" y="6460197"/>
            <a:ext cx="6604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10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1643440C-0E6C-124E-B915-2232D81241A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pic>
        <p:nvPicPr>
          <p:cNvPr id="3076" name="Picture 4" descr="Optimising thickener efficiency">
            <a:extLst>
              <a:ext uri="{FF2B5EF4-FFF2-40B4-BE49-F238E27FC236}">
                <a16:creationId xmlns:a16="http://schemas.microsoft.com/office/drawing/2014/main" id="{609F6B92-CFF8-A61C-ACA9-DDD0072E9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732009"/>
            <a:ext cx="8338887" cy="562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C74555-DC45-5812-C1B2-8F0E2A0A3855}"/>
              </a:ext>
            </a:extLst>
          </p:cNvPr>
          <p:cNvSpPr txBox="1"/>
          <p:nvPr/>
        </p:nvSpPr>
        <p:spPr>
          <a:xfrm>
            <a:off x="501650" y="6246373"/>
            <a:ext cx="11044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JP" dirty="0"/>
              <a:t>https://www.sustainabilitymatters.net.au/content/wastewater/article/optimising-thickener-efficiency--1370645427</a:t>
            </a:r>
          </a:p>
        </p:txBody>
      </p:sp>
    </p:spTree>
    <p:extLst>
      <p:ext uri="{BB962C8B-B14F-4D97-AF65-F5344CB8AC3E}">
        <p14:creationId xmlns:p14="http://schemas.microsoft.com/office/powerpoint/2010/main" val="316026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B1B95A-B146-BB4B-A031-70E3C574852D}"/>
              </a:ext>
            </a:extLst>
          </p:cNvPr>
          <p:cNvSpPr txBox="1"/>
          <p:nvPr/>
        </p:nvSpPr>
        <p:spPr>
          <a:xfrm>
            <a:off x="101600" y="614922"/>
            <a:ext cx="12065000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7.1. Introduction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7.2. Thickening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7.3. Filtration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7.4. Drying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7.5. Tailings and tailing disposal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7.6. </a:t>
            </a: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elements of a tailing dam 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Lecture content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11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5F6330A-5465-824B-9F2F-57F5B7648000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</p:spTree>
    <p:extLst>
      <p:ext uri="{BB962C8B-B14F-4D97-AF65-F5344CB8AC3E}">
        <p14:creationId xmlns:p14="http://schemas.microsoft.com/office/powerpoint/2010/main" val="308338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7.3. Filteration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014" y="6460197"/>
            <a:ext cx="6604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12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1643440C-0E6C-124E-B915-2232D81241A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FD640E-DF57-CE4F-876E-9DECC6C96855}"/>
              </a:ext>
            </a:extLst>
          </p:cNvPr>
          <p:cNvSpPr txBox="1"/>
          <p:nvPr/>
        </p:nvSpPr>
        <p:spPr>
          <a:xfrm>
            <a:off x="25401" y="601067"/>
            <a:ext cx="12185438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 b="1" dirty="0">
                <a:latin typeface="Arial" pitchFamily="34" charset="0"/>
                <a:cs typeface="Arial" pitchFamily="34" charset="0"/>
              </a:rPr>
              <a:t>During filtration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, the separation of liquid and solids is more complete than is possible by sedimentation  (thickening ) only.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This separation is effected by means of a </a:t>
            </a:r>
            <a:r>
              <a:rPr lang="en-GB" sz="2400" b="1" dirty="0">
                <a:latin typeface="Arial" pitchFamily="34" charset="0"/>
                <a:cs typeface="Arial" pitchFamily="34" charset="0"/>
              </a:rPr>
              <a:t>porous medium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, which allows the liquid (</a:t>
            </a:r>
            <a:r>
              <a:rPr lang="en-GB" sz="2400" b="1" dirty="0">
                <a:latin typeface="Arial" pitchFamily="34" charset="0"/>
                <a:cs typeface="Arial" pitchFamily="34" charset="0"/>
              </a:rPr>
              <a:t>the filtrate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) to pass through, while retaining the solids (</a:t>
            </a:r>
            <a:r>
              <a:rPr lang="en-GB" sz="2400" b="1" dirty="0">
                <a:latin typeface="Arial" pitchFamily="34" charset="0"/>
                <a:cs typeface="Arial" pitchFamily="34" charset="0"/>
              </a:rPr>
              <a:t>the filter cake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).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The driving force in filtration is a </a:t>
            </a:r>
            <a:r>
              <a:rPr lang="en-GB" sz="2400" b="1" dirty="0">
                <a:latin typeface="Arial" pitchFamily="34" charset="0"/>
                <a:cs typeface="Arial" pitchFamily="34" charset="0"/>
              </a:rPr>
              <a:t>difference in pressure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Usually the medium serves mainly to support the filter cake formed and filtration takes place essentially through the filter cake (</a:t>
            </a:r>
            <a:r>
              <a:rPr lang="en-GB" sz="2400" b="1" dirty="0">
                <a:latin typeface="Arial" pitchFamily="34" charset="0"/>
                <a:cs typeface="Arial" pitchFamily="34" charset="0"/>
              </a:rPr>
              <a:t>cake filtration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8940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7.3. Filteration (cont.)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014" y="6460197"/>
            <a:ext cx="6604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13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1643440C-0E6C-124E-B915-2232D81241A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4E721-7882-DE3B-2479-9C4C8AC8D294}"/>
              </a:ext>
            </a:extLst>
          </p:cNvPr>
          <p:cNvSpPr txBox="1"/>
          <p:nvPr/>
        </p:nvSpPr>
        <p:spPr>
          <a:xfrm>
            <a:off x="1046126" y="6309591"/>
            <a:ext cx="967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dirty="0"/>
              <a:t>Source:</a:t>
            </a:r>
            <a:r>
              <a:rPr lang="en-US" dirty="0"/>
              <a:t>https://</a:t>
            </a:r>
            <a:r>
              <a:rPr lang="en-US" dirty="0" err="1"/>
              <a:t>www.zerodayllc.com</a:t>
            </a:r>
            <a:r>
              <a:rPr lang="en-US" dirty="0"/>
              <a:t>/blog/2015/01/26/thickener-operation/</a:t>
            </a:r>
            <a:endParaRPr lang="en-JP" dirty="0"/>
          </a:p>
        </p:txBody>
      </p:sp>
      <p:pic>
        <p:nvPicPr>
          <p:cNvPr id="3" name="Picture 2" descr="Rotary vacuum-drum filter - Wikipedia">
            <a:extLst>
              <a:ext uri="{FF2B5EF4-FFF2-40B4-BE49-F238E27FC236}">
                <a16:creationId xmlns:a16="http://schemas.microsoft.com/office/drawing/2014/main" id="{45CB3D88-58F3-5AE0-BF8E-BE8B92E81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48" y="1169934"/>
            <a:ext cx="5886377" cy="490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otary Drum Filters">
            <a:extLst>
              <a:ext uri="{FF2B5EF4-FFF2-40B4-BE49-F238E27FC236}">
                <a16:creationId xmlns:a16="http://schemas.microsoft.com/office/drawing/2014/main" id="{69114BF1-2C0E-E420-363F-14BA72710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56" y="1297533"/>
            <a:ext cx="5516910" cy="49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6274A4-9FEE-08A0-CDA1-C85786DA5047}"/>
              </a:ext>
            </a:extLst>
          </p:cNvPr>
          <p:cNvSpPr txBox="1"/>
          <p:nvPr/>
        </p:nvSpPr>
        <p:spPr>
          <a:xfrm>
            <a:off x="0" y="614909"/>
            <a:ext cx="1219200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ja-JP" sz="2400" dirty="0">
                <a:latin typeface="Arial" panose="020B0604020202020204" pitchFamily="34" charset="0"/>
              </a:rPr>
              <a:t>Drum filter</a:t>
            </a:r>
          </a:p>
        </p:txBody>
      </p:sp>
    </p:spTree>
    <p:extLst>
      <p:ext uri="{BB962C8B-B14F-4D97-AF65-F5344CB8AC3E}">
        <p14:creationId xmlns:p14="http://schemas.microsoft.com/office/powerpoint/2010/main" val="410653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7.3. Filteration (cont.)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014" y="6460197"/>
            <a:ext cx="6604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14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1643440C-0E6C-124E-B915-2232D81241A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6274A4-9FEE-08A0-CDA1-C85786DA5047}"/>
              </a:ext>
            </a:extLst>
          </p:cNvPr>
          <p:cNvSpPr txBox="1"/>
          <p:nvPr/>
        </p:nvSpPr>
        <p:spPr>
          <a:xfrm>
            <a:off x="0" y="614909"/>
            <a:ext cx="1219200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ja-JP" sz="2400" dirty="0">
                <a:latin typeface="Arial" panose="020B0604020202020204" pitchFamily="34" charset="0"/>
              </a:rPr>
              <a:t>Belt filter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4558CDF-A42C-7931-43F6-E43F46DFC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505" y="3365125"/>
            <a:ext cx="7844590" cy="388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Belt Filter - an overview | ScienceDirect Topics">
            <a:extLst>
              <a:ext uri="{FF2B5EF4-FFF2-40B4-BE49-F238E27FC236}">
                <a16:creationId xmlns:a16="http://schemas.microsoft.com/office/drawing/2014/main" id="{9D8726C4-BBE9-6B9C-7401-C1F87FA54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764" y="1066422"/>
            <a:ext cx="6542755" cy="266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7.3. Filteration (cont.)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014" y="6460197"/>
            <a:ext cx="6604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15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1643440C-0E6C-124E-B915-2232D81241A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6274A4-9FEE-08A0-CDA1-C85786DA5047}"/>
              </a:ext>
            </a:extLst>
          </p:cNvPr>
          <p:cNvSpPr txBox="1"/>
          <p:nvPr/>
        </p:nvSpPr>
        <p:spPr>
          <a:xfrm>
            <a:off x="0" y="614909"/>
            <a:ext cx="1219200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ja-JP" sz="2400" dirty="0">
                <a:latin typeface="Arial" panose="020B0604020202020204" pitchFamily="34" charset="0"/>
              </a:rPr>
              <a:t>Plate and frame filter press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F4A0E24-9D51-774E-EAA2-18F422351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97" y="1618817"/>
            <a:ext cx="763284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723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B1B95A-B146-BB4B-A031-70E3C574852D}"/>
              </a:ext>
            </a:extLst>
          </p:cNvPr>
          <p:cNvSpPr txBox="1"/>
          <p:nvPr/>
        </p:nvSpPr>
        <p:spPr>
          <a:xfrm>
            <a:off x="101600" y="614922"/>
            <a:ext cx="12065000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7.1. Introduction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7.2. Thickening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7.3. Filtration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7.4. Drying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7.5. Tailings and tailing disposal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7.6. </a:t>
            </a: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elements of a tailing dam 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Lecture content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16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5F6330A-5465-824B-9F2F-57F5B7648000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</p:spTree>
    <p:extLst>
      <p:ext uri="{BB962C8B-B14F-4D97-AF65-F5344CB8AC3E}">
        <p14:creationId xmlns:p14="http://schemas.microsoft.com/office/powerpoint/2010/main" val="366414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4D06F46-2BEB-C0BF-4DDD-39B0C8E5D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5941" y="3781125"/>
            <a:ext cx="4793048" cy="330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7.4. Drying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014" y="6460197"/>
            <a:ext cx="6604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17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1643440C-0E6C-124E-B915-2232D81241A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FD640E-DF57-CE4F-876E-9DECC6C96855}"/>
              </a:ext>
            </a:extLst>
          </p:cNvPr>
          <p:cNvSpPr txBox="1"/>
          <p:nvPr/>
        </p:nvSpPr>
        <p:spPr>
          <a:xfrm>
            <a:off x="25401" y="601067"/>
            <a:ext cx="12185438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 b="1" dirty="0">
                <a:latin typeface="Arial" pitchFamily="34" charset="0"/>
                <a:cs typeface="Arial" pitchFamily="34" charset="0"/>
              </a:rPr>
              <a:t>Drying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 is the last stage in a dewatering sequence.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It is effected by evaporation of most of the water still remaining after filtration.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It is far more </a:t>
            </a:r>
            <a:r>
              <a:rPr lang="en-GB" sz="2400" b="1" dirty="0">
                <a:latin typeface="Arial" pitchFamily="34" charset="0"/>
                <a:cs typeface="Arial" pitchFamily="34" charset="0"/>
              </a:rPr>
              <a:t>expensive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 than thickening or filtration and it is therefore only carried out prior to pyrometallurgical treatment or when shipment cost are very high.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In view of the difference in cost between the two operations, it is also very important that as much water as possible is removed by filtration, prior to drying.</a:t>
            </a:r>
          </a:p>
        </p:txBody>
      </p:sp>
    </p:spTree>
    <p:extLst>
      <p:ext uri="{BB962C8B-B14F-4D97-AF65-F5344CB8AC3E}">
        <p14:creationId xmlns:p14="http://schemas.microsoft.com/office/powerpoint/2010/main" val="359012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B1B95A-B146-BB4B-A031-70E3C574852D}"/>
              </a:ext>
            </a:extLst>
          </p:cNvPr>
          <p:cNvSpPr txBox="1"/>
          <p:nvPr/>
        </p:nvSpPr>
        <p:spPr>
          <a:xfrm>
            <a:off x="101600" y="614922"/>
            <a:ext cx="12065000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7.1. Introduction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7.2. Thickening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7.3. Filtration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7.4. Drying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7.5. Tailings and tailing disposal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7.6. </a:t>
            </a: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elements of a tailing dam 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Lecture content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18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5F6330A-5465-824B-9F2F-57F5B7648000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</p:spTree>
    <p:extLst>
      <p:ext uri="{BB962C8B-B14F-4D97-AF65-F5344CB8AC3E}">
        <p14:creationId xmlns:p14="http://schemas.microsoft.com/office/powerpoint/2010/main" val="3227309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7.5. Tailings and tailing disposal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014" y="6460197"/>
            <a:ext cx="6604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19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1643440C-0E6C-124E-B915-2232D81241A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2E7CAB-A73C-D549-803F-8CDDFC02B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793750"/>
            <a:ext cx="120713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A2FBF8-D207-6A48-A0B5-11E164751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793750"/>
            <a:ext cx="120713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2086132-70A2-1845-AFA4-F7637E572E7B}"/>
              </a:ext>
            </a:extLst>
          </p:cNvPr>
          <p:cNvSpPr txBox="1">
            <a:spLocks/>
          </p:cNvSpPr>
          <p:nvPr/>
        </p:nvSpPr>
        <p:spPr>
          <a:xfrm>
            <a:off x="120650" y="722313"/>
            <a:ext cx="11888788" cy="57626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Tailings consist of a liquid and solid components and the composition is usually around 20-40 </a:t>
            </a:r>
            <a:r>
              <a:rPr lang="en-ZA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% solid.</a:t>
            </a:r>
          </a:p>
          <a:p>
            <a:pPr marL="342900" indent="-342900"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The composition of waters and solids is mainly site-specific (i.e., it depends on the chemicals used as well as nature of the water used in the process and the gangue minerals.  </a:t>
            </a:r>
          </a:p>
          <a:p>
            <a:pPr marL="342900" indent="-342900"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Tailings waters 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may be alkaline (cyanide used in processing), acidic (sulphuric acid used in the processing) or saline (saline water was used in the processing).</a:t>
            </a:r>
          </a:p>
          <a:p>
            <a:pPr marL="342900" indent="-342900"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Tailings solid 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are composed of finely ground rock (gangue minerals) from the mills. </a:t>
            </a:r>
          </a:p>
        </p:txBody>
      </p:sp>
    </p:spTree>
    <p:extLst>
      <p:ext uri="{BB962C8B-B14F-4D97-AF65-F5344CB8AC3E}">
        <p14:creationId xmlns:p14="http://schemas.microsoft.com/office/powerpoint/2010/main" val="370332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7733F7-D87A-E542-BA5C-29B664D57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2979" y="6485021"/>
            <a:ext cx="389021" cy="370387"/>
          </a:xfrm>
        </p:spPr>
        <p:txBody>
          <a:bodyPr/>
          <a:lstStyle/>
          <a:p>
            <a:fld id="{C44500DA-FB56-CC42-AC47-667E8A5E505A}" type="slidenum">
              <a:rPr lang="en-JP" sz="1600" smtClean="0">
                <a:latin typeface="Segoe Print" panose="02000800000000000000" pitchFamily="2" charset="0"/>
              </a:rPr>
              <a:t>2</a:t>
            </a:fld>
            <a:endParaRPr lang="en-JP" sz="1600" dirty="0">
              <a:latin typeface="Segoe Print" panose="02000800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20365D-01A5-7740-8043-ED9DD43E433D}"/>
              </a:ext>
            </a:extLst>
          </p:cNvPr>
          <p:cNvSpPr txBox="1">
            <a:spLocks/>
          </p:cNvSpPr>
          <p:nvPr/>
        </p:nvSpPr>
        <p:spPr>
          <a:xfrm>
            <a:off x="1381399" y="1438292"/>
            <a:ext cx="9144000" cy="3106455"/>
          </a:xfrm>
          <a:prstGeom prst="rect">
            <a:avLst/>
          </a:prstGeom>
          <a:noFill/>
        </p:spPr>
        <p:txBody>
          <a:bodyPr lIns="288000" tIns="36000" bIns="36000" anchor="ctr">
            <a:noAutofit/>
          </a:bodyPr>
          <a:lstStyle/>
          <a:p>
            <a:pPr marL="84138" algn="ctr" fontAlgn="auto">
              <a:spcAft>
                <a:spcPts val="0"/>
              </a:spcAft>
              <a:defRPr/>
            </a:pPr>
            <a:r>
              <a:rPr lang="en-US" altLang="ja-JP" sz="54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47000">
                      <a:srgbClr val="FFC000"/>
                    </a:gs>
                    <a:gs pos="100000">
                      <a:srgbClr val="FF0000"/>
                    </a:gs>
                  </a:gsLst>
                  <a:lin ang="10800000" scaled="1"/>
                </a:gradFill>
                <a:latin typeface="Segoe Print" panose="02000600000000000000" pitchFamily="2" charset="0"/>
              </a:rPr>
              <a:t>Lecture 7</a:t>
            </a:r>
          </a:p>
          <a:p>
            <a:pPr marL="84138" algn="ctr" fontAlgn="auto">
              <a:spcAft>
                <a:spcPts val="0"/>
              </a:spcAft>
              <a:defRPr/>
            </a:pPr>
            <a:endParaRPr lang="en-US" altLang="ja-JP" sz="5400" b="1" dirty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47000">
                    <a:srgbClr val="FFC000"/>
                  </a:gs>
                  <a:gs pos="100000">
                    <a:srgbClr val="FF0000"/>
                  </a:gs>
                </a:gsLst>
                <a:lin ang="10800000" scaled="1"/>
              </a:gradFill>
              <a:latin typeface="Segoe Print" panose="02000600000000000000" pitchFamily="2" charset="0"/>
            </a:endParaRPr>
          </a:p>
          <a:p>
            <a:pPr marL="84138" algn="ctr">
              <a:defRPr/>
            </a:pPr>
            <a:r>
              <a:rPr lang="en-US" altLang="ja-JP" sz="4800" dirty="0">
                <a:gradFill>
                  <a:gsLst>
                    <a:gs pos="0">
                      <a:srgbClr val="00B0F0"/>
                    </a:gs>
                    <a:gs pos="57000">
                      <a:srgbClr val="00B050"/>
                    </a:gs>
                    <a:gs pos="100000">
                      <a:srgbClr val="7030A0"/>
                    </a:gs>
                  </a:gsLst>
                  <a:lin ang="10800000" scaled="1"/>
                </a:gradFill>
                <a:latin typeface="Segoe Print" panose="02000600000000000000" pitchFamily="2" charset="0"/>
              </a:rPr>
              <a:t>Dewatering and tailing disposal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E290CE-31AF-054E-95A7-81486557648E}"/>
              </a:ext>
            </a:extLst>
          </p:cNvPr>
          <p:cNvCxnSpPr>
            <a:cxnSpLocks/>
          </p:cNvCxnSpPr>
          <p:nvPr/>
        </p:nvCxnSpPr>
        <p:spPr>
          <a:xfrm>
            <a:off x="1797035" y="1388864"/>
            <a:ext cx="8312728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1000">
                  <a:srgbClr val="FFC000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B5CE36-BEA1-CA43-BEE9-6133BA00AFB9}"/>
              </a:ext>
            </a:extLst>
          </p:cNvPr>
          <p:cNvCxnSpPr>
            <a:cxnSpLocks/>
          </p:cNvCxnSpPr>
          <p:nvPr/>
        </p:nvCxnSpPr>
        <p:spPr>
          <a:xfrm flipH="1">
            <a:off x="3820527" y="4561292"/>
            <a:ext cx="4265744" cy="0"/>
          </a:xfrm>
          <a:prstGeom prst="line">
            <a:avLst/>
          </a:prstGeom>
          <a:ln w="15875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7000">
                  <a:srgbClr val="FFC000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7B1B4C2-98F1-234F-AFBF-47A2F49D47A6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</p:spTree>
    <p:extLst>
      <p:ext uri="{BB962C8B-B14F-4D97-AF65-F5344CB8AC3E}">
        <p14:creationId xmlns:p14="http://schemas.microsoft.com/office/powerpoint/2010/main" val="284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7.5. Tailings and tailing disposal (cont.)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014" y="6460197"/>
            <a:ext cx="6604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20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1643440C-0E6C-124E-B915-2232D81241A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2E7CAB-A73C-D549-803F-8CDDFC02B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793750"/>
            <a:ext cx="120713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A2FBF8-D207-6A48-A0B5-11E164751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793750"/>
            <a:ext cx="120713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2086132-70A2-1845-AFA4-F7637E572E7B}"/>
              </a:ext>
            </a:extLst>
          </p:cNvPr>
          <p:cNvSpPr txBox="1">
            <a:spLocks/>
          </p:cNvSpPr>
          <p:nvPr/>
        </p:nvSpPr>
        <p:spPr>
          <a:xfrm>
            <a:off x="120650" y="722313"/>
            <a:ext cx="11888788" cy="57626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Tailings are mostly stored in engineered structures or impoundments called ‘’Tailing storage facilities’’ TSF or ’’Tailing Dams’’ TD. </a:t>
            </a:r>
          </a:p>
          <a:p>
            <a:pPr marL="342900" indent="-342900"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Tailing dams (TD) should be constructed to </a:t>
            </a:r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Contain waste materials indefinitely, and provide long term stability against erosion and mass movement.</a:t>
            </a:r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Achieve negligible seepage of tailings liquids into ground and surface waters to prevent contamination</a:t>
            </a:r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Prevent failure of </a:t>
            </a:r>
            <a:r>
              <a:rPr lang="en-ZA" sz="2400">
                <a:latin typeface="Arial" panose="020B0604020202020204" pitchFamily="34" charset="0"/>
                <a:cs typeface="Arial" panose="020B0604020202020204" pitchFamily="34" charset="0"/>
              </a:rPr>
              <a:t>dam structure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16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014" y="6460197"/>
            <a:ext cx="6604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21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1643440C-0E6C-124E-B915-2232D81241A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2E7CAB-A73C-D549-803F-8CDDFC02B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793750"/>
            <a:ext cx="120713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A2FBF8-D207-6A48-A0B5-11E164751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793750"/>
            <a:ext cx="120713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2086132-70A2-1845-AFA4-F7637E572E7B}"/>
              </a:ext>
            </a:extLst>
          </p:cNvPr>
          <p:cNvSpPr txBox="1">
            <a:spLocks/>
          </p:cNvSpPr>
          <p:nvPr/>
        </p:nvSpPr>
        <p:spPr>
          <a:xfrm>
            <a:off x="120650" y="722313"/>
            <a:ext cx="11888788" cy="57626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tailings disposal methods</a:t>
            </a:r>
          </a:p>
          <a:p>
            <a:pPr marL="342900" indent="-342900"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Backfilling</a:t>
            </a:r>
          </a:p>
        </p:txBody>
      </p:sp>
      <p:pic>
        <p:nvPicPr>
          <p:cNvPr id="1026" name="Picture 2" descr="Schematic diagram of backfilled stope components and stress field... |  Download Scientific Diagram">
            <a:extLst>
              <a:ext uri="{FF2B5EF4-FFF2-40B4-BE49-F238E27FC236}">
                <a16:creationId xmlns:a16="http://schemas.microsoft.com/office/drawing/2014/main" id="{A402AC4E-7B73-31CF-D40D-0A32C488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071506"/>
            <a:ext cx="7146101" cy="441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7ED167-2E1C-F23B-E50F-A76951ED423E}"/>
              </a:ext>
            </a:extLst>
          </p:cNvPr>
          <p:cNvSpPr txBox="1"/>
          <p:nvPr/>
        </p:nvSpPr>
        <p:spPr>
          <a:xfrm>
            <a:off x="7647751" y="2068831"/>
            <a:ext cx="4423599" cy="3901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Tailings that may contain hazardous materials may be stored underground by backfilling in special constructed facilities or simply just from mined tunnels.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3D8D7-2C6B-2AC0-7A7A-04F7F0AA0039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7.5. Tailings and tailing disposal (cont.)</a:t>
            </a:r>
          </a:p>
        </p:txBody>
      </p:sp>
    </p:spTree>
    <p:extLst>
      <p:ext uri="{BB962C8B-B14F-4D97-AF65-F5344CB8AC3E}">
        <p14:creationId xmlns:p14="http://schemas.microsoft.com/office/powerpoint/2010/main" val="1402241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014" y="6460197"/>
            <a:ext cx="6604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22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1643440C-0E6C-124E-B915-2232D81241A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2E7CAB-A73C-D549-803F-8CDDFC02B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793750"/>
            <a:ext cx="120713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A2FBF8-D207-6A48-A0B5-11E164751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793750"/>
            <a:ext cx="120713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2086132-70A2-1845-AFA4-F7637E572E7B}"/>
              </a:ext>
            </a:extLst>
          </p:cNvPr>
          <p:cNvSpPr txBox="1">
            <a:spLocks/>
          </p:cNvSpPr>
          <p:nvPr/>
        </p:nvSpPr>
        <p:spPr>
          <a:xfrm>
            <a:off x="120650" y="722313"/>
            <a:ext cx="11888788" cy="57626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tailings disposal methods</a:t>
            </a:r>
          </a:p>
          <a:p>
            <a:pPr marL="342900" indent="-342900"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In-pit</a:t>
            </a:r>
          </a:p>
        </p:txBody>
      </p:sp>
      <p:pic>
        <p:nvPicPr>
          <p:cNvPr id="2050" name="Picture 2" descr="Sustainability | Free Full-Text | In-Pit Disposal of Mine Tailings for a  Sustainable Mine Closure: A Responsible Alternative to Develop Long-Term  Green Mining Solutions">
            <a:extLst>
              <a:ext uri="{FF2B5EF4-FFF2-40B4-BE49-F238E27FC236}">
                <a16:creationId xmlns:a16="http://schemas.microsoft.com/office/drawing/2014/main" id="{BA9540EC-F5FD-117B-B074-AF34CF058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897610"/>
            <a:ext cx="7465188" cy="439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709408-EE93-414F-9264-6AB1BD14A63B}"/>
              </a:ext>
            </a:extLst>
          </p:cNvPr>
          <p:cNvSpPr txBox="1"/>
          <p:nvPr/>
        </p:nvSpPr>
        <p:spPr>
          <a:xfrm>
            <a:off x="7647752" y="2068831"/>
            <a:ext cx="4361686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In-pit tailings</a:t>
            </a:r>
            <a:r>
              <a:rPr lang="en-US" sz="24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storage is simply the process of backfilling abandoned open </a:t>
            </a:r>
            <a:r>
              <a:rPr lang="en-US" sz="2400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pit</a:t>
            </a:r>
            <a:r>
              <a:rPr lang="en-US" sz="24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surface mines or any special constructed pit with </a:t>
            </a:r>
            <a:r>
              <a:rPr lang="en-US" sz="2400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tailings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B5C460-FFF9-F5B0-B941-BAEE35E8516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7.5. Tailings and tailing disposal (cont.)</a:t>
            </a:r>
          </a:p>
        </p:txBody>
      </p:sp>
    </p:spTree>
    <p:extLst>
      <p:ext uri="{BB962C8B-B14F-4D97-AF65-F5344CB8AC3E}">
        <p14:creationId xmlns:p14="http://schemas.microsoft.com/office/powerpoint/2010/main" val="177142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014" y="6460197"/>
            <a:ext cx="6604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23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1643440C-0E6C-124E-B915-2232D81241A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2E7CAB-A73C-D549-803F-8CDDFC02B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793750"/>
            <a:ext cx="120713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A2FBF8-D207-6A48-A0B5-11E164751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793750"/>
            <a:ext cx="120713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2086132-70A2-1845-AFA4-F7637E572E7B}"/>
              </a:ext>
            </a:extLst>
          </p:cNvPr>
          <p:cNvSpPr txBox="1">
            <a:spLocks/>
          </p:cNvSpPr>
          <p:nvPr/>
        </p:nvSpPr>
        <p:spPr>
          <a:xfrm>
            <a:off x="120650" y="722313"/>
            <a:ext cx="11888788" cy="57626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tailings disposal methods</a:t>
            </a:r>
          </a:p>
          <a:p>
            <a:pPr marL="342900" indent="-342900"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Submarine/Deep sea tailing disposal</a:t>
            </a:r>
          </a:p>
        </p:txBody>
      </p:sp>
      <p:pic>
        <p:nvPicPr>
          <p:cNvPr id="4098" name="Picture 2" descr="Deep-Sea Tailings Disposal (DSTD) - DOSI">
            <a:extLst>
              <a:ext uri="{FF2B5EF4-FFF2-40B4-BE49-F238E27FC236}">
                <a16:creationId xmlns:a16="http://schemas.microsoft.com/office/drawing/2014/main" id="{E9D4645B-4E24-7F87-6370-2C4D5DE6E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004354"/>
            <a:ext cx="4092121" cy="38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nvironmental impacts of deep-sea tailings placement (DSTP): Tailings... |  Download Scientific Diagram">
            <a:extLst>
              <a:ext uri="{FF2B5EF4-FFF2-40B4-BE49-F238E27FC236}">
                <a16:creationId xmlns:a16="http://schemas.microsoft.com/office/drawing/2014/main" id="{459213CA-7218-3639-8EB2-E83F1EC1F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771" y="1945927"/>
            <a:ext cx="4451448" cy="38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C76C71-061C-8B4C-50B0-8DEA403FD950}"/>
              </a:ext>
            </a:extLst>
          </p:cNvPr>
          <p:cNvSpPr txBox="1"/>
          <p:nvPr/>
        </p:nvSpPr>
        <p:spPr>
          <a:xfrm>
            <a:off x="87312" y="5763727"/>
            <a:ext cx="12104688" cy="1140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202124"/>
                </a:solidFill>
                <a:latin typeface="Google Sans"/>
                <a:cs typeface="Arial" panose="020B0604020202020204" pitchFamily="34" charset="0"/>
              </a:rPr>
              <a:t>Mines near the sea this a very good options as it eliminates the acid mine drainage associated with tailings. 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7A339F-82D1-7402-9858-94180F37142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7.5. Tailings and tailing disposal (cont.)</a:t>
            </a:r>
          </a:p>
        </p:txBody>
      </p:sp>
    </p:spTree>
    <p:extLst>
      <p:ext uri="{BB962C8B-B14F-4D97-AF65-F5344CB8AC3E}">
        <p14:creationId xmlns:p14="http://schemas.microsoft.com/office/powerpoint/2010/main" val="164183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014" y="6460197"/>
            <a:ext cx="6604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24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1643440C-0E6C-124E-B915-2232D81241A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2E7CAB-A73C-D549-803F-8CDDFC02B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793750"/>
            <a:ext cx="120713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A2FBF8-D207-6A48-A0B5-11E164751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793750"/>
            <a:ext cx="120713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2086132-70A2-1845-AFA4-F7637E572E7B}"/>
              </a:ext>
            </a:extLst>
          </p:cNvPr>
          <p:cNvSpPr txBox="1">
            <a:spLocks/>
          </p:cNvSpPr>
          <p:nvPr/>
        </p:nvSpPr>
        <p:spPr>
          <a:xfrm>
            <a:off x="120650" y="722313"/>
            <a:ext cx="11888788" cy="57626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tailings disposal methods</a:t>
            </a:r>
          </a:p>
          <a:p>
            <a:pPr marL="342900" indent="-342900"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Surface TSF</a:t>
            </a:r>
          </a:p>
        </p:txBody>
      </p:sp>
      <p:pic>
        <p:nvPicPr>
          <p:cNvPr id="3074" name="Picture 2" descr="Tailings.info ▫ What Are Tailings? - Their nature and production">
            <a:extLst>
              <a:ext uri="{FF2B5EF4-FFF2-40B4-BE49-F238E27FC236}">
                <a16:creationId xmlns:a16="http://schemas.microsoft.com/office/drawing/2014/main" id="{B0539BCD-099A-FC62-00A9-FBAAC985E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66" y="2125362"/>
            <a:ext cx="5061122" cy="337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lements of the water balance of a tailings dam (after European... |  Download Scientific Diagram">
            <a:extLst>
              <a:ext uri="{FF2B5EF4-FFF2-40B4-BE49-F238E27FC236}">
                <a16:creationId xmlns:a16="http://schemas.microsoft.com/office/drawing/2014/main" id="{D08FB13D-C1C3-F521-180F-9124696D4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461" y="2160642"/>
            <a:ext cx="6752145" cy="273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6E8145-DD29-1C35-5E34-DC87C29840B4}"/>
              </a:ext>
            </a:extLst>
          </p:cNvPr>
          <p:cNvSpPr txBox="1"/>
          <p:nvPr/>
        </p:nvSpPr>
        <p:spPr>
          <a:xfrm>
            <a:off x="83706" y="5569763"/>
            <a:ext cx="12104688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i="0" dirty="0">
                <a:solidFill>
                  <a:srgbClr val="202124"/>
                </a:solidFill>
                <a:effectLst/>
                <a:latin typeface="Google Sans"/>
              </a:rPr>
              <a:t>This is arguably  the predominant method of tailings disposal. It evolves  </a:t>
            </a:r>
            <a:r>
              <a:rPr lang="en-US" sz="2400" b="0" i="0" dirty="0">
                <a:solidFill>
                  <a:srgbClr val="040C28"/>
                </a:solidFill>
                <a:effectLst/>
                <a:latin typeface="Google Sans"/>
              </a:rPr>
              <a:t>pumping and sub-aerial deposition of an aqueous slurry.</a:t>
            </a:r>
            <a:r>
              <a:rPr lang="en-US" sz="2400" b="0" i="0" dirty="0">
                <a:solidFill>
                  <a:srgbClr val="202124"/>
                </a:solidFill>
                <a:effectLst/>
                <a:latin typeface="Google Sans"/>
              </a:rPr>
              <a:t> 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8E364B-F73A-A55B-7B52-80505042E89C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7.5. Tailings and tailing disposal (cont.)</a:t>
            </a:r>
          </a:p>
        </p:txBody>
      </p:sp>
    </p:spTree>
    <p:extLst>
      <p:ext uri="{BB962C8B-B14F-4D97-AF65-F5344CB8AC3E}">
        <p14:creationId xmlns:p14="http://schemas.microsoft.com/office/powerpoint/2010/main" val="369135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014" y="6460197"/>
            <a:ext cx="6604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25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1643440C-0E6C-124E-B915-2232D81241A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2E7CAB-A73C-D549-803F-8CDDFC02B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793750"/>
            <a:ext cx="120713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A2FBF8-D207-6A48-A0B5-11E164751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793750"/>
            <a:ext cx="120713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2086132-70A2-1845-AFA4-F7637E572E7B}"/>
              </a:ext>
            </a:extLst>
          </p:cNvPr>
          <p:cNvSpPr txBox="1">
            <a:spLocks/>
          </p:cNvSpPr>
          <p:nvPr/>
        </p:nvSpPr>
        <p:spPr>
          <a:xfrm>
            <a:off x="120650" y="722313"/>
            <a:ext cx="11888788" cy="57626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Factors that effect the choice of tailing disposal methods include</a:t>
            </a:r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Composition of tailings </a:t>
            </a:r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Local land use</a:t>
            </a:r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Local topography</a:t>
            </a:r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Environmental concerns </a:t>
            </a:r>
          </a:p>
          <a:p>
            <a:pPr lvl="1" algn="just">
              <a:lnSpc>
                <a:spcPct val="150000"/>
              </a:lnSpc>
              <a:defRPr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02CAC5-45BC-5F4B-556F-BF6E1F543F83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7.5. Tailings and tailing disposal (cont.)</a:t>
            </a:r>
          </a:p>
        </p:txBody>
      </p:sp>
    </p:spTree>
    <p:extLst>
      <p:ext uri="{BB962C8B-B14F-4D97-AF65-F5344CB8AC3E}">
        <p14:creationId xmlns:p14="http://schemas.microsoft.com/office/powerpoint/2010/main" val="2116051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B1B95A-B146-BB4B-A031-70E3C574852D}"/>
              </a:ext>
            </a:extLst>
          </p:cNvPr>
          <p:cNvSpPr txBox="1"/>
          <p:nvPr/>
        </p:nvSpPr>
        <p:spPr>
          <a:xfrm>
            <a:off x="101600" y="614922"/>
            <a:ext cx="12065000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7.1. Introduction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7.2. Thickening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7.3. Filtration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7.4. Drying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7.5. Tailings and tailing disposal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7.6. </a:t>
            </a: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Construction elements of a tailing dam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Lecture content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26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5F6330A-5465-824B-9F2F-57F5B7648000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</p:spTree>
    <p:extLst>
      <p:ext uri="{BB962C8B-B14F-4D97-AF65-F5344CB8AC3E}">
        <p14:creationId xmlns:p14="http://schemas.microsoft.com/office/powerpoint/2010/main" val="23379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7.6. Construction elements of a tailing dam 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014" y="6460197"/>
            <a:ext cx="6604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27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1643440C-0E6C-124E-B915-2232D81241A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2E7CAB-A73C-D549-803F-8CDDFC02B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793750"/>
            <a:ext cx="120713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A2FBF8-D207-6A48-A0B5-11E164751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793750"/>
            <a:ext cx="120713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2086132-70A2-1845-AFA4-F7637E572E7B}"/>
              </a:ext>
            </a:extLst>
          </p:cNvPr>
          <p:cNvSpPr txBox="1">
            <a:spLocks/>
          </p:cNvSpPr>
          <p:nvPr/>
        </p:nvSpPr>
        <p:spPr>
          <a:xfrm>
            <a:off x="120650" y="722313"/>
            <a:ext cx="11888788" cy="57626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Tailing dams hold up many tone of solid in from of pulp and many millions litres of water from processing the ore and precipitation.</a:t>
            </a:r>
          </a:p>
          <a:p>
            <a:pPr marL="342900" indent="-342900"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The construction elements of tailing dams include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Dam walls (Dykes)-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to contain the tailing</a:t>
            </a:r>
          </a:p>
          <a:p>
            <a:pPr lvl="1" algn="just">
              <a:lnSpc>
                <a:spcPct val="150000"/>
              </a:lnSpc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These are normally constructed using waste rock and materials available at the dam site.</a:t>
            </a:r>
          </a:p>
          <a:p>
            <a:pPr lvl="1" algn="just">
              <a:lnSpc>
                <a:spcPct val="150000"/>
              </a:lnSpc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The height of the dam wall defers but the maximum can be as high as 100 m</a:t>
            </a:r>
          </a:p>
          <a:p>
            <a:pPr lvl="1" algn="just">
              <a:lnSpc>
                <a:spcPct val="150000"/>
              </a:lnSpc>
              <a:defRPr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ü"/>
              <a:defRPr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defRPr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7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7.6. Construction elements of a tailing dam (cont.) 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014" y="6460197"/>
            <a:ext cx="6604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28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1643440C-0E6C-124E-B915-2232D81241A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2E7CAB-A73C-D549-803F-8CDDFC02B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793750"/>
            <a:ext cx="120713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A2FBF8-D207-6A48-A0B5-11E164751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793750"/>
            <a:ext cx="120713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2086132-70A2-1845-AFA4-F7637E572E7B}"/>
              </a:ext>
            </a:extLst>
          </p:cNvPr>
          <p:cNvSpPr txBox="1">
            <a:spLocks/>
          </p:cNvSpPr>
          <p:nvPr/>
        </p:nvSpPr>
        <p:spPr>
          <a:xfrm>
            <a:off x="120650" y="722313"/>
            <a:ext cx="11888788" cy="57626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algn="just">
              <a:lnSpc>
                <a:spcPct val="150000"/>
              </a:lnSpc>
              <a:buFont typeface="+mj-lt"/>
              <a:buAutoNum type="arabicPeriod" startAt="2"/>
              <a:defRPr/>
            </a:pP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Impermeable liners- 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at the bottom to prevent leakage of fluids.</a:t>
            </a:r>
          </a:p>
          <a:p>
            <a:pPr lvl="1" algn="just">
              <a:lnSpc>
                <a:spcPct val="150000"/>
              </a:lnSpc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Linings may consist of geomembranes (polyethylene or PVC), clay layers, or a combination of the two.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rabicPeriod" startAt="3"/>
              <a:defRPr/>
            </a:pP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Drainage ditches</a:t>
            </a:r>
          </a:p>
          <a:p>
            <a:pPr lvl="1" algn="just">
              <a:lnSpc>
                <a:spcPct val="150000"/>
              </a:lnSpc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These are lounder dug around the periphery of the tailings dams to collect the seepage.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rabicPeriod" startAt="4"/>
              <a:defRPr/>
            </a:pP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Under-drains</a:t>
            </a:r>
          </a:p>
          <a:p>
            <a:pPr lvl="1" algn="just">
              <a:lnSpc>
                <a:spcPct val="150000"/>
              </a:lnSpc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To facilitate drainage and consolidation of the tailings in the dam. </a:t>
            </a:r>
          </a:p>
          <a:p>
            <a:pPr lvl="1" algn="just">
              <a:lnSpc>
                <a:spcPct val="150000"/>
              </a:lnSpc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Note that not all TD have underdrain, in that case fluid dry out by evaporation and seepage only which take really long.</a:t>
            </a:r>
          </a:p>
          <a:p>
            <a:pPr lvl="1" algn="just">
              <a:lnSpc>
                <a:spcPct val="150000"/>
              </a:lnSpc>
              <a:defRPr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defRPr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defRPr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ü"/>
              <a:defRPr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defRPr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82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014" y="6460197"/>
            <a:ext cx="6604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29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1643440C-0E6C-124E-B915-2232D81241A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2E7CAB-A73C-D549-803F-8CDDFC02B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793750"/>
            <a:ext cx="120713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A2FBF8-D207-6A48-A0B5-11E164751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793750"/>
            <a:ext cx="120713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2086132-70A2-1845-AFA4-F7637E572E7B}"/>
              </a:ext>
            </a:extLst>
          </p:cNvPr>
          <p:cNvSpPr txBox="1">
            <a:spLocks/>
          </p:cNvSpPr>
          <p:nvPr/>
        </p:nvSpPr>
        <p:spPr>
          <a:xfrm>
            <a:off x="120650" y="722313"/>
            <a:ext cx="11888788" cy="57626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algn="just">
              <a:lnSpc>
                <a:spcPct val="150000"/>
              </a:lnSpc>
              <a:buFont typeface="+mj-lt"/>
              <a:buAutoNum type="arabicPeriod" startAt="2"/>
              <a:defRPr/>
            </a:pP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Impermeable liners- 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at the bottom to prevent leakage of fluids.</a:t>
            </a:r>
          </a:p>
          <a:p>
            <a:pPr lvl="1" algn="just">
              <a:lnSpc>
                <a:spcPct val="150000"/>
              </a:lnSpc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Linings may consist of geomembranes (polyethylene or PVC), clay layers, or a combination of the two.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rabicPeriod" startAt="3"/>
              <a:defRPr/>
            </a:pP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Drainage ditches</a:t>
            </a:r>
          </a:p>
          <a:p>
            <a:pPr lvl="1" algn="just">
              <a:lnSpc>
                <a:spcPct val="150000"/>
              </a:lnSpc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These are lounder dug around the periphery of the tailings dams to collect the seepage.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rabicPeriod" startAt="4"/>
              <a:defRPr/>
            </a:pP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Under-drains</a:t>
            </a:r>
          </a:p>
          <a:p>
            <a:pPr lvl="1" algn="just">
              <a:lnSpc>
                <a:spcPct val="150000"/>
              </a:lnSpc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To facilitate drainage and consolidation of the tailings in the dam. </a:t>
            </a:r>
          </a:p>
          <a:p>
            <a:pPr lvl="1" algn="just">
              <a:lnSpc>
                <a:spcPct val="150000"/>
              </a:lnSpc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Note that not all TD have underdrain, in that case fluid dry out by evaporation and seepage only which take really long.</a:t>
            </a:r>
          </a:p>
          <a:p>
            <a:pPr lvl="1" algn="just">
              <a:lnSpc>
                <a:spcPct val="150000"/>
              </a:lnSpc>
              <a:defRPr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defRPr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defRPr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ü"/>
              <a:defRPr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defRPr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01AB92-9CC4-7AB6-0B2D-4C718D174505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7.6. Construction elements of a tailing dam (cont.) </a:t>
            </a:r>
          </a:p>
        </p:txBody>
      </p:sp>
    </p:spTree>
    <p:extLst>
      <p:ext uri="{BB962C8B-B14F-4D97-AF65-F5344CB8AC3E}">
        <p14:creationId xmlns:p14="http://schemas.microsoft.com/office/powerpoint/2010/main" val="394213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B1B95A-B146-BB4B-A031-70E3C574852D}"/>
              </a:ext>
            </a:extLst>
          </p:cNvPr>
          <p:cNvSpPr txBox="1"/>
          <p:nvPr/>
        </p:nvSpPr>
        <p:spPr>
          <a:xfrm>
            <a:off x="76896" y="661018"/>
            <a:ext cx="12065000" cy="293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By the end of the lecture students are expected to:-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Understand the need for dewatering and drying of the concentrate produced.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Understand the dewatering stages; thickening, filtering and drying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Know and understand tailing disposal methods 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Lecture of objective(s)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3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77317E7-8E7A-224C-A177-56ACBCB39415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</p:spTree>
    <p:extLst>
      <p:ext uri="{BB962C8B-B14F-4D97-AF65-F5344CB8AC3E}">
        <p14:creationId xmlns:p14="http://schemas.microsoft.com/office/powerpoint/2010/main" val="372389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014" y="6460197"/>
            <a:ext cx="6604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30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1643440C-0E6C-124E-B915-2232D81241A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2E7CAB-A73C-D549-803F-8CDDFC02B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793750"/>
            <a:ext cx="120713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A2FBF8-D207-6A48-A0B5-11E164751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793750"/>
            <a:ext cx="120713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ZA" altLang="en-JP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4" descr="Elements of the water balance of a tailings dam (after European... |  Download Scientific Diagram">
            <a:extLst>
              <a:ext uri="{FF2B5EF4-FFF2-40B4-BE49-F238E27FC236}">
                <a16:creationId xmlns:a16="http://schemas.microsoft.com/office/drawing/2014/main" id="{C4AA440D-C187-7FC6-0826-F175AE336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83625"/>
            <a:ext cx="12191999" cy="493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E6C5EC-35EA-5799-C99E-0B8048165CC0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7.6. Construction elements of a tailing dam (cont.) </a:t>
            </a:r>
          </a:p>
        </p:txBody>
      </p:sp>
    </p:spTree>
    <p:extLst>
      <p:ext uri="{BB962C8B-B14F-4D97-AF65-F5344CB8AC3E}">
        <p14:creationId xmlns:p14="http://schemas.microsoft.com/office/powerpoint/2010/main" val="422416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720365D-01A5-7740-8043-ED9DD43E433D}"/>
              </a:ext>
            </a:extLst>
          </p:cNvPr>
          <p:cNvSpPr txBox="1">
            <a:spLocks/>
          </p:cNvSpPr>
          <p:nvPr/>
        </p:nvSpPr>
        <p:spPr>
          <a:xfrm>
            <a:off x="1524000" y="2035192"/>
            <a:ext cx="9144000" cy="3106455"/>
          </a:xfrm>
          <a:prstGeom prst="rect">
            <a:avLst/>
          </a:prstGeom>
          <a:noFill/>
        </p:spPr>
        <p:txBody>
          <a:bodyPr lIns="288000" tIns="36000" bIns="36000" anchor="ctr">
            <a:noAutofit/>
          </a:bodyPr>
          <a:lstStyle/>
          <a:p>
            <a:pPr marL="84138" algn="ctr" fontAlgn="auto">
              <a:spcAft>
                <a:spcPts val="0"/>
              </a:spcAft>
              <a:defRPr/>
            </a:pPr>
            <a:r>
              <a:rPr lang="en-US" altLang="ja-JP" sz="54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47000">
                      <a:srgbClr val="FFC000"/>
                    </a:gs>
                    <a:gs pos="100000">
                      <a:srgbClr val="FF0000"/>
                    </a:gs>
                  </a:gsLst>
                  <a:lin ang="10800000" scaled="1"/>
                </a:gradFill>
                <a:latin typeface="Segoe Print" panose="02000600000000000000" pitchFamily="2" charset="0"/>
              </a:rPr>
              <a:t>End of Lecture 7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E290CE-31AF-054E-95A7-81486557648E}"/>
              </a:ext>
            </a:extLst>
          </p:cNvPr>
          <p:cNvCxnSpPr>
            <a:cxnSpLocks/>
          </p:cNvCxnSpPr>
          <p:nvPr/>
        </p:nvCxnSpPr>
        <p:spPr>
          <a:xfrm>
            <a:off x="1914236" y="2396235"/>
            <a:ext cx="8312728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1000">
                  <a:srgbClr val="FFC000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B5CE36-BEA1-CA43-BEE9-6133BA00AFB9}"/>
              </a:ext>
            </a:extLst>
          </p:cNvPr>
          <p:cNvCxnSpPr>
            <a:cxnSpLocks/>
          </p:cNvCxnSpPr>
          <p:nvPr/>
        </p:nvCxnSpPr>
        <p:spPr>
          <a:xfrm flipH="1">
            <a:off x="3937728" y="4283997"/>
            <a:ext cx="4265744" cy="0"/>
          </a:xfrm>
          <a:prstGeom prst="line">
            <a:avLst/>
          </a:prstGeom>
          <a:ln w="15875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7000">
                  <a:srgbClr val="FFC000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6C6412-592E-2743-8172-9E5043344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4D307-537E-B14F-8E24-3415F18CDC97}" type="slidenum">
              <a:rPr lang="en-JP" smtClean="0"/>
              <a:t>31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1536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B1B95A-B146-BB4B-A031-70E3C574852D}"/>
              </a:ext>
            </a:extLst>
          </p:cNvPr>
          <p:cNvSpPr txBox="1"/>
          <p:nvPr/>
        </p:nvSpPr>
        <p:spPr>
          <a:xfrm>
            <a:off x="101600" y="614922"/>
            <a:ext cx="12065000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7.1. Introduction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7.2. Thickening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7.3. Filtration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7.4. Drying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7.5. Tailings and tailing disposal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7.6. </a:t>
            </a: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Construction elements of a tailing dam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Lecture content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4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5F6330A-5465-824B-9F2F-57F5B7648000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</p:spTree>
    <p:extLst>
      <p:ext uri="{BB962C8B-B14F-4D97-AF65-F5344CB8AC3E}">
        <p14:creationId xmlns:p14="http://schemas.microsoft.com/office/powerpoint/2010/main" val="17638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B1B95A-B146-BB4B-A031-70E3C574852D}"/>
              </a:ext>
            </a:extLst>
          </p:cNvPr>
          <p:cNvSpPr txBox="1"/>
          <p:nvPr/>
        </p:nvSpPr>
        <p:spPr>
          <a:xfrm>
            <a:off x="101600" y="614922"/>
            <a:ext cx="12065000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7.1. Introduction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7.2. Thickening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7.3. Filtration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7.4. Drying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7.5. Tailings and tailing disposal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7.6. </a:t>
            </a: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elements of a tailing dam 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Lecture content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5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5F6330A-5465-824B-9F2F-57F5B7648000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</p:spTree>
    <p:extLst>
      <p:ext uri="{BB962C8B-B14F-4D97-AF65-F5344CB8AC3E}">
        <p14:creationId xmlns:p14="http://schemas.microsoft.com/office/powerpoint/2010/main" val="392785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7.1. Introduction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014" y="6460197"/>
            <a:ext cx="6604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6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1643440C-0E6C-124E-B915-2232D81241A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FD640E-DF57-CE4F-876E-9DECC6C96855}"/>
              </a:ext>
            </a:extLst>
          </p:cNvPr>
          <p:cNvSpPr txBox="1"/>
          <p:nvPr/>
        </p:nvSpPr>
        <p:spPr>
          <a:xfrm>
            <a:off x="25401" y="601067"/>
            <a:ext cx="12185438" cy="611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Nearly all mineral concentration processes are carried out in water.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ja-JP" sz="2400" b="1" dirty="0">
                <a:solidFill>
                  <a:srgbClr val="002060"/>
                </a:solidFill>
                <a:highlight>
                  <a:srgbClr val="00FFFF"/>
                </a:highlight>
                <a:latin typeface="Arial" panose="020B0604020202020204" pitchFamily="34" charset="0"/>
              </a:rPr>
              <a:t>Dewatering</a:t>
            </a:r>
            <a:r>
              <a:rPr lang="en-US" altLang="ja-JP" sz="2400" dirty="0">
                <a:latin typeface="Arial" panose="020B0604020202020204" pitchFamily="34" charset="0"/>
              </a:rPr>
              <a:t> is the partial/complete removal of water from a mixture of solids &amp; water.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ja-JP" sz="2400" dirty="0">
                <a:latin typeface="Arial" panose="020B0604020202020204" pitchFamily="34" charset="0"/>
              </a:rPr>
              <a:t>Dewatering is aimed at:</a:t>
            </a:r>
          </a:p>
          <a:p>
            <a:pPr lvl="2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ja-JP" sz="2400" dirty="0">
                <a:latin typeface="Arial" panose="020B0604020202020204" pitchFamily="34" charset="0"/>
              </a:rPr>
              <a:t>Reducing transportation &amp; storage costs (i.e., reduce on weight and help in easy handling)</a:t>
            </a:r>
          </a:p>
          <a:p>
            <a:pPr lvl="2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ja-JP" sz="2400" dirty="0">
                <a:latin typeface="Arial" panose="020B0604020202020204" pitchFamily="34" charset="0"/>
              </a:rPr>
              <a:t>Reducing the cost of  pyrometallurgical treatment (i.e., during any pyrometallurgical process, water should be completely driven off which increase the cost if the content is too high)</a:t>
            </a:r>
          </a:p>
          <a:p>
            <a:pPr lvl="2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ja-JP" sz="2400" dirty="0">
                <a:latin typeface="Arial" panose="020B0604020202020204" pitchFamily="34" charset="0"/>
              </a:rPr>
              <a:t>Controlling a pulp that may be too dilute for the next treatment step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optimum moisture content will be different in each individual case, but will usually lie between 3 and 10 % by weight for the concentrate.</a:t>
            </a:r>
          </a:p>
        </p:txBody>
      </p:sp>
    </p:spTree>
    <p:extLst>
      <p:ext uri="{BB962C8B-B14F-4D97-AF65-F5344CB8AC3E}">
        <p14:creationId xmlns:p14="http://schemas.microsoft.com/office/powerpoint/2010/main" val="109453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7.1. Introduction (cont.)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014" y="6460197"/>
            <a:ext cx="6604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7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1643440C-0E6C-124E-B915-2232D81241A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FD640E-DF57-CE4F-876E-9DECC6C96855}"/>
              </a:ext>
            </a:extLst>
          </p:cNvPr>
          <p:cNvSpPr txBox="1"/>
          <p:nvPr/>
        </p:nvSpPr>
        <p:spPr>
          <a:xfrm>
            <a:off x="25401" y="601067"/>
            <a:ext cx="12185438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Dewatering of such products is normally carried out in successive stages and more water at each stage is removed.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Depending on the materials (concentrate or tailings) treated for dewatering the order is as follows; 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GB" sz="2400" b="1" dirty="0">
                <a:latin typeface="Arial" pitchFamily="34" charset="0"/>
                <a:cs typeface="Arial" pitchFamily="34" charset="0"/>
              </a:rPr>
              <a:t>Thickening 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GB" sz="2400" b="1" dirty="0">
                <a:latin typeface="Arial" pitchFamily="34" charset="0"/>
                <a:cs typeface="Arial" pitchFamily="34" charset="0"/>
              </a:rPr>
              <a:t>Filtration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GB" sz="2400" b="1" dirty="0">
                <a:latin typeface="Arial" pitchFamily="34" charset="0"/>
                <a:cs typeface="Arial" pitchFamily="34" charset="0"/>
              </a:rPr>
              <a:t>Drying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How far dewatering is carried out, is dependent upon the requirements in each individual case. </a:t>
            </a:r>
          </a:p>
        </p:txBody>
      </p:sp>
    </p:spTree>
    <p:extLst>
      <p:ext uri="{BB962C8B-B14F-4D97-AF65-F5344CB8AC3E}">
        <p14:creationId xmlns:p14="http://schemas.microsoft.com/office/powerpoint/2010/main" val="135796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B1B95A-B146-BB4B-A031-70E3C574852D}"/>
              </a:ext>
            </a:extLst>
          </p:cNvPr>
          <p:cNvSpPr txBox="1"/>
          <p:nvPr/>
        </p:nvSpPr>
        <p:spPr>
          <a:xfrm>
            <a:off x="101600" y="614922"/>
            <a:ext cx="12065000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7.1. Introduction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7.2. Thickening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7.3. Filtration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7.4. Drying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7.5. Tailings and tailing disposal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7.6. </a:t>
            </a: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elements of a tailing dam 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Lecture content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8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5F6330A-5465-824B-9F2F-57F5B7648000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</p:spTree>
    <p:extLst>
      <p:ext uri="{BB962C8B-B14F-4D97-AF65-F5344CB8AC3E}">
        <p14:creationId xmlns:p14="http://schemas.microsoft.com/office/powerpoint/2010/main" val="23834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7.2. Thickening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014" y="6460197"/>
            <a:ext cx="6604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9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1643440C-0E6C-124E-B915-2232D81241A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FD640E-DF57-CE4F-876E-9DECC6C96855}"/>
              </a:ext>
            </a:extLst>
          </p:cNvPr>
          <p:cNvSpPr txBox="1"/>
          <p:nvPr/>
        </p:nvSpPr>
        <p:spPr>
          <a:xfrm>
            <a:off x="25401" y="601067"/>
            <a:ext cx="12185438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In thickening, the initial dilute pulp is concentrated to a thick pulp, by rejecting liquid that is substantially free of solids. Thickening is based upon the process of sedimentation.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In thickening, the liquid forms the continuous phase, the solids the discrete phase.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If it is required that the water, rejected by a thickener, should be absolutely free of solids, this water is usually passed through a settling pond after the thickener.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To assist settling of very fine particles, flocculants are often used.</a:t>
            </a:r>
          </a:p>
        </p:txBody>
      </p:sp>
      <p:pic>
        <p:nvPicPr>
          <p:cNvPr id="1026" name="Picture 2" descr="Flocculation treatment / Sludge drying | KENKI DRYER">
            <a:extLst>
              <a:ext uri="{FF2B5EF4-FFF2-40B4-BE49-F238E27FC236}">
                <a16:creationId xmlns:a16="http://schemas.microsoft.com/office/drawing/2014/main" id="{C2D2F52A-70A0-422E-8801-F308B2BF6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64"/>
          <a:stretch/>
        </p:blipFill>
        <p:spPr bwMode="auto">
          <a:xfrm>
            <a:off x="23586" y="4502904"/>
            <a:ext cx="6352401" cy="237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locculation treatment / Sludge drying | KENKI DRYER">
            <a:extLst>
              <a:ext uri="{FF2B5EF4-FFF2-40B4-BE49-F238E27FC236}">
                <a16:creationId xmlns:a16="http://schemas.microsoft.com/office/drawing/2014/main" id="{5FB39D66-981C-7C9C-7EBD-834687F3C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64"/>
          <a:stretch/>
        </p:blipFill>
        <p:spPr bwMode="auto">
          <a:xfrm>
            <a:off x="6114839" y="4583271"/>
            <a:ext cx="6096000" cy="227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97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9301</TotalTime>
  <Words>1623</Words>
  <Application>Microsoft Macintosh PowerPoint</Application>
  <PresentationFormat>Widescreen</PresentationFormat>
  <Paragraphs>254</Paragraphs>
  <Slides>31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Google Sans</vt:lpstr>
      <vt:lpstr>Apple Chancery</vt:lpstr>
      <vt:lpstr>Arial</vt:lpstr>
      <vt:lpstr>Arial</vt:lpstr>
      <vt:lpstr>Calibri</vt:lpstr>
      <vt:lpstr>Calibri Light</vt:lpstr>
      <vt:lpstr>Segoe Print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marthias.silwamba@unza.zm</dc:creator>
  <cp:lastModifiedBy>marthias.silwamba@unza.zm</cp:lastModifiedBy>
  <cp:revision>126</cp:revision>
  <dcterms:created xsi:type="dcterms:W3CDTF">2021-09-09T14:56:40Z</dcterms:created>
  <dcterms:modified xsi:type="dcterms:W3CDTF">2023-07-31T06:58:09Z</dcterms:modified>
</cp:coreProperties>
</file>