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259" r:id="rId3"/>
    <p:sldId id="307" r:id="rId4"/>
    <p:sldId id="445" r:id="rId5"/>
    <p:sldId id="437" r:id="rId6"/>
    <p:sldId id="286" r:id="rId7"/>
    <p:sldId id="446" r:id="rId8"/>
    <p:sldId id="383" r:id="rId9"/>
    <p:sldId id="414" r:id="rId10"/>
    <p:sldId id="413" r:id="rId11"/>
    <p:sldId id="415" r:id="rId12"/>
    <p:sldId id="416" r:id="rId13"/>
    <p:sldId id="417" r:id="rId14"/>
    <p:sldId id="422" r:id="rId15"/>
    <p:sldId id="419" r:id="rId16"/>
    <p:sldId id="420" r:id="rId17"/>
    <p:sldId id="421" r:id="rId18"/>
    <p:sldId id="423" r:id="rId19"/>
    <p:sldId id="447" r:id="rId20"/>
    <p:sldId id="384" r:id="rId21"/>
    <p:sldId id="424" r:id="rId22"/>
    <p:sldId id="426" r:id="rId23"/>
    <p:sldId id="425" r:id="rId24"/>
    <p:sldId id="427" r:id="rId25"/>
    <p:sldId id="428" r:id="rId26"/>
    <p:sldId id="429" r:id="rId27"/>
    <p:sldId id="430" r:id="rId28"/>
    <p:sldId id="431" r:id="rId29"/>
    <p:sldId id="432" r:id="rId30"/>
    <p:sldId id="434" r:id="rId31"/>
    <p:sldId id="438" r:id="rId32"/>
    <p:sldId id="439" r:id="rId33"/>
    <p:sldId id="433" r:id="rId34"/>
    <p:sldId id="435" r:id="rId35"/>
    <p:sldId id="436" r:id="rId36"/>
    <p:sldId id="440" r:id="rId37"/>
    <p:sldId id="441" r:id="rId38"/>
    <p:sldId id="442" r:id="rId39"/>
    <p:sldId id="443" r:id="rId40"/>
    <p:sldId id="444" r:id="rId41"/>
    <p:sldId id="363" r:id="rId42"/>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477"/>
  </p:normalViewPr>
  <p:slideViewPr>
    <p:cSldViewPr snapToGrid="0" snapToObjects="1">
      <p:cViewPr varScale="1">
        <p:scale>
          <a:sx n="49" d="100"/>
          <a:sy n="49" d="100"/>
        </p:scale>
        <p:origin x="208" y="8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0D4F0-8AD6-5044-8CFF-E06E79BEFBD4}" type="datetimeFigureOut">
              <a:rPr lang="en-JP" smtClean="0"/>
              <a:t>2023/05/29</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1BDE-ECC0-2B45-A702-7F10FAE9E0D3}" type="slidenum">
              <a:rPr lang="en-JP" smtClean="0"/>
              <a:t>‹#›</a:t>
            </a:fld>
            <a:endParaRPr lang="en-JP"/>
          </a:p>
        </p:txBody>
      </p:sp>
    </p:spTree>
    <p:extLst>
      <p:ext uri="{BB962C8B-B14F-4D97-AF65-F5344CB8AC3E}">
        <p14:creationId xmlns:p14="http://schemas.microsoft.com/office/powerpoint/2010/main" val="45583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a:t>
            </a:fld>
            <a:endParaRPr lang="en-JP"/>
          </a:p>
        </p:txBody>
      </p:sp>
    </p:spTree>
    <p:extLst>
      <p:ext uri="{BB962C8B-B14F-4D97-AF65-F5344CB8AC3E}">
        <p14:creationId xmlns:p14="http://schemas.microsoft.com/office/powerpoint/2010/main" val="294974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12</a:t>
            </a:fld>
            <a:endParaRPr lang="en-JP"/>
          </a:p>
        </p:txBody>
      </p:sp>
    </p:spTree>
    <p:extLst>
      <p:ext uri="{BB962C8B-B14F-4D97-AF65-F5344CB8AC3E}">
        <p14:creationId xmlns:p14="http://schemas.microsoft.com/office/powerpoint/2010/main" val="295556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13</a:t>
            </a:fld>
            <a:endParaRPr lang="en-JP"/>
          </a:p>
        </p:txBody>
      </p:sp>
    </p:spTree>
    <p:extLst>
      <p:ext uri="{BB962C8B-B14F-4D97-AF65-F5344CB8AC3E}">
        <p14:creationId xmlns:p14="http://schemas.microsoft.com/office/powerpoint/2010/main" val="2387663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14</a:t>
            </a:fld>
            <a:endParaRPr lang="en-JP"/>
          </a:p>
        </p:txBody>
      </p:sp>
    </p:spTree>
    <p:extLst>
      <p:ext uri="{BB962C8B-B14F-4D97-AF65-F5344CB8AC3E}">
        <p14:creationId xmlns:p14="http://schemas.microsoft.com/office/powerpoint/2010/main" val="247960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15</a:t>
            </a:fld>
            <a:endParaRPr lang="en-JP"/>
          </a:p>
        </p:txBody>
      </p:sp>
    </p:spTree>
    <p:extLst>
      <p:ext uri="{BB962C8B-B14F-4D97-AF65-F5344CB8AC3E}">
        <p14:creationId xmlns:p14="http://schemas.microsoft.com/office/powerpoint/2010/main" val="60702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16</a:t>
            </a:fld>
            <a:endParaRPr lang="en-JP"/>
          </a:p>
        </p:txBody>
      </p:sp>
    </p:spTree>
    <p:extLst>
      <p:ext uri="{BB962C8B-B14F-4D97-AF65-F5344CB8AC3E}">
        <p14:creationId xmlns:p14="http://schemas.microsoft.com/office/powerpoint/2010/main" val="330772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17</a:t>
            </a:fld>
            <a:endParaRPr lang="en-JP"/>
          </a:p>
        </p:txBody>
      </p:sp>
    </p:spTree>
    <p:extLst>
      <p:ext uri="{BB962C8B-B14F-4D97-AF65-F5344CB8AC3E}">
        <p14:creationId xmlns:p14="http://schemas.microsoft.com/office/powerpoint/2010/main" val="1798133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18</a:t>
            </a:fld>
            <a:endParaRPr lang="en-JP"/>
          </a:p>
        </p:txBody>
      </p:sp>
    </p:spTree>
    <p:extLst>
      <p:ext uri="{BB962C8B-B14F-4D97-AF65-F5344CB8AC3E}">
        <p14:creationId xmlns:p14="http://schemas.microsoft.com/office/powerpoint/2010/main" val="121138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19</a:t>
            </a:fld>
            <a:endParaRPr lang="en-JP"/>
          </a:p>
        </p:txBody>
      </p:sp>
    </p:spTree>
    <p:extLst>
      <p:ext uri="{BB962C8B-B14F-4D97-AF65-F5344CB8AC3E}">
        <p14:creationId xmlns:p14="http://schemas.microsoft.com/office/powerpoint/2010/main" val="25095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20</a:t>
            </a:fld>
            <a:endParaRPr lang="en-JP"/>
          </a:p>
        </p:txBody>
      </p:sp>
    </p:spTree>
    <p:extLst>
      <p:ext uri="{BB962C8B-B14F-4D97-AF65-F5344CB8AC3E}">
        <p14:creationId xmlns:p14="http://schemas.microsoft.com/office/powerpoint/2010/main" val="2616348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21</a:t>
            </a:fld>
            <a:endParaRPr lang="en-JP"/>
          </a:p>
        </p:txBody>
      </p:sp>
    </p:spTree>
    <p:extLst>
      <p:ext uri="{BB962C8B-B14F-4D97-AF65-F5344CB8AC3E}">
        <p14:creationId xmlns:p14="http://schemas.microsoft.com/office/powerpoint/2010/main" val="183269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a:t>
            </a:fld>
            <a:endParaRPr lang="en-JP"/>
          </a:p>
        </p:txBody>
      </p:sp>
    </p:spTree>
    <p:extLst>
      <p:ext uri="{BB962C8B-B14F-4D97-AF65-F5344CB8AC3E}">
        <p14:creationId xmlns:p14="http://schemas.microsoft.com/office/powerpoint/2010/main" val="40860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22</a:t>
            </a:fld>
            <a:endParaRPr lang="en-JP"/>
          </a:p>
        </p:txBody>
      </p:sp>
    </p:spTree>
    <p:extLst>
      <p:ext uri="{BB962C8B-B14F-4D97-AF65-F5344CB8AC3E}">
        <p14:creationId xmlns:p14="http://schemas.microsoft.com/office/powerpoint/2010/main" val="327776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23</a:t>
            </a:fld>
            <a:endParaRPr lang="en-JP"/>
          </a:p>
        </p:txBody>
      </p:sp>
    </p:spTree>
    <p:extLst>
      <p:ext uri="{BB962C8B-B14F-4D97-AF65-F5344CB8AC3E}">
        <p14:creationId xmlns:p14="http://schemas.microsoft.com/office/powerpoint/2010/main" val="278169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24</a:t>
            </a:fld>
            <a:endParaRPr lang="en-JP"/>
          </a:p>
        </p:txBody>
      </p:sp>
    </p:spTree>
    <p:extLst>
      <p:ext uri="{BB962C8B-B14F-4D97-AF65-F5344CB8AC3E}">
        <p14:creationId xmlns:p14="http://schemas.microsoft.com/office/powerpoint/2010/main" val="160423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25</a:t>
            </a:fld>
            <a:endParaRPr lang="en-JP"/>
          </a:p>
        </p:txBody>
      </p:sp>
    </p:spTree>
    <p:extLst>
      <p:ext uri="{BB962C8B-B14F-4D97-AF65-F5344CB8AC3E}">
        <p14:creationId xmlns:p14="http://schemas.microsoft.com/office/powerpoint/2010/main" val="1844642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26</a:t>
            </a:fld>
            <a:endParaRPr lang="en-JP"/>
          </a:p>
        </p:txBody>
      </p:sp>
    </p:spTree>
    <p:extLst>
      <p:ext uri="{BB962C8B-B14F-4D97-AF65-F5344CB8AC3E}">
        <p14:creationId xmlns:p14="http://schemas.microsoft.com/office/powerpoint/2010/main" val="418976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27</a:t>
            </a:fld>
            <a:endParaRPr lang="en-JP"/>
          </a:p>
        </p:txBody>
      </p:sp>
    </p:spTree>
    <p:extLst>
      <p:ext uri="{BB962C8B-B14F-4D97-AF65-F5344CB8AC3E}">
        <p14:creationId xmlns:p14="http://schemas.microsoft.com/office/powerpoint/2010/main" val="1621224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28</a:t>
            </a:fld>
            <a:endParaRPr lang="en-JP"/>
          </a:p>
        </p:txBody>
      </p:sp>
    </p:spTree>
    <p:extLst>
      <p:ext uri="{BB962C8B-B14F-4D97-AF65-F5344CB8AC3E}">
        <p14:creationId xmlns:p14="http://schemas.microsoft.com/office/powerpoint/2010/main" val="2104422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29</a:t>
            </a:fld>
            <a:endParaRPr lang="en-JP"/>
          </a:p>
        </p:txBody>
      </p:sp>
    </p:spTree>
    <p:extLst>
      <p:ext uri="{BB962C8B-B14F-4D97-AF65-F5344CB8AC3E}">
        <p14:creationId xmlns:p14="http://schemas.microsoft.com/office/powerpoint/2010/main" val="2139106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30</a:t>
            </a:fld>
            <a:endParaRPr lang="en-JP"/>
          </a:p>
        </p:txBody>
      </p:sp>
    </p:spTree>
    <p:extLst>
      <p:ext uri="{BB962C8B-B14F-4D97-AF65-F5344CB8AC3E}">
        <p14:creationId xmlns:p14="http://schemas.microsoft.com/office/powerpoint/2010/main" val="2470375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31</a:t>
            </a:fld>
            <a:endParaRPr lang="en-JP"/>
          </a:p>
        </p:txBody>
      </p:sp>
    </p:spTree>
    <p:extLst>
      <p:ext uri="{BB962C8B-B14F-4D97-AF65-F5344CB8AC3E}">
        <p14:creationId xmlns:p14="http://schemas.microsoft.com/office/powerpoint/2010/main" val="251881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a:t>
            </a:fld>
            <a:endParaRPr lang="en-JP"/>
          </a:p>
        </p:txBody>
      </p:sp>
    </p:spTree>
    <p:extLst>
      <p:ext uri="{BB962C8B-B14F-4D97-AF65-F5344CB8AC3E}">
        <p14:creationId xmlns:p14="http://schemas.microsoft.com/office/powerpoint/2010/main" val="1782253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32</a:t>
            </a:fld>
            <a:endParaRPr lang="en-JP"/>
          </a:p>
        </p:txBody>
      </p:sp>
    </p:spTree>
    <p:extLst>
      <p:ext uri="{BB962C8B-B14F-4D97-AF65-F5344CB8AC3E}">
        <p14:creationId xmlns:p14="http://schemas.microsoft.com/office/powerpoint/2010/main" val="1071996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33</a:t>
            </a:fld>
            <a:endParaRPr lang="en-JP"/>
          </a:p>
        </p:txBody>
      </p:sp>
    </p:spTree>
    <p:extLst>
      <p:ext uri="{BB962C8B-B14F-4D97-AF65-F5344CB8AC3E}">
        <p14:creationId xmlns:p14="http://schemas.microsoft.com/office/powerpoint/2010/main" val="1819965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34</a:t>
            </a:fld>
            <a:endParaRPr lang="en-JP"/>
          </a:p>
        </p:txBody>
      </p:sp>
    </p:spTree>
    <p:extLst>
      <p:ext uri="{BB962C8B-B14F-4D97-AF65-F5344CB8AC3E}">
        <p14:creationId xmlns:p14="http://schemas.microsoft.com/office/powerpoint/2010/main" val="3391511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35</a:t>
            </a:fld>
            <a:endParaRPr lang="en-JP"/>
          </a:p>
        </p:txBody>
      </p:sp>
    </p:spTree>
    <p:extLst>
      <p:ext uri="{BB962C8B-B14F-4D97-AF65-F5344CB8AC3E}">
        <p14:creationId xmlns:p14="http://schemas.microsoft.com/office/powerpoint/2010/main" val="427784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36</a:t>
            </a:fld>
            <a:endParaRPr lang="en-JP"/>
          </a:p>
        </p:txBody>
      </p:sp>
    </p:spTree>
    <p:extLst>
      <p:ext uri="{BB962C8B-B14F-4D97-AF65-F5344CB8AC3E}">
        <p14:creationId xmlns:p14="http://schemas.microsoft.com/office/powerpoint/2010/main" val="1692607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37</a:t>
            </a:fld>
            <a:endParaRPr lang="en-JP"/>
          </a:p>
        </p:txBody>
      </p:sp>
    </p:spTree>
    <p:extLst>
      <p:ext uri="{BB962C8B-B14F-4D97-AF65-F5344CB8AC3E}">
        <p14:creationId xmlns:p14="http://schemas.microsoft.com/office/powerpoint/2010/main" val="2920067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38</a:t>
            </a:fld>
            <a:endParaRPr lang="en-JP"/>
          </a:p>
        </p:txBody>
      </p:sp>
    </p:spTree>
    <p:extLst>
      <p:ext uri="{BB962C8B-B14F-4D97-AF65-F5344CB8AC3E}">
        <p14:creationId xmlns:p14="http://schemas.microsoft.com/office/powerpoint/2010/main" val="4059116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39</a:t>
            </a:fld>
            <a:endParaRPr lang="en-JP"/>
          </a:p>
        </p:txBody>
      </p:sp>
    </p:spTree>
    <p:extLst>
      <p:ext uri="{BB962C8B-B14F-4D97-AF65-F5344CB8AC3E}">
        <p14:creationId xmlns:p14="http://schemas.microsoft.com/office/powerpoint/2010/main" val="1240681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40</a:t>
            </a:fld>
            <a:endParaRPr lang="en-JP"/>
          </a:p>
        </p:txBody>
      </p:sp>
    </p:spTree>
    <p:extLst>
      <p:ext uri="{BB962C8B-B14F-4D97-AF65-F5344CB8AC3E}">
        <p14:creationId xmlns:p14="http://schemas.microsoft.com/office/powerpoint/2010/main" val="93006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a:t>
            </a:fld>
            <a:endParaRPr lang="en-JP"/>
          </a:p>
        </p:txBody>
      </p:sp>
    </p:spTree>
    <p:extLst>
      <p:ext uri="{BB962C8B-B14F-4D97-AF65-F5344CB8AC3E}">
        <p14:creationId xmlns:p14="http://schemas.microsoft.com/office/powerpoint/2010/main" val="93315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7</a:t>
            </a:fld>
            <a:endParaRPr lang="en-JP"/>
          </a:p>
        </p:txBody>
      </p:sp>
    </p:spTree>
    <p:extLst>
      <p:ext uri="{BB962C8B-B14F-4D97-AF65-F5344CB8AC3E}">
        <p14:creationId xmlns:p14="http://schemas.microsoft.com/office/powerpoint/2010/main" val="347542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8</a:t>
            </a:fld>
            <a:endParaRPr lang="en-JP"/>
          </a:p>
        </p:txBody>
      </p:sp>
    </p:spTree>
    <p:extLst>
      <p:ext uri="{BB962C8B-B14F-4D97-AF65-F5344CB8AC3E}">
        <p14:creationId xmlns:p14="http://schemas.microsoft.com/office/powerpoint/2010/main" val="287007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9</a:t>
            </a:fld>
            <a:endParaRPr lang="en-JP"/>
          </a:p>
        </p:txBody>
      </p:sp>
    </p:spTree>
    <p:extLst>
      <p:ext uri="{BB962C8B-B14F-4D97-AF65-F5344CB8AC3E}">
        <p14:creationId xmlns:p14="http://schemas.microsoft.com/office/powerpoint/2010/main" val="1689550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10</a:t>
            </a:fld>
            <a:endParaRPr lang="en-JP"/>
          </a:p>
        </p:txBody>
      </p:sp>
    </p:spTree>
    <p:extLst>
      <p:ext uri="{BB962C8B-B14F-4D97-AF65-F5344CB8AC3E}">
        <p14:creationId xmlns:p14="http://schemas.microsoft.com/office/powerpoint/2010/main" val="208952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11</a:t>
            </a:fld>
            <a:endParaRPr lang="en-JP"/>
          </a:p>
        </p:txBody>
      </p:sp>
    </p:spTree>
    <p:extLst>
      <p:ext uri="{BB962C8B-B14F-4D97-AF65-F5344CB8AC3E}">
        <p14:creationId xmlns:p14="http://schemas.microsoft.com/office/powerpoint/2010/main" val="271101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7EA4-19B9-1742-ADC8-C5E30F6B7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2B749703-7DD3-B742-BB80-B98952AE9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F28E119F-AE8E-9941-BF28-850B91311810}"/>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5" name="Footer Placeholder 4">
            <a:extLst>
              <a:ext uri="{FF2B5EF4-FFF2-40B4-BE49-F238E27FC236}">
                <a16:creationId xmlns:a16="http://schemas.microsoft.com/office/drawing/2014/main" id="{FC9A299E-295C-4146-A0D3-4796F95421F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3005589-E6CD-BE4B-96B0-F016C5167725}"/>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202522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03EB-CFE8-8649-A5E6-C6BF9FDB19F4}"/>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BDEE8BA9-5322-A244-A601-1D0F83BF2B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D251400-F086-4448-9FEB-D45C063034FF}"/>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5" name="Footer Placeholder 4">
            <a:extLst>
              <a:ext uri="{FF2B5EF4-FFF2-40B4-BE49-F238E27FC236}">
                <a16:creationId xmlns:a16="http://schemas.microsoft.com/office/drawing/2014/main" id="{60B9ED56-2CF5-994C-8EEA-5110C4EB1DD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3ABA6E75-93EE-B344-8EB7-2FFB87E1EFDE}"/>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25234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7D736-4C4F-C049-AF9A-3626A72134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D0E09885-6FDE-044D-9FAF-730094C653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D6BB597-A9B0-064B-8B66-94F3569A3E9E}"/>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5" name="Footer Placeholder 4">
            <a:extLst>
              <a:ext uri="{FF2B5EF4-FFF2-40B4-BE49-F238E27FC236}">
                <a16:creationId xmlns:a16="http://schemas.microsoft.com/office/drawing/2014/main" id="{C503866E-B792-594B-870A-A7B42B5DBA0B}"/>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52CAB13-3F22-D648-B0C6-032187A0BBD3}"/>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78555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336F-2546-3445-8B25-991B9004128E}"/>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FD0C6319-FE15-2A4B-AD17-A21045AD1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4457899-A46F-3043-A7E6-813B3047FBDF}"/>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5" name="Footer Placeholder 4">
            <a:extLst>
              <a:ext uri="{FF2B5EF4-FFF2-40B4-BE49-F238E27FC236}">
                <a16:creationId xmlns:a16="http://schemas.microsoft.com/office/drawing/2014/main" id="{F757079D-64E5-9D4D-81FC-EE7F4D773CE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E31EE24-90D2-8B46-B7B2-5B5AE5F6D8F1}"/>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57057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46EB-6DC3-EA4F-B525-02B580E1E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12D3F6AC-2B9F-1B40-8726-86079A2FD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3DEAD-33EB-F748-A1B3-5D8F261650C9}"/>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5" name="Footer Placeholder 4">
            <a:extLst>
              <a:ext uri="{FF2B5EF4-FFF2-40B4-BE49-F238E27FC236}">
                <a16:creationId xmlns:a16="http://schemas.microsoft.com/office/drawing/2014/main" id="{1D85A152-D355-A840-83FA-FADD7D20FC2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74D249A-1F6A-5D4E-BB29-5E57F64DFD12}"/>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403608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ECD9-D202-EF4C-BA14-7E227F006F6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A68B93C-06F7-0F45-9013-A9DBB9F23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324D4396-0DB2-7046-98F9-4149868D1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C2D4FE72-61EA-3F4D-B48C-D3409D043ADC}"/>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6" name="Footer Placeholder 5">
            <a:extLst>
              <a:ext uri="{FF2B5EF4-FFF2-40B4-BE49-F238E27FC236}">
                <a16:creationId xmlns:a16="http://schemas.microsoft.com/office/drawing/2014/main" id="{248CC05F-CD20-BC47-8BB0-3EF695760DD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1ACFC86-EC6E-9C4A-8830-4F5D0F65E5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90577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284D-349E-2643-8B35-D1FCC420DA92}"/>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537D9FA4-4326-8445-94E1-C86D489AA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202592-AAB7-1A4E-BBBC-EF417D0731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DB9AE9DA-7525-F44B-8F48-D99ACD0D2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ECDE-F873-E14B-91F6-B2E25F372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33BEDDEC-D652-064E-83EB-D473050C8722}"/>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8" name="Footer Placeholder 7">
            <a:extLst>
              <a:ext uri="{FF2B5EF4-FFF2-40B4-BE49-F238E27FC236}">
                <a16:creationId xmlns:a16="http://schemas.microsoft.com/office/drawing/2014/main" id="{DB4D2B22-89E3-5141-8F2C-478F30EAA752}"/>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AC2B21C1-3862-6941-BCF1-D796AD279F4C}"/>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4925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DA0C-0C75-1D49-88C0-AF7CB8CDA8E7}"/>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FF994B5B-7921-3347-B14B-ECF56B4B228D}"/>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4" name="Footer Placeholder 3">
            <a:extLst>
              <a:ext uri="{FF2B5EF4-FFF2-40B4-BE49-F238E27FC236}">
                <a16:creationId xmlns:a16="http://schemas.microsoft.com/office/drawing/2014/main" id="{81494DCC-B287-914D-93EF-783F39209E39}"/>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D6F1AB2E-4772-AE49-9FFF-754FD8DD6A4A}"/>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02168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0FE93-FCE7-8642-BD5F-A473045460C3}"/>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3" name="Footer Placeholder 2">
            <a:extLst>
              <a:ext uri="{FF2B5EF4-FFF2-40B4-BE49-F238E27FC236}">
                <a16:creationId xmlns:a16="http://schemas.microsoft.com/office/drawing/2014/main" id="{59F83469-9818-CF49-951E-E99983D02675}"/>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7123116F-C87D-D246-BA57-AA1F3FE3C436}"/>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15610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7919-EF29-0D41-ABEE-0BE1DECCE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EE8A5880-E320-F44C-A6AE-A686F0CA2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5FBA3E89-D24E-C148-BC34-62205480D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ADE9B-2416-BA4B-919A-F08315A9D8A8}"/>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6" name="Footer Placeholder 5">
            <a:extLst>
              <a:ext uri="{FF2B5EF4-FFF2-40B4-BE49-F238E27FC236}">
                <a16:creationId xmlns:a16="http://schemas.microsoft.com/office/drawing/2014/main" id="{B5FB1178-2A25-AC4D-9D1B-38DC5AE718CE}"/>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49EE395-9991-CB49-87C9-B0CEC5694B80}"/>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78233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F0E5-3FCA-FD40-BB8B-5AFA7CEB5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D3062B3F-C97A-154C-92EE-87751F7518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3C304E48-0303-A147-A4D7-EEB68969E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C11B1-76B8-0E49-B1E3-C20485B9FB6A}"/>
              </a:ext>
            </a:extLst>
          </p:cNvPr>
          <p:cNvSpPr>
            <a:spLocks noGrp="1"/>
          </p:cNvSpPr>
          <p:nvPr>
            <p:ph type="dt" sz="half" idx="10"/>
          </p:nvPr>
        </p:nvSpPr>
        <p:spPr/>
        <p:txBody>
          <a:bodyPr/>
          <a:lstStyle/>
          <a:p>
            <a:fld id="{EDB0A46B-CB80-FA4D-AC06-8812577B47C3}" type="datetimeFigureOut">
              <a:rPr lang="en-JP" smtClean="0"/>
              <a:t>2023/05/29</a:t>
            </a:fld>
            <a:endParaRPr lang="en-JP"/>
          </a:p>
        </p:txBody>
      </p:sp>
      <p:sp>
        <p:nvSpPr>
          <p:cNvPr id="6" name="Footer Placeholder 5">
            <a:extLst>
              <a:ext uri="{FF2B5EF4-FFF2-40B4-BE49-F238E27FC236}">
                <a16:creationId xmlns:a16="http://schemas.microsoft.com/office/drawing/2014/main" id="{58A81493-605D-7C48-86C1-04F604A81E5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F2223563-8C8E-C443-A892-334D4C1781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67780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133AD-AAC2-0D4A-B6F9-49AA442C8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8028FF7-AB0D-6A49-B050-37C00EF4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3AE8DCCF-D07E-FD42-8FFF-A2A02EBCC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A46B-CB80-FA4D-AC06-8812577B47C3}" type="datetimeFigureOut">
              <a:rPr lang="en-JP" smtClean="0"/>
              <a:t>2023/05/29</a:t>
            </a:fld>
            <a:endParaRPr lang="en-JP"/>
          </a:p>
        </p:txBody>
      </p:sp>
      <p:sp>
        <p:nvSpPr>
          <p:cNvPr id="5" name="Footer Placeholder 4">
            <a:extLst>
              <a:ext uri="{FF2B5EF4-FFF2-40B4-BE49-F238E27FC236}">
                <a16:creationId xmlns:a16="http://schemas.microsoft.com/office/drawing/2014/main" id="{C25321AD-8104-064D-B763-6DFEF2407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0B7F3AAB-7ED0-A643-994E-C70DA1EAD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946DD-F2FB-7B47-BC78-73014A6BBEC0}" type="slidenum">
              <a:rPr lang="en-JP" smtClean="0"/>
              <a:t>‹#›</a:t>
            </a:fld>
            <a:endParaRPr lang="en-JP"/>
          </a:p>
        </p:txBody>
      </p:sp>
    </p:spTree>
    <p:extLst>
      <p:ext uri="{BB962C8B-B14F-4D97-AF65-F5344CB8AC3E}">
        <p14:creationId xmlns:p14="http://schemas.microsoft.com/office/powerpoint/2010/main" val="388564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0578E-8251-3B4C-9B3E-F765321F54A6}"/>
              </a:ext>
            </a:extLst>
          </p:cNvPr>
          <p:cNvSpPr/>
          <p:nvPr/>
        </p:nvSpPr>
        <p:spPr>
          <a:xfrm>
            <a:off x="8007" y="117193"/>
            <a:ext cx="12171293" cy="1459858"/>
          </a:xfrm>
          <a:prstGeom prst="rect">
            <a:avLst/>
          </a:prstGeom>
          <a:gradFill flip="none" rotWithShape="1">
            <a:gsLst>
              <a:gs pos="49000">
                <a:srgbClr val="0070C0"/>
              </a:gs>
              <a:gs pos="93000">
                <a:srgbClr val="C00000"/>
              </a:gs>
              <a:gs pos="21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 name="Rectangle 3">
            <a:extLst>
              <a:ext uri="{FF2B5EF4-FFF2-40B4-BE49-F238E27FC236}">
                <a16:creationId xmlns:a16="http://schemas.microsoft.com/office/drawing/2014/main" id="{1E81E4A3-3F6E-7E4B-863A-AA67CF5575C9}"/>
              </a:ext>
            </a:extLst>
          </p:cNvPr>
          <p:cNvSpPr/>
          <p:nvPr/>
        </p:nvSpPr>
        <p:spPr>
          <a:xfrm flipH="1">
            <a:off x="8007" y="1604265"/>
            <a:ext cx="12171293" cy="45719"/>
          </a:xfrm>
          <a:prstGeom prst="rect">
            <a:avLst/>
          </a:prstGeom>
          <a:gradFill>
            <a:gsLst>
              <a:gs pos="97000">
                <a:srgbClr val="FF0000">
                  <a:alpha val="0"/>
                </a:srgbClr>
              </a:gs>
              <a:gs pos="43000">
                <a:srgbClr val="FFC000">
                  <a:alpha val="11000"/>
                </a:srgbClr>
              </a:gs>
              <a:gs pos="0">
                <a:schemeClr val="tx1">
                  <a:lumMod val="50000"/>
                  <a:lumOff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2" name="Rectangle 71">
            <a:extLst>
              <a:ext uri="{FF2B5EF4-FFF2-40B4-BE49-F238E27FC236}">
                <a16:creationId xmlns:a16="http://schemas.microsoft.com/office/drawing/2014/main" id="{C8133C24-BC62-9749-830B-27F6199BB70C}"/>
              </a:ext>
            </a:extLst>
          </p:cNvPr>
          <p:cNvSpPr/>
          <p:nvPr/>
        </p:nvSpPr>
        <p:spPr>
          <a:xfrm flipH="1">
            <a:off x="8007" y="36494"/>
            <a:ext cx="12171293" cy="45719"/>
          </a:xfrm>
          <a:prstGeom prst="rect">
            <a:avLst/>
          </a:prstGeom>
          <a:gradFill>
            <a:gsLst>
              <a:gs pos="97000">
                <a:srgbClr val="7030A0"/>
              </a:gs>
              <a:gs pos="43000">
                <a:srgbClr val="FFC000">
                  <a:alpha val="70527"/>
                </a:srgbClr>
              </a:gs>
              <a:gs pos="0">
                <a:schemeClr val="tx1">
                  <a:lumMod val="50000"/>
                  <a:lumOff val="5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TextBox 4">
            <a:extLst>
              <a:ext uri="{FF2B5EF4-FFF2-40B4-BE49-F238E27FC236}">
                <a16:creationId xmlns:a16="http://schemas.microsoft.com/office/drawing/2014/main" id="{9F7161E4-AD75-4B4D-AFFC-D39BCEFEF5F6}"/>
              </a:ext>
            </a:extLst>
          </p:cNvPr>
          <p:cNvSpPr txBox="1"/>
          <p:nvPr/>
        </p:nvSpPr>
        <p:spPr>
          <a:xfrm>
            <a:off x="277053" y="605748"/>
            <a:ext cx="11633200" cy="646331"/>
          </a:xfrm>
          <a:prstGeom prst="rect">
            <a:avLst/>
          </a:prstGeom>
          <a:noFill/>
        </p:spPr>
        <p:txBody>
          <a:bodyPr wrap="square" rtlCol="0">
            <a:spAutoFit/>
          </a:bodyPr>
          <a:lstStyle/>
          <a:p>
            <a:pPr algn="ctr"/>
            <a:r>
              <a:rPr lang="en-JP" sz="3600" b="1" dirty="0">
                <a:solidFill>
                  <a:schemeClr val="bg1"/>
                </a:solidFill>
                <a:latin typeface="Segoe Print" panose="02000800000000000000" pitchFamily="2" charset="0"/>
              </a:rPr>
              <a:t>MET 3145: </a:t>
            </a:r>
            <a:r>
              <a:rPr lang="en-US" sz="3600" b="1" dirty="0">
                <a:solidFill>
                  <a:schemeClr val="bg1"/>
                </a:solidFill>
                <a:latin typeface="Segoe Print" panose="02000800000000000000" pitchFamily="2" charset="0"/>
              </a:rPr>
              <a:t>Mineral Processing</a:t>
            </a:r>
            <a:endParaRPr lang="en-JP" sz="3600" b="1" dirty="0">
              <a:solidFill>
                <a:schemeClr val="bg1"/>
              </a:solidFill>
              <a:latin typeface="Segoe Print" panose="02000800000000000000" pitchFamily="2" charset="0"/>
            </a:endParaRPr>
          </a:p>
        </p:txBody>
      </p:sp>
      <p:pic>
        <p:nvPicPr>
          <p:cNvPr id="7" name="Picture 6">
            <a:extLst>
              <a:ext uri="{FF2B5EF4-FFF2-40B4-BE49-F238E27FC236}">
                <a16:creationId xmlns:a16="http://schemas.microsoft.com/office/drawing/2014/main" id="{1FAD45FC-D914-5F4F-B7AF-13360B5E1BB7}"/>
              </a:ext>
            </a:extLst>
          </p:cNvPr>
          <p:cNvPicPr>
            <a:picLocks noChangeAspect="1"/>
          </p:cNvPicPr>
          <p:nvPr/>
        </p:nvPicPr>
        <p:blipFill>
          <a:blip r:embed="rId2"/>
          <a:stretch>
            <a:fillRect/>
          </a:stretch>
        </p:blipFill>
        <p:spPr>
          <a:xfrm>
            <a:off x="3968493" y="1810286"/>
            <a:ext cx="4676625" cy="3201349"/>
          </a:xfrm>
          <a:prstGeom prst="rect">
            <a:avLst/>
          </a:prstGeom>
        </p:spPr>
      </p:pic>
      <p:sp>
        <p:nvSpPr>
          <p:cNvPr id="73" name="Rectangle 72">
            <a:extLst>
              <a:ext uri="{FF2B5EF4-FFF2-40B4-BE49-F238E27FC236}">
                <a16:creationId xmlns:a16="http://schemas.microsoft.com/office/drawing/2014/main" id="{C47E0135-60EC-7D4C-BBA7-64E427BD86B6}"/>
              </a:ext>
            </a:extLst>
          </p:cNvPr>
          <p:cNvSpPr/>
          <p:nvPr/>
        </p:nvSpPr>
        <p:spPr>
          <a:xfrm rot="8342070">
            <a:off x="2837298" y="4557918"/>
            <a:ext cx="1116961" cy="46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TextBox 10">
            <a:extLst>
              <a:ext uri="{FF2B5EF4-FFF2-40B4-BE49-F238E27FC236}">
                <a16:creationId xmlns:a16="http://schemas.microsoft.com/office/drawing/2014/main" id="{7056F1FE-4392-00A4-0684-24BD47223D7A}"/>
              </a:ext>
            </a:extLst>
          </p:cNvPr>
          <p:cNvSpPr txBox="1"/>
          <p:nvPr/>
        </p:nvSpPr>
        <p:spPr>
          <a:xfrm>
            <a:off x="-4693" y="5352397"/>
            <a:ext cx="12168595" cy="1512000"/>
          </a:xfrm>
          <a:prstGeom prst="rect">
            <a:avLst/>
          </a:prstGeom>
          <a:gradFill flip="none" rotWithShape="1">
            <a:gsLst>
              <a:gs pos="27000">
                <a:schemeClr val="bg1"/>
              </a:gs>
              <a:gs pos="84000">
                <a:srgbClr val="FFC000"/>
              </a:gs>
              <a:gs pos="65000">
                <a:schemeClr val="bg1">
                  <a:lumMod val="85000"/>
                </a:schemeClr>
              </a:gs>
              <a:gs pos="100000">
                <a:srgbClr val="00B050"/>
              </a:gs>
            </a:gsLst>
            <a:lin ang="10800000" scaled="1"/>
            <a:tileRect/>
          </a:gradFill>
        </p:spPr>
        <p:txBody>
          <a:bodyPr wrap="square" rtlCol="0">
            <a:spAutoFit/>
          </a:bodyPr>
          <a:lstStyle/>
          <a:p>
            <a:pPr algn="ctr"/>
            <a:r>
              <a:rPr lang="en-JP" dirty="0">
                <a:latin typeface="Arial" panose="020B0604020202020204" pitchFamily="34" charset="0"/>
                <a:cs typeface="Arial" panose="020B0604020202020204" pitchFamily="34" charset="0"/>
              </a:rPr>
              <a:t>By</a:t>
            </a:r>
          </a:p>
          <a:p>
            <a:pPr algn="ctr"/>
            <a:r>
              <a:rPr lang="en-JP" dirty="0">
                <a:latin typeface="Arial" panose="020B0604020202020204" pitchFamily="34" charset="0"/>
                <a:cs typeface="Arial" panose="020B0604020202020204" pitchFamily="34" charset="0"/>
              </a:rPr>
              <a:t> </a:t>
            </a:r>
          </a:p>
          <a:p>
            <a:pPr algn="ctr"/>
            <a:r>
              <a:rPr lang="en-JP" b="1" dirty="0">
                <a:latin typeface="Arial" panose="020B0604020202020204" pitchFamily="34" charset="0"/>
                <a:cs typeface="Arial" panose="020B0604020202020204" pitchFamily="34" charset="0"/>
              </a:rPr>
              <a:t>Marthias SILWAMBA (PhD)</a:t>
            </a:r>
          </a:p>
          <a:p>
            <a:pPr algn="ctr"/>
            <a:r>
              <a:rPr lang="en-JP" dirty="0">
                <a:latin typeface="Arial" panose="020B0604020202020204" pitchFamily="34" charset="0"/>
                <a:cs typeface="Arial" panose="020B0604020202020204" pitchFamily="34" charset="0"/>
              </a:rPr>
              <a:t>Metallurgical Engineering Department</a:t>
            </a:r>
          </a:p>
          <a:p>
            <a:pPr algn="ctr"/>
            <a:r>
              <a:rPr lang="en-US" dirty="0">
                <a:latin typeface="Arial" panose="020B0604020202020204" pitchFamily="34" charset="0"/>
                <a:cs typeface="Arial" panose="020B0604020202020204" pitchFamily="34" charset="0"/>
              </a:rPr>
              <a:t>M</a:t>
            </a:r>
            <a:r>
              <a:rPr lang="en-JP" dirty="0">
                <a:latin typeface="Arial" panose="020B0604020202020204" pitchFamily="34" charset="0"/>
                <a:cs typeface="Arial" panose="020B0604020202020204" pitchFamily="34" charset="0"/>
              </a:rPr>
              <a:t>arthias.silwamba@unza.zm</a:t>
            </a:r>
          </a:p>
        </p:txBody>
      </p:sp>
      <p:pic>
        <p:nvPicPr>
          <p:cNvPr id="12" name="Picture 11">
            <a:extLst>
              <a:ext uri="{FF2B5EF4-FFF2-40B4-BE49-F238E27FC236}">
                <a16:creationId xmlns:a16="http://schemas.microsoft.com/office/drawing/2014/main" id="{177104CA-F4C9-B174-4BF6-0E14EF1B0849}"/>
              </a:ext>
            </a:extLst>
          </p:cNvPr>
          <p:cNvPicPr>
            <a:picLocks noChangeAspect="1"/>
          </p:cNvPicPr>
          <p:nvPr/>
        </p:nvPicPr>
        <p:blipFill>
          <a:blip r:embed="rId3"/>
          <a:stretch>
            <a:fillRect/>
          </a:stretch>
        </p:blipFill>
        <p:spPr>
          <a:xfrm>
            <a:off x="58810" y="5376485"/>
            <a:ext cx="1049365" cy="1431844"/>
          </a:xfrm>
          <a:prstGeom prst="rect">
            <a:avLst/>
          </a:prstGeom>
        </p:spPr>
      </p:pic>
      <p:pic>
        <p:nvPicPr>
          <p:cNvPr id="3" name="Content Placeholder 13">
            <a:extLst>
              <a:ext uri="{FF2B5EF4-FFF2-40B4-BE49-F238E27FC236}">
                <a16:creationId xmlns:a16="http://schemas.microsoft.com/office/drawing/2014/main" id="{EF7B8C2A-EE84-2C4C-E10B-6DE25D975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0" y="1810286"/>
            <a:ext cx="3733577" cy="3542111"/>
          </a:xfrm>
          <a:prstGeom prst="rect">
            <a:avLst/>
          </a:prstGeom>
        </p:spPr>
      </p:pic>
      <p:sp>
        <p:nvSpPr>
          <p:cNvPr id="60" name="Rectangle 59">
            <a:extLst>
              <a:ext uri="{FF2B5EF4-FFF2-40B4-BE49-F238E27FC236}">
                <a16:creationId xmlns:a16="http://schemas.microsoft.com/office/drawing/2014/main" id="{C66A15E6-1240-CC87-B171-65885FE14F16}"/>
              </a:ext>
            </a:extLst>
          </p:cNvPr>
          <p:cNvSpPr/>
          <p:nvPr/>
        </p:nvSpPr>
        <p:spPr>
          <a:xfrm>
            <a:off x="11682086" y="3252716"/>
            <a:ext cx="644026" cy="648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61" name="Picture 4" descr="Tipos de Celdas de Flotación">
            <a:extLst>
              <a:ext uri="{FF2B5EF4-FFF2-40B4-BE49-F238E27FC236}">
                <a16:creationId xmlns:a16="http://schemas.microsoft.com/office/drawing/2014/main" id="{4D9A59D3-279F-89DA-4076-B9785F77E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224" y="1612031"/>
            <a:ext cx="3311965" cy="39655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86478A4-6DFE-D8D6-2DA6-B5528F367DFB}"/>
              </a:ext>
            </a:extLst>
          </p:cNvPr>
          <p:cNvGrpSpPr/>
          <p:nvPr/>
        </p:nvGrpSpPr>
        <p:grpSpPr>
          <a:xfrm>
            <a:off x="9397018" y="4786444"/>
            <a:ext cx="326280" cy="332718"/>
            <a:chOff x="4941574" y="5101590"/>
            <a:chExt cx="449997" cy="468630"/>
          </a:xfrm>
        </p:grpSpPr>
        <p:sp>
          <p:nvSpPr>
            <p:cNvPr id="63" name="Oval 62">
              <a:extLst>
                <a:ext uri="{FF2B5EF4-FFF2-40B4-BE49-F238E27FC236}">
                  <a16:creationId xmlns:a16="http://schemas.microsoft.com/office/drawing/2014/main" id="{9697087C-C5C2-10A8-9E2A-9AEB18DB9402}"/>
                </a:ext>
              </a:extLst>
            </p:cNvPr>
            <p:cNvSpPr/>
            <p:nvPr/>
          </p:nvSpPr>
          <p:spPr>
            <a:xfrm>
              <a:off x="5002951" y="510159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4" name="Hexagon 63">
              <a:extLst>
                <a:ext uri="{FF2B5EF4-FFF2-40B4-BE49-F238E27FC236}">
                  <a16:creationId xmlns:a16="http://schemas.microsoft.com/office/drawing/2014/main" id="{B0C45483-29FB-B372-FD0F-BB9B243FA7DB}"/>
                </a:ext>
              </a:extLst>
            </p:cNvPr>
            <p:cNvSpPr/>
            <p:nvPr/>
          </p:nvSpPr>
          <p:spPr>
            <a:xfrm>
              <a:off x="5128262" y="544830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5" name="Hexagon 64">
              <a:extLst>
                <a:ext uri="{FF2B5EF4-FFF2-40B4-BE49-F238E27FC236}">
                  <a16:creationId xmlns:a16="http://schemas.microsoft.com/office/drawing/2014/main" id="{EF6C5C46-04B9-7CFA-181F-B3ACB9DBBEF1}"/>
                </a:ext>
              </a:extLst>
            </p:cNvPr>
            <p:cNvSpPr/>
            <p:nvPr/>
          </p:nvSpPr>
          <p:spPr>
            <a:xfrm>
              <a:off x="4941574" y="532257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grpSp>
        <p:nvGrpSpPr>
          <p:cNvPr id="66" name="Group 65">
            <a:extLst>
              <a:ext uri="{FF2B5EF4-FFF2-40B4-BE49-F238E27FC236}">
                <a16:creationId xmlns:a16="http://schemas.microsoft.com/office/drawing/2014/main" id="{5331FB0D-8B08-FC41-AFBA-CAC20C1AA15E}"/>
              </a:ext>
            </a:extLst>
          </p:cNvPr>
          <p:cNvGrpSpPr/>
          <p:nvPr/>
        </p:nvGrpSpPr>
        <p:grpSpPr>
          <a:xfrm>
            <a:off x="11309633" y="4691421"/>
            <a:ext cx="320754" cy="346243"/>
            <a:chOff x="6854190" y="5002530"/>
            <a:chExt cx="442376" cy="487680"/>
          </a:xfrm>
        </p:grpSpPr>
        <p:sp>
          <p:nvSpPr>
            <p:cNvPr id="67" name="Oval 66">
              <a:extLst>
                <a:ext uri="{FF2B5EF4-FFF2-40B4-BE49-F238E27FC236}">
                  <a16:creationId xmlns:a16="http://schemas.microsoft.com/office/drawing/2014/main" id="{52FD591D-9DD3-BC25-6210-6B6852CF50A5}"/>
                </a:ext>
              </a:extLst>
            </p:cNvPr>
            <p:cNvSpPr/>
            <p:nvPr/>
          </p:nvSpPr>
          <p:spPr>
            <a:xfrm>
              <a:off x="6854190" y="500253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8" name="Hexagon 67">
              <a:extLst>
                <a:ext uri="{FF2B5EF4-FFF2-40B4-BE49-F238E27FC236}">
                  <a16:creationId xmlns:a16="http://schemas.microsoft.com/office/drawing/2014/main" id="{756148CF-9473-42ED-46ED-172C9AA48EBB}"/>
                </a:ext>
              </a:extLst>
            </p:cNvPr>
            <p:cNvSpPr/>
            <p:nvPr/>
          </p:nvSpPr>
          <p:spPr>
            <a:xfrm>
              <a:off x="6968492" y="536829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9" name="Hexagon 68">
              <a:extLst>
                <a:ext uri="{FF2B5EF4-FFF2-40B4-BE49-F238E27FC236}">
                  <a16:creationId xmlns:a16="http://schemas.microsoft.com/office/drawing/2014/main" id="{9C392C2F-1717-B7E5-97EA-D6E157DEBE35}"/>
                </a:ext>
              </a:extLst>
            </p:cNvPr>
            <p:cNvSpPr/>
            <p:nvPr/>
          </p:nvSpPr>
          <p:spPr>
            <a:xfrm>
              <a:off x="7151788" y="5293995"/>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spTree>
    <p:extLst>
      <p:ext uri="{BB962C8B-B14F-4D97-AF65-F5344CB8AC3E}">
        <p14:creationId xmlns:p14="http://schemas.microsoft.com/office/powerpoint/2010/main" val="187709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521 -2.22222E-6 C 0.00235 -0.00116 -0.00078 -0.00139 -0.0039 -0.00278 C -0.00494 -0.00324 -0.00585 -0.00393 -0.00677 -0.00509 C -0.01054 -0.00833 -0.01367 -0.01319 -0.01705 -0.01828 C -0.01848 -0.02037 -0.01992 -0.02222 -0.02109 -0.02523 C -0.02252 -0.02916 -0.02487 -0.03842 -0.02487 -0.03819 C -0.02473 -0.05185 -0.02487 -0.06528 -0.02395 -0.07824 C -0.02382 -0.08171 -0.02291 -0.08472 -0.02213 -0.0875 C -0.02109 -0.09004 -0.02018 -0.09236 -0.01888 -0.09421 C -0.01692 -0.09768 -0.0121 -0.10092 -0.00989 -0.10324 C 0.00118 -0.11435 -0.00546 -0.11018 0.00235 -0.11435 C 0.00326 -0.11551 0.00456 -0.11643 0.00521 -0.11875 C 0.0073 -0.125 0.00612 -0.14143 0.00521 -0.14537 C 0.00469 -0.14861 0.00053 -0.15162 -0.00078 -0.15231 C -0.00351 -0.1537 -0.00625 -0.15486 -0.00885 -0.15648 C -0.00989 -0.15741 -0.01093 -0.15833 -0.01197 -0.15903 C -0.01393 -0.15995 -0.01588 -0.16018 -0.01796 -0.16134 C -0.01862 -0.16319 -0.01966 -0.16528 -0.02005 -0.16782 C -0.02031 -0.1743 -0.01875 -0.18125 -0.01705 -0.18588 C -0.01497 -0.19028 -0.0125 -0.19375 -0.01093 -0.19907 C -0.00625 -0.21458 -0.00768 -0.20741 -0.00585 -0.21921 C -0.00612 -0.22569 -0.00612 -0.23287 -0.00677 -0.23935 C -0.00768 -0.24629 -0.00976 -0.24653 -0.01197 -0.25046 C -0.01705 -0.25995 -0.01263 -0.25532 -0.01796 -0.25926 C -0.01848 -0.26157 -0.01888 -0.26366 -0.01888 -0.2662 C -0.01888 -0.26828 -0.01848 -0.2706 -0.01796 -0.27291 C -0.01614 -0.28055 -0.01263 -0.2868 -0.00989 -0.29259 L -0.00677 -0.29953 C -0.00546 -0.30764 -0.00364 -0.31227 -0.00585 -0.31967 L -0.00989 -0.32801 " pathEditMode="relative" rAng="0" ptsTypes="AAAAAAAAAAAAAAAAAAAAAAAAAAAAAA">
                                      <p:cBhvr>
                                        <p:cTn id="6" dur="1000" fill="hold"/>
                                        <p:tgtEl>
                                          <p:spTgt spid="62"/>
                                        </p:tgtEl>
                                        <p:attrNameLst>
                                          <p:attrName>ppt_x</p:attrName>
                                          <p:attrName>ppt_y</p:attrName>
                                        </p:attrNameLst>
                                      </p:cBhvr>
                                      <p:rCtr x="-1445" y="-16412"/>
                                    </p:animMotion>
                                  </p:childTnLst>
                                </p:cTn>
                              </p:par>
                              <p:par>
                                <p:cTn id="7" presetID="0" presetClass="path" presetSubtype="0" repeatCount="indefinite" accel="50000" decel="50000" fill="hold" nodeType="withEffect">
                                  <p:stCondLst>
                                    <p:cond delay="0"/>
                                  </p:stCondLst>
                                  <p:childTnLst>
                                    <p:animMotion origin="layout" path="M -0.00586 7.40741E-7 C -0.00795 -0.00116 -0.01029 -0.00139 -0.0125 -0.00255 C -0.01329 -0.00301 -0.01394 -0.0037 -0.01472 -0.00486 C -0.01745 -0.0081 -0.0198 -0.0125 -0.02214 -0.01759 C -0.02318 -0.01991 -0.02435 -0.0213 -0.02527 -0.02407 C -0.02631 -0.02801 -0.028 -0.03704 -0.028 -0.03657 C -0.02787 -0.05 -0.028 -0.06273 -0.02735 -0.07523 C -0.02722 -0.0787 -0.02657 -0.08148 -0.02592 -0.08403 C -0.02527 -0.08634 -0.02461 -0.08889 -0.0237 -0.09074 C -0.02201 -0.09375 -0.01862 -0.09676 -0.01706 -0.09931 C -0.00873 -0.10995 -0.01381 -0.10579 -0.00795 -0.10995 C -0.0073 -0.11111 -0.00638 -0.11181 -0.00586 -0.11412 C -0.0043 -0.11991 -0.00521 -0.13588 -0.00586 -0.13958 C -0.00625 -0.14259 -0.00925 -0.1456 -0.01029 -0.1463 C -0.01224 -0.14769 -0.01433 -0.14861 -0.01615 -0.15046 C -0.01706 -0.15139 -0.01771 -0.15232 -0.01836 -0.15278 C -0.01993 -0.15347 -0.02149 -0.15394 -0.02292 -0.15486 C -0.02344 -0.15695 -0.02435 -0.1588 -0.02448 -0.16134 C -0.02474 -0.16736 -0.02357 -0.17384 -0.02214 -0.17847 C -0.02071 -0.1831 -0.01888 -0.18611 -0.01771 -0.1912 C -0.01433 -0.20602 -0.01537 -0.19931 -0.01394 -0.21065 C -0.0142 -0.21667 -0.0142 -0.22361 -0.01472 -0.22986 C -0.01537 -0.23634 -0.01693 -0.23681 -0.01836 -0.24074 C -0.02214 -0.24954 -0.01902 -0.24514 -0.02292 -0.24884 C -0.02318 -0.25139 -0.0237 -0.25324 -0.0237 -0.25556 C -0.0237 -0.25787 -0.02331 -0.25995 -0.02292 -0.26204 C -0.02162 -0.26945 -0.01902 -0.27523 -0.01706 -0.28102 L -0.01472 -0.28773 C -0.01381 -0.29537 -0.01237 -0.29977 -0.01394 -0.30695 L -0.01706 -0.31505 " pathEditMode="relative" rAng="0" ptsTypes="AAAAAAAAAAAAAAAAAAAAAAAAAAAAAA">
                                      <p:cBhvr>
                                        <p:cTn id="8" dur="1000" fill="hold"/>
                                        <p:tgtEl>
                                          <p:spTgt spid="66"/>
                                        </p:tgtEl>
                                        <p:attrNameLst>
                                          <p:attrName>ppt_x</p:attrName>
                                          <p:attrName>ppt_y</p:attrName>
                                        </p:attrNameLst>
                                      </p:cBhvr>
                                      <p:rCtr x="-1068"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596776"/>
                <a:ext cx="12192000" cy="6263189"/>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Free settling</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Stokes (1891) assumed that the </a:t>
                </a:r>
                <a:r>
                  <a:rPr lang="en-US" sz="2400" dirty="0">
                    <a:solidFill>
                      <a:srgbClr val="0070C0"/>
                    </a:solidFill>
                    <a:latin typeface="Arial" panose="020B0604020202020204" pitchFamily="34" charset="0"/>
                    <a:cs typeface="Arial" panose="020B0604020202020204" pitchFamily="34" charset="0"/>
                  </a:rPr>
                  <a:t>d</a:t>
                </a:r>
                <a:r>
                  <a:rPr lang="en-US" sz="2400" b="0" i="0" dirty="0">
                    <a:solidFill>
                      <a:srgbClr val="0070C0"/>
                    </a:solidFill>
                    <a:effectLst/>
                    <a:latin typeface="Arial" panose="020B0604020202020204" pitchFamily="34" charset="0"/>
                    <a:cs typeface="Arial" panose="020B0604020202020204" pitchFamily="34" charset="0"/>
                  </a:rPr>
                  <a:t>rag force on a spherical particle to be entirely depended on the viscous resistance and terminal velocity expressed as </a:t>
                </a:r>
              </a:p>
              <a:p>
                <a:pPr>
                  <a:lnSpc>
                    <a:spcPct val="150000"/>
                  </a:lnSpc>
                </a:pPr>
                <a:r>
                  <a:rPr lang="en-US" sz="2400"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cs typeface="Arial" panose="020B0604020202020204" pitchFamily="34" charset="0"/>
                      </a:rPr>
                      <m:t>𝐷</m:t>
                    </m:r>
                    <m:r>
                      <a:rPr lang="en-US" sz="2400" b="0" i="1" smtClean="0">
                        <a:solidFill>
                          <a:srgbClr val="0070C0"/>
                        </a:solidFill>
                        <a:latin typeface="Cambria Math" panose="02040503050406030204" pitchFamily="18" charset="0"/>
                        <a:cs typeface="Arial" panose="020B0604020202020204" pitchFamily="34" charset="0"/>
                      </a:rPr>
                      <m:t>=3</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𝜋</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𝑑</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𝜂</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𝑣</m:t>
                    </m:r>
                  </m:oMath>
                </a14:m>
                <a:endParaRPr lang="en-US" sz="2400" dirty="0">
                  <a:solidFill>
                    <a:srgbClr val="0070C0"/>
                  </a:solidFill>
                  <a:latin typeface="Arial" panose="020B0604020202020204" pitchFamily="34" charset="0"/>
                  <a:cs typeface="Arial" panose="020B0604020202020204" pitchFamily="34" charset="0"/>
                </a:endParaRPr>
              </a:p>
              <a:p>
                <a:pPr>
                  <a:lnSpc>
                    <a:spcPct val="150000"/>
                  </a:lnSpc>
                </a:pPr>
                <a:r>
                  <a:rPr lang="en-US" sz="2400" dirty="0">
                    <a:solidFill>
                      <a:srgbClr val="0070C0"/>
                    </a:solidFill>
                    <a:latin typeface="Arial" panose="020B0604020202020204" pitchFamily="34" charset="0"/>
                    <a:cs typeface="Arial" panose="020B0604020202020204" pitchFamily="34" charset="0"/>
                  </a:rPr>
                  <a:t>	here </a:t>
                </a:r>
                <a:r>
                  <a:rPr lang="en-GB" sz="2400" dirty="0">
                    <a:latin typeface="Arial" panose="020B0604020202020204" pitchFamily="34" charset="0"/>
                    <a:cs typeface="Arial" panose="020B0604020202020204" pitchFamily="34" charset="0"/>
                  </a:rPr>
                  <a:t>where </a:t>
                </a:r>
                <a:r>
                  <a:rPr lang="el-GR" sz="2400" b="1" i="1" dirty="0">
                    <a:latin typeface="Arial" panose="020B0604020202020204" pitchFamily="34" charset="0"/>
                    <a:cs typeface="Arial" panose="020B0604020202020204" pitchFamily="34" charset="0"/>
                  </a:rPr>
                  <a:t>η</a:t>
                </a:r>
                <a:r>
                  <a:rPr lang="en-GB" sz="2400" dirty="0">
                    <a:latin typeface="Arial" panose="020B0604020202020204" pitchFamily="34" charset="0"/>
                    <a:cs typeface="Arial" panose="020B0604020202020204" pitchFamily="34" charset="0"/>
                  </a:rPr>
                  <a:t> is the fluid viscosity and </a:t>
                </a:r>
                <a:r>
                  <a:rPr lang="el-GR" sz="2400" b="1" i="1" dirty="0">
                    <a:latin typeface="Arial" panose="020B0604020202020204" pitchFamily="34" charset="0"/>
                    <a:cs typeface="Arial" panose="020B0604020202020204" pitchFamily="34" charset="0"/>
                  </a:rPr>
                  <a:t>ν</a:t>
                </a:r>
                <a:r>
                  <a:rPr lang="en-GB" sz="2400" dirty="0">
                    <a:latin typeface="Arial" panose="020B0604020202020204" pitchFamily="34" charset="0"/>
                    <a:cs typeface="Arial" panose="020B0604020202020204" pitchFamily="34" charset="0"/>
                  </a:rPr>
                  <a:t> is the terminal velocity.</a:t>
                </a:r>
              </a:p>
              <a:p>
                <a:pPr marL="342900" indent="-342900">
                  <a:lnSpc>
                    <a:spcPct val="150000"/>
                  </a:lnSpc>
                  <a:buFont typeface="Wingdings" pitchFamily="2" charset="2"/>
                  <a:buChar char="§"/>
                </a:pPr>
                <a:r>
                  <a:rPr lang="en-GB" sz="2400" b="0" i="0" dirty="0">
                    <a:solidFill>
                      <a:srgbClr val="0070C0"/>
                    </a:solidFill>
                    <a:effectLst/>
                    <a:latin typeface="Arial" panose="020B0604020202020204" pitchFamily="34" charset="0"/>
                    <a:cs typeface="Arial" panose="020B0604020202020204" pitchFamily="34" charset="0"/>
                  </a:rPr>
                  <a:t>Hence, substituting in the previous equation we get,</a:t>
                </a:r>
              </a:p>
              <a:p>
                <a:pPr>
                  <a:lnSpc>
                    <a:spcPct val="150000"/>
                  </a:lnSpc>
                </a:pPr>
                <a:r>
                  <a:rPr lang="en-GB" sz="2400" b="0" i="0" dirty="0">
                    <a:solidFill>
                      <a:srgbClr val="0070C0"/>
                    </a:solidFill>
                    <a:effectLst/>
                    <a:latin typeface="Arial" panose="020B0604020202020204" pitchFamily="34" charset="0"/>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cs typeface="Arial" panose="020B0604020202020204" pitchFamily="34" charset="0"/>
                      </a:rPr>
                      <m:t>3</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𝜋</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𝑑</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𝜂</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𝑣</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f>
                      <m:fPr>
                        <m:ctrlPr>
                          <a:rPr lang="en-US" sz="2400" i="1">
                            <a:solidFill>
                              <a:srgbClr val="FF0000"/>
                            </a:solidFill>
                            <a:latin typeface="Cambria Math" panose="02040503050406030204" pitchFamily="18" charset="0"/>
                            <a:cs typeface="Arial" panose="020B0604020202020204" pitchFamily="34" charset="0"/>
                          </a:rPr>
                        </m:ctrlPr>
                      </m:fPr>
                      <m:num>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𝑔</m:t>
                        </m:r>
                        <m:sSup>
                          <m:sSupPr>
                            <m:ctrlP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𝑑</m:t>
                            </m:r>
                          </m:e>
                          <m:sup>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num>
                      <m:den>
                        <m:r>
                          <a:rPr lang="en-US" sz="2400" i="1">
                            <a:solidFill>
                              <a:srgbClr val="FF0000"/>
                            </a:solidFill>
                            <a:latin typeface="Cambria Math" panose="02040503050406030204" pitchFamily="18" charset="0"/>
                            <a:cs typeface="Arial" panose="020B0604020202020204" pitchFamily="34" charset="0"/>
                          </a:rPr>
                          <m:t>6</m:t>
                        </m:r>
                      </m:den>
                    </m:f>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oMath>
                </a14:m>
                <a:endParaRPr lang="en-US" sz="2400" dirty="0">
                  <a:solidFill>
                    <a:srgbClr val="0070C0"/>
                  </a:solidFill>
                  <a:latin typeface="Arial" panose="020B0604020202020204" pitchFamily="34" charset="0"/>
                  <a:cs typeface="Arial" panose="020B0604020202020204" pitchFamily="34" charset="0"/>
                </a:endParaRPr>
              </a:p>
              <a:p>
                <a:pPr lvl="1">
                  <a:lnSpc>
                    <a:spcPct val="150000"/>
                  </a:lnSpc>
                </a:pPr>
                <a:r>
                  <a:rPr lang="en-US" sz="2400" dirty="0">
                    <a:solidFill>
                      <a:srgbClr val="0070C0"/>
                    </a:solidFill>
                    <a:latin typeface="Arial" panose="020B0604020202020204" pitchFamily="34" charset="0"/>
                    <a:cs typeface="Arial" panose="020B0604020202020204" pitchFamily="34" charset="0"/>
                  </a:rPr>
                  <a:t>When we simplify we get</a:t>
                </a:r>
              </a:p>
              <a:p>
                <a:pPr lvl="1">
                  <a:lnSpc>
                    <a:spcPct val="150000"/>
                  </a:lnSpc>
                </a:pPr>
                <a:r>
                  <a:rPr lang="en-US" sz="2400" dirty="0">
                    <a:solidFill>
                      <a:srgbClr val="0070C0"/>
                    </a:solidFill>
                    <a:latin typeface="Arial" panose="020B0604020202020204" pitchFamily="34" charset="0"/>
                    <a:cs typeface="Arial" panose="020B0604020202020204" pitchFamily="34" charset="0"/>
                  </a:rPr>
                  <a:t>	</a:t>
                </a:r>
                <a:r>
                  <a:rPr lang="en-US" sz="2400" b="0" dirty="0">
                    <a:solidFill>
                      <a:srgbClr val="0070C0"/>
                    </a:solidFill>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𝑣</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f>
                      <m:fPr>
                        <m:ctrlPr>
                          <a:rPr lang="en-US" sz="2400" i="1">
                            <a:solidFill>
                              <a:srgbClr val="FF0000"/>
                            </a:solidFill>
                            <a:latin typeface="Cambria Math" panose="02040503050406030204" pitchFamily="18" charset="0"/>
                            <a:cs typeface="Arial" panose="020B0604020202020204" pitchFamily="34" charset="0"/>
                          </a:rPr>
                        </m:ctrlPr>
                      </m:fPr>
                      <m:num>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𝑔</m:t>
                        </m:r>
                        <m:sSup>
                          <m:sSupPr>
                            <m:ctrlP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𝑑</m:t>
                            </m:r>
                          </m:e>
                          <m:sup>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num>
                      <m:den>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18</m:t>
                        </m:r>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𝜂</m:t>
                        </m:r>
                      </m:den>
                    </m:f>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oMath>
                </a14:m>
                <a:endParaRPr lang="en-GB" sz="2400" b="0" i="0" dirty="0">
                  <a:solidFill>
                    <a:srgbClr val="0070C0"/>
                  </a:solidFill>
                  <a:effectLst/>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t>The above expression is known as </a:t>
                </a:r>
                <a:r>
                  <a:rPr lang="en-GB" sz="2400" i="1" dirty="0"/>
                  <a:t>Stokes’ law.</a:t>
                </a: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596776"/>
                <a:ext cx="12192000" cy="6263189"/>
              </a:xfrm>
              <a:prstGeom prst="rect">
                <a:avLst/>
              </a:prstGeom>
              <a:blipFill>
                <a:blip r:embed="rId3"/>
                <a:stretch>
                  <a:fillRect l="-832" b="-1420"/>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221778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596776"/>
                <a:ext cx="12192000" cy="5996770"/>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Free settling</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Newton assumed that the drag force was entirely due to turbulent resistance, and deduced:</a:t>
                </a:r>
              </a:p>
              <a:p>
                <a:pPr>
                  <a:lnSpc>
                    <a:spcPct val="150000"/>
                  </a:lnSpc>
                </a:pPr>
                <a:r>
                  <a:rPr lang="en-US" sz="2400"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cs typeface="Arial" panose="020B0604020202020204" pitchFamily="34" charset="0"/>
                      </a:rPr>
                      <m:t>𝐷</m:t>
                    </m:r>
                    <m:r>
                      <a:rPr lang="en-US" sz="2400" b="0" i="1" smtClean="0">
                        <a:solidFill>
                          <a:srgbClr val="0070C0"/>
                        </a:solidFill>
                        <a:latin typeface="Cambria Math" panose="02040503050406030204" pitchFamily="18" charset="0"/>
                        <a:cs typeface="Arial" panose="020B0604020202020204" pitchFamily="34" charset="0"/>
                      </a:rPr>
                      <m:t>=0.055</m:t>
                    </m:r>
                    <m:r>
                      <a:rPr lang="en-US" sz="2400" b="0" i="1" smtClean="0">
                        <a:solidFill>
                          <a:srgbClr val="0070C0"/>
                        </a:solidFill>
                        <a:latin typeface="Cambria Math" panose="02040503050406030204" pitchFamily="18" charset="0"/>
                        <a:cs typeface="Arial" panose="020B0604020202020204" pitchFamily="34" charset="0"/>
                      </a:rPr>
                      <m:t>𝜋</m:t>
                    </m:r>
                    <m:sSup>
                      <m:sSupPr>
                        <m:ctrlPr>
                          <a:rPr lang="en-US" sz="2400" b="0" i="1" smtClean="0">
                            <a:solidFill>
                              <a:srgbClr val="0070C0"/>
                            </a:solidFill>
                            <a:latin typeface="Cambria Math" panose="02040503050406030204" pitchFamily="18" charset="0"/>
                            <a:cs typeface="Arial" panose="020B0604020202020204" pitchFamily="34" charset="0"/>
                          </a:rPr>
                        </m:ctrlPr>
                      </m:sSupPr>
                      <m:e>
                        <m:r>
                          <a:rPr lang="en-US" sz="2400" b="0" i="1" smtClean="0">
                            <a:solidFill>
                              <a:srgbClr val="0070C0"/>
                            </a:solidFill>
                            <a:latin typeface="Cambria Math" panose="02040503050406030204" pitchFamily="18" charset="0"/>
                            <a:cs typeface="Arial" panose="020B0604020202020204" pitchFamily="34" charset="0"/>
                          </a:rPr>
                          <m:t>𝑑</m:t>
                        </m:r>
                      </m:e>
                      <m:sup>
                        <m:r>
                          <a:rPr lang="en-US" sz="2400" b="0" i="1" smtClean="0">
                            <a:solidFill>
                              <a:srgbClr val="0070C0"/>
                            </a:solidFill>
                            <a:latin typeface="Cambria Math" panose="02040503050406030204" pitchFamily="18" charset="0"/>
                            <a:cs typeface="Arial" panose="020B0604020202020204" pitchFamily="34" charset="0"/>
                          </a:rPr>
                          <m:t>2</m:t>
                        </m:r>
                      </m:sup>
                    </m:sSup>
                    <m:sSup>
                      <m:sSupPr>
                        <m:ctrlPr>
                          <a:rPr lang="en-US" sz="2400" b="0" i="1" smtClean="0">
                            <a:solidFill>
                              <a:srgbClr val="0070C0"/>
                            </a:solidFill>
                            <a:latin typeface="Cambria Math" panose="02040503050406030204" pitchFamily="18" charset="0"/>
                            <a:cs typeface="Arial" panose="020B0604020202020204" pitchFamily="34" charset="0"/>
                          </a:rPr>
                        </m:ctrlPr>
                      </m:sSupPr>
                      <m:e>
                        <m:r>
                          <a:rPr lang="en-US" sz="2400" b="0" i="1" smtClean="0">
                            <a:solidFill>
                              <a:srgbClr val="0070C0"/>
                            </a:solidFill>
                            <a:latin typeface="Cambria Math" panose="02040503050406030204" pitchFamily="18" charset="0"/>
                            <a:cs typeface="Arial" panose="020B0604020202020204" pitchFamily="34" charset="0"/>
                          </a:rPr>
                          <m:t>𝑣</m:t>
                        </m:r>
                      </m:e>
                      <m:sup>
                        <m:r>
                          <a:rPr lang="en-US" sz="2400" b="0" i="1" smtClean="0">
                            <a:solidFill>
                              <a:srgbClr val="0070C0"/>
                            </a:solidFill>
                            <a:latin typeface="Cambria Math" panose="02040503050406030204" pitchFamily="18" charset="0"/>
                            <a:cs typeface="Arial" panose="020B0604020202020204" pitchFamily="34" charset="0"/>
                          </a:rPr>
                          <m:t>2</m:t>
                        </m:r>
                      </m:sup>
                    </m:sSup>
                    <m:sSub>
                      <m:sSubPr>
                        <m:ctrlPr>
                          <a:rPr lang="en-US" sz="2400" b="0" i="1" smtClean="0">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0070C0"/>
                            </a:solidFill>
                            <a:latin typeface="Cambria Math" panose="02040503050406030204" pitchFamily="18" charset="0"/>
                            <a:cs typeface="Arial" panose="020B0604020202020204" pitchFamily="34" charset="0"/>
                          </a:rPr>
                          <m:t>𝑓</m:t>
                        </m:r>
                      </m:sub>
                    </m:sSub>
                  </m:oMath>
                </a14:m>
                <a:endParaRPr lang="en-US" sz="2400" dirty="0">
                  <a:solidFill>
                    <a:srgbClr val="0070C0"/>
                  </a:solidFill>
                  <a:latin typeface="Arial" panose="020B0604020202020204" pitchFamily="34" charset="0"/>
                  <a:cs typeface="Arial" panose="020B0604020202020204" pitchFamily="34" charset="0"/>
                </a:endParaRPr>
              </a:p>
              <a:p>
                <a:pPr>
                  <a:lnSpc>
                    <a:spcPct val="150000"/>
                  </a:lnSpc>
                </a:pPr>
                <a:r>
                  <a:rPr lang="en-US" sz="2400" dirty="0">
                    <a:solidFill>
                      <a:srgbClr val="0070C0"/>
                    </a:solidFill>
                    <a:latin typeface="Arial" panose="020B0604020202020204" pitchFamily="34" charset="0"/>
                    <a:cs typeface="Arial" panose="020B0604020202020204" pitchFamily="34" charset="0"/>
                  </a:rPr>
                  <a:t>	</a:t>
                </a:r>
              </a:p>
              <a:p>
                <a:pPr marL="342900" indent="-342900">
                  <a:lnSpc>
                    <a:spcPct val="150000"/>
                  </a:lnSpc>
                  <a:buFont typeface="Wingdings" pitchFamily="2" charset="2"/>
                  <a:buChar char="§"/>
                </a:pPr>
                <a:r>
                  <a:rPr lang="en-GB" sz="2400" b="0" i="0" dirty="0">
                    <a:solidFill>
                      <a:srgbClr val="0070C0"/>
                    </a:solidFill>
                    <a:effectLst/>
                    <a:latin typeface="Arial" panose="020B0604020202020204" pitchFamily="34" charset="0"/>
                    <a:cs typeface="Arial" panose="020B0604020202020204" pitchFamily="34" charset="0"/>
                  </a:rPr>
                  <a:t>Substituting the above expression into Eq. 1 we get</a:t>
                </a:r>
              </a:p>
              <a:p>
                <a:pPr>
                  <a:lnSpc>
                    <a:spcPct val="150000"/>
                  </a:lnSpc>
                </a:pPr>
                <a:r>
                  <a:rPr lang="en-GB" sz="2400" b="0" i="0" dirty="0">
                    <a:solidFill>
                      <a:srgbClr val="0070C0"/>
                    </a:solidFill>
                    <a:effectLst/>
                    <a:latin typeface="Arial" panose="020B0604020202020204" pitchFamily="34" charset="0"/>
                    <a:cs typeface="Arial" panose="020B0604020202020204" pitchFamily="34" charset="0"/>
                  </a:rPr>
                  <a:t>	</a:t>
                </a:r>
                <a14:m>
                  <m:oMath xmlns:m="http://schemas.openxmlformats.org/officeDocument/2006/math">
                    <m:r>
                      <a:rPr lang="en-US" sz="2400" i="1">
                        <a:solidFill>
                          <a:srgbClr val="0070C0"/>
                        </a:solidFill>
                        <a:latin typeface="Cambria Math" panose="02040503050406030204" pitchFamily="18" charset="0"/>
                        <a:cs typeface="Arial" panose="020B0604020202020204" pitchFamily="34" charset="0"/>
                      </a:rPr>
                      <m:t>0.055</m:t>
                    </m:r>
                    <m:r>
                      <a:rPr lang="en-US" sz="2400" i="1">
                        <a:solidFill>
                          <a:srgbClr val="0070C0"/>
                        </a:solidFill>
                        <a:latin typeface="Cambria Math" panose="02040503050406030204" pitchFamily="18" charset="0"/>
                        <a:cs typeface="Arial" panose="020B0604020202020204" pitchFamily="34" charset="0"/>
                      </a:rPr>
                      <m:t>𝜋</m:t>
                    </m:r>
                    <m:sSup>
                      <m:sSupPr>
                        <m:ctrlPr>
                          <a:rPr lang="en-US" sz="2400" i="1">
                            <a:solidFill>
                              <a:srgbClr val="0070C0"/>
                            </a:solidFill>
                            <a:latin typeface="Cambria Math" panose="02040503050406030204" pitchFamily="18" charset="0"/>
                            <a:cs typeface="Arial" panose="020B0604020202020204" pitchFamily="34" charset="0"/>
                          </a:rPr>
                        </m:ctrlPr>
                      </m:sSupPr>
                      <m:e>
                        <m:r>
                          <a:rPr lang="en-US" sz="2400" i="1">
                            <a:solidFill>
                              <a:srgbClr val="0070C0"/>
                            </a:solidFill>
                            <a:latin typeface="Cambria Math" panose="02040503050406030204" pitchFamily="18" charset="0"/>
                            <a:cs typeface="Arial" panose="020B0604020202020204" pitchFamily="34" charset="0"/>
                          </a:rPr>
                          <m:t>𝑑</m:t>
                        </m:r>
                      </m:e>
                      <m:sup>
                        <m:r>
                          <a:rPr lang="en-US" sz="2400" i="1">
                            <a:solidFill>
                              <a:srgbClr val="0070C0"/>
                            </a:solidFill>
                            <a:latin typeface="Cambria Math" panose="02040503050406030204" pitchFamily="18" charset="0"/>
                            <a:cs typeface="Arial" panose="020B0604020202020204" pitchFamily="34" charset="0"/>
                          </a:rPr>
                          <m:t>2</m:t>
                        </m:r>
                      </m:sup>
                    </m:sSup>
                    <m:sSup>
                      <m:sSupPr>
                        <m:ctrlPr>
                          <a:rPr lang="en-US" sz="2400" i="1">
                            <a:solidFill>
                              <a:srgbClr val="0070C0"/>
                            </a:solidFill>
                            <a:latin typeface="Cambria Math" panose="02040503050406030204" pitchFamily="18" charset="0"/>
                            <a:cs typeface="Arial" panose="020B0604020202020204" pitchFamily="34" charset="0"/>
                          </a:rPr>
                        </m:ctrlPr>
                      </m:sSupPr>
                      <m:e>
                        <m:r>
                          <a:rPr lang="en-US" sz="2400" i="1">
                            <a:solidFill>
                              <a:srgbClr val="0070C0"/>
                            </a:solidFill>
                            <a:latin typeface="Cambria Math" panose="02040503050406030204" pitchFamily="18" charset="0"/>
                            <a:cs typeface="Arial" panose="020B0604020202020204" pitchFamily="34" charset="0"/>
                          </a:rPr>
                          <m:t>𝑣</m:t>
                        </m:r>
                      </m:e>
                      <m:sup>
                        <m:r>
                          <a:rPr lang="en-US" sz="2400" i="1">
                            <a:solidFill>
                              <a:srgbClr val="0070C0"/>
                            </a:solidFill>
                            <a:latin typeface="Cambria Math" panose="02040503050406030204" pitchFamily="18" charset="0"/>
                            <a:cs typeface="Arial" panose="020B0604020202020204" pitchFamily="34" charset="0"/>
                          </a:rPr>
                          <m:t>2</m:t>
                        </m:r>
                      </m:sup>
                    </m:sSup>
                    <m:sSub>
                      <m:sSubPr>
                        <m:ctrlPr>
                          <a:rPr lang="en-US" sz="2400" i="1">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0070C0"/>
                            </a:solidFill>
                            <a:latin typeface="Cambria Math" panose="02040503050406030204" pitchFamily="18" charset="0"/>
                            <a:cs typeface="Arial" panose="020B0604020202020204" pitchFamily="34" charset="0"/>
                          </a:rPr>
                          <m:t>𝑓</m:t>
                        </m:r>
                      </m:sub>
                    </m:sSub>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f>
                      <m:fPr>
                        <m:ctrlPr>
                          <a:rPr lang="en-US" sz="2400" i="1">
                            <a:solidFill>
                              <a:srgbClr val="FF0000"/>
                            </a:solidFill>
                            <a:latin typeface="Cambria Math" panose="02040503050406030204" pitchFamily="18" charset="0"/>
                            <a:cs typeface="Arial" panose="020B0604020202020204" pitchFamily="34" charset="0"/>
                          </a:rPr>
                        </m:ctrlPr>
                      </m:fPr>
                      <m:num>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𝑔</m:t>
                        </m:r>
                        <m:sSup>
                          <m:sSupPr>
                            <m:ctrlP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𝑑</m:t>
                            </m:r>
                          </m:e>
                          <m:sup>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num>
                      <m:den>
                        <m:r>
                          <a:rPr lang="en-US" sz="2400" i="1">
                            <a:solidFill>
                              <a:srgbClr val="FF0000"/>
                            </a:solidFill>
                            <a:latin typeface="Cambria Math" panose="02040503050406030204" pitchFamily="18" charset="0"/>
                            <a:cs typeface="Arial" panose="020B0604020202020204" pitchFamily="34" charset="0"/>
                          </a:rPr>
                          <m:t>6</m:t>
                        </m:r>
                      </m:den>
                    </m:f>
                    <m:r>
                      <a:rPr lang="en-US" sz="2400" i="1">
                        <a:solidFill>
                          <a:srgbClr val="FF0000"/>
                        </a:solidFill>
                        <a:latin typeface="Cambria Math" panose="02040503050406030204" pitchFamily="18" charset="0"/>
                        <a:cs typeface="Arial" panose="020B0604020202020204" pitchFamily="34" charset="0"/>
                      </a:rPr>
                      <m:t> </m:t>
                    </m:r>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oMath>
                </a14:m>
                <a:endParaRPr lang="en-US" sz="2400" dirty="0">
                  <a:solidFill>
                    <a:srgbClr val="0070C0"/>
                  </a:solidFill>
                  <a:latin typeface="Arial" panose="020B0604020202020204" pitchFamily="34" charset="0"/>
                  <a:cs typeface="Arial" panose="020B0604020202020204" pitchFamily="34" charset="0"/>
                </a:endParaRPr>
              </a:p>
              <a:p>
                <a:pPr lvl="1">
                  <a:lnSpc>
                    <a:spcPct val="150000"/>
                  </a:lnSpc>
                </a:pPr>
                <a:r>
                  <a:rPr lang="en-US" sz="2400" dirty="0">
                    <a:solidFill>
                      <a:srgbClr val="0070C0"/>
                    </a:solidFill>
                    <a:latin typeface="Arial" panose="020B0604020202020204" pitchFamily="34" charset="0"/>
                    <a:cs typeface="Arial" panose="020B0604020202020204" pitchFamily="34" charset="0"/>
                  </a:rPr>
                  <a:t>When we simplify we get</a:t>
                </a:r>
              </a:p>
              <a:p>
                <a:pPr lvl="1">
                  <a:lnSpc>
                    <a:spcPct val="150000"/>
                  </a:lnSpc>
                </a:pPr>
                <a:r>
                  <a:rPr lang="en-US" sz="2400" dirty="0">
                    <a:solidFill>
                      <a:srgbClr val="0070C0"/>
                    </a:solidFill>
                    <a:latin typeface="Arial" panose="020B0604020202020204" pitchFamily="34" charset="0"/>
                    <a:cs typeface="Arial" panose="020B0604020202020204" pitchFamily="34" charset="0"/>
                  </a:rPr>
                  <a:t>	</a:t>
                </a:r>
                <a:r>
                  <a:rPr lang="en-US" sz="2400" b="0" dirty="0">
                    <a:solidFill>
                      <a:srgbClr val="0070C0"/>
                    </a:solidFill>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𝑣</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pPr>
                      <m:e>
                        <m:d>
                          <m:dPr>
                            <m:begChr m:val="["/>
                            <m:endChr m:val="]"/>
                            <m:ctrlP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ctrlPr>
                          </m:dPr>
                          <m:e>
                            <m:r>
                              <a:rPr lang="en-US" sz="2400" b="0" i="1" smtClean="0">
                                <a:solidFill>
                                  <a:srgbClr val="FF0000"/>
                                </a:solidFill>
                                <a:latin typeface="Cambria Math" panose="02040503050406030204" pitchFamily="18" charset="0"/>
                                <a:cs typeface="Arial" panose="020B0604020202020204" pitchFamily="34" charset="0"/>
                              </a:rPr>
                              <m:t>3</m:t>
                            </m:r>
                            <m:r>
                              <a:rPr lang="en-US" sz="2400" b="0" i="1" smtClean="0">
                                <a:solidFill>
                                  <a:srgbClr val="FF0000"/>
                                </a:solidFill>
                                <a:latin typeface="Cambria Math" panose="02040503050406030204" pitchFamily="18" charset="0"/>
                                <a:cs typeface="Arial" panose="020B0604020202020204" pitchFamily="34" charset="0"/>
                              </a:rPr>
                              <m:t>𝑔𝑑</m:t>
                            </m:r>
                            <m:f>
                              <m:fPr>
                                <m:ctrlPr>
                                  <a:rPr lang="en-US" sz="2400" b="0" i="1" smtClean="0">
                                    <a:solidFill>
                                      <a:srgbClr val="FF0000"/>
                                    </a:solidFill>
                                    <a:latin typeface="Cambria Math" panose="02040503050406030204" pitchFamily="18" charset="0"/>
                                    <a:cs typeface="Arial" panose="020B0604020202020204" pitchFamily="34" charset="0"/>
                                  </a:rPr>
                                </m:ctrlPr>
                              </m:fPr>
                              <m:num>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num>
                              <m:den>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den>
                            </m:f>
                          </m:e>
                        </m:d>
                      </m:e>
                      <m:sup>
                        <m:f>
                          <m:fPr>
                            <m:type m:val="skw"/>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fPr>
                          <m:num>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m:t>
                            </m:r>
                          </m:num>
                          <m:den>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2</m:t>
                            </m:r>
                          </m:den>
                        </m:f>
                      </m:sup>
                    </m:sSup>
                  </m:oMath>
                </a14:m>
                <a:r>
                  <a:rPr lang="en-GB" sz="2400" dirty="0"/>
                  <a:t> The above expression is known as </a:t>
                </a:r>
                <a:r>
                  <a:rPr lang="en-GB" sz="2400" i="1" dirty="0"/>
                  <a:t>Newton’s law.</a:t>
                </a: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596776"/>
                <a:ext cx="12192000" cy="5996770"/>
              </a:xfrm>
              <a:prstGeom prst="rect">
                <a:avLst/>
              </a:prstGeom>
              <a:blipFill>
                <a:blip r:embed="rId3"/>
                <a:stretch>
                  <a:fillRect l="-832" b="-1268"/>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82969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368176"/>
                <a:ext cx="12192000" cy="6602705"/>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Free settling (cont.)</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It is important to note that Stokes’ laws valid for particles below about 50 </a:t>
                </a:r>
                <a:r>
                  <a:rPr lang="el-GR" sz="2400" b="0" i="0" dirty="0">
                    <a:solidFill>
                      <a:srgbClr val="0070C0"/>
                    </a:solidFill>
                    <a:effectLst/>
                    <a:latin typeface="Arial" panose="020B0604020202020204" pitchFamily="34" charset="0"/>
                    <a:cs typeface="Arial" panose="020B0604020202020204" pitchFamily="34" charset="0"/>
                  </a:rPr>
                  <a:t>μ</a:t>
                </a:r>
                <a:r>
                  <a:rPr lang="en-US" sz="2400" b="0" i="0" dirty="0">
                    <a:solidFill>
                      <a:srgbClr val="0070C0"/>
                    </a:solidFill>
                    <a:effectLst/>
                    <a:latin typeface="Arial" panose="020B0604020202020204" pitchFamily="34" charset="0"/>
                    <a:cs typeface="Arial" panose="020B0604020202020204" pitchFamily="34" charset="0"/>
                  </a:rPr>
                  <a:t>m  in diameter.</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Newton’s law holds for particles larger than about 0.5 cm in diameter.</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There is, therefore, an intermediate range of particle size, which corresponds to the range in which most wet classification is performed, in which neither law fits experimental data.</a:t>
                </a:r>
                <a:endParaRPr lang="en-US" sz="2400" dirty="0">
                  <a:solidFill>
                    <a:srgbClr val="0070C0"/>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The </a:t>
                </a:r>
                <a:r>
                  <a:rPr lang="en-US" sz="2400" b="0" i="0" dirty="0" err="1">
                    <a:solidFill>
                      <a:srgbClr val="0070C0"/>
                    </a:solidFill>
                    <a:effectLst/>
                    <a:latin typeface="Arial" panose="020B0604020202020204" pitchFamily="34" charset="0"/>
                    <a:cs typeface="Arial" panose="020B0604020202020204" pitchFamily="34" charset="0"/>
                  </a:rPr>
                  <a:t>Stoke</a:t>
                </a:r>
                <a:r>
                  <a:rPr lang="en-US" sz="2400" dirty="0" err="1">
                    <a:solidFill>
                      <a:srgbClr val="0070C0"/>
                    </a:solidFill>
                    <a:latin typeface="Arial" panose="020B0604020202020204" pitchFamily="34" charset="0"/>
                    <a:cs typeface="Arial" panose="020B0604020202020204" pitchFamily="34" charset="0"/>
                  </a:rPr>
                  <a:t>’s</a:t>
                </a:r>
                <a:r>
                  <a:rPr lang="en-US" sz="2400" dirty="0">
                    <a:solidFill>
                      <a:srgbClr val="0070C0"/>
                    </a:solidFill>
                    <a:latin typeface="Arial" panose="020B0604020202020204" pitchFamily="34" charset="0"/>
                    <a:cs typeface="Arial" panose="020B0604020202020204" pitchFamily="34" charset="0"/>
                  </a:rPr>
                  <a:t> law for a particular fluid can be simplified to 	</a:t>
                </a:r>
                <a:r>
                  <a:rPr lang="en-US" sz="2400" b="0" dirty="0">
                    <a:solidFill>
                      <a:srgbClr val="0070C0"/>
                    </a:solidFill>
                    <a:ea typeface="Cambria Math" panose="02040503050406030204" pitchFamily="18" charset="0"/>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𝑣</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𝑘</m:t>
                        </m:r>
                      </m:e>
                      <m:sub>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m:t>
                        </m:r>
                      </m:sub>
                    </m:sSub>
                    <m:sSup>
                      <m:sSupPr>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𝑑</m:t>
                        </m:r>
                      </m:e>
                      <m:sup>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2</m:t>
                        </m:r>
                      </m:sup>
                    </m:sSup>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oMath>
                </a14:m>
                <a:endParaRPr lang="en-US" sz="2400" dirty="0">
                  <a:solidFill>
                    <a:srgbClr val="0070C0"/>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Similarly the Newton law can be simplified to </a:t>
                </a:r>
                <a:r>
                  <a:rPr lang="en-US" sz="2400" b="0" dirty="0">
                    <a:solidFill>
                      <a:srgbClr val="0070C0"/>
                    </a:solidFill>
                    <a:ea typeface="Cambria Math" panose="02040503050406030204" pitchFamily="18" charset="0"/>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𝑣</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𝑘</m:t>
                            </m:r>
                          </m:e>
                          <m:sub>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2</m:t>
                            </m:r>
                          </m:sub>
                        </m:sSub>
                        <m:d>
                          <m:dPr>
                            <m:begChr m:val="["/>
                            <m:endChr m:val="]"/>
                            <m:ctrlP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ctrlPr>
                          </m:dPr>
                          <m:e>
                            <m:r>
                              <a:rPr lang="en-US" sz="2400" b="0" i="1" smtClean="0">
                                <a:solidFill>
                                  <a:srgbClr val="FF0000"/>
                                </a:solidFill>
                                <a:latin typeface="Cambria Math" panose="02040503050406030204" pitchFamily="18" charset="0"/>
                                <a:cs typeface="Arial" panose="020B0604020202020204" pitchFamily="34" charset="0"/>
                              </a:rPr>
                              <m:t>𝑑</m:t>
                            </m:r>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e>
                        </m:d>
                      </m:e>
                      <m:sup>
                        <m:f>
                          <m:fPr>
                            <m:type m:val="skw"/>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fPr>
                          <m:num>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m:t>
                            </m:r>
                          </m:num>
                          <m:den>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2</m:t>
                            </m:r>
                          </m:den>
                        </m:f>
                      </m:sup>
                    </m:sSup>
                  </m:oMath>
                </a14:m>
                <a:r>
                  <a:rPr lang="en-US" sz="2400" b="0" i="0" dirty="0">
                    <a:solidFill>
                      <a:srgbClr val="0070C0"/>
                    </a:solidFill>
                    <a:effectLst/>
                    <a:latin typeface="Arial" panose="020B0604020202020204" pitchFamily="34" charset="0"/>
                    <a:cs typeface="Arial" panose="020B0604020202020204" pitchFamily="34" charset="0"/>
                  </a:rPr>
                  <a:t> </a:t>
                </a:r>
                <a:r>
                  <a:rPr lang="en-US" sz="2400" dirty="0">
                    <a:solidFill>
                      <a:srgbClr val="0070C0"/>
                    </a:solidFill>
                    <a:latin typeface="Arial" panose="020B0604020202020204" pitchFamily="34" charset="0"/>
                    <a:cs typeface="Arial" panose="020B0604020202020204" pitchFamily="34" charset="0"/>
                  </a:rPr>
                  <a:t> here </a:t>
                </a:r>
                <a14:m>
                  <m:oMath xmlns:m="http://schemas.openxmlformats.org/officeDocument/2006/math">
                    <m:sSub>
                      <m:sSubPr>
                        <m:ctrlP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𝑘</m:t>
                        </m:r>
                      </m:e>
                      <m:sub>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m:t>
                        </m:r>
                      </m:sub>
                    </m:sSub>
                  </m:oMath>
                </a14:m>
                <a:r>
                  <a:rPr lang="en-US" sz="2400" b="0" i="0" dirty="0">
                    <a:solidFill>
                      <a:srgbClr val="0070C0"/>
                    </a:solidFill>
                    <a:effectLst/>
                    <a:latin typeface="Arial" panose="020B0604020202020204" pitchFamily="34" charset="0"/>
                    <a:cs typeface="Arial" panose="020B0604020202020204" pitchFamily="34" charset="0"/>
                  </a:rPr>
                  <a:t> and </a:t>
                </a:r>
                <a14:m>
                  <m:oMath xmlns:m="http://schemas.openxmlformats.org/officeDocument/2006/math">
                    <m:sSub>
                      <m:sSubPr>
                        <m:ctrlP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𝑘</m:t>
                        </m:r>
                      </m:e>
                      <m:sub>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2</m:t>
                        </m:r>
                      </m:sub>
                    </m:sSub>
                  </m:oMath>
                </a14:m>
                <a:r>
                  <a:rPr lang="en-US" sz="2400" b="0" i="0" dirty="0">
                    <a:solidFill>
                      <a:srgbClr val="0070C0"/>
                    </a:solidFill>
                    <a:effectLst/>
                    <a:latin typeface="Arial" panose="020B0604020202020204" pitchFamily="34" charset="0"/>
                    <a:cs typeface="Arial" panose="020B0604020202020204" pitchFamily="34" charset="0"/>
                  </a:rPr>
                  <a:t> are constants and </a:t>
                </a:r>
                <a14:m>
                  <m:oMath xmlns:m="http://schemas.openxmlformats.org/officeDocument/2006/math">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oMath>
                </a14:m>
                <a:r>
                  <a:rPr lang="en-US" sz="2400" b="0" i="0" dirty="0">
                    <a:solidFill>
                      <a:srgbClr val="0070C0"/>
                    </a:solidFill>
                    <a:effectLst/>
                    <a:latin typeface="Arial" panose="020B0604020202020204" pitchFamily="34" charset="0"/>
                    <a:cs typeface="Arial" panose="020B0604020202020204" pitchFamily="34" charset="0"/>
                  </a:rPr>
                  <a:t> is know as the 	effective density of a particle of density </a:t>
                </a:r>
                <a14:m>
                  <m:oMath xmlns:m="http://schemas.openxmlformats.org/officeDocument/2006/math">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oMath>
                </a14:m>
                <a:r>
                  <a:rPr lang="en-US" sz="2400" b="0" i="0" dirty="0">
                    <a:solidFill>
                      <a:srgbClr val="0070C0"/>
                    </a:solidFill>
                    <a:effectLst/>
                    <a:latin typeface="Arial" panose="020B0604020202020204" pitchFamily="34" charset="0"/>
                    <a:cs typeface="Arial" panose="020B0604020202020204" pitchFamily="34" charset="0"/>
                  </a:rPr>
                  <a:t> in a fluid of density </a:t>
                </a:r>
                <a14:m>
                  <m:oMath xmlns:m="http://schemas.openxmlformats.org/officeDocument/2006/math">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oMath>
                </a14:m>
                <a:endParaRPr lang="en-US" sz="2400" b="0" i="0" dirty="0">
                  <a:solidFill>
                    <a:srgbClr val="0070C0"/>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368176"/>
                <a:ext cx="12192000" cy="6602705"/>
              </a:xfrm>
              <a:prstGeom prst="rect">
                <a:avLst/>
              </a:prstGeom>
              <a:blipFill>
                <a:blip r:embed="rId3"/>
                <a:stretch>
                  <a:fillRect l="-832" b="-575"/>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136299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482476"/>
            <a:ext cx="12192000" cy="5009833"/>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Free settling (cont.)</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Both laws show that the terminal velocity of a particles in a particular fluid is a function only of the particle size and density.</a:t>
            </a:r>
          </a:p>
          <a:p>
            <a:pPr marL="342900" indent="-342900">
              <a:lnSpc>
                <a:spcPct val="150000"/>
              </a:lnSpc>
              <a:buFont typeface="Wingdings" pitchFamily="2" charset="2"/>
              <a:buChar char="§"/>
            </a:pPr>
            <a:r>
              <a:rPr lang="en-US" sz="2400" dirty="0">
                <a:solidFill>
                  <a:srgbClr val="0070C0"/>
                </a:solidFill>
                <a:latin typeface="Arial" panose="020B0604020202020204" pitchFamily="34" charset="0"/>
                <a:cs typeface="Arial" panose="020B0604020202020204" pitchFamily="34" charset="0"/>
              </a:rPr>
              <a:t>Then we can state that:–</a:t>
            </a:r>
          </a:p>
          <a:p>
            <a:pPr marL="800100" lvl="1" indent="-342900">
              <a:lnSpc>
                <a:spcPct val="150000"/>
              </a:lnSpc>
              <a:buFont typeface="Wingdings" pitchFamily="2" charset="2"/>
              <a:buChar char="ü"/>
            </a:pPr>
            <a:r>
              <a:rPr lang="en-US" sz="2400" b="0" i="0" dirty="0">
                <a:solidFill>
                  <a:srgbClr val="0070C0"/>
                </a:solidFill>
                <a:effectLst/>
                <a:latin typeface="Arial" panose="020B0604020202020204" pitchFamily="34" charset="0"/>
                <a:cs typeface="Arial" panose="020B0604020202020204" pitchFamily="34" charset="0"/>
              </a:rPr>
              <a:t>If two particles have the same density then the particle with the larger diameter has the higher terminal velocity.</a:t>
            </a:r>
          </a:p>
          <a:p>
            <a:pPr marL="800100" lvl="1" indent="-342900">
              <a:lnSpc>
                <a:spcPct val="150000"/>
              </a:lnSpc>
              <a:buFont typeface="Wingdings" pitchFamily="2" charset="2"/>
              <a:buChar char="ü"/>
            </a:pPr>
            <a:r>
              <a:rPr lang="en-US" sz="2400" b="0" i="0" dirty="0">
                <a:solidFill>
                  <a:srgbClr val="0070C0"/>
                </a:solidFill>
                <a:effectLst/>
                <a:latin typeface="Arial" panose="020B0604020202020204" pitchFamily="34" charset="0"/>
                <a:cs typeface="Arial" panose="020B0604020202020204" pitchFamily="34" charset="0"/>
              </a:rPr>
              <a:t>If two particles have the same diameter, then the heavier particle has the higher terminal velocity.</a:t>
            </a:r>
          </a:p>
          <a:p>
            <a:pPr marL="342900" indent="-342900">
              <a:lnSpc>
                <a:spcPct val="150000"/>
              </a:lnSpc>
              <a:buFont typeface="Wingdings" pitchFamily="2" charset="2"/>
              <a:buChar char="§"/>
            </a:pPr>
            <a:endParaRPr lang="en-US" sz="2400" b="0" i="0" dirty="0">
              <a:solidFill>
                <a:srgbClr val="0070C0"/>
              </a:solidFill>
              <a:effectLst/>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698219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482476"/>
                <a:ext cx="12192000" cy="6111417"/>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Free settling (cont.)</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So free settling ratio for particles (particle </a:t>
                </a:r>
                <a:r>
                  <a:rPr lang="en-US" sz="2400" i="1" dirty="0">
                    <a:solidFill>
                      <a:srgbClr val="0070C0"/>
                    </a:solidFill>
                    <a:latin typeface="Cambria Math" panose="02040503050406030204" pitchFamily="18" charset="0"/>
                    <a:cs typeface="Arial" panose="020B0604020202020204" pitchFamily="34" charset="0"/>
                  </a:rPr>
                  <a:t>a </a:t>
                </a:r>
                <a:r>
                  <a:rPr lang="en-US" sz="2400" b="0" i="0" dirty="0">
                    <a:solidFill>
                      <a:srgbClr val="0070C0"/>
                    </a:solidFill>
                    <a:effectLst/>
                    <a:latin typeface="Arial" panose="020B0604020202020204" pitchFamily="34" charset="0"/>
                    <a:cs typeface="Arial" panose="020B0604020202020204" pitchFamily="34" charset="0"/>
                  </a:rPr>
                  <a:t>and </a:t>
                </a:r>
                <a:r>
                  <a:rPr lang="en-US" sz="2400" i="1" dirty="0">
                    <a:solidFill>
                      <a:srgbClr val="0070C0"/>
                    </a:solidFill>
                    <a:latin typeface="Cambria Math" panose="02040503050406030204" pitchFamily="18" charset="0"/>
                    <a:cs typeface="Arial" panose="020B0604020202020204" pitchFamily="34" charset="0"/>
                  </a:rPr>
                  <a:t>b</a:t>
                </a:r>
                <a:r>
                  <a:rPr lang="en-US" sz="2400" b="0" i="0" dirty="0">
                    <a:solidFill>
                      <a:srgbClr val="0070C0"/>
                    </a:solidFill>
                    <a:effectLst/>
                    <a:latin typeface="Arial" panose="020B0604020202020204" pitchFamily="34" charset="0"/>
                    <a:cs typeface="Arial" panose="020B0604020202020204" pitchFamily="34" charset="0"/>
                  </a:rPr>
                  <a:t>) that have different densities but settle at the same rate (velocity) can be approximated by the equation</a:t>
                </a:r>
              </a:p>
              <a:p>
                <a:pPr>
                  <a:lnSpc>
                    <a:spcPct val="150000"/>
                  </a:lnSpc>
                </a:pPr>
                <a:r>
                  <a:rPr lang="en-US" sz="2400"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2400" i="1" smtClean="0">
                            <a:solidFill>
                              <a:srgbClr val="0070C0"/>
                            </a:solidFill>
                            <a:latin typeface="Cambria Math" panose="02040503050406030204" pitchFamily="18" charset="0"/>
                            <a:cs typeface="Arial" panose="020B0604020202020204" pitchFamily="34" charset="0"/>
                          </a:rPr>
                        </m:ctrlPr>
                      </m:fPr>
                      <m:num>
                        <m:sSub>
                          <m:sSubPr>
                            <m:ctrlPr>
                              <a:rPr lang="en-US" sz="2400" i="1" smtClean="0">
                                <a:solidFill>
                                  <a:srgbClr val="0070C0"/>
                                </a:solidFill>
                                <a:latin typeface="Cambria Math" panose="02040503050406030204" pitchFamily="18" charset="0"/>
                                <a:cs typeface="Arial" panose="020B0604020202020204" pitchFamily="34" charset="0"/>
                              </a:rPr>
                            </m:ctrlPr>
                          </m:sSubPr>
                          <m:e>
                            <m:r>
                              <a:rPr lang="en-US" sz="2400" b="0" i="1" smtClean="0">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𝑎</m:t>
                            </m:r>
                          </m:sub>
                        </m:sSub>
                      </m:num>
                      <m:den>
                        <m:sSub>
                          <m:sSubPr>
                            <m:ctrlPr>
                              <a:rPr lang="en-US" sz="2400" i="1" smtClean="0">
                                <a:solidFill>
                                  <a:srgbClr val="0070C0"/>
                                </a:solidFill>
                                <a:latin typeface="Cambria Math" panose="02040503050406030204" pitchFamily="18" charset="0"/>
                                <a:cs typeface="Arial" panose="020B0604020202020204" pitchFamily="34" charset="0"/>
                              </a:rPr>
                            </m:ctrlPr>
                          </m:sSubPr>
                          <m:e>
                            <m:r>
                              <a:rPr lang="en-US" sz="2400" b="0" i="1" smtClean="0">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𝑏</m:t>
                            </m:r>
                          </m:sub>
                        </m:sSub>
                      </m:den>
                    </m:f>
                    <m:r>
                      <a:rPr lang="en-US" sz="2400" b="0" i="1" smtClean="0">
                        <a:solidFill>
                          <a:srgbClr val="0070C0"/>
                        </a:solidFill>
                        <a:latin typeface="Cambria Math" panose="02040503050406030204" pitchFamily="18" charset="0"/>
                        <a:cs typeface="Arial" panose="020B0604020202020204" pitchFamily="34" charset="0"/>
                      </a:rPr>
                      <m:t>=</m:t>
                    </m:r>
                    <m:sSup>
                      <m:sSupPr>
                        <m:ctrlPr>
                          <a:rPr lang="en-US" sz="2400" b="0" i="1" smtClean="0">
                            <a:solidFill>
                              <a:srgbClr val="0070C0"/>
                            </a:solidFill>
                            <a:latin typeface="Cambria Math" panose="02040503050406030204" pitchFamily="18" charset="0"/>
                            <a:cs typeface="Arial" panose="020B0604020202020204" pitchFamily="34" charset="0"/>
                          </a:rPr>
                        </m:ctrlPr>
                      </m:sSupPr>
                      <m:e>
                        <m:d>
                          <m:dPr>
                            <m:begChr m:val="["/>
                            <m:endChr m:val="]"/>
                            <m:ctrlPr>
                              <a:rPr lang="en-US" sz="2400" i="1">
                                <a:solidFill>
                                  <a:srgbClr val="0070C0"/>
                                </a:solidFill>
                                <a:latin typeface="Cambria Math" panose="02040503050406030204" pitchFamily="18" charset="0"/>
                                <a:cs typeface="Arial" panose="020B0604020202020204" pitchFamily="34" charset="0"/>
                              </a:rPr>
                            </m:ctrlPr>
                          </m:dPr>
                          <m:e>
                            <m:f>
                              <m:fPr>
                                <m:ctrlPr>
                                  <a:rPr lang="en-US" sz="2400" i="1">
                                    <a:solidFill>
                                      <a:srgbClr val="0070C0"/>
                                    </a:solidFill>
                                    <a:latin typeface="Cambria Math" panose="02040503050406030204" pitchFamily="18" charset="0"/>
                                    <a:cs typeface="Arial" panose="020B0604020202020204" pitchFamily="34" charset="0"/>
                                  </a:rPr>
                                </m:ctrlPr>
                              </m:fPr>
                              <m:num>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𝑏</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num>
                              <m:den>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𝑎</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den>
                            </m:f>
                          </m:e>
                        </m:d>
                      </m:e>
                      <m:sup>
                        <m:r>
                          <a:rPr lang="en-US" sz="2400" b="0" i="1" smtClean="0">
                            <a:solidFill>
                              <a:srgbClr val="0070C0"/>
                            </a:solidFill>
                            <a:latin typeface="Cambria Math" panose="02040503050406030204" pitchFamily="18" charset="0"/>
                            <a:cs typeface="Arial" panose="020B0604020202020204" pitchFamily="34" charset="0"/>
                          </a:rPr>
                          <m:t>𝑛</m:t>
                        </m:r>
                      </m:sup>
                    </m:sSup>
                  </m:oMath>
                </a14:m>
                <a:r>
                  <a:rPr lang="en-US" sz="2400" b="0" i="0" dirty="0">
                    <a:solidFill>
                      <a:srgbClr val="0070C0"/>
                    </a:solidFill>
                    <a:effectLst/>
                    <a:latin typeface="Arial" panose="020B0604020202020204" pitchFamily="34" charset="0"/>
                    <a:cs typeface="Arial" panose="020B0604020202020204" pitchFamily="34" charset="0"/>
                  </a:rPr>
                  <a:t>					…(2)</a:t>
                </a:r>
              </a:p>
              <a:p>
                <a:pPr>
                  <a:lnSpc>
                    <a:spcPct val="150000"/>
                  </a:lnSpc>
                </a:pPr>
                <a:r>
                  <a:rPr lang="en-US" sz="2400" dirty="0">
                    <a:solidFill>
                      <a:srgbClr val="0070C0"/>
                    </a:solidFill>
                    <a:latin typeface="Arial" panose="020B0604020202020204" pitchFamily="34" charset="0"/>
                    <a:cs typeface="Arial" panose="020B0604020202020204" pitchFamily="34" charset="0"/>
                  </a:rPr>
                  <a:t>	here </a:t>
                </a:r>
                <a14:m>
                  <m:oMath xmlns:m="http://schemas.openxmlformats.org/officeDocument/2006/math">
                    <m:r>
                      <a:rPr lang="en-US" sz="2400" i="1" dirty="0" smtClean="0">
                        <a:solidFill>
                          <a:srgbClr val="0070C0"/>
                        </a:solidFill>
                        <a:latin typeface="Cambria Math" panose="02040503050406030204" pitchFamily="18" charset="0"/>
                        <a:cs typeface="Arial" panose="020B0604020202020204" pitchFamily="34" charset="0"/>
                      </a:rPr>
                      <m:t>𝑛</m:t>
                    </m:r>
                    <m:r>
                      <a:rPr lang="en-US" sz="2400" i="1" dirty="0" smtClean="0">
                        <a:solidFill>
                          <a:srgbClr val="0070C0"/>
                        </a:solidFill>
                        <a:latin typeface="Cambria Math" panose="02040503050406030204" pitchFamily="18" charset="0"/>
                        <a:cs typeface="Arial" panose="020B0604020202020204" pitchFamily="34" charset="0"/>
                      </a:rPr>
                      <m:t> = 0.5 </m:t>
                    </m:r>
                  </m:oMath>
                </a14:m>
                <a:r>
                  <a:rPr lang="en-US" sz="2400" dirty="0">
                    <a:solidFill>
                      <a:srgbClr val="0070C0"/>
                    </a:solidFill>
                    <a:latin typeface="Arial" panose="020B0604020202020204" pitchFamily="34" charset="0"/>
                    <a:cs typeface="Arial" panose="020B0604020202020204" pitchFamily="34" charset="0"/>
                  </a:rPr>
                  <a:t>for small particles obeying Stokes’ law and </a:t>
                </a:r>
                <a14:m>
                  <m:oMath xmlns:m="http://schemas.openxmlformats.org/officeDocument/2006/math">
                    <m:r>
                      <a:rPr lang="en-US" sz="2400" i="1" dirty="0">
                        <a:solidFill>
                          <a:srgbClr val="0070C0"/>
                        </a:solidFill>
                        <a:latin typeface="Cambria Math" panose="02040503050406030204" pitchFamily="18" charset="0"/>
                        <a:cs typeface="Arial" panose="020B0604020202020204" pitchFamily="34" charset="0"/>
                      </a:rPr>
                      <m:t>𝑛</m:t>
                    </m:r>
                    <m:r>
                      <a:rPr lang="en-US" sz="2400" i="1" dirty="0">
                        <a:solidFill>
                          <a:srgbClr val="0070C0"/>
                        </a:solidFill>
                        <a:latin typeface="Cambria Math" panose="02040503050406030204" pitchFamily="18" charset="0"/>
                        <a:cs typeface="Arial" panose="020B0604020202020204" pitchFamily="34" charset="0"/>
                      </a:rPr>
                      <m:t> = 1 </m:t>
                    </m:r>
                  </m:oMath>
                </a14:m>
                <a:r>
                  <a:rPr lang="en-US" sz="2400" dirty="0">
                    <a:solidFill>
                      <a:srgbClr val="0070C0"/>
                    </a:solidFill>
                    <a:latin typeface="Arial" panose="020B0604020202020204" pitchFamily="34" charset="0"/>
                    <a:cs typeface="Arial" panose="020B0604020202020204" pitchFamily="34" charset="0"/>
                  </a:rPr>
                  <a:t>for large particles 	obeying Newton’s law, </a:t>
                </a:r>
                <a14:m>
                  <m:oMath xmlns:m="http://schemas.openxmlformats.org/officeDocument/2006/math">
                    <m:sSub>
                      <m:sSubPr>
                        <m:ctrlPr>
                          <a:rPr lang="en-US" sz="2400" i="1">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cs typeface="Arial" panose="020B0604020202020204" pitchFamily="34" charset="0"/>
                          </a:rPr>
                          <m:t>𝑑</m:t>
                        </m:r>
                      </m:e>
                      <m:sub>
                        <m:r>
                          <a:rPr lang="en-US" sz="2400" i="1">
                            <a:solidFill>
                              <a:srgbClr val="0070C0"/>
                            </a:solidFill>
                            <a:latin typeface="Cambria Math" panose="02040503050406030204" pitchFamily="18" charset="0"/>
                            <a:cs typeface="Arial" panose="020B0604020202020204" pitchFamily="34" charset="0"/>
                          </a:rPr>
                          <m:t>𝑎</m:t>
                        </m:r>
                      </m:sub>
                    </m:sSub>
                  </m:oMath>
                </a14:m>
                <a:r>
                  <a:rPr lang="en-US" sz="2400" dirty="0">
                    <a:solidFill>
                      <a:srgbClr val="0070C0"/>
                    </a:solidFill>
                    <a:latin typeface="Arial" panose="020B0604020202020204" pitchFamily="34" charset="0"/>
                    <a:cs typeface="Arial" panose="020B0604020202020204" pitchFamily="34" charset="0"/>
                  </a:rPr>
                  <a:t> is the diameter of particle </a:t>
                </a:r>
                <a:r>
                  <a:rPr lang="en-US" sz="2400" i="1" dirty="0">
                    <a:solidFill>
                      <a:srgbClr val="0070C0"/>
                    </a:solidFill>
                    <a:latin typeface="Cambria Math" panose="02040503050406030204" pitchFamily="18" charset="0"/>
                    <a:cs typeface="Arial" panose="020B0604020202020204" pitchFamily="34" charset="0"/>
                  </a:rPr>
                  <a:t>a</a:t>
                </a:r>
                <a:r>
                  <a:rPr lang="en-US" sz="2400" dirty="0">
                    <a:solidFill>
                      <a:srgbClr val="0070C0"/>
                    </a:solidFill>
                    <a:latin typeface="Arial" panose="020B0604020202020204" pitchFamily="34" charset="0"/>
                    <a:cs typeface="Arial" panose="020B0604020202020204" pitchFamily="34" charset="0"/>
                  </a:rPr>
                  <a:t>, </a:t>
                </a:r>
                <a14:m>
                  <m:oMath xmlns:m="http://schemas.openxmlformats.org/officeDocument/2006/math">
                    <m:sSub>
                      <m:sSubPr>
                        <m:ctrlPr>
                          <a:rPr lang="en-US" sz="2400" i="1">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𝑏</m:t>
                        </m:r>
                      </m:sub>
                    </m:sSub>
                  </m:oMath>
                </a14:m>
                <a:r>
                  <a:rPr lang="en-US" sz="2400" dirty="0">
                    <a:solidFill>
                      <a:srgbClr val="0070C0"/>
                    </a:solidFill>
                    <a:latin typeface="Arial" panose="020B0604020202020204" pitchFamily="34" charset="0"/>
                    <a:cs typeface="Arial" panose="020B0604020202020204" pitchFamily="34" charset="0"/>
                  </a:rPr>
                  <a:t> is the diameter of 	particle</a:t>
                </a:r>
                <a14:m>
                  <m:oMath xmlns:m="http://schemas.openxmlformats.org/officeDocument/2006/math">
                    <m:r>
                      <a:rPr lang="en-US" sz="2400" i="1" dirty="0" smtClean="0">
                        <a:solidFill>
                          <a:srgbClr val="0070C0"/>
                        </a:solidFill>
                        <a:latin typeface="Cambria Math" panose="02040503050406030204" pitchFamily="18" charset="0"/>
                        <a:cs typeface="Arial" panose="020B0604020202020204" pitchFamily="34" charset="0"/>
                      </a:rPr>
                      <m:t> </m:t>
                    </m:r>
                    <m:r>
                      <a:rPr lang="en-US" sz="2400" i="1" dirty="0" smtClean="0">
                        <a:solidFill>
                          <a:srgbClr val="0070C0"/>
                        </a:solidFill>
                        <a:latin typeface="Cambria Math" panose="02040503050406030204" pitchFamily="18" charset="0"/>
                        <a:cs typeface="Arial" panose="020B0604020202020204" pitchFamily="34" charset="0"/>
                      </a:rPr>
                      <m:t>𝑏</m:t>
                    </m:r>
                  </m:oMath>
                </a14:m>
                <a:r>
                  <a:rPr lang="en-US" sz="2400" dirty="0">
                    <a:solidFill>
                      <a:srgbClr val="0070C0"/>
                    </a:solidFill>
                    <a:latin typeface="Arial" panose="020B0604020202020204" pitchFamily="34" charset="0"/>
                    <a:cs typeface="Arial" panose="020B0604020202020204" pitchFamily="34" charset="0"/>
                  </a:rPr>
                  <a:t>, </a:t>
                </a:r>
                <a14:m>
                  <m:oMath xmlns:m="http://schemas.openxmlformats.org/officeDocument/2006/math">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𝑎</m:t>
                        </m:r>
                      </m:sub>
                    </m:sSub>
                  </m:oMath>
                </a14:m>
                <a:r>
                  <a:rPr lang="en-US" sz="2400" dirty="0">
                    <a:solidFill>
                      <a:srgbClr val="0070C0"/>
                    </a:solidFill>
                    <a:latin typeface="Arial" panose="020B0604020202020204" pitchFamily="34" charset="0"/>
                    <a:cs typeface="Arial" panose="020B0604020202020204" pitchFamily="34" charset="0"/>
                  </a:rPr>
                  <a:t> is the density of particle </a:t>
                </a:r>
                <a:r>
                  <a:rPr lang="en-US" sz="2400" i="1" dirty="0">
                    <a:solidFill>
                      <a:srgbClr val="0070C0"/>
                    </a:solidFill>
                    <a:latin typeface="Cambria Math" panose="02040503050406030204" pitchFamily="18" charset="0"/>
                    <a:cs typeface="Arial" panose="020B0604020202020204" pitchFamily="34" charset="0"/>
                  </a:rPr>
                  <a:t>a</a:t>
                </a:r>
                <a:r>
                  <a:rPr lang="en-US" sz="2400" dirty="0">
                    <a:solidFill>
                      <a:srgbClr val="0070C0"/>
                    </a:solidFill>
                    <a:latin typeface="Arial" panose="020B0604020202020204" pitchFamily="34" charset="0"/>
                    <a:cs typeface="Arial" panose="020B0604020202020204" pitchFamily="34" charset="0"/>
                  </a:rPr>
                  <a:t>, </a:t>
                </a:r>
                <a14:m>
                  <m:oMath xmlns:m="http://schemas.openxmlformats.org/officeDocument/2006/math">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𝑏</m:t>
                        </m:r>
                      </m:sub>
                    </m:sSub>
                  </m:oMath>
                </a14:m>
                <a:r>
                  <a:rPr lang="en-US" sz="2400" b="0" i="0" dirty="0">
                    <a:solidFill>
                      <a:srgbClr val="0070C0"/>
                    </a:solidFill>
                    <a:effectLst/>
                    <a:latin typeface="Arial" panose="020B0604020202020204" pitchFamily="34" charset="0"/>
                    <a:cs typeface="Arial" panose="020B0604020202020204" pitchFamily="34" charset="0"/>
                  </a:rPr>
                  <a:t> is the density of particle </a:t>
                </a:r>
                <a:r>
                  <a:rPr lang="en-US" sz="2400" i="1" dirty="0">
                    <a:solidFill>
                      <a:srgbClr val="0070C0"/>
                    </a:solidFill>
                    <a:latin typeface="Cambria Math" panose="02040503050406030204" pitchFamily="18" charset="0"/>
                    <a:cs typeface="Arial" panose="020B0604020202020204" pitchFamily="34" charset="0"/>
                  </a:rPr>
                  <a:t>b</a:t>
                </a:r>
                <a:r>
                  <a:rPr lang="en-US" sz="2400" b="0" i="0" dirty="0">
                    <a:solidFill>
                      <a:srgbClr val="0070C0"/>
                    </a:solidFill>
                    <a:effectLst/>
                    <a:latin typeface="Arial" panose="020B0604020202020204" pitchFamily="34" charset="0"/>
                    <a:cs typeface="Arial" panose="020B0604020202020204" pitchFamily="34" charset="0"/>
                  </a:rPr>
                  <a:t>, and </a:t>
                </a:r>
                <a14:m>
                  <m:oMath xmlns:m="http://schemas.openxmlformats.org/officeDocument/2006/math">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𝑏</m:t>
                        </m:r>
                      </m:sub>
                    </m:sSub>
                  </m:oMath>
                </a14:m>
                <a:r>
                  <a:rPr lang="en-US" sz="2400" b="0" i="0" dirty="0">
                    <a:solidFill>
                      <a:srgbClr val="0070C0"/>
                    </a:solidFill>
                    <a:effectLst/>
                    <a:latin typeface="Arial" panose="020B0604020202020204" pitchFamily="34" charset="0"/>
                    <a:cs typeface="Arial" panose="020B0604020202020204" pitchFamily="34" charset="0"/>
                  </a:rPr>
                  <a:t> is 	the density of fluid</a:t>
                </a:r>
              </a:p>
              <a:p>
                <a:pPr marL="342900" indent="-342900">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The value of </a:t>
                </a:r>
                <a14:m>
                  <m:oMath xmlns:m="http://schemas.openxmlformats.org/officeDocument/2006/math">
                    <m:r>
                      <a:rPr lang="en-GB" sz="2400" i="1" dirty="0" smtClean="0">
                        <a:solidFill>
                          <a:srgbClr val="0070C0"/>
                        </a:solidFill>
                        <a:latin typeface="Cambria Math" panose="02040503050406030204" pitchFamily="18" charset="0"/>
                      </a:rPr>
                      <m:t>𝑛</m:t>
                    </m:r>
                  </m:oMath>
                </a14:m>
                <a:r>
                  <a:rPr lang="en-GB" sz="2400" dirty="0">
                    <a:solidFill>
                      <a:srgbClr val="0070C0"/>
                    </a:solidFill>
                    <a:latin typeface="Arial" panose="020B0604020202020204" pitchFamily="34" charset="0"/>
                    <a:cs typeface="Arial" panose="020B0604020202020204" pitchFamily="34" charset="0"/>
                  </a:rPr>
                  <a:t> lies in the range </a:t>
                </a:r>
                <a14:m>
                  <m:oMath xmlns:m="http://schemas.openxmlformats.org/officeDocument/2006/math">
                    <m:r>
                      <a:rPr lang="en-GB" sz="2400" i="1" dirty="0" smtClean="0">
                        <a:solidFill>
                          <a:srgbClr val="0070C0"/>
                        </a:solidFill>
                        <a:latin typeface="Cambria Math" panose="02040503050406030204" pitchFamily="18" charset="0"/>
                        <a:cs typeface="Arial" panose="020B0604020202020204" pitchFamily="34" charset="0"/>
                      </a:rPr>
                      <m:t>0.5 − 1 </m:t>
                    </m:r>
                  </m:oMath>
                </a14:m>
                <a:r>
                  <a:rPr lang="en-GB" sz="2400" dirty="0">
                    <a:solidFill>
                      <a:srgbClr val="0070C0"/>
                    </a:solidFill>
                    <a:latin typeface="Arial" panose="020B0604020202020204" pitchFamily="34" charset="0"/>
                    <a:cs typeface="Arial" panose="020B0604020202020204" pitchFamily="34" charset="0"/>
                  </a:rPr>
                  <a:t>for particles in the intermediate size range of </a:t>
                </a:r>
                <a14:m>
                  <m:oMath xmlns:m="http://schemas.openxmlformats.org/officeDocument/2006/math">
                    <m:r>
                      <a:rPr lang="en-GB" sz="2400" i="1" dirty="0" smtClean="0">
                        <a:solidFill>
                          <a:srgbClr val="0070C0"/>
                        </a:solidFill>
                        <a:latin typeface="Cambria Math" panose="02040503050406030204" pitchFamily="18" charset="0"/>
                        <a:cs typeface="Arial" panose="020B0604020202020204" pitchFamily="34" charset="0"/>
                      </a:rPr>
                      <m:t>50 </m:t>
                    </m:r>
                    <m:r>
                      <a:rPr lang="el-GR" sz="2400" i="1" dirty="0" smtClean="0">
                        <a:solidFill>
                          <a:srgbClr val="0070C0"/>
                        </a:solidFill>
                        <a:latin typeface="Cambria Math" panose="02040503050406030204" pitchFamily="18" charset="0"/>
                        <a:cs typeface="Arial" panose="020B0604020202020204" pitchFamily="34" charset="0"/>
                      </a:rPr>
                      <m:t>𝜇</m:t>
                    </m:r>
                    <m:r>
                      <a:rPr lang="en-GB" sz="2400" i="1" dirty="0" smtClean="0">
                        <a:solidFill>
                          <a:srgbClr val="0070C0"/>
                        </a:solidFill>
                        <a:latin typeface="Cambria Math" panose="02040503050406030204" pitchFamily="18" charset="0"/>
                        <a:cs typeface="Arial" panose="020B0604020202020204" pitchFamily="34" charset="0"/>
                      </a:rPr>
                      <m:t>𝑚</m:t>
                    </m:r>
                    <m:r>
                      <a:rPr lang="en-GB" sz="2400" i="1" dirty="0" smtClean="0">
                        <a:solidFill>
                          <a:srgbClr val="0070C0"/>
                        </a:solidFill>
                        <a:latin typeface="Cambria Math" panose="02040503050406030204" pitchFamily="18" charset="0"/>
                        <a:cs typeface="Arial" panose="020B0604020202020204" pitchFamily="34" charset="0"/>
                      </a:rPr>
                      <m:t>− 0.5 </m:t>
                    </m:r>
                    <m:r>
                      <a:rPr lang="en-GB" sz="2400" i="1" dirty="0" smtClean="0">
                        <a:solidFill>
                          <a:srgbClr val="0070C0"/>
                        </a:solidFill>
                        <a:latin typeface="Cambria Math" panose="02040503050406030204" pitchFamily="18" charset="0"/>
                        <a:cs typeface="Arial" panose="020B0604020202020204" pitchFamily="34" charset="0"/>
                      </a:rPr>
                      <m:t>𝑐𝑚</m:t>
                    </m:r>
                    <m:r>
                      <a:rPr lang="en-GB" sz="2400" i="1" dirty="0" smtClean="0">
                        <a:solidFill>
                          <a:srgbClr val="0070C0"/>
                        </a:solidFill>
                        <a:latin typeface="Cambria Math" panose="02040503050406030204" pitchFamily="18" charset="0"/>
                        <a:cs typeface="Arial" panose="020B0604020202020204" pitchFamily="34" charset="0"/>
                      </a:rPr>
                      <m:t>.</m:t>
                    </m:r>
                  </m:oMath>
                </a14:m>
                <a:endParaRPr lang="en-GB" sz="2400" dirty="0">
                  <a:solidFill>
                    <a:srgbClr val="0070C0"/>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482476"/>
                <a:ext cx="12192000" cy="6111417"/>
              </a:xfrm>
              <a:prstGeom prst="rect">
                <a:avLst/>
              </a:prstGeom>
              <a:blipFill>
                <a:blip r:embed="rId3"/>
                <a:stretch>
                  <a:fillRect l="-832" r="-416" b="-828"/>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338519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482476"/>
                <a:ext cx="12192000" cy="6369821"/>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Hindered settling</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As the proportion of solids in the pulp increases, the effect of particle crowding becomes more apparent and the falling rate of the particles begin to decease.</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The system begins to behave as a heavy liquid whose density is that of the pulp rather than that of the carrier liquid; hindered-settling conditions now prevail.</a:t>
                </a:r>
              </a:p>
              <a:p>
                <a:pPr marL="342900" indent="-342900">
                  <a:lnSpc>
                    <a:spcPct val="150000"/>
                  </a:lnSpc>
                  <a:buFont typeface="Wingdings" pitchFamily="2" charset="2"/>
                  <a:buChar char="§"/>
                </a:pPr>
                <a:r>
                  <a:rPr lang="en-US" sz="2400" b="0" i="0" dirty="0">
                    <a:solidFill>
                      <a:srgbClr val="0070C0"/>
                    </a:solidFill>
                    <a:effectLst/>
                    <a:latin typeface="Arial" panose="020B0604020202020204" pitchFamily="34" charset="0"/>
                    <a:cs typeface="Arial" panose="020B0604020202020204" pitchFamily="34" charset="0"/>
                  </a:rPr>
                  <a:t>Because of the high density and viscosity of the slurry through which a particle must fall in a separation by hindered settling, the resistance to fall is mainly due to the turbulence created, and a modified form of Newton’s law   can be used to determine the approximate falling rate of the particles:</a:t>
                </a:r>
              </a:p>
              <a:p>
                <a:pPr>
                  <a:lnSpc>
                    <a:spcPct val="150000"/>
                  </a:lnSpc>
                </a:pPr>
                <a:r>
                  <a:rPr lang="en-US" sz="2400" b="0" i="0" dirty="0">
                    <a:solidFill>
                      <a:srgbClr val="0070C0"/>
                    </a:solidFill>
                    <a:effectLst/>
                    <a:latin typeface="Arial" panose="020B0604020202020204" pitchFamily="34" charset="0"/>
                    <a:cs typeface="Arial" panose="020B0604020202020204" pitchFamily="34" charset="0"/>
                  </a:rPr>
                  <a:t>	</a:t>
                </a:r>
                <a:r>
                  <a:rPr lang="en-US" sz="2400" b="0" dirty="0">
                    <a:solidFill>
                      <a:srgbClr val="0070C0"/>
                    </a:solidFill>
                    <a:ea typeface="Cambria Math" panose="02040503050406030204" pitchFamily="18" charset="0"/>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𝑣</m:t>
                    </m:r>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𝑘</m:t>
                            </m:r>
                          </m:e>
                          <m:sub>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2</m:t>
                            </m:r>
                          </m:sub>
                        </m:sSub>
                        <m:d>
                          <m:dPr>
                            <m:begChr m:val="["/>
                            <m:endChr m:val="]"/>
                            <m:ctrlP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ctrlPr>
                          </m:dPr>
                          <m:e>
                            <m:r>
                              <a:rPr lang="en-US" sz="2400" b="0" i="1" smtClean="0">
                                <a:solidFill>
                                  <a:srgbClr val="FF0000"/>
                                </a:solidFill>
                                <a:latin typeface="Cambria Math" panose="02040503050406030204" pitchFamily="18" charset="0"/>
                                <a:cs typeface="Arial" panose="020B0604020202020204" pitchFamily="34" charset="0"/>
                              </a:rPr>
                              <m:t>𝑑</m:t>
                            </m:r>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𝑝</m:t>
                                    </m:r>
                                  </m:sub>
                                </m:sSub>
                              </m:e>
                            </m:d>
                          </m:e>
                        </m:d>
                      </m:e>
                      <m:sup>
                        <m:f>
                          <m:fPr>
                            <m:type m:val="skw"/>
                            <m:ctrlP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fPr>
                          <m:num>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m:t>
                            </m:r>
                          </m:num>
                          <m:den>
                            <m:r>
                              <a:rPr lang="en-US" sz="2400" b="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2</m:t>
                            </m:r>
                          </m:den>
                        </m:f>
                      </m:sup>
                    </m:sSup>
                  </m:oMath>
                </a14:m>
                <a:r>
                  <a:rPr lang="en-US" sz="2400" b="0" i="0" dirty="0">
                    <a:solidFill>
                      <a:srgbClr val="0070C0"/>
                    </a:solidFill>
                    <a:effectLst/>
                    <a:latin typeface="Arial" panose="020B0604020202020204" pitchFamily="34" charset="0"/>
                    <a:cs typeface="Arial" panose="020B0604020202020204" pitchFamily="34" charset="0"/>
                  </a:rPr>
                  <a:t> </a:t>
                </a:r>
              </a:p>
              <a:p>
                <a:pPr>
                  <a:lnSpc>
                    <a:spcPct val="150000"/>
                  </a:lnSpc>
                </a:pPr>
                <a:r>
                  <a:rPr lang="en-US" sz="2400" dirty="0">
                    <a:solidFill>
                      <a:srgbClr val="0070C0"/>
                    </a:solidFill>
                    <a:latin typeface="Arial" panose="020B0604020202020204" pitchFamily="34" charset="0"/>
                    <a:cs typeface="Arial" panose="020B0604020202020204" pitchFamily="34" charset="0"/>
                  </a:rPr>
                  <a:t>	here </a:t>
                </a:r>
                <a14:m>
                  <m:oMath xmlns:m="http://schemas.openxmlformats.org/officeDocument/2006/math">
                    <m:sSub>
                      <m:sSubPr>
                        <m:ctrlPr>
                          <a:rPr lang="en-US" sz="2400" i="1" smtClean="0">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𝑝</m:t>
                        </m:r>
                      </m:sub>
                    </m:sSub>
                  </m:oMath>
                </a14:m>
                <a:r>
                  <a:rPr lang="en-US" sz="2400" b="0" i="0" dirty="0">
                    <a:solidFill>
                      <a:srgbClr val="0070C0"/>
                    </a:solidFill>
                    <a:effectLst/>
                    <a:latin typeface="Arial" panose="020B0604020202020204" pitchFamily="34" charset="0"/>
                    <a:cs typeface="Arial" panose="020B0604020202020204" pitchFamily="34" charset="0"/>
                  </a:rPr>
                  <a:t> is the pulp density.</a:t>
                </a: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482476"/>
                <a:ext cx="12192000" cy="6369821"/>
              </a:xfrm>
              <a:prstGeom prst="rect">
                <a:avLst/>
              </a:prstGeom>
              <a:blipFill>
                <a:blip r:embed="rId3"/>
                <a:stretch>
                  <a:fillRect l="-832" r="-1249" b="-1590"/>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262168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482476"/>
                <a:ext cx="12192000" cy="4538294"/>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Hindered settling (cont.)</a:t>
                </a:r>
              </a:p>
              <a:p>
                <a:pPr marL="342900" indent="-342900" algn="just">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From the above, we can conclude that the lower the density of the particle, the more marked the effect of reduction of the effective density, </a:t>
                </a:r>
                <a14:m>
                  <m:oMath xmlns:m="http://schemas.openxmlformats.org/officeDocument/2006/math">
                    <m:d>
                      <m:dPr>
                        <m:ctrlPr>
                          <a:rPr lang="en-US" sz="2400" i="1" smtClean="0">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𝑝</m:t>
                            </m:r>
                          </m:sub>
                        </m:sSub>
                      </m:e>
                    </m:d>
                  </m:oMath>
                </a14:m>
                <a:r>
                  <a:rPr lang="en-GB" sz="2400" dirty="0">
                    <a:solidFill>
                      <a:srgbClr val="0070C0"/>
                    </a:solidFill>
                    <a:latin typeface="Arial" panose="020B0604020202020204" pitchFamily="34" charset="0"/>
                    <a:cs typeface="Arial" panose="020B0604020202020204" pitchFamily="34" charset="0"/>
                  </a:rPr>
                  <a:t>, and the greater is the reduction in falling velocity.</a:t>
                </a:r>
              </a:p>
              <a:p>
                <a:pPr marL="342900" indent="-342900" algn="just">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Similarly, the larger the particle, the greater is the reduction in falling rate as the pulp density increases.</a:t>
                </a:r>
              </a:p>
              <a:p>
                <a:pPr marL="342900" indent="-342900" algn="just">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This is important in classifier design; in effect, </a:t>
                </a:r>
                <a:r>
                  <a:rPr lang="en-GB" sz="2400" i="1" dirty="0">
                    <a:solidFill>
                      <a:srgbClr val="0070C0"/>
                    </a:solidFill>
                    <a:latin typeface="Arial" panose="020B0604020202020204" pitchFamily="34" charset="0"/>
                    <a:cs typeface="Arial" panose="020B0604020202020204" pitchFamily="34" charset="0"/>
                  </a:rPr>
                  <a:t>hindered-settling reduces the effect of size, while increasing the effect of density on classification.</a:t>
                </a:r>
                <a:r>
                  <a:rPr lang="en-GB" sz="2400" dirty="0">
                    <a:solidFill>
                      <a:srgbClr val="0070C0"/>
                    </a:solidFill>
                    <a:latin typeface="Arial" panose="020B0604020202020204" pitchFamily="34" charset="0"/>
                    <a:cs typeface="Arial" panose="020B0604020202020204" pitchFamily="34" charset="0"/>
                  </a:rPr>
                  <a:t> </a:t>
                </a: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482476"/>
                <a:ext cx="12192000" cy="4538294"/>
              </a:xfrm>
              <a:prstGeom prst="rect">
                <a:avLst/>
              </a:prstGeom>
              <a:blipFill>
                <a:blip r:embed="rId3"/>
                <a:stretch>
                  <a:fillRect l="-832" r="-728" b="-1950"/>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4072877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FB1B95A-B146-BB4B-A031-70E3C574852D}"/>
                  </a:ext>
                </a:extLst>
              </p:cNvPr>
              <p:cNvSpPr txBox="1"/>
              <p:nvPr/>
            </p:nvSpPr>
            <p:spPr>
              <a:xfrm>
                <a:off x="0" y="482476"/>
                <a:ext cx="12192000" cy="6165919"/>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Hindered settling (cont.)</a:t>
                </a:r>
              </a:p>
              <a:p>
                <a:pPr marL="342900" indent="-342900" algn="just">
                  <a:lnSpc>
                    <a:spcPct val="150000"/>
                  </a:lnSpc>
                  <a:buFont typeface="Wingdings" pitchFamily="2" charset="2"/>
                  <a:buChar char="§"/>
                </a:pPr>
                <a:r>
                  <a:rPr lang="en-US" sz="2400" dirty="0">
                    <a:solidFill>
                      <a:srgbClr val="0070C0"/>
                    </a:solidFill>
                    <a:latin typeface="Arial" panose="020B0604020202020204" pitchFamily="34" charset="0"/>
                    <a:cs typeface="Arial" panose="020B0604020202020204" pitchFamily="34" charset="0"/>
                  </a:rPr>
                  <a:t>Let's do an example and compare hindered settling to free settling</a:t>
                </a:r>
              </a:p>
              <a:p>
                <a:pPr marL="342900" indent="-342900" algn="just">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Consider a mixture of galena (density 7.5) and quartz (density 2.65) particles classified in water.</a:t>
                </a:r>
              </a:p>
              <a:p>
                <a:pPr marL="342900" indent="-342900" algn="just">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For particles to obey Newton’s law and fall at the same terminal velocity their ratio of particle size in a free settling in water is given as below (Eq.2).</a:t>
                </a:r>
              </a:p>
              <a:p>
                <a:pPr algn="just">
                  <a:lnSpc>
                    <a:spcPct val="150000"/>
                  </a:lnSpc>
                </a:pPr>
                <a:r>
                  <a:rPr lang="en-GB" sz="2400" dirty="0">
                    <a:solidFill>
                      <a:srgbClr val="0070C0"/>
                    </a:solidFill>
                    <a:latin typeface="Arial" panose="020B0604020202020204" pitchFamily="34" charset="0"/>
                    <a:cs typeface="Arial" panose="020B0604020202020204" pitchFamily="34" charset="0"/>
                  </a:rPr>
                  <a:t>	</a:t>
                </a:r>
                <a:r>
                  <a:rPr lang="en-US" sz="2400" dirty="0">
                    <a:solidFill>
                      <a:srgbClr val="0070C0"/>
                    </a:solidFill>
                    <a:cs typeface="Arial" panose="020B0604020202020204" pitchFamily="34" charset="0"/>
                  </a:rPr>
                  <a:t> </a:t>
                </a:r>
                <a14:m>
                  <m:oMath xmlns:m="http://schemas.openxmlformats.org/officeDocument/2006/math">
                    <m:f>
                      <m:fPr>
                        <m:ctrlPr>
                          <a:rPr lang="en-US" sz="2400" i="1" smtClean="0">
                            <a:solidFill>
                              <a:srgbClr val="0070C0"/>
                            </a:solidFill>
                            <a:latin typeface="Cambria Math" panose="02040503050406030204" pitchFamily="18" charset="0"/>
                            <a:cs typeface="Arial" panose="020B0604020202020204" pitchFamily="34" charset="0"/>
                          </a:rPr>
                        </m:ctrlPr>
                      </m:fPr>
                      <m:num>
                        <m:sSub>
                          <m:sSubPr>
                            <m:ctrlPr>
                              <a:rPr lang="en-US" sz="2400" i="1" smtClean="0">
                                <a:solidFill>
                                  <a:srgbClr val="0070C0"/>
                                </a:solidFill>
                                <a:latin typeface="Cambria Math" panose="02040503050406030204" pitchFamily="18" charset="0"/>
                                <a:cs typeface="Arial" panose="020B0604020202020204" pitchFamily="34" charset="0"/>
                              </a:rPr>
                            </m:ctrlPr>
                          </m:sSubPr>
                          <m:e>
                            <m:r>
                              <a:rPr lang="en-US" sz="2400" b="0" i="1" smtClean="0">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𝑔</m:t>
                            </m:r>
                          </m:sub>
                        </m:sSub>
                      </m:num>
                      <m:den>
                        <m:sSub>
                          <m:sSubPr>
                            <m:ctrlPr>
                              <a:rPr lang="en-US" sz="2400" i="1" smtClean="0">
                                <a:solidFill>
                                  <a:srgbClr val="0070C0"/>
                                </a:solidFill>
                                <a:latin typeface="Cambria Math" panose="02040503050406030204" pitchFamily="18" charset="0"/>
                                <a:cs typeface="Arial" panose="020B0604020202020204" pitchFamily="34" charset="0"/>
                              </a:rPr>
                            </m:ctrlPr>
                          </m:sSubPr>
                          <m:e>
                            <m:r>
                              <a:rPr lang="en-US" sz="2400" b="0" i="1" smtClean="0">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𝑠</m:t>
                            </m:r>
                          </m:sub>
                        </m:sSub>
                      </m:den>
                    </m:f>
                    <m:r>
                      <a:rPr lang="en-US" sz="2400" b="0" i="1" smtClean="0">
                        <a:solidFill>
                          <a:srgbClr val="0070C0"/>
                        </a:solidFill>
                        <a:latin typeface="Cambria Math" panose="02040503050406030204" pitchFamily="18" charset="0"/>
                        <a:cs typeface="Arial" panose="020B0604020202020204" pitchFamily="34" charset="0"/>
                      </a:rPr>
                      <m:t>=</m:t>
                    </m:r>
                    <m:sSup>
                      <m:sSupPr>
                        <m:ctrlPr>
                          <a:rPr lang="en-US" sz="2400" b="0" i="1" smtClean="0">
                            <a:solidFill>
                              <a:srgbClr val="0070C0"/>
                            </a:solidFill>
                            <a:latin typeface="Cambria Math" panose="02040503050406030204" pitchFamily="18" charset="0"/>
                            <a:cs typeface="Arial" panose="020B0604020202020204" pitchFamily="34" charset="0"/>
                          </a:rPr>
                        </m:ctrlPr>
                      </m:sSupPr>
                      <m:e>
                        <m:d>
                          <m:dPr>
                            <m:begChr m:val="["/>
                            <m:endChr m:val="]"/>
                            <m:ctrlPr>
                              <a:rPr lang="en-US" sz="2400" i="1">
                                <a:solidFill>
                                  <a:srgbClr val="0070C0"/>
                                </a:solidFill>
                                <a:latin typeface="Cambria Math" panose="02040503050406030204" pitchFamily="18" charset="0"/>
                                <a:cs typeface="Arial" panose="020B0604020202020204" pitchFamily="34" charset="0"/>
                              </a:rPr>
                            </m:ctrlPr>
                          </m:dPr>
                          <m:e>
                            <m:f>
                              <m:fPr>
                                <m:ctrlPr>
                                  <a:rPr lang="en-US" sz="2400" i="1">
                                    <a:solidFill>
                                      <a:srgbClr val="0070C0"/>
                                    </a:solidFill>
                                    <a:latin typeface="Cambria Math" panose="02040503050406030204" pitchFamily="18" charset="0"/>
                                    <a:cs typeface="Arial" panose="020B0604020202020204" pitchFamily="34" charset="0"/>
                                  </a:rPr>
                                </m:ctrlPr>
                              </m:fPr>
                              <m:num>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num>
                              <m:den>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𝑔</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den>
                            </m:f>
                          </m:e>
                        </m:d>
                      </m:e>
                      <m:sup>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m:t>
                        </m:r>
                      </m:sup>
                    </m:sSup>
                    <m:r>
                      <a:rPr lang="en-US" sz="2400" b="0" i="1" smtClean="0">
                        <a:solidFill>
                          <a:srgbClr val="0070C0"/>
                        </a:solidFill>
                        <a:latin typeface="Cambria Math" panose="02040503050406030204" pitchFamily="18" charset="0"/>
                        <a:cs typeface="Arial" panose="020B0604020202020204" pitchFamily="34" charset="0"/>
                      </a:rPr>
                      <m:t>=</m:t>
                    </m:r>
                  </m:oMath>
                </a14:m>
                <a:r>
                  <a:rPr lang="en-US" sz="2400" dirty="0">
                    <a:solidFill>
                      <a:srgbClr val="0070C0"/>
                    </a:solidFill>
                    <a:cs typeface="Arial" panose="020B0604020202020204" pitchFamily="34" charset="0"/>
                  </a:rPr>
                  <a:t> </a:t>
                </a:r>
                <a14:m>
                  <m:oMath xmlns:m="http://schemas.openxmlformats.org/officeDocument/2006/math">
                    <m:d>
                      <m:dPr>
                        <m:begChr m:val="["/>
                        <m:endChr m:val="]"/>
                        <m:ctrlPr>
                          <a:rPr lang="en-US" sz="2400" i="1">
                            <a:solidFill>
                              <a:srgbClr val="0070C0"/>
                            </a:solidFill>
                            <a:latin typeface="Cambria Math" panose="02040503050406030204" pitchFamily="18" charset="0"/>
                            <a:cs typeface="Arial" panose="020B0604020202020204" pitchFamily="34" charset="0"/>
                          </a:rPr>
                        </m:ctrlPr>
                      </m:dPr>
                      <m:e>
                        <m:f>
                          <m:fPr>
                            <m:ctrlPr>
                              <a:rPr lang="en-US" sz="2400" i="1">
                                <a:solidFill>
                                  <a:srgbClr val="0070C0"/>
                                </a:solidFill>
                                <a:latin typeface="Cambria Math" panose="02040503050406030204" pitchFamily="18" charset="0"/>
                                <a:cs typeface="Arial" panose="020B0604020202020204" pitchFamily="34" charset="0"/>
                              </a:rPr>
                            </m:ctrlPr>
                          </m:fPr>
                          <m:num>
                            <m:d>
                              <m:dPr>
                                <m:ctrlPr>
                                  <a:rPr lang="en-US" sz="2400" i="1">
                                    <a:solidFill>
                                      <a:srgbClr val="FF0000"/>
                                    </a:solidFill>
                                    <a:latin typeface="Cambria Math" panose="02040503050406030204" pitchFamily="18" charset="0"/>
                                    <a:cs typeface="Arial" panose="020B0604020202020204" pitchFamily="34" charset="0"/>
                                  </a:rPr>
                                </m:ctrlPr>
                              </m:dPr>
                              <m:e>
                                <m:r>
                                  <a:rPr lang="en-US" sz="2400" b="0" i="1" smtClean="0">
                                    <a:solidFill>
                                      <a:srgbClr val="FF0000"/>
                                    </a:solidFill>
                                    <a:latin typeface="Cambria Math" panose="02040503050406030204" pitchFamily="18" charset="0"/>
                                    <a:cs typeface="Arial" panose="020B0604020202020204" pitchFamily="34" charset="0"/>
                                  </a:rPr>
                                  <m:t>2.65</m:t>
                                </m:r>
                                <m:r>
                                  <a:rPr lang="en-US" sz="2400" i="1">
                                    <a:solidFill>
                                      <a:srgbClr val="FF0000"/>
                                    </a:solidFill>
                                    <a:latin typeface="Cambria Math" panose="02040503050406030204" pitchFamily="18" charset="0"/>
                                    <a:cs typeface="Arial" panose="020B0604020202020204" pitchFamily="34" charset="0"/>
                                  </a:rPr>
                                  <m:t> −</m:t>
                                </m:r>
                                <m:r>
                                  <a:rPr lang="en-US" sz="2400" b="0" i="1" smtClean="0">
                                    <a:solidFill>
                                      <a:srgbClr val="FF0000"/>
                                    </a:solidFill>
                                    <a:latin typeface="Cambria Math" panose="02040503050406030204" pitchFamily="18" charset="0"/>
                                    <a:cs typeface="Arial" panose="020B0604020202020204" pitchFamily="34" charset="0"/>
                                  </a:rPr>
                                  <m:t>1</m:t>
                                </m:r>
                              </m:e>
                            </m:d>
                          </m:num>
                          <m:den>
                            <m:d>
                              <m:dPr>
                                <m:ctrlPr>
                                  <a:rPr lang="en-US" sz="2400" i="1">
                                    <a:solidFill>
                                      <a:srgbClr val="FF0000"/>
                                    </a:solidFill>
                                    <a:latin typeface="Cambria Math" panose="02040503050406030204" pitchFamily="18" charset="0"/>
                                    <a:cs typeface="Arial" panose="020B0604020202020204" pitchFamily="34" charset="0"/>
                                  </a:rPr>
                                </m:ctrlPr>
                              </m:dPr>
                              <m:e>
                                <m:r>
                                  <a:rPr lang="en-US" sz="2400" b="0" i="1" smtClean="0">
                                    <a:solidFill>
                                      <a:srgbClr val="FF0000"/>
                                    </a:solidFill>
                                    <a:latin typeface="Cambria Math" panose="02040503050406030204" pitchFamily="18" charset="0"/>
                                    <a:cs typeface="Arial" panose="020B0604020202020204" pitchFamily="34" charset="0"/>
                                  </a:rPr>
                                  <m:t>7.5</m:t>
                                </m:r>
                                <m:r>
                                  <a:rPr lang="en-US" sz="2400" i="1">
                                    <a:solidFill>
                                      <a:srgbClr val="FF0000"/>
                                    </a:solidFill>
                                    <a:latin typeface="Cambria Math" panose="02040503050406030204" pitchFamily="18" charset="0"/>
                                    <a:cs typeface="Arial" panose="020B0604020202020204" pitchFamily="34" charset="0"/>
                                  </a:rPr>
                                  <m:t> −</m:t>
                                </m:r>
                                <m:r>
                                  <a:rPr lang="en-US" sz="2400" b="0" i="1" smtClean="0">
                                    <a:solidFill>
                                      <a:srgbClr val="FF0000"/>
                                    </a:solidFill>
                                    <a:latin typeface="Cambria Math" panose="02040503050406030204" pitchFamily="18" charset="0"/>
                                    <a:cs typeface="Arial" panose="020B0604020202020204" pitchFamily="34" charset="0"/>
                                  </a:rPr>
                                  <m:t>1</m:t>
                                </m:r>
                              </m:e>
                            </m:d>
                          </m:den>
                        </m:f>
                      </m:e>
                    </m:d>
                    <m:r>
                      <a:rPr lang="en-US" sz="24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=0.254</m:t>
                    </m:r>
                  </m:oMath>
                </a14:m>
                <a:r>
                  <a:rPr lang="en-GB" sz="2400" dirty="0">
                    <a:solidFill>
                      <a:srgbClr val="0070C0"/>
                    </a:solidFill>
                    <a:latin typeface="Arial" panose="020B0604020202020204" pitchFamily="34" charset="0"/>
                    <a:cs typeface="Arial" panose="020B0604020202020204" pitchFamily="34" charset="0"/>
                  </a:rPr>
                  <a:t>, </a:t>
                </a:r>
                <a14:m>
                  <m:oMath xmlns:m="http://schemas.openxmlformats.org/officeDocument/2006/math">
                    <m:sSub>
                      <m:sSubPr>
                        <m:ctrlPr>
                          <a:rPr lang="en-US" sz="2400" i="1">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cs typeface="Arial" panose="020B0604020202020204" pitchFamily="34" charset="0"/>
                          </a:rPr>
                          <m:t>𝑑</m:t>
                        </m:r>
                      </m:e>
                      <m:sub>
                        <m:r>
                          <a:rPr lang="en-US" sz="2400" i="1">
                            <a:solidFill>
                              <a:srgbClr val="0070C0"/>
                            </a:solidFill>
                            <a:latin typeface="Cambria Math" panose="02040503050406030204" pitchFamily="18" charset="0"/>
                            <a:cs typeface="Arial" panose="020B0604020202020204" pitchFamily="34" charset="0"/>
                          </a:rPr>
                          <m:t>𝑔</m:t>
                        </m:r>
                      </m:sub>
                    </m:sSub>
                    <m:r>
                      <a:rPr lang="en-US" sz="2400" b="0" i="1" smtClean="0">
                        <a:solidFill>
                          <a:srgbClr val="0070C0"/>
                        </a:solidFill>
                        <a:latin typeface="Cambria Math" panose="02040503050406030204" pitchFamily="18" charset="0"/>
                        <a:cs typeface="Arial" panose="020B0604020202020204" pitchFamily="34" charset="0"/>
                      </a:rPr>
                      <m:t>=0.254</m:t>
                    </m:r>
                    <m:sSub>
                      <m:sSubPr>
                        <m:ctrlPr>
                          <a:rPr lang="en-US" sz="2400" i="1">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𝑠</m:t>
                        </m:r>
                      </m:sub>
                    </m:sSub>
                  </m:oMath>
                </a14:m>
                <a:endParaRPr lang="en-GB" sz="2400" dirty="0">
                  <a:solidFill>
                    <a:srgbClr val="0070C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t>If the same particles are settling in a pulp of density 1.5.</a:t>
                </a:r>
              </a:p>
              <a:p>
                <a:pPr algn="just">
                  <a:lnSpc>
                    <a:spcPct val="150000"/>
                  </a:lnSpc>
                </a:pPr>
                <a:r>
                  <a:rPr lang="en-GB" sz="2400" dirty="0">
                    <a:solidFill>
                      <a:srgbClr val="0070C0"/>
                    </a:solidFill>
                    <a:latin typeface="Arial" panose="020B0604020202020204" pitchFamily="34" charset="0"/>
                    <a:cs typeface="Arial" panose="020B0604020202020204" pitchFamily="34" charset="0"/>
                  </a:rPr>
                  <a:t>	</a:t>
                </a:r>
                <a:r>
                  <a:rPr lang="en-US" sz="2400" dirty="0">
                    <a:solidFill>
                      <a:srgbClr val="0070C0"/>
                    </a:solidFill>
                    <a:cs typeface="Arial" panose="020B0604020202020204" pitchFamily="34" charset="0"/>
                  </a:rPr>
                  <a:t> </a:t>
                </a:r>
                <a14:m>
                  <m:oMath xmlns:m="http://schemas.openxmlformats.org/officeDocument/2006/math">
                    <m:f>
                      <m:fPr>
                        <m:ctrlPr>
                          <a:rPr lang="en-US" sz="2400" i="1" smtClean="0">
                            <a:solidFill>
                              <a:srgbClr val="0070C0"/>
                            </a:solidFill>
                            <a:latin typeface="Cambria Math" panose="02040503050406030204" pitchFamily="18" charset="0"/>
                            <a:cs typeface="Arial" panose="020B0604020202020204" pitchFamily="34" charset="0"/>
                          </a:rPr>
                        </m:ctrlPr>
                      </m:fPr>
                      <m:num>
                        <m:sSub>
                          <m:sSubPr>
                            <m:ctrlPr>
                              <a:rPr lang="en-US" sz="2400" i="1" smtClean="0">
                                <a:solidFill>
                                  <a:srgbClr val="0070C0"/>
                                </a:solidFill>
                                <a:latin typeface="Cambria Math" panose="02040503050406030204" pitchFamily="18" charset="0"/>
                                <a:cs typeface="Arial" panose="020B0604020202020204" pitchFamily="34" charset="0"/>
                              </a:rPr>
                            </m:ctrlPr>
                          </m:sSubPr>
                          <m:e>
                            <m:r>
                              <a:rPr lang="en-US" sz="2400" b="0" i="1" smtClean="0">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𝑔</m:t>
                            </m:r>
                          </m:sub>
                        </m:sSub>
                      </m:num>
                      <m:den>
                        <m:sSub>
                          <m:sSubPr>
                            <m:ctrlPr>
                              <a:rPr lang="en-US" sz="2400" i="1" smtClean="0">
                                <a:solidFill>
                                  <a:srgbClr val="0070C0"/>
                                </a:solidFill>
                                <a:latin typeface="Cambria Math" panose="02040503050406030204" pitchFamily="18" charset="0"/>
                                <a:cs typeface="Arial" panose="020B0604020202020204" pitchFamily="34" charset="0"/>
                              </a:rPr>
                            </m:ctrlPr>
                          </m:sSubPr>
                          <m:e>
                            <m:r>
                              <a:rPr lang="en-US" sz="2400" b="0" i="1" smtClean="0">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𝑠</m:t>
                            </m:r>
                          </m:sub>
                        </m:sSub>
                      </m:den>
                    </m:f>
                    <m:r>
                      <a:rPr lang="en-US" sz="2400" b="0" i="1" smtClean="0">
                        <a:solidFill>
                          <a:srgbClr val="0070C0"/>
                        </a:solidFill>
                        <a:latin typeface="Cambria Math" panose="02040503050406030204" pitchFamily="18" charset="0"/>
                        <a:cs typeface="Arial" panose="020B0604020202020204" pitchFamily="34" charset="0"/>
                      </a:rPr>
                      <m:t>=</m:t>
                    </m:r>
                    <m:sSup>
                      <m:sSupPr>
                        <m:ctrlPr>
                          <a:rPr lang="en-US" sz="2400" b="0" i="1" smtClean="0">
                            <a:solidFill>
                              <a:srgbClr val="0070C0"/>
                            </a:solidFill>
                            <a:latin typeface="Cambria Math" panose="02040503050406030204" pitchFamily="18" charset="0"/>
                            <a:cs typeface="Arial" panose="020B0604020202020204" pitchFamily="34" charset="0"/>
                          </a:rPr>
                        </m:ctrlPr>
                      </m:sSupPr>
                      <m:e>
                        <m:d>
                          <m:dPr>
                            <m:begChr m:val="["/>
                            <m:endChr m:val="]"/>
                            <m:ctrlPr>
                              <a:rPr lang="en-US" sz="2400" i="1">
                                <a:solidFill>
                                  <a:srgbClr val="0070C0"/>
                                </a:solidFill>
                                <a:latin typeface="Cambria Math" panose="02040503050406030204" pitchFamily="18" charset="0"/>
                                <a:cs typeface="Arial" panose="020B0604020202020204" pitchFamily="34" charset="0"/>
                              </a:rPr>
                            </m:ctrlPr>
                          </m:dPr>
                          <m:e>
                            <m:f>
                              <m:fPr>
                                <m:ctrlPr>
                                  <a:rPr lang="en-US" sz="2400" i="1">
                                    <a:solidFill>
                                      <a:srgbClr val="0070C0"/>
                                    </a:solidFill>
                                    <a:latin typeface="Cambria Math" panose="02040503050406030204" pitchFamily="18" charset="0"/>
                                    <a:cs typeface="Arial" panose="020B0604020202020204" pitchFamily="34" charset="0"/>
                                  </a:rPr>
                                </m:ctrlPr>
                              </m:fPr>
                              <m:num>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𝑠</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𝑝</m:t>
                                        </m:r>
                                      </m:sub>
                                    </m:sSub>
                                  </m:e>
                                </m:d>
                              </m:num>
                              <m:den>
                                <m:d>
                                  <m:dPr>
                                    <m:ctrlPr>
                                      <a:rPr lang="en-US" sz="2400" i="1">
                                        <a:solidFill>
                                          <a:srgbClr val="FF0000"/>
                                        </a:solidFill>
                                        <a:latin typeface="Cambria Math" panose="02040503050406030204" pitchFamily="18" charset="0"/>
                                        <a:cs typeface="Arial" panose="020B0604020202020204" pitchFamily="34" charset="0"/>
                                      </a:rPr>
                                    </m:ctrlPr>
                                  </m:dPr>
                                  <m:e>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𝑔</m:t>
                                        </m:r>
                                      </m:sub>
                                    </m:sSub>
                                    <m:r>
                                      <a:rPr lang="en-US" sz="2400" i="1">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𝑝</m:t>
                                        </m:r>
                                      </m:sub>
                                    </m:sSub>
                                  </m:e>
                                </m:d>
                              </m:den>
                            </m:f>
                          </m:e>
                        </m:d>
                      </m:e>
                      <m:sup>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m:t>
                        </m:r>
                      </m:sup>
                    </m:sSup>
                    <m:r>
                      <a:rPr lang="en-US" sz="2400" b="0" i="1" smtClean="0">
                        <a:solidFill>
                          <a:srgbClr val="0070C0"/>
                        </a:solidFill>
                        <a:latin typeface="Cambria Math" panose="02040503050406030204" pitchFamily="18" charset="0"/>
                        <a:cs typeface="Arial" panose="020B0604020202020204" pitchFamily="34" charset="0"/>
                      </a:rPr>
                      <m:t>=</m:t>
                    </m:r>
                  </m:oMath>
                </a14:m>
                <a:r>
                  <a:rPr lang="en-US" sz="2400" dirty="0">
                    <a:solidFill>
                      <a:srgbClr val="0070C0"/>
                    </a:solidFill>
                    <a:cs typeface="Arial" panose="020B0604020202020204" pitchFamily="34" charset="0"/>
                  </a:rPr>
                  <a:t> </a:t>
                </a:r>
                <a14:m>
                  <m:oMath xmlns:m="http://schemas.openxmlformats.org/officeDocument/2006/math">
                    <m:d>
                      <m:dPr>
                        <m:begChr m:val="["/>
                        <m:endChr m:val="]"/>
                        <m:ctrlPr>
                          <a:rPr lang="en-US" sz="2400" i="1">
                            <a:solidFill>
                              <a:srgbClr val="0070C0"/>
                            </a:solidFill>
                            <a:latin typeface="Cambria Math" panose="02040503050406030204" pitchFamily="18" charset="0"/>
                            <a:cs typeface="Arial" panose="020B0604020202020204" pitchFamily="34" charset="0"/>
                          </a:rPr>
                        </m:ctrlPr>
                      </m:dPr>
                      <m:e>
                        <m:f>
                          <m:fPr>
                            <m:ctrlPr>
                              <a:rPr lang="en-US" sz="2400" i="1">
                                <a:solidFill>
                                  <a:srgbClr val="0070C0"/>
                                </a:solidFill>
                                <a:latin typeface="Cambria Math" panose="02040503050406030204" pitchFamily="18" charset="0"/>
                                <a:cs typeface="Arial" panose="020B0604020202020204" pitchFamily="34" charset="0"/>
                              </a:rPr>
                            </m:ctrlPr>
                          </m:fPr>
                          <m:num>
                            <m:d>
                              <m:dPr>
                                <m:ctrlPr>
                                  <a:rPr lang="en-US" sz="2400" i="1">
                                    <a:solidFill>
                                      <a:srgbClr val="FF0000"/>
                                    </a:solidFill>
                                    <a:latin typeface="Cambria Math" panose="02040503050406030204" pitchFamily="18" charset="0"/>
                                    <a:cs typeface="Arial" panose="020B0604020202020204" pitchFamily="34" charset="0"/>
                                  </a:rPr>
                                </m:ctrlPr>
                              </m:dPr>
                              <m:e>
                                <m:r>
                                  <a:rPr lang="en-US" sz="2400" b="0" i="1" smtClean="0">
                                    <a:solidFill>
                                      <a:srgbClr val="FF0000"/>
                                    </a:solidFill>
                                    <a:latin typeface="Cambria Math" panose="02040503050406030204" pitchFamily="18" charset="0"/>
                                    <a:cs typeface="Arial" panose="020B0604020202020204" pitchFamily="34" charset="0"/>
                                  </a:rPr>
                                  <m:t>2.65</m:t>
                                </m:r>
                                <m:r>
                                  <a:rPr lang="en-US" sz="2400" i="1">
                                    <a:solidFill>
                                      <a:srgbClr val="FF0000"/>
                                    </a:solidFill>
                                    <a:latin typeface="Cambria Math" panose="02040503050406030204" pitchFamily="18" charset="0"/>
                                    <a:cs typeface="Arial" panose="020B0604020202020204" pitchFamily="34" charset="0"/>
                                  </a:rPr>
                                  <m:t> −</m:t>
                                </m:r>
                                <m:r>
                                  <a:rPr lang="en-US" sz="2400" b="0" i="1" smtClean="0">
                                    <a:solidFill>
                                      <a:srgbClr val="FF0000"/>
                                    </a:solidFill>
                                    <a:latin typeface="Cambria Math" panose="02040503050406030204" pitchFamily="18" charset="0"/>
                                    <a:cs typeface="Arial" panose="020B0604020202020204" pitchFamily="34" charset="0"/>
                                  </a:rPr>
                                  <m:t>1.5</m:t>
                                </m:r>
                              </m:e>
                            </m:d>
                          </m:num>
                          <m:den>
                            <m:d>
                              <m:dPr>
                                <m:ctrlPr>
                                  <a:rPr lang="en-US" sz="2400" i="1">
                                    <a:solidFill>
                                      <a:srgbClr val="FF0000"/>
                                    </a:solidFill>
                                    <a:latin typeface="Cambria Math" panose="02040503050406030204" pitchFamily="18" charset="0"/>
                                    <a:cs typeface="Arial" panose="020B0604020202020204" pitchFamily="34" charset="0"/>
                                  </a:rPr>
                                </m:ctrlPr>
                              </m:dPr>
                              <m:e>
                                <m:r>
                                  <a:rPr lang="en-US" sz="2400" b="0" i="1" smtClean="0">
                                    <a:solidFill>
                                      <a:srgbClr val="FF0000"/>
                                    </a:solidFill>
                                    <a:latin typeface="Cambria Math" panose="02040503050406030204" pitchFamily="18" charset="0"/>
                                    <a:cs typeface="Arial" panose="020B0604020202020204" pitchFamily="34" charset="0"/>
                                  </a:rPr>
                                  <m:t>7.5</m:t>
                                </m:r>
                                <m:r>
                                  <a:rPr lang="en-US" sz="2400" i="1">
                                    <a:solidFill>
                                      <a:srgbClr val="FF0000"/>
                                    </a:solidFill>
                                    <a:latin typeface="Cambria Math" panose="02040503050406030204" pitchFamily="18" charset="0"/>
                                    <a:cs typeface="Arial" panose="020B0604020202020204" pitchFamily="34" charset="0"/>
                                  </a:rPr>
                                  <m:t> −</m:t>
                                </m:r>
                                <m:r>
                                  <a:rPr lang="en-US" sz="2400" b="0" i="1" smtClean="0">
                                    <a:solidFill>
                                      <a:srgbClr val="FF0000"/>
                                    </a:solidFill>
                                    <a:latin typeface="Cambria Math" panose="02040503050406030204" pitchFamily="18" charset="0"/>
                                    <a:cs typeface="Arial" panose="020B0604020202020204" pitchFamily="34" charset="0"/>
                                  </a:rPr>
                                  <m:t>1.5</m:t>
                                </m:r>
                              </m:e>
                            </m:d>
                          </m:den>
                        </m:f>
                      </m:e>
                    </m:d>
                    <m:r>
                      <a:rPr lang="en-US" sz="24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=0.191</m:t>
                    </m:r>
                  </m:oMath>
                </a14:m>
                <a:r>
                  <a:rPr lang="en-GB" sz="2400" dirty="0">
                    <a:solidFill>
                      <a:srgbClr val="0070C0"/>
                    </a:solidFill>
                    <a:latin typeface="Arial" panose="020B0604020202020204" pitchFamily="34" charset="0"/>
                    <a:cs typeface="Arial" panose="020B0604020202020204" pitchFamily="34" charset="0"/>
                  </a:rPr>
                  <a:t>, </a:t>
                </a:r>
                <a14:m>
                  <m:oMath xmlns:m="http://schemas.openxmlformats.org/officeDocument/2006/math">
                    <m:sSub>
                      <m:sSubPr>
                        <m:ctrlPr>
                          <a:rPr lang="en-US" sz="2400" i="1">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cs typeface="Arial" panose="020B0604020202020204" pitchFamily="34" charset="0"/>
                          </a:rPr>
                          <m:t>𝑑</m:t>
                        </m:r>
                      </m:e>
                      <m:sub>
                        <m:r>
                          <a:rPr lang="en-US" sz="2400" i="1">
                            <a:solidFill>
                              <a:srgbClr val="0070C0"/>
                            </a:solidFill>
                            <a:latin typeface="Cambria Math" panose="02040503050406030204" pitchFamily="18" charset="0"/>
                            <a:cs typeface="Arial" panose="020B0604020202020204" pitchFamily="34" charset="0"/>
                          </a:rPr>
                          <m:t>𝑔</m:t>
                        </m:r>
                      </m:sub>
                    </m:sSub>
                    <m:r>
                      <a:rPr lang="en-US" sz="2400" b="0" i="1" smtClean="0">
                        <a:solidFill>
                          <a:srgbClr val="0070C0"/>
                        </a:solidFill>
                        <a:latin typeface="Cambria Math" panose="02040503050406030204" pitchFamily="18" charset="0"/>
                        <a:cs typeface="Arial" panose="020B0604020202020204" pitchFamily="34" charset="0"/>
                      </a:rPr>
                      <m:t>=0.191</m:t>
                    </m:r>
                    <m:sSub>
                      <m:sSubPr>
                        <m:ctrlPr>
                          <a:rPr lang="en-US" sz="2400" i="1" smtClean="0">
                            <a:solidFill>
                              <a:srgbClr val="0070C0"/>
                            </a:solidFill>
                            <a:latin typeface="Cambria Math" panose="02040503050406030204" pitchFamily="18" charset="0"/>
                            <a:cs typeface="Arial" panose="020B0604020202020204" pitchFamily="34" charset="0"/>
                          </a:rPr>
                        </m:ctrlPr>
                      </m:sSubPr>
                      <m:e>
                        <m:r>
                          <a:rPr lang="en-US" sz="2400" i="1">
                            <a:solidFill>
                              <a:srgbClr val="0070C0"/>
                            </a:solidFill>
                            <a:latin typeface="Cambria Math" panose="02040503050406030204" pitchFamily="18" charset="0"/>
                            <a:cs typeface="Arial" panose="020B0604020202020204" pitchFamily="34" charset="0"/>
                          </a:rPr>
                          <m:t>𝑑</m:t>
                        </m:r>
                      </m:e>
                      <m:sub>
                        <m:r>
                          <a:rPr lang="en-US" sz="2400" b="0" i="1" smtClean="0">
                            <a:solidFill>
                              <a:srgbClr val="0070C0"/>
                            </a:solidFill>
                            <a:latin typeface="Cambria Math" panose="02040503050406030204" pitchFamily="18" charset="0"/>
                            <a:cs typeface="Arial" panose="020B0604020202020204" pitchFamily="34" charset="0"/>
                          </a:rPr>
                          <m:t>𝑠</m:t>
                        </m:r>
                      </m:sub>
                    </m:sSub>
                  </m:oMath>
                </a14:m>
                <a:endParaRPr lang="en-GB" sz="2400" dirty="0">
                  <a:solidFill>
                    <a:srgbClr val="0070C0"/>
                  </a:solidFill>
                  <a:latin typeface="Arial" panose="020B0604020202020204" pitchFamily="34" charset="0"/>
                  <a:cs typeface="Arial" panose="020B0604020202020204" pitchFamily="34" charset="0"/>
                </a:endParaRPr>
              </a:p>
            </p:txBody>
          </p:sp>
        </mc:Choice>
        <mc:Fallback>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482476"/>
                <a:ext cx="12192000" cy="6165919"/>
              </a:xfrm>
              <a:prstGeom prst="rect">
                <a:avLst/>
              </a:prstGeom>
              <a:blipFill>
                <a:blip r:embed="rId3"/>
                <a:stretch>
                  <a:fillRect l="-832" r="-728"/>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07928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482476"/>
            <a:ext cx="12192000" cy="3901837"/>
          </a:xfrm>
          <a:prstGeom prst="rect">
            <a:avLst/>
          </a:prstGeom>
          <a:noFill/>
        </p:spPr>
        <p:txBody>
          <a:bodyPr wrap="square" rtlCol="0">
            <a:spAutoFit/>
          </a:bodyPr>
          <a:lstStyle/>
          <a:p>
            <a:pPr>
              <a:lnSpc>
                <a:spcPct val="150000"/>
              </a:lnSpc>
            </a:pPr>
            <a:r>
              <a:rPr lang="en-US" sz="2400" b="1" i="0" dirty="0">
                <a:solidFill>
                  <a:srgbClr val="FF40FF"/>
                </a:solidFill>
                <a:effectLst/>
                <a:latin typeface="Arial" panose="020B0604020202020204" pitchFamily="34" charset="0"/>
                <a:cs typeface="Arial" panose="020B0604020202020204" pitchFamily="34" charset="0"/>
              </a:rPr>
              <a:t>Hindered settling (cont.)</a:t>
            </a:r>
          </a:p>
          <a:p>
            <a:pPr marL="342900" indent="-342900" algn="just">
              <a:lnSpc>
                <a:spcPct val="150000"/>
              </a:lnSpc>
              <a:buFont typeface="Wingdings" pitchFamily="2" charset="2"/>
              <a:buChar char="§"/>
            </a:pPr>
            <a:r>
              <a:rPr lang="en-US" sz="2400" dirty="0">
                <a:solidFill>
                  <a:srgbClr val="0070C0"/>
                </a:solidFill>
                <a:latin typeface="Arial" panose="020B0604020202020204" pitchFamily="34" charset="0"/>
                <a:cs typeface="Arial" panose="020B0604020202020204" pitchFamily="34" charset="0"/>
              </a:rPr>
              <a:t>The hindered-settling ratio is always greater than the free-settling ratio, and the denser the pulp, the greater is the ratio of the diameter of equal settling particles.</a:t>
            </a:r>
          </a:p>
          <a:p>
            <a:pPr marL="342900" indent="-342900" algn="just">
              <a:lnSpc>
                <a:spcPct val="150000"/>
              </a:lnSpc>
              <a:buFont typeface="Wingdings" pitchFamily="2" charset="2"/>
              <a:buChar char="§"/>
            </a:pPr>
            <a:r>
              <a:rPr lang="en-US" sz="2400" dirty="0">
                <a:solidFill>
                  <a:srgbClr val="0070C0"/>
                </a:solidFill>
                <a:latin typeface="Arial" panose="020B0604020202020204" pitchFamily="34" charset="0"/>
                <a:cs typeface="Arial" panose="020B0604020202020204" pitchFamily="34" charset="0"/>
              </a:rPr>
              <a:t>Hindered-settling classifiers are used to increase the effect of density on the separation, whereas free-settling classifiers use relatively dilute suspensions to increase the effect of size on the separation.</a:t>
            </a:r>
          </a:p>
          <a:p>
            <a:pPr marL="342900" indent="-342900" algn="just">
              <a:lnSpc>
                <a:spcPct val="150000"/>
              </a:lnSpc>
              <a:buFont typeface="Wingdings" pitchFamily="2" charset="2"/>
              <a:buChar char="§"/>
            </a:pPr>
            <a:endParaRPr lang="en-US" sz="2400" dirty="0">
              <a:solidFill>
                <a:srgbClr val="0070C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1">
            <a:extLst>
              <a:ext uri="{FF2B5EF4-FFF2-40B4-BE49-F238E27FC236}">
                <a16:creationId xmlns:a16="http://schemas.microsoft.com/office/drawing/2014/main" id="{EA3A9E74-1C21-1240-626C-9F58C7F99C76}"/>
              </a:ext>
            </a:extLst>
          </p:cNvPr>
          <p:cNvPicPr>
            <a:picLocks noChangeAspect="1" noChangeArrowheads="1"/>
          </p:cNvPicPr>
          <p:nvPr/>
        </p:nvPicPr>
        <p:blipFill>
          <a:blip r:embed="rId3" cstate="print"/>
          <a:srcRect/>
          <a:stretch>
            <a:fillRect/>
          </a:stretch>
        </p:blipFill>
        <p:spPr bwMode="auto">
          <a:xfrm>
            <a:off x="743000" y="3850236"/>
            <a:ext cx="3905200" cy="2822570"/>
          </a:xfrm>
          <a:prstGeom prst="rect">
            <a:avLst/>
          </a:prstGeom>
          <a:noFill/>
          <a:ln w="9525">
            <a:noFill/>
            <a:miter lim="800000"/>
            <a:headEnd/>
            <a:tailEnd/>
          </a:ln>
        </p:spPr>
      </p:pic>
      <p:sp>
        <p:nvSpPr>
          <p:cNvPr id="4" name="TextBox 3">
            <a:extLst>
              <a:ext uri="{FF2B5EF4-FFF2-40B4-BE49-F238E27FC236}">
                <a16:creationId xmlns:a16="http://schemas.microsoft.com/office/drawing/2014/main" id="{4E8794FE-477F-F42C-72EE-89DCD8F0614C}"/>
              </a:ext>
            </a:extLst>
          </p:cNvPr>
          <p:cNvSpPr txBox="1"/>
          <p:nvPr/>
        </p:nvSpPr>
        <p:spPr>
          <a:xfrm>
            <a:off x="3797597" y="6308954"/>
            <a:ext cx="78295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Classification by (a) free settling, (b) hindered settling</a:t>
            </a:r>
          </a:p>
        </p:txBody>
      </p:sp>
    </p:spTree>
    <p:extLst>
      <p:ext uri="{BB962C8B-B14F-4D97-AF65-F5344CB8AC3E}">
        <p14:creationId xmlns:p14="http://schemas.microsoft.com/office/powerpoint/2010/main" val="2272810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1685846"/>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5.1.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5.2. Principle of classification: Settling </a:t>
            </a:r>
          </a:p>
          <a:p>
            <a:pPr>
              <a:lnSpc>
                <a:spcPct val="150000"/>
              </a:lnSpc>
            </a:pPr>
            <a:r>
              <a:rPr lang="en-US" sz="2400" b="1" dirty="0">
                <a:latin typeface="Arial" panose="020B0604020202020204" pitchFamily="34" charset="0"/>
                <a:cs typeface="Arial" panose="020B0604020202020204" pitchFamily="34" charset="0"/>
              </a:rPr>
              <a:t>5.3. Types of classifiers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0081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733F7-D87A-E542-BA5C-29B664D5784E}"/>
              </a:ext>
            </a:extLst>
          </p:cNvPr>
          <p:cNvSpPr>
            <a:spLocks noGrp="1"/>
          </p:cNvSpPr>
          <p:nvPr>
            <p:ph type="sldNum" sz="quarter" idx="12"/>
          </p:nvPr>
        </p:nvSpPr>
        <p:spPr>
          <a:xfrm>
            <a:off x="11802979" y="6485021"/>
            <a:ext cx="389021" cy="370387"/>
          </a:xfrm>
        </p:spPr>
        <p:txBody>
          <a:bodyPr/>
          <a:lstStyle/>
          <a:p>
            <a:fld id="{C44500DA-FB56-CC42-AC47-667E8A5E505A}" type="slidenum">
              <a:rPr lang="en-JP" sz="1600" smtClean="0">
                <a:latin typeface="Segoe Print" panose="02000800000000000000" pitchFamily="2" charset="0"/>
              </a:rPr>
              <a:t>2</a:t>
            </a:fld>
            <a:endParaRPr lang="en-JP" sz="1600" dirty="0">
              <a:latin typeface="Segoe Print" panose="02000800000000000000" pitchFamily="2" charset="0"/>
            </a:endParaRPr>
          </a:p>
        </p:txBody>
      </p:sp>
      <p:sp>
        <p:nvSpPr>
          <p:cNvPr id="8" name="Title 1">
            <a:extLst>
              <a:ext uri="{FF2B5EF4-FFF2-40B4-BE49-F238E27FC236}">
                <a16:creationId xmlns:a16="http://schemas.microsoft.com/office/drawing/2014/main" id="{6720365D-01A5-7740-8043-ED9DD43E433D}"/>
              </a:ext>
            </a:extLst>
          </p:cNvPr>
          <p:cNvSpPr txBox="1">
            <a:spLocks/>
          </p:cNvSpPr>
          <p:nvPr/>
        </p:nvSpPr>
        <p:spPr>
          <a:xfrm>
            <a:off x="1381399" y="14382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Lecture 5</a:t>
            </a:r>
          </a:p>
          <a:p>
            <a:pPr marL="84138" algn="ctr" fontAlgn="auto">
              <a:spcAft>
                <a:spcPts val="0"/>
              </a:spcAft>
              <a:defRPr/>
            </a:pPr>
            <a:endPar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endParaRPr>
          </a:p>
          <a:p>
            <a:pPr marL="84138" algn="ctr">
              <a:defRPr/>
            </a:pPr>
            <a:r>
              <a:rPr lang="en-US" altLang="ja-JP" sz="4800" dirty="0">
                <a:gradFill>
                  <a:gsLst>
                    <a:gs pos="0">
                      <a:srgbClr val="00B0F0"/>
                    </a:gs>
                    <a:gs pos="57000">
                      <a:srgbClr val="00B050"/>
                    </a:gs>
                    <a:gs pos="100000">
                      <a:srgbClr val="7030A0"/>
                    </a:gs>
                  </a:gsLst>
                  <a:lin ang="10800000" scaled="1"/>
                </a:gradFill>
                <a:latin typeface="Segoe Print" panose="02000600000000000000" pitchFamily="2" charset="0"/>
              </a:rPr>
              <a:t>Classification</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797035" y="1388864"/>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820527" y="4561292"/>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7B1B4C2-98F1-234F-AFBF-47A2F49D47A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846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6117829"/>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Classifiers used for industrial sizing of fine particles in grinding circuits.</a:t>
            </a:r>
          </a:p>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 These classifiers are categorized in three main groups:</a:t>
            </a:r>
          </a:p>
          <a:p>
            <a:pPr marL="914400" lvl="1" indent="-457200">
              <a:lnSpc>
                <a:spcPct val="150000"/>
              </a:lnSpc>
              <a:buFont typeface="Wingdings" pitchFamily="2" charset="2"/>
              <a:buChar char="ü"/>
            </a:pPr>
            <a:r>
              <a:rPr lang="en-US" altLang="ja-JP" sz="2400" dirty="0">
                <a:solidFill>
                  <a:srgbClr val="7030A0"/>
                </a:solidFill>
                <a:latin typeface="Arial" panose="020B0604020202020204" pitchFamily="34" charset="0"/>
                <a:cs typeface="Arial" panose="020B0604020202020204" pitchFamily="34" charset="0"/>
              </a:rPr>
              <a:t>Hydraulic classifiers</a:t>
            </a:r>
          </a:p>
          <a:p>
            <a:pPr marL="914400" lvl="1" indent="-457200">
              <a:lnSpc>
                <a:spcPct val="150000"/>
              </a:lnSpc>
              <a:buFont typeface="Wingdings" pitchFamily="2" charset="2"/>
              <a:buChar char="ü"/>
            </a:pPr>
            <a:r>
              <a:rPr lang="en-US" altLang="ja-JP" sz="2400" dirty="0">
                <a:solidFill>
                  <a:srgbClr val="7030A0"/>
                </a:solidFill>
                <a:latin typeface="Arial" panose="020B0604020202020204" pitchFamily="34" charset="0"/>
                <a:cs typeface="Arial" panose="020B0604020202020204" pitchFamily="34" charset="0"/>
              </a:rPr>
              <a:t>Mechanical classifiers</a:t>
            </a:r>
          </a:p>
          <a:p>
            <a:pPr marL="914400" lvl="1" indent="-457200">
              <a:lnSpc>
                <a:spcPct val="150000"/>
              </a:lnSpc>
              <a:buFont typeface="Wingdings" pitchFamily="2" charset="2"/>
              <a:buChar char="ü"/>
            </a:pPr>
            <a:r>
              <a:rPr lang="en-US" altLang="ja-JP" sz="2400" dirty="0" err="1">
                <a:solidFill>
                  <a:srgbClr val="7030A0"/>
                </a:solidFill>
                <a:latin typeface="Arial" panose="020B0604020202020204" pitchFamily="34" charset="0"/>
                <a:cs typeface="Arial" panose="020B0604020202020204" pitchFamily="34" charset="0"/>
              </a:rPr>
              <a:t>Hydrocyclones</a:t>
            </a:r>
            <a:endParaRPr lang="en-US" altLang="ja-JP" sz="2400" dirty="0">
              <a:solidFill>
                <a:srgbClr val="7030A0"/>
              </a:solidFill>
              <a:latin typeface="Arial" panose="020B0604020202020204" pitchFamily="34" charset="0"/>
              <a:cs typeface="Arial" panose="020B0604020202020204" pitchFamily="34" charset="0"/>
            </a:endParaRPr>
          </a:p>
          <a:p>
            <a:pPr marL="457200" indent="-457200">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As you will see, the above classes can be in two broad classes depending on the orientation. </a:t>
            </a:r>
          </a:p>
          <a:p>
            <a:pPr marL="914400" lvl="1" indent="-457200">
              <a:lnSpc>
                <a:spcPct val="150000"/>
              </a:lnSpc>
              <a:buFont typeface="+mj-lt"/>
              <a:buAutoNum type="arabicPeriod"/>
            </a:pPr>
            <a:r>
              <a:rPr lang="en-US" altLang="ja-JP" sz="2400" dirty="0">
                <a:solidFill>
                  <a:srgbClr val="7030A0"/>
                </a:solidFill>
                <a:latin typeface="Arial" panose="020B0604020202020204" pitchFamily="34" charset="0"/>
                <a:cs typeface="Arial" panose="020B0604020202020204" pitchFamily="34" charset="0"/>
              </a:rPr>
              <a:t>Horizontal current classifiers such as mechanical classifiers are essentially of the free-settling type and accentuate the sizing function.</a:t>
            </a:r>
          </a:p>
          <a:p>
            <a:pPr marL="914400" lvl="1" indent="-457200">
              <a:lnSpc>
                <a:spcPct val="150000"/>
              </a:lnSpc>
              <a:buFont typeface="+mj-lt"/>
              <a:buAutoNum type="arabicPeriod"/>
            </a:pPr>
            <a:r>
              <a:rPr lang="en-US" altLang="ja-JP" sz="2400" dirty="0">
                <a:solidFill>
                  <a:srgbClr val="7030A0"/>
                </a:solidFill>
                <a:latin typeface="Arial" panose="020B0604020202020204" pitchFamily="34" charset="0"/>
                <a:cs typeface="Arial" panose="020B0604020202020204" pitchFamily="34" charset="0"/>
              </a:rPr>
              <a:t>Vertical current or hydraulic classifiers are usually hindered-settling types and so increase the effect of density on the separation.</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288733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4455835"/>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Hydraulic classifiers</a:t>
            </a:r>
          </a:p>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These are vessels with ‘sorting columns’ in which the particles are made to settle against a rising current of water. </a:t>
            </a:r>
          </a:p>
          <a:p>
            <a:pPr marL="457200" indent="-457200" algn="l">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They give a sharp size separation, but their capacity is low and they use much water.</a:t>
            </a:r>
          </a:p>
          <a:p>
            <a:pPr marL="457200" indent="-457200" algn="l">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They are characterised by the use of water additional to that of the feed pulp, introduced so that its direction of flow opposes that of the settling particles.</a:t>
            </a: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operation of the hydraulic classifiers is as shown in the next slide.</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65825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77850"/>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Hydraulic classifiers (cont.)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7" descr="水力分級機">
            <a:extLst>
              <a:ext uri="{FF2B5EF4-FFF2-40B4-BE49-F238E27FC236}">
                <a16:creationId xmlns:a16="http://schemas.microsoft.com/office/drawing/2014/main" id="{A109B633-5AF0-32DA-9BF0-A46B33A190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38" t="19285" r="29539" b="57201"/>
          <a:stretch/>
        </p:blipFill>
        <p:spPr bwMode="auto">
          <a:xfrm>
            <a:off x="3132677" y="1513457"/>
            <a:ext cx="5197768" cy="461788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7">
            <a:extLst>
              <a:ext uri="{FF2B5EF4-FFF2-40B4-BE49-F238E27FC236}">
                <a16:creationId xmlns:a16="http://schemas.microsoft.com/office/drawing/2014/main" id="{5DE9F3DF-4C0F-4157-C916-4BE5056421E1}"/>
              </a:ext>
            </a:extLst>
          </p:cNvPr>
          <p:cNvSpPr txBox="1"/>
          <p:nvPr/>
        </p:nvSpPr>
        <p:spPr>
          <a:xfrm>
            <a:off x="5224828" y="5977953"/>
            <a:ext cx="936104" cy="461665"/>
          </a:xfrm>
          <a:prstGeom prst="rect">
            <a:avLst/>
          </a:prstGeom>
          <a:solidFill>
            <a:schemeClr val="bg1"/>
          </a:solidFill>
        </p:spPr>
        <p:txBody>
          <a:bodyPr wrap="square" rtlCol="0">
            <a:spAutoFit/>
          </a:bodyPr>
          <a:lstStyle/>
          <a:p>
            <a:pPr algn="ctr"/>
            <a:r>
              <a:rPr lang="ja-JP" altLang="en-US" sz="2400" dirty="0">
                <a:solidFill>
                  <a:srgbClr val="FF0000"/>
                </a:solidFill>
                <a:latin typeface="Arial" panose="020B0604020202020204" pitchFamily="34" charset="0"/>
                <a:cs typeface="Arial" panose="020B0604020202020204" pitchFamily="34" charset="0"/>
              </a:rPr>
              <a:t>粗粒</a:t>
            </a:r>
          </a:p>
        </p:txBody>
      </p:sp>
      <p:sp>
        <p:nvSpPr>
          <p:cNvPr id="5" name="正方形/長方形 1">
            <a:extLst>
              <a:ext uri="{FF2B5EF4-FFF2-40B4-BE49-F238E27FC236}">
                <a16:creationId xmlns:a16="http://schemas.microsoft.com/office/drawing/2014/main" id="{9C5499DE-2B8A-FD81-D125-4B5A2CB85966}"/>
              </a:ext>
            </a:extLst>
          </p:cNvPr>
          <p:cNvSpPr/>
          <p:nvPr/>
        </p:nvSpPr>
        <p:spPr>
          <a:xfrm>
            <a:off x="2173044" y="4755024"/>
            <a:ext cx="2427268" cy="461665"/>
          </a:xfrm>
          <a:prstGeom prst="rect">
            <a:avLst/>
          </a:prstGeom>
          <a:solidFill>
            <a:schemeClr val="bg1"/>
          </a:solidFill>
        </p:spPr>
        <p:txBody>
          <a:bodyPr wrap="none">
            <a:spAutoFit/>
          </a:bodyPr>
          <a:lstStyle/>
          <a:p>
            <a:r>
              <a:rPr lang="en-US" altLang="ja-JP" sz="2400" dirty="0">
                <a:solidFill>
                  <a:srgbClr val="FF0000"/>
                </a:solidFill>
                <a:latin typeface="Arial" panose="020B0604020202020204" pitchFamily="34" charset="0"/>
                <a:cs typeface="Arial" panose="020B0604020202020204" pitchFamily="34" charset="0"/>
              </a:rPr>
              <a:t>Pressured water</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6" name="テキスト ボックス 14">
            <a:extLst>
              <a:ext uri="{FF2B5EF4-FFF2-40B4-BE49-F238E27FC236}">
                <a16:creationId xmlns:a16="http://schemas.microsoft.com/office/drawing/2014/main" id="{6C3D5C0B-F113-3F24-72EE-B0B7A7926B72}"/>
              </a:ext>
            </a:extLst>
          </p:cNvPr>
          <p:cNvSpPr txBox="1"/>
          <p:nvPr/>
        </p:nvSpPr>
        <p:spPr>
          <a:xfrm>
            <a:off x="2794123" y="1863729"/>
            <a:ext cx="1173424" cy="461665"/>
          </a:xfrm>
          <a:prstGeom prst="rect">
            <a:avLst/>
          </a:prstGeom>
          <a:solidFill>
            <a:schemeClr val="bg1"/>
          </a:solidFill>
        </p:spPr>
        <p:txBody>
          <a:bodyPr wrap="square" rtlCol="0">
            <a:spAutoFit/>
          </a:bodyPr>
          <a:lstStyle/>
          <a:p>
            <a:pPr algn="r"/>
            <a:r>
              <a:rPr kumimoji="1" lang="en-US" altLang="ja-JP" sz="2400" dirty="0">
                <a:solidFill>
                  <a:schemeClr val="accent3">
                    <a:lumMod val="75000"/>
                  </a:schemeClr>
                </a:solidFill>
                <a:latin typeface="Arial" panose="020B0604020202020204" pitchFamily="34" charset="0"/>
                <a:cs typeface="Arial" panose="020B0604020202020204" pitchFamily="34" charset="0"/>
              </a:rPr>
              <a:t>Feed</a:t>
            </a:r>
            <a:endParaRPr kumimoji="1" lang="ja-JP" altLang="en-US" sz="2400" dirty="0">
              <a:solidFill>
                <a:schemeClr val="accent3">
                  <a:lumMod val="75000"/>
                </a:schemeClr>
              </a:solidFill>
              <a:latin typeface="Arial" panose="020B0604020202020204" pitchFamily="34" charset="0"/>
              <a:cs typeface="Arial" panose="020B0604020202020204" pitchFamily="34" charset="0"/>
            </a:endParaRPr>
          </a:p>
        </p:txBody>
      </p:sp>
      <p:sp>
        <p:nvSpPr>
          <p:cNvPr id="7" name="テキスト ボックス 15">
            <a:extLst>
              <a:ext uri="{FF2B5EF4-FFF2-40B4-BE49-F238E27FC236}">
                <a16:creationId xmlns:a16="http://schemas.microsoft.com/office/drawing/2014/main" id="{CA2083B8-3C75-166C-46CE-AD4CFE26D1C7}"/>
              </a:ext>
            </a:extLst>
          </p:cNvPr>
          <p:cNvSpPr txBox="1"/>
          <p:nvPr/>
        </p:nvSpPr>
        <p:spPr>
          <a:xfrm>
            <a:off x="7092242" y="2549915"/>
            <a:ext cx="1502747" cy="1015663"/>
          </a:xfrm>
          <a:prstGeom prst="rect">
            <a:avLst/>
          </a:prstGeom>
          <a:solidFill>
            <a:schemeClr val="bg1"/>
          </a:solidFill>
        </p:spPr>
        <p:txBody>
          <a:bodyPr wrap="square" rtlCol="0">
            <a:spAutoFit/>
          </a:bodyPr>
          <a:lstStyle/>
          <a:p>
            <a:pPr>
              <a:lnSpc>
                <a:spcPts val="2400"/>
              </a:lnSpc>
            </a:pPr>
            <a:r>
              <a:rPr kumimoji="1" lang="en-US" altLang="ja-JP" sz="2400" dirty="0">
                <a:solidFill>
                  <a:schemeClr val="accent1">
                    <a:lumMod val="50000"/>
                  </a:schemeClr>
                </a:solidFill>
                <a:latin typeface="Arial" panose="020B0604020202020204" pitchFamily="34" charset="0"/>
                <a:cs typeface="Arial" panose="020B0604020202020204" pitchFamily="34" charset="0"/>
              </a:rPr>
              <a:t>Smaller </a:t>
            </a:r>
            <a:r>
              <a:rPr kumimoji="1" lang="en-US" altLang="ja-JP" sz="2400" dirty="0">
                <a:latin typeface="Arial" panose="020B0604020202020204" pitchFamily="34" charset="0"/>
                <a:cs typeface="Arial" panose="020B0604020202020204" pitchFamily="34" charset="0"/>
              </a:rPr>
              <a:t>particles</a:t>
            </a:r>
          </a:p>
          <a:p>
            <a:pPr>
              <a:lnSpc>
                <a:spcPts val="2400"/>
              </a:lnSpc>
            </a:pPr>
            <a:endParaRPr kumimoji="1" lang="ja-JP" altLang="en-US" sz="2400" dirty="0">
              <a:latin typeface="Arial" panose="020B0604020202020204" pitchFamily="34" charset="0"/>
              <a:cs typeface="Arial" panose="020B0604020202020204" pitchFamily="34" charset="0"/>
            </a:endParaRPr>
          </a:p>
        </p:txBody>
      </p:sp>
      <p:sp>
        <p:nvSpPr>
          <p:cNvPr id="9" name="テキスト ボックス 16">
            <a:extLst>
              <a:ext uri="{FF2B5EF4-FFF2-40B4-BE49-F238E27FC236}">
                <a16:creationId xmlns:a16="http://schemas.microsoft.com/office/drawing/2014/main" id="{85ED46D9-84C5-477A-F944-ED9F230C494A}"/>
              </a:ext>
            </a:extLst>
          </p:cNvPr>
          <p:cNvSpPr txBox="1"/>
          <p:nvPr/>
        </p:nvSpPr>
        <p:spPr>
          <a:xfrm>
            <a:off x="3160733" y="6027003"/>
            <a:ext cx="5096786" cy="830997"/>
          </a:xfrm>
          <a:prstGeom prst="rect">
            <a:avLst/>
          </a:prstGeom>
          <a:solidFill>
            <a:schemeClr val="bg1"/>
          </a:solidFill>
        </p:spPr>
        <p:txBody>
          <a:bodyPr wrap="square" rtlCol="0">
            <a:spAutoFit/>
          </a:bodyPr>
          <a:lstStyle/>
          <a:p>
            <a:pPr algn="ctr"/>
            <a:r>
              <a:rPr kumimoji="1" lang="en-US" altLang="ja-JP" sz="2400" dirty="0">
                <a:solidFill>
                  <a:srgbClr val="0000FF"/>
                </a:solidFill>
                <a:latin typeface="Arial" panose="020B0604020202020204" pitchFamily="34" charset="0"/>
                <a:cs typeface="Arial" panose="020B0604020202020204" pitchFamily="34" charset="0"/>
              </a:rPr>
              <a:t>Larger</a:t>
            </a:r>
            <a:r>
              <a:rPr kumimoji="1" lang="en-US" altLang="ja-JP" sz="2400" dirty="0">
                <a:latin typeface="Arial" panose="020B0604020202020204" pitchFamily="34" charset="0"/>
                <a:cs typeface="Arial" panose="020B0604020202020204" pitchFamily="34" charset="0"/>
              </a:rPr>
              <a:t> particles</a:t>
            </a:r>
          </a:p>
          <a:p>
            <a:pPr algn="ctr"/>
            <a:endParaRPr kumimoji="1" lang="ja-JP" altLang="en-US" sz="2400"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7C734A4-28ED-4F89-8062-39CFE7002137}"/>
              </a:ext>
            </a:extLst>
          </p:cNvPr>
          <p:cNvSpPr/>
          <p:nvPr/>
        </p:nvSpPr>
        <p:spPr>
          <a:xfrm>
            <a:off x="3197955" y="1788453"/>
            <a:ext cx="336886" cy="3368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43886B4D-FC43-C496-3C94-DA050E1CEDDC}"/>
              </a:ext>
            </a:extLst>
          </p:cNvPr>
          <p:cNvSpPr/>
          <p:nvPr/>
        </p:nvSpPr>
        <p:spPr>
          <a:xfrm>
            <a:off x="3366398" y="2050356"/>
            <a:ext cx="205787" cy="20578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515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8 0.00231 L 0.00138 0.00231 C 0.0052 0.00278 0.0092 0.00301 0.01319 0.00393 C 0.01666 0.00486 0.02031 0.00602 0.02361 0.00741 C 0.02777 0.00926 0.02934 0.01018 0.0342 0.01088 C 0.03993 0.0118 0.04566 0.01203 0.05121 0.01273 C 0.0526 0.01319 0.05382 0.01412 0.0552 0.01458 C 0.05781 0.01528 0.06059 0.01504 0.06319 0.0162 C 0.06458 0.0169 0.06562 0.01898 0.06701 0.01967 C 0.06701 0.01967 0.07691 0.02407 0.07899 0.025 C 0.0802 0.02546 0.08177 0.02569 0.08281 0.02685 C 0.0842 0.02801 0.08541 0.0294 0.0868 0.03032 C 0.08888 0.03148 0.09687 0.0331 0.09861 0.03379 C 0.10138 0.03472 0.10382 0.03611 0.10659 0.03727 C 0.10781 0.03773 0.1092 0.03866 0.11041 0.03912 C 0.11701 0.0412 0.11406 0.04004 0.11961 0.04259 C 0.121 0.04375 0.12222 0.04491 0.12361 0.04606 C 0.12534 0.04722 0.12743 0.04791 0.12882 0.04953 C 0.13177 0.05254 0.1342 0.05648 0.1368 0.05995 C 0.13767 0.06111 0.13871 0.06227 0.13941 0.06366 C 0.14079 0.06597 0.14201 0.06828 0.1434 0.0706 C 0.14965 0.08055 0.14218 0.06643 0.14861 0.0794 C 0.14913 0.08102 0.1493 0.08287 0.15 0.08449 C 0.15208 0.09028 0.15572 0.09398 0.1592 0.09861 L 0.16579 0.10741 C 0.16701 0.10903 0.16857 0.11065 0.16961 0.11273 C 0.17048 0.11435 0.171 0.1169 0.17222 0.11782 C 0.17465 0.11991 0.1802 0.12129 0.1802 0.12129 C 0.18159 0.12268 0.18263 0.12407 0.1842 0.125 C 0.18663 0.12639 0.18941 0.12731 0.19201 0.12847 L 0.196 0.13009 L 0.2 0.13194 L 0.20382 0.13379 C 0.20555 0.1331 0.20746 0.1331 0.2092 0.13194 C 0.21024 0.13125 0.21076 0.1294 0.2118 0.12847 C 0.2151 0.12477 0.21753 0.12268 0.221 0.11967 C 0.22604 0.10949 0.22066 0.11875 0.2276 0.11088 C 0.22951 0.10879 0.23072 0.10578 0.23281 0.10393 L 0.24062 0.09676 C 0.24201 0.0956 0.24357 0.09491 0.24461 0.09328 L 0.2526 0.08287 C 0.25347 0.08171 0.25399 0.07986 0.2552 0.0794 L 0.2592 0.07754 C 0.2625 0.07315 0.26632 0.06736 0.271 0.06528 L 0.27882 0.0618 L 0.28281 0.05995 C 0.29149 0.06065 0.30034 0.06041 0.30902 0.0618 C 0.31145 0.06227 0.31336 0.06481 0.31562 0.06528 C 0.32135 0.06666 0.32708 0.06643 0.33281 0.06713 C 0.33541 0.06759 0.34444 0.06944 0.34722 0.0706 C 0.35 0.07153 0.3526 0.07245 0.3552 0.07407 C 0.35694 0.07523 0.3585 0.07708 0.36041 0.07754 C 0.36736 0.07893 0.37447 0.0787 0.38142 0.0794 C 0.38316 0.07986 0.38489 0.08032 0.38663 0.08102 C 0.38802 0.08148 0.38923 0.08241 0.39062 0.08287 C 0.39149 0.0831 0.39236 0.08287 0.39322 0.08287 L 0.396 0.08287 L 0.396 0.08287 " pathEditMode="relative" ptsTypes="AAAAAAAAAAAAAAAAAAAAAAAAAAAAAAAAAAAAAAAAAAAAAAAAAAAAAAAAAA">
                                      <p:cBhvr>
                                        <p:cTn id="6" dur="2000" fill="hold"/>
                                        <p:tgtEl>
                                          <p:spTgt spid="11"/>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04167E-6 -4.07407E-6 L 1.04167E-6 0.00024 C 0.00286 0.00463 0.00547 0.01019 0.00911 0.01389 C 0.01029 0.01505 0.01146 0.01598 0.0125 0.01737 C 0.01458 0.02014 0.01614 0.02385 0.01836 0.02616 L 0.02878 0.03681 C 0.02995 0.03797 0.03112 0.03936 0.03229 0.04028 L 0.03685 0.04375 C 0.04088 0.05 0.03724 0.04537 0.04492 0.0507 C 0.04818 0.05301 0.05091 0.05602 0.05417 0.05787 C 0.05534 0.05834 0.05651 0.0588 0.05768 0.05949 C 0.05898 0.06042 0.05989 0.06227 0.06107 0.06297 C 0.06276 0.06389 0.06419 0.06412 0.06562 0.06482 C 0.06836 0.06598 0.07135 0.06806 0.07396 0.06829 C 0.0819 0.06922 0.09023 0.06945 0.09818 0.07014 C 0.10404 0.0713 0.10716 0.07107 0.11224 0.07524 C 0.11315 0.07616 0.11367 0.07778 0.11445 0.07894 C 0.11719 0.09144 0.11315 0.07616 0.11901 0.08936 C 0.11979 0.09098 0.11953 0.09329 0.12018 0.09468 C 0.12096 0.0963 0.12253 0.09676 0.12357 0.09815 C 0.12526 0.10024 0.12708 0.10232 0.12838 0.1051 L 0.13294 0.11574 C 0.13372 0.11737 0.13411 0.11968 0.13516 0.12084 C 0.13646 0.12223 0.13763 0.12315 0.1388 0.12454 C 0.14167 0.12801 0.14466 0.13426 0.14674 0.13843 C 0.15612 0.15741 0.14167 0.13079 0.1526 0.14746 C 0.15404 0.14954 0.15495 0.15209 0.15612 0.15463 C 0.1569 0.15625 0.15729 0.15834 0.15846 0.15973 C 0.16042 0.1625 0.16536 0.1669 0.16536 0.16713 C 0.16601 0.16852 0.16667 0.17061 0.16758 0.17199 C 0.17239 0.17848 0.17318 0.17848 0.17812 0.18079 C 0.18646 0.19375 0.18112 0.19005 0.19531 0.18797 C 0.19609 0.18612 0.19674 0.18403 0.19766 0.18264 C 0.20039 0.17848 0.20221 0.17871 0.20573 0.17732 C 0.20742 0.17848 0.20924 0.17894 0.21042 0.18079 C 0.2112 0.18218 0.21133 0.18426 0.21159 0.18612 C 0.21302 0.19769 0.21354 0.21644 0.21406 0.22639 C 0.21354 0.24584 0.21341 0.26505 0.21276 0.28426 C 0.21211 0.30394 0.21211 0.29468 0.21042 0.30741 C 0.21003 0.31088 0.20976 0.31436 0.20924 0.31783 C 0.20898 0.35 0.20885 0.38218 0.2082 0.41436 C 0.20807 0.4169 0.20716 0.41899 0.20703 0.42153 C 0.20638 0.43241 0.20651 0.44399 0.20573 0.4551 C 0.20573 0.45741 0.20495 0.45973 0.20469 0.46204 C 0.20169 0.48218 0.20521 0.46065 0.20247 0.47778 C 0.2026 0.49838 0.2026 0.51875 0.20351 0.53912 C 0.20351 0.54237 0.20521 0.54491 0.20573 0.54792 C 0.20677 0.55255 0.20742 0.55741 0.2082 0.56204 C 0.20846 0.56436 0.20885 0.56667 0.20924 0.56899 L 0.21042 0.57431 L 0.20924 0.58473 L 0.20924 0.58519 L 0.20924 0.58125 " pathEditMode="relative" rAng="0" ptsTypes="AAAAAAAAAAAAAAAAAAAAAAAAAAAAAAAAAAAAAAAAAAAAAAAAAAAAA">
                                      <p:cBhvr>
                                        <p:cTn id="8" dur="2000" fill="hold"/>
                                        <p:tgtEl>
                                          <p:spTgt spid="10"/>
                                        </p:tgtEl>
                                        <p:attrNameLst>
                                          <p:attrName>ppt_x</p:attrName>
                                          <p:attrName>ppt_y</p:attrName>
                                        </p:attrNameLst>
                                      </p:cBhvr>
                                      <p:rCtr x="10703" y="2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2239844"/>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Hydraulic classifiers (cont.)</a:t>
            </a:r>
            <a:endParaRPr lang="en-GB" sz="2400" dirty="0">
              <a:solidFill>
                <a:srgbClr val="7030A0"/>
              </a:solidFill>
              <a:latin typeface="Arial" panose="020B0604020202020204" pitchFamily="34" charset="0"/>
              <a:cs typeface="Arial" panose="020B0604020202020204" pitchFamily="34" charset="0"/>
            </a:endParaRP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They normally consists of a series of sorting columns through each of which a vertical current of water is rising and particles are settling out</a:t>
            </a:r>
          </a:p>
          <a:p>
            <a:pPr>
              <a:lnSpc>
                <a:spcPct val="150000"/>
              </a:lnSpc>
            </a:pPr>
            <a:endParaRPr lang="en-US" altLang="ja-JP" sz="2400" dirty="0">
              <a:solidFill>
                <a:srgbClr val="7030A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1">
            <a:extLst>
              <a:ext uri="{FF2B5EF4-FFF2-40B4-BE49-F238E27FC236}">
                <a16:creationId xmlns:a16="http://schemas.microsoft.com/office/drawing/2014/main" id="{F7102374-790B-E0E3-A45F-919618015D65}"/>
              </a:ext>
            </a:extLst>
          </p:cNvPr>
          <p:cNvPicPr>
            <a:picLocks noChangeAspect="1" noChangeArrowheads="1"/>
          </p:cNvPicPr>
          <p:nvPr/>
        </p:nvPicPr>
        <p:blipFill>
          <a:blip r:embed="rId3" cstate="print"/>
          <a:srcRect/>
          <a:stretch>
            <a:fillRect/>
          </a:stretch>
        </p:blipFill>
        <p:spPr bwMode="auto">
          <a:xfrm>
            <a:off x="2286000" y="2403571"/>
            <a:ext cx="6309360" cy="4129763"/>
          </a:xfrm>
          <a:prstGeom prst="rect">
            <a:avLst/>
          </a:prstGeom>
          <a:noFill/>
          <a:ln w="9525">
            <a:noFill/>
            <a:miter lim="800000"/>
            <a:headEnd/>
            <a:tailEnd/>
          </a:ln>
        </p:spPr>
      </p:pic>
      <p:sp>
        <p:nvSpPr>
          <p:cNvPr id="4" name="Oval 3">
            <a:extLst>
              <a:ext uri="{FF2B5EF4-FFF2-40B4-BE49-F238E27FC236}">
                <a16:creationId xmlns:a16="http://schemas.microsoft.com/office/drawing/2014/main" id="{7449DF6A-EFD4-C756-FE72-9B7219FA514B}"/>
              </a:ext>
            </a:extLst>
          </p:cNvPr>
          <p:cNvSpPr/>
          <p:nvPr/>
        </p:nvSpPr>
        <p:spPr>
          <a:xfrm>
            <a:off x="2170135" y="2778558"/>
            <a:ext cx="581099" cy="5810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Oval 4">
            <a:extLst>
              <a:ext uri="{FF2B5EF4-FFF2-40B4-BE49-F238E27FC236}">
                <a16:creationId xmlns:a16="http://schemas.microsoft.com/office/drawing/2014/main" id="{C3A1914F-B63C-64C3-9A71-25D9DDBB63FB}"/>
              </a:ext>
            </a:extLst>
          </p:cNvPr>
          <p:cNvSpPr/>
          <p:nvPr/>
        </p:nvSpPr>
        <p:spPr>
          <a:xfrm>
            <a:off x="2723114" y="2778558"/>
            <a:ext cx="432000" cy="432000"/>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6" name="Oval 5">
            <a:extLst>
              <a:ext uri="{FF2B5EF4-FFF2-40B4-BE49-F238E27FC236}">
                <a16:creationId xmlns:a16="http://schemas.microsoft.com/office/drawing/2014/main" id="{D09D2159-9CD8-0A6B-FC8C-461A33E2BCBE}"/>
              </a:ext>
            </a:extLst>
          </p:cNvPr>
          <p:cNvSpPr/>
          <p:nvPr/>
        </p:nvSpPr>
        <p:spPr>
          <a:xfrm>
            <a:off x="2606095" y="3025364"/>
            <a:ext cx="370387" cy="37038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 name="Oval 6">
            <a:extLst>
              <a:ext uri="{FF2B5EF4-FFF2-40B4-BE49-F238E27FC236}">
                <a16:creationId xmlns:a16="http://schemas.microsoft.com/office/drawing/2014/main" id="{69D6D8F3-C00D-C65B-0708-3B188D2813E0}"/>
              </a:ext>
            </a:extLst>
          </p:cNvPr>
          <p:cNvSpPr/>
          <p:nvPr/>
        </p:nvSpPr>
        <p:spPr>
          <a:xfrm>
            <a:off x="3229434" y="3069108"/>
            <a:ext cx="252000" cy="252000"/>
          </a:xfrm>
          <a:prstGeom prst="ellipse">
            <a:avLst/>
          </a:prstGeom>
          <a:solidFill>
            <a:srgbClr val="FF40FF"/>
          </a:solid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3412606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0043 0.00116 0.00859 0.00347 0.01302 0.00347 C 0.0168 0.00347 0.02747 -0.00116 0.03177 -0.00324 C 0.03372 -0.00417 0.03555 -0.00602 0.0375 -0.00671 C 0.04492 -0.00926 0.05989 -0.0132 0.05989 -0.0132 C 0.07305 -0.01227 0.0862 -0.01181 0.09935 -0.00996 C 0.1013 -0.00972 0.10338 -0.0088 0.10495 -0.00671 C 0.10664 -0.00417 0.10742 0 0.10872 0.00347 C 0.10937 0.01342 0.1095 0.02361 0.11055 0.03333 C 0.1138 0.06204 0.11276 0.04467 0.1181 0.06342 C 0.11888 0.06643 0.11927 0.07014 0.11992 0.07338 C 0.12057 0.10903 0.12187 0.14444 0.12187 0.18009 C 0.12187 0.20231 0.12083 0.22454 0.11992 0.24676 C 0.11953 0.25579 0.1181 0.26435 0.1181 0.27338 C 0.11758 0.32129 0.1181 0.36898 0.1181 0.4169 " pathEditMode="relative" ptsTypes="AAAAAAAAAAAAAAA">
                                      <p:cBhvr>
                                        <p:cTn id="6" dur="2000" fill="hold"/>
                                        <p:tgtEl>
                                          <p:spTgt spid="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1224 -4.07407E-6 C -0.00795 0.00093 -0.00365 0.00278 0.00078 0.00324 C 0.05377 0.00903 0.03229 -0.00254 0.05325 0.00996 L 0.0608 0.02987 C 0.06211 0.03334 0.0638 0.03612 0.06458 0.03982 C 0.06575 0.04653 0.06731 0.05301 0.06836 0.05996 C 0.06953 0.06875 0.07044 0.07778 0.072 0.08658 C 0.07265 0.08982 0.07343 0.09329 0.07395 0.09653 C 0.07565 0.10764 0.07643 0.11505 0.07773 0.12662 C 0.0845 0.09005 0.07356 0.14537 0.08333 0.10649 C 0.08489 0.10024 0.0858 0.09329 0.08711 0.08658 L 0.09453 0.04653 C 0.09518 0.04329 0.09479 0.03843 0.09648 0.03658 C 0.10364 0.02801 0.09987 0.03125 0.10768 0.02662 C 0.11211 0.02778 0.1164 0.02824 0.12083 0.02987 C 0.12278 0.03056 0.12487 0.03102 0.12643 0.03334 C 0.13138 0.04028 0.12929 0.04445 0.13203 0.05324 C 0.13424 0.06019 0.13711 0.06667 0.13958 0.07315 C 0.14075 0.07662 0.14257 0.0794 0.14336 0.08334 C 0.14804 0.10834 0.14166 0.07732 0.14895 0.10324 C 0.14987 0.10649 0.14987 0.11019 0.15078 0.1132 C 0.15807 0.13912 0.15169 0.10811 0.15638 0.13334 C 0.15703 0.14653 0.15729 0.15996 0.15833 0.17338 C 0.15859 0.17686 0.15976 0.17987 0.16015 0.18334 C 0.16106 0.19213 0.16145 0.20116 0.16211 0.20996 C 0.16145 0.2588 0.16132 0.30787 0.16015 0.35672 C 0.16002 0.36019 0.15885 0.3632 0.15833 0.36667 C 0.15755 0.37107 0.15716 0.3757 0.15638 0.3801 C 0.15586 0.38334 0.15481 0.38658 0.15455 0.39005 C 0.15416 0.39445 0.15455 0.39885 0.15455 0.40348 " pathEditMode="relative" ptsTypes="AAAAAAAAAAAAAAAAAAAAAAAAAAAAAA">
                                      <p:cBhvr>
                                        <p:cTn id="8" dur="200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391 0.00856 C 0.00039 0.00532 0.0052 0.00324 0.00911 -0.00139 C 0.01106 -0.00371 0.01145 -0.00834 0.01289 -0.01135 C 0.01588 -0.01783 0.01992 -0.02431 0.02408 -0.02801 C 0.02591 -0.02963 0.02786 -0.03033 0.02981 -0.03149 C 0.03164 -0.03473 0.0332 -0.03889 0.03541 -0.04144 C 0.04049 -0.04746 0.04492 -0.04422 0.05039 -0.04144 C 0.06172 -0.03588 0.0595 -0.03727 0.06731 -0.02801 C 0.06849 -0.02477 0.07005 -0.02176 0.07096 -0.01806 C 0.07265 -0.01181 0.07356 -0.00487 0.07474 0.00185 L 0.07669 0.0118 C 0.07721 0.01527 0.07799 0.01851 0.07851 0.02175 L 0.08033 0.03518 C 0.08099 0.04745 0.08138 0.05972 0.08229 0.07175 C 0.08268 0.07754 0.08242 0.09328 0.08411 0.08842 C 0.08698 0.08101 0.08489 0.0706 0.08606 0.0618 C 0.08685 0.05509 0.08763 0.04768 0.08971 0.04189 C 0.09231 0.03518 0.09349 0.02638 0.09726 0.02175 L 0.11419 0.00185 C 0.11601 -0.00024 0.11757 -0.00348 0.11979 -0.00487 L 0.12539 -0.00811 C 0.13099 -0.00695 0.13672 -0.00649 0.14231 -0.00487 C 0.14414 -0.00417 0.14635 -0.00371 0.14791 -0.00139 C 0.15195 0.00439 0.15416 0.02245 0.15533 0.02847 L 0.15729 0.03842 L 0.15911 0.04861 C 0.15976 0.0574 0.15989 0.06643 0.16093 0.07523 C 0.16185 0.08217 0.16354 0.08842 0.16471 0.09513 C 0.16536 0.09861 0.16627 0.10185 0.16666 0.10509 L 0.16849 0.12175 C 0.16783 0.13287 0.16666 0.14398 0.16666 0.15509 C 0.16666 0.16203 0.1677 0.14166 0.16849 0.13518 C 0.17044 0.12013 0.17005 0.12963 0.17408 0.11527 C 0.175 0.11203 0.17487 0.1081 0.17604 0.10509 C 0.17747 0.10115 0.17994 0.09884 0.18164 0.09513 C 0.18437 0.08888 0.18658 0.08194 0.18906 0.07523 L 0.19661 0.05509 C 0.19791 0.05185 0.19882 0.04814 0.20039 0.04513 C 0.20455 0.03773 0.20638 0.0331 0.21158 0.02847 C 0.21627 0.0243 0.22395 0.02338 0.22851 0.02175 C 0.23164 0.02083 0.23476 0.01967 0.23789 0.01851 C 0.24531 0.01967 0.25286 0.02013 0.26041 0.02175 C 0.26237 0.02245 0.26445 0.02291 0.26601 0.02523 C 0.2677 0.02777 0.2681 0.0324 0.26979 0.03518 C 0.27135 0.03796 0.27343 0.03958 0.27539 0.04189 C 0.28463 0.06666 0.28372 0.05393 0.28099 0.07847 C 0.28164 0.09745 0.28177 0.11643 0.28281 0.13518 C 0.28307 0.13865 0.28333 0.14259 0.28476 0.14513 C 0.28606 0.14768 0.28854 0.14699 0.29036 0.14861 C 0.29231 0.15023 0.29414 0.153 0.29596 0.15509 C 0.29531 0.17175 0.29414 0.18842 0.29414 0.20509 C 0.29414 0.37847 0.28541 0.3287 0.29791 0.39513 L 0.29596 0.42523 " pathEditMode="relative" ptsTypes="AAAAAAAAAAAAAAAAAAAAAAAAAAAAAAAAAAAAAAAAAAAAAAAAAAAAA">
                                      <p:cBhvr>
                                        <p:cTn id="10" dur="2000" fill="hold"/>
                                        <p:tgtEl>
                                          <p:spTgt spid="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508 0.00417 C 0.00065 0.00116 0.01263 -0.00579 0.01927 -0.00579 C 0.02122 -0.00579 0.02292 -0.0037 0.02487 -0.00255 C 0.02604 0.0007 0.02773 0.0037 0.02865 0.00741 C 0.03021 0.01389 0.03112 0.02083 0.03229 0.02755 C 0.03294 0.03079 0.03372 0.03403 0.03425 0.0375 C 0.03659 0.05417 0.03529 0.04653 0.03802 0.06088 C 0.04388 0.03982 0.03919 0.0544 0.0474 0.03403 C 0.05117 0.02454 0.05104 0.02199 0.05677 0.01412 C 0.06029 0.00926 0.06797 0.0007 0.06797 0.0007 C 0.07552 0.00185 0.08307 0.00232 0.0905 0.00417 C 0.09245 0.00463 0.09466 0.00486 0.09609 0.00741 C 0.09753 0.00995 0.09701 0.01435 0.09792 0.01736 C 0.10365 0.03542 0.1043 0.03542 0.11107 0.04745 C 0.11276 0.05602 0.11393 0.06157 0.11484 0.07083 C 0.11927 0.11458 0.11432 0.07732 0.11862 0.10741 L 0.12982 0.07755 C 0.13112 0.07407 0.13203 0.07037 0.13359 0.06736 C 0.13542 0.06412 0.1375 0.06111 0.13919 0.05741 C 0.14063 0.0544 0.14128 0.05 0.14297 0.04745 L 0.1599 0.02755 C 0.16875 0.0169 0.16328 0.02199 0.17669 0.01412 L 0.18229 0.01088 L 0.18802 0.00741 C 0.19675 0.00857 0.20547 0.00903 0.21419 0.01088 C 0.21615 0.01111 0.21849 0.01157 0.21979 0.01412 C 0.22305 0.01968 0.22734 0.03403 0.22734 0.03403 C 0.228 0.03958 0.22839 0.04537 0.22917 0.0507 C 0.22969 0.05417 0.2306 0.05741 0.23112 0.06088 C 0.23177 0.06528 0.23242 0.06968 0.23294 0.07407 C 0.23451 0.08634 0.23477 0.09259 0.23672 0.10417 C 0.24401 0.14722 0.23672 0.10741 0.24427 0.13426 C 0.24557 0.13889 0.2474 0.15324 0.24792 0.15764 C 0.24857 0.15301 0.24844 0.14792 0.24987 0.14421 C 0.25104 0.14074 0.25391 0.14028 0.25547 0.1375 C 0.25703 0.13472 0.25768 0.13032 0.25925 0.12755 C 0.26081 0.12477 0.26315 0.12361 0.26484 0.12083 C 0.26875 0.11458 0.2724 0.10741 0.27604 0.10093 L 0.28177 0.09074 C 0.28359 0.0875 0.28581 0.08472 0.28737 0.08079 C 0.2918 0.06875 0.29466 0.05995 0.30234 0.0507 L 0.31354 0.0375 C 0.32083 0.02894 0.31706 0.03195 0.32487 0.02755 C 0.328 0.02847 0.33216 0.02639 0.33425 0.03079 C 0.33672 0.03588 0.33242 0.04907 0.33607 0.0507 C 0.3487 0.05695 0.36237 0.0507 0.37552 0.0507 " pathEditMode="relative" ptsTypes="AAAAAAAAAAAAAAAAAAAAAAAAAAAAAAAAAAAAAAAAAAAAAA">
                                      <p:cBhvr>
                                        <p:cTn id="12"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3347840"/>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Hydraulic classifiers (cont.)</a:t>
            </a:r>
            <a:endParaRPr lang="en-GB" sz="2400" dirty="0">
              <a:solidFill>
                <a:srgbClr val="7030A0"/>
              </a:solidFill>
              <a:latin typeface="Arial" panose="020B0604020202020204" pitchFamily="34" charset="0"/>
              <a:cs typeface="Arial" panose="020B0604020202020204" pitchFamily="34" charset="0"/>
            </a:endParaRP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greatest use for hydraulic classifiers in the mineral industry is for sorting the feed to certain gravity concentration processes.</a:t>
            </a: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Since the ratio of sizes of equally settling particles is high, the classifier is capable of performing a concentrating effect, and the first spigot product is normally of higher grade than the other products</a:t>
            </a:r>
            <a:endParaRPr lang="en-US" altLang="ja-JP" sz="2400" dirty="0">
              <a:solidFill>
                <a:srgbClr val="7030A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187976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009833"/>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Hydraulic classifiers: Settling cones</a:t>
            </a:r>
            <a:endParaRPr lang="en-GB" sz="2400" dirty="0">
              <a:solidFill>
                <a:srgbClr val="7030A0"/>
              </a:solidFill>
              <a:latin typeface="Arial" panose="020B0604020202020204" pitchFamily="34" charset="0"/>
              <a:cs typeface="Arial" panose="020B0604020202020204" pitchFamily="34" charset="0"/>
            </a:endParaRP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These are the simplest form of hydraulic classifier, in which there is little attempt to do more than separate solids from the liquid, i.e. They are sometimes used as dewatering units in small-scale operations.</a:t>
            </a: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They are often used in the aggregate industry to de-slime coarse sands products.</a:t>
            </a: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pulp is fed into the tank as a distributed stream at F, with the spigot discharge S initially closed.</a:t>
            </a:r>
          </a:p>
          <a:p>
            <a:pPr marL="457200" indent="-457200">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When the tank is full, overflow of water and slimes commences, and a bed of settled sand builds up until it reaches the level shown.</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177285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77850"/>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Hydraulic classifiers: Settling cones (cont.)</a:t>
            </a:r>
            <a:endParaRPr lang="en-GB" sz="2400" dirty="0">
              <a:solidFill>
                <a:srgbClr val="7030A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5" descr="F9-8">
            <a:extLst>
              <a:ext uri="{FF2B5EF4-FFF2-40B4-BE49-F238E27FC236}">
                <a16:creationId xmlns:a16="http://schemas.microsoft.com/office/drawing/2014/main" id="{343F577E-5A2D-9302-4F3F-0BDA40D39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435" y="2033587"/>
            <a:ext cx="4521201" cy="482441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24">
            <a:extLst>
              <a:ext uri="{FF2B5EF4-FFF2-40B4-BE49-F238E27FC236}">
                <a16:creationId xmlns:a16="http://schemas.microsoft.com/office/drawing/2014/main" id="{FF21F8CC-2232-39F4-C17E-1A0CFD0F72D0}"/>
              </a:ext>
            </a:extLst>
          </p:cNvPr>
          <p:cNvSpPr txBox="1"/>
          <p:nvPr/>
        </p:nvSpPr>
        <p:spPr>
          <a:xfrm>
            <a:off x="4657005" y="1486830"/>
            <a:ext cx="1173424" cy="523220"/>
          </a:xfrm>
          <a:prstGeom prst="rect">
            <a:avLst/>
          </a:prstGeom>
          <a:solidFill>
            <a:schemeClr val="bg1"/>
          </a:solidFill>
        </p:spPr>
        <p:txBody>
          <a:bodyPr wrap="square" rtlCol="0">
            <a:spAutoFit/>
          </a:bodyPr>
          <a:lstStyle/>
          <a:p>
            <a:r>
              <a:rPr kumimoji="1" lang="en-US" altLang="ja-JP" sz="2800" dirty="0">
                <a:solidFill>
                  <a:schemeClr val="accent3">
                    <a:lumMod val="75000"/>
                  </a:schemeClr>
                </a:solidFill>
              </a:rPr>
              <a:t>Feed</a:t>
            </a:r>
            <a:endParaRPr kumimoji="1" lang="ja-JP" altLang="en-US" sz="2800" dirty="0">
              <a:solidFill>
                <a:schemeClr val="accent3">
                  <a:lumMod val="75000"/>
                </a:schemeClr>
              </a:solidFill>
            </a:endParaRPr>
          </a:p>
        </p:txBody>
      </p:sp>
      <p:sp>
        <p:nvSpPr>
          <p:cNvPr id="5" name="テキスト ボックス 25">
            <a:extLst>
              <a:ext uri="{FF2B5EF4-FFF2-40B4-BE49-F238E27FC236}">
                <a16:creationId xmlns:a16="http://schemas.microsoft.com/office/drawing/2014/main" id="{75264A44-88F7-1827-317D-5071EF6654F2}"/>
              </a:ext>
            </a:extLst>
          </p:cNvPr>
          <p:cNvSpPr txBox="1"/>
          <p:nvPr/>
        </p:nvSpPr>
        <p:spPr>
          <a:xfrm>
            <a:off x="7177636" y="2687276"/>
            <a:ext cx="1502747" cy="1015663"/>
          </a:xfrm>
          <a:prstGeom prst="rect">
            <a:avLst/>
          </a:prstGeom>
          <a:solidFill>
            <a:schemeClr val="bg1"/>
          </a:solidFill>
        </p:spPr>
        <p:txBody>
          <a:bodyPr wrap="square" rtlCol="0">
            <a:spAutoFit/>
          </a:bodyPr>
          <a:lstStyle/>
          <a:p>
            <a:pPr algn="r">
              <a:lnSpc>
                <a:spcPts val="2400"/>
              </a:lnSpc>
            </a:pPr>
            <a:r>
              <a:rPr kumimoji="1" lang="en-US" altLang="ja-JP" sz="2400" dirty="0">
                <a:solidFill>
                  <a:schemeClr val="accent1">
                    <a:lumMod val="50000"/>
                  </a:schemeClr>
                </a:solidFill>
              </a:rPr>
              <a:t>Smaller </a:t>
            </a:r>
            <a:r>
              <a:rPr kumimoji="1" lang="en-US" altLang="ja-JP" sz="2400" dirty="0"/>
              <a:t>particles</a:t>
            </a:r>
          </a:p>
          <a:p>
            <a:pPr algn="r">
              <a:lnSpc>
                <a:spcPts val="2400"/>
              </a:lnSpc>
            </a:pPr>
            <a:endParaRPr kumimoji="1" lang="ja-JP" altLang="en-US" sz="2400" dirty="0"/>
          </a:p>
        </p:txBody>
      </p:sp>
      <p:sp>
        <p:nvSpPr>
          <p:cNvPr id="6" name="Oval 5">
            <a:extLst>
              <a:ext uri="{FF2B5EF4-FFF2-40B4-BE49-F238E27FC236}">
                <a16:creationId xmlns:a16="http://schemas.microsoft.com/office/drawing/2014/main" id="{AA70574D-F551-3C4B-669F-4B822EB50912}"/>
              </a:ext>
            </a:extLst>
          </p:cNvPr>
          <p:cNvSpPr/>
          <p:nvPr/>
        </p:nvSpPr>
        <p:spPr>
          <a:xfrm>
            <a:off x="4832260" y="1875477"/>
            <a:ext cx="336886" cy="336886"/>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E59120-DCCF-0D9D-325C-F32D7C7EFC7F}"/>
              </a:ext>
            </a:extLst>
          </p:cNvPr>
          <p:cNvSpPr/>
          <p:nvPr/>
        </p:nvSpPr>
        <p:spPr>
          <a:xfrm>
            <a:off x="5273594" y="1986212"/>
            <a:ext cx="205787" cy="20578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テキスト ボックス 24">
            <a:extLst>
              <a:ext uri="{FF2B5EF4-FFF2-40B4-BE49-F238E27FC236}">
                <a16:creationId xmlns:a16="http://schemas.microsoft.com/office/drawing/2014/main" id="{EEDD904F-A284-C4C4-9E65-DB05DF6225D8}"/>
              </a:ext>
            </a:extLst>
          </p:cNvPr>
          <p:cNvSpPr txBox="1"/>
          <p:nvPr/>
        </p:nvSpPr>
        <p:spPr>
          <a:xfrm>
            <a:off x="4536714" y="1662160"/>
            <a:ext cx="1173424" cy="523220"/>
          </a:xfrm>
          <a:prstGeom prst="rect">
            <a:avLst/>
          </a:prstGeom>
          <a:solidFill>
            <a:schemeClr val="bg1"/>
          </a:solidFill>
        </p:spPr>
        <p:txBody>
          <a:bodyPr wrap="square" rtlCol="0">
            <a:spAutoFit/>
          </a:bodyPr>
          <a:lstStyle/>
          <a:p>
            <a:r>
              <a:rPr kumimoji="1" lang="en-US" altLang="ja-JP" sz="2800" dirty="0">
                <a:solidFill>
                  <a:schemeClr val="accent3">
                    <a:lumMod val="75000"/>
                  </a:schemeClr>
                </a:solidFill>
              </a:rPr>
              <a:t>Feed</a:t>
            </a:r>
            <a:endParaRPr kumimoji="1" lang="ja-JP" altLang="en-US" sz="2800" dirty="0">
              <a:solidFill>
                <a:schemeClr val="accent3">
                  <a:lumMod val="75000"/>
                </a:schemeClr>
              </a:solidFill>
            </a:endParaRPr>
          </a:p>
        </p:txBody>
      </p:sp>
      <p:sp>
        <p:nvSpPr>
          <p:cNvPr id="10" name="Oval 9">
            <a:extLst>
              <a:ext uri="{FF2B5EF4-FFF2-40B4-BE49-F238E27FC236}">
                <a16:creationId xmlns:a16="http://schemas.microsoft.com/office/drawing/2014/main" id="{080A238B-AD27-653B-D8E1-CEF73A868087}"/>
              </a:ext>
            </a:extLst>
          </p:cNvPr>
          <p:cNvSpPr/>
          <p:nvPr/>
        </p:nvSpPr>
        <p:spPr>
          <a:xfrm>
            <a:off x="4711969" y="2050807"/>
            <a:ext cx="336886" cy="336886"/>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82D41F-0868-EEFE-78E7-22062C21AA03}"/>
              </a:ext>
            </a:extLst>
          </p:cNvPr>
          <p:cNvSpPr/>
          <p:nvPr/>
        </p:nvSpPr>
        <p:spPr>
          <a:xfrm>
            <a:off x="5153303" y="2161542"/>
            <a:ext cx="205787" cy="20578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9B62658-7830-540D-FA8E-34E38DCA831B}"/>
              </a:ext>
            </a:extLst>
          </p:cNvPr>
          <p:cNvSpPr/>
          <p:nvPr/>
        </p:nvSpPr>
        <p:spPr>
          <a:xfrm>
            <a:off x="5076100" y="1982157"/>
            <a:ext cx="336886" cy="336886"/>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5E30AC-4BB0-505B-9379-D5EDF0203892}"/>
              </a:ext>
            </a:extLst>
          </p:cNvPr>
          <p:cNvSpPr/>
          <p:nvPr/>
        </p:nvSpPr>
        <p:spPr>
          <a:xfrm>
            <a:off x="4955809" y="2157487"/>
            <a:ext cx="336886" cy="336886"/>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202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04 3.33333E-6 L 0.00221 0.14143 L -0.028 0.13912 L -0.028 0.15578 L -0.02149 0.16481 L -0.01563 0.17407 L -0.00456 0.20208 C -0.00365 0.20602 -0.00287 0.20995 -0.00183 0.21389 C -0.00026 0.22014 -0.00052 0.21805 -0.00052 0.22152 L 0.00221 0.23588 C 0.00325 0.23958 0.00403 0.24352 0.0052 0.24745 C 0.00547 0.24907 0.00625 0.25092 0.00638 0.25254 C 0.00677 0.25555 0.00638 0.25856 0.00638 0.26157 L 0.01757 0.29514 L 0.02174 0.30555 L 0.02174 0.32222 C 0.02278 0.32592 0.02343 0.32986 0.02448 0.33379 C 0.02487 0.33518 0.02617 0.3375 0.02617 0.33773 L 0.02617 0.39977 L 0.02174 0.42939 L 0.02174 0.42963 " pathEditMode="relative" rAng="0" ptsTypes="AAAAAAAAAAAAAAAAAAAAA">
                                      <p:cBhvr>
                                        <p:cTn id="6" dur="2000" fill="hold"/>
                                        <p:tgtEl>
                                          <p:spTgt spid="6"/>
                                        </p:tgtEl>
                                        <p:attrNameLst>
                                          <p:attrName>ppt_x</p:attrName>
                                          <p:attrName>ppt_y</p:attrName>
                                        </p:attrNameLst>
                                      </p:cBhvr>
                                      <p:rCtr x="-195" y="21481"/>
                                    </p:animMotion>
                                  </p:childTnLst>
                                </p:cTn>
                              </p:par>
                              <p:par>
                                <p:cTn id="7" presetID="0" presetClass="path" presetSubtype="0" accel="50000" decel="50000" fill="hold" grpId="0" nodeType="withEffect">
                                  <p:stCondLst>
                                    <p:cond delay="0"/>
                                  </p:stCondLst>
                                  <p:childTnLst>
                                    <p:animMotion origin="layout" path="M -1.66667E-6 4.44444E-6 L -0.00482 0.19791 L -0.01823 0.21041 L -0.03268 0.19791 L -0.06055 0.16481 L -0.08112 0.13842 L -0.09336 0.12268 L -0.10547 0.10162 L -0.12122 0.09282 L -0.13698 0.09282 L -0.1539 0.1155 L -0.15521 0.13842 L -0.15521 0.13865 " pathEditMode="relative" rAng="0" ptsTypes="AAAAAAAAAAAAA">
                                      <p:cBhvr>
                                        <p:cTn id="8" dur="2000" fill="hold"/>
                                        <p:tgtEl>
                                          <p:spTgt spid="7"/>
                                        </p:tgtEl>
                                        <p:attrNameLst>
                                          <p:attrName>ppt_x</p:attrName>
                                          <p:attrName>ppt_y</p:attrName>
                                        </p:attrNameLst>
                                      </p:cBhvr>
                                      <p:rCtr x="-7760" y="10509"/>
                                    </p:animMotion>
                                  </p:childTnLst>
                                </p:cTn>
                              </p:par>
                              <p:par>
                                <p:cTn id="9" presetID="0" presetClass="path" presetSubtype="0" accel="50000" decel="50000" fill="hold" grpId="0" nodeType="withEffect">
                                  <p:stCondLst>
                                    <p:cond delay="0"/>
                                  </p:stCondLst>
                                  <p:childTnLst>
                                    <p:animMotion origin="layout" path="M 0.00625 -1.11111E-6 L 0.00768 0.1882 L -0.02799 0.18495 L -0.02799 0.20718 L -0.02018 0.21945 L -0.01341 0.23148 L -0.00026 0.26898 C 0.00091 0.27431 0.00182 0.2794 0.003 0.28472 C 0.00482 0.29306 0.00456 0.29028 0.00456 0.29491 L 0.00768 0.31389 C 0.00898 0.31875 0.01003 0.32408 0.0112 0.3294 C 0.01159 0.33148 0.0125 0.3338 0.01263 0.33588 C 0.01315 0.34005 0.01263 0.34398 0.01263 0.34815 L 0.02591 0.39259 L 0.03086 0.40648 L 0.03086 0.4287 C 0.03203 0.4338 0.03281 0.43889 0.03412 0.44421 C 0.03451 0.44583 0.03607 0.44908 0.03607 0.44931 L 0.03607 0.53171 L 0.03086 0.57107 L 0.03086 0.57153 " pathEditMode="relative" rAng="0" ptsTypes="AAAAAAAAAAAAAAAAAAAAA">
                                      <p:cBhvr>
                                        <p:cTn id="10" dur="2000" fill="hold"/>
                                        <p:tgtEl>
                                          <p:spTgt spid="10"/>
                                        </p:tgtEl>
                                        <p:attrNameLst>
                                          <p:attrName>ppt_x</p:attrName>
                                          <p:attrName>ppt_y</p:attrName>
                                        </p:attrNameLst>
                                      </p:cBhvr>
                                      <p:rCtr x="-221" y="28565"/>
                                    </p:animMotion>
                                  </p:childTnLst>
                                </p:cTn>
                              </p:par>
                              <p:par>
                                <p:cTn id="11" presetID="0" presetClass="path" presetSubtype="0" accel="50000" decel="50000" fill="hold" grpId="0" nodeType="withEffect">
                                  <p:stCondLst>
                                    <p:cond delay="0"/>
                                  </p:stCondLst>
                                  <p:childTnLst>
                                    <p:animMotion origin="layout" path="M -0.00247 -0.00532 L 0.00273 0.1926 L 0.01719 0.2051 L 0.03294 0.1926 L 0.06315 0.15949 L 0.08555 0.1331 L 0.09883 0.11736 L 0.11198 0.0963 L 0.12904 0.0875 L 0.14622 0.0875 L 0.16458 0.11019 L 0.16602 0.1331 L 0.16602 0.13334 " pathEditMode="relative" rAng="0" ptsTypes="AAAAAAAAAAAAA">
                                      <p:cBhvr>
                                        <p:cTn id="12" dur="2000" fill="hold"/>
                                        <p:tgtEl>
                                          <p:spTgt spid="11"/>
                                        </p:tgtEl>
                                        <p:attrNameLst>
                                          <p:attrName>ppt_x</p:attrName>
                                          <p:attrName>ppt_y</p:attrName>
                                        </p:attrNameLst>
                                      </p:cBhvr>
                                      <p:rCtr x="8424" y="10509"/>
                                    </p:animMotion>
                                  </p:childTnLst>
                                </p:cTn>
                              </p:par>
                              <p:par>
                                <p:cTn id="13" presetID="0" presetClass="path" presetSubtype="0" accel="50000" decel="50000" fill="hold" grpId="0" nodeType="withEffect">
                                  <p:stCondLst>
                                    <p:cond delay="0"/>
                                  </p:stCondLst>
                                  <p:childTnLst>
                                    <p:animMotion origin="layout" path="M -3.95833E-6 2.59259E-6 L 0.00105 0.11967 L -0.02526 0.11759 L -0.02526 0.13171 L -0.01966 0.13935 L -0.01458 0.14722 L -0.00481 0.17083 C -0.00403 0.1743 -0.00338 0.17754 -0.00247 0.18102 C -0.00117 0.18611 -0.0013 0.18449 -0.0013 0.1875 L 0.00105 0.19953 C 0.00196 0.20278 0.00261 0.20602 0.00365 0.20926 C 0.00391 0.21065 0.00456 0.21227 0.00469 0.21365 C 0.00495 0.2162 0.00469 0.21875 0.00469 0.22129 L 0.01446 0.24977 L 0.0181 0.25856 L 0.0181 0.27268 C 0.01901 0.27569 0.01954 0.27916 0.02045 0.2824 C 0.02084 0.28356 0.02201 0.28565 0.02201 0.28565 L 0.02201 0.33819 L 0.0181 0.36342 L 0.0181 0.36365 " pathEditMode="relative" rAng="0" ptsTypes="AAAAAAAAAAAAAAAAAAAAA">
                                      <p:cBhvr>
                                        <p:cTn id="14" dur="2000" fill="hold"/>
                                        <p:tgtEl>
                                          <p:spTgt spid="12"/>
                                        </p:tgtEl>
                                        <p:attrNameLst>
                                          <p:attrName>ppt_x</p:attrName>
                                          <p:attrName>ppt_y</p:attrName>
                                        </p:attrNameLst>
                                      </p:cBhvr>
                                      <p:rCtr x="-169" y="18171"/>
                                    </p:animMotion>
                                  </p:childTnLst>
                                </p:cTn>
                              </p:par>
                              <p:par>
                                <p:cTn id="15" presetID="0" presetClass="path" presetSubtype="0" accel="50000" decel="50000" fill="hold" grpId="0" nodeType="withEffect">
                                  <p:stCondLst>
                                    <p:cond delay="0"/>
                                  </p:stCondLst>
                                  <p:childTnLst>
                                    <p:animMotion origin="layout" path="M 3.95833E-6 -3.7037E-7 L 0.00013 0.11134 L -0.00521 0.10926 L -0.00521 0.12245 L -0.00404 0.12963 L -0.003 0.13681 L -0.00105 0.15903 C -0.00092 0.16227 -0.00079 0.16528 -0.00052 0.16829 C -0.00026 0.17338 -0.00026 0.17176 -0.00026 0.17431 L 0.00013 0.18565 C 0.00039 0.18843 0.00052 0.19167 0.00065 0.19491 C 0.00078 0.19607 0.00091 0.19745 0.00091 0.19861 C 0.00104 0.20116 0.00091 0.20347 0.00091 0.20579 L 0.00299 0.23218 L 0.00364 0.24051 L 0.00364 0.25347 C 0.0039 0.25648 0.00403 0.25949 0.00416 0.26273 C 0.00429 0.26366 0.00455 0.26551 0.00455 0.26574 L 0.00455 0.31458 L 0.00364 0.33773 L 0.00364 0.33819 " pathEditMode="relative" rAng="0" ptsTypes="AAAAAAAAAAAAAAAAAAAAA">
                                      <p:cBhvr>
                                        <p:cTn id="16" dur="2000" fill="hold"/>
                                        <p:tgtEl>
                                          <p:spTgt spid="13"/>
                                        </p:tgtEl>
                                        <p:attrNameLst>
                                          <p:attrName>ppt_x</p:attrName>
                                          <p:attrName>ppt_y</p:attrName>
                                        </p:attrNameLst>
                                      </p:cBhvr>
                                      <p:rCtr x="-39" y="1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127000" y="718696"/>
            <a:ext cx="12065000" cy="5563831"/>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Mechanical classifiers</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Several forms of classifier exist in which the material of lower settling velocity is carried away in a liquid overflow, and the material of higher settling velocity is deposited on the bottom of the equipment and is dragged upwards against the flow of liquid by some mechanical means.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Mechanical classifiers have widespread use in closed-circuit grinding operations and in the classification of products from ore-washing plants. In washing plants they act more or less as sizing devices, as the particles are essentially unliberated, so are of similar density. In closed circuit grinding they have a tendency to return small dense particles to the mill, causing overgrinding.</a:t>
            </a:r>
          </a:p>
        </p:txBody>
      </p:sp>
    </p:spTree>
    <p:extLst>
      <p:ext uri="{BB962C8B-B14F-4D97-AF65-F5344CB8AC3E}">
        <p14:creationId xmlns:p14="http://schemas.microsoft.com/office/powerpoint/2010/main" val="2512876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127000" y="718696"/>
            <a:ext cx="12065000" cy="577850"/>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Mechanical classifiers (cont.)</a:t>
            </a:r>
            <a:endParaRPr lang="en-GB" sz="2400" dirty="0">
              <a:solidFill>
                <a:srgbClr val="7030A0"/>
              </a:solidFill>
              <a:latin typeface="Arial" panose="020B0604020202020204" pitchFamily="34" charset="0"/>
              <a:cs typeface="Arial" panose="020B0604020202020204" pitchFamily="34" charset="0"/>
            </a:endParaRPr>
          </a:p>
        </p:txBody>
      </p:sp>
      <p:pic>
        <p:nvPicPr>
          <p:cNvPr id="2" name="Picture 6" descr="F9-11">
            <a:extLst>
              <a:ext uri="{FF2B5EF4-FFF2-40B4-BE49-F238E27FC236}">
                <a16:creationId xmlns:a16="http://schemas.microsoft.com/office/drawing/2014/main" id="{7DEF2499-CE7B-3138-2FE4-03AB6EDCD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957" y="1416770"/>
            <a:ext cx="2506662" cy="3168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a:extLst>
              <a:ext uri="{FF2B5EF4-FFF2-40B4-BE49-F238E27FC236}">
                <a16:creationId xmlns:a16="http://schemas.microsoft.com/office/drawing/2014/main" id="{68817D58-9564-B4C4-D061-C623297A5855}"/>
              </a:ext>
            </a:extLst>
          </p:cNvPr>
          <p:cNvSpPr txBox="1">
            <a:spLocks noChangeArrowheads="1"/>
          </p:cNvSpPr>
          <p:nvPr/>
        </p:nvSpPr>
        <p:spPr bwMode="auto">
          <a:xfrm>
            <a:off x="1243805" y="444480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solidFill>
                  <a:srgbClr val="FFFFFF"/>
                </a:solidFill>
                <a:latin typeface="Arial" charset="0"/>
                <a:ea typeface="ＭＳ Ｐゴシック" panose="020B0600070205080204" pitchFamily="50" charset="-128"/>
              </a:rPr>
              <a:t>Fine</a:t>
            </a:r>
          </a:p>
        </p:txBody>
      </p:sp>
      <p:sp>
        <p:nvSpPr>
          <p:cNvPr id="4" name="Text Box 8">
            <a:extLst>
              <a:ext uri="{FF2B5EF4-FFF2-40B4-BE49-F238E27FC236}">
                <a16:creationId xmlns:a16="http://schemas.microsoft.com/office/drawing/2014/main" id="{4F803758-7D0B-E74F-0C57-EC21225A2F25}"/>
              </a:ext>
            </a:extLst>
          </p:cNvPr>
          <p:cNvSpPr txBox="1">
            <a:spLocks noChangeArrowheads="1"/>
          </p:cNvSpPr>
          <p:nvPr/>
        </p:nvSpPr>
        <p:spPr bwMode="auto">
          <a:xfrm>
            <a:off x="6530023" y="3868545"/>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solidFill>
                  <a:srgbClr val="FFFFFF"/>
                </a:solidFill>
                <a:latin typeface="Arial" charset="0"/>
                <a:ea typeface="ＭＳ Ｐゴシック" panose="020B0600070205080204" pitchFamily="50" charset="-128"/>
              </a:rPr>
              <a:t>Coarse</a:t>
            </a:r>
          </a:p>
        </p:txBody>
      </p:sp>
      <p:pic>
        <p:nvPicPr>
          <p:cNvPr id="5" name="図 4">
            <a:extLst>
              <a:ext uri="{FF2B5EF4-FFF2-40B4-BE49-F238E27FC236}">
                <a16:creationId xmlns:a16="http://schemas.microsoft.com/office/drawing/2014/main" id="{EB87E545-DB5B-0DB3-ED19-12DBB60C1F4C}"/>
              </a:ext>
            </a:extLst>
          </p:cNvPr>
          <p:cNvPicPr>
            <a:picLocks noChangeAspect="1"/>
          </p:cNvPicPr>
          <p:nvPr/>
        </p:nvPicPr>
        <p:blipFill rotWithShape="1">
          <a:blip r:embed="rId4">
            <a:lum contrast="40000"/>
          </a:blip>
          <a:srcRect b="47689"/>
          <a:stretch/>
        </p:blipFill>
        <p:spPr>
          <a:xfrm>
            <a:off x="1447526" y="1516052"/>
            <a:ext cx="6151951" cy="3087835"/>
          </a:xfrm>
          <a:prstGeom prst="rect">
            <a:avLst/>
          </a:prstGeom>
        </p:spPr>
      </p:pic>
      <p:sp>
        <p:nvSpPr>
          <p:cNvPr id="6" name="テキスト ボックス 14">
            <a:extLst>
              <a:ext uri="{FF2B5EF4-FFF2-40B4-BE49-F238E27FC236}">
                <a16:creationId xmlns:a16="http://schemas.microsoft.com/office/drawing/2014/main" id="{6A6C6D72-7097-E1BE-9B52-E8F4E0976F4C}"/>
              </a:ext>
            </a:extLst>
          </p:cNvPr>
          <p:cNvSpPr txBox="1"/>
          <p:nvPr/>
        </p:nvSpPr>
        <p:spPr>
          <a:xfrm>
            <a:off x="4429624" y="1296546"/>
            <a:ext cx="1308236" cy="523220"/>
          </a:xfrm>
          <a:prstGeom prst="rect">
            <a:avLst/>
          </a:prstGeom>
          <a:noFill/>
        </p:spPr>
        <p:txBody>
          <a:bodyPr wrap="square" rtlCol="0">
            <a:spAutoFit/>
          </a:bodyPr>
          <a:lstStyle/>
          <a:p>
            <a:r>
              <a:rPr kumimoji="1" lang="en-US" altLang="ja-JP" sz="2800" dirty="0">
                <a:solidFill>
                  <a:srgbClr val="FF0000"/>
                </a:solidFill>
                <a:latin typeface="Arial" panose="020B0604020202020204" pitchFamily="34" charset="0"/>
                <a:cs typeface="Arial" panose="020B0604020202020204" pitchFamily="34" charset="0"/>
              </a:rPr>
              <a:t>Feed</a:t>
            </a:r>
            <a:endParaRPr kumimoji="1" lang="ja-JP" altLang="en-US" sz="2800" dirty="0">
              <a:solidFill>
                <a:srgbClr val="FF0000"/>
              </a:solidFill>
              <a:latin typeface="Arial" panose="020B0604020202020204" pitchFamily="34" charset="0"/>
              <a:cs typeface="Arial" panose="020B0604020202020204" pitchFamily="34" charset="0"/>
            </a:endParaRPr>
          </a:p>
        </p:txBody>
      </p:sp>
      <p:sp>
        <p:nvSpPr>
          <p:cNvPr id="7" name="テキスト ボックス 15">
            <a:extLst>
              <a:ext uri="{FF2B5EF4-FFF2-40B4-BE49-F238E27FC236}">
                <a16:creationId xmlns:a16="http://schemas.microsoft.com/office/drawing/2014/main" id="{66493DA2-B238-31A8-0AFC-B5A0C235473A}"/>
              </a:ext>
            </a:extLst>
          </p:cNvPr>
          <p:cNvSpPr txBox="1"/>
          <p:nvPr/>
        </p:nvSpPr>
        <p:spPr>
          <a:xfrm>
            <a:off x="1139849" y="2332068"/>
            <a:ext cx="3580624" cy="707886"/>
          </a:xfrm>
          <a:prstGeom prst="rect">
            <a:avLst/>
          </a:prstGeom>
          <a:noFill/>
        </p:spPr>
        <p:txBody>
          <a:bodyPr wrap="square" rtlCol="0">
            <a:spAutoFit/>
          </a:bodyPr>
          <a:lstStyle>
            <a:defPPr>
              <a:defRPr lang="ja-JP"/>
            </a:defPPr>
            <a:lvl1pPr algn="r">
              <a:lnSpc>
                <a:spcPts val="2400"/>
              </a:lnSpc>
              <a:defRPr sz="2800">
                <a:solidFill>
                  <a:srgbClr val="FF0000"/>
                </a:solidFill>
                <a:latin typeface="Arial" panose="020B0604020202020204" pitchFamily="34" charset="0"/>
                <a:cs typeface="Arial" panose="020B0604020202020204" pitchFamily="34" charset="0"/>
              </a:defRPr>
            </a:lvl1pPr>
          </a:lstStyle>
          <a:p>
            <a:pPr algn="l"/>
            <a:r>
              <a:rPr lang="en-US" altLang="ja-JP" dirty="0"/>
              <a:t>Overflow</a:t>
            </a:r>
          </a:p>
          <a:p>
            <a:pPr algn="l"/>
            <a:r>
              <a:rPr lang="en-US" altLang="ja-JP" sz="2400" dirty="0"/>
              <a:t>(smaller particles)</a:t>
            </a:r>
            <a:endParaRPr lang="ja-JP" altLang="en-US" sz="2400" dirty="0"/>
          </a:p>
        </p:txBody>
      </p:sp>
      <p:sp>
        <p:nvSpPr>
          <p:cNvPr id="9" name="テキスト ボックス 16">
            <a:extLst>
              <a:ext uri="{FF2B5EF4-FFF2-40B4-BE49-F238E27FC236}">
                <a16:creationId xmlns:a16="http://schemas.microsoft.com/office/drawing/2014/main" id="{BEEBCC6B-E1DC-2464-097D-D70D7172CEF4}"/>
              </a:ext>
            </a:extLst>
          </p:cNvPr>
          <p:cNvSpPr txBox="1"/>
          <p:nvPr/>
        </p:nvSpPr>
        <p:spPr>
          <a:xfrm>
            <a:off x="4536974" y="3552256"/>
            <a:ext cx="2711220" cy="707886"/>
          </a:xfrm>
          <a:prstGeom prst="rect">
            <a:avLst/>
          </a:prstGeom>
          <a:noFill/>
        </p:spPr>
        <p:txBody>
          <a:bodyPr wrap="square" rtlCol="0">
            <a:spAutoFit/>
          </a:bodyPr>
          <a:lstStyle/>
          <a:p>
            <a:pPr algn="r">
              <a:lnSpc>
                <a:spcPts val="2400"/>
              </a:lnSpc>
            </a:pPr>
            <a:r>
              <a:rPr kumimoji="1" lang="en-US" altLang="ja-JP" sz="2800" dirty="0">
                <a:solidFill>
                  <a:srgbClr val="FF0000"/>
                </a:solidFill>
                <a:latin typeface="Arial" panose="020B0604020202020204" pitchFamily="34" charset="0"/>
                <a:cs typeface="Arial" panose="020B0604020202020204" pitchFamily="34" charset="0"/>
              </a:rPr>
              <a:t>Underflow</a:t>
            </a:r>
          </a:p>
          <a:p>
            <a:pPr algn="r">
              <a:lnSpc>
                <a:spcPts val="2400"/>
              </a:lnSpc>
            </a:pPr>
            <a:r>
              <a:rPr lang="en-US" altLang="ja-JP" dirty="0">
                <a:solidFill>
                  <a:srgbClr val="FF0000"/>
                </a:solidFill>
                <a:latin typeface="Arial" panose="020B0604020202020204" pitchFamily="34" charset="0"/>
                <a:cs typeface="Arial" panose="020B0604020202020204" pitchFamily="34" charset="0"/>
              </a:rPr>
              <a:t>(larger particles)</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10" name="テキスト ボックス 17">
            <a:extLst>
              <a:ext uri="{FF2B5EF4-FFF2-40B4-BE49-F238E27FC236}">
                <a16:creationId xmlns:a16="http://schemas.microsoft.com/office/drawing/2014/main" id="{B853C9A6-E5A5-E491-2EC1-98A80709B028}"/>
              </a:ext>
            </a:extLst>
          </p:cNvPr>
          <p:cNvSpPr txBox="1"/>
          <p:nvPr/>
        </p:nvSpPr>
        <p:spPr>
          <a:xfrm>
            <a:off x="2424846" y="1749926"/>
            <a:ext cx="2016224" cy="523220"/>
          </a:xfrm>
          <a:prstGeom prst="rect">
            <a:avLst/>
          </a:prstGeom>
          <a:noFill/>
        </p:spPr>
        <p:txBody>
          <a:bodyPr wrap="square" rtlCol="0">
            <a:spAutoFit/>
          </a:bodyPr>
          <a:lstStyle/>
          <a:p>
            <a:r>
              <a:rPr kumimoji="1" lang="en-US" altLang="ja-JP" sz="2800" dirty="0">
                <a:solidFill>
                  <a:srgbClr val="0000CC"/>
                </a:solidFill>
                <a:latin typeface="Arial" panose="020B0604020202020204" pitchFamily="34" charset="0"/>
                <a:cs typeface="Arial" panose="020B0604020202020204" pitchFamily="34" charset="0"/>
              </a:rPr>
              <a:t>Slurry pool</a:t>
            </a:r>
            <a:endParaRPr kumimoji="1" lang="ja-JP" altLang="en-US" sz="2800" dirty="0">
              <a:solidFill>
                <a:srgbClr val="0000CC"/>
              </a:solidFill>
              <a:latin typeface="Arial" panose="020B0604020202020204" pitchFamily="34" charset="0"/>
              <a:cs typeface="Arial" panose="020B0604020202020204" pitchFamily="34" charset="0"/>
            </a:endParaRPr>
          </a:p>
        </p:txBody>
      </p:sp>
      <p:sp>
        <p:nvSpPr>
          <p:cNvPr id="11" name="Oval 16">
            <a:extLst>
              <a:ext uri="{FF2B5EF4-FFF2-40B4-BE49-F238E27FC236}">
                <a16:creationId xmlns:a16="http://schemas.microsoft.com/office/drawing/2014/main" id="{B2E1C401-F5AE-4413-6F89-09C55C94CA15}"/>
              </a:ext>
            </a:extLst>
          </p:cNvPr>
          <p:cNvSpPr>
            <a:spLocks noChangeArrowheads="1"/>
          </p:cNvSpPr>
          <p:nvPr/>
        </p:nvSpPr>
        <p:spPr bwMode="auto">
          <a:xfrm>
            <a:off x="4081502" y="4486995"/>
            <a:ext cx="792162" cy="792162"/>
          </a:xfrm>
          <a:prstGeom prst="ellipse">
            <a:avLst/>
          </a:prstGeom>
          <a:solidFill>
            <a:schemeClr val="tx1"/>
          </a:solidFill>
          <a:ln w="9525">
            <a:solidFill>
              <a:schemeClr val="tx1"/>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2" name="AutoShape 20">
            <a:extLst>
              <a:ext uri="{FF2B5EF4-FFF2-40B4-BE49-F238E27FC236}">
                <a16:creationId xmlns:a16="http://schemas.microsoft.com/office/drawing/2014/main" id="{E7E717A4-158D-BD90-6C30-302575F9707C}"/>
              </a:ext>
            </a:extLst>
          </p:cNvPr>
          <p:cNvSpPr>
            <a:spLocks noChangeArrowheads="1"/>
          </p:cNvSpPr>
          <p:nvPr/>
        </p:nvSpPr>
        <p:spPr bwMode="auto">
          <a:xfrm>
            <a:off x="4152939" y="5352182"/>
            <a:ext cx="576263" cy="1008063"/>
          </a:xfrm>
          <a:prstGeom prst="downArrow">
            <a:avLst>
              <a:gd name="adj1" fmla="val 50000"/>
              <a:gd name="adj2" fmla="val 43733"/>
            </a:avLst>
          </a:prstGeom>
          <a:solidFill>
            <a:schemeClr val="tx1"/>
          </a:solidFill>
          <a:ln w="9525">
            <a:solidFill>
              <a:schemeClr val="tx1"/>
            </a:solidFill>
            <a:miter lim="800000"/>
            <a:headEnd/>
            <a:tailEnd/>
          </a:ln>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3" name="Oval 22">
            <a:extLst>
              <a:ext uri="{FF2B5EF4-FFF2-40B4-BE49-F238E27FC236}">
                <a16:creationId xmlns:a16="http://schemas.microsoft.com/office/drawing/2014/main" id="{96DC858B-A6E5-B1FF-10FB-F04FD3C84A58}"/>
              </a:ext>
            </a:extLst>
          </p:cNvPr>
          <p:cNvSpPr>
            <a:spLocks noChangeAspect="1" noChangeArrowheads="1"/>
          </p:cNvSpPr>
          <p:nvPr/>
        </p:nvSpPr>
        <p:spPr bwMode="auto">
          <a:xfrm>
            <a:off x="5161002" y="4645745"/>
            <a:ext cx="633412" cy="633412"/>
          </a:xfrm>
          <a:prstGeom prst="ellipse">
            <a:avLst/>
          </a:prstGeom>
          <a:solidFill>
            <a:schemeClr val="tx1"/>
          </a:solidFill>
          <a:ln w="9525">
            <a:solidFill>
              <a:schemeClr val="tx1"/>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5" name="Oval 23">
            <a:extLst>
              <a:ext uri="{FF2B5EF4-FFF2-40B4-BE49-F238E27FC236}">
                <a16:creationId xmlns:a16="http://schemas.microsoft.com/office/drawing/2014/main" id="{13EE9250-89FB-74DE-4C70-7AC63A58974E}"/>
              </a:ext>
            </a:extLst>
          </p:cNvPr>
          <p:cNvSpPr>
            <a:spLocks noChangeAspect="1" noChangeArrowheads="1"/>
          </p:cNvSpPr>
          <p:nvPr/>
        </p:nvSpPr>
        <p:spPr bwMode="auto">
          <a:xfrm>
            <a:off x="6169064" y="4771157"/>
            <a:ext cx="508000" cy="508000"/>
          </a:xfrm>
          <a:prstGeom prst="ellipse">
            <a:avLst/>
          </a:prstGeom>
          <a:solidFill>
            <a:schemeClr val="tx1"/>
          </a:solidFill>
          <a:ln w="9525">
            <a:solidFill>
              <a:schemeClr val="tx1"/>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6" name="Oval 24">
            <a:extLst>
              <a:ext uri="{FF2B5EF4-FFF2-40B4-BE49-F238E27FC236}">
                <a16:creationId xmlns:a16="http://schemas.microsoft.com/office/drawing/2014/main" id="{40375BB2-0C08-B935-A6ED-9CE597BFF62E}"/>
              </a:ext>
            </a:extLst>
          </p:cNvPr>
          <p:cNvSpPr>
            <a:spLocks noChangeAspect="1" noChangeArrowheads="1"/>
          </p:cNvSpPr>
          <p:nvPr/>
        </p:nvSpPr>
        <p:spPr bwMode="auto">
          <a:xfrm>
            <a:off x="6958052" y="4872757"/>
            <a:ext cx="406400" cy="406400"/>
          </a:xfrm>
          <a:prstGeom prst="ellipse">
            <a:avLst/>
          </a:prstGeom>
          <a:solidFill>
            <a:schemeClr val="tx1"/>
          </a:solidFill>
          <a:ln w="9525">
            <a:solidFill>
              <a:schemeClr val="tx1"/>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7" name="AutoShape 25">
            <a:extLst>
              <a:ext uri="{FF2B5EF4-FFF2-40B4-BE49-F238E27FC236}">
                <a16:creationId xmlns:a16="http://schemas.microsoft.com/office/drawing/2014/main" id="{C3A14C7C-56CE-05A9-63E8-AB23BFFFA53C}"/>
              </a:ext>
            </a:extLst>
          </p:cNvPr>
          <p:cNvSpPr>
            <a:spLocks noChangeArrowheads="1"/>
          </p:cNvSpPr>
          <p:nvPr/>
        </p:nvSpPr>
        <p:spPr bwMode="auto">
          <a:xfrm>
            <a:off x="5161002" y="5349007"/>
            <a:ext cx="576262" cy="806450"/>
          </a:xfrm>
          <a:prstGeom prst="downArrow">
            <a:avLst>
              <a:gd name="adj1" fmla="val 50000"/>
              <a:gd name="adj2" fmla="val 34986"/>
            </a:avLst>
          </a:prstGeom>
          <a:solidFill>
            <a:schemeClr val="tx1"/>
          </a:solidFill>
          <a:ln w="9525">
            <a:solidFill>
              <a:schemeClr val="tx1"/>
            </a:solidFill>
            <a:miter lim="800000"/>
            <a:headEnd/>
            <a:tailEnd/>
          </a:ln>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8" name="AutoShape 26">
            <a:extLst>
              <a:ext uri="{FF2B5EF4-FFF2-40B4-BE49-F238E27FC236}">
                <a16:creationId xmlns:a16="http://schemas.microsoft.com/office/drawing/2014/main" id="{FC0B57F8-D5D8-E348-9B37-65C2911A8D32}"/>
              </a:ext>
            </a:extLst>
          </p:cNvPr>
          <p:cNvSpPr>
            <a:spLocks noChangeArrowheads="1"/>
          </p:cNvSpPr>
          <p:nvPr/>
        </p:nvSpPr>
        <p:spPr bwMode="auto">
          <a:xfrm>
            <a:off x="6135727" y="5334720"/>
            <a:ext cx="576262" cy="644525"/>
          </a:xfrm>
          <a:prstGeom prst="downArrow">
            <a:avLst>
              <a:gd name="adj1" fmla="val 50000"/>
              <a:gd name="adj2" fmla="val 27961"/>
            </a:avLst>
          </a:prstGeom>
          <a:solidFill>
            <a:schemeClr val="tx1"/>
          </a:solidFill>
          <a:ln w="9525">
            <a:solidFill>
              <a:schemeClr val="tx1"/>
            </a:solidFill>
            <a:miter lim="800000"/>
            <a:headEnd/>
            <a:tailEnd/>
          </a:ln>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9" name="AutoShape 27">
            <a:extLst>
              <a:ext uri="{FF2B5EF4-FFF2-40B4-BE49-F238E27FC236}">
                <a16:creationId xmlns:a16="http://schemas.microsoft.com/office/drawing/2014/main" id="{0FFA0AC6-555E-C189-F14F-852CB6ABA2DF}"/>
              </a:ext>
            </a:extLst>
          </p:cNvPr>
          <p:cNvSpPr>
            <a:spLocks noChangeArrowheads="1"/>
          </p:cNvSpPr>
          <p:nvPr/>
        </p:nvSpPr>
        <p:spPr bwMode="auto">
          <a:xfrm>
            <a:off x="6889789" y="5349007"/>
            <a:ext cx="576263" cy="514350"/>
          </a:xfrm>
          <a:prstGeom prst="downArrow">
            <a:avLst>
              <a:gd name="adj1" fmla="val 50000"/>
              <a:gd name="adj2" fmla="val 25000"/>
            </a:avLst>
          </a:prstGeom>
          <a:solidFill>
            <a:schemeClr val="tx1"/>
          </a:solidFill>
          <a:ln w="9525">
            <a:solidFill>
              <a:schemeClr val="tx1"/>
            </a:solidFill>
            <a:miter lim="800000"/>
            <a:headEnd/>
            <a:tailEnd/>
          </a:ln>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20" name="正方形/長方形 5">
            <a:extLst>
              <a:ext uri="{FF2B5EF4-FFF2-40B4-BE49-F238E27FC236}">
                <a16:creationId xmlns:a16="http://schemas.microsoft.com/office/drawing/2014/main" id="{2EB1E64D-D8F3-5771-00E4-F034EC6404ED}"/>
              </a:ext>
            </a:extLst>
          </p:cNvPr>
          <p:cNvSpPr/>
          <p:nvPr/>
        </p:nvSpPr>
        <p:spPr>
          <a:xfrm>
            <a:off x="3715545" y="6360245"/>
            <a:ext cx="5444119" cy="461665"/>
          </a:xfrm>
          <a:prstGeom prst="rect">
            <a:avLst/>
          </a:prstGeom>
        </p:spPr>
        <p:txBody>
          <a:bodyPr wrap="none">
            <a:spAutoFit/>
          </a:bodyPr>
          <a:lstStyle/>
          <a:p>
            <a:r>
              <a:rPr lang="en-US" altLang="ja-JP" sz="2400" b="1" dirty="0">
                <a:solidFill>
                  <a:srgbClr val="0000CC"/>
                </a:solidFill>
                <a:latin typeface="Arial" panose="020B0604020202020204" pitchFamily="34" charset="0"/>
              </a:rPr>
              <a:t>Settling velocity of particles in fluid </a:t>
            </a:r>
            <a:endParaRPr lang="ja-JP" altLang="en-US" sz="2400" dirty="0">
              <a:solidFill>
                <a:srgbClr val="0000CC"/>
              </a:solidFill>
            </a:endParaRPr>
          </a:p>
        </p:txBody>
      </p:sp>
      <p:sp>
        <p:nvSpPr>
          <p:cNvPr id="21" name="テキスト ボックス 1">
            <a:extLst>
              <a:ext uri="{FF2B5EF4-FFF2-40B4-BE49-F238E27FC236}">
                <a16:creationId xmlns:a16="http://schemas.microsoft.com/office/drawing/2014/main" id="{E6267697-2CBE-9AB4-5E0C-7122862836B5}"/>
              </a:ext>
            </a:extLst>
          </p:cNvPr>
          <p:cNvSpPr txBox="1"/>
          <p:nvPr/>
        </p:nvSpPr>
        <p:spPr>
          <a:xfrm>
            <a:off x="5513151" y="3111439"/>
            <a:ext cx="1033669" cy="369332"/>
          </a:xfrm>
          <a:prstGeom prst="rect">
            <a:avLst/>
          </a:prstGeom>
          <a:noFill/>
        </p:spPr>
        <p:txBody>
          <a:bodyPr wrap="square" rtlCol="0">
            <a:spAutoFit/>
          </a:bodyPr>
          <a:lstStyle/>
          <a:p>
            <a:r>
              <a:rPr kumimoji="1" lang="en-US" altLang="ja-JP" dirty="0"/>
              <a:t>Lift up</a:t>
            </a:r>
            <a:endParaRPr kumimoji="1" lang="ja-JP" altLang="en-US" dirty="0"/>
          </a:p>
        </p:txBody>
      </p:sp>
      <p:sp>
        <p:nvSpPr>
          <p:cNvPr id="22" name="テキスト ボックス 2">
            <a:extLst>
              <a:ext uri="{FF2B5EF4-FFF2-40B4-BE49-F238E27FC236}">
                <a16:creationId xmlns:a16="http://schemas.microsoft.com/office/drawing/2014/main" id="{761C34AF-6935-0BA9-E941-C6B6233E2DC5}"/>
              </a:ext>
            </a:extLst>
          </p:cNvPr>
          <p:cNvSpPr txBox="1"/>
          <p:nvPr/>
        </p:nvSpPr>
        <p:spPr>
          <a:xfrm>
            <a:off x="6135727" y="1998001"/>
            <a:ext cx="822325" cy="369332"/>
          </a:xfrm>
          <a:prstGeom prst="rect">
            <a:avLst/>
          </a:prstGeom>
          <a:noFill/>
        </p:spPr>
        <p:txBody>
          <a:bodyPr wrap="square" rtlCol="0">
            <a:spAutoFit/>
          </a:bodyPr>
          <a:lstStyle/>
          <a:p>
            <a:r>
              <a:rPr kumimoji="1" lang="en-US" altLang="ja-JP" dirty="0"/>
              <a:t>Screw</a:t>
            </a:r>
            <a:endParaRPr kumimoji="1" lang="ja-JP" altLang="en-US" dirty="0"/>
          </a:p>
        </p:txBody>
      </p:sp>
      <p:sp>
        <p:nvSpPr>
          <p:cNvPr id="23" name="Oval 22">
            <a:extLst>
              <a:ext uri="{FF2B5EF4-FFF2-40B4-BE49-F238E27FC236}">
                <a16:creationId xmlns:a16="http://schemas.microsoft.com/office/drawing/2014/main" id="{7AABF3F0-CAEC-05C3-DC76-968BFD7A5D06}"/>
              </a:ext>
            </a:extLst>
          </p:cNvPr>
          <p:cNvSpPr/>
          <p:nvPr/>
        </p:nvSpPr>
        <p:spPr>
          <a:xfrm>
            <a:off x="4502435" y="2243503"/>
            <a:ext cx="153909" cy="153909"/>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8DFE84-4728-73E1-A824-0F5C314B42A5}"/>
              </a:ext>
            </a:extLst>
          </p:cNvPr>
          <p:cNvSpPr/>
          <p:nvPr/>
        </p:nvSpPr>
        <p:spPr>
          <a:xfrm>
            <a:off x="4656344" y="2147501"/>
            <a:ext cx="257769" cy="257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028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4.81481E-6 L 0.00378 0.01759 L 0.01393 0.04606 L 0.01875 0.07754 L 0.02617 0.10486 L 0.02917 0.12662 L 0.00938 0.12384 L -0.00208 0.13217 L -0.02825 0.11689 L -0.03672 0.13055 L -0.06575 0.11851 L -0.07161 0.13495 L -0.09114 0.12939 L -0.09974 0.13217 L -0.11185 0.14305 L -0.15677 0.14305 L -0.1888 0.13356 L -0.19818 0.14166 L -0.21979 0.14837 L -0.23112 0.14837 L -0.24713 0.15949 L -0.25729 0.18009 " pathEditMode="relative" rAng="0" ptsTypes="AAAAAAAAAAAAAAAAAAAAAA">
                                      <p:cBhvr>
                                        <p:cTn id="6" dur="3000" fill="hold"/>
                                        <p:tgtEl>
                                          <p:spTgt spid="23"/>
                                        </p:tgtEl>
                                        <p:attrNameLst>
                                          <p:attrName>ppt_x</p:attrName>
                                          <p:attrName>ppt_y</p:attrName>
                                        </p:attrNameLst>
                                      </p:cBhvr>
                                      <p:rCtr x="-11406" y="9005"/>
                                    </p:animMotion>
                                  </p:childTnLst>
                                </p:cTn>
                              </p:par>
                              <p:par>
                                <p:cTn id="7" presetID="0" presetClass="path" presetSubtype="0" accel="50000" decel="50000" fill="hold" grpId="0" nodeType="withEffect">
                                  <p:stCondLst>
                                    <p:cond delay="0"/>
                                  </p:stCondLst>
                                  <p:childTnLst>
                                    <p:animMotion origin="layout" path="M 2.08333E-6 -4.44444E-6 L 0.00495 0.02593 L 0.00729 0.04607 L 0.01393 0.07825 L 0.01693 0.10047 L 0.01914 0.11737 L 0.02943 0.11737 L 0.03528 0.10325 L 0.04492 0.10047 L 0.05612 0.09028 L 0.0664 0.08519 L 0.07461 0.08635 L 0.07526 0.07315 L 0.09752 0.07709 L 0.1013 0.07107 L 0.11614 0.06412 L 0.12213 0.06598 L 0.14206 0.06019 L 0.16562 0.04792 L 0.17526 0.04306 L 0.18646 0.04792 L 0.18724 0.05811 L 0.19987 0.08519 L 0.21094 0.10325 L 0.21471 0.12963 L 0.21901 0.15556 L 0.21992 0.16806 " pathEditMode="relative" rAng="0" ptsTypes="AAAAAAAAAAAAAAAAAAAAAAAAAAA">
                                      <p:cBhvr>
                                        <p:cTn id="8" dur="3000" fill="hold"/>
                                        <p:tgtEl>
                                          <p:spTgt spid="24"/>
                                        </p:tgtEl>
                                        <p:attrNameLst>
                                          <p:attrName>ppt_x</p:attrName>
                                          <p:attrName>ppt_y</p:attrName>
                                        </p:attrNameLst>
                                      </p:cBhvr>
                                      <p:rCtr x="10990" y="8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6117829"/>
          </a:xfrm>
          <a:prstGeom prst="rect">
            <a:avLst/>
          </a:prstGeom>
          <a:noFill/>
        </p:spPr>
        <p:txBody>
          <a:bodyPr wrap="square" rtlCol="0">
            <a:spAutoFit/>
          </a:bodyPr>
          <a:lstStyle/>
          <a:p>
            <a:pPr algn="l">
              <a:lnSpc>
                <a:spcPct val="150000"/>
              </a:lnSpc>
            </a:pPr>
            <a:r>
              <a:rPr lang="en-US" altLang="ja-JP" sz="2400" b="1" dirty="0" err="1">
                <a:solidFill>
                  <a:srgbClr val="0432FF"/>
                </a:solidFill>
                <a:latin typeface="Arial" panose="020B0604020202020204" pitchFamily="34" charset="0"/>
                <a:cs typeface="Arial" panose="020B0604020202020204" pitchFamily="34" charset="0"/>
              </a:rPr>
              <a:t>Hydrocyclone</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is a continuously operating classifying device that utilises centrifugal force to accelerate the settling rate of particles.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It is widely used in closed circuit grinding operations  but has found many other uses, such as de-sliming, </a:t>
            </a:r>
            <a:r>
              <a:rPr lang="en-GB" sz="2400" dirty="0" err="1">
                <a:latin typeface="Arial" panose="020B0604020202020204" pitchFamily="34" charset="0"/>
                <a:cs typeface="Arial" panose="020B0604020202020204" pitchFamily="34" charset="0"/>
              </a:rPr>
              <a:t>degritting</a:t>
            </a:r>
            <a:r>
              <a:rPr lang="en-GB" sz="2400" dirty="0">
                <a:latin typeface="Arial" panose="020B0604020202020204" pitchFamily="34" charset="0"/>
                <a:cs typeface="Arial" panose="020B0604020202020204" pitchFamily="34" charset="0"/>
              </a:rPr>
              <a:t>, and thickening.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 typical </a:t>
            </a:r>
            <a:r>
              <a:rPr lang="en-GB" sz="2400" dirty="0" err="1">
                <a:latin typeface="Arial" panose="020B0604020202020204" pitchFamily="34" charset="0"/>
                <a:cs typeface="Arial" panose="020B0604020202020204" pitchFamily="34" charset="0"/>
              </a:rPr>
              <a:t>hydrocyclone</a:t>
            </a:r>
            <a:r>
              <a:rPr lang="en-GB" sz="2400" dirty="0">
                <a:latin typeface="Arial" panose="020B0604020202020204" pitchFamily="34" charset="0"/>
                <a:cs typeface="Arial" panose="020B0604020202020204" pitchFamily="34" charset="0"/>
              </a:rPr>
              <a:t> consists of a conically shaped vessel, open at its apex, or underflow, joined to a cylindrical section, which has a tangential feed inlet.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top of the cylindrical section is closed with a plate through which passes an axially mounted overflow pipe.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pipe is extended into the body of the cyclone by a short, removable section known as the vortex finder, which prevents short-circuiting of feed directly into the overflow.</a:t>
            </a:r>
          </a:p>
        </p:txBody>
      </p:sp>
    </p:spTree>
    <p:extLst>
      <p:ext uri="{BB962C8B-B14F-4D97-AF65-F5344CB8AC3E}">
        <p14:creationId xmlns:p14="http://schemas.microsoft.com/office/powerpoint/2010/main" val="53802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6896" y="661018"/>
            <a:ext cx="12065000" cy="2932341"/>
          </a:xfrm>
          <a:prstGeom prst="rect">
            <a:avLst/>
          </a:prstGeom>
          <a:noFill/>
        </p:spPr>
        <p:txBody>
          <a:bodyPr wrap="square" rtlCol="0">
            <a:spAutoFit/>
          </a:bodyPr>
          <a:lstStyle/>
          <a:p>
            <a:pPr>
              <a:lnSpc>
                <a:spcPct val="200000"/>
              </a:lnSpc>
            </a:pPr>
            <a:r>
              <a:rPr lang="en-US" sz="2400" dirty="0">
                <a:latin typeface="Arial" panose="020B0604020202020204" pitchFamily="34" charset="0"/>
                <a:cs typeface="Arial" panose="020B0604020202020204" pitchFamily="34" charset="0"/>
              </a:rPr>
              <a:t>By the end of the lecture students are expected to:-</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the principle of particles settling (free and hindered settling)</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the types and working principles of classifiers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the measure of efficiency of classifiers and effects of operating variables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of objective(s)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677317E7-8E7A-224C-A177-56ACBCB39415}"/>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389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4455835"/>
          </a:xfrm>
          <a:prstGeom prst="rect">
            <a:avLst/>
          </a:prstGeom>
          <a:noFill/>
        </p:spPr>
        <p:txBody>
          <a:bodyPr wrap="square" rtlCol="0">
            <a:spAutoFit/>
          </a:bodyPr>
          <a:lstStyle/>
          <a:p>
            <a:pPr algn="l">
              <a:lnSpc>
                <a:spcPct val="150000"/>
              </a:lnSpc>
            </a:pP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(cont.)</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feed is introduced under pressure through the tangential entry which imparts a swirling motion to the pulp.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generates a vortex in the cyclone, with a low-pressure zone along the vertical axis.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An air core develops along the axis, normally connected  to the atmosphere through the apex opening, but in part created by dissolved air coming out of solution in the zone of low pressure.</a:t>
            </a:r>
          </a:p>
        </p:txBody>
      </p:sp>
    </p:spTree>
    <p:extLst>
      <p:ext uri="{BB962C8B-B14F-4D97-AF65-F5344CB8AC3E}">
        <p14:creationId xmlns:p14="http://schemas.microsoft.com/office/powerpoint/2010/main" val="1085469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9C459-DA0D-D2BB-F53D-167A32C0426D}"/>
              </a:ext>
            </a:extLst>
          </p:cNvPr>
          <p:cNvPicPr>
            <a:picLocks noChangeAspect="1" noChangeArrowheads="1"/>
          </p:cNvPicPr>
          <p:nvPr/>
        </p:nvPicPr>
        <p:blipFill>
          <a:blip r:embed="rId3" cstate="print"/>
          <a:srcRect/>
          <a:stretch>
            <a:fillRect/>
          </a:stretch>
        </p:blipFill>
        <p:spPr bwMode="auto">
          <a:xfrm>
            <a:off x="2258060" y="2383796"/>
            <a:ext cx="4965700" cy="3984108"/>
          </a:xfrm>
          <a:prstGeom prst="rect">
            <a:avLst/>
          </a:prstGeom>
          <a:noFill/>
          <a:ln w="9525">
            <a:noFill/>
            <a:miter lim="800000"/>
            <a:headEnd/>
            <a:tailEnd/>
          </a:ln>
        </p:spPr>
      </p:pic>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6117829"/>
          </a:xfrm>
          <a:prstGeom prst="rect">
            <a:avLst/>
          </a:prstGeom>
          <a:noFill/>
        </p:spPr>
        <p:txBody>
          <a:bodyPr wrap="square" rtlCol="0">
            <a:spAutoFit/>
          </a:bodyPr>
          <a:lstStyle/>
          <a:p>
            <a:pPr algn="l">
              <a:lnSpc>
                <a:spcPct val="150000"/>
              </a:lnSpc>
            </a:pP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(cont.)</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classical theory of </a:t>
            </a:r>
            <a:r>
              <a:rPr lang="en-GB" sz="2400" dirty="0" err="1">
                <a:latin typeface="Arial" panose="020B0604020202020204" pitchFamily="34" charset="0"/>
                <a:cs typeface="Arial" panose="020B0604020202020204" pitchFamily="34" charset="0"/>
              </a:rPr>
              <a:t>hydrocyclone</a:t>
            </a:r>
            <a:r>
              <a:rPr lang="en-GB" sz="2400" dirty="0">
                <a:latin typeface="Arial" panose="020B0604020202020204" pitchFamily="34" charset="0"/>
                <a:cs typeface="Arial" panose="020B0604020202020204" pitchFamily="34" charset="0"/>
              </a:rPr>
              <a:t> action is that particles within the flow pattern are subjected to two opposing forces–an outward centrifugal force and an inwardly acting drag force.</a:t>
            </a: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453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5563831"/>
          </a:xfrm>
          <a:prstGeom prst="rect">
            <a:avLst/>
          </a:prstGeom>
          <a:noFill/>
        </p:spPr>
        <p:txBody>
          <a:bodyPr wrap="square" rtlCol="0">
            <a:spAutoFit/>
          </a:bodyPr>
          <a:lstStyle/>
          <a:p>
            <a:pPr algn="l">
              <a:lnSpc>
                <a:spcPct val="150000"/>
              </a:lnSpc>
            </a:pP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a:t>
            </a:r>
            <a:r>
              <a:rPr lang="en-US" altLang="ja-JP" sz="2400" b="1" dirty="0" err="1">
                <a:solidFill>
                  <a:srgbClr val="0432FF"/>
                </a:solidFill>
                <a:latin typeface="Arial" panose="020B0604020202020204" pitchFamily="34" charset="0"/>
                <a:cs typeface="Arial" panose="020B0604020202020204" pitchFamily="34" charset="0"/>
              </a:rPr>
              <a:t>ccont</a:t>
            </a:r>
            <a:r>
              <a:rPr lang="en-US" altLang="ja-JP" sz="2400" b="1" dirty="0">
                <a:solidFill>
                  <a:srgbClr val="0432FF"/>
                </a:solidFill>
                <a:latin typeface="Arial" panose="020B0604020202020204" pitchFamily="34" charset="0"/>
                <a:cs typeface="Arial" panose="020B0604020202020204" pitchFamily="34" charset="0"/>
              </a:rPr>
              <a:t>.)</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centrifugal force developed accelerates the settling of the particles (there is evidence to show that Stokes’ law applies with reasonable accuracy to separations in cyclones of conventional design), thereby separating the particles according to size and specific gravity.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Faster settling particles move to the wall of the cyclone, where the velocity is lowest, and migrate to the apex opening.</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Due to the action of the drag force, the slower-settling particles move towards the zone of low pressure along the axis and are carried upward through the vortex finder to the overflow.</a:t>
            </a:r>
          </a:p>
        </p:txBody>
      </p:sp>
    </p:spTree>
    <p:extLst>
      <p:ext uri="{BB962C8B-B14F-4D97-AF65-F5344CB8AC3E}">
        <p14:creationId xmlns:p14="http://schemas.microsoft.com/office/powerpoint/2010/main" val="1929558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302E310-DDAC-8540-36F5-417A19F6ED7B}"/>
              </a:ext>
            </a:extLst>
          </p:cNvPr>
          <p:cNvPicPr>
            <a:picLocks noChangeAspect="1"/>
          </p:cNvPicPr>
          <p:nvPr/>
        </p:nvPicPr>
        <p:blipFill>
          <a:blip r:embed="rId3">
            <a:lum bright="-20000" contrast="40000"/>
          </a:blip>
          <a:stretch>
            <a:fillRect/>
          </a:stretch>
        </p:blipFill>
        <p:spPr>
          <a:xfrm>
            <a:off x="1406901" y="1051475"/>
            <a:ext cx="6328300" cy="5768245"/>
          </a:xfrm>
          <a:prstGeom prst="rect">
            <a:avLst/>
          </a:prstGeom>
        </p:spPr>
      </p:pic>
      <p:sp>
        <p:nvSpPr>
          <p:cNvPr id="15" name="テキスト ボックス 18">
            <a:extLst>
              <a:ext uri="{FF2B5EF4-FFF2-40B4-BE49-F238E27FC236}">
                <a16:creationId xmlns:a16="http://schemas.microsoft.com/office/drawing/2014/main" id="{47AF586B-2D5B-2315-DBE3-4D627591ADD7}"/>
              </a:ext>
            </a:extLst>
          </p:cNvPr>
          <p:cNvSpPr txBox="1"/>
          <p:nvPr/>
        </p:nvSpPr>
        <p:spPr>
          <a:xfrm>
            <a:off x="5351750" y="4832259"/>
            <a:ext cx="4599845" cy="1200329"/>
          </a:xfrm>
          <a:prstGeom prst="rect">
            <a:avLst/>
          </a:prstGeom>
          <a:solidFill>
            <a:schemeClr val="bg1"/>
          </a:solidFill>
        </p:spPr>
        <p:txBody>
          <a:bodyPr wrap="square" rtlCol="0">
            <a:spAutoFit/>
          </a:bodyPr>
          <a:lstStyle/>
          <a:p>
            <a:r>
              <a:rPr kumimoji="1" lang="en-US" altLang="ja-JP" sz="2400" dirty="0">
                <a:solidFill>
                  <a:srgbClr val="0000FF"/>
                </a:solidFill>
                <a:latin typeface="Arial" panose="020B0604020202020204" pitchFamily="34" charset="0"/>
                <a:cs typeface="Arial" panose="020B0604020202020204" pitchFamily="34" charset="0"/>
              </a:rPr>
              <a:t>Typical trajectory of a larger particle</a:t>
            </a:r>
          </a:p>
          <a:p>
            <a:r>
              <a:rPr kumimoji="1" lang="en-US" altLang="ja-JP" sz="2400" dirty="0">
                <a:solidFill>
                  <a:srgbClr val="0000FF"/>
                </a:solidFill>
                <a:latin typeface="Arial" panose="020B0604020202020204" pitchFamily="34" charset="0"/>
                <a:cs typeface="Arial" panose="020B0604020202020204" pitchFamily="34" charset="0"/>
              </a:rPr>
              <a:t>Outer region: downward flow</a:t>
            </a:r>
            <a:endParaRPr kumimoji="1" lang="ja-JP" altLang="en-US" sz="2400" dirty="0">
              <a:solidFill>
                <a:srgbClr val="0000FF"/>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577850"/>
          </a:xfrm>
          <a:prstGeom prst="rect">
            <a:avLst/>
          </a:prstGeom>
          <a:noFill/>
        </p:spPr>
        <p:txBody>
          <a:bodyPr wrap="square" rtlCol="0">
            <a:spAutoFit/>
          </a:bodyPr>
          <a:lstStyle/>
          <a:p>
            <a:pPr algn="l">
              <a:lnSpc>
                <a:spcPct val="150000"/>
              </a:lnSpc>
            </a:pP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(cont.)</a:t>
            </a:r>
            <a:r>
              <a:rPr lang="en-GB" sz="2400" dirty="0">
                <a:latin typeface="Arial" panose="020B0604020202020204" pitchFamily="34" charset="0"/>
                <a:cs typeface="Arial" panose="020B0604020202020204" pitchFamily="34" charset="0"/>
              </a:rPr>
              <a:t>.</a:t>
            </a:r>
          </a:p>
        </p:txBody>
      </p:sp>
      <p:sp>
        <p:nvSpPr>
          <p:cNvPr id="3" name="テキスト ボックス 7">
            <a:extLst>
              <a:ext uri="{FF2B5EF4-FFF2-40B4-BE49-F238E27FC236}">
                <a16:creationId xmlns:a16="http://schemas.microsoft.com/office/drawing/2014/main" id="{7A3B213D-77DA-3F60-3436-378FAABF8CDB}"/>
              </a:ext>
            </a:extLst>
          </p:cNvPr>
          <p:cNvSpPr txBox="1"/>
          <p:nvPr/>
        </p:nvSpPr>
        <p:spPr>
          <a:xfrm>
            <a:off x="1247664" y="2731315"/>
            <a:ext cx="3482672" cy="1200329"/>
          </a:xfrm>
          <a:prstGeom prst="rect">
            <a:avLst/>
          </a:prstGeom>
          <a:noFill/>
        </p:spPr>
        <p:txBody>
          <a:bodyPr wrap="square" rtlCol="0">
            <a:spAutoFit/>
          </a:bodyPr>
          <a:lstStyle/>
          <a:p>
            <a:r>
              <a:rPr kumimoji="1" lang="en-US" altLang="ja-JP" sz="2400" dirty="0">
                <a:solidFill>
                  <a:schemeClr val="accent3">
                    <a:lumMod val="75000"/>
                  </a:schemeClr>
                </a:solidFill>
                <a:latin typeface="Arial" panose="020B0604020202020204" pitchFamily="34" charset="0"/>
                <a:cs typeface="Arial" panose="020B0604020202020204" pitchFamily="34" charset="0"/>
              </a:rPr>
              <a:t>Feed: introduced under pressure through the tangential entry</a:t>
            </a:r>
            <a:endParaRPr kumimoji="1" lang="ja-JP" altLang="en-US" sz="2400" dirty="0">
              <a:solidFill>
                <a:schemeClr val="accent3">
                  <a:lumMod val="75000"/>
                </a:schemeClr>
              </a:solidFill>
              <a:latin typeface="Arial" panose="020B0604020202020204" pitchFamily="34" charset="0"/>
              <a:cs typeface="Arial" panose="020B0604020202020204" pitchFamily="34" charset="0"/>
            </a:endParaRPr>
          </a:p>
        </p:txBody>
      </p:sp>
      <p:sp>
        <p:nvSpPr>
          <p:cNvPr id="4" name="テキスト ボックス 8">
            <a:extLst>
              <a:ext uri="{FF2B5EF4-FFF2-40B4-BE49-F238E27FC236}">
                <a16:creationId xmlns:a16="http://schemas.microsoft.com/office/drawing/2014/main" id="{722BC131-EA89-362E-8701-0160CF466931}"/>
              </a:ext>
            </a:extLst>
          </p:cNvPr>
          <p:cNvSpPr txBox="1"/>
          <p:nvPr/>
        </p:nvSpPr>
        <p:spPr>
          <a:xfrm>
            <a:off x="5897991" y="857810"/>
            <a:ext cx="3671058" cy="707886"/>
          </a:xfrm>
          <a:prstGeom prst="rect">
            <a:avLst/>
          </a:prstGeom>
          <a:solidFill>
            <a:schemeClr val="bg1"/>
          </a:solidFill>
        </p:spPr>
        <p:txBody>
          <a:bodyPr wrap="square" rtlCol="0">
            <a:spAutoFit/>
          </a:bodyPr>
          <a:lstStyle/>
          <a:p>
            <a:pPr>
              <a:lnSpc>
                <a:spcPts val="2400"/>
              </a:lnSpc>
            </a:pPr>
            <a:r>
              <a:rPr kumimoji="1" lang="en-US" altLang="ja-JP" sz="2400" dirty="0">
                <a:solidFill>
                  <a:srgbClr val="FF0000"/>
                </a:solidFill>
                <a:latin typeface="Arial" panose="020B0604020202020204" pitchFamily="34" charset="0"/>
                <a:cs typeface="Arial" panose="020B0604020202020204" pitchFamily="34" charset="0"/>
              </a:rPr>
              <a:t>Overflow:</a:t>
            </a:r>
          </a:p>
          <a:p>
            <a:pPr>
              <a:lnSpc>
                <a:spcPts val="2400"/>
              </a:lnSpc>
            </a:pPr>
            <a:r>
              <a:rPr kumimoji="1" lang="en-US" altLang="ja-JP" sz="2400" dirty="0">
                <a:solidFill>
                  <a:srgbClr val="FF0000"/>
                </a:solidFill>
                <a:latin typeface="Arial" panose="020B0604020202020204" pitchFamily="34" charset="0"/>
                <a:cs typeface="Arial" panose="020B0604020202020204" pitchFamily="34" charset="0"/>
              </a:rPr>
              <a:t>Smaller particles </a:t>
            </a:r>
            <a:r>
              <a:rPr kumimoji="1" lang="en-US" altLang="ja-JP" sz="2400" dirty="0">
                <a:latin typeface="Arial" panose="020B0604020202020204" pitchFamily="34" charset="0"/>
                <a:cs typeface="Arial" panose="020B0604020202020204" pitchFamily="34" charset="0"/>
              </a:rPr>
              <a:t>+ water</a:t>
            </a:r>
            <a:endParaRPr kumimoji="1" lang="ja-JP" altLang="en-US" sz="2400" dirty="0">
              <a:latin typeface="Arial" panose="020B0604020202020204" pitchFamily="34" charset="0"/>
              <a:cs typeface="Arial" panose="020B0604020202020204" pitchFamily="34" charset="0"/>
            </a:endParaRPr>
          </a:p>
        </p:txBody>
      </p:sp>
      <p:sp>
        <p:nvSpPr>
          <p:cNvPr id="5" name="テキスト ボックス 9">
            <a:extLst>
              <a:ext uri="{FF2B5EF4-FFF2-40B4-BE49-F238E27FC236}">
                <a16:creationId xmlns:a16="http://schemas.microsoft.com/office/drawing/2014/main" id="{C6D21899-C74B-909F-9110-92ACF566B9DE}"/>
              </a:ext>
            </a:extLst>
          </p:cNvPr>
          <p:cNvSpPr txBox="1"/>
          <p:nvPr/>
        </p:nvSpPr>
        <p:spPr>
          <a:xfrm>
            <a:off x="5200410" y="6111834"/>
            <a:ext cx="3764042" cy="707886"/>
          </a:xfrm>
          <a:prstGeom prst="rect">
            <a:avLst/>
          </a:prstGeom>
          <a:solidFill>
            <a:schemeClr val="bg1"/>
          </a:solidFill>
        </p:spPr>
        <p:txBody>
          <a:bodyPr wrap="square" rtlCol="0">
            <a:spAutoFit/>
          </a:bodyPr>
          <a:lstStyle/>
          <a:p>
            <a:pPr>
              <a:lnSpc>
                <a:spcPts val="2400"/>
              </a:lnSpc>
            </a:pPr>
            <a:r>
              <a:rPr kumimoji="1" lang="en-US" altLang="ja-JP" sz="2400" dirty="0">
                <a:solidFill>
                  <a:srgbClr val="0000FF"/>
                </a:solidFill>
                <a:latin typeface="Arial" panose="020B0604020202020204" pitchFamily="34" charset="0"/>
                <a:cs typeface="Arial" panose="020B0604020202020204" pitchFamily="34" charset="0"/>
              </a:rPr>
              <a:t>Underflow:</a:t>
            </a:r>
          </a:p>
          <a:p>
            <a:pPr>
              <a:lnSpc>
                <a:spcPts val="2400"/>
              </a:lnSpc>
            </a:pPr>
            <a:r>
              <a:rPr kumimoji="1" lang="en-US" altLang="ja-JP" sz="2400" dirty="0">
                <a:solidFill>
                  <a:srgbClr val="0000FF"/>
                </a:solidFill>
                <a:latin typeface="Arial" panose="020B0604020202020204" pitchFamily="34" charset="0"/>
                <a:cs typeface="Arial" panose="020B0604020202020204" pitchFamily="34" charset="0"/>
              </a:rPr>
              <a:t>Larger</a:t>
            </a:r>
            <a:r>
              <a:rPr kumimoji="1" lang="en-US" altLang="ja-JP" sz="2400" dirty="0">
                <a:latin typeface="Arial" panose="020B0604020202020204" pitchFamily="34" charset="0"/>
                <a:cs typeface="Arial" panose="020B0604020202020204" pitchFamily="34" charset="0"/>
              </a:rPr>
              <a:t> </a:t>
            </a:r>
            <a:r>
              <a:rPr kumimoji="1" lang="en-US" altLang="ja-JP" sz="2400" dirty="0">
                <a:solidFill>
                  <a:srgbClr val="0000FF"/>
                </a:solidFill>
                <a:latin typeface="Arial" panose="020B0604020202020204" pitchFamily="34" charset="0"/>
                <a:cs typeface="Arial" panose="020B0604020202020204" pitchFamily="34" charset="0"/>
              </a:rPr>
              <a:t>particles</a:t>
            </a:r>
            <a:r>
              <a:rPr kumimoji="1" lang="en-US" altLang="ja-JP" sz="2400" dirty="0">
                <a:latin typeface="Arial" panose="020B0604020202020204" pitchFamily="34" charset="0"/>
                <a:cs typeface="Arial" panose="020B0604020202020204" pitchFamily="34" charset="0"/>
              </a:rPr>
              <a:t> + water</a:t>
            </a:r>
          </a:p>
        </p:txBody>
      </p:sp>
      <p:pic>
        <p:nvPicPr>
          <p:cNvPr id="6" name="図 2">
            <a:extLst>
              <a:ext uri="{FF2B5EF4-FFF2-40B4-BE49-F238E27FC236}">
                <a16:creationId xmlns:a16="http://schemas.microsoft.com/office/drawing/2014/main" id="{EA33AD15-F3D3-1F13-DA91-3D5C949E39E5}"/>
              </a:ext>
            </a:extLst>
          </p:cNvPr>
          <p:cNvPicPr>
            <a:picLocks noChangeAspect="1"/>
          </p:cNvPicPr>
          <p:nvPr/>
        </p:nvPicPr>
        <p:blipFill>
          <a:blip r:embed="rId4">
            <a:lum bright="-20000" contrast="40000"/>
          </a:blip>
          <a:stretch>
            <a:fillRect/>
          </a:stretch>
        </p:blipFill>
        <p:spPr>
          <a:xfrm>
            <a:off x="8585634" y="2739573"/>
            <a:ext cx="3608349" cy="2207725"/>
          </a:xfrm>
          <a:prstGeom prst="rect">
            <a:avLst/>
          </a:prstGeom>
          <a:ln>
            <a:solidFill>
              <a:schemeClr val="tx1"/>
            </a:solidFill>
          </a:ln>
        </p:spPr>
      </p:pic>
      <p:sp>
        <p:nvSpPr>
          <p:cNvPr id="9" name="テキスト ボックス 12">
            <a:extLst>
              <a:ext uri="{FF2B5EF4-FFF2-40B4-BE49-F238E27FC236}">
                <a16:creationId xmlns:a16="http://schemas.microsoft.com/office/drawing/2014/main" id="{AF079C6F-4241-B2E6-084A-4B2BEB050892}"/>
              </a:ext>
            </a:extLst>
          </p:cNvPr>
          <p:cNvSpPr txBox="1"/>
          <p:nvPr/>
        </p:nvSpPr>
        <p:spPr>
          <a:xfrm>
            <a:off x="10267463" y="3435474"/>
            <a:ext cx="1641605" cy="461665"/>
          </a:xfrm>
          <a:prstGeom prst="rect">
            <a:avLst/>
          </a:prstGeom>
          <a:solidFill>
            <a:schemeClr val="bg1"/>
          </a:solidFill>
        </p:spPr>
        <p:txBody>
          <a:bodyPr wrap="square" rtlCol="0">
            <a:spAutoFit/>
          </a:bodyPr>
          <a:lstStyle/>
          <a:p>
            <a:r>
              <a:rPr kumimoji="1" lang="en-US" altLang="ja-JP" sz="2400" dirty="0">
                <a:latin typeface="Arial" panose="020B0604020202020204" pitchFamily="34" charset="0"/>
                <a:cs typeface="Arial" panose="020B0604020202020204" pitchFamily="34" charset="0"/>
              </a:rPr>
              <a:t>Drag force</a:t>
            </a:r>
            <a:endParaRPr kumimoji="1" lang="ja-JP" altLang="en-US" sz="2400" dirty="0">
              <a:latin typeface="Arial" panose="020B0604020202020204" pitchFamily="34" charset="0"/>
              <a:cs typeface="Arial" panose="020B0604020202020204" pitchFamily="34" charset="0"/>
            </a:endParaRPr>
          </a:p>
        </p:txBody>
      </p:sp>
      <p:sp>
        <p:nvSpPr>
          <p:cNvPr id="10" name="テキスト ボックス 13">
            <a:extLst>
              <a:ext uri="{FF2B5EF4-FFF2-40B4-BE49-F238E27FC236}">
                <a16:creationId xmlns:a16="http://schemas.microsoft.com/office/drawing/2014/main" id="{F1F7C04D-B1BB-FC5D-FFCE-8212D7C65D40}"/>
              </a:ext>
            </a:extLst>
          </p:cNvPr>
          <p:cNvSpPr txBox="1"/>
          <p:nvPr/>
        </p:nvSpPr>
        <p:spPr>
          <a:xfrm>
            <a:off x="7382920" y="3241877"/>
            <a:ext cx="2036720" cy="707886"/>
          </a:xfrm>
          <a:prstGeom prst="rect">
            <a:avLst/>
          </a:prstGeom>
          <a:solidFill>
            <a:schemeClr val="bg1"/>
          </a:solidFill>
        </p:spPr>
        <p:txBody>
          <a:bodyPr wrap="square" rtlCol="0">
            <a:spAutoFit/>
          </a:bodyPr>
          <a:lstStyle/>
          <a:p>
            <a:r>
              <a:rPr kumimoji="1" lang="en-US" altLang="ja-JP" sz="2000" dirty="0">
                <a:latin typeface="Arial" panose="020B0604020202020204" pitchFamily="34" charset="0"/>
                <a:cs typeface="Arial" panose="020B0604020202020204" pitchFamily="34" charset="0"/>
              </a:rPr>
              <a:t>Centrifugal force </a:t>
            </a:r>
            <a:endParaRPr kumimoji="1" lang="ja-JP" altLang="en-US" sz="2000" dirty="0">
              <a:latin typeface="Arial" panose="020B0604020202020204" pitchFamily="34" charset="0"/>
              <a:cs typeface="Arial" panose="020B0604020202020204" pitchFamily="34" charset="0"/>
            </a:endParaRPr>
          </a:p>
        </p:txBody>
      </p:sp>
      <p:sp>
        <p:nvSpPr>
          <p:cNvPr id="11" name="テキスト ボックス 14">
            <a:extLst>
              <a:ext uri="{FF2B5EF4-FFF2-40B4-BE49-F238E27FC236}">
                <a16:creationId xmlns:a16="http://schemas.microsoft.com/office/drawing/2014/main" id="{B48F9ECC-8127-6301-5C9E-C14A0D489294}"/>
              </a:ext>
            </a:extLst>
          </p:cNvPr>
          <p:cNvSpPr txBox="1"/>
          <p:nvPr/>
        </p:nvSpPr>
        <p:spPr>
          <a:xfrm>
            <a:off x="10707780" y="3999142"/>
            <a:ext cx="1937123" cy="830997"/>
          </a:xfrm>
          <a:prstGeom prst="rect">
            <a:avLst/>
          </a:prstGeom>
          <a:solidFill>
            <a:schemeClr val="bg1"/>
          </a:solidFill>
        </p:spPr>
        <p:txBody>
          <a:bodyPr wrap="square" rtlCol="0">
            <a:spAutoFit/>
          </a:bodyPr>
          <a:lstStyle/>
          <a:p>
            <a:r>
              <a:rPr kumimoji="1" lang="en-US" altLang="ja-JP" sz="2400" dirty="0">
                <a:latin typeface="Arial" panose="020B0604020202020204" pitchFamily="34" charset="0"/>
                <a:cs typeface="Arial" panose="020B0604020202020204" pitchFamily="34" charset="0"/>
              </a:rPr>
              <a:t>Motion of particle</a:t>
            </a:r>
            <a:endParaRPr kumimoji="1" lang="ja-JP" altLang="en-US" sz="2400" dirty="0">
              <a:latin typeface="Arial" panose="020B0604020202020204" pitchFamily="34" charset="0"/>
              <a:cs typeface="Arial" panose="020B0604020202020204" pitchFamily="34" charset="0"/>
            </a:endParaRPr>
          </a:p>
        </p:txBody>
      </p:sp>
      <p:sp>
        <p:nvSpPr>
          <p:cNvPr id="13" name="テキスト ボックス 5">
            <a:extLst>
              <a:ext uri="{FF2B5EF4-FFF2-40B4-BE49-F238E27FC236}">
                <a16:creationId xmlns:a16="http://schemas.microsoft.com/office/drawing/2014/main" id="{60AD2501-FCA7-2F84-67E2-645526AF84DB}"/>
              </a:ext>
            </a:extLst>
          </p:cNvPr>
          <p:cNvSpPr txBox="1"/>
          <p:nvPr/>
        </p:nvSpPr>
        <p:spPr>
          <a:xfrm>
            <a:off x="5789580" y="1851075"/>
            <a:ext cx="3724187" cy="1200329"/>
          </a:xfrm>
          <a:prstGeom prst="rect">
            <a:avLst/>
          </a:prstGeom>
          <a:solidFill>
            <a:schemeClr val="bg1"/>
          </a:solidFill>
        </p:spPr>
        <p:txBody>
          <a:bodyPr wrap="square" rtlCol="0">
            <a:spAutoFit/>
          </a:bodyPr>
          <a:lstStyle/>
          <a:p>
            <a:r>
              <a:rPr kumimoji="1" lang="en-US" altLang="ja-JP" sz="2400" dirty="0">
                <a:solidFill>
                  <a:srgbClr val="FF0000"/>
                </a:solidFill>
                <a:latin typeface="Arial" panose="020B0604020202020204" pitchFamily="34" charset="0"/>
                <a:cs typeface="Arial" panose="020B0604020202020204" pitchFamily="34" charset="0"/>
              </a:rPr>
              <a:t>Typical trajectory of a smaller particle</a:t>
            </a:r>
          </a:p>
          <a:p>
            <a:r>
              <a:rPr kumimoji="1" lang="en-US" altLang="ja-JP" sz="2400" dirty="0">
                <a:solidFill>
                  <a:srgbClr val="FF0000"/>
                </a:solidFill>
                <a:latin typeface="Arial" panose="020B0604020202020204" pitchFamily="34" charset="0"/>
                <a:cs typeface="Arial" panose="020B0604020202020204" pitchFamily="34" charset="0"/>
              </a:rPr>
              <a:t>Inner region: upward flow</a:t>
            </a:r>
          </a:p>
        </p:txBody>
      </p:sp>
      <p:sp>
        <p:nvSpPr>
          <p:cNvPr id="16" name="テキスト ボックス 4">
            <a:extLst>
              <a:ext uri="{FF2B5EF4-FFF2-40B4-BE49-F238E27FC236}">
                <a16:creationId xmlns:a16="http://schemas.microsoft.com/office/drawing/2014/main" id="{E3D0E9E1-5099-C24D-A511-526C31C66B7C}"/>
              </a:ext>
            </a:extLst>
          </p:cNvPr>
          <p:cNvSpPr txBox="1"/>
          <p:nvPr/>
        </p:nvSpPr>
        <p:spPr>
          <a:xfrm>
            <a:off x="1343080" y="1910092"/>
            <a:ext cx="2441050"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Particles +water</a:t>
            </a:r>
            <a:endParaRPr kumimoji="1" lang="ja-JP" altLang="en-US" sz="2400" dirty="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689A1F81-51F6-F94E-CD04-5535D554958A}"/>
              </a:ext>
            </a:extLst>
          </p:cNvPr>
          <p:cNvSpPr/>
          <p:nvPr/>
        </p:nvSpPr>
        <p:spPr>
          <a:xfrm>
            <a:off x="1675094" y="2282373"/>
            <a:ext cx="457200" cy="457200"/>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C5524D31-C732-C6B7-B225-94D8F8D171B7}"/>
              </a:ext>
            </a:extLst>
          </p:cNvPr>
          <p:cNvSpPr/>
          <p:nvPr/>
        </p:nvSpPr>
        <p:spPr>
          <a:xfrm>
            <a:off x="2400487" y="2392771"/>
            <a:ext cx="255974" cy="255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954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018 -0.02314 L 0.23997 -0.02476 C 0.2569 -0.01828 0.24336 -0.02569 0.25091 -0.01828 C 0.25169 -0.01759 0.25247 -0.01759 0.25339 -0.01666 C 0.25508 -0.01504 0.25846 -0.01018 0.25846 -0.00995 C 0.25898 -0.00856 0.25937 -0.00671 0.26003 -0.00532 C 0.26068 -0.00416 0.26185 -0.0037 0.2625 -0.00208 C 0.26393 0.0007 0.26471 0.0044 0.26589 0.00764 C 0.26654 0.00926 0.26719 0.01065 0.26758 0.0125 C 0.26875 0.01945 0.2681 0.01551 0.2694 0.02385 C 0.26901 0.03056 0.26901 0.03704 0.26849 0.04352 C 0.2681 0.04607 0.26719 0.04861 0.2668 0.05162 C 0.26589 0.05579 0.26615 0.05764 0.26432 0.06135 C 0.26354 0.06274 0.2625 0.06343 0.26185 0.06459 C 0.25365 0.07431 0.26068 0.06505 0.25508 0.07269 C 0.24687 0.07223 0.2388 0.07246 0.23086 0.07107 C 0.22878 0.07084 0.22435 0.0669 0.2224 0.06459 C 0.22148 0.06343 0.22083 0.06204 0.21992 0.06135 C 0.21901 0.06042 0.21823 0.06042 0.21745 0.05973 C 0.20898 0.05139 0.22174 0.06181 0.21146 0.05324 C 0.20924 0.05116 0.20807 0.05116 0.20573 0.05 C 0.20391 0.04885 0.20208 0.04861 0.20078 0.04676 L 0.19818 0.04352 C 0.19766 0.0419 0.19648 0.04028 0.19648 0.03866 C 0.19635 0.03542 0.19674 0.02269 0.19818 0.01736 C 0.1987 0.01551 0.19909 0.01389 0.19987 0.0125 C 0.20091 0.01065 0.20208 0.00926 0.20326 0.00764 C 0.20391 0.00602 0.20469 0.00394 0.20573 0.00278 C 0.2069 0.0007 0.20859 -0.00046 0.2099 -0.00208 C 0.21354 -0.00671 0.21107 -0.00463 0.21484 -0.00694 C 0.22018 -0.00648 0.22552 -0.00648 0.23086 -0.00532 C 0.23164 -0.00532 0.23242 -0.00416 0.2332 -0.0037 C 0.23464 -0.00324 0.2362 -0.00254 0.2375 -0.00208 C 0.24466 0.00718 0.23555 -0.00416 0.24245 0.00278 C 0.24557 0.00579 0.24466 0.00649 0.24753 0.01088 C 0.25443 0.02223 0.24518 0.00486 0.25247 0.01899 C 0.25508 0.0338 0.25078 0.01065 0.25586 0.03056 C 0.25729 0.03611 0.25833 0.04792 0.25924 0.05324 C 0.25964 0.05602 0.26029 0.05857 0.26094 0.06135 C 0.26146 0.06436 0.2625 0.07107 0.2625 0.0713 C 0.26289 0.07593 0.26302 0.08079 0.26341 0.08588 C 0.26354 0.08797 0.26432 0.09005 0.26432 0.09236 C 0.26432 0.0926 0.26328 0.10764 0.2625 0.11019 C 0.26185 0.11227 0.25755 0.11899 0.25677 0.11991 C 0.25547 0.12107 0.25391 0.12084 0.25247 0.12153 C 0.25169 0.12199 0.25091 0.12269 0.25 0.12315 C 0.24792 0.12292 0.23919 0.12223 0.23581 0.11991 C 0.23464 0.11899 0.23359 0.11713 0.23242 0.11667 C 0.23086 0.11551 0.22904 0.11551 0.22747 0.11505 C 0.2263 0.11459 0.22513 0.11389 0.22409 0.11343 C 0.22318 0.11297 0.2224 0.11227 0.22148 0.11181 C 0.21992 0.11111 0.21823 0.11065 0.21654 0.11019 C 0.21029 0.10602 0.21797 0.11135 0.21146 0.10533 C 0.20964 0.10324 0.20677 0.10301 0.20482 0.10209 C 0.20391 0.10162 0.20326 0.10093 0.20234 0.10047 C 0.20208 0.09885 0.20195 0.09676 0.20143 0.09561 C 0.19714 0.08496 0.20026 0.09954 0.19818 0.0875 C 0.19844 0.07755 0.19792 0.0676 0.19896 0.05811 C 0.19935 0.05463 0.2013 0.05278 0.20234 0.05 C 0.20391 0.04537 0.20391 0.04352 0.20651 0.04028 C 0.20755 0.03866 0.20885 0.03797 0.2099 0.03704 C 0.21432 0.03195 0.21029 0.03496 0.21484 0.03218 C 0.2181 0.03287 0.22148 0.03264 0.22409 0.03704 C 0.22487 0.03797 0.22513 0.04028 0.22578 0.0419 C 0.22656 0.04306 0.22747 0.04399 0.22839 0.04514 C 0.22865 0.04676 0.22878 0.04838 0.22904 0.05 C 0.23021 0.05417 0.23411 0.06204 0.23503 0.06459 C 0.23581 0.06667 0.23659 0.06875 0.2375 0.07107 C 0.23802 0.07269 0.23854 0.07454 0.23919 0.07593 C 0.23984 0.07732 0.24089 0.07801 0.24167 0.07917 C 0.25013 0.09121 0.24557 0.08611 0.25169 0.09236 C 0.25247 0.09399 0.25339 0.09561 0.2543 0.09723 C 0.25495 0.09815 0.25612 0.09908 0.25677 0.10047 C 0.25742 0.10162 0.25781 0.10371 0.25846 0.10533 C 0.25924 0.1125 0.25951 0.11736 0.26094 0.12477 C 0.26133 0.12709 0.26198 0.12917 0.2625 0.13125 C 0.26133 0.16042 0.2625 0.1419 0.26094 0.15741 C 0.26055 0.15996 0.26068 0.16297 0.26003 0.16551 C 0.25937 0.16783 0.25872 0.17037 0.25755 0.17199 C 0.25612 0.17385 0.25417 0.17385 0.25247 0.17524 C 0.25117 0.17639 0.24961 0.17732 0.24844 0.17848 C 0.24219 0.1838 0.24766 0.1801 0.24245 0.18334 C 0.2362 0.18287 0.22956 0.18311 0.22331 0.18172 C 0.22227 0.18149 0.22148 0.17917 0.22083 0.17848 C 0.21966 0.17755 0.21849 0.17755 0.21745 0.17686 C 0.21576 0.17593 0.21406 0.17477 0.21237 0.17361 C 0.21146 0.17315 0.21068 0.17269 0.2099 0.17199 C 0.20885 0.17084 0.20755 0.16945 0.20651 0.16875 C 0.20547 0.16783 0.20417 0.1676 0.20326 0.16713 C 0.20234 0.16667 0.20143 0.16598 0.20078 0.16551 C 0.20013 0.16389 0.19961 0.16204 0.19896 0.16065 C 0.19818 0.15834 0.19714 0.15625 0.19648 0.15417 C 0.19583 0.15186 0.19544 0.14977 0.19479 0.14769 C 0.19336 0.13357 0.19336 0.13611 0.19479 0.11505 C 0.19505 0.11158 0.19557 0.10811 0.19648 0.10533 C 0.19701 0.10324 0.19831 0.10232 0.19896 0.10047 C 0.19974 0.09838 0.19974 0.09561 0.20078 0.09399 C 0.20143 0.09213 0.20299 0.09167 0.20391 0.09074 C 0.20482 0.08959 0.20573 0.0882 0.20651 0.0875 C 0.20937 0.08426 0.20937 0.08449 0.21237 0.08241 C 0.2138 0.08311 0.21523 0.08311 0.21654 0.08426 C 0.22018 0.08658 0.22044 0.09329 0.22331 0.09885 C 0.22409 0.10047 0.22552 0.1007 0.22656 0.10209 C 0.22747 0.10301 0.22852 0.10394 0.22904 0.10533 C 0.23372 0.11412 0.2293 0.11019 0.23411 0.11343 C 0.23646 0.11667 0.23854 0.11991 0.24089 0.12315 C 0.24232 0.12547 0.24466 0.12639 0.24583 0.12963 C 0.24909 0.13797 0.24687 0.13542 0.25169 0.13797 C 0.25247 0.13889 0.25339 0.14028 0.2543 0.14121 C 0.25521 0.14213 0.25898 0.14375 0.26003 0.14445 C 0.26094 0.14537 0.26172 0.14676 0.2625 0.14769 C 0.2694 0.1544 0.26029 0.14306 0.26758 0.15255 C 0.26862 0.17686 0.26901 0.16945 0.2668 0.19653 C 0.26667 0.19815 0.26628 0.19977 0.26589 0.20139 C 0.26549 0.20301 0.26471 0.20463 0.26432 0.20625 C 0.26406 0.20787 0.26406 0.20973 0.26341 0.21111 C 0.26185 0.21389 0.26003 0.21551 0.25846 0.2176 C 0.25755 0.21875 0.25664 0.21945 0.25586 0.22084 C 0.25508 0.22246 0.25443 0.22454 0.25339 0.2257 C 0.25234 0.22686 0.25117 0.22686 0.25 0.22732 C 0.24922 0.22848 0.24857 0.22986 0.24753 0.23056 C 0.24466 0.23195 0.23919 0.2338 0.23919 0.23403 C 0.23359 0.23334 0.22799 0.23334 0.2224 0.23218 C 0.2207 0.23172 0.21901 0.2301 0.21745 0.22894 L 0.21484 0.22732 C 0.21406 0.22616 0.21315 0.22477 0.21237 0.22408 C 0.20547 0.21713 0.21458 0.22848 0.20742 0.21922 C 0.20299 0.20625 0.2043 0.2132 0.20326 0.19815 C 0.20339 0.19584 0.20391 0.17963 0.20482 0.17524 C 0.20521 0.17338 0.20573 0.17153 0.20651 0.17037 C 0.20742 0.16899 0.21302 0.16713 0.21315 0.16713 C 0.21458 0.1676 0.21602 0.16829 0.21745 0.16875 C 0.21979 0.16922 0.2224 0.16922 0.22487 0.17037 C 0.22656 0.17084 0.22995 0.17361 0.22995 0.17385 C 0.23294 0.18218 0.23138 0.17662 0.2332 0.19144 L 0.2332 0.19167 C 0.23398 0.19375 0.23437 0.19561 0.23503 0.19815 C 0.23529 0.19954 0.23529 0.20139 0.23581 0.20301 C 0.23659 0.20486 0.23763 0.20579 0.23841 0.20787 C 0.23919 0.20996 0.2457 0.22963 0.24583 0.23056 C 0.24648 0.2338 0.24648 0.2375 0.24753 0.24028 C 0.25065 0.24838 0.24922 0.24445 0.25169 0.25186 C 0.25195 0.25348 0.25221 0.25486 0.25247 0.25672 C 0.25417 0.26875 0.25365 0.27338 0.25247 0.28912 C 0.25182 0.29908 0.25169 0.29792 0.24844 0.30232 C 0.24674 0.31204 0.24857 0.30463 0.24167 0.31528 C 0.24076 0.31644 0.2401 0.31875 0.23919 0.32014 C 0.23841 0.32107 0.23398 0.32292 0.2332 0.32338 C 0.23177 0.32431 0.2306 0.32547 0.22904 0.32662 C 0.22904 0.32639 0.21901 0.32477 0.21745 0.32338 C 0.21562 0.32176 0.21237 0.3169 0.21237 0.31713 C 0.21211 0.31528 0.21146 0.31366 0.21146 0.31204 C 0.21172 0.30649 0.21263 0.30093 0.21315 0.29561 C 0.21354 0.29399 0.21354 0.29213 0.21406 0.29074 C 0.21549 0.28727 0.21732 0.28727 0.21901 0.28588 C 0.22201 0.28334 0.22227 0.28264 0.22487 0.2794 C 0.2263 0.2794 0.23659 0.27848 0.24089 0.28264 C 0.24167 0.28334 0.24245 0.28496 0.24336 0.28588 C 0.24401 0.2875 0.24453 0.28912 0.24505 0.29074 C 0.24687 0.29815 0.24648 0.29815 0.24753 0.30556 C 0.24779 0.30718 0.24805 0.30857 0.24844 0.31042 C 0.24896 0.31482 0.24961 0.32361 0.25 0.32824 C 0.25026 0.33519 0.25091 0.34213 0.25091 0.34931 C 0.25091 0.35093 0.25143 0.38241 0.24844 0.39167 C 0.24779 0.39306 0.24701 0.39468 0.24674 0.39653 C 0.24635 0.39792 0.24635 0.4 0.24583 0.40139 C 0.24492 0.40394 0.24232 0.40787 0.24089 0.40973 C 0.23997 0.41042 0.23919 0.41065 0.23841 0.41135 C 0.2375 0.41227 0.23672 0.41436 0.23581 0.41459 C 0.22201 0.41574 0.22448 0.4176 0.21823 0.40973 C 0.21771 0.40625 0.21628 0.40301 0.21654 0.39977 C 0.21667 0.39769 0.21667 0.39491 0.21745 0.39306 C 0.21823 0.39144 0.21966 0.39121 0.22083 0.39005 C 0.22799 0.38149 0.22318 0.38519 0.22839 0.38195 C 0.23542 0.39121 0.22643 0.37986 0.2332 0.38681 C 0.23568 0.38889 0.23659 0.39144 0.23841 0.39491 C 0.23867 0.39723 0.2388 0.39931 0.23919 0.40139 C 0.23932 0.40301 0.23971 0.40463 0.23997 0.40625 C 0.24049 0.41042 0.24167 0.41945 0.24167 0.41968 C 0.24414 0.46505 0.24245 0.42871 0.24245 0.52848 L 0.24245 0.52871 " pathEditMode="relative" rAng="0" ptsTypes="AAAAAAAAAAAAAAAAAAAAAAAAAAAAAAAAAAAAAAAAAAAAAAAAAAAAAAAAAAAAAAAAAAAAAAAAAAAAAAAAAAAAAAAAAAAAAAAAAAAAAAAAAAAAAAAAAAAAAAAAAAAAAAAAAAAAAAAAAAAAAAAAAAAAAAAAAAAAAAAAAAAAAAAAAAAAAAAAAAAAA">
                                      <p:cBhvr>
                                        <p:cTn id="6" dur="2000" fill="hold"/>
                                        <p:tgtEl>
                                          <p:spTgt spid="17"/>
                                        </p:tgtEl>
                                        <p:attrNameLst>
                                          <p:attrName>ppt_x</p:attrName>
                                          <p:attrName>ppt_y</p:attrName>
                                        </p:attrNameLst>
                                      </p:cBhvr>
                                      <p:rCtr x="12461" y="27500"/>
                                    </p:animMotion>
                                  </p:childTnLst>
                                </p:cTn>
                              </p:par>
                              <p:par>
                                <p:cTn id="7" presetID="0" presetClass="path" presetSubtype="0" accel="50000" decel="50000" fill="hold" grpId="0" nodeType="withEffect">
                                  <p:stCondLst>
                                    <p:cond delay="0"/>
                                  </p:stCondLst>
                                  <p:childTnLst>
                                    <p:animMotion origin="layout" path="M -1.66667E-6 -0.02268 L 0.20625 -0.01389 L 0.23763 0.01528 C 0.23659 0.02222 0.23594 0.02917 0.23464 0.03611 C 0.23425 0.03889 0.23334 0.04144 0.23281 0.04398 C 0.23242 0.04699 0.23242 0.05 0.2319 0.05278 C 0.23099 0.05718 0.22943 0.06111 0.22826 0.06528 C 0.22761 0.06736 0.22735 0.0706 0.2263 0.07153 C 0.22331 0.07361 0.22044 0.07523 0.21771 0.07778 C 0.21667 0.07824 0.21159 0.0831 0.21003 0.08403 C 0.2082 0.08449 0.20625 0.08542 0.2043 0.08611 C 0.19597 0.08542 0.18763 0.08588 0.17956 0.08403 C 0.17839 0.0831 0.17774 0.08079 0.17682 0.07986 C 0.17591 0.07824 0.17487 0.07824 0.17383 0.07778 C 0.17331 0.07523 0.17266 0.07338 0.17201 0.07153 C 0.1711 0.06898 0.16979 0.06736 0.16914 0.06528 C 0.16862 0.06343 0.16875 0.06088 0.1681 0.05903 C 0.16771 0.05648 0.1668 0.05486 0.16628 0.05278 C 0.16472 0.04329 0.16354 0.0375 0.16628 0.02523 C 0.16719 0.0206 0.16966 0.01875 0.17201 0.01736 C 0.17383 0.01597 0.17604 0.01505 0.17774 0.01273 C 0.17865 0.01181 0.18021 0.00972 0.18138 0.00903 C 0.1832 0.00764 0.18529 0.00741 0.18724 0.00672 C 0.19037 0.00602 0.19349 0.00556 0.19662 0.00486 C 0.20235 0.00556 0.2082 0.0051 0.21393 0.00672 C 0.2155 0.00741 0.21706 0.00972 0.21862 0.01111 C 0.23959 0.02361 0.20847 0.00162 0.22995 0.01736 L 0.23281 0.01898 C 0.23672 0.03218 0.23581 0.02639 0.23581 0.05278 C 0.23581 0.06597 0.23542 0.07917 0.23464 0.09236 C 0.23464 0.09398 0.23399 0.0963 0.23386 0.09861 C 0.23347 0.10116 0.2332 0.10417 0.23281 0.10648 C 0.23203 0.11297 0.23164 0.12014 0.22995 0.12547 C 0.22943 0.12778 0.22865 0.12963 0.22826 0.13148 C 0.22709 0.13681 0.22761 0.14028 0.22513 0.14398 C 0.22461 0.14537 0.22331 0.1456 0.2224 0.14653 C 0.22136 0.14861 0.2207 0.15116 0.21953 0.15278 C 0.21784 0.15486 0.21563 0.15556 0.21393 0.15648 C 0.20912 0.16019 0.21185 0.15834 0.20534 0.16111 C 0.19636 0.16042 0.1875 0.16135 0.17839 0.15903 C 0.17748 0.15834 0.17591 0.15556 0.17578 0.15278 C 0.17513 0.13264 0.17617 0.11227 0.17682 0.09236 C 0.17682 0.09005 0.17735 0.08773 0.17774 0.08611 C 0.18203 0.06898 0.17969 0.07662 0.18529 0.06898 C 0.19349 0.0581 0.18789 0.06273 0.19388 0.05903 L 0.19961 0.06273 L 0.20235 0.06528 C 0.20417 0.07662 0.20378 0.06991 0.20156 0.08773 C 0.20117 0.09028 0.20117 0.09236 0.20052 0.09398 C 0.19987 0.0956 0.1987 0.0956 0.19753 0.09653 C 0.19584 0.09514 0.19297 0.09375 0.19206 0.09028 C 0.19141 0.08843 0.19154 0.08588 0.19102 0.08403 C 0.19063 0.08148 0.18972 0.07986 0.18906 0.07778 C 0.1862 0.0581 0.1875 0.06898 0.18633 0.04398 C 0.18659 0.03681 0.18594 0.02847 0.18724 0.02153 C 0.18763 0.01806 0.18972 0.01713 0.19102 0.01528 C 0.19232 0.01273 0.19427 0.01111 0.19584 0.00903 C 0.19675 0.00764 0.19753 0.00625 0.1987 0.00486 C 0.19987 0.00556 0.20209 0.00394 0.20235 0.00672 C 0.20326 0.01505 0.20195 0.02361 0.20156 0.03148 C 0.20143 0.03403 0.20117 0.03635 0.20052 0.03773 C 0.19987 0.03935 0.1987 0.03935 0.19753 0.04028 C 0.19636 0.03935 0.19518 0.03912 0.19388 0.03773 C 0.19102 0.03542 0.19063 0.03218 0.18802 0.02778 C 0.18724 0.02616 0.18633 0.025 0.18529 0.02361 C 0.18477 0.02153 0.18373 0.01898 0.1832 0.01736 C 0.1806 0.00463 0.18307 -0.01828 0.1832 -0.02639 C 0.18334 -0.03078 0.18464 -0.03842 0.18633 -0.0412 C 0.18711 -0.04236 0.18802 -0.04236 0.18906 -0.04305 C 0.19076 -0.04444 0.19232 -0.04606 0.19388 -0.04768 C 0.19584 -0.04907 0.19961 -0.05139 0.19961 -0.05115 C 0.20091 -0.05069 0.20235 -0.05092 0.20339 -0.0493 C 0.20807 -0.04282 0.20456 -0.01574 0.2043 -0.01389 C 0.20404 -0.0118 0.20235 -0.01111 0.20156 -0.00972 C 0.20026 -0.01065 0.1987 -0.01041 0.19753 -0.01203 C 0.19688 -0.01342 0.19688 -0.0162 0.19662 -0.01828 C 0.19636 -0.02153 0.19636 -0.02523 0.19584 -0.0287 C 0.19544 -0.03102 0.1944 -0.03264 0.19388 -0.03518 C 0.18998 -0.05231 0.19636 -0.0294 0.19102 -0.04768 C 0.18763 -0.06852 0.18763 -0.0625 0.19011 -0.09514 C 0.19024 -0.09838 0.19089 -0.10162 0.19206 -0.1037 C 0.19362 -0.10625 0.19753 -0.10764 0.19753 -0.1074 C 0.19987 -0.10694 0.20287 -0.10926 0.2043 -0.10555 C 0.20599 -0.10208 0.20495 -0.09583 0.20534 -0.0912 C 0.2056 -0.0868 0.20599 -0.08264 0.20625 -0.0787 C 0.20508 -0.04143 0.20977 -0.04699 0.19206 -0.05139 C 0.19102 -0.05185 0.19011 -0.05301 0.18906 -0.0537 C 0.1888 -0.05625 0.18854 -0.05926 0.18802 -0.0618 C 0.18763 -0.06481 0.18633 -0.06713 0.18633 -0.07014 C 0.18555 -0.09166 0.18685 -0.08495 0.18802 -0.09745 C 0.18841 -0.10069 0.18867 -0.1044 0.18906 -0.10764 C 0.18932 -0.10995 0.18985 -0.1118 0.19011 -0.11389 C 0.1905 -0.11666 0.19063 -0.11967 0.19102 -0.12222 C 0.19154 -0.12453 0.19232 -0.12639 0.19258 -0.12847 C 0.19349 -0.13472 0.19414 -0.14143 0.19479 -0.14722 C 0.19584 -0.15509 0.19636 -0.16041 0.1987 -0.16597 C 0.20039 -0.1706 0.20169 -0.17662 0.2043 -0.17847 L 0.20716 -0.18055 C 0.20742 -0.17731 0.20781 -0.17384 0.20807 -0.17014 C 0.21029 -0.14213 0.21081 -0.14907 0.20912 -0.13102 C 0.20886 -0.12778 0.20899 -0.12453 0.20807 -0.12222 C 0.20755 -0.1206 0.20625 -0.12083 0.20534 -0.12014 C 0.20026 -0.12083 0.19518 -0.1206 0.19011 -0.12222 C 0.18854 -0.12268 0.18763 -0.12523 0.18633 -0.12639 C 0.18529 -0.12731 0.18451 -0.12778 0.1832 -0.12847 C 0.18347 -0.13426 0.1832 -0.15139 0.18529 -0.15972 C 0.18581 -0.16203 0.18633 -0.16481 0.18724 -0.16597 C 0.18959 -0.17014 0.19479 -0.17639 0.19479 -0.17615 C 0.19844 -0.18819 0.19479 -0.17893 0.19961 -0.18472 C 0.20156 -0.18727 0.20339 -0.19028 0.20534 -0.19305 C 0.20625 -0.19444 0.20716 -0.19583 0.20807 -0.19768 C 0.20938 -0.1993 0.21055 -0.20185 0.21185 -0.2037 C 0.21289 -0.20463 0.21393 -0.20463 0.21485 -0.20555 C 0.21576 -0.20671 0.21667 -0.20833 0.21771 -0.20972 C 0.21901 -0.2118 0.22005 -0.21458 0.22136 -0.21597 C 0.22331 -0.21828 0.22722 -0.22014 0.22722 -0.2199 C 0.23255 -0.22916 0.22943 -0.22546 0.23659 -0.23055 L 0.23659 -0.23032 C 0.23763 -0.23194 0.23854 -0.23379 0.23945 -0.23472 C 0.24089 -0.23634 0.24492 -0.23842 0.24623 -0.23889 C 0.24857 -0.23865 0.26237 -0.23958 0.26706 -0.23264 L 0.27279 -0.2243 L 0.27578 -0.22014 L 0.27578 -0.2199 " pathEditMode="relative" rAng="0" ptsTypes="AAAAAAAAAAAAAAAAAAAAAAAAAAAAAAAAAAAAAAAAAAAAAAAAAAAAAAAAAAAAAAAAAAAAAAAAAAAAAAAAAAAAAAAAAAAAAAAAAAAAAAAAAAAAAAAAAAAAAAAAAAAA">
                                      <p:cBhvr>
                                        <p:cTn id="8" dur="2000" fill="hold"/>
                                        <p:tgtEl>
                                          <p:spTgt spid="18"/>
                                        </p:tgtEl>
                                        <p:attrNameLst>
                                          <p:attrName>ppt_x</p:attrName>
                                          <p:attrName>ppt_y</p:attrName>
                                        </p:attrNameLst>
                                      </p:cBhvr>
                                      <p:rCtr x="13789"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96CB2ADE-06E2-B7F4-D29A-1A372D4D71E2}"/>
              </a:ext>
            </a:extLst>
          </p:cNvPr>
          <p:cNvPicPr>
            <a:picLocks noChangeAspect="1" noChangeArrowheads="1"/>
          </p:cNvPicPr>
          <p:nvPr/>
        </p:nvPicPr>
        <p:blipFill>
          <a:blip r:embed="rId3" cstate="print"/>
          <a:srcRect/>
          <a:stretch>
            <a:fillRect/>
          </a:stretch>
        </p:blipFill>
        <p:spPr bwMode="auto">
          <a:xfrm>
            <a:off x="2440360" y="875877"/>
            <a:ext cx="8064896" cy="5904656"/>
          </a:xfrm>
          <a:prstGeom prst="rect">
            <a:avLst/>
          </a:prstGeom>
          <a:noFill/>
          <a:ln w="9525">
            <a:noFill/>
            <a:miter lim="800000"/>
            <a:headEnd/>
            <a:tailEnd/>
          </a:ln>
        </p:spPr>
      </p:pic>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577850"/>
          </a:xfrm>
          <a:prstGeom prst="rect">
            <a:avLst/>
          </a:prstGeom>
          <a:noFill/>
        </p:spPr>
        <p:txBody>
          <a:bodyPr wrap="square" rtlCol="0">
            <a:spAutoFit/>
          </a:bodyPr>
          <a:lstStyle/>
          <a:p>
            <a:pPr algn="l">
              <a:lnSpc>
                <a:spcPct val="150000"/>
              </a:lnSpc>
            </a:pP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(cont.)</a:t>
            </a:r>
            <a:r>
              <a:rPr lang="en-GB"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34551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5563831"/>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Efficiency: </a:t>
            </a: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commonest method of representing cyclone efficiency is by a </a:t>
            </a:r>
            <a:r>
              <a:rPr lang="en-GB" sz="2400" i="1" dirty="0">
                <a:latin typeface="Arial" panose="020B0604020202020204" pitchFamily="34" charset="0"/>
                <a:cs typeface="Arial" panose="020B0604020202020204" pitchFamily="34" charset="0"/>
              </a:rPr>
              <a:t>performance</a:t>
            </a:r>
            <a:r>
              <a:rPr lang="en-GB" sz="2400" dirty="0">
                <a:latin typeface="Arial" panose="020B0604020202020204" pitchFamily="34" charset="0"/>
                <a:cs typeface="Arial" panose="020B0604020202020204" pitchFamily="34" charset="0"/>
              </a:rPr>
              <a:t> or </a:t>
            </a:r>
            <a:r>
              <a:rPr lang="en-GB" sz="2400" i="1" dirty="0">
                <a:latin typeface="Arial" panose="020B0604020202020204" pitchFamily="34" charset="0"/>
                <a:cs typeface="Arial" panose="020B0604020202020204" pitchFamily="34" charset="0"/>
              </a:rPr>
              <a:t>partition</a:t>
            </a:r>
            <a:r>
              <a:rPr lang="en-GB" sz="2400" dirty="0">
                <a:latin typeface="Arial" panose="020B0604020202020204" pitchFamily="34" charset="0"/>
                <a:cs typeface="Arial" panose="020B0604020202020204" pitchFamily="34" charset="0"/>
              </a:rPr>
              <a:t> curve, which relates the weight fraction, or percentage, of each particle size in the feed, which reports to the apex, or underflow, to the particle size. </a:t>
            </a:r>
          </a:p>
          <a:p>
            <a:pPr algn="just">
              <a:lnSpc>
                <a:spcPct val="150000"/>
              </a:lnSpc>
            </a:pPr>
            <a:endParaRPr lang="en-GB" sz="2400" dirty="0">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a:t>
            </a:r>
            <a:r>
              <a:rPr lang="en-GB" sz="2400" i="1" dirty="0">
                <a:latin typeface="Arial" panose="020B0604020202020204" pitchFamily="34" charset="0"/>
                <a:cs typeface="Arial" panose="020B0604020202020204" pitchFamily="34" charset="0"/>
              </a:rPr>
              <a:t>cut point</a:t>
            </a:r>
            <a:r>
              <a:rPr lang="en-GB" sz="2400" dirty="0">
                <a:latin typeface="Arial" panose="020B0604020202020204" pitchFamily="34" charset="0"/>
                <a:cs typeface="Arial" panose="020B0604020202020204" pitchFamily="34" charset="0"/>
              </a:rPr>
              <a:t>, or separation size, of the cyclone is often defined as that point on the partition curve for which 50 % of particles in the feed of that size report to the underflow, i.e. particles of this size have an equal chance of going either with the overflow or underflow</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point is usually referred to as the d</a:t>
            </a:r>
            <a:r>
              <a:rPr lang="en-GB" sz="2400" baseline="-25000" dirty="0">
                <a:latin typeface="Arial" panose="020B0604020202020204" pitchFamily="34" charset="0"/>
                <a:cs typeface="Arial" panose="020B0604020202020204" pitchFamily="34" charset="0"/>
              </a:rPr>
              <a:t>50</a:t>
            </a:r>
            <a:r>
              <a:rPr lang="en-GB" sz="2400" dirty="0">
                <a:latin typeface="Arial" panose="020B0604020202020204" pitchFamily="34" charset="0"/>
                <a:cs typeface="Arial" panose="020B0604020202020204" pitchFamily="34" charset="0"/>
              </a:rPr>
              <a:t> size.</a:t>
            </a:r>
          </a:p>
        </p:txBody>
      </p:sp>
    </p:spTree>
    <p:extLst>
      <p:ext uri="{BB962C8B-B14F-4D97-AF65-F5344CB8AC3E}">
        <p14:creationId xmlns:p14="http://schemas.microsoft.com/office/powerpoint/2010/main" val="3849219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1">
            <a:extLst>
              <a:ext uri="{FF2B5EF4-FFF2-40B4-BE49-F238E27FC236}">
                <a16:creationId xmlns:a16="http://schemas.microsoft.com/office/drawing/2014/main" id="{315B5590-8F1E-5E5A-C93F-D31F8AD1BADB}"/>
              </a:ext>
            </a:extLst>
          </p:cNvPr>
          <p:cNvPicPr>
            <a:picLocks noChangeAspect="1" noChangeArrowheads="1"/>
          </p:cNvPicPr>
          <p:nvPr/>
        </p:nvPicPr>
        <p:blipFill>
          <a:blip r:embed="rId3" cstate="print"/>
          <a:srcRect/>
          <a:stretch>
            <a:fillRect/>
          </a:stretch>
        </p:blipFill>
        <p:spPr bwMode="auto">
          <a:xfrm>
            <a:off x="1605061" y="1262986"/>
            <a:ext cx="6586933" cy="5314457"/>
          </a:xfrm>
          <a:prstGeom prst="rect">
            <a:avLst/>
          </a:prstGeom>
          <a:noFill/>
          <a:ln w="9525">
            <a:noFill/>
            <a:miter lim="800000"/>
            <a:headEnd/>
            <a:tailEnd/>
          </a:ln>
        </p:spPr>
      </p:pic>
      <p:sp>
        <p:nvSpPr>
          <p:cNvPr id="4" name="TextBox 3">
            <a:extLst>
              <a:ext uri="{FF2B5EF4-FFF2-40B4-BE49-F238E27FC236}">
                <a16:creationId xmlns:a16="http://schemas.microsoft.com/office/drawing/2014/main" id="{21A56BFE-1BD7-8330-9756-3CF19D15D2F8}"/>
              </a:ext>
            </a:extLst>
          </p:cNvPr>
          <p:cNvSpPr txBox="1"/>
          <p:nvPr/>
        </p:nvSpPr>
        <p:spPr>
          <a:xfrm>
            <a:off x="251460" y="515210"/>
            <a:ext cx="6172200"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0432FF"/>
                </a:solidFill>
                <a:effectLst/>
                <a:uLnTx/>
                <a:uFillTx/>
                <a:latin typeface="Arial" panose="020B0604020202020204" pitchFamily="34" charset="0"/>
                <a:ea typeface="游ゴシック" panose="020B0400000000000000" pitchFamily="34" charset="-128"/>
                <a:cs typeface="Arial" panose="020B0604020202020204" pitchFamily="34" charset="0"/>
              </a:rPr>
              <a:t>Efficiency: </a:t>
            </a:r>
            <a:r>
              <a:rPr kumimoji="0" lang="en-US" altLang="ja-JP" sz="2400" b="1" i="0" u="none" strike="noStrike" kern="1200" cap="none" spc="0" normalizeH="0" baseline="0" noProof="0" dirty="0" err="1">
                <a:ln>
                  <a:noFill/>
                </a:ln>
                <a:solidFill>
                  <a:srgbClr val="0432FF"/>
                </a:solidFill>
                <a:effectLst/>
                <a:uLnTx/>
                <a:uFillTx/>
                <a:latin typeface="Arial" panose="020B0604020202020204" pitchFamily="34" charset="0"/>
                <a:ea typeface="游ゴシック" panose="020B0400000000000000" pitchFamily="34" charset="-128"/>
                <a:cs typeface="Arial" panose="020B0604020202020204" pitchFamily="34" charset="0"/>
              </a:rPr>
              <a:t>Hydrocyclone</a:t>
            </a:r>
            <a:r>
              <a:rPr kumimoji="0" lang="en-US" altLang="ja-JP" sz="2400" b="1" i="0" u="none" strike="noStrike" kern="1200" cap="none" spc="0" normalizeH="0" baseline="0" noProof="0" dirty="0">
                <a:ln>
                  <a:noFill/>
                </a:ln>
                <a:solidFill>
                  <a:srgbClr val="0432FF"/>
                </a:solidFill>
                <a:effectLst/>
                <a:uLnTx/>
                <a:uFillTx/>
                <a:latin typeface="Arial" panose="020B0604020202020204" pitchFamily="34" charset="0"/>
                <a:ea typeface="游ゴシック" panose="020B0400000000000000" pitchFamily="34" charset="-128"/>
                <a:cs typeface="Arial" panose="020B0604020202020204" pitchFamily="34" charset="0"/>
              </a:rPr>
              <a:t>  (cont.)</a:t>
            </a:r>
            <a:endParaRPr kumimoji="0" lang="en-GB"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7445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4782015"/>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Efficiency: </a:t>
                </a: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(cont.)</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sharpness of the cut depends on the slope of the central section of the partition curve; the closer to vertical is the slope, the higher is the efficiency.</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The slope of the curve can be expressed by taking the points at which 75 % and 25 % of the feed particles report to the underflow.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These are the d</a:t>
                </a:r>
                <a:r>
                  <a:rPr lang="en-GB" sz="2400" baseline="-25000" dirty="0">
                    <a:latin typeface="Arial" panose="020B0604020202020204" pitchFamily="34" charset="0"/>
                    <a:cs typeface="Arial" panose="020B0604020202020204" pitchFamily="34" charset="0"/>
                  </a:rPr>
                  <a:t>75</a:t>
                </a:r>
                <a:r>
                  <a:rPr lang="en-GB" sz="2400" dirty="0">
                    <a:latin typeface="Arial" panose="020B0604020202020204" pitchFamily="34" charset="0"/>
                    <a:cs typeface="Arial" panose="020B0604020202020204" pitchFamily="34" charset="0"/>
                  </a:rPr>
                  <a:t> and d</a:t>
                </a:r>
                <a:r>
                  <a:rPr lang="en-GB" sz="2400" baseline="-25000" dirty="0">
                    <a:latin typeface="Arial" panose="020B0604020202020204" pitchFamily="34" charset="0"/>
                    <a:cs typeface="Arial" panose="020B0604020202020204" pitchFamily="34" charset="0"/>
                  </a:rPr>
                  <a:t>25</a:t>
                </a:r>
                <a:r>
                  <a:rPr lang="en-GB" sz="2400" dirty="0">
                    <a:latin typeface="Arial" panose="020B0604020202020204" pitchFamily="34" charset="0"/>
                    <a:cs typeface="Arial" panose="020B0604020202020204" pitchFamily="34" charset="0"/>
                  </a:rPr>
                  <a:t> sizes respectively. The efficiency of separation, or the so-called imperfection I, is then given by</a:t>
                </a:r>
              </a:p>
              <a:p>
                <a:pPr algn="just">
                  <a:lnSpc>
                    <a:spcPct val="150000"/>
                  </a:lnSpc>
                </a:pPr>
                <a:r>
                  <a:rPr lang="en-GB" sz="2400" dirty="0">
                    <a:latin typeface="Arial" panose="020B0604020202020204" pitchFamily="34" charset="0"/>
                    <a:cs typeface="Arial" panose="020B0604020202020204" pitchFamily="34" charset="0"/>
                  </a:rPr>
                  <a:t>	</a:t>
                </a:r>
                <a14:m>
                  <m:oMath xmlns:m="http://schemas.openxmlformats.org/officeDocument/2006/math">
                    <m:r>
                      <m:rPr>
                        <m:sty m:val="p"/>
                      </m:rPr>
                      <a:rPr lang="en-US" sz="2400" b="0" i="0" smtClean="0">
                        <a:latin typeface="Cambria Math" panose="02040503050406030204" pitchFamily="18" charset="0"/>
                        <a:cs typeface="Arial" panose="020B0604020202020204" pitchFamily="34" charset="0"/>
                      </a:rPr>
                      <m:t>I</m:t>
                    </m:r>
                    <m:r>
                      <a:rPr lang="en-US" sz="2400" b="0" i="0" smtClean="0">
                        <a:latin typeface="Cambria Math" panose="02040503050406030204" pitchFamily="18" charset="0"/>
                        <a:cs typeface="Arial" panose="020B0604020202020204" pitchFamily="34" charset="0"/>
                      </a:rPr>
                      <m:t>= </m:t>
                    </m:r>
                    <m:f>
                      <m:fPr>
                        <m:ctrlPr>
                          <a:rPr lang="en-GB" sz="2400" i="1" smtClean="0">
                            <a:latin typeface="Cambria Math" panose="02040503050406030204" pitchFamily="18" charset="0"/>
                            <a:cs typeface="Arial" panose="020B0604020202020204" pitchFamily="34" charset="0"/>
                          </a:rPr>
                        </m:ctrlPr>
                      </m:fPr>
                      <m:num>
                        <m:sSub>
                          <m:sSubPr>
                            <m:ctrlPr>
                              <a:rPr lang="en-GB"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𝑑</m:t>
                            </m:r>
                          </m:e>
                          <m:sub>
                            <m:r>
                              <a:rPr lang="en-US" sz="2400" b="0" i="1" smtClean="0">
                                <a:latin typeface="Cambria Math" panose="02040503050406030204" pitchFamily="18" charset="0"/>
                                <a:cs typeface="Arial" panose="020B0604020202020204" pitchFamily="34" charset="0"/>
                              </a:rPr>
                              <m:t>75</m:t>
                            </m:r>
                          </m:sub>
                        </m:sSub>
                        <m:r>
                          <a:rPr lang="en-US" sz="2400" b="0" i="1" smtClean="0">
                            <a:latin typeface="Cambria Math" panose="02040503050406030204" pitchFamily="18" charset="0"/>
                            <a:cs typeface="Arial" panose="020B0604020202020204" pitchFamily="34" charset="0"/>
                          </a:rPr>
                          <m:t> − </m:t>
                        </m:r>
                        <m:sSub>
                          <m:sSubPr>
                            <m:ctrlPr>
                              <a:rPr lang="en-GB"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𝑑</m:t>
                            </m:r>
                          </m:e>
                          <m:sub>
                            <m:r>
                              <a:rPr lang="en-US" sz="2400" b="0" i="1" smtClean="0">
                                <a:latin typeface="Cambria Math" panose="02040503050406030204" pitchFamily="18" charset="0"/>
                                <a:cs typeface="Arial" panose="020B0604020202020204" pitchFamily="34" charset="0"/>
                              </a:rPr>
                              <m:t>25</m:t>
                            </m:r>
                          </m:sub>
                        </m:sSub>
                      </m:num>
                      <m:den>
                        <m:r>
                          <a:rPr lang="en-US" sz="2400" b="0" i="1" smtClean="0">
                            <a:latin typeface="Cambria Math" panose="02040503050406030204" pitchFamily="18" charset="0"/>
                            <a:cs typeface="Arial" panose="020B0604020202020204" pitchFamily="34" charset="0"/>
                          </a:rPr>
                          <m:t>2</m:t>
                        </m:r>
                        <m:sSub>
                          <m:sSubPr>
                            <m:ctrlPr>
                              <a:rPr lang="en-US" sz="2400" b="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𝑑</m:t>
                            </m:r>
                          </m:e>
                          <m:sub>
                            <m:r>
                              <a:rPr lang="en-US" sz="2400" b="0" i="1" smtClean="0">
                                <a:latin typeface="Cambria Math" panose="02040503050406030204" pitchFamily="18" charset="0"/>
                                <a:cs typeface="Arial" panose="020B0604020202020204" pitchFamily="34" charset="0"/>
                              </a:rPr>
                              <m:t>50</m:t>
                            </m:r>
                          </m:sub>
                        </m:sSub>
                      </m:den>
                    </m:f>
                  </m:oMath>
                </a14:m>
                <a:endParaRPr lang="en-GB" sz="24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60A65C79-0A86-50AB-088E-5B798E72ED41}"/>
                  </a:ext>
                </a:extLst>
              </p:cNvPr>
              <p:cNvSpPr txBox="1">
                <a:spLocks noRot="1" noChangeAspect="1" noMove="1" noResize="1" noEditPoints="1" noAdjustHandles="1" noChangeArrowheads="1" noChangeShapeType="1" noTextEdit="1"/>
              </p:cNvSpPr>
              <p:nvPr/>
            </p:nvSpPr>
            <p:spPr>
              <a:xfrm>
                <a:off x="0" y="490096"/>
                <a:ext cx="12192000" cy="4782015"/>
              </a:xfrm>
              <a:prstGeom prst="rect">
                <a:avLst/>
              </a:prstGeom>
              <a:blipFill>
                <a:blip r:embed="rId3"/>
                <a:stretch>
                  <a:fillRect l="-832" r="-728"/>
                </a:stretch>
              </a:blipFill>
            </p:spPr>
            <p:txBody>
              <a:bodyPr/>
              <a:lstStyle/>
              <a:p>
                <a:r>
                  <a:rPr lang="en-JP">
                    <a:noFill/>
                  </a:rPr>
                  <a:t> </a:t>
                </a:r>
              </a:p>
            </p:txBody>
          </p:sp>
        </mc:Fallback>
      </mc:AlternateContent>
    </p:spTree>
    <p:extLst>
      <p:ext uri="{BB962C8B-B14F-4D97-AF65-F5344CB8AC3E}">
        <p14:creationId xmlns:p14="http://schemas.microsoft.com/office/powerpoint/2010/main" val="1064482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6446380"/>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Efficiency: </a:t>
                </a: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(cont.)</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Cyclone efficiency is usually expressed in terms of the recovery of particular particle sizes to the underflow.</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These can be calculated from screen analyses of cyclone feed, overflow and underflow with the two-product formula</a:t>
                </a:r>
              </a:p>
              <a:p>
                <a:pPr algn="just">
                  <a:lnSpc>
                    <a:spcPct val="150000"/>
                  </a:lnSpc>
                </a:pPr>
                <a:r>
                  <a:rPr lang="en-GB" sz="2400" dirty="0">
                    <a:latin typeface="Arial" panose="020B0604020202020204" pitchFamily="34" charset="0"/>
                    <a:cs typeface="Arial" panose="020B0604020202020204" pitchFamily="34" charset="0"/>
                  </a:rPr>
                  <a:t>	</a:t>
                </a:r>
                <a14:m>
                  <m:oMath xmlns:m="http://schemas.openxmlformats.org/officeDocument/2006/math">
                    <m:r>
                      <m:rPr>
                        <m:sty m:val="p"/>
                      </m:rPr>
                      <a:rPr lang="en-US" sz="2400">
                        <a:latin typeface="Cambria Math" panose="02040503050406030204" pitchFamily="18" charset="0"/>
                        <a:cs typeface="Arial" panose="020B0604020202020204" pitchFamily="34" charset="0"/>
                      </a:rPr>
                      <m:t>R</m:t>
                    </m:r>
                    <m:r>
                      <a:rPr lang="en-US" sz="2400" b="0" i="0" smtClean="0">
                        <a:latin typeface="Cambria Math" panose="02040503050406030204" pitchFamily="18" charset="0"/>
                        <a:cs typeface="Arial" panose="020B0604020202020204" pitchFamily="34" charset="0"/>
                      </a:rPr>
                      <m:t>= </m:t>
                    </m:r>
                    <m:f>
                      <m:fPr>
                        <m:ctrlPr>
                          <a:rPr lang="en-GB"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𝑢</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𝑓</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𝑜</m:t>
                        </m:r>
                        <m:r>
                          <a:rPr lang="en-US" sz="2400" b="0" i="1" smtClean="0">
                            <a:latin typeface="Cambria Math" panose="02040503050406030204" pitchFamily="18" charset="0"/>
                            <a:cs typeface="Arial" panose="020B0604020202020204" pitchFamily="34" charset="0"/>
                          </a:rPr>
                          <m:t>)</m:t>
                        </m:r>
                      </m:num>
                      <m:den>
                        <m:r>
                          <a:rPr lang="en-US" sz="2400" b="0" i="1" smtClean="0">
                            <a:latin typeface="Cambria Math" panose="02040503050406030204" pitchFamily="18" charset="0"/>
                            <a:cs typeface="Arial" panose="020B0604020202020204" pitchFamily="34" charset="0"/>
                          </a:rPr>
                          <m:t>𝑓</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𝑢</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𝑜</m:t>
                        </m:r>
                        <m:r>
                          <a:rPr lang="en-US" sz="2400" b="0" i="1" smtClean="0">
                            <a:latin typeface="Cambria Math" panose="02040503050406030204" pitchFamily="18" charset="0"/>
                            <a:cs typeface="Arial" panose="020B0604020202020204" pitchFamily="34" charset="0"/>
                          </a:rPr>
                          <m:t>)</m:t>
                        </m:r>
                      </m:den>
                    </m:f>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𝑥</m:t>
                    </m:r>
                    <m:r>
                      <a:rPr lang="en-US" sz="2400" b="0" i="1" smtClean="0">
                        <a:latin typeface="Cambria Math" panose="02040503050406030204" pitchFamily="18" charset="0"/>
                        <a:cs typeface="Arial" panose="020B0604020202020204" pitchFamily="34" charset="0"/>
                      </a:rPr>
                      <m:t> 100</m:t>
                    </m:r>
                  </m:oMath>
                </a14:m>
                <a:endParaRPr lang="en-GB" sz="2400" dirty="0">
                  <a:latin typeface="Arial" panose="020B0604020202020204" pitchFamily="34" charset="0"/>
                  <a:cs typeface="Arial" panose="020B0604020202020204" pitchFamily="34" charset="0"/>
                </a:endParaRPr>
              </a:p>
              <a:p>
                <a:pPr algn="just">
                  <a:lnSpc>
                    <a:spcPct val="150000"/>
                  </a:lnSpc>
                  <a:buNone/>
                </a:pPr>
                <a:r>
                  <a:rPr lang="en-GB" sz="2400" dirty="0">
                    <a:latin typeface="Arial" panose="020B0604020202020204" pitchFamily="34" charset="0"/>
                    <a:cs typeface="Arial" panose="020B0604020202020204" pitchFamily="34" charset="0"/>
                  </a:rPr>
                  <a:t>	Here</a:t>
                </a:r>
                <a:r>
                  <a:rPr lang="en-US" sz="2400" b="0" dirty="0">
                    <a:latin typeface="Arial" panose="020B0604020202020204" pitchFamily="34" charset="0"/>
                    <a:cs typeface="Arial" panose="020B0604020202020204" pitchFamily="34"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𝑜</m:t>
                    </m:r>
                    <m:r>
                      <a:rPr lang="en-US" sz="2400" b="0" i="1" smtClean="0">
                        <a:latin typeface="Cambria Math" panose="02040503050406030204" pitchFamily="18" charset="0"/>
                        <a:cs typeface="Arial" panose="020B0604020202020204" pitchFamily="34" charset="0"/>
                      </a:rPr>
                      <m:t> </m:t>
                    </m:r>
                  </m:oMath>
                </a14:m>
                <a:r>
                  <a:rPr lang="en-GB" sz="2400" dirty="0">
                    <a:latin typeface="Arial" panose="020B0604020202020204" pitchFamily="34" charset="0"/>
                    <a:cs typeface="Arial" panose="020B0604020202020204" pitchFamily="34" charset="0"/>
                  </a:rPr>
                  <a:t>and </a:t>
                </a:r>
                <a14:m>
                  <m:oMath xmlns:m="http://schemas.openxmlformats.org/officeDocument/2006/math">
                    <m:r>
                      <a:rPr lang="en-US" sz="2400" i="1">
                        <a:latin typeface="Cambria Math" panose="02040503050406030204" pitchFamily="18" charset="0"/>
                        <a:cs typeface="Arial" panose="020B0604020202020204" pitchFamily="34" charset="0"/>
                      </a:rPr>
                      <m:t>𝑢</m:t>
                    </m:r>
                    <m:r>
                      <a:rPr lang="en-US" sz="2400" i="1">
                        <a:latin typeface="Cambria Math" panose="02040503050406030204" pitchFamily="18" charset="0"/>
                        <a:cs typeface="Arial" panose="020B0604020202020204" pitchFamily="34" charset="0"/>
                      </a:rPr>
                      <m:t> </m:t>
                    </m:r>
                  </m:oMath>
                </a14:m>
                <a:r>
                  <a:rPr lang="en-GB" sz="2400" dirty="0">
                    <a:latin typeface="Arial" panose="020B0604020202020204" pitchFamily="34" charset="0"/>
                    <a:cs typeface="Arial" panose="020B0604020202020204" pitchFamily="34" charset="0"/>
                  </a:rPr>
                  <a:t>are wt % passing a particular mesh size in feed, in overflow, and 	in underflow, respectively</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These recoveries are then plotted against particle size. The steeper the resulting curves, the higher the cyclone efficiency (the less fine in the underflow and the less coarse in the overflow).</a:t>
                </a:r>
              </a:p>
            </p:txBody>
          </p:sp>
        </mc:Choice>
        <mc:Fallback xmlns="">
          <p:sp>
            <p:nvSpPr>
              <p:cNvPr id="14" name="TextBox 13">
                <a:extLst>
                  <a:ext uri="{FF2B5EF4-FFF2-40B4-BE49-F238E27FC236}">
                    <a16:creationId xmlns:a16="http://schemas.microsoft.com/office/drawing/2014/main" id="{60A65C79-0A86-50AB-088E-5B798E72ED41}"/>
                  </a:ext>
                </a:extLst>
              </p:cNvPr>
              <p:cNvSpPr txBox="1">
                <a:spLocks noRot="1" noChangeAspect="1" noMove="1" noResize="1" noEditPoints="1" noAdjustHandles="1" noChangeArrowheads="1" noChangeShapeType="1" noTextEdit="1"/>
              </p:cNvSpPr>
              <p:nvPr/>
            </p:nvSpPr>
            <p:spPr>
              <a:xfrm>
                <a:off x="0" y="490096"/>
                <a:ext cx="12192000" cy="6446380"/>
              </a:xfrm>
              <a:prstGeom prst="rect">
                <a:avLst/>
              </a:prstGeom>
              <a:blipFill>
                <a:blip r:embed="rId3"/>
                <a:stretch>
                  <a:fillRect l="-832" r="-728" b="-982"/>
                </a:stretch>
              </a:blipFill>
            </p:spPr>
            <p:txBody>
              <a:bodyPr/>
              <a:lstStyle/>
              <a:p>
                <a:r>
                  <a:rPr lang="en-JP">
                    <a:noFill/>
                  </a:rPr>
                  <a:t> </a:t>
                </a:r>
              </a:p>
            </p:txBody>
          </p:sp>
        </mc:Fallback>
      </mc:AlternateContent>
    </p:spTree>
    <p:extLst>
      <p:ext uri="{BB962C8B-B14F-4D97-AF65-F5344CB8AC3E}">
        <p14:creationId xmlns:p14="http://schemas.microsoft.com/office/powerpoint/2010/main" val="2317646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6446380"/>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Efficiency: </a:t>
                </a: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(cont.)</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Cyclone efficiency is usually expressed in terms of the recovery of particular particle sizes to the underflow.</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These can be calculated from screen analyses of cyclone feed, overflow and underflow with the two-product formula</a:t>
                </a:r>
              </a:p>
              <a:p>
                <a:pPr algn="just">
                  <a:lnSpc>
                    <a:spcPct val="150000"/>
                  </a:lnSpc>
                </a:pPr>
                <a:r>
                  <a:rPr lang="en-GB" sz="2400" dirty="0">
                    <a:latin typeface="Arial" panose="020B0604020202020204" pitchFamily="34" charset="0"/>
                    <a:cs typeface="Arial" panose="020B0604020202020204" pitchFamily="34" charset="0"/>
                  </a:rPr>
                  <a:t>	</a:t>
                </a:r>
                <a14:m>
                  <m:oMath xmlns:m="http://schemas.openxmlformats.org/officeDocument/2006/math">
                    <m:r>
                      <m:rPr>
                        <m:sty m:val="p"/>
                      </m:rPr>
                      <a:rPr lang="en-US" sz="2400">
                        <a:latin typeface="Cambria Math" panose="02040503050406030204" pitchFamily="18" charset="0"/>
                        <a:cs typeface="Arial" panose="020B0604020202020204" pitchFamily="34" charset="0"/>
                      </a:rPr>
                      <m:t>R</m:t>
                    </m:r>
                    <m:r>
                      <a:rPr lang="en-US" sz="2400" b="0" i="0" smtClean="0">
                        <a:latin typeface="Cambria Math" panose="02040503050406030204" pitchFamily="18" charset="0"/>
                        <a:cs typeface="Arial" panose="020B0604020202020204" pitchFamily="34" charset="0"/>
                      </a:rPr>
                      <m:t>= </m:t>
                    </m:r>
                    <m:f>
                      <m:fPr>
                        <m:ctrlPr>
                          <a:rPr lang="en-GB"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𝑢</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𝑓</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𝑜</m:t>
                        </m:r>
                        <m:r>
                          <a:rPr lang="en-US" sz="2400" b="0" i="1" smtClean="0">
                            <a:latin typeface="Cambria Math" panose="02040503050406030204" pitchFamily="18" charset="0"/>
                            <a:cs typeface="Arial" panose="020B0604020202020204" pitchFamily="34" charset="0"/>
                          </a:rPr>
                          <m:t>)</m:t>
                        </m:r>
                      </m:num>
                      <m:den>
                        <m:r>
                          <a:rPr lang="en-US" sz="2400" b="0" i="1" smtClean="0">
                            <a:latin typeface="Cambria Math" panose="02040503050406030204" pitchFamily="18" charset="0"/>
                            <a:cs typeface="Arial" panose="020B0604020202020204" pitchFamily="34" charset="0"/>
                          </a:rPr>
                          <m:t>𝑓</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𝑢</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𝑜</m:t>
                        </m:r>
                        <m:r>
                          <a:rPr lang="en-US" sz="2400" b="0" i="1" smtClean="0">
                            <a:latin typeface="Cambria Math" panose="02040503050406030204" pitchFamily="18" charset="0"/>
                            <a:cs typeface="Arial" panose="020B0604020202020204" pitchFamily="34" charset="0"/>
                          </a:rPr>
                          <m:t>)</m:t>
                        </m:r>
                      </m:den>
                    </m:f>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𝑥</m:t>
                    </m:r>
                    <m:r>
                      <a:rPr lang="en-US" sz="2400" b="0" i="1" smtClean="0">
                        <a:latin typeface="Cambria Math" panose="02040503050406030204" pitchFamily="18" charset="0"/>
                        <a:cs typeface="Arial" panose="020B0604020202020204" pitchFamily="34" charset="0"/>
                      </a:rPr>
                      <m:t> 100</m:t>
                    </m:r>
                  </m:oMath>
                </a14:m>
                <a:endParaRPr lang="en-GB" sz="2400" dirty="0">
                  <a:latin typeface="Arial" panose="020B0604020202020204" pitchFamily="34" charset="0"/>
                  <a:cs typeface="Arial" panose="020B0604020202020204" pitchFamily="34" charset="0"/>
                </a:endParaRPr>
              </a:p>
              <a:p>
                <a:pPr algn="just">
                  <a:lnSpc>
                    <a:spcPct val="150000"/>
                  </a:lnSpc>
                  <a:buNone/>
                </a:pPr>
                <a:r>
                  <a:rPr lang="en-GB" sz="2400" dirty="0">
                    <a:latin typeface="Arial" panose="020B0604020202020204" pitchFamily="34" charset="0"/>
                    <a:cs typeface="Arial" panose="020B0604020202020204" pitchFamily="34" charset="0"/>
                  </a:rPr>
                  <a:t>	Here</a:t>
                </a:r>
                <a:r>
                  <a:rPr lang="en-US" sz="2400" b="0" dirty="0">
                    <a:latin typeface="Arial" panose="020B0604020202020204" pitchFamily="34" charset="0"/>
                    <a:cs typeface="Arial" panose="020B0604020202020204" pitchFamily="34"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𝑜</m:t>
                    </m:r>
                    <m:r>
                      <a:rPr lang="en-US" sz="2400" b="0" i="1" smtClean="0">
                        <a:latin typeface="Cambria Math" panose="02040503050406030204" pitchFamily="18" charset="0"/>
                        <a:cs typeface="Arial" panose="020B0604020202020204" pitchFamily="34" charset="0"/>
                      </a:rPr>
                      <m:t> </m:t>
                    </m:r>
                  </m:oMath>
                </a14:m>
                <a:r>
                  <a:rPr lang="en-GB" sz="2400" dirty="0">
                    <a:latin typeface="Arial" panose="020B0604020202020204" pitchFamily="34" charset="0"/>
                    <a:cs typeface="Arial" panose="020B0604020202020204" pitchFamily="34" charset="0"/>
                  </a:rPr>
                  <a:t>and </a:t>
                </a:r>
                <a14:m>
                  <m:oMath xmlns:m="http://schemas.openxmlformats.org/officeDocument/2006/math">
                    <m:r>
                      <a:rPr lang="en-US" sz="2400" i="1">
                        <a:latin typeface="Cambria Math" panose="02040503050406030204" pitchFamily="18" charset="0"/>
                        <a:cs typeface="Arial" panose="020B0604020202020204" pitchFamily="34" charset="0"/>
                      </a:rPr>
                      <m:t>𝑢</m:t>
                    </m:r>
                    <m:r>
                      <a:rPr lang="en-US" sz="2400" i="1">
                        <a:latin typeface="Cambria Math" panose="02040503050406030204" pitchFamily="18" charset="0"/>
                        <a:cs typeface="Arial" panose="020B0604020202020204" pitchFamily="34" charset="0"/>
                      </a:rPr>
                      <m:t> </m:t>
                    </m:r>
                  </m:oMath>
                </a14:m>
                <a:r>
                  <a:rPr lang="en-GB" sz="2400" dirty="0">
                    <a:latin typeface="Arial" panose="020B0604020202020204" pitchFamily="34" charset="0"/>
                    <a:cs typeface="Arial" panose="020B0604020202020204" pitchFamily="34" charset="0"/>
                  </a:rPr>
                  <a:t>are wt % passing a particular mesh size in feed, in overflow, and 	in underflow, respectively</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These recoveries are then plotted against particle size. The steeper the resulting curves, the higher the cyclone efficiency (the less fine in the underflow and the less coarse in the overflow).</a:t>
                </a:r>
              </a:p>
            </p:txBody>
          </p:sp>
        </mc:Choice>
        <mc:Fallback xmlns="">
          <p:sp>
            <p:nvSpPr>
              <p:cNvPr id="14" name="TextBox 13">
                <a:extLst>
                  <a:ext uri="{FF2B5EF4-FFF2-40B4-BE49-F238E27FC236}">
                    <a16:creationId xmlns:a16="http://schemas.microsoft.com/office/drawing/2014/main" id="{60A65C79-0A86-50AB-088E-5B798E72ED41}"/>
                  </a:ext>
                </a:extLst>
              </p:cNvPr>
              <p:cNvSpPr txBox="1">
                <a:spLocks noRot="1" noChangeAspect="1" noMove="1" noResize="1" noEditPoints="1" noAdjustHandles="1" noChangeArrowheads="1" noChangeShapeType="1" noTextEdit="1"/>
              </p:cNvSpPr>
              <p:nvPr/>
            </p:nvSpPr>
            <p:spPr>
              <a:xfrm>
                <a:off x="0" y="490096"/>
                <a:ext cx="12192000" cy="6446380"/>
              </a:xfrm>
              <a:prstGeom prst="rect">
                <a:avLst/>
              </a:prstGeom>
              <a:blipFill>
                <a:blip r:embed="rId3"/>
                <a:stretch>
                  <a:fillRect l="-832" r="-728" b="-982"/>
                </a:stretch>
              </a:blipFill>
            </p:spPr>
            <p:txBody>
              <a:bodyPr/>
              <a:lstStyle/>
              <a:p>
                <a:r>
                  <a:rPr lang="en-JP">
                    <a:noFill/>
                  </a:rPr>
                  <a:t> </a:t>
                </a:r>
              </a:p>
            </p:txBody>
          </p:sp>
        </mc:Fallback>
      </mc:AlternateContent>
    </p:spTree>
    <p:extLst>
      <p:ext uri="{BB962C8B-B14F-4D97-AF65-F5344CB8AC3E}">
        <p14:creationId xmlns:p14="http://schemas.microsoft.com/office/powerpoint/2010/main" val="3641437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1685846"/>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5.1. Introduction</a:t>
            </a:r>
          </a:p>
          <a:p>
            <a:pPr>
              <a:lnSpc>
                <a:spcPct val="150000"/>
              </a:lnSpc>
            </a:pPr>
            <a:r>
              <a:rPr lang="en-US" sz="2400" b="1" dirty="0">
                <a:latin typeface="Arial" panose="020B0604020202020204" pitchFamily="34" charset="0"/>
                <a:cs typeface="Arial" panose="020B0604020202020204" pitchFamily="34" charset="0"/>
              </a:rPr>
              <a:t>5.2. Principle of classification: Settling </a:t>
            </a:r>
          </a:p>
          <a:p>
            <a:pPr>
              <a:lnSpc>
                <a:spcPct val="150000"/>
              </a:lnSpc>
            </a:pPr>
            <a:r>
              <a:rPr lang="en-US" sz="2400" b="1" dirty="0">
                <a:latin typeface="Arial" panose="020B0604020202020204" pitchFamily="34" charset="0"/>
                <a:cs typeface="Arial" panose="020B0604020202020204" pitchFamily="34" charset="0"/>
              </a:rPr>
              <a:t>5.3. Types of classifiers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763899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5.3. Types of classifiers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14" name="TextBox 13">
            <a:extLst>
              <a:ext uri="{FF2B5EF4-FFF2-40B4-BE49-F238E27FC236}">
                <a16:creationId xmlns:a16="http://schemas.microsoft.com/office/drawing/2014/main" id="{60A65C79-0A86-50AB-088E-5B798E72ED41}"/>
              </a:ext>
            </a:extLst>
          </p:cNvPr>
          <p:cNvSpPr txBox="1"/>
          <p:nvPr/>
        </p:nvSpPr>
        <p:spPr>
          <a:xfrm>
            <a:off x="0" y="490096"/>
            <a:ext cx="12192000" cy="4455835"/>
          </a:xfrm>
          <a:prstGeom prst="rect">
            <a:avLst/>
          </a:prstGeom>
          <a:noFill/>
        </p:spPr>
        <p:txBody>
          <a:bodyPr wrap="square" rtlCol="0">
            <a:spAutoFit/>
          </a:bodyPr>
          <a:lstStyle/>
          <a:p>
            <a:pPr algn="l">
              <a:lnSpc>
                <a:spcPct val="150000"/>
              </a:lnSpc>
            </a:pPr>
            <a:r>
              <a:rPr lang="en-US" altLang="ja-JP" sz="2400" b="1" dirty="0">
                <a:solidFill>
                  <a:srgbClr val="0432FF"/>
                </a:solidFill>
                <a:latin typeface="Arial" panose="020B0604020202020204" pitchFamily="34" charset="0"/>
                <a:cs typeface="Arial" panose="020B0604020202020204" pitchFamily="34" charset="0"/>
              </a:rPr>
              <a:t>Operating parameters: </a:t>
            </a:r>
            <a:r>
              <a:rPr lang="en-US" altLang="ja-JP" sz="2400" b="1" dirty="0" err="1">
                <a:solidFill>
                  <a:srgbClr val="0432FF"/>
                </a:solidFill>
                <a:latin typeface="Arial" panose="020B0604020202020204" pitchFamily="34" charset="0"/>
                <a:cs typeface="Arial" panose="020B0604020202020204" pitchFamily="34" charset="0"/>
              </a:rPr>
              <a:t>Hydrocyclone</a:t>
            </a:r>
            <a:r>
              <a:rPr lang="en-US" altLang="ja-JP" sz="2400" b="1" dirty="0">
                <a:solidFill>
                  <a:srgbClr val="0432FF"/>
                </a:solidFill>
                <a:latin typeface="Arial" panose="020B0604020202020204" pitchFamily="34" charset="0"/>
                <a:cs typeface="Arial" panose="020B0604020202020204" pitchFamily="34" charset="0"/>
              </a:rPr>
              <a:t>  </a:t>
            </a:r>
            <a:endParaRPr lang="en-GB" sz="2400" dirty="0">
              <a:solidFill>
                <a:srgbClr val="7030A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main operating parameters are the </a:t>
            </a:r>
            <a:r>
              <a:rPr lang="en-GB" sz="2400" b="1" dirty="0">
                <a:latin typeface="Arial" pitchFamily="34" charset="0"/>
                <a:cs typeface="Arial" pitchFamily="34" charset="0"/>
              </a:rPr>
              <a:t>pulp density </a:t>
            </a:r>
            <a:r>
              <a:rPr lang="en-GB" sz="2400" dirty="0">
                <a:latin typeface="Arial" panose="020B0604020202020204" pitchFamily="34" charset="0"/>
                <a:cs typeface="Arial" panose="020B0604020202020204" pitchFamily="34" charset="0"/>
              </a:rPr>
              <a:t>of the feed and the size of the </a:t>
            </a:r>
            <a:r>
              <a:rPr lang="en-GB" sz="2400" b="1" dirty="0">
                <a:latin typeface="Arial" pitchFamily="34" charset="0"/>
                <a:cs typeface="Arial" pitchFamily="34" charset="0"/>
              </a:rPr>
              <a:t>apex opening</a:t>
            </a:r>
            <a:r>
              <a:rPr lang="en-GB" sz="2400" dirty="0">
                <a:latin typeface="Arial" pitchFamily="34" charset="0"/>
                <a:cs typeface="Arial" pitchFamily="34" charset="0"/>
              </a:rPr>
              <a:t>.</a:t>
            </a:r>
          </a:p>
          <a:p>
            <a:pPr marL="342900" indent="-342900" algn="just">
              <a:lnSpc>
                <a:spcPct val="150000"/>
              </a:lnSpc>
              <a:buFont typeface="Wingdings" pitchFamily="2" charset="2"/>
              <a:buChar char="§"/>
            </a:pPr>
            <a:r>
              <a:rPr lang="en-GB" sz="2400" dirty="0">
                <a:latin typeface="Arial" pitchFamily="34" charset="0"/>
                <a:cs typeface="Arial" pitchFamily="34" charset="0"/>
              </a:rPr>
              <a:t>In general, when only one of these variables is changed at a time:</a:t>
            </a:r>
          </a:p>
          <a:p>
            <a:pPr marL="342900" indent="-342900" algn="just">
              <a:lnSpc>
                <a:spcPct val="150000"/>
              </a:lnSpc>
              <a:buFont typeface="Wingdings" pitchFamily="2" charset="2"/>
              <a:buChar char="§"/>
            </a:pPr>
            <a:r>
              <a:rPr lang="en-GB" sz="2400" dirty="0">
                <a:latin typeface="Arial" pitchFamily="34" charset="0"/>
                <a:cs typeface="Arial" pitchFamily="34" charset="0"/>
              </a:rPr>
              <a:t>Increasing the pulp density increases the separating size (the overflow becomes coarser);</a:t>
            </a:r>
          </a:p>
          <a:p>
            <a:pPr marL="342900" indent="-342900" algn="just">
              <a:lnSpc>
                <a:spcPct val="150000"/>
              </a:lnSpc>
              <a:buFont typeface="Wingdings" pitchFamily="2" charset="2"/>
              <a:buChar char="§"/>
            </a:pPr>
            <a:r>
              <a:rPr lang="en-GB" sz="2400" dirty="0">
                <a:latin typeface="Arial" pitchFamily="34" charset="0"/>
                <a:cs typeface="Arial" pitchFamily="34" charset="0"/>
              </a:rPr>
              <a:t>Increasing the apex opening decreases the separating size (the overflow becomes finer).</a:t>
            </a:r>
          </a:p>
        </p:txBody>
      </p:sp>
    </p:spTree>
    <p:extLst>
      <p:ext uri="{BB962C8B-B14F-4D97-AF65-F5344CB8AC3E}">
        <p14:creationId xmlns:p14="http://schemas.microsoft.com/office/powerpoint/2010/main" val="1942005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20365D-01A5-7740-8043-ED9DD43E433D}"/>
              </a:ext>
            </a:extLst>
          </p:cNvPr>
          <p:cNvSpPr txBox="1">
            <a:spLocks/>
          </p:cNvSpPr>
          <p:nvPr/>
        </p:nvSpPr>
        <p:spPr>
          <a:xfrm>
            <a:off x="1524000" y="20351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End of Lecture 5</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914236" y="2396235"/>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937728" y="4283997"/>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41</a:t>
            </a:fld>
            <a:endParaRPr lang="en-JP"/>
          </a:p>
        </p:txBody>
      </p:sp>
    </p:spTree>
    <p:extLst>
      <p:ext uri="{BB962C8B-B14F-4D97-AF65-F5344CB8AC3E}">
        <p14:creationId xmlns:p14="http://schemas.microsoft.com/office/powerpoint/2010/main" val="4153633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1685846"/>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5.1.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5.2. Principle of classification: Settling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5.3. Types of classifiers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535268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b="1" dirty="0">
                <a:solidFill>
                  <a:srgbClr val="FF40FF"/>
                </a:solidFill>
                <a:latin typeface="Arial" panose="020B0604020202020204" pitchFamily="34" charset="0"/>
                <a:cs typeface="Arial" panose="020B0604020202020204" pitchFamily="34" charset="0"/>
              </a:rPr>
              <a:t>Classification</a:t>
            </a:r>
            <a:r>
              <a:rPr lang="en-GB" sz="2400" dirty="0">
                <a:solidFill>
                  <a:srgbClr val="FF40FF"/>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a method of separating mixtures of minerals into two or more products on the basis of the velocity with which the grains fall through a fluid medium.</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It takes advantage of the principle that particles of the same density but of different sizes settle in fluid at different rates (velocities).</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Meanwhile, particles of the same sizes but different densities will equally settle in fluid at different velocities.</a:t>
            </a:r>
          </a:p>
          <a:p>
            <a:pPr marL="342900" indent="-342900" algn="just">
              <a:lnSpc>
                <a:spcPct val="150000"/>
              </a:lnSpc>
              <a:buFont typeface="Wingdings" pitchFamily="2" charset="2"/>
              <a:buChar char="§"/>
            </a:pPr>
            <a:r>
              <a:rPr lang="en-GB" sz="2400" dirty="0">
                <a:solidFill>
                  <a:srgbClr val="0432FF"/>
                </a:solidFill>
                <a:latin typeface="Arial" panose="020B0604020202020204" pitchFamily="34" charset="0"/>
                <a:cs typeface="Arial" panose="020B0604020202020204" pitchFamily="34" charset="0"/>
              </a:rPr>
              <a:t>Exploring the difference in the settling rates allows for the separation of particles based on size and density.</a:t>
            </a:r>
          </a:p>
          <a:p>
            <a:pPr marL="342900" indent="-342900" algn="just">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In mineral processing, classification is generally applied to mineral particles that are considered too fine to be sorted (classified/sieved) efficiently by screening</a:t>
            </a:r>
            <a:r>
              <a:rPr lang="en-GB" sz="2400" dirty="0">
                <a:latin typeface="Arial" panose="020B0604020202020204" pitchFamily="34" charset="0"/>
                <a:cs typeface="Arial" panose="020B0604020202020204" pitchFamily="34" charset="0"/>
              </a:rPr>
              <a: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5.1. Introduction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883577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1685846"/>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5.1. Introduction</a:t>
            </a:r>
          </a:p>
          <a:p>
            <a:pPr>
              <a:lnSpc>
                <a:spcPct val="150000"/>
              </a:lnSpc>
            </a:pPr>
            <a:r>
              <a:rPr lang="en-US" sz="2400" b="1" dirty="0">
                <a:latin typeface="Arial" panose="020B0604020202020204" pitchFamily="34" charset="0"/>
                <a:cs typeface="Arial" panose="020B0604020202020204" pitchFamily="34" charset="0"/>
              </a:rPr>
              <a:t>5.2. Principle of classification: Settling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5.3. Types of classifiers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605895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596776"/>
                <a:ext cx="12192000" cy="6361742"/>
              </a:xfrm>
              <a:prstGeom prst="rect">
                <a:avLst/>
              </a:prstGeom>
              <a:noFill/>
            </p:spPr>
            <p:txBody>
              <a:bodyPr wrap="square" rtlCol="0">
                <a:spAutoFit/>
              </a:bodyPr>
              <a:lstStyle/>
              <a:p>
                <a:pPr marL="342900" indent="-342900">
                  <a:lnSpc>
                    <a:spcPct val="150000"/>
                  </a:lnSpc>
                  <a:buFont typeface="Wingdings" pitchFamily="2" charset="2"/>
                  <a:buChar char="§"/>
                </a:pPr>
                <a:r>
                  <a:rPr lang="en-US" sz="2400" b="0" i="1" dirty="0">
                    <a:solidFill>
                      <a:srgbClr val="202124"/>
                    </a:solidFill>
                    <a:effectLst/>
                    <a:latin typeface="Arial" panose="020B0604020202020204" pitchFamily="34" charset="0"/>
                    <a:cs typeface="Arial" panose="020B0604020202020204" pitchFamily="34" charset="0"/>
                  </a:rPr>
                  <a:t>Galileo Galileo </a:t>
                </a:r>
                <a:r>
                  <a:rPr lang="en-US" sz="2400" b="0" i="0" dirty="0">
                    <a:solidFill>
                      <a:srgbClr val="202124"/>
                    </a:solidFill>
                    <a:effectLst/>
                    <a:latin typeface="Arial" panose="020B0604020202020204" pitchFamily="34" charset="0"/>
                    <a:cs typeface="Arial" panose="020B0604020202020204" pitchFamily="34" charset="0"/>
                  </a:rPr>
                  <a:t>found that </a:t>
                </a:r>
                <a:r>
                  <a:rPr lang="en-US" sz="2400" b="0" i="0" dirty="0">
                    <a:solidFill>
                      <a:srgbClr val="040C28"/>
                    </a:solidFill>
                    <a:effectLst/>
                    <a:latin typeface="Arial" panose="020B0604020202020204" pitchFamily="34" charset="0"/>
                    <a:cs typeface="Arial" panose="020B0604020202020204" pitchFamily="34" charset="0"/>
                  </a:rPr>
                  <a:t>all falling objects in a vacuum would accelerate at the same rate regardless of their size, shape, or mass</a:t>
                </a:r>
                <a:r>
                  <a:rPr lang="en-US" sz="2400" b="0" i="0" dirty="0">
                    <a:solidFill>
                      <a:srgbClr val="202124"/>
                    </a:solidFill>
                    <a:effectLst/>
                    <a:latin typeface="Arial" panose="020B0604020202020204" pitchFamily="34" charset="0"/>
                    <a:cs typeface="Arial" panose="020B0604020202020204" pitchFamily="34" charset="0"/>
                  </a:rPr>
                  <a:t>.</a:t>
                </a:r>
              </a:p>
              <a:p>
                <a:pPr marL="342900" indent="-342900">
                  <a:lnSpc>
                    <a:spcPct val="150000"/>
                  </a:lnSpc>
                  <a:buFont typeface="Wingdings" pitchFamily="2" charset="2"/>
                  <a:buChar char="§"/>
                </a:pPr>
                <a:r>
                  <a:rPr lang="en-GB" sz="2400" b="0" i="0" dirty="0">
                    <a:solidFill>
                      <a:srgbClr val="0070C0"/>
                    </a:solidFill>
                    <a:effectLst/>
                    <a:latin typeface="Arial" panose="020B0604020202020204" pitchFamily="34" charset="0"/>
                    <a:cs typeface="Arial" panose="020B0604020202020204" pitchFamily="34" charset="0"/>
                  </a:rPr>
                  <a:t>An object that is falling through a vacuum is subjected to only one external force, the gravitational force, expressed as the weight of the object.</a:t>
                </a:r>
              </a:p>
              <a:p>
                <a:pPr marL="342900" indent="-342900">
                  <a:lnSpc>
                    <a:spcPct val="150000"/>
                  </a:lnSpc>
                  <a:buFont typeface="Wingdings" pitchFamily="2" charset="2"/>
                  <a:buChar char="§"/>
                </a:pPr>
                <a:r>
                  <a:rPr lang="en-GB" sz="2400" b="0" i="0" dirty="0">
                    <a:solidFill>
                      <a:srgbClr val="0070C0"/>
                    </a:solidFill>
                    <a:effectLst/>
                    <a:latin typeface="Arial" panose="020B0604020202020204" pitchFamily="34" charset="0"/>
                    <a:cs typeface="Arial" panose="020B0604020202020204" pitchFamily="34" charset="0"/>
                  </a:rPr>
                  <a:t>The motion of a free-falling object can be described by Newton's second law of motion, force (F) = mass (m) times acceleration (a). </a:t>
                </a:r>
              </a:p>
              <a:p>
                <a:pPr marL="342900" indent="-342900">
                  <a:lnSpc>
                    <a:spcPct val="150000"/>
                  </a:lnSpc>
                  <a:buFont typeface="Wingdings" pitchFamily="2" charset="2"/>
                  <a:buChar char="§"/>
                </a:pPr>
                <a:r>
                  <a:rPr lang="en-GB" sz="2400" b="0" i="0" dirty="0">
                    <a:solidFill>
                      <a:srgbClr val="0070C0"/>
                    </a:solidFill>
                    <a:effectLst/>
                    <a:latin typeface="Arial" panose="020B0604020202020204" pitchFamily="34" charset="0"/>
                    <a:cs typeface="Arial" panose="020B0604020202020204" pitchFamily="34" charset="0"/>
                  </a:rPr>
                  <a:t>From the above, if the initial velocity is zero then </a:t>
                </a:r>
              </a:p>
              <a:p>
                <a:pPr>
                  <a:lnSpc>
                    <a:spcPct val="150000"/>
                  </a:lnSpc>
                </a:pPr>
                <a:r>
                  <a:rPr lang="en-GB" sz="2400" dirty="0">
                    <a:solidFill>
                      <a:srgbClr val="0070C0"/>
                    </a:solidFill>
                    <a:latin typeface="Arial" panose="020B0604020202020204" pitchFamily="34" charset="0"/>
                    <a:cs typeface="Arial" panose="020B0604020202020204" pitchFamily="34" charset="0"/>
                  </a:rPr>
                  <a:t>	</a:t>
                </a:r>
                <a14:m>
                  <m:oMath xmlns:m="http://schemas.openxmlformats.org/officeDocument/2006/math">
                    <m:r>
                      <m:rPr>
                        <m:sty m:val="p"/>
                      </m:rPr>
                      <a:rPr lang="en-US" sz="2400" b="0" i="0" smtClean="0">
                        <a:solidFill>
                          <a:srgbClr val="0070C0"/>
                        </a:solidFill>
                        <a:latin typeface="Cambria Math" panose="02040503050406030204" pitchFamily="18" charset="0"/>
                        <a:cs typeface="Arial" panose="020B0604020202020204" pitchFamily="34" charset="0"/>
                      </a:rPr>
                      <m:t>m</m:t>
                    </m:r>
                    <m:f>
                      <m:fPr>
                        <m:ctrlPr>
                          <a:rPr lang="en-GB" sz="2400" i="1" smtClean="0">
                            <a:solidFill>
                              <a:srgbClr val="0070C0"/>
                            </a:solidFill>
                            <a:latin typeface="Cambria Math" panose="02040503050406030204" pitchFamily="18" charset="0"/>
                            <a:cs typeface="Arial" panose="020B0604020202020204" pitchFamily="34" charset="0"/>
                          </a:rPr>
                        </m:ctrlPr>
                      </m:fPr>
                      <m:num>
                        <m:r>
                          <a:rPr lang="en-US" sz="2400" b="0" i="1" smtClean="0">
                            <a:solidFill>
                              <a:srgbClr val="0070C0"/>
                            </a:solidFill>
                            <a:latin typeface="Cambria Math" panose="02040503050406030204" pitchFamily="18" charset="0"/>
                            <a:cs typeface="Arial" panose="020B0604020202020204" pitchFamily="34" charset="0"/>
                          </a:rPr>
                          <m:t>𝑑𝑣</m:t>
                        </m:r>
                      </m:num>
                      <m:den>
                        <m:r>
                          <a:rPr lang="en-US" sz="2400" b="0" i="1" smtClean="0">
                            <a:solidFill>
                              <a:srgbClr val="0070C0"/>
                            </a:solidFill>
                            <a:latin typeface="Cambria Math" panose="02040503050406030204" pitchFamily="18" charset="0"/>
                            <a:cs typeface="Arial" panose="020B0604020202020204" pitchFamily="34" charset="0"/>
                          </a:rPr>
                          <m:t>𝑑𝑡</m:t>
                        </m:r>
                      </m:den>
                    </m:f>
                    <m:r>
                      <a:rPr lang="en-US" sz="2400" b="0" i="1" smtClean="0">
                        <a:solidFill>
                          <a:srgbClr val="0070C0"/>
                        </a:solidFill>
                        <a:latin typeface="Cambria Math" panose="02040503050406030204" pitchFamily="18" charset="0"/>
                        <a:cs typeface="Arial" panose="020B0604020202020204" pitchFamily="34" charset="0"/>
                      </a:rPr>
                      <m:t>=</m:t>
                    </m:r>
                    <m:r>
                      <a:rPr lang="en-US" sz="2400" b="0" i="1" smtClean="0">
                        <a:solidFill>
                          <a:srgbClr val="0070C0"/>
                        </a:solidFill>
                        <a:latin typeface="Cambria Math" panose="02040503050406030204" pitchFamily="18" charset="0"/>
                        <a:cs typeface="Arial" panose="020B0604020202020204" pitchFamily="34" charset="0"/>
                      </a:rPr>
                      <m:t>𝑚𝑔</m:t>
                    </m:r>
                  </m:oMath>
                </a14:m>
                <a:r>
                  <a:rPr lang="en-GB" sz="2400" b="0" i="0" dirty="0">
                    <a:solidFill>
                      <a:srgbClr val="0070C0"/>
                    </a:solidFill>
                    <a:effectLst/>
                    <a:latin typeface="Arial" panose="020B0604020202020204" pitchFamily="34" charset="0"/>
                    <a:cs typeface="Arial" panose="020B0604020202020204" pitchFamily="34" charset="0"/>
                  </a:rPr>
                  <a:t> </a:t>
                </a:r>
                <a:r>
                  <a:rPr lang="en-GB" sz="2400" b="0" i="0" dirty="0">
                    <a:solidFill>
                      <a:srgbClr val="0070C0"/>
                    </a:solidFill>
                    <a:effectLst/>
                    <a:latin typeface="Arial" panose="020B0604020202020204" pitchFamily="34" charset="0"/>
                    <a:cs typeface="Arial" panose="020B0604020202020204" pitchFamily="34" charset="0"/>
                    <a:sym typeface="Wingdings" pitchFamily="2" charset="2"/>
                  </a:rPr>
                  <a:t> </a:t>
                </a:r>
                <a14:m>
                  <m:oMath xmlns:m="http://schemas.openxmlformats.org/officeDocument/2006/math">
                    <m:f>
                      <m:fPr>
                        <m:ctrlPr>
                          <a:rPr lang="en-GB" sz="2400" i="1">
                            <a:solidFill>
                              <a:srgbClr val="0070C0"/>
                            </a:solidFill>
                            <a:latin typeface="Cambria Math" panose="02040503050406030204" pitchFamily="18" charset="0"/>
                            <a:cs typeface="Arial" panose="020B0604020202020204" pitchFamily="34" charset="0"/>
                          </a:rPr>
                        </m:ctrlPr>
                      </m:fPr>
                      <m:num>
                        <m:r>
                          <a:rPr lang="en-US" sz="2400" i="1">
                            <a:solidFill>
                              <a:srgbClr val="0070C0"/>
                            </a:solidFill>
                            <a:latin typeface="Cambria Math" panose="02040503050406030204" pitchFamily="18" charset="0"/>
                            <a:cs typeface="Arial" panose="020B0604020202020204" pitchFamily="34" charset="0"/>
                          </a:rPr>
                          <m:t>𝑑𝑣</m:t>
                        </m:r>
                      </m:num>
                      <m:den>
                        <m:r>
                          <a:rPr lang="en-US" sz="2400" i="1">
                            <a:solidFill>
                              <a:srgbClr val="0070C0"/>
                            </a:solidFill>
                            <a:latin typeface="Cambria Math" panose="02040503050406030204" pitchFamily="18" charset="0"/>
                            <a:cs typeface="Arial" panose="020B0604020202020204" pitchFamily="34" charset="0"/>
                          </a:rPr>
                          <m:t>𝑑𝑡</m:t>
                        </m:r>
                      </m:den>
                    </m:f>
                    <m:r>
                      <a:rPr lang="en-US" sz="2400" i="1">
                        <a:solidFill>
                          <a:srgbClr val="0070C0"/>
                        </a:solidFill>
                        <a:latin typeface="Cambria Math" panose="02040503050406030204" pitchFamily="18" charset="0"/>
                        <a:cs typeface="Arial" panose="020B0604020202020204" pitchFamily="34" charset="0"/>
                      </a:rPr>
                      <m:t>=</m:t>
                    </m:r>
                    <m:r>
                      <a:rPr lang="en-US" sz="2400" i="1">
                        <a:solidFill>
                          <a:srgbClr val="0070C0"/>
                        </a:solidFill>
                        <a:latin typeface="Cambria Math" panose="02040503050406030204" pitchFamily="18" charset="0"/>
                        <a:cs typeface="Arial" panose="020B0604020202020204" pitchFamily="34" charset="0"/>
                      </a:rPr>
                      <m:t>𝑔</m:t>
                    </m:r>
                  </m:oMath>
                </a14:m>
                <a:r>
                  <a:rPr lang="en-GB" sz="2400" dirty="0">
                    <a:solidFill>
                      <a:srgbClr val="0070C0"/>
                    </a:solidFill>
                    <a:latin typeface="Arial" panose="020B0604020202020204" pitchFamily="34" charset="0"/>
                    <a:cs typeface="Arial" panose="020B0604020202020204" pitchFamily="34" charset="0"/>
                  </a:rPr>
                  <a:t> </a:t>
                </a:r>
                <a:r>
                  <a:rPr lang="en-GB" sz="2400" dirty="0">
                    <a:solidFill>
                      <a:srgbClr val="0070C0"/>
                    </a:solidFill>
                    <a:latin typeface="Arial" panose="020B0604020202020204" pitchFamily="34" charset="0"/>
                    <a:cs typeface="Arial" panose="020B0604020202020204" pitchFamily="34" charset="0"/>
                    <a:sym typeface="Wingdings" pitchFamily="2" charset="2"/>
                  </a:rPr>
                  <a:t> </a:t>
                </a:r>
                <a14:m>
                  <m:oMath xmlns:m="http://schemas.openxmlformats.org/officeDocument/2006/math">
                    <m:r>
                      <a:rPr lang="en-US" sz="2400" b="0" i="1" smtClean="0">
                        <a:solidFill>
                          <a:srgbClr val="0070C0"/>
                        </a:solidFill>
                        <a:latin typeface="Cambria Math" panose="02040503050406030204" pitchFamily="18" charset="0"/>
                        <a:cs typeface="Arial" panose="020B0604020202020204" pitchFamily="34" charset="0"/>
                      </a:rPr>
                      <m:t>𝑑𝑣</m:t>
                    </m:r>
                    <m:r>
                      <a:rPr lang="en-US" sz="2400" i="1">
                        <a:solidFill>
                          <a:srgbClr val="0070C0"/>
                        </a:solidFill>
                        <a:latin typeface="Cambria Math" panose="02040503050406030204" pitchFamily="18" charset="0"/>
                        <a:cs typeface="Arial" panose="020B0604020202020204" pitchFamily="34" charset="0"/>
                      </a:rPr>
                      <m:t>=</m:t>
                    </m:r>
                    <m:r>
                      <a:rPr lang="en-US" sz="2400" i="1">
                        <a:solidFill>
                          <a:srgbClr val="0070C0"/>
                        </a:solidFill>
                        <a:latin typeface="Cambria Math" panose="02040503050406030204" pitchFamily="18" charset="0"/>
                        <a:cs typeface="Arial" panose="020B0604020202020204" pitchFamily="34" charset="0"/>
                      </a:rPr>
                      <m:t>𝑔𝑑𝑡</m:t>
                    </m:r>
                  </m:oMath>
                </a14:m>
                <a:r>
                  <a:rPr lang="en-GB" sz="2400" dirty="0">
                    <a:solidFill>
                      <a:srgbClr val="0070C0"/>
                    </a:solidFill>
                    <a:latin typeface="Arial" panose="020B0604020202020204" pitchFamily="34" charset="0"/>
                    <a:cs typeface="Arial" panose="020B0604020202020204" pitchFamily="34" charset="0"/>
                  </a:rPr>
                  <a:t> </a:t>
                </a:r>
                <a:r>
                  <a:rPr lang="en-GB" sz="2400" dirty="0">
                    <a:solidFill>
                      <a:srgbClr val="0070C0"/>
                    </a:solidFill>
                    <a:latin typeface="Arial" panose="020B0604020202020204" pitchFamily="34" charset="0"/>
                    <a:cs typeface="Arial" panose="020B0604020202020204" pitchFamily="34" charset="0"/>
                    <a:sym typeface="Wingdings" pitchFamily="2" charset="2"/>
                  </a:rPr>
                  <a:t> </a:t>
                </a:r>
                <a14:m>
                  <m:oMath xmlns:m="http://schemas.openxmlformats.org/officeDocument/2006/math">
                    <m:r>
                      <a:rPr lang="en-US" sz="2400" i="1">
                        <a:solidFill>
                          <a:srgbClr val="0070C0"/>
                        </a:solidFill>
                        <a:latin typeface="Cambria Math" panose="02040503050406030204" pitchFamily="18" charset="0"/>
                        <a:cs typeface="Arial" panose="020B0604020202020204" pitchFamily="34" charset="0"/>
                      </a:rPr>
                      <m:t>𝑣</m:t>
                    </m:r>
                    <m:r>
                      <a:rPr lang="en-US" sz="2400" i="1">
                        <a:solidFill>
                          <a:srgbClr val="0070C0"/>
                        </a:solidFill>
                        <a:latin typeface="Cambria Math" panose="02040503050406030204" pitchFamily="18" charset="0"/>
                        <a:cs typeface="Arial" panose="020B0604020202020204" pitchFamily="34" charset="0"/>
                      </a:rPr>
                      <m:t>=</m:t>
                    </m:r>
                    <m:r>
                      <a:rPr lang="en-US" sz="2400" i="1">
                        <a:solidFill>
                          <a:srgbClr val="0070C0"/>
                        </a:solidFill>
                        <a:latin typeface="Cambria Math" panose="02040503050406030204" pitchFamily="18" charset="0"/>
                        <a:cs typeface="Arial" panose="020B0604020202020204" pitchFamily="34" charset="0"/>
                      </a:rPr>
                      <m:t>𝑔𝑡</m:t>
                    </m:r>
                  </m:oMath>
                </a14:m>
                <a:r>
                  <a:rPr lang="en-GB" sz="2400" dirty="0">
                    <a:solidFill>
                      <a:srgbClr val="0070C0"/>
                    </a:solidFill>
                    <a:latin typeface="Arial" panose="020B0604020202020204" pitchFamily="34" charset="0"/>
                    <a:cs typeface="Arial" panose="020B0604020202020204" pitchFamily="34" charset="0"/>
                  </a:rPr>
                  <a:t> </a:t>
                </a:r>
              </a:p>
              <a:p>
                <a:pPr>
                  <a:lnSpc>
                    <a:spcPct val="150000"/>
                  </a:lnSpc>
                </a:pPr>
                <a:endParaRPr lang="en-GB" sz="2400" dirty="0">
                  <a:solidFill>
                    <a:srgbClr val="0070C0"/>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From the above you can see that classification of particles is not possible in a vacuum</a:t>
                </a:r>
                <a:endParaRPr lang="en-GB" sz="2400" b="0" i="0" dirty="0">
                  <a:solidFill>
                    <a:srgbClr val="0070C0"/>
                  </a:solidFill>
                  <a:effectLst/>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endParaRPr lang="en-GB" sz="2400" dirty="0">
                  <a:solidFill>
                    <a:srgbClr val="0070C0"/>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596776"/>
                <a:ext cx="12192000" cy="6361742"/>
              </a:xfrm>
              <a:prstGeom prst="rect">
                <a:avLst/>
              </a:prstGeom>
              <a:blipFill>
                <a:blip r:embed="rId3"/>
                <a:stretch>
                  <a:fillRect l="-728" r="-312"/>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55949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0" y="596776"/>
                <a:ext cx="12192000" cy="6162841"/>
              </a:xfrm>
              <a:prstGeom prst="rect">
                <a:avLst/>
              </a:prstGeom>
              <a:noFill/>
            </p:spPr>
            <p:txBody>
              <a:bodyPr wrap="square" rtlCol="0">
                <a:spAutoFit/>
              </a:bodyPr>
              <a:lstStyle/>
              <a:p>
                <a:pPr marL="342900" indent="-342900">
                  <a:lnSpc>
                    <a:spcPct val="150000"/>
                  </a:lnSpc>
                  <a:buFont typeface="Wingdings" pitchFamily="2" charset="2"/>
                  <a:buChar char="§"/>
                </a:pPr>
                <a:r>
                  <a:rPr lang="en-GB" sz="2400" b="0" i="0" dirty="0">
                    <a:solidFill>
                      <a:srgbClr val="0070C0"/>
                    </a:solidFill>
                    <a:effectLst/>
                    <a:latin typeface="Arial" panose="020B0604020202020204" pitchFamily="34" charset="0"/>
                    <a:cs typeface="Arial" panose="020B0604020202020204" pitchFamily="34" charset="0"/>
                  </a:rPr>
                  <a:t>However, when particle fall through fluid the following </a:t>
                </a:r>
                <a:r>
                  <a:rPr lang="en-GB" sz="2400" dirty="0">
                    <a:solidFill>
                      <a:srgbClr val="0070C0"/>
                    </a:solidFill>
                    <a:latin typeface="Arial" panose="020B0604020202020204" pitchFamily="34" charset="0"/>
                    <a:cs typeface="Arial" panose="020B0604020202020204" pitchFamily="34" charset="0"/>
                  </a:rPr>
                  <a:t>are three forces that acts on the particle</a:t>
                </a:r>
              </a:p>
              <a:p>
                <a:pPr>
                  <a:lnSpc>
                    <a:spcPct val="150000"/>
                  </a:lnSpc>
                </a:pPr>
                <a:r>
                  <a:rPr lang="en-GB" sz="2400"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400" b="0" i="1" smtClean="0">
                        <a:solidFill>
                          <a:srgbClr val="0070C0"/>
                        </a:solidFill>
                        <a:latin typeface="Cambria Math" panose="02040503050406030204" pitchFamily="18" charset="0"/>
                        <a:cs typeface="Arial" panose="020B0604020202020204" pitchFamily="34" charset="0"/>
                      </a:rPr>
                      <m:t>𝑚</m:t>
                    </m:r>
                    <m:f>
                      <m:fPr>
                        <m:ctrlPr>
                          <a:rPr lang="en-US" sz="2400" b="0" i="1" smtClean="0">
                            <a:solidFill>
                              <a:srgbClr val="0070C0"/>
                            </a:solidFill>
                            <a:latin typeface="Cambria Math" panose="02040503050406030204" pitchFamily="18" charset="0"/>
                            <a:cs typeface="Arial" panose="020B0604020202020204" pitchFamily="34" charset="0"/>
                          </a:rPr>
                        </m:ctrlPr>
                      </m:fPr>
                      <m:num>
                        <m:r>
                          <a:rPr lang="en-US" sz="2400" b="0" i="1" smtClean="0">
                            <a:solidFill>
                              <a:srgbClr val="0070C0"/>
                            </a:solidFill>
                            <a:latin typeface="Cambria Math" panose="02040503050406030204" pitchFamily="18" charset="0"/>
                            <a:cs typeface="Arial" panose="020B0604020202020204" pitchFamily="34" charset="0"/>
                          </a:rPr>
                          <m:t>𝑑𝑣</m:t>
                        </m:r>
                      </m:num>
                      <m:den>
                        <m:r>
                          <a:rPr lang="en-US" sz="2400" b="0" i="1" smtClean="0">
                            <a:solidFill>
                              <a:srgbClr val="0070C0"/>
                            </a:solidFill>
                            <a:latin typeface="Cambria Math" panose="02040503050406030204" pitchFamily="18" charset="0"/>
                            <a:cs typeface="Arial" panose="020B0604020202020204" pitchFamily="34" charset="0"/>
                          </a:rPr>
                          <m:t>𝑑𝑡</m:t>
                        </m:r>
                      </m:den>
                    </m:f>
                    <m:r>
                      <a:rPr lang="en-US" sz="2400" b="0" i="1" smtClean="0">
                        <a:solidFill>
                          <a:srgbClr val="0070C0"/>
                        </a:solidFill>
                        <a:latin typeface="Cambria Math" panose="02040503050406030204" pitchFamily="18" charset="0"/>
                        <a:cs typeface="Arial" panose="020B0604020202020204" pitchFamily="34" charset="0"/>
                      </a:rPr>
                      <m:t>=</m:t>
                    </m:r>
                    <m:r>
                      <a:rPr lang="en-US" sz="2400" b="0" i="1" smtClean="0">
                        <a:solidFill>
                          <a:srgbClr val="FF40FF"/>
                        </a:solidFill>
                        <a:latin typeface="Cambria Math" panose="02040503050406030204" pitchFamily="18" charset="0"/>
                        <a:cs typeface="Arial" panose="020B0604020202020204" pitchFamily="34" charset="0"/>
                      </a:rPr>
                      <m:t>𝑚𝑔</m:t>
                    </m:r>
                    <m:r>
                      <a:rPr lang="en-US" sz="2400" b="0" i="1" smtClean="0">
                        <a:solidFill>
                          <a:srgbClr val="0070C0"/>
                        </a:solidFill>
                        <a:latin typeface="Cambria Math" panose="02040503050406030204" pitchFamily="18" charset="0"/>
                        <a:cs typeface="Arial" panose="020B0604020202020204" pitchFamily="34" charset="0"/>
                      </a:rPr>
                      <m:t>−</m:t>
                    </m:r>
                    <m:sSup>
                      <m:sSupPr>
                        <m:ctrlPr>
                          <a:rPr lang="en-US" sz="2400" b="0" i="1" smtClean="0">
                            <a:solidFill>
                              <a:srgbClr val="FF0000"/>
                            </a:solidFill>
                            <a:latin typeface="Cambria Math" panose="02040503050406030204" pitchFamily="18" charset="0"/>
                            <a:cs typeface="Arial" panose="020B0604020202020204" pitchFamily="34" charset="0"/>
                          </a:rPr>
                        </m:ctrlPr>
                      </m:sSupPr>
                      <m:e>
                        <m:r>
                          <a:rPr lang="en-US" sz="2400" b="0" i="1" smtClean="0">
                            <a:solidFill>
                              <a:srgbClr val="FF0000"/>
                            </a:solidFill>
                            <a:latin typeface="Cambria Math" panose="02040503050406030204" pitchFamily="18" charset="0"/>
                            <a:cs typeface="Arial" panose="020B0604020202020204" pitchFamily="34" charset="0"/>
                          </a:rPr>
                          <m:t>𝑚</m:t>
                        </m:r>
                      </m:e>
                      <m:sup>
                        <m:r>
                          <a:rPr lang="en-US" sz="2400" b="0" i="1" smtClean="0">
                            <a:solidFill>
                              <a:srgbClr val="FF0000"/>
                            </a:solidFill>
                            <a:latin typeface="Cambria Math" panose="02040503050406030204" pitchFamily="18" charset="0"/>
                            <a:cs typeface="Arial" panose="020B0604020202020204" pitchFamily="34" charset="0"/>
                          </a:rPr>
                          <m:t>′</m:t>
                        </m:r>
                      </m:sup>
                    </m:sSup>
                    <m:r>
                      <a:rPr lang="en-US" sz="2400" b="0" i="1" smtClean="0">
                        <a:solidFill>
                          <a:srgbClr val="FF0000"/>
                        </a:solidFill>
                        <a:latin typeface="Cambria Math" panose="02040503050406030204" pitchFamily="18" charset="0"/>
                        <a:cs typeface="Arial" panose="020B0604020202020204" pitchFamily="34" charset="0"/>
                      </a:rPr>
                      <m:t>𝑔</m:t>
                    </m:r>
                    <m:r>
                      <a:rPr lang="en-US" sz="2400" b="0" i="1" smtClean="0">
                        <a:solidFill>
                          <a:srgbClr val="FF0000"/>
                        </a:solidFill>
                        <a:latin typeface="Cambria Math" panose="02040503050406030204" pitchFamily="18" charset="0"/>
                        <a:cs typeface="Arial" panose="020B0604020202020204" pitchFamily="34" charset="0"/>
                      </a:rPr>
                      <m:t> − </m:t>
                    </m:r>
                    <m:sSub>
                      <m:sSubPr>
                        <m:ctrlPr>
                          <a:rPr lang="en-US" sz="2400" b="0" i="1" smtClean="0">
                            <a:solidFill>
                              <a:srgbClr val="0432FF"/>
                            </a:solidFill>
                            <a:latin typeface="Cambria Math" panose="02040503050406030204" pitchFamily="18" charset="0"/>
                            <a:cs typeface="Arial" panose="020B0604020202020204" pitchFamily="34" charset="0"/>
                          </a:rPr>
                        </m:ctrlPr>
                      </m:sSubPr>
                      <m:e>
                        <m:r>
                          <a:rPr lang="en-US" sz="2400" b="0" i="1" smtClean="0">
                            <a:solidFill>
                              <a:srgbClr val="0432FF"/>
                            </a:solidFill>
                            <a:latin typeface="Cambria Math" panose="02040503050406030204" pitchFamily="18" charset="0"/>
                            <a:cs typeface="Arial" panose="020B0604020202020204" pitchFamily="34" charset="0"/>
                          </a:rPr>
                          <m:t>𝐹</m:t>
                        </m:r>
                      </m:e>
                      <m:sub>
                        <m:r>
                          <a:rPr lang="en-US" sz="2400" b="0" i="1" smtClean="0">
                            <a:solidFill>
                              <a:srgbClr val="0432FF"/>
                            </a:solidFill>
                            <a:latin typeface="Cambria Math" panose="02040503050406030204" pitchFamily="18" charset="0"/>
                            <a:cs typeface="Arial" panose="020B0604020202020204" pitchFamily="34" charset="0"/>
                          </a:rPr>
                          <m:t>𝐷</m:t>
                        </m:r>
                      </m:sub>
                    </m:sSub>
                  </m:oMath>
                </a14:m>
                <a:endParaRPr lang="en-GB" sz="2400" dirty="0">
                  <a:solidFill>
                    <a:srgbClr val="0070C0"/>
                  </a:solidFill>
                  <a:latin typeface="Arial" panose="020B0604020202020204" pitchFamily="34" charset="0"/>
                  <a:cs typeface="Arial" panose="020B0604020202020204" pitchFamily="34" charset="0"/>
                </a:endParaRPr>
              </a:p>
              <a:p>
                <a:pPr>
                  <a:lnSpc>
                    <a:spcPct val="150000"/>
                  </a:lnSpc>
                </a:pPr>
                <a:endParaRPr lang="en-GB" sz="2400" dirty="0">
                  <a:solidFill>
                    <a:srgbClr val="0070C0"/>
                  </a:solidFill>
                  <a:latin typeface="Arial" panose="020B0604020202020204" pitchFamily="34" charset="0"/>
                  <a:cs typeface="Arial" panose="020B0604020202020204" pitchFamily="34" charset="0"/>
                </a:endParaRPr>
              </a:p>
              <a:p>
                <a:pPr>
                  <a:lnSpc>
                    <a:spcPct val="150000"/>
                  </a:lnSpc>
                </a:pPr>
                <a:endParaRPr lang="en-GB" sz="2400" dirty="0">
                  <a:solidFill>
                    <a:srgbClr val="0070C0"/>
                  </a:solidFill>
                  <a:latin typeface="Arial" panose="020B0604020202020204" pitchFamily="34" charset="0"/>
                  <a:cs typeface="Arial" panose="020B0604020202020204" pitchFamily="34" charset="0"/>
                </a:endParaRPr>
              </a:p>
              <a:p>
                <a:pPr>
                  <a:lnSpc>
                    <a:spcPct val="150000"/>
                  </a:lnSpc>
                </a:pPr>
                <a:endParaRPr lang="en-GB" sz="2400" dirty="0">
                  <a:solidFill>
                    <a:srgbClr val="0070C0"/>
                  </a:solidFill>
                  <a:latin typeface="Arial" panose="020B0604020202020204" pitchFamily="34" charset="0"/>
                  <a:cs typeface="Arial" panose="020B0604020202020204" pitchFamily="34" charset="0"/>
                </a:endParaRPr>
              </a:p>
              <a:p>
                <a:pPr>
                  <a:lnSpc>
                    <a:spcPct val="150000"/>
                  </a:lnSpc>
                </a:pPr>
                <a:endParaRPr lang="en-GB" sz="2400" dirty="0">
                  <a:solidFill>
                    <a:srgbClr val="0070C0"/>
                  </a:solidFill>
                  <a:latin typeface="Arial" panose="020B0604020202020204" pitchFamily="34" charset="0"/>
                  <a:cs typeface="Arial" panose="020B0604020202020204" pitchFamily="34" charset="0"/>
                </a:endParaRPr>
              </a:p>
              <a:p>
                <a:pPr>
                  <a:lnSpc>
                    <a:spcPct val="150000"/>
                  </a:lnSpc>
                </a:pPr>
                <a:endParaRPr lang="en-GB" sz="2400" dirty="0">
                  <a:solidFill>
                    <a:srgbClr val="0070C0"/>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 At terminal velocity </a:t>
                </a:r>
                <a14:m>
                  <m:oMath xmlns:m="http://schemas.openxmlformats.org/officeDocument/2006/math">
                    <m:r>
                      <a:rPr lang="en-US" sz="2400" b="0" i="1" smtClean="0">
                        <a:solidFill>
                          <a:srgbClr val="0070C0"/>
                        </a:solidFill>
                        <a:latin typeface="Cambria Math" panose="02040503050406030204" pitchFamily="18" charset="0"/>
                        <a:cs typeface="Arial" panose="020B0604020202020204" pitchFamily="34" charset="0"/>
                      </a:rPr>
                      <m:t>𝑚</m:t>
                    </m:r>
                    <m:f>
                      <m:fPr>
                        <m:ctrlPr>
                          <a:rPr lang="en-US" sz="2400" b="0" i="1" smtClean="0">
                            <a:solidFill>
                              <a:srgbClr val="0070C0"/>
                            </a:solidFill>
                            <a:latin typeface="Cambria Math" panose="02040503050406030204" pitchFamily="18" charset="0"/>
                            <a:cs typeface="Arial" panose="020B0604020202020204" pitchFamily="34" charset="0"/>
                          </a:rPr>
                        </m:ctrlPr>
                      </m:fPr>
                      <m:num>
                        <m:r>
                          <a:rPr lang="en-US" sz="2400" b="0" i="1" smtClean="0">
                            <a:solidFill>
                              <a:srgbClr val="0070C0"/>
                            </a:solidFill>
                            <a:latin typeface="Cambria Math" panose="02040503050406030204" pitchFamily="18" charset="0"/>
                            <a:cs typeface="Arial" panose="020B0604020202020204" pitchFamily="34" charset="0"/>
                          </a:rPr>
                          <m:t>𝑑𝑣</m:t>
                        </m:r>
                      </m:num>
                      <m:den>
                        <m:r>
                          <a:rPr lang="en-US" sz="2400" b="0" i="1" smtClean="0">
                            <a:solidFill>
                              <a:srgbClr val="0070C0"/>
                            </a:solidFill>
                            <a:latin typeface="Cambria Math" panose="02040503050406030204" pitchFamily="18" charset="0"/>
                            <a:cs typeface="Arial" panose="020B0604020202020204" pitchFamily="34" charset="0"/>
                          </a:rPr>
                          <m:t>𝑑𝑡</m:t>
                        </m:r>
                      </m:den>
                    </m:f>
                    <m:r>
                      <a:rPr lang="en-US" sz="2400" b="0" i="0" smtClean="0">
                        <a:solidFill>
                          <a:srgbClr val="0070C0"/>
                        </a:solidFill>
                        <a:latin typeface="Cambria Math" panose="02040503050406030204" pitchFamily="18" charset="0"/>
                        <a:cs typeface="Arial" panose="020B0604020202020204" pitchFamily="34" charset="0"/>
                      </a:rPr>
                      <m:t>=0</m:t>
                    </m:r>
                  </m:oMath>
                </a14:m>
                <a:r>
                  <a:rPr lang="en-GB" sz="2400" b="0" i="0" dirty="0">
                    <a:solidFill>
                      <a:srgbClr val="0070C0"/>
                    </a:solidFill>
                    <a:effectLst/>
                    <a:latin typeface="Arial" panose="020B0604020202020204" pitchFamily="34" charset="0"/>
                    <a:cs typeface="Arial" panose="020B0604020202020204" pitchFamily="34" charset="0"/>
                  </a:rPr>
                  <a:t>, hence </a:t>
                </a:r>
                <a14:m>
                  <m:oMath xmlns:m="http://schemas.openxmlformats.org/officeDocument/2006/math">
                    <m:sSub>
                      <m:sSubPr>
                        <m:ctrlPr>
                          <a:rPr lang="en-US" sz="2400" i="1">
                            <a:solidFill>
                              <a:srgbClr val="0432FF"/>
                            </a:solidFill>
                            <a:latin typeface="Cambria Math" panose="02040503050406030204" pitchFamily="18" charset="0"/>
                            <a:cs typeface="Arial" panose="020B0604020202020204" pitchFamily="34" charset="0"/>
                          </a:rPr>
                        </m:ctrlPr>
                      </m:sSubPr>
                      <m:e>
                        <m:r>
                          <a:rPr lang="en-US" sz="2400" i="1">
                            <a:solidFill>
                              <a:srgbClr val="0432FF"/>
                            </a:solidFill>
                            <a:latin typeface="Cambria Math" panose="02040503050406030204" pitchFamily="18" charset="0"/>
                            <a:cs typeface="Arial" panose="020B0604020202020204" pitchFamily="34" charset="0"/>
                          </a:rPr>
                          <m:t>𝐹</m:t>
                        </m:r>
                      </m:e>
                      <m:sub>
                        <m:r>
                          <a:rPr lang="en-US" sz="2400" i="1">
                            <a:solidFill>
                              <a:srgbClr val="0432FF"/>
                            </a:solidFill>
                            <a:latin typeface="Cambria Math" panose="02040503050406030204" pitchFamily="18" charset="0"/>
                            <a:cs typeface="Arial" panose="020B0604020202020204" pitchFamily="34" charset="0"/>
                          </a:rPr>
                          <m:t>𝐷</m:t>
                        </m:r>
                      </m:sub>
                    </m:sSub>
                    <m:r>
                      <a:rPr lang="en-US" sz="2400" b="0" i="1" smtClean="0">
                        <a:solidFill>
                          <a:srgbClr val="0432FF"/>
                        </a:solidFill>
                        <a:latin typeface="Cambria Math" panose="02040503050406030204" pitchFamily="18" charset="0"/>
                        <a:cs typeface="Arial" panose="020B0604020202020204" pitchFamily="34" charset="0"/>
                      </a:rPr>
                      <m:t>=</m:t>
                    </m:r>
                    <m:r>
                      <a:rPr lang="en-US" sz="2400" b="0" i="1" smtClean="0">
                        <a:solidFill>
                          <a:srgbClr val="0432FF"/>
                        </a:solidFill>
                        <a:latin typeface="Cambria Math" panose="02040503050406030204" pitchFamily="18" charset="0"/>
                        <a:cs typeface="Arial" panose="020B0604020202020204" pitchFamily="34" charset="0"/>
                      </a:rPr>
                      <m:t>𝑔</m:t>
                    </m:r>
                    <m:d>
                      <m:dPr>
                        <m:ctrlPr>
                          <a:rPr lang="en-US" sz="2400" b="0" i="1" smtClean="0">
                            <a:solidFill>
                              <a:srgbClr val="0432FF"/>
                            </a:solidFill>
                            <a:latin typeface="Cambria Math" panose="02040503050406030204" pitchFamily="18" charset="0"/>
                            <a:cs typeface="Arial" panose="020B0604020202020204" pitchFamily="34" charset="0"/>
                          </a:rPr>
                        </m:ctrlPr>
                      </m:dPr>
                      <m:e>
                        <m:r>
                          <a:rPr lang="en-US" sz="2400" i="1">
                            <a:solidFill>
                              <a:srgbClr val="FF40FF"/>
                            </a:solidFill>
                            <a:latin typeface="Cambria Math" panose="02040503050406030204" pitchFamily="18" charset="0"/>
                            <a:cs typeface="Arial" panose="020B0604020202020204" pitchFamily="34" charset="0"/>
                          </a:rPr>
                          <m:t>𝑚</m:t>
                        </m:r>
                        <m:r>
                          <a:rPr lang="en-US" sz="2400" i="1">
                            <a:solidFill>
                              <a:srgbClr val="0070C0"/>
                            </a:solidFill>
                            <a:latin typeface="Cambria Math" panose="02040503050406030204" pitchFamily="18" charset="0"/>
                            <a:cs typeface="Arial" panose="020B0604020202020204" pitchFamily="34" charset="0"/>
                          </a:rPr>
                          <m:t>−</m:t>
                        </m:r>
                        <m:sSup>
                          <m:sSupPr>
                            <m:ctrlPr>
                              <a:rPr lang="en-US" sz="2400" i="1">
                                <a:solidFill>
                                  <a:srgbClr val="FF0000"/>
                                </a:solidFill>
                                <a:latin typeface="Cambria Math" panose="02040503050406030204" pitchFamily="18" charset="0"/>
                                <a:cs typeface="Arial" panose="020B0604020202020204" pitchFamily="34" charset="0"/>
                              </a:rPr>
                            </m:ctrlPr>
                          </m:sSupPr>
                          <m:e>
                            <m:r>
                              <a:rPr lang="en-US" sz="2400" i="1">
                                <a:solidFill>
                                  <a:srgbClr val="FF0000"/>
                                </a:solidFill>
                                <a:latin typeface="Cambria Math" panose="02040503050406030204" pitchFamily="18" charset="0"/>
                                <a:cs typeface="Arial" panose="020B0604020202020204" pitchFamily="34" charset="0"/>
                              </a:rPr>
                              <m:t>𝑚</m:t>
                            </m:r>
                          </m:e>
                          <m:sup>
                            <m:r>
                              <a:rPr lang="en-US" sz="2400" i="1">
                                <a:solidFill>
                                  <a:srgbClr val="FF0000"/>
                                </a:solidFill>
                                <a:latin typeface="Cambria Math" panose="02040503050406030204" pitchFamily="18" charset="0"/>
                                <a:cs typeface="Arial" panose="020B0604020202020204" pitchFamily="34" charset="0"/>
                              </a:rPr>
                              <m:t>′</m:t>
                            </m:r>
                          </m:sup>
                        </m:sSup>
                      </m:e>
                    </m:d>
                    <m:r>
                      <a:rPr lang="en-US" sz="2400" b="0" i="1" smtClean="0">
                        <a:solidFill>
                          <a:srgbClr val="FF0000"/>
                        </a:solidFill>
                        <a:latin typeface="Cambria Math" panose="02040503050406030204" pitchFamily="18" charset="0"/>
                        <a:cs typeface="Arial" panose="020B0604020202020204" pitchFamily="34" charset="0"/>
                      </a:rPr>
                      <m:t>= </m:t>
                    </m:r>
                    <m:f>
                      <m:fPr>
                        <m:ctrlPr>
                          <a:rPr lang="en-US" sz="2400" b="0" i="1" smtClean="0">
                            <a:solidFill>
                              <a:srgbClr val="FF0000"/>
                            </a:solidFill>
                            <a:latin typeface="Cambria Math" panose="02040503050406030204" pitchFamily="18" charset="0"/>
                            <a:cs typeface="Arial" panose="020B0604020202020204" pitchFamily="34" charset="0"/>
                          </a:rPr>
                        </m:ctrlPr>
                      </m:fPr>
                      <m:num>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𝑔</m:t>
                        </m:r>
                        <m:sSup>
                          <m:sSupPr>
                            <m:ctrlP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𝑑</m:t>
                            </m:r>
                          </m:e>
                          <m:sup>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num>
                      <m:den>
                        <m:r>
                          <a:rPr lang="en-US" sz="2400" b="0" i="1" smtClean="0">
                            <a:solidFill>
                              <a:srgbClr val="FF0000"/>
                            </a:solidFill>
                            <a:latin typeface="Cambria Math" panose="02040503050406030204" pitchFamily="18" charset="0"/>
                            <a:cs typeface="Arial" panose="020B0604020202020204" pitchFamily="34" charset="0"/>
                          </a:rPr>
                          <m:t>6</m:t>
                        </m:r>
                      </m:den>
                    </m:f>
                    <m:r>
                      <a:rPr lang="en-US" sz="2400" b="0" i="1" smtClean="0">
                        <a:solidFill>
                          <a:srgbClr val="FF0000"/>
                        </a:solidFill>
                        <a:latin typeface="Cambria Math" panose="02040503050406030204" pitchFamily="18" charset="0"/>
                        <a:cs typeface="Arial" panose="020B0604020202020204" pitchFamily="34" charset="0"/>
                      </a:rPr>
                      <m:t> </m:t>
                    </m:r>
                    <m:d>
                      <m:dPr>
                        <m:ctrlPr>
                          <a:rPr lang="en-US" sz="2400" b="0" i="1" smtClean="0">
                            <a:solidFill>
                              <a:srgbClr val="FF0000"/>
                            </a:solidFill>
                            <a:latin typeface="Cambria Math" panose="02040503050406030204" pitchFamily="18" charset="0"/>
                            <a:cs typeface="Arial" panose="020B0604020202020204" pitchFamily="34" charset="0"/>
                          </a:rPr>
                        </m:ctrlPr>
                      </m:dPr>
                      <m:e>
                        <m:sSub>
                          <m:sSubPr>
                            <m:ctrlPr>
                              <a:rPr lang="en-US" sz="2400" b="0" i="1" smtClean="0">
                                <a:solidFill>
                                  <a:srgbClr val="FF0000"/>
                                </a:solidFill>
                                <a:latin typeface="Cambria Math" panose="02040503050406030204" pitchFamily="18" charset="0"/>
                                <a:cs typeface="Arial" panose="020B0604020202020204" pitchFamily="34" charset="0"/>
                              </a:rPr>
                            </m:ctrlPr>
                          </m:sSubPr>
                          <m:e>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cs typeface="Arial" panose="020B0604020202020204" pitchFamily="34" charset="0"/>
                              </a:rPr>
                              <m:t>𝑠</m:t>
                            </m:r>
                          </m:sub>
                        </m:sSub>
                        <m:r>
                          <a:rPr lang="en-US" sz="2400" b="0" i="1" smtClean="0">
                            <a:solidFill>
                              <a:srgbClr val="FF0000"/>
                            </a:solidFill>
                            <a:latin typeface="Cambria Math" panose="02040503050406030204" pitchFamily="18" charset="0"/>
                            <a:cs typeface="Arial" panose="020B0604020202020204" pitchFamily="34" charset="0"/>
                          </a:rPr>
                          <m:t> −</m:t>
                        </m:r>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i="1">
                                <a:solidFill>
                                  <a:srgbClr val="FF0000"/>
                                </a:solidFill>
                                <a:latin typeface="Cambria Math" panose="02040503050406030204" pitchFamily="18" charset="0"/>
                                <a:ea typeface="Cambria Math" panose="02040503050406030204" pitchFamily="18" charset="0"/>
                                <a:cs typeface="Arial" panose="020B0604020202020204" pitchFamily="34" charset="0"/>
                              </a:rPr>
                              <m:t>𝜌</m:t>
                            </m:r>
                          </m:e>
                          <m:sub>
                            <m:r>
                              <a:rPr lang="en-US" sz="2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𝑓</m:t>
                            </m:r>
                          </m:sub>
                        </m:sSub>
                      </m:e>
                    </m:d>
                  </m:oMath>
                </a14:m>
                <a:r>
                  <a:rPr lang="en-GB" sz="2400" b="0" i="0" dirty="0">
                    <a:solidFill>
                      <a:srgbClr val="0070C0"/>
                    </a:solidFill>
                    <a:effectLst/>
                    <a:latin typeface="Arial" panose="020B0604020202020204" pitchFamily="34" charset="0"/>
                    <a:cs typeface="Arial" panose="020B0604020202020204" pitchFamily="34" charset="0"/>
                  </a:rPr>
                  <a:t>	…(1)</a:t>
                </a:r>
              </a:p>
              <a:p>
                <a:pPr marL="342900" indent="-342900" algn="just">
                  <a:lnSpc>
                    <a:spcPct val="150000"/>
                  </a:lnSpc>
                  <a:buFont typeface="Wingdings" pitchFamily="2" charset="2"/>
                  <a:buChar char="§"/>
                </a:pPr>
                <a:endParaRPr lang="en-GB" sz="2400" dirty="0">
                  <a:solidFill>
                    <a:srgbClr val="0070C0"/>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0" y="596776"/>
                <a:ext cx="12192000" cy="6162841"/>
              </a:xfrm>
              <a:prstGeom prst="rect">
                <a:avLst/>
              </a:prstGeom>
              <a:blipFill>
                <a:blip r:embed="rId3"/>
                <a:stretch>
                  <a:fillRect l="-728" r="-520"/>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5.2. Principle of classification: Settling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cxnSp>
        <p:nvCxnSpPr>
          <p:cNvPr id="7" name="直線矢印コネクタ 22">
            <a:extLst>
              <a:ext uri="{FF2B5EF4-FFF2-40B4-BE49-F238E27FC236}">
                <a16:creationId xmlns:a16="http://schemas.microsoft.com/office/drawing/2014/main" id="{5AF3D3C8-7DFD-5B6C-F365-5C86BEBDE60D}"/>
              </a:ext>
            </a:extLst>
          </p:cNvPr>
          <p:cNvCxnSpPr>
            <a:cxnSpLocks/>
          </p:cNvCxnSpPr>
          <p:nvPr/>
        </p:nvCxnSpPr>
        <p:spPr>
          <a:xfrm flipV="1">
            <a:off x="3006878" y="2375732"/>
            <a:ext cx="0" cy="84519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 Box 18">
            <a:extLst>
              <a:ext uri="{FF2B5EF4-FFF2-40B4-BE49-F238E27FC236}">
                <a16:creationId xmlns:a16="http://schemas.microsoft.com/office/drawing/2014/main" id="{197C52F1-5D65-15F9-0076-8542CD4145D0}"/>
              </a:ext>
            </a:extLst>
          </p:cNvPr>
          <p:cNvSpPr txBox="1">
            <a:spLocks noChangeArrowheads="1"/>
          </p:cNvSpPr>
          <p:nvPr/>
        </p:nvSpPr>
        <p:spPr bwMode="auto">
          <a:xfrm>
            <a:off x="943834" y="3119416"/>
            <a:ext cx="31635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a:solidFill>
                  <a:srgbClr val="FF40FF"/>
                </a:solidFill>
                <a:latin typeface="Arial" charset="0"/>
              </a:rPr>
              <a:t>Gravity force: </a:t>
            </a:r>
            <a:r>
              <a:rPr lang="en-US" altLang="ja-JP" sz="2400" i="1" dirty="0">
                <a:solidFill>
                  <a:srgbClr val="FF40FF"/>
                </a:solidFill>
                <a:latin typeface="Arial" charset="0"/>
              </a:rPr>
              <a:t>mg</a:t>
            </a:r>
          </a:p>
        </p:txBody>
      </p:sp>
      <p:sp>
        <p:nvSpPr>
          <p:cNvPr id="10" name="Text Box 21">
            <a:extLst>
              <a:ext uri="{FF2B5EF4-FFF2-40B4-BE49-F238E27FC236}">
                <a16:creationId xmlns:a16="http://schemas.microsoft.com/office/drawing/2014/main" id="{58CAC5FA-9EB1-5FFF-2B3A-DB8BE2F77EDD}"/>
              </a:ext>
            </a:extLst>
          </p:cNvPr>
          <p:cNvSpPr txBox="1">
            <a:spLocks noChangeArrowheads="1"/>
          </p:cNvSpPr>
          <p:nvPr/>
        </p:nvSpPr>
        <p:spPr bwMode="auto">
          <a:xfrm>
            <a:off x="4414839" y="2739809"/>
            <a:ext cx="32547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a:solidFill>
                  <a:srgbClr val="0000FF"/>
                </a:solidFill>
                <a:latin typeface="Arial" charset="0"/>
              </a:rPr>
              <a:t>Drag force: </a:t>
            </a:r>
            <a:r>
              <a:rPr lang="en-US" altLang="ja-JP" sz="2400" i="1" dirty="0">
                <a:solidFill>
                  <a:srgbClr val="0000FF"/>
                </a:solidFill>
                <a:latin typeface="Arial" charset="0"/>
              </a:rPr>
              <a:t>F</a:t>
            </a:r>
            <a:r>
              <a:rPr lang="en-US" altLang="ja-JP" sz="2400" baseline="-25000" dirty="0">
                <a:solidFill>
                  <a:srgbClr val="0000FF"/>
                </a:solidFill>
                <a:latin typeface="Arial" charset="0"/>
              </a:rPr>
              <a:t>D</a:t>
            </a:r>
            <a:endParaRPr lang="en-US" altLang="ja-JP" sz="2400" i="1" baseline="-25000" dirty="0">
              <a:solidFill>
                <a:srgbClr val="0000FF"/>
              </a:solidFill>
              <a:latin typeface="Arial" charset="0"/>
            </a:endParaRPr>
          </a:p>
        </p:txBody>
      </p:sp>
      <p:cxnSp>
        <p:nvCxnSpPr>
          <p:cNvPr id="11" name="直線矢印コネクタ 26">
            <a:extLst>
              <a:ext uri="{FF2B5EF4-FFF2-40B4-BE49-F238E27FC236}">
                <a16:creationId xmlns:a16="http://schemas.microsoft.com/office/drawing/2014/main" id="{819C9A58-65B0-10A5-EA20-A6618DACC780}"/>
              </a:ext>
            </a:extLst>
          </p:cNvPr>
          <p:cNvCxnSpPr>
            <a:cxnSpLocks/>
          </p:cNvCxnSpPr>
          <p:nvPr/>
        </p:nvCxnSpPr>
        <p:spPr>
          <a:xfrm flipV="1">
            <a:off x="4042571" y="2397266"/>
            <a:ext cx="3399" cy="218094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27">
            <a:extLst>
              <a:ext uri="{FF2B5EF4-FFF2-40B4-BE49-F238E27FC236}">
                <a16:creationId xmlns:a16="http://schemas.microsoft.com/office/drawing/2014/main" id="{54733CA7-50D2-B13B-579C-6D362E9716AB}"/>
              </a:ext>
            </a:extLst>
          </p:cNvPr>
          <p:cNvCxnSpPr>
            <a:cxnSpLocks/>
          </p:cNvCxnSpPr>
          <p:nvPr/>
        </p:nvCxnSpPr>
        <p:spPr>
          <a:xfrm flipV="1">
            <a:off x="5061969" y="2397264"/>
            <a:ext cx="0" cy="494474"/>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Text Box 19">
            <a:extLst>
              <a:ext uri="{FF2B5EF4-FFF2-40B4-BE49-F238E27FC236}">
                <a16:creationId xmlns:a16="http://schemas.microsoft.com/office/drawing/2014/main" id="{F8D484C3-8FD0-CA92-173A-E141016AD3CF}"/>
              </a:ext>
            </a:extLst>
          </p:cNvPr>
          <p:cNvSpPr txBox="1">
            <a:spLocks noChangeArrowheads="1"/>
          </p:cNvSpPr>
          <p:nvPr/>
        </p:nvSpPr>
        <p:spPr bwMode="auto">
          <a:xfrm>
            <a:off x="2493593" y="4497196"/>
            <a:ext cx="43855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a:solidFill>
                  <a:srgbClr val="FF0000"/>
                </a:solidFill>
                <a:latin typeface="Arial" charset="0"/>
              </a:rPr>
              <a:t>Buoyancy force: </a:t>
            </a:r>
            <a:r>
              <a:rPr lang="en-US" altLang="ja-JP" sz="2400" i="1" dirty="0" err="1">
                <a:solidFill>
                  <a:srgbClr val="FF0000"/>
                </a:solidFill>
                <a:latin typeface="Arial" charset="0"/>
              </a:rPr>
              <a:t>m</a:t>
            </a:r>
            <a:r>
              <a:rPr lang="en-US" altLang="ja-JP" sz="2400" dirty="0" err="1">
                <a:solidFill>
                  <a:srgbClr val="FF0000"/>
                </a:solidFill>
                <a:latin typeface="Arial" charset="0"/>
              </a:rPr>
              <a:t>’</a:t>
            </a:r>
            <a:r>
              <a:rPr lang="en-US" altLang="ja-JP" sz="2400" i="1" dirty="0" err="1">
                <a:solidFill>
                  <a:srgbClr val="FF0000"/>
                </a:solidFill>
                <a:latin typeface="Arial" charset="0"/>
              </a:rPr>
              <a:t>g</a:t>
            </a:r>
            <a:endParaRPr lang="en-US" altLang="ja-JP" sz="2400" i="1" dirty="0">
              <a:solidFill>
                <a:srgbClr val="FF0000"/>
              </a:solidFill>
              <a:latin typeface="Arial" charset="0"/>
            </a:endParaRPr>
          </a:p>
        </p:txBody>
      </p:sp>
    </p:spTree>
    <p:extLst>
      <p:ext uri="{BB962C8B-B14F-4D97-AF65-F5344CB8AC3E}">
        <p14:creationId xmlns:p14="http://schemas.microsoft.com/office/powerpoint/2010/main" val="3261653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6494</TotalTime>
  <Words>3319</Words>
  <Application>Microsoft Macintosh PowerPoint</Application>
  <PresentationFormat>Widescreen</PresentationFormat>
  <Paragraphs>370</Paragraphs>
  <Slides>41</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Apple Chancery</vt:lpstr>
      <vt:lpstr>Arial</vt:lpstr>
      <vt:lpstr>Calibri</vt:lpstr>
      <vt:lpstr>Calibri Light</vt:lpstr>
      <vt:lpstr>Cambria Math</vt:lpstr>
      <vt:lpstr>Segoe Print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marthias.silwamba@unza.zm</dc:creator>
  <cp:lastModifiedBy>marthias.silwamba@unza.zm</cp:lastModifiedBy>
  <cp:revision>116</cp:revision>
  <dcterms:created xsi:type="dcterms:W3CDTF">2021-09-09T14:56:40Z</dcterms:created>
  <dcterms:modified xsi:type="dcterms:W3CDTF">2023-05-29T09:07:37Z</dcterms:modified>
</cp:coreProperties>
</file>