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1" r:id="rId2"/>
    <p:sldId id="256" r:id="rId3"/>
    <p:sldId id="257" r:id="rId4"/>
    <p:sldId id="275" r:id="rId5"/>
    <p:sldId id="279" r:id="rId6"/>
    <p:sldId id="258" r:id="rId7"/>
    <p:sldId id="259" r:id="rId8"/>
    <p:sldId id="260" r:id="rId9"/>
    <p:sldId id="277" r:id="rId10"/>
    <p:sldId id="280" r:id="rId11"/>
    <p:sldId id="278" r:id="rId12"/>
    <p:sldId id="276" r:id="rId13"/>
    <p:sldId id="261" r:id="rId14"/>
    <p:sldId id="262" r:id="rId15"/>
    <p:sldId id="263" r:id="rId16"/>
    <p:sldId id="264" r:id="rId17"/>
    <p:sldId id="265" r:id="rId18"/>
    <p:sldId id="266" r:id="rId19"/>
    <p:sldId id="267" r:id="rId20"/>
    <p:sldId id="268" r:id="rId21"/>
    <p:sldId id="269" r:id="rId22"/>
    <p:sldId id="270" r:id="rId23"/>
    <p:sldId id="271" r:id="rId24"/>
    <p:sldId id="272" r:id="rId25"/>
    <p:sldId id="274" r:id="rId26"/>
    <p:sldId id="282" r:id="rId27"/>
  </p:sldIdLst>
  <p:sldSz cx="12192000" cy="6858000"/>
  <p:notesSz cx="6858000" cy="9144000"/>
  <p:defaultTextStyle>
    <a:defPPr>
      <a:defRPr lang="en-ZM"/>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er" initials="u" lastIdx="1" clrIdx="0">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2213" autoAdjust="0"/>
  </p:normalViewPr>
  <p:slideViewPr>
    <p:cSldViewPr snapToGrid="0">
      <p:cViewPr varScale="1">
        <p:scale>
          <a:sx n="72" d="100"/>
          <a:sy n="72" d="100"/>
        </p:scale>
        <p:origin x="66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0-08-03T08:20:58.545" idx="1">
    <p:pos x="10" y="10"/>
    <p:text/>
    <p:extLst>
      <p:ext uri="{C676402C-5697-4E1C-873F-D02D1690AC5C}">
        <p15:threadingInfo xmlns:p15="http://schemas.microsoft.com/office/powerpoint/2012/main" timeZoneBias="-12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DC431E-AEB5-4D6C-94D0-350E2886BD7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ZM"/>
          </a:p>
        </p:txBody>
      </p:sp>
      <p:sp>
        <p:nvSpPr>
          <p:cNvPr id="3" name="Subtitle 2">
            <a:extLst>
              <a:ext uri="{FF2B5EF4-FFF2-40B4-BE49-F238E27FC236}">
                <a16:creationId xmlns:a16="http://schemas.microsoft.com/office/drawing/2014/main" id="{04394BAA-931C-4012-9DD1-D47835D89EC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ZM"/>
          </a:p>
        </p:txBody>
      </p:sp>
      <p:sp>
        <p:nvSpPr>
          <p:cNvPr id="4" name="Date Placeholder 3">
            <a:extLst>
              <a:ext uri="{FF2B5EF4-FFF2-40B4-BE49-F238E27FC236}">
                <a16:creationId xmlns:a16="http://schemas.microsoft.com/office/drawing/2014/main" id="{443E0325-46BD-4E26-95F8-E42886D188CC}"/>
              </a:ext>
            </a:extLst>
          </p:cNvPr>
          <p:cNvSpPr>
            <a:spLocks noGrp="1"/>
          </p:cNvSpPr>
          <p:nvPr>
            <p:ph type="dt" sz="half" idx="10"/>
          </p:nvPr>
        </p:nvSpPr>
        <p:spPr/>
        <p:txBody>
          <a:bodyPr/>
          <a:lstStyle/>
          <a:p>
            <a:fld id="{C437AED1-5D5F-460B-AF82-0436A9041C07}" type="datetimeFigureOut">
              <a:rPr lang="en-ZM" smtClean="0"/>
              <a:t>15/09/2023</a:t>
            </a:fld>
            <a:endParaRPr lang="en-ZM"/>
          </a:p>
        </p:txBody>
      </p:sp>
      <p:sp>
        <p:nvSpPr>
          <p:cNvPr id="5" name="Footer Placeholder 4">
            <a:extLst>
              <a:ext uri="{FF2B5EF4-FFF2-40B4-BE49-F238E27FC236}">
                <a16:creationId xmlns:a16="http://schemas.microsoft.com/office/drawing/2014/main" id="{1C8E4D60-AACA-49F3-B5C9-1D3C80E0E996}"/>
              </a:ext>
            </a:extLst>
          </p:cNvPr>
          <p:cNvSpPr>
            <a:spLocks noGrp="1"/>
          </p:cNvSpPr>
          <p:nvPr>
            <p:ph type="ftr" sz="quarter" idx="11"/>
          </p:nvPr>
        </p:nvSpPr>
        <p:spPr/>
        <p:txBody>
          <a:bodyPr/>
          <a:lstStyle/>
          <a:p>
            <a:endParaRPr lang="en-ZM"/>
          </a:p>
        </p:txBody>
      </p:sp>
      <p:sp>
        <p:nvSpPr>
          <p:cNvPr id="6" name="Slide Number Placeholder 5">
            <a:extLst>
              <a:ext uri="{FF2B5EF4-FFF2-40B4-BE49-F238E27FC236}">
                <a16:creationId xmlns:a16="http://schemas.microsoft.com/office/drawing/2014/main" id="{D64CA0C8-BDDD-4A76-98E9-A7BA5A93AF64}"/>
              </a:ext>
            </a:extLst>
          </p:cNvPr>
          <p:cNvSpPr>
            <a:spLocks noGrp="1"/>
          </p:cNvSpPr>
          <p:nvPr>
            <p:ph type="sldNum" sz="quarter" idx="12"/>
          </p:nvPr>
        </p:nvSpPr>
        <p:spPr/>
        <p:txBody>
          <a:bodyPr/>
          <a:lstStyle/>
          <a:p>
            <a:fld id="{0EC196DB-6066-4891-A67D-21BB12943A9A}" type="slidenum">
              <a:rPr lang="en-ZM" smtClean="0"/>
              <a:t>‹#›</a:t>
            </a:fld>
            <a:endParaRPr lang="en-ZM"/>
          </a:p>
        </p:txBody>
      </p:sp>
    </p:spTree>
    <p:extLst>
      <p:ext uri="{BB962C8B-B14F-4D97-AF65-F5344CB8AC3E}">
        <p14:creationId xmlns:p14="http://schemas.microsoft.com/office/powerpoint/2010/main" val="29800025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AD4E90-2945-408F-A46C-59913365E7EF}"/>
              </a:ext>
            </a:extLst>
          </p:cNvPr>
          <p:cNvSpPr>
            <a:spLocks noGrp="1"/>
          </p:cNvSpPr>
          <p:nvPr>
            <p:ph type="title"/>
          </p:nvPr>
        </p:nvSpPr>
        <p:spPr/>
        <p:txBody>
          <a:bodyPr/>
          <a:lstStyle/>
          <a:p>
            <a:r>
              <a:rPr lang="en-US"/>
              <a:t>Click to edit Master title style</a:t>
            </a:r>
            <a:endParaRPr lang="en-ZM"/>
          </a:p>
        </p:txBody>
      </p:sp>
      <p:sp>
        <p:nvSpPr>
          <p:cNvPr id="3" name="Vertical Text Placeholder 2">
            <a:extLst>
              <a:ext uri="{FF2B5EF4-FFF2-40B4-BE49-F238E27FC236}">
                <a16:creationId xmlns:a16="http://schemas.microsoft.com/office/drawing/2014/main" id="{388CA344-9BDE-4449-AA49-C341CB3DEAE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M"/>
          </a:p>
        </p:txBody>
      </p:sp>
      <p:sp>
        <p:nvSpPr>
          <p:cNvPr id="4" name="Date Placeholder 3">
            <a:extLst>
              <a:ext uri="{FF2B5EF4-FFF2-40B4-BE49-F238E27FC236}">
                <a16:creationId xmlns:a16="http://schemas.microsoft.com/office/drawing/2014/main" id="{721CFE7B-C9D7-43C8-BEC6-E929E2333A5E}"/>
              </a:ext>
            </a:extLst>
          </p:cNvPr>
          <p:cNvSpPr>
            <a:spLocks noGrp="1"/>
          </p:cNvSpPr>
          <p:nvPr>
            <p:ph type="dt" sz="half" idx="10"/>
          </p:nvPr>
        </p:nvSpPr>
        <p:spPr/>
        <p:txBody>
          <a:bodyPr/>
          <a:lstStyle/>
          <a:p>
            <a:fld id="{C437AED1-5D5F-460B-AF82-0436A9041C07}" type="datetimeFigureOut">
              <a:rPr lang="en-ZM" smtClean="0"/>
              <a:t>15/09/2023</a:t>
            </a:fld>
            <a:endParaRPr lang="en-ZM"/>
          </a:p>
        </p:txBody>
      </p:sp>
      <p:sp>
        <p:nvSpPr>
          <p:cNvPr id="5" name="Footer Placeholder 4">
            <a:extLst>
              <a:ext uri="{FF2B5EF4-FFF2-40B4-BE49-F238E27FC236}">
                <a16:creationId xmlns:a16="http://schemas.microsoft.com/office/drawing/2014/main" id="{E39EFD4C-6885-4968-958E-C0688D959B8F}"/>
              </a:ext>
            </a:extLst>
          </p:cNvPr>
          <p:cNvSpPr>
            <a:spLocks noGrp="1"/>
          </p:cNvSpPr>
          <p:nvPr>
            <p:ph type="ftr" sz="quarter" idx="11"/>
          </p:nvPr>
        </p:nvSpPr>
        <p:spPr/>
        <p:txBody>
          <a:bodyPr/>
          <a:lstStyle/>
          <a:p>
            <a:endParaRPr lang="en-ZM"/>
          </a:p>
        </p:txBody>
      </p:sp>
      <p:sp>
        <p:nvSpPr>
          <p:cNvPr id="6" name="Slide Number Placeholder 5">
            <a:extLst>
              <a:ext uri="{FF2B5EF4-FFF2-40B4-BE49-F238E27FC236}">
                <a16:creationId xmlns:a16="http://schemas.microsoft.com/office/drawing/2014/main" id="{198337D7-D14C-405B-8291-D0CE1F0F05C7}"/>
              </a:ext>
            </a:extLst>
          </p:cNvPr>
          <p:cNvSpPr>
            <a:spLocks noGrp="1"/>
          </p:cNvSpPr>
          <p:nvPr>
            <p:ph type="sldNum" sz="quarter" idx="12"/>
          </p:nvPr>
        </p:nvSpPr>
        <p:spPr/>
        <p:txBody>
          <a:bodyPr/>
          <a:lstStyle/>
          <a:p>
            <a:fld id="{0EC196DB-6066-4891-A67D-21BB12943A9A}" type="slidenum">
              <a:rPr lang="en-ZM" smtClean="0"/>
              <a:t>‹#›</a:t>
            </a:fld>
            <a:endParaRPr lang="en-ZM"/>
          </a:p>
        </p:txBody>
      </p:sp>
    </p:spTree>
    <p:extLst>
      <p:ext uri="{BB962C8B-B14F-4D97-AF65-F5344CB8AC3E}">
        <p14:creationId xmlns:p14="http://schemas.microsoft.com/office/powerpoint/2010/main" val="22155671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5658ADD-E175-49E6-BA05-AD21008BE8D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ZM"/>
          </a:p>
        </p:txBody>
      </p:sp>
      <p:sp>
        <p:nvSpPr>
          <p:cNvPr id="3" name="Vertical Text Placeholder 2">
            <a:extLst>
              <a:ext uri="{FF2B5EF4-FFF2-40B4-BE49-F238E27FC236}">
                <a16:creationId xmlns:a16="http://schemas.microsoft.com/office/drawing/2014/main" id="{A7AD8E49-AA9C-40DE-8134-F62915268F6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M"/>
          </a:p>
        </p:txBody>
      </p:sp>
      <p:sp>
        <p:nvSpPr>
          <p:cNvPr id="4" name="Date Placeholder 3">
            <a:extLst>
              <a:ext uri="{FF2B5EF4-FFF2-40B4-BE49-F238E27FC236}">
                <a16:creationId xmlns:a16="http://schemas.microsoft.com/office/drawing/2014/main" id="{256705B3-4B68-4266-BBE1-69379B090538}"/>
              </a:ext>
            </a:extLst>
          </p:cNvPr>
          <p:cNvSpPr>
            <a:spLocks noGrp="1"/>
          </p:cNvSpPr>
          <p:nvPr>
            <p:ph type="dt" sz="half" idx="10"/>
          </p:nvPr>
        </p:nvSpPr>
        <p:spPr/>
        <p:txBody>
          <a:bodyPr/>
          <a:lstStyle/>
          <a:p>
            <a:fld id="{C437AED1-5D5F-460B-AF82-0436A9041C07}" type="datetimeFigureOut">
              <a:rPr lang="en-ZM" smtClean="0"/>
              <a:t>15/09/2023</a:t>
            </a:fld>
            <a:endParaRPr lang="en-ZM"/>
          </a:p>
        </p:txBody>
      </p:sp>
      <p:sp>
        <p:nvSpPr>
          <p:cNvPr id="5" name="Footer Placeholder 4">
            <a:extLst>
              <a:ext uri="{FF2B5EF4-FFF2-40B4-BE49-F238E27FC236}">
                <a16:creationId xmlns:a16="http://schemas.microsoft.com/office/drawing/2014/main" id="{3A78FC32-24BF-454F-B126-A7162E4FC380}"/>
              </a:ext>
            </a:extLst>
          </p:cNvPr>
          <p:cNvSpPr>
            <a:spLocks noGrp="1"/>
          </p:cNvSpPr>
          <p:nvPr>
            <p:ph type="ftr" sz="quarter" idx="11"/>
          </p:nvPr>
        </p:nvSpPr>
        <p:spPr/>
        <p:txBody>
          <a:bodyPr/>
          <a:lstStyle/>
          <a:p>
            <a:endParaRPr lang="en-ZM"/>
          </a:p>
        </p:txBody>
      </p:sp>
      <p:sp>
        <p:nvSpPr>
          <p:cNvPr id="6" name="Slide Number Placeholder 5">
            <a:extLst>
              <a:ext uri="{FF2B5EF4-FFF2-40B4-BE49-F238E27FC236}">
                <a16:creationId xmlns:a16="http://schemas.microsoft.com/office/drawing/2014/main" id="{E7FD76CC-64D6-42A2-A04F-7AA1F7061906}"/>
              </a:ext>
            </a:extLst>
          </p:cNvPr>
          <p:cNvSpPr>
            <a:spLocks noGrp="1"/>
          </p:cNvSpPr>
          <p:nvPr>
            <p:ph type="sldNum" sz="quarter" idx="12"/>
          </p:nvPr>
        </p:nvSpPr>
        <p:spPr/>
        <p:txBody>
          <a:bodyPr/>
          <a:lstStyle/>
          <a:p>
            <a:fld id="{0EC196DB-6066-4891-A67D-21BB12943A9A}" type="slidenum">
              <a:rPr lang="en-ZM" smtClean="0"/>
              <a:t>‹#›</a:t>
            </a:fld>
            <a:endParaRPr lang="en-ZM"/>
          </a:p>
        </p:txBody>
      </p:sp>
    </p:spTree>
    <p:extLst>
      <p:ext uri="{BB962C8B-B14F-4D97-AF65-F5344CB8AC3E}">
        <p14:creationId xmlns:p14="http://schemas.microsoft.com/office/powerpoint/2010/main" val="42805058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75766C-7B0F-4E7E-9CF5-42DA3212CD4F}"/>
              </a:ext>
            </a:extLst>
          </p:cNvPr>
          <p:cNvSpPr>
            <a:spLocks noGrp="1"/>
          </p:cNvSpPr>
          <p:nvPr>
            <p:ph type="title"/>
          </p:nvPr>
        </p:nvSpPr>
        <p:spPr/>
        <p:txBody>
          <a:bodyPr/>
          <a:lstStyle/>
          <a:p>
            <a:r>
              <a:rPr lang="en-US"/>
              <a:t>Click to edit Master title style</a:t>
            </a:r>
            <a:endParaRPr lang="en-ZM"/>
          </a:p>
        </p:txBody>
      </p:sp>
      <p:sp>
        <p:nvSpPr>
          <p:cNvPr id="3" name="Content Placeholder 2">
            <a:extLst>
              <a:ext uri="{FF2B5EF4-FFF2-40B4-BE49-F238E27FC236}">
                <a16:creationId xmlns:a16="http://schemas.microsoft.com/office/drawing/2014/main" id="{8A0B8DDD-016C-4BF9-B523-4D88194D5BB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M"/>
          </a:p>
        </p:txBody>
      </p:sp>
      <p:sp>
        <p:nvSpPr>
          <p:cNvPr id="4" name="Date Placeholder 3">
            <a:extLst>
              <a:ext uri="{FF2B5EF4-FFF2-40B4-BE49-F238E27FC236}">
                <a16:creationId xmlns:a16="http://schemas.microsoft.com/office/drawing/2014/main" id="{9C43935A-B9DA-4A43-B360-A245B874AEE0}"/>
              </a:ext>
            </a:extLst>
          </p:cNvPr>
          <p:cNvSpPr>
            <a:spLocks noGrp="1"/>
          </p:cNvSpPr>
          <p:nvPr>
            <p:ph type="dt" sz="half" idx="10"/>
          </p:nvPr>
        </p:nvSpPr>
        <p:spPr/>
        <p:txBody>
          <a:bodyPr/>
          <a:lstStyle/>
          <a:p>
            <a:fld id="{C437AED1-5D5F-460B-AF82-0436A9041C07}" type="datetimeFigureOut">
              <a:rPr lang="en-ZM" smtClean="0"/>
              <a:t>15/09/2023</a:t>
            </a:fld>
            <a:endParaRPr lang="en-ZM"/>
          </a:p>
        </p:txBody>
      </p:sp>
      <p:sp>
        <p:nvSpPr>
          <p:cNvPr id="5" name="Footer Placeholder 4">
            <a:extLst>
              <a:ext uri="{FF2B5EF4-FFF2-40B4-BE49-F238E27FC236}">
                <a16:creationId xmlns:a16="http://schemas.microsoft.com/office/drawing/2014/main" id="{83D4705E-717C-44AE-927B-DFE212974769}"/>
              </a:ext>
            </a:extLst>
          </p:cNvPr>
          <p:cNvSpPr>
            <a:spLocks noGrp="1"/>
          </p:cNvSpPr>
          <p:nvPr>
            <p:ph type="ftr" sz="quarter" idx="11"/>
          </p:nvPr>
        </p:nvSpPr>
        <p:spPr/>
        <p:txBody>
          <a:bodyPr/>
          <a:lstStyle/>
          <a:p>
            <a:endParaRPr lang="en-ZM"/>
          </a:p>
        </p:txBody>
      </p:sp>
      <p:sp>
        <p:nvSpPr>
          <p:cNvPr id="6" name="Slide Number Placeholder 5">
            <a:extLst>
              <a:ext uri="{FF2B5EF4-FFF2-40B4-BE49-F238E27FC236}">
                <a16:creationId xmlns:a16="http://schemas.microsoft.com/office/drawing/2014/main" id="{F8BB2051-59F3-4F81-A075-FB9B14BC54E8}"/>
              </a:ext>
            </a:extLst>
          </p:cNvPr>
          <p:cNvSpPr>
            <a:spLocks noGrp="1"/>
          </p:cNvSpPr>
          <p:nvPr>
            <p:ph type="sldNum" sz="quarter" idx="12"/>
          </p:nvPr>
        </p:nvSpPr>
        <p:spPr/>
        <p:txBody>
          <a:bodyPr/>
          <a:lstStyle/>
          <a:p>
            <a:fld id="{0EC196DB-6066-4891-A67D-21BB12943A9A}" type="slidenum">
              <a:rPr lang="en-ZM" smtClean="0"/>
              <a:t>‹#›</a:t>
            </a:fld>
            <a:endParaRPr lang="en-ZM"/>
          </a:p>
        </p:txBody>
      </p:sp>
    </p:spTree>
    <p:extLst>
      <p:ext uri="{BB962C8B-B14F-4D97-AF65-F5344CB8AC3E}">
        <p14:creationId xmlns:p14="http://schemas.microsoft.com/office/powerpoint/2010/main" val="40512034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54E544-7484-4EB9-97FE-F14B3F49AED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ZM"/>
          </a:p>
        </p:txBody>
      </p:sp>
      <p:sp>
        <p:nvSpPr>
          <p:cNvPr id="3" name="Text Placeholder 2">
            <a:extLst>
              <a:ext uri="{FF2B5EF4-FFF2-40B4-BE49-F238E27FC236}">
                <a16:creationId xmlns:a16="http://schemas.microsoft.com/office/drawing/2014/main" id="{4948225B-502D-45EE-BE8C-01AC3AD7780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58ED6AF-662E-4725-890D-CA604BE20BFA}"/>
              </a:ext>
            </a:extLst>
          </p:cNvPr>
          <p:cNvSpPr>
            <a:spLocks noGrp="1"/>
          </p:cNvSpPr>
          <p:nvPr>
            <p:ph type="dt" sz="half" idx="10"/>
          </p:nvPr>
        </p:nvSpPr>
        <p:spPr/>
        <p:txBody>
          <a:bodyPr/>
          <a:lstStyle/>
          <a:p>
            <a:fld id="{C437AED1-5D5F-460B-AF82-0436A9041C07}" type="datetimeFigureOut">
              <a:rPr lang="en-ZM" smtClean="0"/>
              <a:t>15/09/2023</a:t>
            </a:fld>
            <a:endParaRPr lang="en-ZM"/>
          </a:p>
        </p:txBody>
      </p:sp>
      <p:sp>
        <p:nvSpPr>
          <p:cNvPr id="5" name="Footer Placeholder 4">
            <a:extLst>
              <a:ext uri="{FF2B5EF4-FFF2-40B4-BE49-F238E27FC236}">
                <a16:creationId xmlns:a16="http://schemas.microsoft.com/office/drawing/2014/main" id="{FEAB5963-7DF0-46A1-98E3-A06DF22124AF}"/>
              </a:ext>
            </a:extLst>
          </p:cNvPr>
          <p:cNvSpPr>
            <a:spLocks noGrp="1"/>
          </p:cNvSpPr>
          <p:nvPr>
            <p:ph type="ftr" sz="quarter" idx="11"/>
          </p:nvPr>
        </p:nvSpPr>
        <p:spPr/>
        <p:txBody>
          <a:bodyPr/>
          <a:lstStyle/>
          <a:p>
            <a:endParaRPr lang="en-ZM"/>
          </a:p>
        </p:txBody>
      </p:sp>
      <p:sp>
        <p:nvSpPr>
          <p:cNvPr id="6" name="Slide Number Placeholder 5">
            <a:extLst>
              <a:ext uri="{FF2B5EF4-FFF2-40B4-BE49-F238E27FC236}">
                <a16:creationId xmlns:a16="http://schemas.microsoft.com/office/drawing/2014/main" id="{3AB28178-D7CE-484F-8F2B-F9BC1870740C}"/>
              </a:ext>
            </a:extLst>
          </p:cNvPr>
          <p:cNvSpPr>
            <a:spLocks noGrp="1"/>
          </p:cNvSpPr>
          <p:nvPr>
            <p:ph type="sldNum" sz="quarter" idx="12"/>
          </p:nvPr>
        </p:nvSpPr>
        <p:spPr/>
        <p:txBody>
          <a:bodyPr/>
          <a:lstStyle/>
          <a:p>
            <a:fld id="{0EC196DB-6066-4891-A67D-21BB12943A9A}" type="slidenum">
              <a:rPr lang="en-ZM" smtClean="0"/>
              <a:t>‹#›</a:t>
            </a:fld>
            <a:endParaRPr lang="en-ZM"/>
          </a:p>
        </p:txBody>
      </p:sp>
    </p:spTree>
    <p:extLst>
      <p:ext uri="{BB962C8B-B14F-4D97-AF65-F5344CB8AC3E}">
        <p14:creationId xmlns:p14="http://schemas.microsoft.com/office/powerpoint/2010/main" val="39141317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5B225E-D6DC-49D7-87FA-3FEDAD819C50}"/>
              </a:ext>
            </a:extLst>
          </p:cNvPr>
          <p:cNvSpPr>
            <a:spLocks noGrp="1"/>
          </p:cNvSpPr>
          <p:nvPr>
            <p:ph type="title"/>
          </p:nvPr>
        </p:nvSpPr>
        <p:spPr/>
        <p:txBody>
          <a:bodyPr/>
          <a:lstStyle/>
          <a:p>
            <a:r>
              <a:rPr lang="en-US"/>
              <a:t>Click to edit Master title style</a:t>
            </a:r>
            <a:endParaRPr lang="en-ZM"/>
          </a:p>
        </p:txBody>
      </p:sp>
      <p:sp>
        <p:nvSpPr>
          <p:cNvPr id="3" name="Content Placeholder 2">
            <a:extLst>
              <a:ext uri="{FF2B5EF4-FFF2-40B4-BE49-F238E27FC236}">
                <a16:creationId xmlns:a16="http://schemas.microsoft.com/office/drawing/2014/main" id="{30965E3A-C950-4E2A-A142-0922C4E0445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M"/>
          </a:p>
        </p:txBody>
      </p:sp>
      <p:sp>
        <p:nvSpPr>
          <p:cNvPr id="4" name="Content Placeholder 3">
            <a:extLst>
              <a:ext uri="{FF2B5EF4-FFF2-40B4-BE49-F238E27FC236}">
                <a16:creationId xmlns:a16="http://schemas.microsoft.com/office/drawing/2014/main" id="{57F9600B-C769-4BD0-BA24-3D0C3443E81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M"/>
          </a:p>
        </p:txBody>
      </p:sp>
      <p:sp>
        <p:nvSpPr>
          <p:cNvPr id="5" name="Date Placeholder 4">
            <a:extLst>
              <a:ext uri="{FF2B5EF4-FFF2-40B4-BE49-F238E27FC236}">
                <a16:creationId xmlns:a16="http://schemas.microsoft.com/office/drawing/2014/main" id="{DF565EF9-7B3D-4229-B814-C7F7E1407C23}"/>
              </a:ext>
            </a:extLst>
          </p:cNvPr>
          <p:cNvSpPr>
            <a:spLocks noGrp="1"/>
          </p:cNvSpPr>
          <p:nvPr>
            <p:ph type="dt" sz="half" idx="10"/>
          </p:nvPr>
        </p:nvSpPr>
        <p:spPr/>
        <p:txBody>
          <a:bodyPr/>
          <a:lstStyle/>
          <a:p>
            <a:fld id="{C437AED1-5D5F-460B-AF82-0436A9041C07}" type="datetimeFigureOut">
              <a:rPr lang="en-ZM" smtClean="0"/>
              <a:t>15/09/2023</a:t>
            </a:fld>
            <a:endParaRPr lang="en-ZM"/>
          </a:p>
        </p:txBody>
      </p:sp>
      <p:sp>
        <p:nvSpPr>
          <p:cNvPr id="6" name="Footer Placeholder 5">
            <a:extLst>
              <a:ext uri="{FF2B5EF4-FFF2-40B4-BE49-F238E27FC236}">
                <a16:creationId xmlns:a16="http://schemas.microsoft.com/office/drawing/2014/main" id="{6A51B7D7-A775-4E96-B8ED-F59E2285886D}"/>
              </a:ext>
            </a:extLst>
          </p:cNvPr>
          <p:cNvSpPr>
            <a:spLocks noGrp="1"/>
          </p:cNvSpPr>
          <p:nvPr>
            <p:ph type="ftr" sz="quarter" idx="11"/>
          </p:nvPr>
        </p:nvSpPr>
        <p:spPr/>
        <p:txBody>
          <a:bodyPr/>
          <a:lstStyle/>
          <a:p>
            <a:endParaRPr lang="en-ZM"/>
          </a:p>
        </p:txBody>
      </p:sp>
      <p:sp>
        <p:nvSpPr>
          <p:cNvPr id="7" name="Slide Number Placeholder 6">
            <a:extLst>
              <a:ext uri="{FF2B5EF4-FFF2-40B4-BE49-F238E27FC236}">
                <a16:creationId xmlns:a16="http://schemas.microsoft.com/office/drawing/2014/main" id="{3A9677A1-37A5-4B4F-9B35-77D0DF1B347D}"/>
              </a:ext>
            </a:extLst>
          </p:cNvPr>
          <p:cNvSpPr>
            <a:spLocks noGrp="1"/>
          </p:cNvSpPr>
          <p:nvPr>
            <p:ph type="sldNum" sz="quarter" idx="12"/>
          </p:nvPr>
        </p:nvSpPr>
        <p:spPr/>
        <p:txBody>
          <a:bodyPr/>
          <a:lstStyle/>
          <a:p>
            <a:fld id="{0EC196DB-6066-4891-A67D-21BB12943A9A}" type="slidenum">
              <a:rPr lang="en-ZM" smtClean="0"/>
              <a:t>‹#›</a:t>
            </a:fld>
            <a:endParaRPr lang="en-ZM"/>
          </a:p>
        </p:txBody>
      </p:sp>
    </p:spTree>
    <p:extLst>
      <p:ext uri="{BB962C8B-B14F-4D97-AF65-F5344CB8AC3E}">
        <p14:creationId xmlns:p14="http://schemas.microsoft.com/office/powerpoint/2010/main" val="6779535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63DB5F-BCF5-437E-A166-AEDE944CC2A7}"/>
              </a:ext>
            </a:extLst>
          </p:cNvPr>
          <p:cNvSpPr>
            <a:spLocks noGrp="1"/>
          </p:cNvSpPr>
          <p:nvPr>
            <p:ph type="title"/>
          </p:nvPr>
        </p:nvSpPr>
        <p:spPr>
          <a:xfrm>
            <a:off x="839788" y="365125"/>
            <a:ext cx="10515600" cy="1325563"/>
          </a:xfrm>
        </p:spPr>
        <p:txBody>
          <a:bodyPr/>
          <a:lstStyle/>
          <a:p>
            <a:r>
              <a:rPr lang="en-US"/>
              <a:t>Click to edit Master title style</a:t>
            </a:r>
            <a:endParaRPr lang="en-ZM"/>
          </a:p>
        </p:txBody>
      </p:sp>
      <p:sp>
        <p:nvSpPr>
          <p:cNvPr id="3" name="Text Placeholder 2">
            <a:extLst>
              <a:ext uri="{FF2B5EF4-FFF2-40B4-BE49-F238E27FC236}">
                <a16:creationId xmlns:a16="http://schemas.microsoft.com/office/drawing/2014/main" id="{F9633FFB-D4D1-4A31-BF72-87D6F2E2BE7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9E87F7F-3DC8-4134-BA64-B80861E2E74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M"/>
          </a:p>
        </p:txBody>
      </p:sp>
      <p:sp>
        <p:nvSpPr>
          <p:cNvPr id="5" name="Text Placeholder 4">
            <a:extLst>
              <a:ext uri="{FF2B5EF4-FFF2-40B4-BE49-F238E27FC236}">
                <a16:creationId xmlns:a16="http://schemas.microsoft.com/office/drawing/2014/main" id="{F808E5F1-2005-43EA-ADBA-603ECB58CDE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C85429A-E54D-4BFA-B70A-4F2E62A062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M"/>
          </a:p>
        </p:txBody>
      </p:sp>
      <p:sp>
        <p:nvSpPr>
          <p:cNvPr id="7" name="Date Placeholder 6">
            <a:extLst>
              <a:ext uri="{FF2B5EF4-FFF2-40B4-BE49-F238E27FC236}">
                <a16:creationId xmlns:a16="http://schemas.microsoft.com/office/drawing/2014/main" id="{2D9E5077-CB47-493B-BF0E-F31215C21B5D}"/>
              </a:ext>
            </a:extLst>
          </p:cNvPr>
          <p:cNvSpPr>
            <a:spLocks noGrp="1"/>
          </p:cNvSpPr>
          <p:nvPr>
            <p:ph type="dt" sz="half" idx="10"/>
          </p:nvPr>
        </p:nvSpPr>
        <p:spPr/>
        <p:txBody>
          <a:bodyPr/>
          <a:lstStyle/>
          <a:p>
            <a:fld id="{C437AED1-5D5F-460B-AF82-0436A9041C07}" type="datetimeFigureOut">
              <a:rPr lang="en-ZM" smtClean="0"/>
              <a:t>15/09/2023</a:t>
            </a:fld>
            <a:endParaRPr lang="en-ZM"/>
          </a:p>
        </p:txBody>
      </p:sp>
      <p:sp>
        <p:nvSpPr>
          <p:cNvPr id="8" name="Footer Placeholder 7">
            <a:extLst>
              <a:ext uri="{FF2B5EF4-FFF2-40B4-BE49-F238E27FC236}">
                <a16:creationId xmlns:a16="http://schemas.microsoft.com/office/drawing/2014/main" id="{108A1D7D-45E1-4B46-B403-7233345FFA08}"/>
              </a:ext>
            </a:extLst>
          </p:cNvPr>
          <p:cNvSpPr>
            <a:spLocks noGrp="1"/>
          </p:cNvSpPr>
          <p:nvPr>
            <p:ph type="ftr" sz="quarter" idx="11"/>
          </p:nvPr>
        </p:nvSpPr>
        <p:spPr/>
        <p:txBody>
          <a:bodyPr/>
          <a:lstStyle/>
          <a:p>
            <a:endParaRPr lang="en-ZM"/>
          </a:p>
        </p:txBody>
      </p:sp>
      <p:sp>
        <p:nvSpPr>
          <p:cNvPr id="9" name="Slide Number Placeholder 8">
            <a:extLst>
              <a:ext uri="{FF2B5EF4-FFF2-40B4-BE49-F238E27FC236}">
                <a16:creationId xmlns:a16="http://schemas.microsoft.com/office/drawing/2014/main" id="{20A4EDB6-DE7C-4606-B8B7-1CE57B46ECDB}"/>
              </a:ext>
            </a:extLst>
          </p:cNvPr>
          <p:cNvSpPr>
            <a:spLocks noGrp="1"/>
          </p:cNvSpPr>
          <p:nvPr>
            <p:ph type="sldNum" sz="quarter" idx="12"/>
          </p:nvPr>
        </p:nvSpPr>
        <p:spPr/>
        <p:txBody>
          <a:bodyPr/>
          <a:lstStyle/>
          <a:p>
            <a:fld id="{0EC196DB-6066-4891-A67D-21BB12943A9A}" type="slidenum">
              <a:rPr lang="en-ZM" smtClean="0"/>
              <a:t>‹#›</a:t>
            </a:fld>
            <a:endParaRPr lang="en-ZM"/>
          </a:p>
        </p:txBody>
      </p:sp>
    </p:spTree>
    <p:extLst>
      <p:ext uri="{BB962C8B-B14F-4D97-AF65-F5344CB8AC3E}">
        <p14:creationId xmlns:p14="http://schemas.microsoft.com/office/powerpoint/2010/main" val="11742382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5F235-B478-4A6C-A016-DE527AE17CFE}"/>
              </a:ext>
            </a:extLst>
          </p:cNvPr>
          <p:cNvSpPr>
            <a:spLocks noGrp="1"/>
          </p:cNvSpPr>
          <p:nvPr>
            <p:ph type="title"/>
          </p:nvPr>
        </p:nvSpPr>
        <p:spPr/>
        <p:txBody>
          <a:bodyPr/>
          <a:lstStyle/>
          <a:p>
            <a:r>
              <a:rPr lang="en-US"/>
              <a:t>Click to edit Master title style</a:t>
            </a:r>
            <a:endParaRPr lang="en-ZM"/>
          </a:p>
        </p:txBody>
      </p:sp>
      <p:sp>
        <p:nvSpPr>
          <p:cNvPr id="3" name="Date Placeholder 2">
            <a:extLst>
              <a:ext uri="{FF2B5EF4-FFF2-40B4-BE49-F238E27FC236}">
                <a16:creationId xmlns:a16="http://schemas.microsoft.com/office/drawing/2014/main" id="{DF15FC05-FF37-4FB3-8DC1-AE43F42778C6}"/>
              </a:ext>
            </a:extLst>
          </p:cNvPr>
          <p:cNvSpPr>
            <a:spLocks noGrp="1"/>
          </p:cNvSpPr>
          <p:nvPr>
            <p:ph type="dt" sz="half" idx="10"/>
          </p:nvPr>
        </p:nvSpPr>
        <p:spPr/>
        <p:txBody>
          <a:bodyPr/>
          <a:lstStyle/>
          <a:p>
            <a:fld id="{C437AED1-5D5F-460B-AF82-0436A9041C07}" type="datetimeFigureOut">
              <a:rPr lang="en-ZM" smtClean="0"/>
              <a:t>15/09/2023</a:t>
            </a:fld>
            <a:endParaRPr lang="en-ZM"/>
          </a:p>
        </p:txBody>
      </p:sp>
      <p:sp>
        <p:nvSpPr>
          <p:cNvPr id="4" name="Footer Placeholder 3">
            <a:extLst>
              <a:ext uri="{FF2B5EF4-FFF2-40B4-BE49-F238E27FC236}">
                <a16:creationId xmlns:a16="http://schemas.microsoft.com/office/drawing/2014/main" id="{17822389-636A-4924-BDC1-A031F1BB461E}"/>
              </a:ext>
            </a:extLst>
          </p:cNvPr>
          <p:cNvSpPr>
            <a:spLocks noGrp="1"/>
          </p:cNvSpPr>
          <p:nvPr>
            <p:ph type="ftr" sz="quarter" idx="11"/>
          </p:nvPr>
        </p:nvSpPr>
        <p:spPr/>
        <p:txBody>
          <a:bodyPr/>
          <a:lstStyle/>
          <a:p>
            <a:endParaRPr lang="en-ZM"/>
          </a:p>
        </p:txBody>
      </p:sp>
      <p:sp>
        <p:nvSpPr>
          <p:cNvPr id="5" name="Slide Number Placeholder 4">
            <a:extLst>
              <a:ext uri="{FF2B5EF4-FFF2-40B4-BE49-F238E27FC236}">
                <a16:creationId xmlns:a16="http://schemas.microsoft.com/office/drawing/2014/main" id="{8C7FFA72-6A6E-4AC4-880D-800B34070B65}"/>
              </a:ext>
            </a:extLst>
          </p:cNvPr>
          <p:cNvSpPr>
            <a:spLocks noGrp="1"/>
          </p:cNvSpPr>
          <p:nvPr>
            <p:ph type="sldNum" sz="quarter" idx="12"/>
          </p:nvPr>
        </p:nvSpPr>
        <p:spPr/>
        <p:txBody>
          <a:bodyPr/>
          <a:lstStyle/>
          <a:p>
            <a:fld id="{0EC196DB-6066-4891-A67D-21BB12943A9A}" type="slidenum">
              <a:rPr lang="en-ZM" smtClean="0"/>
              <a:t>‹#›</a:t>
            </a:fld>
            <a:endParaRPr lang="en-ZM"/>
          </a:p>
        </p:txBody>
      </p:sp>
    </p:spTree>
    <p:extLst>
      <p:ext uri="{BB962C8B-B14F-4D97-AF65-F5344CB8AC3E}">
        <p14:creationId xmlns:p14="http://schemas.microsoft.com/office/powerpoint/2010/main" val="23469789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29728D1-DCF1-47E1-A0C8-66607B057C2E}"/>
              </a:ext>
            </a:extLst>
          </p:cNvPr>
          <p:cNvSpPr>
            <a:spLocks noGrp="1"/>
          </p:cNvSpPr>
          <p:nvPr>
            <p:ph type="dt" sz="half" idx="10"/>
          </p:nvPr>
        </p:nvSpPr>
        <p:spPr/>
        <p:txBody>
          <a:bodyPr/>
          <a:lstStyle/>
          <a:p>
            <a:fld id="{C437AED1-5D5F-460B-AF82-0436A9041C07}" type="datetimeFigureOut">
              <a:rPr lang="en-ZM" smtClean="0"/>
              <a:t>15/09/2023</a:t>
            </a:fld>
            <a:endParaRPr lang="en-ZM"/>
          </a:p>
        </p:txBody>
      </p:sp>
      <p:sp>
        <p:nvSpPr>
          <p:cNvPr id="3" name="Footer Placeholder 2">
            <a:extLst>
              <a:ext uri="{FF2B5EF4-FFF2-40B4-BE49-F238E27FC236}">
                <a16:creationId xmlns:a16="http://schemas.microsoft.com/office/drawing/2014/main" id="{958945FC-F736-45BF-86D9-2137A7D54C8D}"/>
              </a:ext>
            </a:extLst>
          </p:cNvPr>
          <p:cNvSpPr>
            <a:spLocks noGrp="1"/>
          </p:cNvSpPr>
          <p:nvPr>
            <p:ph type="ftr" sz="quarter" idx="11"/>
          </p:nvPr>
        </p:nvSpPr>
        <p:spPr/>
        <p:txBody>
          <a:bodyPr/>
          <a:lstStyle/>
          <a:p>
            <a:endParaRPr lang="en-ZM"/>
          </a:p>
        </p:txBody>
      </p:sp>
      <p:sp>
        <p:nvSpPr>
          <p:cNvPr id="4" name="Slide Number Placeholder 3">
            <a:extLst>
              <a:ext uri="{FF2B5EF4-FFF2-40B4-BE49-F238E27FC236}">
                <a16:creationId xmlns:a16="http://schemas.microsoft.com/office/drawing/2014/main" id="{998C6222-59E9-4FF3-A78E-3F2F41CB2E82}"/>
              </a:ext>
            </a:extLst>
          </p:cNvPr>
          <p:cNvSpPr>
            <a:spLocks noGrp="1"/>
          </p:cNvSpPr>
          <p:nvPr>
            <p:ph type="sldNum" sz="quarter" idx="12"/>
          </p:nvPr>
        </p:nvSpPr>
        <p:spPr/>
        <p:txBody>
          <a:bodyPr/>
          <a:lstStyle/>
          <a:p>
            <a:fld id="{0EC196DB-6066-4891-A67D-21BB12943A9A}" type="slidenum">
              <a:rPr lang="en-ZM" smtClean="0"/>
              <a:t>‹#›</a:t>
            </a:fld>
            <a:endParaRPr lang="en-ZM"/>
          </a:p>
        </p:txBody>
      </p:sp>
    </p:spTree>
    <p:extLst>
      <p:ext uri="{BB962C8B-B14F-4D97-AF65-F5344CB8AC3E}">
        <p14:creationId xmlns:p14="http://schemas.microsoft.com/office/powerpoint/2010/main" val="27819421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E89A5-7306-4A77-8D81-348EF5ECA31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M"/>
          </a:p>
        </p:txBody>
      </p:sp>
      <p:sp>
        <p:nvSpPr>
          <p:cNvPr id="3" name="Content Placeholder 2">
            <a:extLst>
              <a:ext uri="{FF2B5EF4-FFF2-40B4-BE49-F238E27FC236}">
                <a16:creationId xmlns:a16="http://schemas.microsoft.com/office/drawing/2014/main" id="{5E72A2D3-AF79-4A70-B59A-76437FCE66E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M"/>
          </a:p>
        </p:txBody>
      </p:sp>
      <p:sp>
        <p:nvSpPr>
          <p:cNvPr id="4" name="Text Placeholder 3">
            <a:extLst>
              <a:ext uri="{FF2B5EF4-FFF2-40B4-BE49-F238E27FC236}">
                <a16:creationId xmlns:a16="http://schemas.microsoft.com/office/drawing/2014/main" id="{233D5840-968F-4783-90DC-A8D2025C8C1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2F41BB6-E883-40C6-A658-4B059566F38E}"/>
              </a:ext>
            </a:extLst>
          </p:cNvPr>
          <p:cNvSpPr>
            <a:spLocks noGrp="1"/>
          </p:cNvSpPr>
          <p:nvPr>
            <p:ph type="dt" sz="half" idx="10"/>
          </p:nvPr>
        </p:nvSpPr>
        <p:spPr/>
        <p:txBody>
          <a:bodyPr/>
          <a:lstStyle/>
          <a:p>
            <a:fld id="{C437AED1-5D5F-460B-AF82-0436A9041C07}" type="datetimeFigureOut">
              <a:rPr lang="en-ZM" smtClean="0"/>
              <a:t>15/09/2023</a:t>
            </a:fld>
            <a:endParaRPr lang="en-ZM"/>
          </a:p>
        </p:txBody>
      </p:sp>
      <p:sp>
        <p:nvSpPr>
          <p:cNvPr id="6" name="Footer Placeholder 5">
            <a:extLst>
              <a:ext uri="{FF2B5EF4-FFF2-40B4-BE49-F238E27FC236}">
                <a16:creationId xmlns:a16="http://schemas.microsoft.com/office/drawing/2014/main" id="{C5B0E3FA-6D65-43E2-B0D3-903121FDE827}"/>
              </a:ext>
            </a:extLst>
          </p:cNvPr>
          <p:cNvSpPr>
            <a:spLocks noGrp="1"/>
          </p:cNvSpPr>
          <p:nvPr>
            <p:ph type="ftr" sz="quarter" idx="11"/>
          </p:nvPr>
        </p:nvSpPr>
        <p:spPr/>
        <p:txBody>
          <a:bodyPr/>
          <a:lstStyle/>
          <a:p>
            <a:endParaRPr lang="en-ZM"/>
          </a:p>
        </p:txBody>
      </p:sp>
      <p:sp>
        <p:nvSpPr>
          <p:cNvPr id="7" name="Slide Number Placeholder 6">
            <a:extLst>
              <a:ext uri="{FF2B5EF4-FFF2-40B4-BE49-F238E27FC236}">
                <a16:creationId xmlns:a16="http://schemas.microsoft.com/office/drawing/2014/main" id="{5B3AB735-AB0D-471F-8261-03C2528BBB7C}"/>
              </a:ext>
            </a:extLst>
          </p:cNvPr>
          <p:cNvSpPr>
            <a:spLocks noGrp="1"/>
          </p:cNvSpPr>
          <p:nvPr>
            <p:ph type="sldNum" sz="quarter" idx="12"/>
          </p:nvPr>
        </p:nvSpPr>
        <p:spPr/>
        <p:txBody>
          <a:bodyPr/>
          <a:lstStyle/>
          <a:p>
            <a:fld id="{0EC196DB-6066-4891-A67D-21BB12943A9A}" type="slidenum">
              <a:rPr lang="en-ZM" smtClean="0"/>
              <a:t>‹#›</a:t>
            </a:fld>
            <a:endParaRPr lang="en-ZM"/>
          </a:p>
        </p:txBody>
      </p:sp>
    </p:spTree>
    <p:extLst>
      <p:ext uri="{BB962C8B-B14F-4D97-AF65-F5344CB8AC3E}">
        <p14:creationId xmlns:p14="http://schemas.microsoft.com/office/powerpoint/2010/main" val="31597223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AAD8B9-6590-4E4E-8CAA-3D46F615F65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M"/>
          </a:p>
        </p:txBody>
      </p:sp>
      <p:sp>
        <p:nvSpPr>
          <p:cNvPr id="3" name="Picture Placeholder 2">
            <a:extLst>
              <a:ext uri="{FF2B5EF4-FFF2-40B4-BE49-F238E27FC236}">
                <a16:creationId xmlns:a16="http://schemas.microsoft.com/office/drawing/2014/main" id="{F9D893B7-DDBA-43C7-BD1B-21943C12E85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M"/>
          </a:p>
        </p:txBody>
      </p:sp>
      <p:sp>
        <p:nvSpPr>
          <p:cNvPr id="4" name="Text Placeholder 3">
            <a:extLst>
              <a:ext uri="{FF2B5EF4-FFF2-40B4-BE49-F238E27FC236}">
                <a16:creationId xmlns:a16="http://schemas.microsoft.com/office/drawing/2014/main" id="{6D882C3E-66B9-4FAD-83E1-7B6C6E4842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417003-CF10-42EB-A835-2941B36B3AAB}"/>
              </a:ext>
            </a:extLst>
          </p:cNvPr>
          <p:cNvSpPr>
            <a:spLocks noGrp="1"/>
          </p:cNvSpPr>
          <p:nvPr>
            <p:ph type="dt" sz="half" idx="10"/>
          </p:nvPr>
        </p:nvSpPr>
        <p:spPr/>
        <p:txBody>
          <a:bodyPr/>
          <a:lstStyle/>
          <a:p>
            <a:fld id="{C437AED1-5D5F-460B-AF82-0436A9041C07}" type="datetimeFigureOut">
              <a:rPr lang="en-ZM" smtClean="0"/>
              <a:t>15/09/2023</a:t>
            </a:fld>
            <a:endParaRPr lang="en-ZM"/>
          </a:p>
        </p:txBody>
      </p:sp>
      <p:sp>
        <p:nvSpPr>
          <p:cNvPr id="6" name="Footer Placeholder 5">
            <a:extLst>
              <a:ext uri="{FF2B5EF4-FFF2-40B4-BE49-F238E27FC236}">
                <a16:creationId xmlns:a16="http://schemas.microsoft.com/office/drawing/2014/main" id="{47ED93C7-9D95-4E36-A75C-2A2181C16059}"/>
              </a:ext>
            </a:extLst>
          </p:cNvPr>
          <p:cNvSpPr>
            <a:spLocks noGrp="1"/>
          </p:cNvSpPr>
          <p:nvPr>
            <p:ph type="ftr" sz="quarter" idx="11"/>
          </p:nvPr>
        </p:nvSpPr>
        <p:spPr/>
        <p:txBody>
          <a:bodyPr/>
          <a:lstStyle/>
          <a:p>
            <a:endParaRPr lang="en-ZM"/>
          </a:p>
        </p:txBody>
      </p:sp>
      <p:sp>
        <p:nvSpPr>
          <p:cNvPr id="7" name="Slide Number Placeholder 6">
            <a:extLst>
              <a:ext uri="{FF2B5EF4-FFF2-40B4-BE49-F238E27FC236}">
                <a16:creationId xmlns:a16="http://schemas.microsoft.com/office/drawing/2014/main" id="{195D000D-9E37-4B79-B4B0-9A35572117C2}"/>
              </a:ext>
            </a:extLst>
          </p:cNvPr>
          <p:cNvSpPr>
            <a:spLocks noGrp="1"/>
          </p:cNvSpPr>
          <p:nvPr>
            <p:ph type="sldNum" sz="quarter" idx="12"/>
          </p:nvPr>
        </p:nvSpPr>
        <p:spPr/>
        <p:txBody>
          <a:bodyPr/>
          <a:lstStyle/>
          <a:p>
            <a:fld id="{0EC196DB-6066-4891-A67D-21BB12943A9A}" type="slidenum">
              <a:rPr lang="en-ZM" smtClean="0"/>
              <a:t>‹#›</a:t>
            </a:fld>
            <a:endParaRPr lang="en-ZM"/>
          </a:p>
        </p:txBody>
      </p:sp>
    </p:spTree>
    <p:extLst>
      <p:ext uri="{BB962C8B-B14F-4D97-AF65-F5344CB8AC3E}">
        <p14:creationId xmlns:p14="http://schemas.microsoft.com/office/powerpoint/2010/main" val="3365564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2DE89E2-1B13-46F3-9050-25F6F4895DF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ZM"/>
          </a:p>
        </p:txBody>
      </p:sp>
      <p:sp>
        <p:nvSpPr>
          <p:cNvPr id="3" name="Text Placeholder 2">
            <a:extLst>
              <a:ext uri="{FF2B5EF4-FFF2-40B4-BE49-F238E27FC236}">
                <a16:creationId xmlns:a16="http://schemas.microsoft.com/office/drawing/2014/main" id="{85B398D2-B7AD-43B5-BBFC-E13159F06DA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M"/>
          </a:p>
        </p:txBody>
      </p:sp>
      <p:sp>
        <p:nvSpPr>
          <p:cNvPr id="4" name="Date Placeholder 3">
            <a:extLst>
              <a:ext uri="{FF2B5EF4-FFF2-40B4-BE49-F238E27FC236}">
                <a16:creationId xmlns:a16="http://schemas.microsoft.com/office/drawing/2014/main" id="{5E5A987F-104E-47E3-A0A7-FFE76C6361C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37AED1-5D5F-460B-AF82-0436A9041C07}" type="datetimeFigureOut">
              <a:rPr lang="en-ZM" smtClean="0"/>
              <a:t>15/09/2023</a:t>
            </a:fld>
            <a:endParaRPr lang="en-ZM"/>
          </a:p>
        </p:txBody>
      </p:sp>
      <p:sp>
        <p:nvSpPr>
          <p:cNvPr id="5" name="Footer Placeholder 4">
            <a:extLst>
              <a:ext uri="{FF2B5EF4-FFF2-40B4-BE49-F238E27FC236}">
                <a16:creationId xmlns:a16="http://schemas.microsoft.com/office/drawing/2014/main" id="{356F6EB2-FFF3-4601-ACAB-15E1847C111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M"/>
          </a:p>
        </p:txBody>
      </p:sp>
      <p:sp>
        <p:nvSpPr>
          <p:cNvPr id="6" name="Slide Number Placeholder 5">
            <a:extLst>
              <a:ext uri="{FF2B5EF4-FFF2-40B4-BE49-F238E27FC236}">
                <a16:creationId xmlns:a16="http://schemas.microsoft.com/office/drawing/2014/main" id="{1484AC68-F700-4744-9DE0-DDAD689DA92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C196DB-6066-4891-A67D-21BB12943A9A}" type="slidenum">
              <a:rPr lang="en-ZM" smtClean="0"/>
              <a:t>‹#›</a:t>
            </a:fld>
            <a:endParaRPr lang="en-ZM"/>
          </a:p>
        </p:txBody>
      </p:sp>
    </p:spTree>
    <p:extLst>
      <p:ext uri="{BB962C8B-B14F-4D97-AF65-F5344CB8AC3E}">
        <p14:creationId xmlns:p14="http://schemas.microsoft.com/office/powerpoint/2010/main" val="11328606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ZM"/>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hyperlink" Target="https://en.wikipedia.org/wiki/Fossil_fuel_phase-out" TargetMode="External"/><Relationship Id="rId2" Type="http://schemas.openxmlformats.org/officeDocument/2006/relationships/hyperlink" Target="https://en.wikipedia.org/wiki/Loss_and_damage" TargetMode="External"/><Relationship Id="rId1" Type="http://schemas.openxmlformats.org/officeDocument/2006/relationships/slideLayout" Target="../slideLayouts/slideLayout7.xml"/><Relationship Id="rId5" Type="http://schemas.openxmlformats.org/officeDocument/2006/relationships/hyperlink" Target="https://en.wikipedia.org/wiki/Greenhouse_gas_emissions" TargetMode="External"/><Relationship Id="rId4" Type="http://schemas.openxmlformats.org/officeDocument/2006/relationships/hyperlink" Target="https://en.wikipedia.org/w/index.php?title=Low_emission_energy&amp;action=edit&amp;redlink=1"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hyperlink" Target="https://www.bing.com/ck/a?!&amp;&amp;p=1b4aef32c847897eJmltdHM9MTY5NDA0NDgwMCZpZ3VpZD0zMTRiOWY3NS00ZTEyLTZkNTItMTFhYi04ZTQ1NGY5ODZjMmUmaW5zaWQ9NTE3Mg&amp;ptn=3&amp;hsh=3&amp;fclid=314b9f75-4e12-6d52-11ab-8e454f986c2e&amp;psq=fossil+fuels+and+climate+change+the+facts&amp;u=a1aHR0cHM6Ly93d3cuY2xpZW50ZWFydGgub3JnL2xhdGVzdC9sYXRlc3QtdXBkYXRlcy9zdG9yaWVzL2Zvc3NpbC1mdWVscy1hbmQtY2xpbWF0ZS1jaGFuZ2UtdGhlLWZhY3RzLw&amp;ntb=1"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ACABF31-1E84-4204-886C-DB6CA19D45DF}"/>
              </a:ext>
            </a:extLst>
          </p:cNvPr>
          <p:cNvSpPr/>
          <p:nvPr/>
        </p:nvSpPr>
        <p:spPr>
          <a:xfrm>
            <a:off x="2462250" y="2899778"/>
            <a:ext cx="6896440" cy="707886"/>
          </a:xfrm>
          <a:prstGeom prst="rect">
            <a:avLst/>
          </a:prstGeom>
        </p:spPr>
        <p:txBody>
          <a:bodyPr wrap="none">
            <a:spAutoFit/>
          </a:bodyPr>
          <a:lstStyle/>
          <a:p>
            <a:pPr algn="ctr"/>
            <a:r>
              <a:rPr lang="en-GB" sz="4000" b="1" dirty="0">
                <a:solidFill>
                  <a:srgbClr val="FF0000"/>
                </a:solidFill>
              </a:rPr>
              <a:t>MINING AND CLIMATE CHANGE</a:t>
            </a:r>
          </a:p>
        </p:txBody>
      </p:sp>
    </p:spTree>
    <p:extLst>
      <p:ext uri="{BB962C8B-B14F-4D97-AF65-F5344CB8AC3E}">
        <p14:creationId xmlns:p14="http://schemas.microsoft.com/office/powerpoint/2010/main" val="1126461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CC73DF7-CEE1-4C3F-9829-EA51071F21FE}"/>
              </a:ext>
            </a:extLst>
          </p:cNvPr>
          <p:cNvSpPr/>
          <p:nvPr/>
        </p:nvSpPr>
        <p:spPr>
          <a:xfrm>
            <a:off x="132735" y="115133"/>
            <a:ext cx="11798710" cy="1600438"/>
          </a:xfrm>
          <a:prstGeom prst="rect">
            <a:avLst/>
          </a:prstGeom>
        </p:spPr>
        <p:txBody>
          <a:bodyPr wrap="square">
            <a:spAutoFit/>
          </a:bodyPr>
          <a:lstStyle/>
          <a:p>
            <a:pPr fontAlgn="base"/>
            <a:r>
              <a:rPr lang="en-US" sz="3200" b="1" dirty="0"/>
              <a:t>Developing countries</a:t>
            </a:r>
            <a:endParaRPr lang="en-US" sz="3200" dirty="0"/>
          </a:p>
          <a:p>
            <a:pPr fontAlgn="base"/>
            <a:endParaRPr lang="en-US" dirty="0"/>
          </a:p>
          <a:p>
            <a:pPr fontAlgn="base"/>
            <a:r>
              <a:rPr lang="en-US" sz="2400" dirty="0"/>
              <a:t>The agreement pledged to significantly increase money to help poor countries cope with the effects of climate change  and make the switch to clean energy</a:t>
            </a:r>
            <a:endParaRPr lang="en-ZM" sz="2400" dirty="0"/>
          </a:p>
        </p:txBody>
      </p:sp>
    </p:spTree>
    <p:extLst>
      <p:ext uri="{BB962C8B-B14F-4D97-AF65-F5344CB8AC3E}">
        <p14:creationId xmlns:p14="http://schemas.microsoft.com/office/powerpoint/2010/main" val="13683803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73CAFC8-F165-466D-B1AD-79CF30C744D2}"/>
              </a:ext>
            </a:extLst>
          </p:cNvPr>
          <p:cNvSpPr/>
          <p:nvPr/>
        </p:nvSpPr>
        <p:spPr>
          <a:xfrm>
            <a:off x="371061" y="257124"/>
            <a:ext cx="11423374" cy="5078313"/>
          </a:xfrm>
          <a:prstGeom prst="rect">
            <a:avLst/>
          </a:prstGeom>
        </p:spPr>
        <p:txBody>
          <a:bodyPr wrap="square">
            <a:spAutoFit/>
          </a:bodyPr>
          <a:lstStyle/>
          <a:p>
            <a:r>
              <a:rPr lang="en-US" sz="2800" b="1" dirty="0">
                <a:solidFill>
                  <a:srgbClr val="FF0000"/>
                </a:solidFill>
                <a:latin typeface="Linux Libertine"/>
              </a:rPr>
              <a:t>Cop 27 – Egypt (2022)</a:t>
            </a:r>
          </a:p>
          <a:p>
            <a:endParaRPr lang="en-US" dirty="0">
              <a:solidFill>
                <a:srgbClr val="000000"/>
              </a:solidFill>
              <a:latin typeface="Linux Libertine"/>
            </a:endParaRPr>
          </a:p>
          <a:p>
            <a:r>
              <a:rPr lang="en-US" sz="2800" b="1" dirty="0">
                <a:solidFill>
                  <a:srgbClr val="000000"/>
                </a:solidFill>
                <a:latin typeface="Linux Libertine"/>
              </a:rPr>
              <a:t>Outcomes</a:t>
            </a:r>
            <a:endParaRPr lang="en-US" sz="2800" b="1" dirty="0">
              <a:solidFill>
                <a:srgbClr val="54595D"/>
              </a:solidFill>
              <a:latin typeface="Arial" panose="020B0604020202020204" pitchFamily="34" charset="0"/>
            </a:endParaRPr>
          </a:p>
          <a:p>
            <a:endParaRPr lang="en-US" dirty="0">
              <a:solidFill>
                <a:srgbClr val="000000"/>
              </a:solidFill>
              <a:latin typeface="Linux Libertine"/>
            </a:endParaRPr>
          </a:p>
          <a:p>
            <a:pPr marL="285750" indent="-285750" algn="just">
              <a:buFont typeface="Arial" panose="020B0604020202020204" pitchFamily="34" charset="0"/>
              <a:buChar char="•"/>
            </a:pPr>
            <a:r>
              <a:rPr lang="en-US" sz="2400" dirty="0">
                <a:solidFill>
                  <a:srgbClr val="202122"/>
                </a:solidFill>
                <a:latin typeface="Arial" panose="020B0604020202020204" pitchFamily="34" charset="0"/>
              </a:rPr>
              <a:t>At the conference, a </a:t>
            </a:r>
            <a:r>
              <a:rPr lang="en-US" sz="2400" dirty="0">
                <a:solidFill>
                  <a:srgbClr val="3366CC"/>
                </a:solidFill>
                <a:latin typeface="Arial" panose="020B0604020202020204" pitchFamily="34" charset="0"/>
                <a:hlinkClick r:id="rId2" tooltip="Loss and damage"/>
              </a:rPr>
              <a:t>loss and damage</a:t>
            </a:r>
            <a:r>
              <a:rPr lang="en-US" sz="2400" dirty="0">
                <a:solidFill>
                  <a:srgbClr val="202122"/>
                </a:solidFill>
                <a:latin typeface="Arial" panose="020B0604020202020204" pitchFamily="34" charset="0"/>
              </a:rPr>
              <a:t> fund was agreed for the first time, which was considered a significant achievement.</a:t>
            </a:r>
          </a:p>
          <a:p>
            <a:pPr algn="just"/>
            <a:endParaRPr lang="en-US" sz="2400" dirty="0">
              <a:solidFill>
                <a:srgbClr val="202122"/>
              </a:solidFill>
              <a:latin typeface="Arial" panose="020B0604020202020204" pitchFamily="34" charset="0"/>
            </a:endParaRPr>
          </a:p>
          <a:p>
            <a:pPr marL="285750" indent="-285750" algn="just">
              <a:buFont typeface="Arial" panose="020B0604020202020204" pitchFamily="34" charset="0"/>
              <a:buChar char="•"/>
            </a:pPr>
            <a:r>
              <a:rPr lang="en-US" sz="2400" dirty="0">
                <a:solidFill>
                  <a:srgbClr val="202122"/>
                </a:solidFill>
                <a:latin typeface="Arial" panose="020B0604020202020204" pitchFamily="34" charset="0"/>
              </a:rPr>
              <a:t>The </a:t>
            </a:r>
            <a:r>
              <a:rPr lang="en-US" sz="2400" dirty="0">
                <a:solidFill>
                  <a:srgbClr val="3366CC"/>
                </a:solidFill>
                <a:latin typeface="Arial" panose="020B0604020202020204" pitchFamily="34" charset="0"/>
                <a:hlinkClick r:id="rId2" tooltip="Loss and damage"/>
              </a:rPr>
              <a:t>loss and damage</a:t>
            </a:r>
            <a:r>
              <a:rPr lang="en-US" sz="2400" dirty="0">
                <a:solidFill>
                  <a:srgbClr val="202122"/>
                </a:solidFill>
                <a:latin typeface="Arial" panose="020B0604020202020204" pitchFamily="34" charset="0"/>
              </a:rPr>
              <a:t> fund is an agreement to provide funding to countries who are most vulnerable and affected by climate change. This was a very significant breakthrough that helps developing countries that experience the worst impacts.</a:t>
            </a:r>
            <a:endParaRPr lang="en-US" sz="2400" baseline="30000" dirty="0">
              <a:solidFill>
                <a:srgbClr val="3366CC"/>
              </a:solidFill>
              <a:latin typeface="Arial" panose="020B0604020202020204" pitchFamily="34" charset="0"/>
            </a:endParaRPr>
          </a:p>
          <a:p>
            <a:pPr algn="just"/>
            <a:endParaRPr lang="en-US" sz="2400" baseline="30000" dirty="0">
              <a:solidFill>
                <a:srgbClr val="3366CC"/>
              </a:solidFill>
              <a:latin typeface="Arial" panose="020B0604020202020204" pitchFamily="34" charset="0"/>
            </a:endParaRPr>
          </a:p>
          <a:p>
            <a:pPr marL="285750" indent="-285750" algn="just">
              <a:buFont typeface="Arial" panose="020B0604020202020204" pitchFamily="34" charset="0"/>
              <a:buChar char="•"/>
            </a:pPr>
            <a:r>
              <a:rPr lang="en-US" sz="2400" dirty="0">
                <a:solidFill>
                  <a:srgbClr val="202122"/>
                </a:solidFill>
                <a:latin typeface="Arial" panose="020B0604020202020204" pitchFamily="34" charset="0"/>
              </a:rPr>
              <a:t>A commitment to </a:t>
            </a:r>
            <a:r>
              <a:rPr lang="en-US" sz="2400" dirty="0">
                <a:solidFill>
                  <a:srgbClr val="3366CC"/>
                </a:solidFill>
                <a:latin typeface="Arial" panose="020B0604020202020204" pitchFamily="34" charset="0"/>
                <a:hlinkClick r:id="rId3" tooltip="Fossil fuel phase-out"/>
              </a:rPr>
              <a:t>phase out fossil fuels</a:t>
            </a:r>
            <a:r>
              <a:rPr lang="en-US" sz="2400" dirty="0">
                <a:solidFill>
                  <a:srgbClr val="202122"/>
                </a:solidFill>
                <a:latin typeface="Arial" panose="020B0604020202020204" pitchFamily="34" charset="0"/>
              </a:rPr>
              <a:t> was not made. Countries had failed to move away from fossil fuels. Although they have focused on "</a:t>
            </a:r>
            <a:r>
              <a:rPr lang="en-US" sz="2400" dirty="0">
                <a:solidFill>
                  <a:srgbClr val="D73333"/>
                </a:solidFill>
                <a:latin typeface="Arial" panose="020B0604020202020204" pitchFamily="34" charset="0"/>
                <a:hlinkClick r:id="rId4" tooltip="Low emission energy (page does not exist)"/>
              </a:rPr>
              <a:t>low emission energy</a:t>
            </a:r>
            <a:r>
              <a:rPr lang="en-US" sz="2400" dirty="0">
                <a:solidFill>
                  <a:srgbClr val="202122"/>
                </a:solidFill>
                <a:latin typeface="Arial" panose="020B0604020202020204" pitchFamily="34" charset="0"/>
              </a:rPr>
              <a:t>", this still continues to be a source of </a:t>
            </a:r>
            <a:r>
              <a:rPr lang="en-US" sz="2400" dirty="0">
                <a:solidFill>
                  <a:srgbClr val="3366CC"/>
                </a:solidFill>
                <a:latin typeface="Arial" panose="020B0604020202020204" pitchFamily="34" charset="0"/>
                <a:hlinkClick r:id="rId5" tooltip="Greenhouse gas emissions"/>
              </a:rPr>
              <a:t>greenhouse gas emissions</a:t>
            </a:r>
            <a:r>
              <a:rPr lang="en-US" sz="2400" dirty="0">
                <a:solidFill>
                  <a:srgbClr val="202122"/>
                </a:solidFill>
                <a:latin typeface="Arial" panose="020B0604020202020204" pitchFamily="34" charset="0"/>
              </a:rPr>
              <a:t>.</a:t>
            </a:r>
            <a:endParaRPr lang="en-US" sz="2400" b="0" i="0" dirty="0">
              <a:solidFill>
                <a:srgbClr val="202122"/>
              </a:solidFill>
              <a:effectLst/>
              <a:latin typeface="Arial" panose="020B0604020202020204" pitchFamily="34" charset="0"/>
            </a:endParaRPr>
          </a:p>
        </p:txBody>
      </p:sp>
    </p:spTree>
    <p:extLst>
      <p:ext uri="{BB962C8B-B14F-4D97-AF65-F5344CB8AC3E}">
        <p14:creationId xmlns:p14="http://schemas.microsoft.com/office/powerpoint/2010/main" val="30381397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B03B6C4-4539-440C-947A-6291B4A9D8CD}"/>
              </a:ext>
            </a:extLst>
          </p:cNvPr>
          <p:cNvSpPr txBox="1"/>
          <p:nvPr/>
        </p:nvSpPr>
        <p:spPr>
          <a:xfrm>
            <a:off x="75332" y="0"/>
            <a:ext cx="11863821" cy="6078587"/>
          </a:xfrm>
          <a:prstGeom prst="rect">
            <a:avLst/>
          </a:prstGeom>
          <a:noFill/>
        </p:spPr>
        <p:txBody>
          <a:bodyPr wrap="square">
            <a:spAutoFit/>
          </a:bodyPr>
          <a:lstStyle/>
          <a:p>
            <a:pPr algn="just"/>
            <a:r>
              <a:rPr lang="en-GB" sz="3200" b="1" dirty="0">
                <a:solidFill>
                  <a:srgbClr val="FF0000"/>
                </a:solidFill>
              </a:rPr>
              <a:t>The mining industry should take a proactive approach to climate adaptation for the following reasons:</a:t>
            </a:r>
          </a:p>
          <a:p>
            <a:pPr algn="just"/>
            <a:endParaRPr lang="en-GB" sz="900" b="1" dirty="0">
              <a:solidFill>
                <a:srgbClr val="FF0000"/>
              </a:solidFill>
            </a:endParaRPr>
          </a:p>
          <a:p>
            <a:pPr algn="just"/>
            <a:endParaRPr lang="en-US" sz="900" dirty="0"/>
          </a:p>
          <a:p>
            <a:pPr marL="285750" indent="-285750" algn="just">
              <a:buFont typeface="Arial" panose="020B0604020202020204" pitchFamily="34" charset="0"/>
              <a:buChar char="•"/>
            </a:pPr>
            <a:r>
              <a:rPr lang="en-GB" sz="2800" dirty="0"/>
              <a:t>The supply of critical inputs to mining processes, such as water and energy, is likely to face greater constraints, must be managed. </a:t>
            </a:r>
          </a:p>
          <a:p>
            <a:pPr marL="285750" indent="-285750" algn="just">
              <a:buFont typeface="Arial" panose="020B0604020202020204" pitchFamily="34" charset="0"/>
              <a:buChar char="•"/>
            </a:pPr>
            <a:endParaRPr lang="en-GB" sz="900" dirty="0"/>
          </a:p>
          <a:p>
            <a:pPr marL="285750" indent="-285750" algn="just">
              <a:buFont typeface="Arial" panose="020B0604020202020204" pitchFamily="34" charset="0"/>
              <a:buChar char="•"/>
            </a:pPr>
            <a:r>
              <a:rPr lang="en-GB" sz="2800" dirty="0"/>
              <a:t>Employee health and safety will be put at risk by increases in communicable diseases, exposure to heat-related illnesses and the likelihood of accidents related to rising temperatures.</a:t>
            </a:r>
          </a:p>
          <a:p>
            <a:pPr marL="285750" indent="-285750" algn="just">
              <a:buFont typeface="Arial" panose="020B0604020202020204" pitchFamily="34" charset="0"/>
              <a:buChar char="•"/>
            </a:pPr>
            <a:endParaRPr lang="en-GB" sz="900" dirty="0"/>
          </a:p>
          <a:p>
            <a:pPr marL="285750" indent="-285750" algn="just">
              <a:buFont typeface="Arial" panose="020B0604020202020204" pitchFamily="34" charset="0"/>
              <a:buChar char="•"/>
            </a:pPr>
            <a:endParaRPr lang="en-GB" sz="900" dirty="0"/>
          </a:p>
          <a:p>
            <a:pPr marL="457200" indent="-457200" algn="just">
              <a:buFont typeface="Arial" panose="020B0604020202020204" pitchFamily="34" charset="0"/>
              <a:buChar char="•"/>
            </a:pPr>
            <a:r>
              <a:rPr lang="en-GB" sz="2800" dirty="0"/>
              <a:t>Obtaining and maintaining a social license to operate will become more difficult in communities in which climate change exacerbates existing vulnerabilities and increases direct competition between the company and the community for resources.</a:t>
            </a:r>
            <a:endParaRPr lang="en-ZM" sz="2800" dirty="0"/>
          </a:p>
          <a:p>
            <a:pPr algn="just"/>
            <a:endParaRPr lang="en-ZM" sz="2800" dirty="0"/>
          </a:p>
        </p:txBody>
      </p:sp>
    </p:spTree>
    <p:extLst>
      <p:ext uri="{BB962C8B-B14F-4D97-AF65-F5344CB8AC3E}">
        <p14:creationId xmlns:p14="http://schemas.microsoft.com/office/powerpoint/2010/main" val="8205101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0DBC538-32C3-4B8D-A104-1A4771C21C57}"/>
              </a:ext>
            </a:extLst>
          </p:cNvPr>
          <p:cNvSpPr txBox="1"/>
          <p:nvPr/>
        </p:nvSpPr>
        <p:spPr>
          <a:xfrm>
            <a:off x="225286" y="196263"/>
            <a:ext cx="11966714" cy="5324535"/>
          </a:xfrm>
          <a:prstGeom prst="rect">
            <a:avLst/>
          </a:prstGeom>
          <a:noFill/>
        </p:spPr>
        <p:txBody>
          <a:bodyPr wrap="square">
            <a:spAutoFit/>
          </a:bodyPr>
          <a:lstStyle/>
          <a:p>
            <a:pPr marL="342900" indent="-342900">
              <a:buAutoNum type="arabicPeriod"/>
            </a:pPr>
            <a:r>
              <a:rPr lang="en-GB" sz="3200" b="1" dirty="0">
                <a:solidFill>
                  <a:srgbClr val="FF0000"/>
                </a:solidFill>
              </a:rPr>
              <a:t>   DISTURBANCE TO MINE INFRASTRUCTURE AND OPERATIONS</a:t>
            </a:r>
          </a:p>
          <a:p>
            <a:pPr marL="342900" indent="-342900">
              <a:buAutoNum type="arabicPeriod"/>
            </a:pPr>
            <a:endParaRPr lang="en-GB" dirty="0"/>
          </a:p>
          <a:p>
            <a:pPr algn="just"/>
            <a:r>
              <a:rPr lang="en-GB" dirty="0"/>
              <a:t> </a:t>
            </a:r>
            <a:r>
              <a:rPr lang="en-GB" sz="2400" dirty="0"/>
              <a:t>Natural disasters, changes to precipitation patterns, and rising sea levels may damage infrastructure, requiring additional measures to ensure its stability. Existing assets may no longer be able to meet original design parameters. </a:t>
            </a:r>
          </a:p>
          <a:p>
            <a:endParaRPr lang="en-GB" dirty="0"/>
          </a:p>
          <a:p>
            <a:r>
              <a:rPr lang="en-GB" sz="3200" b="1" dirty="0">
                <a:solidFill>
                  <a:srgbClr val="0033CC"/>
                </a:solidFill>
              </a:rPr>
              <a:t>Impacts:</a:t>
            </a:r>
          </a:p>
          <a:p>
            <a:pPr algn="just"/>
            <a:endParaRPr lang="en-GB" sz="2400" dirty="0"/>
          </a:p>
          <a:p>
            <a:pPr marL="285750" indent="-285750" algn="just">
              <a:buFont typeface="Arial" panose="020B0604020202020204" pitchFamily="34" charset="0"/>
              <a:buChar char="•"/>
            </a:pPr>
            <a:r>
              <a:rPr lang="en-GB" sz="2400" dirty="0"/>
              <a:t>More frequent and intense natural disasters may damage mine, transportation, and energy infrastructure and equipment, which in turn will disrupt construction and operations. Heavy rain and increased erosion may affect slope stability near opencast mines, and rising sea level may make coastal facilities harder to access. </a:t>
            </a:r>
          </a:p>
          <a:p>
            <a:pPr algn="just"/>
            <a:endParaRPr lang="en-GB" sz="2400" dirty="0"/>
          </a:p>
          <a:p>
            <a:pPr marL="285750" indent="-285750">
              <a:buFont typeface="Arial" panose="020B0604020202020204" pitchFamily="34" charset="0"/>
              <a:buChar char="•"/>
            </a:pPr>
            <a:r>
              <a:rPr lang="en-GB" sz="2400" dirty="0"/>
              <a:t>Hotter and drier conditions may increase wildfires that threaten facilities</a:t>
            </a:r>
            <a:endParaRPr lang="en-ZM" sz="2400" dirty="0"/>
          </a:p>
        </p:txBody>
      </p:sp>
    </p:spTree>
    <p:extLst>
      <p:ext uri="{BB962C8B-B14F-4D97-AF65-F5344CB8AC3E}">
        <p14:creationId xmlns:p14="http://schemas.microsoft.com/office/powerpoint/2010/main" val="15455033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9CAC251-F081-4B95-8F92-665ECAC46245}"/>
              </a:ext>
            </a:extLst>
          </p:cNvPr>
          <p:cNvSpPr txBox="1"/>
          <p:nvPr/>
        </p:nvSpPr>
        <p:spPr>
          <a:xfrm>
            <a:off x="0" y="0"/>
            <a:ext cx="12192000" cy="3785652"/>
          </a:xfrm>
          <a:prstGeom prst="rect">
            <a:avLst/>
          </a:prstGeom>
          <a:noFill/>
        </p:spPr>
        <p:txBody>
          <a:bodyPr wrap="square">
            <a:spAutoFit/>
          </a:bodyPr>
          <a:lstStyle/>
          <a:p>
            <a:pPr marL="285750" indent="-285750" algn="just">
              <a:buFont typeface="Arial" panose="020B0604020202020204" pitchFamily="34" charset="0"/>
              <a:buChar char="•"/>
            </a:pPr>
            <a:r>
              <a:rPr lang="en-GB" sz="2400" dirty="0"/>
              <a:t>Flooding from increased rainfall in some areas can interrupt production, and may necessitate additional controls to enhance water treatment capacity.</a:t>
            </a:r>
          </a:p>
          <a:p>
            <a:pPr marL="285750" indent="-285750" algn="just">
              <a:buFont typeface="Arial" panose="020B0604020202020204" pitchFamily="34" charset="0"/>
              <a:buChar char="•"/>
            </a:pPr>
            <a:endParaRPr lang="en-GB" sz="2400" dirty="0"/>
          </a:p>
          <a:p>
            <a:pPr marL="285750" indent="-285750" algn="just">
              <a:buFont typeface="Arial" panose="020B0604020202020204" pitchFamily="34" charset="0"/>
              <a:buChar char="•"/>
            </a:pPr>
            <a:r>
              <a:rPr lang="en-GB" sz="2400" dirty="0"/>
              <a:t>Reduced amounts of water may be available for mining, processing, and refining activities. Costs will increase for pre-use and post-use water treatment. May also lead to conflict with local communities over water.</a:t>
            </a:r>
          </a:p>
          <a:p>
            <a:pPr marL="285750" indent="-285750" algn="just">
              <a:buFont typeface="Arial" panose="020B0604020202020204" pitchFamily="34" charset="0"/>
              <a:buChar char="•"/>
            </a:pPr>
            <a:endParaRPr lang="en-GB" sz="2400" dirty="0"/>
          </a:p>
          <a:p>
            <a:pPr marL="285750" indent="-285750" algn="just">
              <a:buFont typeface="Arial" panose="020B0604020202020204" pitchFamily="34" charset="0"/>
              <a:buChar char="•"/>
            </a:pPr>
            <a:r>
              <a:rPr lang="en-GB" sz="2400" dirty="0"/>
              <a:t>Rising temperatures will increase energy demand to cool underground mines and surface facilities. Greater demand and rising prices (driven by limited supply of natural gas, the imposition of carbon taxes, and expensive alternative energy sources) will add to costs. </a:t>
            </a:r>
          </a:p>
        </p:txBody>
      </p:sp>
    </p:spTree>
    <p:extLst>
      <p:ext uri="{BB962C8B-B14F-4D97-AF65-F5344CB8AC3E}">
        <p14:creationId xmlns:p14="http://schemas.microsoft.com/office/powerpoint/2010/main" val="2850684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9C8AD31-50D9-4E2C-BEAF-D81589BD7BD2}"/>
              </a:ext>
            </a:extLst>
          </p:cNvPr>
          <p:cNvSpPr txBox="1"/>
          <p:nvPr/>
        </p:nvSpPr>
        <p:spPr>
          <a:xfrm>
            <a:off x="0" y="0"/>
            <a:ext cx="12032974" cy="7263527"/>
          </a:xfrm>
          <a:prstGeom prst="rect">
            <a:avLst/>
          </a:prstGeom>
          <a:noFill/>
        </p:spPr>
        <p:txBody>
          <a:bodyPr wrap="square">
            <a:spAutoFit/>
          </a:bodyPr>
          <a:lstStyle/>
          <a:p>
            <a:r>
              <a:rPr lang="en-GB" sz="3200" b="1" dirty="0">
                <a:solidFill>
                  <a:srgbClr val="FF0000"/>
                </a:solidFill>
              </a:rPr>
              <a:t>2. CHANGING ACCESS TO SUPPLY CHAINS AND DISTRIBUTION ROUTES </a:t>
            </a:r>
          </a:p>
          <a:p>
            <a:endParaRPr lang="en-GB" dirty="0"/>
          </a:p>
          <a:p>
            <a:r>
              <a:rPr lang="en-GB" sz="2400" dirty="0"/>
              <a:t>Increasing temperatures, greater precipitation, shifting storm patterns, and rising sea level will enable or inhibit transportation services that supply goods and services, carry personnel, and move ore to facilities for processing and to ports for export.</a:t>
            </a:r>
          </a:p>
          <a:p>
            <a:endParaRPr lang="en-GB" sz="2400" dirty="0"/>
          </a:p>
          <a:p>
            <a:endParaRPr lang="en-GB" sz="2400" dirty="0"/>
          </a:p>
          <a:p>
            <a:r>
              <a:rPr lang="en-GB" sz="3200" b="1" dirty="0">
                <a:solidFill>
                  <a:srgbClr val="0070C0"/>
                </a:solidFill>
              </a:rPr>
              <a:t>Impacts</a:t>
            </a:r>
          </a:p>
          <a:p>
            <a:pPr algn="just"/>
            <a:endParaRPr lang="en-GB" sz="2400" dirty="0"/>
          </a:p>
          <a:p>
            <a:pPr marL="342900" indent="-342900" algn="just">
              <a:buFont typeface="Arial" panose="020B0604020202020204" pitchFamily="34" charset="0"/>
              <a:buChar char="•"/>
            </a:pPr>
            <a:r>
              <a:rPr lang="en-GB" sz="2400" dirty="0"/>
              <a:t>Natural disasters and heavy rainfall are likely to disrupt land transportation routes and degrade roads. Disruption in delivery of input materials such as steel, timber, cement, hydrochloric acid, and cyanide, or consumables such as diesel, tires, and reagents, will curtail production or limit its efficiency.</a:t>
            </a:r>
          </a:p>
          <a:p>
            <a:pPr marL="342900" indent="-342900" algn="just">
              <a:buFont typeface="Arial" panose="020B0604020202020204" pitchFamily="34" charset="0"/>
              <a:buChar char="•"/>
            </a:pPr>
            <a:endParaRPr lang="en-GB" sz="2400" dirty="0"/>
          </a:p>
          <a:p>
            <a:pPr marL="342900" indent="-342900" algn="just">
              <a:buFont typeface="Arial" panose="020B0604020202020204" pitchFamily="34" charset="0"/>
              <a:buChar char="•"/>
            </a:pPr>
            <a:r>
              <a:rPr lang="en-GB" sz="2400" dirty="0"/>
              <a:t>Permafrost thaw on winter ice roads will interfere with consistent and timely supply of critical materials, potentially halting production at sites in the Arctic. The time available for haulage on ice roads will be shorter</a:t>
            </a:r>
          </a:p>
          <a:p>
            <a:pPr marL="342900" indent="-342900">
              <a:buFont typeface="Arial" panose="020B0604020202020204" pitchFamily="34" charset="0"/>
              <a:buChar char="•"/>
            </a:pPr>
            <a:endParaRPr lang="en-GB" sz="2400" dirty="0"/>
          </a:p>
          <a:p>
            <a:endParaRPr lang="en-ZM" sz="2400" dirty="0"/>
          </a:p>
        </p:txBody>
      </p:sp>
    </p:spTree>
    <p:extLst>
      <p:ext uri="{BB962C8B-B14F-4D97-AF65-F5344CB8AC3E}">
        <p14:creationId xmlns:p14="http://schemas.microsoft.com/office/powerpoint/2010/main" val="33682400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B884D5B-5685-4A26-9EF3-72A7E4F97D2A}"/>
              </a:ext>
            </a:extLst>
          </p:cNvPr>
          <p:cNvSpPr txBox="1"/>
          <p:nvPr/>
        </p:nvSpPr>
        <p:spPr>
          <a:xfrm>
            <a:off x="119270" y="0"/>
            <a:ext cx="12072730" cy="6309420"/>
          </a:xfrm>
          <a:prstGeom prst="rect">
            <a:avLst/>
          </a:prstGeom>
          <a:noFill/>
        </p:spPr>
        <p:txBody>
          <a:bodyPr wrap="square">
            <a:spAutoFit/>
          </a:bodyPr>
          <a:lstStyle/>
          <a:p>
            <a:pPr marL="285750" indent="-285750">
              <a:buFont typeface="Arial" panose="020B0604020202020204" pitchFamily="34" charset="0"/>
              <a:buChar char="•"/>
            </a:pPr>
            <a:r>
              <a:rPr lang="en-GB" sz="2400" dirty="0"/>
              <a:t>Sea-level rise and frequent storms may affect port availability, interfering with timely transport to market. Demand for rail and road networks as alternative transportation mediums will rise, increasing costs.</a:t>
            </a:r>
          </a:p>
          <a:p>
            <a:pPr marL="285750" indent="-285750">
              <a:buFont typeface="Arial" panose="020B0604020202020204" pitchFamily="34" charset="0"/>
              <a:buChar char="•"/>
            </a:pPr>
            <a:endParaRPr lang="en-GB" sz="2400" dirty="0"/>
          </a:p>
          <a:p>
            <a:pPr marL="285750" indent="-285750">
              <a:buFont typeface="Arial" panose="020B0604020202020204" pitchFamily="34" charset="0"/>
              <a:buChar char="•"/>
            </a:pPr>
            <a:r>
              <a:rPr lang="en-GB" sz="2400" dirty="0"/>
              <a:t>Rising temperatures will keep northern sea channels free of ice, allowing longer and more efficient shipping seasons for operations in arctic regions.</a:t>
            </a:r>
          </a:p>
          <a:p>
            <a:pPr marL="285750" indent="-285750">
              <a:buFont typeface="Arial" panose="020B0604020202020204" pitchFamily="34" charset="0"/>
              <a:buChar char="•"/>
            </a:pPr>
            <a:endParaRPr lang="en-GB" dirty="0"/>
          </a:p>
          <a:p>
            <a:endParaRPr lang="en-GB" sz="2400" b="1" dirty="0">
              <a:solidFill>
                <a:srgbClr val="FF0000"/>
              </a:solidFill>
            </a:endParaRPr>
          </a:p>
          <a:p>
            <a:r>
              <a:rPr lang="en-GB" sz="3200" b="1" dirty="0">
                <a:solidFill>
                  <a:srgbClr val="FF0000"/>
                </a:solidFill>
              </a:rPr>
              <a:t>3. CHALLENGES TO WORKER HEALTH AND SAFETY CONDITIONS</a:t>
            </a:r>
          </a:p>
          <a:p>
            <a:endParaRPr lang="en-GB" dirty="0"/>
          </a:p>
          <a:p>
            <a:pPr algn="just"/>
            <a:r>
              <a:rPr lang="en-GB" sz="2400" dirty="0"/>
              <a:t>Natural disasters pose immediate health and safety risks, while warmer temperatures may affect worker recruitment, retention, safety, and productivity by increasing risks of accidents, creating or exacerbating food and water shortages, and causing greater prevalence of disease.</a:t>
            </a:r>
          </a:p>
          <a:p>
            <a:pPr algn="just"/>
            <a:endParaRPr lang="en-GB" sz="2400" dirty="0"/>
          </a:p>
          <a:p>
            <a:pPr marL="342900" indent="-342900" algn="just">
              <a:buFont typeface="Arial" panose="020B0604020202020204" pitchFamily="34" charset="0"/>
              <a:buChar char="•"/>
            </a:pPr>
            <a:r>
              <a:rPr lang="en-GB" sz="2400" dirty="0"/>
              <a:t>Rising temperatures increase the risk of heat-related illnesses and inhibit decision-making, increasing the likelihood of injuries, accidents, and fatalities and decreasing productivity.</a:t>
            </a:r>
          </a:p>
          <a:p>
            <a:pPr algn="just"/>
            <a:r>
              <a:rPr lang="en-GB" sz="2400" dirty="0"/>
              <a:t> </a:t>
            </a:r>
            <a:endParaRPr lang="en-ZM" sz="2400" dirty="0"/>
          </a:p>
        </p:txBody>
      </p:sp>
    </p:spTree>
    <p:extLst>
      <p:ext uri="{BB962C8B-B14F-4D97-AF65-F5344CB8AC3E}">
        <p14:creationId xmlns:p14="http://schemas.microsoft.com/office/powerpoint/2010/main" val="23197395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344715C-5580-4536-B704-39513C3D5FE8}"/>
              </a:ext>
            </a:extLst>
          </p:cNvPr>
          <p:cNvSpPr txBox="1"/>
          <p:nvPr/>
        </p:nvSpPr>
        <p:spPr>
          <a:xfrm>
            <a:off x="0" y="0"/>
            <a:ext cx="12085983" cy="5262979"/>
          </a:xfrm>
          <a:prstGeom prst="rect">
            <a:avLst/>
          </a:prstGeom>
          <a:noFill/>
        </p:spPr>
        <p:txBody>
          <a:bodyPr wrap="square">
            <a:spAutoFit/>
          </a:bodyPr>
          <a:lstStyle/>
          <a:p>
            <a:pPr marL="285750" indent="-285750">
              <a:buFont typeface="Arial" panose="020B0604020202020204" pitchFamily="34" charset="0"/>
              <a:buChar char="•"/>
            </a:pPr>
            <a:r>
              <a:rPr lang="en-GB" sz="2800" dirty="0"/>
              <a:t>Underground cooling systems may be inadequate to handle changes in temperature and availability of water and energy.</a:t>
            </a:r>
          </a:p>
          <a:p>
            <a:pPr marL="285750" indent="-285750">
              <a:buFont typeface="Arial" panose="020B0604020202020204" pitchFamily="34" charset="0"/>
              <a:buChar char="•"/>
            </a:pPr>
            <a:endParaRPr lang="en-GB" sz="2800" dirty="0"/>
          </a:p>
          <a:p>
            <a:pPr marL="285750" indent="-285750">
              <a:buFont typeface="Arial" panose="020B0604020202020204" pitchFamily="34" charset="0"/>
              <a:buChar char="•"/>
            </a:pPr>
            <a:r>
              <a:rPr lang="en-GB" sz="2800" dirty="0"/>
              <a:t>Flooding may affect employee safety on-site and on roads.</a:t>
            </a:r>
          </a:p>
          <a:p>
            <a:pPr marL="285750" indent="-285750">
              <a:buFont typeface="Arial" panose="020B0604020202020204" pitchFamily="34" charset="0"/>
              <a:buChar char="•"/>
            </a:pPr>
            <a:endParaRPr lang="en-GB" sz="2800" dirty="0"/>
          </a:p>
          <a:p>
            <a:pPr marL="285750" indent="-285750">
              <a:buFont typeface="Arial" panose="020B0604020202020204" pitchFamily="34" charset="0"/>
              <a:buChar char="•"/>
            </a:pPr>
            <a:r>
              <a:rPr lang="en-GB" sz="2800" dirty="0"/>
              <a:t>Flooding, natural disasters, and drought will undermine food security, and rising temperatures will exacerbate water shortages, undermining worker health and productivity. </a:t>
            </a:r>
          </a:p>
          <a:p>
            <a:pPr marL="285750" indent="-285750">
              <a:buFont typeface="Arial" panose="020B0604020202020204" pitchFamily="34" charset="0"/>
              <a:buChar char="•"/>
            </a:pPr>
            <a:endParaRPr lang="en-GB" sz="2800" dirty="0"/>
          </a:p>
          <a:p>
            <a:pPr marL="285750" indent="-285750">
              <a:buFont typeface="Arial" panose="020B0604020202020204" pitchFamily="34" charset="0"/>
              <a:buChar char="•"/>
            </a:pPr>
            <a:r>
              <a:rPr lang="en-GB" sz="2800" dirty="0"/>
              <a:t>Higher temperatures are likely to increase the incidence, prevalence, and geographic reach of tropical diseases such as malaria, yellow fever, cholera, and schistosomiasis, with consequences for workforce health</a:t>
            </a:r>
            <a:endParaRPr lang="en-ZM" sz="2800" dirty="0"/>
          </a:p>
        </p:txBody>
      </p:sp>
    </p:spTree>
    <p:extLst>
      <p:ext uri="{BB962C8B-B14F-4D97-AF65-F5344CB8AC3E}">
        <p14:creationId xmlns:p14="http://schemas.microsoft.com/office/powerpoint/2010/main" val="25628358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4C732A9-4A23-4FA0-A011-E3AD67B6F9F3}"/>
              </a:ext>
            </a:extLst>
          </p:cNvPr>
          <p:cNvSpPr txBox="1"/>
          <p:nvPr/>
        </p:nvSpPr>
        <p:spPr>
          <a:xfrm>
            <a:off x="0" y="147484"/>
            <a:ext cx="12192000" cy="8002191"/>
          </a:xfrm>
          <a:prstGeom prst="rect">
            <a:avLst/>
          </a:prstGeom>
          <a:noFill/>
        </p:spPr>
        <p:txBody>
          <a:bodyPr wrap="square">
            <a:spAutoFit/>
          </a:bodyPr>
          <a:lstStyle/>
          <a:p>
            <a:r>
              <a:rPr lang="en-GB" sz="3200" b="1" dirty="0">
                <a:solidFill>
                  <a:srgbClr val="FF0000"/>
                </a:solidFill>
              </a:rPr>
              <a:t>4. CHALLENGES TO ENVIRONMENTAL MANAGEMENT AND MITIGATION</a:t>
            </a:r>
          </a:p>
          <a:p>
            <a:endParaRPr lang="en-GB" dirty="0"/>
          </a:p>
          <a:p>
            <a:pPr algn="just"/>
            <a:r>
              <a:rPr lang="en-GB" sz="2800" dirty="0"/>
              <a:t>Changing temperature and rainfall patterns will affect assumptions about closure design and may increase financial liability and monitoring requirements. Companies may also be blamed for perceived impacts of subtle and cumulative climactic change.</a:t>
            </a:r>
          </a:p>
          <a:p>
            <a:pPr algn="just"/>
            <a:endParaRPr lang="en-GB" sz="2800" dirty="0"/>
          </a:p>
          <a:p>
            <a:pPr algn="just"/>
            <a:r>
              <a:rPr lang="en-GB" sz="3200" b="1" dirty="0">
                <a:solidFill>
                  <a:srgbClr val="0070C0"/>
                </a:solidFill>
              </a:rPr>
              <a:t>Impacts</a:t>
            </a:r>
          </a:p>
          <a:p>
            <a:pPr algn="just"/>
            <a:endParaRPr lang="en-GB" sz="1000" dirty="0"/>
          </a:p>
          <a:p>
            <a:pPr marL="342900" indent="-342900" algn="just">
              <a:buFont typeface="Arial" panose="020B0604020202020204" pitchFamily="34" charset="0"/>
              <a:buChar char="•"/>
            </a:pPr>
            <a:r>
              <a:rPr lang="en-GB" sz="2800" dirty="0"/>
              <a:t>Water scarcity and hotter temperatures will make it more difficult to re-establish vegetative cover, and will put stress on other environmental mitigation measures in some regions.</a:t>
            </a:r>
          </a:p>
          <a:p>
            <a:pPr marL="342900" indent="-342900" algn="just">
              <a:buFont typeface="Arial" panose="020B0604020202020204" pitchFamily="34" charset="0"/>
              <a:buChar char="•"/>
            </a:pPr>
            <a:endParaRPr lang="en-GB" sz="1000" dirty="0"/>
          </a:p>
          <a:p>
            <a:pPr marL="342900" indent="-342900" algn="just">
              <a:buFont typeface="Arial" panose="020B0604020202020204" pitchFamily="34" charset="0"/>
              <a:buChar char="•"/>
            </a:pPr>
            <a:r>
              <a:rPr lang="en-GB" sz="2800" dirty="0"/>
              <a:t>Risks of heavier rainfall include: tailings dam failure, discharge of contaminated water into surrounding areas, accompanying remediation costs, increases in environmental liability, impacts on community health and safety, and significant potential for reputational damage.</a:t>
            </a:r>
          </a:p>
          <a:p>
            <a:pPr marL="342900" indent="-342900" algn="just">
              <a:buFont typeface="Arial" panose="020B0604020202020204" pitchFamily="34" charset="0"/>
              <a:buChar char="•"/>
            </a:pPr>
            <a:endParaRPr lang="en-GB" sz="2800" dirty="0"/>
          </a:p>
          <a:p>
            <a:pPr marL="342900" indent="-342900" algn="just">
              <a:buFont typeface="Arial" panose="020B0604020202020204" pitchFamily="34" charset="0"/>
              <a:buChar char="•"/>
            </a:pPr>
            <a:endParaRPr lang="en-GB" sz="2400" dirty="0"/>
          </a:p>
          <a:p>
            <a:pPr algn="just"/>
            <a:endParaRPr lang="en-ZM" sz="2400" dirty="0"/>
          </a:p>
        </p:txBody>
      </p:sp>
    </p:spTree>
    <p:extLst>
      <p:ext uri="{BB962C8B-B14F-4D97-AF65-F5344CB8AC3E}">
        <p14:creationId xmlns:p14="http://schemas.microsoft.com/office/powerpoint/2010/main" val="28406194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EFF32D3-24FD-487D-BF09-9425726F7C5D}"/>
              </a:ext>
            </a:extLst>
          </p:cNvPr>
          <p:cNvSpPr txBox="1"/>
          <p:nvPr/>
        </p:nvSpPr>
        <p:spPr>
          <a:xfrm>
            <a:off x="0" y="0"/>
            <a:ext cx="11979965" cy="6001643"/>
          </a:xfrm>
          <a:prstGeom prst="rect">
            <a:avLst/>
          </a:prstGeom>
          <a:noFill/>
        </p:spPr>
        <p:txBody>
          <a:bodyPr wrap="square">
            <a:spAutoFit/>
          </a:bodyPr>
          <a:lstStyle/>
          <a:p>
            <a:pPr marL="285750" indent="-285750" algn="just">
              <a:buFont typeface="Arial" panose="020B0604020202020204" pitchFamily="34" charset="0"/>
              <a:buChar char="•"/>
            </a:pPr>
            <a:r>
              <a:rPr lang="en-GB" sz="2800" dirty="0"/>
              <a:t>Legacy mine sites rehabilitated under older climate regimes may require supplemental protection measures to ensure stability of waste rock and tailings covers. Environmental liability costs may increase, and monitoring responsibilities may be extended to ensure effectiveness of reclamation measures.</a:t>
            </a:r>
          </a:p>
          <a:p>
            <a:pPr marL="285750" indent="-285750" algn="just">
              <a:buFont typeface="Arial" panose="020B0604020202020204" pitchFamily="34" charset="0"/>
              <a:buChar char="•"/>
            </a:pPr>
            <a:endParaRPr lang="en-GB" sz="2800" dirty="0"/>
          </a:p>
          <a:p>
            <a:pPr marL="285750" indent="-285750" algn="just">
              <a:buFont typeface="Arial" panose="020B0604020202020204" pitchFamily="34" charset="0"/>
              <a:buChar char="•"/>
            </a:pPr>
            <a:r>
              <a:rPr lang="en-GB" sz="2800" dirty="0"/>
              <a:t>Higher evaporation rates could reduce the need for water treatment and disposal by reducing volumes and therefore costs (e.g., for treatment of acid mine drainage).</a:t>
            </a:r>
          </a:p>
          <a:p>
            <a:pPr marL="285750" indent="-285750" algn="just">
              <a:buFont typeface="Arial" panose="020B0604020202020204" pitchFamily="34" charset="0"/>
              <a:buChar char="•"/>
            </a:pPr>
            <a:endParaRPr lang="en-GB" sz="2800" dirty="0"/>
          </a:p>
          <a:p>
            <a:pPr marL="285750" indent="-285750" algn="just">
              <a:buFont typeface="Arial" panose="020B0604020202020204" pitchFamily="34" charset="0"/>
              <a:buChar char="•"/>
            </a:pPr>
            <a:r>
              <a:rPr lang="en-GB" sz="2800" dirty="0"/>
              <a:t>Elsewhere, increased </a:t>
            </a:r>
            <a:r>
              <a:rPr lang="en-US" sz="2800" dirty="0"/>
              <a:t>CO</a:t>
            </a:r>
            <a:r>
              <a:rPr lang="en-US" sz="2800" baseline="-25000" dirty="0"/>
              <a:t>2</a:t>
            </a:r>
            <a:r>
              <a:rPr lang="en-US" sz="2800" dirty="0"/>
              <a:t> </a:t>
            </a:r>
            <a:r>
              <a:rPr lang="en-GB" sz="2800" dirty="0"/>
              <a:t> and longer growing seasons will benefit revegetation efforts during reclamation and after closure.</a:t>
            </a:r>
          </a:p>
          <a:p>
            <a:pPr marL="285750" indent="-285750" algn="just">
              <a:buFont typeface="Arial" panose="020B0604020202020204" pitchFamily="34" charset="0"/>
              <a:buChar char="•"/>
            </a:pPr>
            <a:endParaRPr lang="en-GB" sz="2400" dirty="0"/>
          </a:p>
          <a:p>
            <a:pPr marL="285750" indent="-285750" algn="just">
              <a:buFont typeface="Arial" panose="020B0604020202020204" pitchFamily="34" charset="0"/>
              <a:buChar char="•"/>
            </a:pPr>
            <a:endParaRPr lang="en-ZM" sz="2400" dirty="0"/>
          </a:p>
        </p:txBody>
      </p:sp>
    </p:spTree>
    <p:extLst>
      <p:ext uri="{BB962C8B-B14F-4D97-AF65-F5344CB8AC3E}">
        <p14:creationId xmlns:p14="http://schemas.microsoft.com/office/powerpoint/2010/main" val="32762775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1D8CD8B-242C-4B2A-8D7B-78CF0E49E189}"/>
              </a:ext>
            </a:extLst>
          </p:cNvPr>
          <p:cNvSpPr txBox="1"/>
          <p:nvPr/>
        </p:nvSpPr>
        <p:spPr>
          <a:xfrm>
            <a:off x="235528" y="557796"/>
            <a:ext cx="11194473" cy="3970318"/>
          </a:xfrm>
          <a:prstGeom prst="rect">
            <a:avLst/>
          </a:prstGeom>
          <a:noFill/>
        </p:spPr>
        <p:txBody>
          <a:bodyPr wrap="square" rtlCol="0">
            <a:spAutoFit/>
          </a:bodyPr>
          <a:lstStyle/>
          <a:p>
            <a:pPr algn="ctr"/>
            <a:r>
              <a:rPr lang="en-GB" sz="3600" b="1" dirty="0">
                <a:solidFill>
                  <a:srgbClr val="FF0000"/>
                </a:solidFill>
              </a:rPr>
              <a:t>MINING AND CLIMATE CHANGE</a:t>
            </a:r>
          </a:p>
          <a:p>
            <a:endParaRPr lang="en-GB" sz="3600" b="1" dirty="0">
              <a:solidFill>
                <a:srgbClr val="FF0000"/>
              </a:solidFill>
            </a:endParaRPr>
          </a:p>
          <a:p>
            <a:pPr marL="571500" indent="-571500">
              <a:buFont typeface="Arial" panose="020B0604020202020204" pitchFamily="34" charset="0"/>
              <a:buChar char="•"/>
            </a:pPr>
            <a:r>
              <a:rPr lang="en-GB" sz="3600" b="1" dirty="0"/>
              <a:t>What is climate change?</a:t>
            </a:r>
          </a:p>
          <a:p>
            <a:pPr marL="571500" indent="-571500">
              <a:buFont typeface="Arial" panose="020B0604020202020204" pitchFamily="34" charset="0"/>
              <a:buChar char="•"/>
            </a:pPr>
            <a:r>
              <a:rPr lang="en-GB" sz="3600" b="1" dirty="0"/>
              <a:t>How will it on impact supply and consumption of minerals?</a:t>
            </a:r>
          </a:p>
          <a:p>
            <a:pPr marL="571500" indent="-571500">
              <a:buFont typeface="Arial" panose="020B0604020202020204" pitchFamily="34" charset="0"/>
              <a:buChar char="•"/>
            </a:pPr>
            <a:r>
              <a:rPr lang="en-GB" sz="3600" b="1" dirty="0"/>
              <a:t>What policy changes at both national and global level to mitigate impacts?</a:t>
            </a:r>
            <a:endParaRPr lang="en-ZM" sz="3600" b="1" dirty="0"/>
          </a:p>
        </p:txBody>
      </p:sp>
    </p:spTree>
    <p:extLst>
      <p:ext uri="{BB962C8B-B14F-4D97-AF65-F5344CB8AC3E}">
        <p14:creationId xmlns:p14="http://schemas.microsoft.com/office/powerpoint/2010/main" val="12217235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A97FCD9-4F99-4F5D-9318-DDB31DD11268}"/>
              </a:ext>
            </a:extLst>
          </p:cNvPr>
          <p:cNvSpPr txBox="1"/>
          <p:nvPr/>
        </p:nvSpPr>
        <p:spPr>
          <a:xfrm>
            <a:off x="119269" y="0"/>
            <a:ext cx="11860695" cy="6894195"/>
          </a:xfrm>
          <a:prstGeom prst="rect">
            <a:avLst/>
          </a:prstGeom>
          <a:noFill/>
        </p:spPr>
        <p:txBody>
          <a:bodyPr wrap="square">
            <a:spAutoFit/>
          </a:bodyPr>
          <a:lstStyle/>
          <a:p>
            <a:r>
              <a:rPr lang="en-GB" sz="3200" b="1" dirty="0">
                <a:solidFill>
                  <a:srgbClr val="FF0000"/>
                </a:solidFill>
              </a:rPr>
              <a:t>5. MORE PRESSURE POINTS WITH COMMUNITY RELATIONS</a:t>
            </a:r>
          </a:p>
          <a:p>
            <a:endParaRPr lang="en-GB" dirty="0"/>
          </a:p>
          <a:p>
            <a:pPr algn="just"/>
            <a:r>
              <a:rPr lang="en-GB" sz="2400" dirty="0"/>
              <a:t>Mining companies often operate in areas with marginal physical environments, high poverty, and significant social, political, and economic challenges. Already vulnerable host communities stand to suffer from environmental stressors such as drought, flood, rising temperatures, and natural disasters. Resulting loss of livelihood and property, plus increased famine and disease, may worsen social conditions and contribute to civil unrest and political instability. Companies may face direct risks to operation over competition for resources such as water or energy and loss of legal license, or indirect risks such as loss of social license to operate and reputational damage from perceived human rights violations.</a:t>
            </a:r>
          </a:p>
          <a:p>
            <a:pPr algn="just"/>
            <a:endParaRPr lang="en-GB" sz="2400" dirty="0"/>
          </a:p>
          <a:p>
            <a:pPr algn="just"/>
            <a:r>
              <a:rPr lang="en-GB" sz="3200" b="1" dirty="0">
                <a:solidFill>
                  <a:srgbClr val="0070C0"/>
                </a:solidFill>
              </a:rPr>
              <a:t>Impacts</a:t>
            </a:r>
          </a:p>
          <a:p>
            <a:pPr algn="just"/>
            <a:endParaRPr lang="en-GB" sz="2400" dirty="0"/>
          </a:p>
          <a:p>
            <a:pPr marL="342900" indent="-342900" algn="just">
              <a:buFont typeface="Arial" panose="020B0604020202020204" pitchFamily="34" charset="0"/>
              <a:buChar char="•"/>
            </a:pPr>
            <a:r>
              <a:rPr lang="en-GB" sz="2400" dirty="0"/>
              <a:t>There may be increased requests for financial and employee support in response to natural disasters in host communities. Damage to livelihoods and property will elevate the need for basic services and restoration of economic activity. If these are also home communities for employee and contractor workforces, such incidences will directly affect worker health, attendance, and productivity.</a:t>
            </a:r>
            <a:endParaRPr lang="en-ZM" sz="2400" dirty="0"/>
          </a:p>
        </p:txBody>
      </p:sp>
    </p:spTree>
    <p:extLst>
      <p:ext uri="{BB962C8B-B14F-4D97-AF65-F5344CB8AC3E}">
        <p14:creationId xmlns:p14="http://schemas.microsoft.com/office/powerpoint/2010/main" val="28159002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9780134-FD9A-442F-B274-94592B6B8313}"/>
              </a:ext>
            </a:extLst>
          </p:cNvPr>
          <p:cNvSpPr txBox="1"/>
          <p:nvPr/>
        </p:nvSpPr>
        <p:spPr>
          <a:xfrm>
            <a:off x="132522" y="0"/>
            <a:ext cx="11900452" cy="6001643"/>
          </a:xfrm>
          <a:prstGeom prst="rect">
            <a:avLst/>
          </a:prstGeom>
          <a:noFill/>
        </p:spPr>
        <p:txBody>
          <a:bodyPr wrap="square">
            <a:spAutoFit/>
          </a:bodyPr>
          <a:lstStyle/>
          <a:p>
            <a:pPr marL="285750" indent="-285750">
              <a:buFont typeface="Arial" panose="020B0604020202020204" pitchFamily="34" charset="0"/>
              <a:buChar char="•"/>
            </a:pPr>
            <a:r>
              <a:rPr lang="en-GB" sz="2400" dirty="0"/>
              <a:t>Drought, extreme weather, and flooding may decrease food security, worsen poverty, induce migration, contribute to civil unrest, and increase conflict over natural resources.</a:t>
            </a:r>
          </a:p>
          <a:p>
            <a:pPr marL="285750" indent="-285750">
              <a:buFont typeface="Arial" panose="020B0604020202020204" pitchFamily="34" charset="0"/>
              <a:buChar char="•"/>
            </a:pPr>
            <a:endParaRPr lang="en-GB" sz="2400" dirty="0"/>
          </a:p>
          <a:p>
            <a:pPr marL="285750" indent="-285750">
              <a:buFont typeface="Arial" panose="020B0604020202020204" pitchFamily="34" charset="0"/>
              <a:buChar char="•"/>
            </a:pPr>
            <a:r>
              <a:rPr lang="en-GB" sz="2400" dirty="0"/>
              <a:t>Flooding and rising temperature will increase the spread of tropical diseases that affect community health.</a:t>
            </a:r>
          </a:p>
          <a:p>
            <a:pPr marL="285750" indent="-285750">
              <a:buFont typeface="Arial" panose="020B0604020202020204" pitchFamily="34" charset="0"/>
              <a:buChar char="•"/>
            </a:pPr>
            <a:endParaRPr lang="en-GB" sz="2400" dirty="0"/>
          </a:p>
          <a:p>
            <a:pPr marL="285750" indent="-285750" algn="just">
              <a:buFont typeface="Arial" panose="020B0604020202020204" pitchFamily="34" charset="0"/>
              <a:buChar char="•"/>
            </a:pPr>
            <a:r>
              <a:rPr lang="en-GB" sz="2400" dirty="0"/>
              <a:t>Community water infrastructure and watershed restoration projects may be required to mitigate reputational risks and to meet needs of all users.</a:t>
            </a:r>
          </a:p>
          <a:p>
            <a:pPr marL="285750" indent="-285750" algn="just">
              <a:buFont typeface="Arial" panose="020B0604020202020204" pitchFamily="34" charset="0"/>
              <a:buChar char="•"/>
            </a:pPr>
            <a:endParaRPr lang="en-GB" sz="2400" dirty="0"/>
          </a:p>
          <a:p>
            <a:pPr marL="285750" indent="-285750" algn="just">
              <a:buFont typeface="Arial" panose="020B0604020202020204" pitchFamily="34" charset="0"/>
              <a:buChar char="•"/>
            </a:pPr>
            <a:r>
              <a:rPr lang="en-GB" sz="2400" dirty="0"/>
              <a:t>Sea-level rise may force migration of coastal peoples, whose movement to new areas may exacerbate social problems and conflicts in host communities.</a:t>
            </a:r>
          </a:p>
          <a:p>
            <a:pPr marL="285750" indent="-285750" algn="just">
              <a:buFont typeface="Arial" panose="020B0604020202020204" pitchFamily="34" charset="0"/>
              <a:buChar char="•"/>
            </a:pPr>
            <a:endParaRPr lang="en-GB" sz="2400" dirty="0"/>
          </a:p>
          <a:p>
            <a:pPr marL="285750" indent="-285750" algn="just">
              <a:buFont typeface="Arial" panose="020B0604020202020204" pitchFamily="34" charset="0"/>
              <a:buChar char="•"/>
            </a:pPr>
            <a:r>
              <a:rPr lang="en-GB" sz="2400" dirty="0"/>
              <a:t>There may be opportunity for more meaningful engagement with local communities and other key stakeholders, particularly regarding collaboration on land, agriculture, and water management.</a:t>
            </a:r>
          </a:p>
          <a:p>
            <a:pPr marL="285750" indent="-285750">
              <a:buFont typeface="Arial" panose="020B0604020202020204" pitchFamily="34" charset="0"/>
              <a:buChar char="•"/>
            </a:pPr>
            <a:endParaRPr lang="en-ZM" sz="2400" dirty="0"/>
          </a:p>
        </p:txBody>
      </p:sp>
    </p:spTree>
    <p:extLst>
      <p:ext uri="{BB962C8B-B14F-4D97-AF65-F5344CB8AC3E}">
        <p14:creationId xmlns:p14="http://schemas.microsoft.com/office/powerpoint/2010/main" val="22625087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143055E-FF79-4091-934C-D569430FCD15}"/>
              </a:ext>
            </a:extLst>
          </p:cNvPr>
          <p:cNvSpPr txBox="1"/>
          <p:nvPr/>
        </p:nvSpPr>
        <p:spPr>
          <a:xfrm>
            <a:off x="92765" y="0"/>
            <a:ext cx="11860696" cy="6309420"/>
          </a:xfrm>
          <a:prstGeom prst="rect">
            <a:avLst/>
          </a:prstGeom>
          <a:noFill/>
        </p:spPr>
        <p:txBody>
          <a:bodyPr wrap="square">
            <a:spAutoFit/>
          </a:bodyPr>
          <a:lstStyle/>
          <a:p>
            <a:r>
              <a:rPr lang="en-GB" sz="3600" b="1" dirty="0">
                <a:solidFill>
                  <a:srgbClr val="FF0000"/>
                </a:solidFill>
              </a:rPr>
              <a:t>6. EXPLORATION AND FUTURE GROWTH</a:t>
            </a:r>
          </a:p>
          <a:p>
            <a:pPr algn="just"/>
            <a:endParaRPr lang="en-GB" sz="2400" dirty="0"/>
          </a:p>
          <a:p>
            <a:pPr algn="just"/>
            <a:r>
              <a:rPr lang="en-GB" sz="2400" dirty="0"/>
              <a:t>Climate change may significantly shape opportunities for growth in the mining industry. Availability of key inputs such as water and energy will physically and financially constrain the establishment of new operations or make existing operations uneconomical. Investors and insurers will take into consideration climate risks and company performance (both in terms of mitigation and adaptation). On the other hand, warmer temperatures will open the mineral-rich Arctic to exploration. Demand is likely to increase for materials used in existing and future low-carbon energy and industrial technologies, and new business opportunities in technological innovation and energy generation are emerging.</a:t>
            </a:r>
          </a:p>
          <a:p>
            <a:pPr algn="just"/>
            <a:endParaRPr lang="en-GB" sz="2400" dirty="0"/>
          </a:p>
          <a:p>
            <a:pPr algn="just"/>
            <a:r>
              <a:rPr lang="en-GB" sz="3200" b="1" dirty="0">
                <a:solidFill>
                  <a:srgbClr val="0070C0"/>
                </a:solidFill>
              </a:rPr>
              <a:t>Impacts</a:t>
            </a:r>
          </a:p>
          <a:p>
            <a:pPr algn="just"/>
            <a:endParaRPr lang="en-GB" sz="2400" dirty="0"/>
          </a:p>
          <a:p>
            <a:pPr marL="342900" indent="-342900" algn="just">
              <a:buFont typeface="Arial" panose="020B0604020202020204" pitchFamily="34" charset="0"/>
              <a:buChar char="•"/>
            </a:pPr>
            <a:r>
              <a:rPr lang="en-GB" sz="2400" dirty="0"/>
              <a:t>Future exploration may be restricted by expanded protections for biodiversity threatened by climate change and for forested areas that serve as carbon sinks. </a:t>
            </a:r>
          </a:p>
          <a:p>
            <a:pPr algn="just"/>
            <a:endParaRPr lang="en-ZM" sz="2400" dirty="0"/>
          </a:p>
        </p:txBody>
      </p:sp>
    </p:spTree>
    <p:extLst>
      <p:ext uri="{BB962C8B-B14F-4D97-AF65-F5344CB8AC3E}">
        <p14:creationId xmlns:p14="http://schemas.microsoft.com/office/powerpoint/2010/main" val="17811242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3632C93-43B7-45B7-8CF6-B9A9E6F3308B}"/>
              </a:ext>
            </a:extLst>
          </p:cNvPr>
          <p:cNvSpPr txBox="1"/>
          <p:nvPr/>
        </p:nvSpPr>
        <p:spPr>
          <a:xfrm>
            <a:off x="0" y="0"/>
            <a:ext cx="12046226" cy="6370975"/>
          </a:xfrm>
          <a:prstGeom prst="rect">
            <a:avLst/>
          </a:prstGeom>
          <a:noFill/>
        </p:spPr>
        <p:txBody>
          <a:bodyPr wrap="square">
            <a:spAutoFit/>
          </a:bodyPr>
          <a:lstStyle/>
          <a:p>
            <a:pPr marL="285750" indent="-285750">
              <a:buFont typeface="Arial" panose="020B0604020202020204" pitchFamily="34" charset="0"/>
              <a:buChar char="•"/>
            </a:pPr>
            <a:r>
              <a:rPr lang="en-GB" sz="2400" dirty="0"/>
              <a:t>Inadequate energy supply will become a major constraint for expansion or development of new projects in some locations.</a:t>
            </a:r>
          </a:p>
          <a:p>
            <a:pPr marL="285750" indent="-285750">
              <a:buFont typeface="Arial" panose="020B0604020202020204" pitchFamily="34" charset="0"/>
              <a:buChar char="•"/>
            </a:pPr>
            <a:endParaRPr lang="en-GB" sz="2400" dirty="0"/>
          </a:p>
          <a:p>
            <a:pPr marL="285750" indent="-285750" algn="just">
              <a:buFont typeface="Arial" panose="020B0604020202020204" pitchFamily="34" charset="0"/>
              <a:buChar char="•"/>
            </a:pPr>
            <a:r>
              <a:rPr lang="en-GB" sz="2400" dirty="0"/>
              <a:t>Different regulations to limit greenhouse gas emissions across jurisdictions may drive companies to move operations to less regulated regions.</a:t>
            </a:r>
          </a:p>
          <a:p>
            <a:pPr marL="285750" indent="-285750" algn="just">
              <a:buFont typeface="Arial" panose="020B0604020202020204" pitchFamily="34" charset="0"/>
              <a:buChar char="•"/>
            </a:pPr>
            <a:endParaRPr lang="en-GB" sz="2400" dirty="0"/>
          </a:p>
          <a:p>
            <a:pPr marL="285750" indent="-285750" algn="just">
              <a:buFont typeface="Arial" panose="020B0604020202020204" pitchFamily="34" charset="0"/>
              <a:buChar char="•"/>
            </a:pPr>
            <a:r>
              <a:rPr lang="en-GB" sz="2400" dirty="0"/>
              <a:t>Investors, lenders, and insurers will pressure companies to minimize carbon liabilities and develop adaptation plans, as well as to incorporate climate change risk into due diligence. Management of climate impacts will affect share price and access to capital.</a:t>
            </a:r>
          </a:p>
          <a:p>
            <a:pPr marL="285750" indent="-285750" algn="just">
              <a:buFont typeface="Arial" panose="020B0604020202020204" pitchFamily="34" charset="0"/>
              <a:buChar char="•"/>
            </a:pPr>
            <a:endParaRPr lang="en-GB" sz="2400" dirty="0"/>
          </a:p>
          <a:p>
            <a:pPr marL="285750" indent="-285750" algn="just">
              <a:buFont typeface="Arial" panose="020B0604020202020204" pitchFamily="34" charset="0"/>
              <a:buChar char="•"/>
            </a:pPr>
            <a:r>
              <a:rPr lang="en-GB" sz="2400" dirty="0"/>
              <a:t>Climate-related damage may raise premiums or make insurers unwilling to provide insurance or re-insurance.</a:t>
            </a:r>
          </a:p>
          <a:p>
            <a:pPr marL="285750" indent="-285750" algn="just">
              <a:buFont typeface="Arial" panose="020B0604020202020204" pitchFamily="34" charset="0"/>
              <a:buChar char="•"/>
            </a:pPr>
            <a:endParaRPr lang="en-GB" sz="2400" dirty="0"/>
          </a:p>
          <a:p>
            <a:pPr marL="285750" indent="-285750" algn="just">
              <a:buFont typeface="Arial" panose="020B0604020202020204" pitchFamily="34" charset="0"/>
              <a:buChar char="•"/>
            </a:pPr>
            <a:r>
              <a:rPr lang="en-GB" sz="2400" dirty="0"/>
              <a:t>Warmer arctic and subarctic temperatures will open areas not previously accessible for exploration that are likely to contain a vast store of mineral wealth.</a:t>
            </a:r>
          </a:p>
          <a:p>
            <a:pPr marL="285750" indent="-285750" algn="just">
              <a:buFont typeface="Arial" panose="020B0604020202020204" pitchFamily="34" charset="0"/>
              <a:buChar char="•"/>
            </a:pPr>
            <a:endParaRPr lang="en-GB" sz="2400" dirty="0"/>
          </a:p>
          <a:p>
            <a:pPr marL="285750" indent="-285750" algn="just">
              <a:buFont typeface="Arial" panose="020B0604020202020204" pitchFamily="34" charset="0"/>
              <a:buChar char="•"/>
            </a:pPr>
            <a:endParaRPr lang="en-ZM" sz="2400" dirty="0"/>
          </a:p>
        </p:txBody>
      </p:sp>
    </p:spTree>
    <p:extLst>
      <p:ext uri="{BB962C8B-B14F-4D97-AF65-F5344CB8AC3E}">
        <p14:creationId xmlns:p14="http://schemas.microsoft.com/office/powerpoint/2010/main" val="2855838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8595707-7B34-415E-A4BB-939A232BEC55}"/>
              </a:ext>
            </a:extLst>
          </p:cNvPr>
          <p:cNvSpPr txBox="1"/>
          <p:nvPr/>
        </p:nvSpPr>
        <p:spPr>
          <a:xfrm>
            <a:off x="0" y="0"/>
            <a:ext cx="11873948" cy="3785652"/>
          </a:xfrm>
          <a:prstGeom prst="rect">
            <a:avLst/>
          </a:prstGeom>
          <a:noFill/>
        </p:spPr>
        <p:txBody>
          <a:bodyPr wrap="square">
            <a:spAutoFit/>
          </a:bodyPr>
          <a:lstStyle/>
          <a:p>
            <a:pPr marL="285750" indent="-285750">
              <a:buFont typeface="Arial" panose="020B0604020202020204" pitchFamily="34" charset="0"/>
              <a:buChar char="•"/>
            </a:pPr>
            <a:r>
              <a:rPr lang="en-GB" sz="2400" dirty="0"/>
              <a:t>Demand for other commodities may increase due to new applications, particularly related to energy efficiency; and emerging technologies such as fuel cells, carbon reduction, diesel emission control, and water purification.</a:t>
            </a:r>
          </a:p>
          <a:p>
            <a:pPr marL="285750" indent="-285750">
              <a:buFont typeface="Arial" panose="020B0604020202020204" pitchFamily="34" charset="0"/>
              <a:buChar char="•"/>
            </a:pPr>
            <a:endParaRPr lang="en-GB" sz="2400" dirty="0"/>
          </a:p>
          <a:p>
            <a:pPr marL="285750" indent="-285750" algn="just">
              <a:buFont typeface="Arial" panose="020B0604020202020204" pitchFamily="34" charset="0"/>
              <a:buChar char="•"/>
            </a:pPr>
            <a:r>
              <a:rPr lang="en-GB" sz="2400" dirty="0"/>
              <a:t>Rising sea level may require construction of sea walls or other retaining structures, stimulating the cement industry.</a:t>
            </a:r>
          </a:p>
          <a:p>
            <a:pPr marL="285750" indent="-285750">
              <a:buFont typeface="Arial" panose="020B0604020202020204" pitchFamily="34" charset="0"/>
              <a:buChar char="•"/>
            </a:pPr>
            <a:endParaRPr lang="en-GB" sz="2400" dirty="0"/>
          </a:p>
          <a:p>
            <a:pPr marL="285750" indent="-285750">
              <a:buFont typeface="Arial" panose="020B0604020202020204" pitchFamily="34" charset="0"/>
              <a:buChar char="•"/>
            </a:pPr>
            <a:r>
              <a:rPr lang="en-GB" sz="2400" dirty="0"/>
              <a:t>Patenting and marketing of highly energy-efficient mining and processing technologies will lead to new revenue streams.</a:t>
            </a:r>
          </a:p>
          <a:p>
            <a:pPr marL="285750" indent="-285750">
              <a:buFont typeface="Arial" panose="020B0604020202020204" pitchFamily="34" charset="0"/>
              <a:buChar char="•"/>
            </a:pPr>
            <a:endParaRPr lang="en-ZM" sz="2400" dirty="0"/>
          </a:p>
        </p:txBody>
      </p:sp>
    </p:spTree>
    <p:extLst>
      <p:ext uri="{BB962C8B-B14F-4D97-AF65-F5344CB8AC3E}">
        <p14:creationId xmlns:p14="http://schemas.microsoft.com/office/powerpoint/2010/main" val="17916615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027DC63-D213-48BB-A11A-5EF27CFC42FF}"/>
              </a:ext>
            </a:extLst>
          </p:cNvPr>
          <p:cNvSpPr txBox="1"/>
          <p:nvPr/>
        </p:nvSpPr>
        <p:spPr>
          <a:xfrm>
            <a:off x="155712" y="0"/>
            <a:ext cx="11890513" cy="3785652"/>
          </a:xfrm>
          <a:prstGeom prst="rect">
            <a:avLst/>
          </a:prstGeom>
          <a:noFill/>
        </p:spPr>
        <p:txBody>
          <a:bodyPr wrap="square">
            <a:spAutoFit/>
          </a:bodyPr>
          <a:lstStyle/>
          <a:p>
            <a:pPr marL="285750" indent="-285750" algn="just">
              <a:buFont typeface="Wingdings" panose="05000000000000000000" pitchFamily="2" charset="2"/>
              <a:buChar char="Ø"/>
            </a:pPr>
            <a:r>
              <a:rPr lang="en-GB" sz="2400" dirty="0"/>
              <a:t>The supply of critical inputs to mining processes, such as water and energy, is likely to face greater constraints. </a:t>
            </a:r>
          </a:p>
          <a:p>
            <a:pPr marL="285750" indent="-285750" algn="just">
              <a:buFont typeface="Wingdings" panose="05000000000000000000" pitchFamily="2" charset="2"/>
              <a:buChar char="Ø"/>
            </a:pPr>
            <a:endParaRPr lang="en-GB" sz="2400" dirty="0"/>
          </a:p>
          <a:p>
            <a:pPr marL="285750" indent="-285750" algn="just">
              <a:buFont typeface="Wingdings" panose="05000000000000000000" pitchFamily="2" charset="2"/>
              <a:buChar char="Ø"/>
            </a:pPr>
            <a:r>
              <a:rPr lang="en-GB" sz="2400" dirty="0"/>
              <a:t>Employee health and safety will be put at risk by increases in communicable diseases, exposure to heat-related illnesses and the likelihood of accidents related to rising temperatures.</a:t>
            </a:r>
          </a:p>
          <a:p>
            <a:pPr marL="285750" indent="-285750" algn="just">
              <a:buFont typeface="Wingdings" panose="05000000000000000000" pitchFamily="2" charset="2"/>
              <a:buChar char="Ø"/>
            </a:pPr>
            <a:endParaRPr lang="en-GB" sz="2400" dirty="0"/>
          </a:p>
          <a:p>
            <a:pPr marL="285750" indent="-285750" algn="just">
              <a:buFont typeface="Wingdings" panose="05000000000000000000" pitchFamily="2" charset="2"/>
              <a:buChar char="Ø"/>
            </a:pPr>
            <a:r>
              <a:rPr lang="en-GB" sz="2400" dirty="0"/>
              <a:t>Obtaining and maintaining a social license to operate will become more difficult in communities in which climate change exacerbates existing vulnerabilities and increases direct competition between the company and the community for resources</a:t>
            </a:r>
            <a:endParaRPr lang="en-ZM" sz="2400" dirty="0"/>
          </a:p>
        </p:txBody>
      </p:sp>
    </p:spTree>
    <p:extLst>
      <p:ext uri="{BB962C8B-B14F-4D97-AF65-F5344CB8AC3E}">
        <p14:creationId xmlns:p14="http://schemas.microsoft.com/office/powerpoint/2010/main" val="19104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79A8B77-37D3-40F7-92CA-6DF9C1C99A6F}"/>
              </a:ext>
            </a:extLst>
          </p:cNvPr>
          <p:cNvSpPr txBox="1"/>
          <p:nvPr/>
        </p:nvSpPr>
        <p:spPr>
          <a:xfrm>
            <a:off x="596348" y="278296"/>
            <a:ext cx="10429461" cy="4247317"/>
          </a:xfrm>
          <a:prstGeom prst="rect">
            <a:avLst/>
          </a:prstGeom>
          <a:noFill/>
        </p:spPr>
        <p:txBody>
          <a:bodyPr wrap="square" rtlCol="0">
            <a:spAutoFit/>
          </a:bodyPr>
          <a:lstStyle/>
          <a:p>
            <a:r>
              <a:rPr lang="en-US" dirty="0"/>
              <a:t>CONCLUSIONS ON IMPACT OF CLIMATE CHANGE ON MININING</a:t>
            </a:r>
          </a:p>
          <a:p>
            <a:endParaRPr lang="en-US" dirty="0"/>
          </a:p>
          <a:p>
            <a:r>
              <a:rPr lang="en-US" dirty="0"/>
              <a:t>Generally:</a:t>
            </a:r>
          </a:p>
          <a:p>
            <a:endParaRPr lang="en-US" dirty="0"/>
          </a:p>
          <a:p>
            <a:r>
              <a:rPr lang="en-US" dirty="0"/>
              <a:t>Mineral investment decisions will be shaped by the impact and policies to be effected in response to mitigate climate change to deal with:</a:t>
            </a:r>
          </a:p>
          <a:p>
            <a:pPr marL="285750" indent="-285750">
              <a:buFont typeface="Arial" panose="020B0604020202020204" pitchFamily="34" charset="0"/>
              <a:buChar char="•"/>
            </a:pPr>
            <a:endParaRPr lang="en-US" dirty="0"/>
          </a:p>
          <a:p>
            <a:pPr marL="400050" indent="-400050">
              <a:buAutoNum type="romanLcParenR"/>
            </a:pPr>
            <a:r>
              <a:rPr lang="en-US" dirty="0"/>
              <a:t>Environmental damage to mine infrastructure such as communications, roads, dams,  power, etc.</a:t>
            </a:r>
          </a:p>
          <a:p>
            <a:pPr marL="400050" indent="-400050">
              <a:buAutoNum type="romanLcParenR"/>
            </a:pPr>
            <a:r>
              <a:rPr lang="en-US" dirty="0"/>
              <a:t>Impact of mine flooding due to elevated precipitation.</a:t>
            </a:r>
          </a:p>
          <a:p>
            <a:pPr marL="400050" indent="-400050">
              <a:buAutoNum type="romanLcParenR"/>
            </a:pPr>
            <a:r>
              <a:rPr lang="en-US" dirty="0"/>
              <a:t>Increase in temperatures that will result in deteriorating working environment for workers</a:t>
            </a:r>
          </a:p>
          <a:p>
            <a:pPr marL="400050" indent="-400050">
              <a:buAutoNum type="romanLcParenR"/>
            </a:pPr>
            <a:r>
              <a:rPr lang="en-US" dirty="0"/>
              <a:t>Inability to secure social </a:t>
            </a:r>
            <a:r>
              <a:rPr lang="en-US" dirty="0" err="1"/>
              <a:t>licence</a:t>
            </a:r>
            <a:r>
              <a:rPr lang="en-US" dirty="0"/>
              <a:t> to operate where effects of climate change impact negatively of living conditions of host populations.</a:t>
            </a:r>
          </a:p>
          <a:p>
            <a:pPr marL="285750" indent="-285750">
              <a:buFont typeface="Arial" panose="020B0604020202020204" pitchFamily="34" charset="0"/>
              <a:buChar char="•"/>
            </a:pPr>
            <a:endParaRPr lang="en-US" dirty="0"/>
          </a:p>
          <a:p>
            <a:endParaRPr lang="en-US" dirty="0"/>
          </a:p>
          <a:p>
            <a:endParaRPr lang="en-ZM" dirty="0"/>
          </a:p>
        </p:txBody>
      </p:sp>
    </p:spTree>
    <p:extLst>
      <p:ext uri="{BB962C8B-B14F-4D97-AF65-F5344CB8AC3E}">
        <p14:creationId xmlns:p14="http://schemas.microsoft.com/office/powerpoint/2010/main" val="31933672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4A2F97C-DCD1-4EF2-8BD2-8DE365D61035}"/>
              </a:ext>
            </a:extLst>
          </p:cNvPr>
          <p:cNvSpPr txBox="1"/>
          <p:nvPr/>
        </p:nvSpPr>
        <p:spPr>
          <a:xfrm>
            <a:off x="0" y="100152"/>
            <a:ext cx="12099235" cy="6551152"/>
          </a:xfrm>
          <a:prstGeom prst="rect">
            <a:avLst/>
          </a:prstGeom>
          <a:noFill/>
        </p:spPr>
        <p:txBody>
          <a:bodyPr wrap="square">
            <a:spAutoFit/>
          </a:bodyPr>
          <a:lstStyle/>
          <a:p>
            <a:pPr>
              <a:lnSpc>
                <a:spcPct val="107000"/>
              </a:lnSpc>
              <a:spcAft>
                <a:spcPts val="0"/>
              </a:spcAft>
            </a:pPr>
            <a:r>
              <a:rPr lang="en-ZM" sz="3600" b="1" kern="18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What is climate change?</a:t>
            </a:r>
            <a:endParaRPr lang="en-ZM" sz="36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en-GB" sz="2400" dirty="0">
              <a:solidFill>
                <a:srgbClr val="000000"/>
              </a:solidFill>
              <a:effectLst/>
              <a:latin typeface="Verdana" panose="020B060403050404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en-ZM" sz="2400" dirty="0">
                <a:solidFill>
                  <a:srgbClr val="000000"/>
                </a:solidFill>
                <a:effectLst/>
                <a:latin typeface="Verdana" panose="020B0604030504040204" pitchFamily="34" charset="0"/>
                <a:ea typeface="Calibri" panose="020F0502020204030204" pitchFamily="34" charset="0"/>
                <a:cs typeface="Times New Roman" panose="02020603050405020304" pitchFamily="18" charset="0"/>
              </a:rPr>
              <a:t>Climate change, also called global warming, refers to the rise in average surface temperatures on Earth. </a:t>
            </a:r>
            <a:r>
              <a:rPr lang="en-US" sz="2400" dirty="0">
                <a:solidFill>
                  <a:srgbClr val="000000"/>
                </a:solidFill>
                <a:effectLst/>
                <a:latin typeface="Verdana" panose="020B0604030504040204" pitchFamily="34" charset="0"/>
                <a:ea typeface="Calibri" panose="020F0502020204030204" pitchFamily="34" charset="0"/>
                <a:cs typeface="Times New Roman" panose="02020603050405020304" pitchFamily="18" charset="0"/>
              </a:rPr>
              <a:t>Earth’s temp since 1981 has risen by average 0.18</a:t>
            </a:r>
            <a:r>
              <a:rPr lang="en-US" sz="2400" dirty="0"/>
              <a:t> </a:t>
            </a:r>
            <a:r>
              <a:rPr lang="en-US" sz="2400" b="1" baseline="30000" dirty="0"/>
              <a:t>0</a:t>
            </a:r>
            <a:r>
              <a:rPr lang="en-US" sz="2400" dirty="0"/>
              <a:t>C  per decade</a:t>
            </a:r>
            <a:endParaRPr lang="en-GB" sz="2400" dirty="0">
              <a:solidFill>
                <a:srgbClr val="000000"/>
              </a:solidFill>
              <a:effectLst/>
              <a:latin typeface="Verdana" panose="020B060403050404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en-GB" sz="900" b="1" i="0" dirty="0">
              <a:solidFill>
                <a:srgbClr val="767676"/>
              </a:solidFill>
              <a:effectLst/>
              <a:latin typeface="Roboto"/>
            </a:endParaRPr>
          </a:p>
          <a:p>
            <a:pPr marL="342900" indent="-342900" algn="just">
              <a:lnSpc>
                <a:spcPct val="107000"/>
              </a:lnSpc>
              <a:spcAft>
                <a:spcPts val="800"/>
              </a:spcAft>
              <a:buFont typeface="Arial" panose="020B0604020202020204" pitchFamily="34" charset="0"/>
              <a:buChar char="•"/>
            </a:pPr>
            <a:r>
              <a:rPr lang="en-GB" sz="2400" b="1" i="0" dirty="0">
                <a:solidFill>
                  <a:srgbClr val="767676"/>
                </a:solidFill>
                <a:effectLst/>
                <a:latin typeface="Roboto"/>
              </a:rPr>
              <a:t>Climate change</a:t>
            </a:r>
            <a:r>
              <a:rPr lang="en-GB" sz="2400" b="0" i="0" dirty="0">
                <a:solidFill>
                  <a:srgbClr val="666666"/>
                </a:solidFill>
                <a:effectLst/>
                <a:latin typeface="Roboto"/>
              </a:rPr>
              <a:t> is concerned with how </a:t>
            </a:r>
            <a:r>
              <a:rPr lang="en-GB" sz="2400" b="1" i="1" dirty="0">
                <a:solidFill>
                  <a:srgbClr val="FF0000"/>
                </a:solidFill>
                <a:effectLst/>
                <a:latin typeface="Roboto"/>
              </a:rPr>
              <a:t>carbon dioxide, methane, and other greenhouse gases</a:t>
            </a:r>
            <a:r>
              <a:rPr lang="en-GB" sz="2400" b="0" i="0" dirty="0">
                <a:solidFill>
                  <a:srgbClr val="666666"/>
                </a:solidFill>
                <a:effectLst/>
                <a:latin typeface="Roboto"/>
              </a:rPr>
              <a:t> are altering the global </a:t>
            </a:r>
            <a:r>
              <a:rPr lang="en-GB" sz="2400" b="1" i="0" dirty="0">
                <a:solidFill>
                  <a:srgbClr val="767676"/>
                </a:solidFill>
                <a:effectLst/>
                <a:latin typeface="Roboto"/>
              </a:rPr>
              <a:t>climate</a:t>
            </a:r>
            <a:r>
              <a:rPr lang="en-GB" sz="2400" b="0" i="0" dirty="0">
                <a:solidFill>
                  <a:srgbClr val="666666"/>
                </a:solidFill>
                <a:effectLst/>
                <a:latin typeface="Roboto"/>
              </a:rPr>
              <a:t> system. </a:t>
            </a:r>
          </a:p>
          <a:p>
            <a:pPr marL="342900" indent="-342900" algn="just">
              <a:lnSpc>
                <a:spcPct val="107000"/>
              </a:lnSpc>
              <a:spcAft>
                <a:spcPts val="800"/>
              </a:spcAft>
              <a:buFont typeface="Arial" panose="020B0604020202020204" pitchFamily="34" charset="0"/>
              <a:buChar char="•"/>
            </a:pPr>
            <a:r>
              <a:rPr lang="en-GB" sz="2400" b="0" i="0" dirty="0">
                <a:solidFill>
                  <a:srgbClr val="666666"/>
                </a:solidFill>
                <a:effectLst/>
                <a:latin typeface="Roboto"/>
              </a:rPr>
              <a:t>The </a:t>
            </a:r>
            <a:r>
              <a:rPr lang="en-GB" sz="2400" b="1" i="0" dirty="0">
                <a:solidFill>
                  <a:srgbClr val="767676"/>
                </a:solidFill>
                <a:effectLst/>
                <a:latin typeface="Roboto"/>
              </a:rPr>
              <a:t>ozone layer</a:t>
            </a:r>
            <a:r>
              <a:rPr lang="en-GB" sz="2400" b="0" i="0" dirty="0">
                <a:solidFill>
                  <a:srgbClr val="666666"/>
                </a:solidFill>
                <a:effectLst/>
                <a:latin typeface="Roboto"/>
              </a:rPr>
              <a:t>, which lies high up in the atmosphere, shields us from harmful ultraviolet (UV) rays that come from the Sun. Unfortunately, this layer has been punched through making us vulnerable.</a:t>
            </a:r>
            <a:endParaRPr lang="en-GB" sz="2400" dirty="0">
              <a:solidFill>
                <a:srgbClr val="000000"/>
              </a:solidFill>
              <a:latin typeface="Verdana" panose="020B0604030504040204" pitchFamily="34" charset="0"/>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Arial" panose="020B0604020202020204" pitchFamily="34" charset="0"/>
              <a:buChar char="•"/>
            </a:pPr>
            <a:r>
              <a:rPr lang="en-ZM" sz="2400" dirty="0">
                <a:solidFill>
                  <a:srgbClr val="000000"/>
                </a:solidFill>
                <a:effectLst/>
                <a:latin typeface="Verdana" panose="020B0604030504040204" pitchFamily="34" charset="0"/>
                <a:ea typeface="Calibri" panose="020F0502020204030204" pitchFamily="34" charset="0"/>
                <a:cs typeface="Times New Roman" panose="02020603050405020304" pitchFamily="18" charset="0"/>
              </a:rPr>
              <a:t>An overwhelming scientific consensus maintains that climate change is due primarily to the human use of fossil fuels, which releases carbon dioxide and other greenhouse gases into the air. </a:t>
            </a:r>
            <a:endParaRPr lang="en-GB" sz="2400" dirty="0">
              <a:solidFill>
                <a:srgbClr val="000000"/>
              </a:solidFill>
              <a:effectLst/>
              <a:latin typeface="Verdana" panose="020B060403050404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en-GB" sz="2400" dirty="0">
              <a:solidFill>
                <a:srgbClr val="000000"/>
              </a:solidFill>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972149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D7861AF-E432-4FC3-8780-53BEB184DD67}"/>
              </a:ext>
            </a:extLst>
          </p:cNvPr>
          <p:cNvSpPr txBox="1"/>
          <p:nvPr/>
        </p:nvSpPr>
        <p:spPr>
          <a:xfrm>
            <a:off x="132522" y="0"/>
            <a:ext cx="12059478" cy="1651862"/>
          </a:xfrm>
          <a:prstGeom prst="rect">
            <a:avLst/>
          </a:prstGeom>
          <a:noFill/>
        </p:spPr>
        <p:txBody>
          <a:bodyPr wrap="square">
            <a:spAutoFit/>
          </a:bodyPr>
          <a:lstStyle/>
          <a:p>
            <a:pPr marL="285750" indent="-285750" algn="just">
              <a:lnSpc>
                <a:spcPct val="107000"/>
              </a:lnSpc>
              <a:spcAft>
                <a:spcPts val="800"/>
              </a:spcAft>
              <a:buFont typeface="Arial" panose="020B0604020202020204" pitchFamily="34" charset="0"/>
              <a:buChar char="•"/>
            </a:pPr>
            <a:r>
              <a:rPr lang="en-US" sz="2400" dirty="0">
                <a:solidFill>
                  <a:srgbClr val="000000"/>
                </a:solidFill>
                <a:latin typeface="Verdana" panose="020B0604030504040204" pitchFamily="34" charset="0"/>
                <a:ea typeface="Calibri" panose="020F0502020204030204" pitchFamily="34" charset="0"/>
                <a:cs typeface="Times New Roman" panose="02020603050405020304" pitchFamily="18" charset="0"/>
              </a:rPr>
              <a:t>Greenhouse </a:t>
            </a:r>
            <a:r>
              <a:rPr lang="en-ZM" sz="2400" dirty="0">
                <a:solidFill>
                  <a:srgbClr val="000000"/>
                </a:solidFill>
                <a:effectLst/>
                <a:latin typeface="Verdana" panose="020B0604030504040204" pitchFamily="34" charset="0"/>
                <a:ea typeface="Calibri" panose="020F0502020204030204" pitchFamily="34" charset="0"/>
                <a:cs typeface="Times New Roman" panose="02020603050405020304" pitchFamily="18" charset="0"/>
              </a:rPr>
              <a:t>gas</a:t>
            </a:r>
            <a:r>
              <a:rPr lang="en-US" sz="2400" dirty="0">
                <a:solidFill>
                  <a:srgbClr val="000000"/>
                </a:solidFill>
                <a:effectLst/>
                <a:latin typeface="Verdana" panose="020B0604030504040204" pitchFamily="34" charset="0"/>
                <a:ea typeface="Calibri" panose="020F0502020204030204" pitchFamily="34" charset="0"/>
                <a:cs typeface="Times New Roman" panose="02020603050405020304" pitchFamily="18" charset="0"/>
              </a:rPr>
              <a:t> emissions blanket the earth and</a:t>
            </a:r>
            <a:r>
              <a:rPr lang="en-ZM" sz="2400" dirty="0">
                <a:solidFill>
                  <a:srgbClr val="000000"/>
                </a:solidFill>
                <a:effectLst/>
                <a:latin typeface="Verdana" panose="020B0604030504040204" pitchFamily="34" charset="0"/>
                <a:ea typeface="Calibri" panose="020F0502020204030204" pitchFamily="34" charset="0"/>
                <a:cs typeface="Times New Roman" panose="02020603050405020304" pitchFamily="18" charset="0"/>
              </a:rPr>
              <a:t> trap heat within the atmosphere, which can have a range of effects on ecosystems, including rising sea levels, severe weather events, and droughts that render landscapes more susceptible to wildfires.</a:t>
            </a:r>
            <a:endParaRPr lang="en-ZM"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189955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3E19815-102C-4FD6-BCDF-8B23239E8E1C}"/>
              </a:ext>
            </a:extLst>
          </p:cNvPr>
          <p:cNvSpPr/>
          <p:nvPr/>
        </p:nvSpPr>
        <p:spPr>
          <a:xfrm>
            <a:off x="282054" y="517346"/>
            <a:ext cx="11909946" cy="4001095"/>
          </a:xfrm>
          <a:prstGeom prst="rect">
            <a:avLst/>
          </a:prstGeom>
        </p:spPr>
        <p:txBody>
          <a:bodyPr wrap="square">
            <a:spAutoFit/>
          </a:bodyPr>
          <a:lstStyle/>
          <a:p>
            <a:r>
              <a:rPr lang="en-US" sz="3200" b="1" dirty="0">
                <a:solidFill>
                  <a:srgbClr val="290467"/>
                </a:solidFill>
                <a:latin typeface="Roboto"/>
                <a:hlinkClick r:id="rId2"/>
              </a:rPr>
              <a:t>Fossil fuels and climate change:</a:t>
            </a:r>
            <a:endParaRPr lang="en-US" sz="3200" b="1" dirty="0">
              <a:solidFill>
                <a:srgbClr val="71777D"/>
              </a:solidFill>
              <a:latin typeface="Roboto"/>
            </a:endParaRPr>
          </a:p>
          <a:p>
            <a:endParaRPr lang="en-US" dirty="0">
              <a:solidFill>
                <a:srgbClr val="666666"/>
              </a:solidFill>
              <a:latin typeface="Roboto"/>
            </a:endParaRPr>
          </a:p>
          <a:p>
            <a:r>
              <a:rPr lang="en-US" sz="2400" dirty="0">
                <a:solidFill>
                  <a:srgbClr val="666666"/>
                </a:solidFill>
                <a:latin typeface="Roboto"/>
              </a:rPr>
              <a:t>T</a:t>
            </a:r>
            <a:r>
              <a:rPr lang="en-US" sz="2400" dirty="0">
                <a:solidFill>
                  <a:srgbClr val="71777D"/>
                </a:solidFill>
                <a:latin typeface="Roboto"/>
              </a:rPr>
              <a:t>here are three types of </a:t>
            </a:r>
            <a:r>
              <a:rPr lang="en-US" sz="2400" b="1" dirty="0">
                <a:solidFill>
                  <a:srgbClr val="767676"/>
                </a:solidFill>
                <a:latin typeface="Roboto"/>
              </a:rPr>
              <a:t>fossil fuel</a:t>
            </a:r>
            <a:r>
              <a:rPr lang="en-US" sz="2400" dirty="0">
                <a:solidFill>
                  <a:srgbClr val="71777D"/>
                </a:solidFill>
                <a:latin typeface="Roboto"/>
              </a:rPr>
              <a:t> – coal, oil and gas. How big is the impact of </a:t>
            </a:r>
            <a:r>
              <a:rPr lang="en-US" sz="2400" b="1" dirty="0">
                <a:solidFill>
                  <a:srgbClr val="767676"/>
                </a:solidFill>
                <a:latin typeface="Roboto"/>
              </a:rPr>
              <a:t>fossil fuels</a:t>
            </a:r>
            <a:r>
              <a:rPr lang="en-US" sz="2400" dirty="0">
                <a:solidFill>
                  <a:srgbClr val="71777D"/>
                </a:solidFill>
                <a:latin typeface="Roboto"/>
              </a:rPr>
              <a:t> on </a:t>
            </a:r>
            <a:r>
              <a:rPr lang="en-US" sz="2400" b="1" dirty="0">
                <a:solidFill>
                  <a:srgbClr val="767676"/>
                </a:solidFill>
                <a:latin typeface="Roboto"/>
              </a:rPr>
              <a:t>climate change</a:t>
            </a:r>
            <a:r>
              <a:rPr lang="en-US" sz="2400" dirty="0">
                <a:solidFill>
                  <a:srgbClr val="71777D"/>
                </a:solidFill>
                <a:latin typeface="Roboto"/>
              </a:rPr>
              <a:t> and our planet? - </a:t>
            </a:r>
            <a:r>
              <a:rPr lang="en-US" sz="2400" b="1" dirty="0">
                <a:solidFill>
                  <a:srgbClr val="FF0000"/>
                </a:solidFill>
                <a:latin typeface="Roboto"/>
              </a:rPr>
              <a:t>All products of mining.</a:t>
            </a:r>
          </a:p>
          <a:p>
            <a:endParaRPr lang="en-US" sz="2400" b="1" i="0" dirty="0">
              <a:solidFill>
                <a:srgbClr val="FF0000"/>
              </a:solidFill>
              <a:effectLst/>
              <a:latin typeface="Roboto"/>
            </a:endParaRPr>
          </a:p>
          <a:p>
            <a:r>
              <a:rPr lang="en-US" sz="2800" dirty="0"/>
              <a:t>The Intergovernmental Panel on </a:t>
            </a:r>
            <a:r>
              <a:rPr lang="en-US" sz="2800" b="1" dirty="0"/>
              <a:t>Climate Change</a:t>
            </a:r>
            <a:r>
              <a:rPr lang="en-US" sz="2800" dirty="0"/>
              <a:t> (IPCC) has found that emissions from </a:t>
            </a:r>
            <a:r>
              <a:rPr lang="en-US" sz="2800" b="1" dirty="0"/>
              <a:t>fossil fuels</a:t>
            </a:r>
            <a:r>
              <a:rPr lang="en-US" sz="2800" dirty="0"/>
              <a:t> are the</a:t>
            </a:r>
            <a:r>
              <a:rPr lang="en-US" sz="2800" b="1" dirty="0"/>
              <a:t> dominant cause of global warming.</a:t>
            </a:r>
          </a:p>
          <a:p>
            <a:endParaRPr lang="en-US" sz="2800" b="1" i="0" dirty="0">
              <a:solidFill>
                <a:srgbClr val="FF0000"/>
              </a:solidFill>
              <a:effectLst/>
              <a:latin typeface="Roboto"/>
            </a:endParaRPr>
          </a:p>
          <a:p>
            <a:r>
              <a:rPr lang="en-US" sz="2400" dirty="0">
                <a:latin typeface="Roboto"/>
              </a:rPr>
              <a:t>Fossil fuels account for over 75% of global greenhouse gas emissions and nearly 90% of all carbon dioxide emissions</a:t>
            </a:r>
            <a:endParaRPr lang="en-US" sz="2400" i="0" dirty="0">
              <a:effectLst/>
              <a:latin typeface="Roboto"/>
            </a:endParaRPr>
          </a:p>
        </p:txBody>
      </p:sp>
    </p:spTree>
    <p:extLst>
      <p:ext uri="{BB962C8B-B14F-4D97-AF65-F5344CB8AC3E}">
        <p14:creationId xmlns:p14="http://schemas.microsoft.com/office/powerpoint/2010/main" val="21129316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685513E-D963-495E-852A-17785194F195}"/>
              </a:ext>
            </a:extLst>
          </p:cNvPr>
          <p:cNvSpPr txBox="1"/>
          <p:nvPr/>
        </p:nvSpPr>
        <p:spPr>
          <a:xfrm>
            <a:off x="-1" y="181039"/>
            <a:ext cx="11979965" cy="6267613"/>
          </a:xfrm>
          <a:prstGeom prst="rect">
            <a:avLst/>
          </a:prstGeom>
          <a:noFill/>
        </p:spPr>
        <p:txBody>
          <a:bodyPr wrap="square">
            <a:spAutoFit/>
          </a:bodyPr>
          <a:lstStyle/>
          <a:p>
            <a:pPr>
              <a:lnSpc>
                <a:spcPct val="107000"/>
              </a:lnSpc>
              <a:spcBef>
                <a:spcPts val="1600"/>
              </a:spcBef>
              <a:spcAft>
                <a:spcPts val="800"/>
              </a:spcAft>
            </a:pPr>
            <a:r>
              <a:rPr lang="en-ZM" sz="36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What are the causes of climate change?</a:t>
            </a:r>
            <a:endParaRPr lang="en-ZM" sz="20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Bef>
                <a:spcPts val="1800"/>
              </a:spcBef>
              <a:spcAft>
                <a:spcPts val="1800"/>
              </a:spcAft>
              <a:buFont typeface="Arial" panose="020B0604020202020204" pitchFamily="34" charset="0"/>
              <a:buChar char="•"/>
            </a:pPr>
            <a:r>
              <a:rPr lang="en-ZM" sz="24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The primary cause of climate change is the burning of fossil fuels, such as oil and coal, which emits greenhouse gases into the atmosphere—primarily carbon dioxide.</a:t>
            </a:r>
            <a:endParaRPr lang="en-US" sz="24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endParaRPr>
          </a:p>
          <a:p>
            <a:pPr marL="342900" indent="-342900" algn="just">
              <a:lnSpc>
                <a:spcPct val="107000"/>
              </a:lnSpc>
              <a:spcBef>
                <a:spcPts val="1800"/>
              </a:spcBef>
              <a:spcAft>
                <a:spcPts val="1800"/>
              </a:spcAft>
              <a:buFont typeface="Arial" panose="020B0604020202020204" pitchFamily="34" charset="0"/>
              <a:buChar char="•"/>
            </a:pPr>
            <a:r>
              <a:rPr lang="en-ZM" sz="24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Other human activities, such as agriculture and deforestation, also contribute to the proliferation of greenhouse gases that cause climate change</a:t>
            </a:r>
            <a:r>
              <a:rPr lang="en-ZM" sz="18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a:t>
            </a:r>
            <a:endParaRPr lang="en-ZM" sz="2000" dirty="0">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07000"/>
              </a:lnSpc>
              <a:spcBef>
                <a:spcPts val="1800"/>
              </a:spcBef>
              <a:spcAft>
                <a:spcPts val="1800"/>
              </a:spcAft>
              <a:buFont typeface="Arial" panose="020B0604020202020204" pitchFamily="34" charset="0"/>
              <a:buChar char="•"/>
            </a:pPr>
            <a:r>
              <a:rPr lang="en-ZM" sz="24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While some quantities of these gases are a naturally occurring and critical part of Earth’s temperature control system, the atmospheric concentration of CO</a:t>
            </a:r>
            <a:r>
              <a:rPr lang="en-ZM" sz="2400" baseline="-250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2</a:t>
            </a:r>
            <a:r>
              <a:rPr lang="en-ZM" sz="24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did not rise above 300 parts per million between the advent of human civilization roughly 10,000 years ago and 1900. Today it is at about 400 ppm, a level not reached in more than 400,000 years.</a:t>
            </a:r>
            <a:endParaRPr lang="en-ZM"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395531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B4DFA03-8CB1-4573-AD9C-CF9A63C9B83B}"/>
              </a:ext>
            </a:extLst>
          </p:cNvPr>
          <p:cNvSpPr txBox="1"/>
          <p:nvPr/>
        </p:nvSpPr>
        <p:spPr>
          <a:xfrm>
            <a:off x="0" y="-92765"/>
            <a:ext cx="12192000" cy="6786473"/>
          </a:xfrm>
          <a:prstGeom prst="rect">
            <a:avLst/>
          </a:prstGeom>
          <a:noFill/>
        </p:spPr>
        <p:txBody>
          <a:bodyPr wrap="square">
            <a:spAutoFit/>
          </a:bodyPr>
          <a:lstStyle/>
          <a:p>
            <a:pPr>
              <a:spcBef>
                <a:spcPts val="1600"/>
              </a:spcBef>
            </a:pPr>
            <a:r>
              <a:rPr lang="en-ZM" sz="3600" b="1" dirty="0">
                <a:solidFill>
                  <a:srgbClr val="FF0000"/>
                </a:solidFill>
                <a:effectLst/>
                <a:latin typeface="Times New Roman" panose="02020603050405020304" pitchFamily="18" charset="0"/>
                <a:ea typeface="Times New Roman" panose="02020603050405020304" pitchFamily="18" charset="0"/>
              </a:rPr>
              <a:t>What are the effects of climate change?</a:t>
            </a:r>
            <a:endParaRPr lang="en-ZM" sz="2800" b="1" dirty="0">
              <a:solidFill>
                <a:srgbClr val="FF0000"/>
              </a:solidFill>
              <a:effectLst/>
              <a:latin typeface="Times New Roman" panose="02020603050405020304" pitchFamily="18" charset="0"/>
              <a:ea typeface="Times New Roman" panose="02020603050405020304" pitchFamily="18" charset="0"/>
            </a:endParaRPr>
          </a:p>
          <a:p>
            <a:pPr algn="just">
              <a:spcBef>
                <a:spcPts val="1800"/>
              </a:spcBef>
              <a:spcAft>
                <a:spcPts val="1800"/>
              </a:spcAft>
            </a:pPr>
            <a:r>
              <a:rPr lang="en-ZM" sz="2400" dirty="0">
                <a:solidFill>
                  <a:srgbClr val="000000"/>
                </a:solidFill>
                <a:effectLst/>
                <a:latin typeface="Verdana" panose="020B0604030504040204" pitchFamily="34" charset="0"/>
                <a:ea typeface="Times New Roman" panose="02020603050405020304" pitchFamily="18" charset="0"/>
              </a:rPr>
              <a:t>Even small increases in Earth’s temperature caused by climate change can have severe effects. </a:t>
            </a:r>
            <a:endParaRPr lang="en-ZM" sz="2400" dirty="0">
              <a:effectLst/>
              <a:latin typeface="Times New Roman" panose="02020603050405020304" pitchFamily="18" charset="0"/>
              <a:ea typeface="Times New Roman" panose="02020603050405020304" pitchFamily="18" charset="0"/>
            </a:endParaRPr>
          </a:p>
          <a:p>
            <a:pPr marL="342900" indent="-342900" algn="just">
              <a:spcBef>
                <a:spcPts val="1800"/>
              </a:spcBef>
              <a:spcAft>
                <a:spcPts val="1800"/>
              </a:spcAft>
              <a:buFont typeface="Arial" panose="020B0604020202020204" pitchFamily="34" charset="0"/>
              <a:buChar char="•"/>
            </a:pPr>
            <a:r>
              <a:rPr lang="en-ZM" sz="2400" dirty="0">
                <a:solidFill>
                  <a:srgbClr val="000000"/>
                </a:solidFill>
                <a:effectLst/>
                <a:latin typeface="Verdana" panose="020B0604030504040204" pitchFamily="34" charset="0"/>
                <a:ea typeface="Times New Roman" panose="02020603050405020304" pitchFamily="18" charset="0"/>
              </a:rPr>
              <a:t>Rising sea levels due to the melting of the polar ice caps (again, caused by climate change) contribute to greater storm damage;</a:t>
            </a:r>
            <a:endParaRPr lang="en-GB" sz="2400" dirty="0">
              <a:solidFill>
                <a:srgbClr val="000000"/>
              </a:solidFill>
              <a:effectLst/>
              <a:latin typeface="Verdana" panose="020B0604030504040204" pitchFamily="34" charset="0"/>
              <a:ea typeface="Times New Roman" panose="02020603050405020304" pitchFamily="18" charset="0"/>
            </a:endParaRPr>
          </a:p>
          <a:p>
            <a:pPr marL="342900" indent="-342900" algn="just">
              <a:spcBef>
                <a:spcPts val="1800"/>
              </a:spcBef>
              <a:spcAft>
                <a:spcPts val="1800"/>
              </a:spcAft>
              <a:buFont typeface="Arial" panose="020B0604020202020204" pitchFamily="34" charset="0"/>
              <a:buChar char="•"/>
            </a:pPr>
            <a:r>
              <a:rPr lang="en-GB" sz="2400" dirty="0">
                <a:solidFill>
                  <a:srgbClr val="000000"/>
                </a:solidFill>
                <a:latin typeface="Verdana" panose="020B0604030504040204" pitchFamily="34" charset="0"/>
                <a:ea typeface="Times New Roman" panose="02020603050405020304" pitchFamily="18" charset="0"/>
              </a:rPr>
              <a:t>W</a:t>
            </a:r>
            <a:r>
              <a:rPr lang="en-ZM" sz="2400" dirty="0">
                <a:solidFill>
                  <a:srgbClr val="000000"/>
                </a:solidFill>
                <a:effectLst/>
                <a:latin typeface="Verdana" panose="020B0604030504040204" pitchFamily="34" charset="0"/>
                <a:ea typeface="Times New Roman" panose="02020603050405020304" pitchFamily="18" charset="0"/>
              </a:rPr>
              <a:t>arming ocean temperatures are associated with stronger and more frequent storms; </a:t>
            </a:r>
            <a:endParaRPr lang="en-GB" sz="2400" dirty="0">
              <a:solidFill>
                <a:srgbClr val="000000"/>
              </a:solidFill>
              <a:effectLst/>
              <a:latin typeface="Verdana" panose="020B0604030504040204" pitchFamily="34" charset="0"/>
              <a:ea typeface="Times New Roman" panose="02020603050405020304" pitchFamily="18" charset="0"/>
            </a:endParaRPr>
          </a:p>
          <a:p>
            <a:pPr marL="342900" indent="-342900" algn="just">
              <a:spcBef>
                <a:spcPts val="1800"/>
              </a:spcBef>
              <a:spcAft>
                <a:spcPts val="1800"/>
              </a:spcAft>
              <a:buFont typeface="Arial" panose="020B0604020202020204" pitchFamily="34" charset="0"/>
              <a:buChar char="•"/>
            </a:pPr>
            <a:r>
              <a:rPr lang="en-GB" sz="2400" dirty="0">
                <a:solidFill>
                  <a:srgbClr val="000000"/>
                </a:solidFill>
                <a:latin typeface="Verdana" panose="020B0604030504040204" pitchFamily="34" charset="0"/>
                <a:ea typeface="Times New Roman" panose="02020603050405020304" pitchFamily="18" charset="0"/>
              </a:rPr>
              <a:t>A</a:t>
            </a:r>
            <a:r>
              <a:rPr lang="en-ZM" sz="2400" dirty="0" err="1">
                <a:solidFill>
                  <a:srgbClr val="000000"/>
                </a:solidFill>
                <a:effectLst/>
                <a:latin typeface="Verdana" panose="020B0604030504040204" pitchFamily="34" charset="0"/>
                <a:ea typeface="Times New Roman" panose="02020603050405020304" pitchFamily="18" charset="0"/>
              </a:rPr>
              <a:t>dditional</a:t>
            </a:r>
            <a:r>
              <a:rPr lang="en-ZM" sz="2400" dirty="0">
                <a:solidFill>
                  <a:srgbClr val="000000"/>
                </a:solidFill>
                <a:effectLst/>
                <a:latin typeface="Verdana" panose="020B0604030504040204" pitchFamily="34" charset="0"/>
                <a:ea typeface="Times New Roman" panose="02020603050405020304" pitchFamily="18" charset="0"/>
              </a:rPr>
              <a:t> rainfall, particularly during severe weather events, leads to flooding and other damage; </a:t>
            </a:r>
            <a:endParaRPr lang="en-GB" sz="2400" dirty="0">
              <a:solidFill>
                <a:srgbClr val="000000"/>
              </a:solidFill>
              <a:effectLst/>
              <a:latin typeface="Verdana" panose="020B0604030504040204" pitchFamily="34" charset="0"/>
              <a:ea typeface="Times New Roman" panose="02020603050405020304" pitchFamily="18" charset="0"/>
            </a:endParaRPr>
          </a:p>
          <a:p>
            <a:pPr marL="342900" indent="-342900" algn="just">
              <a:spcBef>
                <a:spcPts val="1800"/>
              </a:spcBef>
              <a:spcAft>
                <a:spcPts val="1800"/>
              </a:spcAft>
              <a:buFont typeface="Arial" panose="020B0604020202020204" pitchFamily="34" charset="0"/>
              <a:buChar char="•"/>
            </a:pPr>
            <a:r>
              <a:rPr lang="en-GB" sz="2400" dirty="0">
                <a:solidFill>
                  <a:srgbClr val="000000"/>
                </a:solidFill>
                <a:effectLst/>
                <a:latin typeface="Verdana" panose="020B0604030504040204" pitchFamily="34" charset="0"/>
                <a:ea typeface="Times New Roman" panose="02020603050405020304" pitchFamily="18" charset="0"/>
              </a:rPr>
              <a:t>I</a:t>
            </a:r>
            <a:r>
              <a:rPr lang="en-ZM" sz="2400" dirty="0" err="1">
                <a:solidFill>
                  <a:srgbClr val="000000"/>
                </a:solidFill>
                <a:effectLst/>
                <a:latin typeface="Verdana" panose="020B0604030504040204" pitchFamily="34" charset="0"/>
                <a:ea typeface="Times New Roman" panose="02020603050405020304" pitchFamily="18" charset="0"/>
              </a:rPr>
              <a:t>ncrease</a:t>
            </a:r>
            <a:r>
              <a:rPr lang="en-ZM" sz="2400" dirty="0">
                <a:solidFill>
                  <a:srgbClr val="000000"/>
                </a:solidFill>
                <a:effectLst/>
                <a:latin typeface="Verdana" panose="020B0604030504040204" pitchFamily="34" charset="0"/>
                <a:ea typeface="Times New Roman" panose="02020603050405020304" pitchFamily="18" charset="0"/>
              </a:rPr>
              <a:t> in the incidence and severity of wildfires threatens habitats, homes, and lives; and heat waves contribute to human deaths and other consequences.</a:t>
            </a:r>
            <a:endParaRPr lang="en-ZM"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953660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47B3FF4-5823-42EC-9B72-B001E5583DDA}"/>
              </a:ext>
            </a:extLst>
          </p:cNvPr>
          <p:cNvSpPr txBox="1"/>
          <p:nvPr/>
        </p:nvSpPr>
        <p:spPr>
          <a:xfrm>
            <a:off x="132521" y="118552"/>
            <a:ext cx="12059479" cy="5978560"/>
          </a:xfrm>
          <a:prstGeom prst="rect">
            <a:avLst/>
          </a:prstGeom>
          <a:noFill/>
        </p:spPr>
        <p:txBody>
          <a:bodyPr wrap="square">
            <a:spAutoFit/>
          </a:bodyPr>
          <a:lstStyle/>
          <a:p>
            <a:r>
              <a:rPr lang="en-GB" sz="3600" b="1" dirty="0">
                <a:solidFill>
                  <a:srgbClr val="FF0000"/>
                </a:solidFill>
              </a:rPr>
              <a:t>MIINING AND CLIMATE CHANGE </a:t>
            </a:r>
            <a:endParaRPr lang="en-GB" sz="2800" b="1" dirty="0">
              <a:solidFill>
                <a:srgbClr val="FF0000"/>
              </a:solidFill>
            </a:endParaRPr>
          </a:p>
          <a:p>
            <a:endParaRPr lang="en-GB" sz="2800" b="1" dirty="0">
              <a:solidFill>
                <a:srgbClr val="FF0000"/>
              </a:solidFill>
            </a:endParaRPr>
          </a:p>
          <a:p>
            <a:pPr marL="285750" indent="-285750" algn="just">
              <a:buFont typeface="Arial" panose="020B0604020202020204" pitchFamily="34" charset="0"/>
              <a:buChar char="•"/>
            </a:pPr>
            <a:r>
              <a:rPr lang="en-GB" sz="2800" dirty="0"/>
              <a:t>Mining companies often operate in some of the most politically and socially challenging parts of the world, where the industry remains an important driver of economic growth (Maamba, N/W province and </a:t>
            </a:r>
            <a:r>
              <a:rPr lang="en-GB" sz="2800" dirty="0" err="1"/>
              <a:t>copperbelt</a:t>
            </a:r>
            <a:r>
              <a:rPr lang="en-GB" sz="2800" dirty="0"/>
              <a:t>). </a:t>
            </a:r>
          </a:p>
          <a:p>
            <a:pPr marL="285750" indent="-285750" algn="just">
              <a:buFont typeface="Arial" panose="020B0604020202020204" pitchFamily="34" charset="0"/>
              <a:buChar char="•"/>
            </a:pPr>
            <a:endParaRPr lang="en-GB" sz="900" dirty="0"/>
          </a:p>
          <a:p>
            <a:pPr marL="285750" indent="-285750" algn="just">
              <a:buFont typeface="Arial" panose="020B0604020202020204" pitchFamily="34" charset="0"/>
              <a:buChar char="•"/>
            </a:pPr>
            <a:r>
              <a:rPr lang="en-GB" sz="2800" dirty="0"/>
              <a:t>Therefore, threats to the sector’s profitability and viability, such as climate change, may have significant consequences for development in host countries. </a:t>
            </a:r>
          </a:p>
          <a:p>
            <a:pPr marL="285750" indent="-285750" algn="just">
              <a:buFont typeface="Arial" panose="020B0604020202020204" pitchFamily="34" charset="0"/>
              <a:buChar char="•"/>
            </a:pPr>
            <a:endParaRPr lang="en-GB" sz="1000" dirty="0"/>
          </a:p>
          <a:p>
            <a:pPr marL="285750" indent="-285750" algn="just">
              <a:buFont typeface="Arial" panose="020B0604020202020204" pitchFamily="34" charset="0"/>
              <a:buChar char="•"/>
            </a:pPr>
            <a:r>
              <a:rPr lang="en-GB" sz="2800" dirty="0"/>
              <a:t>The extent to which mining avoids undermining host communities’ resilience to climate change, and even fortifies that resilience, will directly impact the industry’s reputation, social license to operate, and access to project financing.</a:t>
            </a:r>
          </a:p>
          <a:p>
            <a:pPr marL="285750" indent="-285750" algn="just">
              <a:buFont typeface="Arial" panose="020B0604020202020204" pitchFamily="34" charset="0"/>
              <a:buChar char="•"/>
            </a:pPr>
            <a:endParaRPr lang="en-GB" sz="900" dirty="0"/>
          </a:p>
          <a:p>
            <a:pPr marL="285750" indent="-285750" algn="just">
              <a:buFont typeface="Arial" panose="020B0604020202020204" pitchFamily="34" charset="0"/>
              <a:buChar char="•"/>
            </a:pPr>
            <a:r>
              <a:rPr lang="en-GB" sz="2800" dirty="0"/>
              <a:t>Increased physical and non-physical risks will make project financing more difficult to secure.</a:t>
            </a:r>
          </a:p>
          <a:p>
            <a:pPr algn="just"/>
            <a:endParaRPr lang="en-GB" sz="1050" dirty="0"/>
          </a:p>
        </p:txBody>
      </p:sp>
    </p:spTree>
    <p:extLst>
      <p:ext uri="{BB962C8B-B14F-4D97-AF65-F5344CB8AC3E}">
        <p14:creationId xmlns:p14="http://schemas.microsoft.com/office/powerpoint/2010/main" val="37985121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68B3F7B-6320-40CB-A6B1-498D3EDB9273}"/>
              </a:ext>
            </a:extLst>
          </p:cNvPr>
          <p:cNvSpPr/>
          <p:nvPr/>
        </p:nvSpPr>
        <p:spPr>
          <a:xfrm>
            <a:off x="0" y="278616"/>
            <a:ext cx="11897488" cy="7140416"/>
          </a:xfrm>
          <a:prstGeom prst="rect">
            <a:avLst/>
          </a:prstGeom>
        </p:spPr>
        <p:txBody>
          <a:bodyPr wrap="none">
            <a:spAutoFit/>
          </a:bodyPr>
          <a:lstStyle/>
          <a:p>
            <a:pPr fontAlgn="base"/>
            <a:r>
              <a:rPr lang="en-US" sz="3200" b="1" dirty="0">
                <a:solidFill>
                  <a:srgbClr val="FF0000"/>
                </a:solidFill>
                <a:latin typeface="ReithSerif"/>
              </a:rPr>
              <a:t>COP26 - Glasgow</a:t>
            </a:r>
            <a:r>
              <a:rPr lang="en-US" dirty="0">
                <a:solidFill>
                  <a:srgbClr val="141414"/>
                </a:solidFill>
                <a:latin typeface="ReithSerif"/>
              </a:rPr>
              <a:t>: </a:t>
            </a:r>
            <a:r>
              <a:rPr lang="en-US" sz="2400" b="1" dirty="0">
                <a:solidFill>
                  <a:srgbClr val="141414"/>
                </a:solidFill>
                <a:latin typeface="ReithSerif"/>
              </a:rPr>
              <a:t>2021</a:t>
            </a:r>
          </a:p>
          <a:p>
            <a:pPr fontAlgn="base"/>
            <a:endParaRPr lang="en-US" dirty="0">
              <a:solidFill>
                <a:srgbClr val="141414"/>
              </a:solidFill>
              <a:latin typeface="ReithSerif"/>
            </a:endParaRPr>
          </a:p>
          <a:p>
            <a:pPr fontAlgn="base"/>
            <a:r>
              <a:rPr lang="en-US" sz="2400" dirty="0">
                <a:solidFill>
                  <a:srgbClr val="141414"/>
                </a:solidFill>
                <a:latin typeface="ReithSerif"/>
              </a:rPr>
              <a:t>What was agreed at the Glasgow climate conference?</a:t>
            </a:r>
          </a:p>
          <a:p>
            <a:pPr fontAlgn="base"/>
            <a:endParaRPr lang="en-US" b="0" i="0" dirty="0">
              <a:solidFill>
                <a:srgbClr val="141414"/>
              </a:solidFill>
              <a:effectLst/>
              <a:latin typeface="ReithSerif"/>
            </a:endParaRPr>
          </a:p>
          <a:p>
            <a:pPr fontAlgn="base"/>
            <a:r>
              <a:rPr lang="en-US" sz="2400" dirty="0"/>
              <a:t>The agreement - although not legally binding - will set the global agenda on climate change</a:t>
            </a:r>
          </a:p>
          <a:p>
            <a:pPr fontAlgn="base"/>
            <a:r>
              <a:rPr lang="en-US" sz="2400" dirty="0"/>
              <a:t>for the next decade:</a:t>
            </a:r>
          </a:p>
          <a:p>
            <a:pPr fontAlgn="base"/>
            <a:endParaRPr lang="en-US" b="1" dirty="0"/>
          </a:p>
          <a:p>
            <a:pPr fontAlgn="base"/>
            <a:r>
              <a:rPr lang="en-US" sz="2400" b="1" dirty="0"/>
              <a:t>Emissions</a:t>
            </a:r>
            <a:endParaRPr lang="en-US" sz="2400" dirty="0"/>
          </a:p>
          <a:p>
            <a:pPr fontAlgn="base"/>
            <a:r>
              <a:rPr lang="en-US" sz="2400" dirty="0"/>
              <a:t>It was agreed countries will meet next year to pledge further cuts to emissions of carbon </a:t>
            </a:r>
          </a:p>
          <a:p>
            <a:pPr fontAlgn="base"/>
            <a:r>
              <a:rPr lang="en-US" sz="2400" dirty="0"/>
              <a:t>dioxide (CO2)</a:t>
            </a:r>
          </a:p>
          <a:p>
            <a:pPr fontAlgn="base"/>
            <a:endParaRPr lang="en-US" dirty="0"/>
          </a:p>
          <a:p>
            <a:pPr fontAlgn="base"/>
            <a:r>
              <a:rPr lang="en-US" sz="2400" b="1" dirty="0"/>
              <a:t>Coal</a:t>
            </a:r>
            <a:endParaRPr lang="en-US" sz="2400" dirty="0"/>
          </a:p>
          <a:p>
            <a:pPr fontAlgn="base"/>
            <a:r>
              <a:rPr lang="en-US" sz="2400" dirty="0"/>
              <a:t>For the first time at a COP conference, there was an explicit plan to reduce use of coal - which </a:t>
            </a:r>
          </a:p>
          <a:p>
            <a:pPr fontAlgn="base"/>
            <a:r>
              <a:rPr lang="en-US" sz="2400" dirty="0"/>
              <a:t>is responsible for 40% of annual CO2 emissions. However, countries only agreed a weaker</a:t>
            </a:r>
          </a:p>
          <a:p>
            <a:pPr fontAlgn="base"/>
            <a:r>
              <a:rPr lang="en-US" sz="2400" dirty="0"/>
              <a:t> commitment to "phase down" rather than "phase out" coal after  a late intervention by</a:t>
            </a:r>
          </a:p>
          <a:p>
            <a:pPr fontAlgn="base"/>
            <a:r>
              <a:rPr lang="en-US" sz="2400" dirty="0"/>
              <a:t>China and India.</a:t>
            </a:r>
          </a:p>
          <a:p>
            <a:pPr fontAlgn="base"/>
            <a:endParaRPr lang="en-US" b="1" dirty="0"/>
          </a:p>
          <a:p>
            <a:pPr fontAlgn="base"/>
            <a:endParaRPr lang="en-US" dirty="0"/>
          </a:p>
          <a:p>
            <a:pPr fontAlgn="base"/>
            <a:endParaRPr lang="en-US" dirty="0"/>
          </a:p>
          <a:p>
            <a:pPr fontAlgn="base"/>
            <a:endParaRPr lang="en-US" dirty="0"/>
          </a:p>
          <a:p>
            <a:pPr fontAlgn="base"/>
            <a:endParaRPr lang="en-US" b="0" i="0" dirty="0">
              <a:solidFill>
                <a:srgbClr val="141414"/>
              </a:solidFill>
              <a:effectLst/>
              <a:latin typeface="ReithSerif"/>
            </a:endParaRPr>
          </a:p>
        </p:txBody>
      </p:sp>
    </p:spTree>
    <p:extLst>
      <p:ext uri="{BB962C8B-B14F-4D97-AF65-F5344CB8AC3E}">
        <p14:creationId xmlns:p14="http://schemas.microsoft.com/office/powerpoint/2010/main" val="9085892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235</TotalTime>
  <Words>2607</Words>
  <Application>Microsoft Office PowerPoint</Application>
  <PresentationFormat>Widescreen</PresentationFormat>
  <Paragraphs>190</Paragraphs>
  <Slides>26</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26</vt:i4>
      </vt:variant>
    </vt:vector>
  </HeadingPairs>
  <TitlesOfParts>
    <vt:vector size="36" baseType="lpstr">
      <vt:lpstr>Arial</vt:lpstr>
      <vt:lpstr>Calibri</vt:lpstr>
      <vt:lpstr>Calibri Light</vt:lpstr>
      <vt:lpstr>Linux Libertine</vt:lpstr>
      <vt:lpstr>ReithSerif</vt:lpstr>
      <vt:lpstr>Roboto</vt:lpstr>
      <vt:lpstr>Times New Roman</vt:lpstr>
      <vt:lpstr>Verdana</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Dell Windows</cp:lastModifiedBy>
  <cp:revision>19</cp:revision>
  <dcterms:created xsi:type="dcterms:W3CDTF">2020-08-03T05:24:58Z</dcterms:created>
  <dcterms:modified xsi:type="dcterms:W3CDTF">2023-09-15T10:36:28Z</dcterms:modified>
</cp:coreProperties>
</file>