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473" r:id="rId2"/>
    <p:sldId id="455" r:id="rId3"/>
    <p:sldId id="361" r:id="rId4"/>
    <p:sldId id="360" r:id="rId5"/>
    <p:sldId id="362" r:id="rId6"/>
    <p:sldId id="363" r:id="rId7"/>
    <p:sldId id="364" r:id="rId8"/>
    <p:sldId id="365" r:id="rId9"/>
    <p:sldId id="366" r:id="rId10"/>
    <p:sldId id="367" r:id="rId11"/>
    <p:sldId id="368" r:id="rId12"/>
    <p:sldId id="369"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5" autoAdjust="0"/>
    <p:restoredTop sz="94660"/>
  </p:normalViewPr>
  <p:slideViewPr>
    <p:cSldViewPr snapToGrid="0">
      <p:cViewPr varScale="1">
        <p:scale>
          <a:sx n="72" d="100"/>
          <a:sy n="72" d="100"/>
        </p:scale>
        <p:origin x="57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ZM"/>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FB883B-0D98-473B-B093-E0EDA36BE813}" type="datetimeFigureOut">
              <a:rPr lang="en-ZM" smtClean="0"/>
              <a:t>08/04/2021</a:t>
            </a:fld>
            <a:endParaRPr lang="en-ZM"/>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ZM"/>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M"/>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ZM"/>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B505CC1-3794-490F-846C-6C7EED7AF5B2}" type="slidenum">
              <a:rPr lang="en-ZM" smtClean="0"/>
              <a:t>‹#›</a:t>
            </a:fld>
            <a:endParaRPr lang="en-ZM"/>
          </a:p>
        </p:txBody>
      </p:sp>
    </p:spTree>
    <p:extLst>
      <p:ext uri="{BB962C8B-B14F-4D97-AF65-F5344CB8AC3E}">
        <p14:creationId xmlns:p14="http://schemas.microsoft.com/office/powerpoint/2010/main" val="17210064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FED5266-E09F-4C43-9CA5-54AED7873D9C}" type="datetimeFigureOut">
              <a:rPr lang="en-US" smtClean="0"/>
              <a:t>4/8/2021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C1D9F-598D-4880-8B64-90AFEFB9CFBF}" type="slidenum">
              <a:rPr lang="en-US" smtClean="0"/>
              <a:t>‹#›</a:t>
            </a:fld>
            <a:endParaRPr lang="en-US"/>
          </a:p>
        </p:txBody>
      </p:sp>
    </p:spTree>
    <p:extLst>
      <p:ext uri="{BB962C8B-B14F-4D97-AF65-F5344CB8AC3E}">
        <p14:creationId xmlns:p14="http://schemas.microsoft.com/office/powerpoint/2010/main" val="6758020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FED5266-E09F-4C43-9CA5-54AED7873D9C}" type="datetimeFigureOut">
              <a:rPr lang="en-US" smtClean="0"/>
              <a:t>4/8/2021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C1D9F-598D-4880-8B64-90AFEFB9CFBF}" type="slidenum">
              <a:rPr lang="en-US" smtClean="0"/>
              <a:t>‹#›</a:t>
            </a:fld>
            <a:endParaRPr lang="en-US"/>
          </a:p>
        </p:txBody>
      </p:sp>
    </p:spTree>
    <p:extLst>
      <p:ext uri="{BB962C8B-B14F-4D97-AF65-F5344CB8AC3E}">
        <p14:creationId xmlns:p14="http://schemas.microsoft.com/office/powerpoint/2010/main" val="24373263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FED5266-E09F-4C43-9CA5-54AED7873D9C}" type="datetimeFigureOut">
              <a:rPr lang="en-US" smtClean="0"/>
              <a:t>4/8/2021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C1D9F-598D-4880-8B64-90AFEFB9CFBF}" type="slidenum">
              <a:rPr lang="en-US" smtClean="0"/>
              <a:t>‹#›</a:t>
            </a:fld>
            <a:endParaRPr lang="en-US"/>
          </a:p>
        </p:txBody>
      </p:sp>
    </p:spTree>
    <p:extLst>
      <p:ext uri="{BB962C8B-B14F-4D97-AF65-F5344CB8AC3E}">
        <p14:creationId xmlns:p14="http://schemas.microsoft.com/office/powerpoint/2010/main" val="696772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FED5266-E09F-4C43-9CA5-54AED7873D9C}" type="datetimeFigureOut">
              <a:rPr lang="en-US" smtClean="0"/>
              <a:t>4/8/2021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C1D9F-598D-4880-8B64-90AFEFB9CFBF}" type="slidenum">
              <a:rPr lang="en-US" smtClean="0"/>
              <a:t>‹#›</a:t>
            </a:fld>
            <a:endParaRPr lang="en-US"/>
          </a:p>
        </p:txBody>
      </p:sp>
    </p:spTree>
    <p:extLst>
      <p:ext uri="{BB962C8B-B14F-4D97-AF65-F5344CB8AC3E}">
        <p14:creationId xmlns:p14="http://schemas.microsoft.com/office/powerpoint/2010/main" val="36278931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FED5266-E09F-4C43-9CA5-54AED7873D9C}" type="datetimeFigureOut">
              <a:rPr lang="en-US" smtClean="0"/>
              <a:t>4/8/2021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C1D9F-598D-4880-8B64-90AFEFB9CFBF}" type="slidenum">
              <a:rPr lang="en-US" smtClean="0"/>
              <a:t>‹#›</a:t>
            </a:fld>
            <a:endParaRPr lang="en-US"/>
          </a:p>
        </p:txBody>
      </p:sp>
    </p:spTree>
    <p:extLst>
      <p:ext uri="{BB962C8B-B14F-4D97-AF65-F5344CB8AC3E}">
        <p14:creationId xmlns:p14="http://schemas.microsoft.com/office/powerpoint/2010/main" val="272813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FED5266-E09F-4C43-9CA5-54AED7873D9C}" type="datetimeFigureOut">
              <a:rPr lang="en-US" smtClean="0"/>
              <a:t>4/8/2021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C1D9F-598D-4880-8B64-90AFEFB9CFBF}" type="slidenum">
              <a:rPr lang="en-US" smtClean="0"/>
              <a:t>‹#›</a:t>
            </a:fld>
            <a:endParaRPr lang="en-US"/>
          </a:p>
        </p:txBody>
      </p:sp>
    </p:spTree>
    <p:extLst>
      <p:ext uri="{BB962C8B-B14F-4D97-AF65-F5344CB8AC3E}">
        <p14:creationId xmlns:p14="http://schemas.microsoft.com/office/powerpoint/2010/main" val="2322799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FED5266-E09F-4C43-9CA5-54AED7873D9C}" type="datetimeFigureOut">
              <a:rPr lang="en-US" smtClean="0"/>
              <a:t>4/8/2021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2C1D9F-598D-4880-8B64-90AFEFB9CFBF}" type="slidenum">
              <a:rPr lang="en-US" smtClean="0"/>
              <a:t>‹#›</a:t>
            </a:fld>
            <a:endParaRPr lang="en-US"/>
          </a:p>
        </p:txBody>
      </p:sp>
    </p:spTree>
    <p:extLst>
      <p:ext uri="{BB962C8B-B14F-4D97-AF65-F5344CB8AC3E}">
        <p14:creationId xmlns:p14="http://schemas.microsoft.com/office/powerpoint/2010/main" val="38539134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FED5266-E09F-4C43-9CA5-54AED7873D9C}" type="datetimeFigureOut">
              <a:rPr lang="en-US" smtClean="0"/>
              <a:t>4/8/2021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2C1D9F-598D-4880-8B64-90AFEFB9CFBF}" type="slidenum">
              <a:rPr lang="en-US" smtClean="0"/>
              <a:t>‹#›</a:t>
            </a:fld>
            <a:endParaRPr lang="en-US"/>
          </a:p>
        </p:txBody>
      </p:sp>
    </p:spTree>
    <p:extLst>
      <p:ext uri="{BB962C8B-B14F-4D97-AF65-F5344CB8AC3E}">
        <p14:creationId xmlns:p14="http://schemas.microsoft.com/office/powerpoint/2010/main" val="38860831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ED5266-E09F-4C43-9CA5-54AED7873D9C}" type="datetimeFigureOut">
              <a:rPr lang="en-US" smtClean="0"/>
              <a:t>4/8/2021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2C1D9F-598D-4880-8B64-90AFEFB9CFBF}" type="slidenum">
              <a:rPr lang="en-US" smtClean="0"/>
              <a:t>‹#›</a:t>
            </a:fld>
            <a:endParaRPr lang="en-US"/>
          </a:p>
        </p:txBody>
      </p:sp>
    </p:spTree>
    <p:extLst>
      <p:ext uri="{BB962C8B-B14F-4D97-AF65-F5344CB8AC3E}">
        <p14:creationId xmlns:p14="http://schemas.microsoft.com/office/powerpoint/2010/main" val="41933880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FED5266-E09F-4C43-9CA5-54AED7873D9C}" type="datetimeFigureOut">
              <a:rPr lang="en-US" smtClean="0"/>
              <a:t>4/8/2021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C1D9F-598D-4880-8B64-90AFEFB9CFBF}" type="slidenum">
              <a:rPr lang="en-US" smtClean="0"/>
              <a:t>‹#›</a:t>
            </a:fld>
            <a:endParaRPr lang="en-US"/>
          </a:p>
        </p:txBody>
      </p:sp>
    </p:spTree>
    <p:extLst>
      <p:ext uri="{BB962C8B-B14F-4D97-AF65-F5344CB8AC3E}">
        <p14:creationId xmlns:p14="http://schemas.microsoft.com/office/powerpoint/2010/main" val="28968481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FED5266-E09F-4C43-9CA5-54AED7873D9C}" type="datetimeFigureOut">
              <a:rPr lang="en-US" smtClean="0"/>
              <a:t>4/8/2021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C1D9F-598D-4880-8B64-90AFEFB9CFBF}" type="slidenum">
              <a:rPr lang="en-US" smtClean="0"/>
              <a:t>‹#›</a:t>
            </a:fld>
            <a:endParaRPr lang="en-US"/>
          </a:p>
        </p:txBody>
      </p:sp>
    </p:spTree>
    <p:extLst>
      <p:ext uri="{BB962C8B-B14F-4D97-AF65-F5344CB8AC3E}">
        <p14:creationId xmlns:p14="http://schemas.microsoft.com/office/powerpoint/2010/main" val="21608489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ED5266-E09F-4C43-9CA5-54AED7873D9C}" type="datetimeFigureOut">
              <a:rPr lang="en-US" smtClean="0"/>
              <a:t>4/8/2021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2C1D9F-598D-4880-8B64-90AFEFB9CFBF}" type="slidenum">
              <a:rPr lang="en-US" smtClean="0"/>
              <a:t>‹#›</a:t>
            </a:fld>
            <a:endParaRPr lang="en-US"/>
          </a:p>
        </p:txBody>
      </p:sp>
    </p:spTree>
    <p:extLst>
      <p:ext uri="{BB962C8B-B14F-4D97-AF65-F5344CB8AC3E}">
        <p14:creationId xmlns:p14="http://schemas.microsoft.com/office/powerpoint/2010/main" val="26972025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3324AF4-75BD-4731-8186-1BDD30812348}"/>
              </a:ext>
            </a:extLst>
          </p:cNvPr>
          <p:cNvSpPr/>
          <p:nvPr/>
        </p:nvSpPr>
        <p:spPr>
          <a:xfrm>
            <a:off x="737033" y="2880901"/>
            <a:ext cx="10717934" cy="548099"/>
          </a:xfrm>
          <a:prstGeom prst="rect">
            <a:avLst/>
          </a:prstGeom>
        </p:spPr>
        <p:txBody>
          <a:bodyPr wrap="none">
            <a:spAutoFit/>
          </a:bodyPr>
          <a:lstStyle/>
          <a:p>
            <a:pPr algn="just">
              <a:lnSpc>
                <a:spcPct val="115000"/>
              </a:lnSpc>
              <a:spcAft>
                <a:spcPts val="1200"/>
              </a:spcAft>
            </a:pPr>
            <a:r>
              <a:rPr lang="en-US" sz="2800" b="1" dirty="0">
                <a:latin typeface="Times New Roman" panose="02020603050405020304" pitchFamily="18" charset="0"/>
                <a:ea typeface="Calibri" panose="020F0502020204030204" pitchFamily="34" charset="0"/>
              </a:rPr>
              <a:t>TOPIC 4:	</a:t>
            </a:r>
            <a:r>
              <a:rPr lang="en-US" sz="2800" dirty="0">
                <a:latin typeface="Times New Roman" panose="02020603050405020304" pitchFamily="18" charset="0"/>
                <a:ea typeface="Calibri" panose="020F0502020204030204" pitchFamily="34" charset="0"/>
              </a:rPr>
              <a:t>THE MINING FIRM AND ITS CORPORATE STRATEGY</a:t>
            </a:r>
            <a:endParaRPr lang="en-ZM" sz="2800" dirty="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9416468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08/04/2021</a:t>
            </a:fld>
            <a:endParaRPr lang="en-GB" dirty="0"/>
          </a:p>
        </p:txBody>
      </p:sp>
      <p:sp>
        <p:nvSpPr>
          <p:cNvPr id="3" name="Footer Placeholder 2"/>
          <p:cNvSpPr>
            <a:spLocks noGrp="1"/>
          </p:cNvSpPr>
          <p:nvPr>
            <p:ph type="ftr" sz="quarter" idx="11"/>
          </p:nvPr>
        </p:nvSpPr>
        <p:spPr/>
        <p:txBody>
          <a:bodyPr/>
          <a:lstStyle/>
          <a:p>
            <a:r>
              <a:rPr lang="en-GB" dirty="0"/>
              <a:t>MIN 3059 INTRODUCTION TO MINERAL ECONOMICS</a:t>
            </a:r>
          </a:p>
        </p:txBody>
      </p:sp>
      <p:sp>
        <p:nvSpPr>
          <p:cNvPr id="4" name="Slide Number Placeholder 3"/>
          <p:cNvSpPr>
            <a:spLocks noGrp="1"/>
          </p:cNvSpPr>
          <p:nvPr>
            <p:ph type="sldNum" sz="quarter" idx="12"/>
          </p:nvPr>
        </p:nvSpPr>
        <p:spPr/>
        <p:txBody>
          <a:bodyPr/>
          <a:lstStyle/>
          <a:p>
            <a:fld id="{76EBD210-9D0E-43F2-B1D0-6DFCB589242E}" type="slidenum">
              <a:rPr lang="en-GB" smtClean="0"/>
              <a:t>10</a:t>
            </a:fld>
            <a:endParaRPr lang="en-GB" dirty="0"/>
          </a:p>
        </p:txBody>
      </p:sp>
      <p:graphicFrame>
        <p:nvGraphicFramePr>
          <p:cNvPr id="5" name="Table 4"/>
          <p:cNvGraphicFramePr>
            <a:graphicFrameLocks noGrp="1"/>
          </p:cNvGraphicFramePr>
          <p:nvPr/>
        </p:nvGraphicFramePr>
        <p:xfrm>
          <a:off x="682581" y="2373405"/>
          <a:ext cx="11178862" cy="853440"/>
        </p:xfrm>
        <a:graphic>
          <a:graphicData uri="http://schemas.openxmlformats.org/drawingml/2006/table">
            <a:tbl>
              <a:tblPr>
                <a:tableStyleId>{5C22544A-7EE6-4342-B048-85BDC9FD1C3A}</a:tableStyleId>
              </a:tblPr>
              <a:tblGrid>
                <a:gridCol w="11178862">
                  <a:extLst>
                    <a:ext uri="{9D8B030D-6E8A-4147-A177-3AD203B41FA5}">
                      <a16:colId xmlns:a16="http://schemas.microsoft.com/office/drawing/2014/main" val="20000"/>
                    </a:ext>
                  </a:extLst>
                </a:gridCol>
              </a:tblGrid>
              <a:tr h="565150">
                <a:tc>
                  <a:txBody>
                    <a:bodyPr/>
                    <a:lstStyle/>
                    <a:p>
                      <a:pPr marL="457200" indent="457200">
                        <a:spcAft>
                          <a:spcPts val="0"/>
                        </a:spcAft>
                      </a:pPr>
                      <a:r>
                        <a:rPr lang="en-GB" sz="1200" dirty="0">
                          <a:effectLst/>
                        </a:rPr>
                        <a:t> </a:t>
                      </a:r>
                      <a:endParaRPr lang="en-GB" sz="1400" dirty="0">
                        <a:effectLst/>
                      </a:endParaRPr>
                    </a:p>
                    <a:p>
                      <a:pPr marL="457200" indent="457200">
                        <a:spcAft>
                          <a:spcPts val="0"/>
                        </a:spcAft>
                      </a:pPr>
                      <a:r>
                        <a:rPr lang="en-GB" sz="3200" b="1" dirty="0">
                          <a:effectLst/>
                          <a:highlight>
                            <a:srgbClr val="00FFFF"/>
                          </a:highlight>
                        </a:rPr>
                        <a:t>Mining  ► Milling ► Smelting ► Refining ► Fabrication</a:t>
                      </a:r>
                      <a:endParaRPr lang="en-GB" sz="3200" b="1" dirty="0">
                        <a:effectLst/>
                      </a:endParaRPr>
                    </a:p>
                    <a:p>
                      <a:pPr marL="457200" indent="457200">
                        <a:spcAft>
                          <a:spcPts val="0"/>
                        </a:spcAft>
                        <a:tabLst>
                          <a:tab pos="1828800" algn="l"/>
                        </a:tabLst>
                      </a:pPr>
                      <a:r>
                        <a:rPr lang="en-GB" sz="1200" dirty="0">
                          <a:effectLst/>
                        </a:rPr>
                        <a:t>	</a:t>
                      </a:r>
                      <a:endParaRPr lang="en-GB" sz="1400" b="1"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4900324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08/04/2021</a:t>
            </a:fld>
            <a:endParaRPr lang="en-GB" dirty="0"/>
          </a:p>
        </p:txBody>
      </p:sp>
      <p:sp>
        <p:nvSpPr>
          <p:cNvPr id="3" name="Footer Placeholder 2"/>
          <p:cNvSpPr>
            <a:spLocks noGrp="1"/>
          </p:cNvSpPr>
          <p:nvPr>
            <p:ph type="ftr" sz="quarter" idx="11"/>
          </p:nvPr>
        </p:nvSpPr>
        <p:spPr/>
        <p:txBody>
          <a:bodyPr/>
          <a:lstStyle/>
          <a:p>
            <a:r>
              <a:rPr lang="en-GB" dirty="0"/>
              <a:t>MIN 3059 INTRODUCTION TO MINERAL ECONOMICS</a:t>
            </a:r>
          </a:p>
        </p:txBody>
      </p:sp>
      <p:sp>
        <p:nvSpPr>
          <p:cNvPr id="4" name="Slide Number Placeholder 3"/>
          <p:cNvSpPr>
            <a:spLocks noGrp="1"/>
          </p:cNvSpPr>
          <p:nvPr>
            <p:ph type="sldNum" sz="quarter" idx="12"/>
          </p:nvPr>
        </p:nvSpPr>
        <p:spPr/>
        <p:txBody>
          <a:bodyPr/>
          <a:lstStyle/>
          <a:p>
            <a:fld id="{76EBD210-9D0E-43F2-B1D0-6DFCB589242E}" type="slidenum">
              <a:rPr lang="en-GB" smtClean="0"/>
              <a:t>11</a:t>
            </a:fld>
            <a:endParaRPr lang="en-GB" dirty="0"/>
          </a:p>
        </p:txBody>
      </p:sp>
      <p:sp>
        <p:nvSpPr>
          <p:cNvPr id="5" name="Rectangle 4"/>
          <p:cNvSpPr/>
          <p:nvPr/>
        </p:nvSpPr>
        <p:spPr>
          <a:xfrm>
            <a:off x="0" y="225977"/>
            <a:ext cx="12192000" cy="3231654"/>
          </a:xfrm>
          <a:prstGeom prst="rect">
            <a:avLst/>
          </a:prstGeom>
        </p:spPr>
        <p:txBody>
          <a:bodyPr wrap="square">
            <a:spAutoFit/>
          </a:bodyPr>
          <a:lstStyle/>
          <a:p>
            <a:pPr marL="457200" indent="457200">
              <a:spcAft>
                <a:spcPts val="0"/>
              </a:spcAft>
            </a:pPr>
            <a:r>
              <a:rPr lang="en-GB" sz="3200" b="1" u="sng" dirty="0">
                <a:highlight>
                  <a:srgbClr val="FFFF00"/>
                </a:highlight>
                <a:latin typeface="Times New Roman" panose="02020603050405020304" pitchFamily="18" charset="0"/>
                <a:ea typeface="Times New Roman" panose="02020603050405020304" pitchFamily="18" charset="0"/>
              </a:rPr>
              <a:t>Third stage</a:t>
            </a:r>
            <a:r>
              <a:rPr lang="en-GB" sz="3200" b="1" dirty="0">
                <a:highlight>
                  <a:srgbClr val="FFFF00"/>
                </a:highlight>
                <a:latin typeface="Times New Roman" panose="02020603050405020304" pitchFamily="18" charset="0"/>
                <a:ea typeface="Times New Roman" panose="02020603050405020304" pitchFamily="18" charset="0"/>
              </a:rPr>
              <a:t>: Diversification</a:t>
            </a:r>
          </a:p>
          <a:p>
            <a:pPr marL="457200" indent="457200">
              <a:spcAft>
                <a:spcPts val="0"/>
              </a:spcAft>
            </a:pPr>
            <a:endParaRPr lang="en-GB" sz="3200" b="1" dirty="0">
              <a:highlight>
                <a:srgbClr val="FFFF00"/>
              </a:highlight>
              <a:latin typeface="Times New Roman" panose="02020603050405020304" pitchFamily="18" charset="0"/>
              <a:ea typeface="Times New Roman" panose="02020603050405020304" pitchFamily="18" charset="0"/>
            </a:endParaRPr>
          </a:p>
          <a:p>
            <a:pPr marL="914400" indent="-457200" algn="just">
              <a:spcAft>
                <a:spcPts val="0"/>
              </a:spcAft>
              <a:buFont typeface="Arial" panose="020B0604020202020204" pitchFamily="34" charset="0"/>
              <a:buChar char="•"/>
            </a:pPr>
            <a:r>
              <a:rPr lang="en-GB" sz="2800" dirty="0">
                <a:latin typeface="Times New Roman" panose="02020603050405020304" pitchFamily="18" charset="0"/>
                <a:ea typeface="Times New Roman" panose="02020603050405020304" pitchFamily="18" charset="0"/>
              </a:rPr>
              <a:t>As the mining firm’s direction of growth shifts forward, the market skills</a:t>
            </a:r>
          </a:p>
          <a:p>
            <a:pPr marL="457200" algn="just">
              <a:spcAft>
                <a:spcPts val="0"/>
              </a:spcAft>
            </a:pPr>
            <a:r>
              <a:rPr lang="en-GB" sz="2800" dirty="0">
                <a:latin typeface="Times New Roman" panose="02020603050405020304" pitchFamily="18" charset="0"/>
                <a:ea typeface="Times New Roman" panose="02020603050405020304" pitchFamily="18" charset="0"/>
              </a:rPr>
              <a:t> 	and technological base become increasingly important. </a:t>
            </a:r>
          </a:p>
          <a:p>
            <a:pPr marL="914400" indent="-457200" algn="just">
              <a:spcAft>
                <a:spcPts val="0"/>
              </a:spcAft>
              <a:buFont typeface="Arial" panose="020B0604020202020204" pitchFamily="34" charset="0"/>
              <a:buChar char="•"/>
            </a:pPr>
            <a:r>
              <a:rPr lang="en-GB" sz="2800" dirty="0">
                <a:latin typeface="Times New Roman" panose="02020603050405020304" pitchFamily="18" charset="0"/>
                <a:ea typeface="Times New Roman" panose="02020603050405020304" pitchFamily="18" charset="0"/>
              </a:rPr>
              <a:t>These are the requisite characteristics for diversification. Whether such a strategy will be pursued depends on a number of factors. Diversification will be encouraged when:</a:t>
            </a:r>
            <a:endParaRPr lang="en-GB" sz="2800" b="1"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74180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08/04/2021</a:t>
            </a:fld>
            <a:endParaRPr lang="en-GB" dirty="0"/>
          </a:p>
        </p:txBody>
      </p:sp>
      <p:sp>
        <p:nvSpPr>
          <p:cNvPr id="3" name="Footer Placeholder 2"/>
          <p:cNvSpPr>
            <a:spLocks noGrp="1"/>
          </p:cNvSpPr>
          <p:nvPr>
            <p:ph type="ftr" sz="quarter" idx="11"/>
          </p:nvPr>
        </p:nvSpPr>
        <p:spPr/>
        <p:txBody>
          <a:bodyPr/>
          <a:lstStyle/>
          <a:p>
            <a:r>
              <a:rPr lang="en-GB" dirty="0"/>
              <a:t>MIN 3059 INTRODUCTION TO MINERAL ECONOMICS</a:t>
            </a:r>
          </a:p>
        </p:txBody>
      </p:sp>
      <p:sp>
        <p:nvSpPr>
          <p:cNvPr id="4" name="Slide Number Placeholder 3"/>
          <p:cNvSpPr>
            <a:spLocks noGrp="1"/>
          </p:cNvSpPr>
          <p:nvPr>
            <p:ph type="sldNum" sz="quarter" idx="12"/>
          </p:nvPr>
        </p:nvSpPr>
        <p:spPr/>
        <p:txBody>
          <a:bodyPr/>
          <a:lstStyle/>
          <a:p>
            <a:fld id="{76EBD210-9D0E-43F2-B1D0-6DFCB589242E}" type="slidenum">
              <a:rPr lang="en-GB" smtClean="0"/>
              <a:t>12</a:t>
            </a:fld>
            <a:endParaRPr lang="en-GB" dirty="0"/>
          </a:p>
        </p:txBody>
      </p:sp>
      <p:sp>
        <p:nvSpPr>
          <p:cNvPr id="5" name="Rectangle 4"/>
          <p:cNvSpPr/>
          <p:nvPr/>
        </p:nvSpPr>
        <p:spPr>
          <a:xfrm>
            <a:off x="0" y="268239"/>
            <a:ext cx="11489634" cy="4708981"/>
          </a:xfrm>
          <a:prstGeom prst="rect">
            <a:avLst/>
          </a:prstGeom>
        </p:spPr>
        <p:txBody>
          <a:bodyPr wrap="square">
            <a:spAutoFit/>
          </a:bodyPr>
          <a:lstStyle/>
          <a:p>
            <a:pPr marL="914400" indent="457200">
              <a:spcAft>
                <a:spcPts val="0"/>
              </a:spcAft>
            </a:pPr>
            <a:r>
              <a:rPr lang="en-GB" sz="2800" dirty="0">
                <a:latin typeface="Times New Roman" panose="02020603050405020304" pitchFamily="18" charset="0"/>
                <a:ea typeface="Times New Roman" panose="02020603050405020304" pitchFamily="18" charset="0"/>
              </a:rPr>
              <a:t> </a:t>
            </a:r>
            <a:endParaRPr lang="en-GB" sz="2800" b="1" dirty="0">
              <a:latin typeface="Times New Roman" panose="02020603050405020304" pitchFamily="18" charset="0"/>
              <a:ea typeface="Times New Roman" panose="02020603050405020304" pitchFamily="18" charset="0"/>
            </a:endParaRPr>
          </a:p>
          <a:p>
            <a:pPr marL="914400" indent="457200">
              <a:spcAft>
                <a:spcPts val="0"/>
              </a:spcAft>
            </a:pPr>
            <a:r>
              <a:rPr lang="en-GB" sz="2800" dirty="0">
                <a:latin typeface="Times New Roman" panose="02020603050405020304" pitchFamily="18" charset="0"/>
                <a:ea typeface="Times New Roman" panose="02020603050405020304" pitchFamily="18" charset="0"/>
              </a:rPr>
              <a:t>	► 	Growth rates and profit expectations in other sectors are 			greater than within the mineral industry.</a:t>
            </a:r>
          </a:p>
          <a:p>
            <a:pPr marL="914400" indent="457200">
              <a:spcAft>
                <a:spcPts val="0"/>
              </a:spcAft>
            </a:pPr>
            <a:endParaRPr lang="en-GB" sz="2800" b="1" dirty="0">
              <a:latin typeface="Times New Roman" panose="02020603050405020304" pitchFamily="18" charset="0"/>
              <a:ea typeface="Times New Roman" panose="02020603050405020304" pitchFamily="18" charset="0"/>
            </a:endParaRPr>
          </a:p>
          <a:p>
            <a:pPr marL="914400" indent="457200">
              <a:spcAft>
                <a:spcPts val="0"/>
              </a:spcAft>
            </a:pPr>
            <a:r>
              <a:rPr lang="en-GB" sz="2800" dirty="0">
                <a:latin typeface="Times New Roman" panose="02020603050405020304" pitchFamily="18" charset="0"/>
                <a:ea typeface="Times New Roman" panose="02020603050405020304" pitchFamily="18" charset="0"/>
              </a:rPr>
              <a:t>	►	Market uncertainties for mineral products are high and it is 		desirable to spread the market 	uncertainty 	of the firm as a 		whole.</a:t>
            </a:r>
          </a:p>
          <a:p>
            <a:pPr marL="914400" indent="457200">
              <a:spcAft>
                <a:spcPts val="0"/>
              </a:spcAft>
            </a:pPr>
            <a:endParaRPr lang="en-GB" sz="2800" b="1" dirty="0">
              <a:latin typeface="Times New Roman" panose="02020603050405020304" pitchFamily="18" charset="0"/>
              <a:ea typeface="Times New Roman" panose="02020603050405020304" pitchFamily="18" charset="0"/>
            </a:endParaRPr>
          </a:p>
          <a:p>
            <a:pPr>
              <a:spcAft>
                <a:spcPts val="0"/>
              </a:spcAft>
            </a:pPr>
            <a:r>
              <a:rPr lang="en-GB" sz="2800" dirty="0">
                <a:latin typeface="Times New Roman" panose="02020603050405020304" pitchFamily="18" charset="0"/>
                <a:ea typeface="Times New Roman" panose="02020603050405020304" pitchFamily="18" charset="0"/>
              </a:rPr>
              <a:t>		►	Sufficient opportunities are not available within the mineral 			industry to sufficiently utilize the firm’s resources.</a:t>
            </a:r>
            <a:endParaRPr lang="en-GB" sz="2800" b="1" dirty="0">
              <a:latin typeface="Times New Roman" panose="02020603050405020304" pitchFamily="18" charset="0"/>
              <a:ea typeface="Times New Roman" panose="02020603050405020304" pitchFamily="18" charset="0"/>
            </a:endParaRPr>
          </a:p>
          <a:p>
            <a:pPr>
              <a:spcAft>
                <a:spcPts val="0"/>
              </a:spcAft>
            </a:pPr>
            <a:r>
              <a:rPr lang="en-GB" sz="2000" b="1" dirty="0">
                <a:latin typeface="Times New Roman" panose="02020603050405020304" pitchFamily="18" charset="0"/>
                <a:ea typeface="Times New Roman" panose="02020603050405020304" pitchFamily="18" charset="0"/>
              </a:rPr>
              <a:t> </a:t>
            </a:r>
            <a:endParaRPr lang="en-GB"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2440736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6989" y="61219"/>
            <a:ext cx="10515600" cy="1325563"/>
          </a:xfrm>
        </p:spPr>
        <p:txBody>
          <a:bodyPr>
            <a:normAutofit/>
          </a:bodyPr>
          <a:lstStyle/>
          <a:p>
            <a:r>
              <a:rPr lang="en-GB" sz="3600" b="1" dirty="0"/>
              <a:t>MICRO-ECONOMICS</a:t>
            </a:r>
            <a:endParaRPr lang="en-GB" sz="3600" dirty="0"/>
          </a:p>
        </p:txBody>
      </p:sp>
      <p:sp>
        <p:nvSpPr>
          <p:cNvPr id="3" name="Content Placeholder 2"/>
          <p:cNvSpPr>
            <a:spLocks noGrp="1"/>
          </p:cNvSpPr>
          <p:nvPr>
            <p:ph idx="1"/>
          </p:nvPr>
        </p:nvSpPr>
        <p:spPr>
          <a:xfrm>
            <a:off x="838200" y="1593805"/>
            <a:ext cx="10515600" cy="4351338"/>
          </a:xfrm>
        </p:spPr>
        <p:txBody>
          <a:bodyPr/>
          <a:lstStyle/>
          <a:p>
            <a:pPr marL="0" indent="0">
              <a:buNone/>
            </a:pPr>
            <a:r>
              <a:rPr lang="en-GB" b="1" dirty="0"/>
              <a:t>THE MINING FIRM AND THE MARKET PLACE</a:t>
            </a:r>
          </a:p>
          <a:p>
            <a:pPr marL="0" indent="0">
              <a:buNone/>
            </a:pPr>
            <a:r>
              <a:rPr lang="en-GB" dirty="0"/>
              <a:t> </a:t>
            </a:r>
          </a:p>
          <a:p>
            <a:pPr marL="0" indent="0" algn="just">
              <a:buNone/>
            </a:pPr>
            <a:r>
              <a:rPr lang="en-GB" dirty="0"/>
              <a:t>Conventional economic theory instructs that the firm and its business are governed by forces in the market place. The firm is depicted as reacting and responding to market supply and demand conditions – conditions that are beyond its purview to control. The market, not the firm is held to be hub of economic activity and the focus of analytical concern.</a:t>
            </a:r>
          </a:p>
        </p:txBody>
      </p:sp>
      <p:sp>
        <p:nvSpPr>
          <p:cNvPr id="4" name="Date Placeholder 3"/>
          <p:cNvSpPr>
            <a:spLocks noGrp="1"/>
          </p:cNvSpPr>
          <p:nvPr>
            <p:ph type="dt" sz="half" idx="10"/>
          </p:nvPr>
        </p:nvSpPr>
        <p:spPr/>
        <p:txBody>
          <a:bodyPr/>
          <a:lstStyle/>
          <a:p>
            <a:fld id="{66B7FB59-C79E-49CD-9A7E-A2AF3635FD69}" type="datetime1">
              <a:rPr lang="en-GB" smtClean="0"/>
              <a:t>08/04/2021</a:t>
            </a:fld>
            <a:endParaRPr lang="en-GB" dirty="0"/>
          </a:p>
        </p:txBody>
      </p:sp>
      <p:sp>
        <p:nvSpPr>
          <p:cNvPr id="5" name="Footer Placeholder 4"/>
          <p:cNvSpPr>
            <a:spLocks noGrp="1"/>
          </p:cNvSpPr>
          <p:nvPr>
            <p:ph type="ftr" sz="quarter" idx="11"/>
          </p:nvPr>
        </p:nvSpPr>
        <p:spPr/>
        <p:txBody>
          <a:bodyPr/>
          <a:lstStyle/>
          <a:p>
            <a:r>
              <a:rPr lang="en-GB" dirty="0"/>
              <a:t>MIN 3059 INTRODUCTION TO MINERAL ECONOMICS</a:t>
            </a:r>
          </a:p>
        </p:txBody>
      </p:sp>
      <p:sp>
        <p:nvSpPr>
          <p:cNvPr id="6" name="Slide Number Placeholder 5"/>
          <p:cNvSpPr>
            <a:spLocks noGrp="1"/>
          </p:cNvSpPr>
          <p:nvPr>
            <p:ph type="sldNum" sz="quarter" idx="12"/>
          </p:nvPr>
        </p:nvSpPr>
        <p:spPr/>
        <p:txBody>
          <a:bodyPr/>
          <a:lstStyle/>
          <a:p>
            <a:fld id="{76EBD210-9D0E-43F2-B1D0-6DFCB589242E}" type="slidenum">
              <a:rPr lang="en-GB" smtClean="0"/>
              <a:t>2</a:t>
            </a:fld>
            <a:endParaRPr lang="en-GB" dirty="0"/>
          </a:p>
        </p:txBody>
      </p:sp>
    </p:spTree>
    <p:extLst>
      <p:ext uri="{BB962C8B-B14F-4D97-AF65-F5344CB8AC3E}">
        <p14:creationId xmlns:p14="http://schemas.microsoft.com/office/powerpoint/2010/main" val="28923344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b="1" dirty="0"/>
              <a:t>DECISION-MAKING THEORY OF A MINING FIRM</a:t>
            </a:r>
          </a:p>
        </p:txBody>
      </p:sp>
      <p:sp>
        <p:nvSpPr>
          <p:cNvPr id="3" name="Content Placeholder 2"/>
          <p:cNvSpPr>
            <a:spLocks noGrp="1"/>
          </p:cNvSpPr>
          <p:nvPr>
            <p:ph idx="1"/>
          </p:nvPr>
        </p:nvSpPr>
        <p:spPr/>
        <p:txBody>
          <a:bodyPr/>
          <a:lstStyle/>
          <a:p>
            <a:pPr marL="0" indent="0">
              <a:buNone/>
            </a:pPr>
            <a:r>
              <a:rPr lang="en-GB" dirty="0"/>
              <a:t>Decision-making theory of a mining firm revolves around three key components:</a:t>
            </a:r>
          </a:p>
          <a:p>
            <a:pPr marL="0" indent="0">
              <a:buNone/>
            </a:pPr>
            <a:r>
              <a:rPr lang="en-GB" dirty="0"/>
              <a:t> </a:t>
            </a:r>
          </a:p>
          <a:p>
            <a:pPr lvl="0"/>
            <a:r>
              <a:rPr lang="en-GB" dirty="0"/>
              <a:t>Profit</a:t>
            </a:r>
          </a:p>
          <a:p>
            <a:pPr lvl="0"/>
            <a:r>
              <a:rPr lang="en-GB" dirty="0"/>
              <a:t>Survival</a:t>
            </a:r>
          </a:p>
          <a:p>
            <a:pPr lvl="0"/>
            <a:r>
              <a:rPr lang="en-GB" dirty="0"/>
              <a:t>Growth</a:t>
            </a:r>
          </a:p>
          <a:p>
            <a:endParaRPr lang="en-GB" dirty="0"/>
          </a:p>
        </p:txBody>
      </p:sp>
      <p:sp>
        <p:nvSpPr>
          <p:cNvPr id="4" name="Date Placeholder 3"/>
          <p:cNvSpPr>
            <a:spLocks noGrp="1"/>
          </p:cNvSpPr>
          <p:nvPr>
            <p:ph type="dt" sz="half" idx="10"/>
          </p:nvPr>
        </p:nvSpPr>
        <p:spPr/>
        <p:txBody>
          <a:bodyPr/>
          <a:lstStyle/>
          <a:p>
            <a:fld id="{0EA2712E-D60D-4E0D-91AA-0D3D1118A155}" type="datetime1">
              <a:rPr lang="en-GB" smtClean="0"/>
              <a:t>08/04/2021</a:t>
            </a:fld>
            <a:endParaRPr lang="en-GB" dirty="0"/>
          </a:p>
        </p:txBody>
      </p:sp>
      <p:sp>
        <p:nvSpPr>
          <p:cNvPr id="5" name="Footer Placeholder 4"/>
          <p:cNvSpPr>
            <a:spLocks noGrp="1"/>
          </p:cNvSpPr>
          <p:nvPr>
            <p:ph type="ftr" sz="quarter" idx="11"/>
          </p:nvPr>
        </p:nvSpPr>
        <p:spPr/>
        <p:txBody>
          <a:bodyPr/>
          <a:lstStyle/>
          <a:p>
            <a:r>
              <a:rPr lang="en-GB" dirty="0"/>
              <a:t>MIN 3059 INTRODUCTION TO MINERAL ECONOMICS</a:t>
            </a:r>
          </a:p>
        </p:txBody>
      </p:sp>
      <p:sp>
        <p:nvSpPr>
          <p:cNvPr id="6" name="Slide Number Placeholder 5"/>
          <p:cNvSpPr>
            <a:spLocks noGrp="1"/>
          </p:cNvSpPr>
          <p:nvPr>
            <p:ph type="sldNum" sz="quarter" idx="12"/>
          </p:nvPr>
        </p:nvSpPr>
        <p:spPr/>
        <p:txBody>
          <a:bodyPr/>
          <a:lstStyle/>
          <a:p>
            <a:fld id="{76EBD210-9D0E-43F2-B1D0-6DFCB589242E}" type="slidenum">
              <a:rPr lang="en-GB" smtClean="0"/>
              <a:t>3</a:t>
            </a:fld>
            <a:endParaRPr lang="en-GB" dirty="0"/>
          </a:p>
        </p:txBody>
      </p:sp>
    </p:spTree>
    <p:extLst>
      <p:ext uri="{BB962C8B-B14F-4D97-AF65-F5344CB8AC3E}">
        <p14:creationId xmlns:p14="http://schemas.microsoft.com/office/powerpoint/2010/main" val="22270084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EA2712E-D60D-4E0D-91AA-0D3D1118A155}" type="datetime1">
              <a:rPr lang="en-GB" smtClean="0"/>
              <a:t>08/04/2021</a:t>
            </a:fld>
            <a:endParaRPr lang="en-GB" dirty="0"/>
          </a:p>
        </p:txBody>
      </p:sp>
      <p:sp>
        <p:nvSpPr>
          <p:cNvPr id="5" name="Footer Placeholder 4"/>
          <p:cNvSpPr>
            <a:spLocks noGrp="1"/>
          </p:cNvSpPr>
          <p:nvPr>
            <p:ph type="ftr" sz="quarter" idx="11"/>
          </p:nvPr>
        </p:nvSpPr>
        <p:spPr/>
        <p:txBody>
          <a:bodyPr/>
          <a:lstStyle/>
          <a:p>
            <a:r>
              <a:rPr lang="en-GB" dirty="0"/>
              <a:t>MIN 3059 INTRODUCTION TO MINERAL ECONOMICS</a:t>
            </a:r>
          </a:p>
        </p:txBody>
      </p:sp>
      <p:sp>
        <p:nvSpPr>
          <p:cNvPr id="6" name="Slide Number Placeholder 5"/>
          <p:cNvSpPr>
            <a:spLocks noGrp="1"/>
          </p:cNvSpPr>
          <p:nvPr>
            <p:ph type="sldNum" sz="quarter" idx="12"/>
          </p:nvPr>
        </p:nvSpPr>
        <p:spPr/>
        <p:txBody>
          <a:bodyPr/>
          <a:lstStyle/>
          <a:p>
            <a:fld id="{76EBD210-9D0E-43F2-B1D0-6DFCB589242E}" type="slidenum">
              <a:rPr lang="en-GB" smtClean="0"/>
              <a:t>4</a:t>
            </a:fld>
            <a:endParaRPr lang="en-GB" dirty="0"/>
          </a:p>
        </p:txBody>
      </p:sp>
      <p:sp>
        <p:nvSpPr>
          <p:cNvPr id="2" name="Title 1"/>
          <p:cNvSpPr>
            <a:spLocks noGrp="1"/>
          </p:cNvSpPr>
          <p:nvPr>
            <p:ph type="title" idx="4294967295"/>
          </p:nvPr>
        </p:nvSpPr>
        <p:spPr>
          <a:xfrm>
            <a:off x="0" y="-350838"/>
            <a:ext cx="10515600" cy="1325563"/>
          </a:xfrm>
        </p:spPr>
        <p:txBody>
          <a:bodyPr>
            <a:normAutofit/>
          </a:bodyPr>
          <a:lstStyle/>
          <a:p>
            <a:r>
              <a:rPr lang="en-GB" sz="3600" b="1" dirty="0"/>
              <a:t>THE MINING FIRM AND ITS CORPORATE STRATEGY</a:t>
            </a:r>
            <a:endParaRPr lang="en-GB" sz="3600" dirty="0"/>
          </a:p>
        </p:txBody>
      </p:sp>
      <p:sp>
        <p:nvSpPr>
          <p:cNvPr id="3" name="Content Placeholder 2"/>
          <p:cNvSpPr>
            <a:spLocks noGrp="1"/>
          </p:cNvSpPr>
          <p:nvPr>
            <p:ph idx="4294967295"/>
          </p:nvPr>
        </p:nvSpPr>
        <p:spPr>
          <a:xfrm>
            <a:off x="268287" y="968789"/>
            <a:ext cx="11655425" cy="5227638"/>
          </a:xfrm>
        </p:spPr>
        <p:txBody>
          <a:bodyPr>
            <a:normAutofit fontScale="77500" lnSpcReduction="20000"/>
          </a:bodyPr>
          <a:lstStyle/>
          <a:p>
            <a:pPr marL="0" indent="0">
              <a:buNone/>
            </a:pPr>
            <a:r>
              <a:rPr lang="en-GB" sz="3100" dirty="0"/>
              <a:t> </a:t>
            </a:r>
            <a:r>
              <a:rPr lang="en-GB" sz="3200" b="1" dirty="0"/>
              <a:t>A firm has to pose and seek answers to a number of questions:</a:t>
            </a:r>
          </a:p>
          <a:p>
            <a:pPr marL="0" indent="0">
              <a:buNone/>
            </a:pPr>
            <a:endParaRPr lang="en-GB" sz="3100" dirty="0"/>
          </a:p>
          <a:p>
            <a:pPr marL="0" indent="0">
              <a:buNone/>
            </a:pPr>
            <a:r>
              <a:rPr lang="en-GB" sz="3100" dirty="0"/>
              <a:t>►	What products will the firm offer for sell?</a:t>
            </a:r>
          </a:p>
          <a:p>
            <a:pPr marL="0" indent="0">
              <a:buNone/>
            </a:pPr>
            <a:r>
              <a:rPr lang="en-GB" sz="3100" dirty="0"/>
              <a:t>►	Who will be the firm’s customers?</a:t>
            </a:r>
          </a:p>
          <a:p>
            <a:pPr marL="0" indent="0">
              <a:buNone/>
            </a:pPr>
            <a:r>
              <a:rPr lang="en-GB" sz="3100" dirty="0"/>
              <a:t>►	Why will they buy the firm’s products?</a:t>
            </a:r>
          </a:p>
          <a:p>
            <a:pPr marL="0" indent="0">
              <a:buNone/>
            </a:pPr>
            <a:r>
              <a:rPr lang="en-GB" sz="3100" dirty="0"/>
              <a:t>►	What should the concept of the firm’s business be – now and in the future?</a:t>
            </a:r>
          </a:p>
          <a:p>
            <a:pPr marL="0" indent="0">
              <a:buNone/>
            </a:pPr>
            <a:r>
              <a:rPr lang="en-GB" sz="3100" dirty="0"/>
              <a:t>►	What should the firm continue to do, and what should it abandon?</a:t>
            </a:r>
          </a:p>
          <a:p>
            <a:pPr marL="0" indent="0">
              <a:buNone/>
            </a:pPr>
            <a:r>
              <a:rPr lang="en-GB" sz="3100" dirty="0"/>
              <a:t>►	How should the firm try to compete against its market rivals?</a:t>
            </a:r>
          </a:p>
          <a:p>
            <a:pPr marL="0" indent="0">
              <a:buNone/>
            </a:pPr>
            <a:r>
              <a:rPr lang="en-GB" sz="3100" dirty="0"/>
              <a:t>►	How does the firm’s economic mission mesh with market and competitive 	realities?</a:t>
            </a:r>
          </a:p>
          <a:p>
            <a:pPr marL="0" indent="0">
              <a:buNone/>
            </a:pPr>
            <a:r>
              <a:rPr lang="en-GB" sz="3100" dirty="0"/>
              <a:t> </a:t>
            </a:r>
          </a:p>
          <a:p>
            <a:pPr marL="0" indent="0">
              <a:buNone/>
            </a:pPr>
            <a:r>
              <a:rPr lang="en-GB" sz="3100" dirty="0"/>
              <a:t>A firm’s answers to these questions comprise what is meant by corporate strategy and constitute its directional signals and its master plan – </a:t>
            </a:r>
            <a:r>
              <a:rPr lang="en-GB" sz="3100" b="1" i="1" dirty="0"/>
              <a:t>COMPANY’S STRATEGIC PLAN</a:t>
            </a:r>
          </a:p>
          <a:p>
            <a:pPr marL="0" indent="0">
              <a:buNone/>
            </a:pPr>
            <a:endParaRPr lang="en-GB" dirty="0"/>
          </a:p>
        </p:txBody>
      </p:sp>
    </p:spTree>
    <p:extLst>
      <p:ext uri="{BB962C8B-B14F-4D97-AF65-F5344CB8AC3E}">
        <p14:creationId xmlns:p14="http://schemas.microsoft.com/office/powerpoint/2010/main" val="15677637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EA2712E-D60D-4E0D-91AA-0D3D1118A155}" type="datetime1">
              <a:rPr lang="en-GB" smtClean="0"/>
              <a:t>08/04/2021</a:t>
            </a:fld>
            <a:endParaRPr lang="en-GB" dirty="0"/>
          </a:p>
        </p:txBody>
      </p:sp>
      <p:sp>
        <p:nvSpPr>
          <p:cNvPr id="5" name="Footer Placeholder 4"/>
          <p:cNvSpPr>
            <a:spLocks noGrp="1"/>
          </p:cNvSpPr>
          <p:nvPr>
            <p:ph type="ftr" sz="quarter" idx="11"/>
          </p:nvPr>
        </p:nvSpPr>
        <p:spPr/>
        <p:txBody>
          <a:bodyPr/>
          <a:lstStyle/>
          <a:p>
            <a:r>
              <a:rPr lang="en-GB" dirty="0"/>
              <a:t>MIN 3059 INTRODUCTION TO MINERAL ECONOMICS</a:t>
            </a:r>
          </a:p>
        </p:txBody>
      </p:sp>
      <p:sp>
        <p:nvSpPr>
          <p:cNvPr id="6" name="Slide Number Placeholder 5"/>
          <p:cNvSpPr>
            <a:spLocks noGrp="1"/>
          </p:cNvSpPr>
          <p:nvPr>
            <p:ph type="sldNum" sz="quarter" idx="12"/>
          </p:nvPr>
        </p:nvSpPr>
        <p:spPr/>
        <p:txBody>
          <a:bodyPr/>
          <a:lstStyle/>
          <a:p>
            <a:fld id="{76EBD210-9D0E-43F2-B1D0-6DFCB589242E}" type="slidenum">
              <a:rPr lang="en-GB" smtClean="0"/>
              <a:t>5</a:t>
            </a:fld>
            <a:endParaRPr lang="en-GB" dirty="0"/>
          </a:p>
        </p:txBody>
      </p:sp>
      <p:sp>
        <p:nvSpPr>
          <p:cNvPr id="3" name="Content Placeholder 2"/>
          <p:cNvSpPr>
            <a:spLocks noGrp="1"/>
          </p:cNvSpPr>
          <p:nvPr>
            <p:ph idx="4294967295"/>
          </p:nvPr>
        </p:nvSpPr>
        <p:spPr>
          <a:xfrm>
            <a:off x="193183" y="383190"/>
            <a:ext cx="10515600" cy="5309271"/>
          </a:xfrm>
        </p:spPr>
        <p:txBody>
          <a:bodyPr/>
          <a:lstStyle/>
          <a:p>
            <a:pPr marL="0" indent="0">
              <a:buNone/>
            </a:pPr>
            <a:r>
              <a:rPr lang="en-GB" b="1" dirty="0"/>
              <a:t>Profit:</a:t>
            </a:r>
            <a:r>
              <a:rPr lang="en-GB" dirty="0"/>
              <a:t>  </a:t>
            </a:r>
            <a:r>
              <a:rPr lang="en-GB" b="1" dirty="0"/>
              <a:t>►</a:t>
            </a:r>
            <a:r>
              <a:rPr lang="en-GB" dirty="0"/>
              <a:t>	Basic objective of the firm and thus, is an important </a:t>
            </a:r>
          </a:p>
          <a:p>
            <a:pPr marL="0" indent="0">
              <a:buNone/>
            </a:pPr>
            <a:r>
              <a:rPr lang="en-GB" dirty="0"/>
              <a:t>		determinant of investment decisions. Investments will not 		take place if this objective is not met.</a:t>
            </a:r>
          </a:p>
          <a:p>
            <a:pPr marL="0" indent="0">
              <a:buNone/>
            </a:pPr>
            <a:r>
              <a:rPr lang="en-GB" b="1" dirty="0"/>
              <a:t>Survival: </a:t>
            </a:r>
            <a:r>
              <a:rPr lang="en-GB" dirty="0"/>
              <a:t>► Is the most critical decision-making component for most </a:t>
            </a:r>
          </a:p>
          <a:p>
            <a:pPr marL="0" indent="0">
              <a:buNone/>
            </a:pPr>
            <a:r>
              <a:rPr lang="en-GB" dirty="0"/>
              <a:t>		mining firms because of the problems associated with </a:t>
            </a:r>
          </a:p>
          <a:p>
            <a:pPr marL="0" indent="0">
              <a:buNone/>
            </a:pPr>
            <a:r>
              <a:rPr lang="en-GB" dirty="0"/>
              <a:t>		mine replacement. The mining firm cannot survive </a:t>
            </a:r>
          </a:p>
          <a:p>
            <a:pPr marL="0" indent="0">
              <a:buNone/>
            </a:pPr>
            <a:r>
              <a:rPr lang="en-GB" dirty="0"/>
              <a:t>		within the context of its currently producing mines.  To 			survive it must successfully participate in the uncertain 			exploration environment (also to survive, the company 			must have sustainable positive cash flows).</a:t>
            </a:r>
          </a:p>
          <a:p>
            <a:pPr marL="0" indent="0">
              <a:buNone/>
            </a:pPr>
            <a:endParaRPr lang="en-GB" dirty="0"/>
          </a:p>
        </p:txBody>
      </p:sp>
    </p:spTree>
    <p:extLst>
      <p:ext uri="{BB962C8B-B14F-4D97-AF65-F5344CB8AC3E}">
        <p14:creationId xmlns:p14="http://schemas.microsoft.com/office/powerpoint/2010/main" val="26480492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EA2712E-D60D-4E0D-91AA-0D3D1118A155}" type="datetime1">
              <a:rPr lang="en-GB" smtClean="0"/>
              <a:t>08/04/2021</a:t>
            </a:fld>
            <a:endParaRPr lang="en-GB" dirty="0"/>
          </a:p>
        </p:txBody>
      </p:sp>
      <p:sp>
        <p:nvSpPr>
          <p:cNvPr id="5" name="Footer Placeholder 4"/>
          <p:cNvSpPr>
            <a:spLocks noGrp="1"/>
          </p:cNvSpPr>
          <p:nvPr>
            <p:ph type="ftr" sz="quarter" idx="11"/>
          </p:nvPr>
        </p:nvSpPr>
        <p:spPr/>
        <p:txBody>
          <a:bodyPr/>
          <a:lstStyle/>
          <a:p>
            <a:r>
              <a:rPr lang="en-GB" dirty="0"/>
              <a:t>MIN 3059 INTRODUCTION TO MINERAL ECONOMICS</a:t>
            </a:r>
          </a:p>
        </p:txBody>
      </p:sp>
      <p:sp>
        <p:nvSpPr>
          <p:cNvPr id="6" name="Slide Number Placeholder 5"/>
          <p:cNvSpPr>
            <a:spLocks noGrp="1"/>
          </p:cNvSpPr>
          <p:nvPr>
            <p:ph type="sldNum" sz="quarter" idx="12"/>
          </p:nvPr>
        </p:nvSpPr>
        <p:spPr/>
        <p:txBody>
          <a:bodyPr/>
          <a:lstStyle/>
          <a:p>
            <a:fld id="{76EBD210-9D0E-43F2-B1D0-6DFCB589242E}" type="slidenum">
              <a:rPr lang="en-GB" smtClean="0"/>
              <a:t>6</a:t>
            </a:fld>
            <a:endParaRPr lang="en-GB" dirty="0"/>
          </a:p>
        </p:txBody>
      </p:sp>
      <p:sp>
        <p:nvSpPr>
          <p:cNvPr id="3" name="Content Placeholder 2"/>
          <p:cNvSpPr>
            <a:spLocks noGrp="1"/>
          </p:cNvSpPr>
          <p:nvPr>
            <p:ph idx="4294967295"/>
          </p:nvPr>
        </p:nvSpPr>
        <p:spPr>
          <a:xfrm>
            <a:off x="0" y="1825625"/>
            <a:ext cx="10515600" cy="4351338"/>
          </a:xfrm>
        </p:spPr>
        <p:txBody>
          <a:bodyPr/>
          <a:lstStyle/>
          <a:p>
            <a:pPr marL="0" indent="0">
              <a:buNone/>
            </a:pPr>
            <a:r>
              <a:rPr lang="en-GB" b="1" dirty="0"/>
              <a:t>Growth: </a:t>
            </a:r>
            <a:r>
              <a:rPr lang="en-GB" dirty="0"/>
              <a:t>► A mining firm has three growth direction alternatives</a:t>
            </a:r>
          </a:p>
          <a:p>
            <a:pPr marL="0" indent="0">
              <a:buNone/>
            </a:pPr>
            <a:r>
              <a:rPr lang="en-GB" b="1" dirty="0"/>
              <a:t>		</a:t>
            </a:r>
            <a:r>
              <a:rPr lang="en-GB" b="1" u="sng" dirty="0"/>
              <a:t>First stage</a:t>
            </a:r>
            <a:r>
              <a:rPr lang="en-GB" b="1" dirty="0"/>
              <a:t>: Horizontal integration</a:t>
            </a:r>
            <a:endParaRPr lang="en-GB" dirty="0"/>
          </a:p>
          <a:p>
            <a:pPr marL="0" indent="0">
              <a:buNone/>
            </a:pPr>
            <a:r>
              <a:rPr lang="en-GB" b="1" dirty="0"/>
              <a:t> </a:t>
            </a:r>
            <a:endParaRPr lang="en-GB" dirty="0"/>
          </a:p>
          <a:p>
            <a:pPr marL="0" indent="0">
              <a:buNone/>
            </a:pPr>
            <a:r>
              <a:rPr lang="en-GB" dirty="0"/>
              <a:t>If a firm is to survive and grow, it must be successful in discovering other deposits. Success results in a horizontally integrated mining firm.</a:t>
            </a:r>
            <a:endParaRPr lang="en-GB" b="1" dirty="0"/>
          </a:p>
          <a:p>
            <a:pPr marL="0" indent="0">
              <a:buNone/>
            </a:pPr>
            <a:endParaRPr lang="en-GB" dirty="0"/>
          </a:p>
        </p:txBody>
      </p:sp>
    </p:spTree>
    <p:extLst>
      <p:ext uri="{BB962C8B-B14F-4D97-AF65-F5344CB8AC3E}">
        <p14:creationId xmlns:p14="http://schemas.microsoft.com/office/powerpoint/2010/main" val="2343164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EA2712E-D60D-4E0D-91AA-0D3D1118A155}" type="datetime1">
              <a:rPr lang="en-GB" smtClean="0"/>
              <a:t>08/04/2021</a:t>
            </a:fld>
            <a:endParaRPr lang="en-GB" dirty="0"/>
          </a:p>
        </p:txBody>
      </p:sp>
      <p:sp>
        <p:nvSpPr>
          <p:cNvPr id="5" name="Footer Placeholder 4"/>
          <p:cNvSpPr>
            <a:spLocks noGrp="1"/>
          </p:cNvSpPr>
          <p:nvPr>
            <p:ph type="ftr" sz="quarter" idx="11"/>
          </p:nvPr>
        </p:nvSpPr>
        <p:spPr/>
        <p:txBody>
          <a:bodyPr/>
          <a:lstStyle/>
          <a:p>
            <a:r>
              <a:rPr lang="en-GB" dirty="0"/>
              <a:t>MIN 3059 INTRODUCTION TO MINERAL ECONOMICS</a:t>
            </a:r>
          </a:p>
        </p:txBody>
      </p:sp>
      <p:sp>
        <p:nvSpPr>
          <p:cNvPr id="6" name="Slide Number Placeholder 5"/>
          <p:cNvSpPr>
            <a:spLocks noGrp="1"/>
          </p:cNvSpPr>
          <p:nvPr>
            <p:ph type="sldNum" sz="quarter" idx="12"/>
          </p:nvPr>
        </p:nvSpPr>
        <p:spPr/>
        <p:txBody>
          <a:bodyPr/>
          <a:lstStyle/>
          <a:p>
            <a:fld id="{76EBD210-9D0E-43F2-B1D0-6DFCB589242E}" type="slidenum">
              <a:rPr lang="en-GB" smtClean="0"/>
              <a:t>7</a:t>
            </a:fld>
            <a:endParaRPr lang="en-GB" dirty="0"/>
          </a:p>
        </p:txBody>
      </p:sp>
      <p:sp>
        <p:nvSpPr>
          <p:cNvPr id="3" name="Content Placeholder 2"/>
          <p:cNvSpPr>
            <a:spLocks noGrp="1"/>
          </p:cNvSpPr>
          <p:nvPr>
            <p:ph idx="4294967295"/>
          </p:nvPr>
        </p:nvSpPr>
        <p:spPr>
          <a:xfrm>
            <a:off x="516835" y="950982"/>
            <a:ext cx="10515600" cy="4351338"/>
          </a:xfrm>
        </p:spPr>
        <p:txBody>
          <a:bodyPr/>
          <a:lstStyle/>
          <a:p>
            <a:pPr marL="0" indent="0">
              <a:buNone/>
            </a:pPr>
            <a:r>
              <a:rPr lang="en-GB" b="1" u="sng" dirty="0"/>
              <a:t>Second stage</a:t>
            </a:r>
            <a:r>
              <a:rPr lang="en-GB" b="1" dirty="0"/>
              <a:t>: Forward vertical integration</a:t>
            </a:r>
            <a:endParaRPr lang="en-GB" dirty="0"/>
          </a:p>
          <a:p>
            <a:pPr marL="0" indent="0">
              <a:buNone/>
            </a:pPr>
            <a:r>
              <a:rPr lang="en-GB" b="1" dirty="0"/>
              <a:t> </a:t>
            </a:r>
            <a:endParaRPr lang="en-GB" dirty="0"/>
          </a:p>
          <a:p>
            <a:pPr marL="0" indent="0">
              <a:buNone/>
            </a:pPr>
            <a:r>
              <a:rPr lang="en-GB" dirty="0"/>
              <a:t>As a firm grows, three changes usually occur: exploration uncertainty decreases, market uncertainty increases and output of individual mineral products increases. These changes encourage forward vertical integration. </a:t>
            </a:r>
            <a:endParaRPr lang="en-GB" b="1" dirty="0"/>
          </a:p>
          <a:p>
            <a:pPr marL="0" indent="0">
              <a:buNone/>
            </a:pPr>
            <a:r>
              <a:rPr lang="en-GB" dirty="0"/>
              <a:t> </a:t>
            </a:r>
            <a:endParaRPr lang="en-GB" b="1" dirty="0"/>
          </a:p>
        </p:txBody>
      </p:sp>
    </p:spTree>
    <p:extLst>
      <p:ext uri="{BB962C8B-B14F-4D97-AF65-F5344CB8AC3E}">
        <p14:creationId xmlns:p14="http://schemas.microsoft.com/office/powerpoint/2010/main" val="34382096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EA2712E-D60D-4E0D-91AA-0D3D1118A155}" type="datetime1">
              <a:rPr lang="en-GB" smtClean="0"/>
              <a:t>08/04/2021</a:t>
            </a:fld>
            <a:endParaRPr lang="en-GB" dirty="0"/>
          </a:p>
        </p:txBody>
      </p:sp>
      <p:sp>
        <p:nvSpPr>
          <p:cNvPr id="5" name="Footer Placeholder 4"/>
          <p:cNvSpPr>
            <a:spLocks noGrp="1"/>
          </p:cNvSpPr>
          <p:nvPr>
            <p:ph type="ftr" sz="quarter" idx="11"/>
          </p:nvPr>
        </p:nvSpPr>
        <p:spPr/>
        <p:txBody>
          <a:bodyPr/>
          <a:lstStyle/>
          <a:p>
            <a:r>
              <a:rPr lang="en-GB" dirty="0"/>
              <a:t>MIN 3059 INTRODUCTION TO MINERAL ECONOMICS</a:t>
            </a:r>
          </a:p>
        </p:txBody>
      </p:sp>
      <p:sp>
        <p:nvSpPr>
          <p:cNvPr id="6" name="Slide Number Placeholder 5"/>
          <p:cNvSpPr>
            <a:spLocks noGrp="1"/>
          </p:cNvSpPr>
          <p:nvPr>
            <p:ph type="sldNum" sz="quarter" idx="12"/>
          </p:nvPr>
        </p:nvSpPr>
        <p:spPr/>
        <p:txBody>
          <a:bodyPr/>
          <a:lstStyle/>
          <a:p>
            <a:fld id="{76EBD210-9D0E-43F2-B1D0-6DFCB589242E}" type="slidenum">
              <a:rPr lang="en-GB" smtClean="0"/>
              <a:t>8</a:t>
            </a:fld>
            <a:endParaRPr lang="en-GB" dirty="0"/>
          </a:p>
        </p:txBody>
      </p:sp>
      <p:sp>
        <p:nvSpPr>
          <p:cNvPr id="3" name="Content Placeholder 2"/>
          <p:cNvSpPr>
            <a:spLocks noGrp="1"/>
          </p:cNvSpPr>
          <p:nvPr>
            <p:ph idx="4294967295"/>
          </p:nvPr>
        </p:nvSpPr>
        <p:spPr>
          <a:xfrm>
            <a:off x="0" y="136525"/>
            <a:ext cx="11935326" cy="6219825"/>
          </a:xfrm>
        </p:spPr>
        <p:txBody>
          <a:bodyPr>
            <a:normAutofit/>
          </a:bodyPr>
          <a:lstStyle/>
          <a:p>
            <a:pPr algn="just"/>
            <a:r>
              <a:rPr lang="en-GB" dirty="0"/>
              <a:t>Vertical integration may only be effected gradually, in a number of stages over a period of time. </a:t>
            </a:r>
          </a:p>
          <a:p>
            <a:pPr algn="just"/>
            <a:endParaRPr lang="en-GB" dirty="0"/>
          </a:p>
          <a:p>
            <a:pPr algn="just"/>
            <a:r>
              <a:rPr lang="en-GB" dirty="0"/>
              <a:t>The production of individual mineral commodities must be sufficient to support forward processing functions. </a:t>
            </a:r>
          </a:p>
          <a:p>
            <a:pPr algn="just"/>
            <a:endParaRPr lang="en-GB" dirty="0"/>
          </a:p>
          <a:p>
            <a:pPr algn="just"/>
            <a:r>
              <a:rPr lang="en-GB" dirty="0"/>
              <a:t>Time is required within the firm to build the necessary marketing skills and processing technology.</a:t>
            </a:r>
          </a:p>
          <a:p>
            <a:pPr algn="just"/>
            <a:endParaRPr lang="en-GB" dirty="0"/>
          </a:p>
          <a:p>
            <a:pPr algn="just"/>
            <a:r>
              <a:rPr lang="en-GB" dirty="0"/>
              <a:t> Financial resources are required to develop the forward processing plant.</a:t>
            </a:r>
          </a:p>
          <a:p>
            <a:pPr algn="just"/>
            <a:endParaRPr lang="en-GB" dirty="0"/>
          </a:p>
          <a:p>
            <a:pPr algn="just"/>
            <a:r>
              <a:rPr lang="en-GB" dirty="0"/>
              <a:t> Realization of these basic requirements renders forward vertical integration feasible.</a:t>
            </a:r>
            <a:endParaRPr lang="en-GB" b="1" dirty="0"/>
          </a:p>
        </p:txBody>
      </p:sp>
    </p:spTree>
    <p:extLst>
      <p:ext uri="{BB962C8B-B14F-4D97-AF65-F5344CB8AC3E}">
        <p14:creationId xmlns:p14="http://schemas.microsoft.com/office/powerpoint/2010/main" val="2530304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EA2712E-D60D-4E0D-91AA-0D3D1118A155}" type="datetime1">
              <a:rPr lang="en-GB" smtClean="0"/>
              <a:t>08/04/2021</a:t>
            </a:fld>
            <a:endParaRPr lang="en-GB" dirty="0"/>
          </a:p>
        </p:txBody>
      </p:sp>
      <p:sp>
        <p:nvSpPr>
          <p:cNvPr id="5" name="Footer Placeholder 4"/>
          <p:cNvSpPr>
            <a:spLocks noGrp="1"/>
          </p:cNvSpPr>
          <p:nvPr>
            <p:ph type="ftr" sz="quarter" idx="11"/>
          </p:nvPr>
        </p:nvSpPr>
        <p:spPr/>
        <p:txBody>
          <a:bodyPr/>
          <a:lstStyle/>
          <a:p>
            <a:r>
              <a:rPr lang="en-GB" dirty="0"/>
              <a:t>MIN 3059 INTRODUCTION TO MINERAL ECONOMICS</a:t>
            </a:r>
          </a:p>
        </p:txBody>
      </p:sp>
      <p:sp>
        <p:nvSpPr>
          <p:cNvPr id="6" name="Slide Number Placeholder 5"/>
          <p:cNvSpPr>
            <a:spLocks noGrp="1"/>
          </p:cNvSpPr>
          <p:nvPr>
            <p:ph type="sldNum" sz="quarter" idx="12"/>
          </p:nvPr>
        </p:nvSpPr>
        <p:spPr/>
        <p:txBody>
          <a:bodyPr/>
          <a:lstStyle/>
          <a:p>
            <a:fld id="{76EBD210-9D0E-43F2-B1D0-6DFCB589242E}" type="slidenum">
              <a:rPr lang="en-GB" smtClean="0"/>
              <a:t>9</a:t>
            </a:fld>
            <a:endParaRPr lang="en-GB" dirty="0"/>
          </a:p>
        </p:txBody>
      </p:sp>
      <p:sp>
        <p:nvSpPr>
          <p:cNvPr id="3" name="Content Placeholder 2"/>
          <p:cNvSpPr>
            <a:spLocks noGrp="1"/>
          </p:cNvSpPr>
          <p:nvPr>
            <p:ph idx="4294967295"/>
          </p:nvPr>
        </p:nvSpPr>
        <p:spPr>
          <a:xfrm>
            <a:off x="198783" y="136524"/>
            <a:ext cx="11635408" cy="6219826"/>
          </a:xfrm>
        </p:spPr>
        <p:txBody>
          <a:bodyPr>
            <a:normAutofit lnSpcReduction="10000"/>
          </a:bodyPr>
          <a:lstStyle/>
          <a:p>
            <a:pPr algn="just"/>
            <a:r>
              <a:rPr lang="en-GB" dirty="0"/>
              <a:t>In spite of increasing incentives for vertical integration, the mining firm is not likely to abandon its horizontal integration strategy. The depletion of existing mines will provide a continuing need for the discovery of new deposits. </a:t>
            </a:r>
            <a:endParaRPr lang="en-GB" b="1" dirty="0"/>
          </a:p>
          <a:p>
            <a:pPr marL="0" indent="0" algn="just">
              <a:buNone/>
            </a:pPr>
            <a:r>
              <a:rPr lang="en-GB" dirty="0"/>
              <a:t> </a:t>
            </a:r>
            <a:endParaRPr lang="en-GB" b="1" dirty="0"/>
          </a:p>
          <a:p>
            <a:pPr algn="just"/>
            <a:r>
              <a:rPr lang="en-GB" dirty="0"/>
              <a:t>However, at some stage of growth, the mining firm will begin to develop forward processing facilities. The firm becomes its own customer between the integrated functions.</a:t>
            </a:r>
          </a:p>
          <a:p>
            <a:pPr algn="just"/>
            <a:endParaRPr lang="en-GB" dirty="0"/>
          </a:p>
          <a:p>
            <a:pPr algn="just"/>
            <a:r>
              <a:rPr lang="en-GB" dirty="0"/>
              <a:t> Vertical integration transfers the market problem in the direction of the manufactured product. </a:t>
            </a:r>
          </a:p>
          <a:p>
            <a:pPr algn="just"/>
            <a:endParaRPr lang="en-GB" dirty="0"/>
          </a:p>
          <a:p>
            <a:pPr algn="just"/>
            <a:r>
              <a:rPr lang="en-GB" dirty="0"/>
              <a:t>In pursuing such a strategy, the firm develops market skills and a technological base. Integration continues until a limit of profitable forward growth has been reached. A fully integrated mining firm embraces:</a:t>
            </a:r>
            <a:endParaRPr lang="en-GB" b="1" dirty="0"/>
          </a:p>
          <a:p>
            <a:endParaRPr lang="en-GB" dirty="0"/>
          </a:p>
        </p:txBody>
      </p:sp>
    </p:spTree>
    <p:extLst>
      <p:ext uri="{BB962C8B-B14F-4D97-AF65-F5344CB8AC3E}">
        <p14:creationId xmlns:p14="http://schemas.microsoft.com/office/powerpoint/2010/main" val="8323981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257</TotalTime>
  <Words>874</Words>
  <Application>Microsoft Office PowerPoint</Application>
  <PresentationFormat>Widescreen</PresentationFormat>
  <Paragraphs>101</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Times New Roman</vt:lpstr>
      <vt:lpstr>Office Theme</vt:lpstr>
      <vt:lpstr>PowerPoint Presentation</vt:lpstr>
      <vt:lpstr>MICRO-ECONOMICS</vt:lpstr>
      <vt:lpstr>DECISION-MAKING THEORY OF A MINING FIRM</vt:lpstr>
      <vt:lpstr>THE MINING FIRM AND ITS CORPORATE STRATEGY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 Kambani</dc:creator>
  <cp:lastModifiedBy>Dell Windows</cp:lastModifiedBy>
  <cp:revision>14</cp:revision>
  <dcterms:created xsi:type="dcterms:W3CDTF">2021-03-02T10:12:15Z</dcterms:created>
  <dcterms:modified xsi:type="dcterms:W3CDTF">2021-04-08T09:23:12Z</dcterms:modified>
</cp:coreProperties>
</file>