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474" r:id="rId2"/>
    <p:sldId id="371" r:id="rId3"/>
    <p:sldId id="372" r:id="rId4"/>
    <p:sldId id="373" r:id="rId5"/>
    <p:sldId id="375" r:id="rId6"/>
    <p:sldId id="376" r:id="rId7"/>
    <p:sldId id="377" r:id="rId8"/>
    <p:sldId id="400" r:id="rId9"/>
    <p:sldId id="379" r:id="rId10"/>
    <p:sldId id="401" r:id="rId11"/>
    <p:sldId id="393" r:id="rId12"/>
    <p:sldId id="402" r:id="rId13"/>
    <p:sldId id="380" r:id="rId14"/>
    <p:sldId id="404" r:id="rId15"/>
    <p:sldId id="405" r:id="rId16"/>
    <p:sldId id="407" r:id="rId17"/>
    <p:sldId id="406" r:id="rId18"/>
    <p:sldId id="409" r:id="rId19"/>
    <p:sldId id="420" r:id="rId20"/>
    <p:sldId id="413" r:id="rId21"/>
    <p:sldId id="415" r:id="rId22"/>
    <p:sldId id="416" r:id="rId23"/>
    <p:sldId id="417" r:id="rId24"/>
    <p:sldId id="418" r:id="rId25"/>
    <p:sldId id="41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2" d="100"/>
          <a:sy n="72"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M"/>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FB883B-0D98-473B-B093-E0EDA36BE813}" type="datetimeFigureOut">
              <a:rPr lang="en-ZM" smtClean="0"/>
              <a:t>08/04/2021</a:t>
            </a:fld>
            <a:endParaRPr lang="en-ZM"/>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M"/>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M"/>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505CC1-3794-490F-846C-6C7EED7AF5B2}" type="slidenum">
              <a:rPr lang="en-ZM" smtClean="0"/>
              <a:t>‹#›</a:t>
            </a:fld>
            <a:endParaRPr lang="en-ZM"/>
          </a:p>
        </p:txBody>
      </p:sp>
    </p:spTree>
    <p:extLst>
      <p:ext uri="{BB962C8B-B14F-4D97-AF65-F5344CB8AC3E}">
        <p14:creationId xmlns:p14="http://schemas.microsoft.com/office/powerpoint/2010/main" val="1721006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675802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43732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696772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3627893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ED5266-E09F-4C43-9CA5-54AED7873D9C}"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7281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ED5266-E09F-4C43-9CA5-54AED7873D9C}"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32279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ED5266-E09F-4C43-9CA5-54AED7873D9C}" type="datetimeFigureOut">
              <a:rPr lang="en-US" smtClean="0"/>
              <a:t>4/8/2021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385391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ED5266-E09F-4C43-9CA5-54AED7873D9C}" type="datetimeFigureOut">
              <a:rPr lang="en-US" smtClean="0"/>
              <a:t>4/8/2021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388608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D5266-E09F-4C43-9CA5-54AED7873D9C}" type="datetimeFigureOut">
              <a:rPr lang="en-US" smtClean="0"/>
              <a:t>4/8/2021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4193388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ED5266-E09F-4C43-9CA5-54AED7873D9C}"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89684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ED5266-E09F-4C43-9CA5-54AED7873D9C}"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C1D9F-598D-4880-8B64-90AFEFB9CFBF}" type="slidenum">
              <a:rPr lang="en-US" smtClean="0"/>
              <a:t>‹#›</a:t>
            </a:fld>
            <a:endParaRPr lang="en-US"/>
          </a:p>
        </p:txBody>
      </p:sp>
    </p:spTree>
    <p:extLst>
      <p:ext uri="{BB962C8B-B14F-4D97-AF65-F5344CB8AC3E}">
        <p14:creationId xmlns:p14="http://schemas.microsoft.com/office/powerpoint/2010/main" val="2160848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D5266-E09F-4C43-9CA5-54AED7873D9C}" type="datetimeFigureOut">
              <a:rPr lang="en-US" smtClean="0"/>
              <a:t>4/8/2021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C1D9F-598D-4880-8B64-90AFEFB9CFBF}" type="slidenum">
              <a:rPr lang="en-US" smtClean="0"/>
              <a:t>‹#›</a:t>
            </a:fld>
            <a:endParaRPr lang="en-US"/>
          </a:p>
        </p:txBody>
      </p:sp>
    </p:spTree>
    <p:extLst>
      <p:ext uri="{BB962C8B-B14F-4D97-AF65-F5344CB8AC3E}">
        <p14:creationId xmlns:p14="http://schemas.microsoft.com/office/powerpoint/2010/main" val="2697202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www.businessdictionary.com/definition/manufacturer.html" TargetMode="External"/><Relationship Id="rId3" Type="http://schemas.openxmlformats.org/officeDocument/2006/relationships/hyperlink" Target="http://www.businessdictionary.com/definition/produce.html" TargetMode="External"/><Relationship Id="rId7" Type="http://schemas.openxmlformats.org/officeDocument/2006/relationships/hyperlink" Target="http://www.businessdictionary.com/definition/variation.html" TargetMode="External"/><Relationship Id="rId12" Type="http://schemas.openxmlformats.org/officeDocument/2006/relationships/hyperlink" Target="http://www.businessdictionary.com/definition/finished-goods.html" TargetMode="External"/><Relationship Id="rId2" Type="http://schemas.openxmlformats.org/officeDocument/2006/relationships/hyperlink" Target="http://www.businessdictionary.com/definition/required.html" TargetMode="External"/><Relationship Id="rId1" Type="http://schemas.openxmlformats.org/officeDocument/2006/relationships/slideLayout" Target="../slideLayouts/slideLayout7.xml"/><Relationship Id="rId6" Type="http://schemas.openxmlformats.org/officeDocument/2006/relationships/hyperlink" Target="http://www.businessdictionary.com/definition/short-term.html" TargetMode="External"/><Relationship Id="rId11" Type="http://schemas.openxmlformats.org/officeDocument/2006/relationships/hyperlink" Target="http://www.businessdictionary.com/definition/asset.html" TargetMode="External"/><Relationship Id="rId5" Type="http://schemas.openxmlformats.org/officeDocument/2006/relationships/hyperlink" Target="http://www.businessdictionary.com/definition/demonstrate.html" TargetMode="External"/><Relationship Id="rId10" Type="http://schemas.openxmlformats.org/officeDocument/2006/relationships/hyperlink" Target="http://www.businessdictionary.com/definition/production.html" TargetMode="External"/><Relationship Id="rId4" Type="http://schemas.openxmlformats.org/officeDocument/2006/relationships/hyperlink" Target="http://www.businessdictionary.com/definition/goods-and-services.html" TargetMode="External"/><Relationship Id="rId9" Type="http://schemas.openxmlformats.org/officeDocument/2006/relationships/hyperlink" Target="http://www.businessdictionary.com/definition/business.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607DF5-93AB-41B7-9A43-A537EB37C325}"/>
              </a:ext>
            </a:extLst>
          </p:cNvPr>
          <p:cNvSpPr/>
          <p:nvPr/>
        </p:nvSpPr>
        <p:spPr>
          <a:xfrm>
            <a:off x="2298350" y="2997779"/>
            <a:ext cx="6455613" cy="548099"/>
          </a:xfrm>
          <a:prstGeom prst="rect">
            <a:avLst/>
          </a:prstGeom>
        </p:spPr>
        <p:txBody>
          <a:bodyPr wrap="none">
            <a:spAutoFit/>
          </a:bodyPr>
          <a:lstStyle/>
          <a:p>
            <a:pPr algn="just">
              <a:lnSpc>
                <a:spcPct val="115000"/>
              </a:lnSpc>
              <a:spcAft>
                <a:spcPts val="1200"/>
              </a:spcAft>
            </a:pPr>
            <a:r>
              <a:rPr lang="en-US" sz="2800" b="1" dirty="0">
                <a:latin typeface="Times New Roman" panose="02020603050405020304" pitchFamily="18" charset="0"/>
                <a:ea typeface="Calibri" panose="020F0502020204030204" pitchFamily="34" charset="0"/>
              </a:rPr>
              <a:t>TOPIC 5:</a:t>
            </a:r>
            <a:r>
              <a:rPr lang="en-US" sz="2800" dirty="0">
                <a:latin typeface="Times New Roman" panose="02020603050405020304" pitchFamily="18" charset="0"/>
                <a:ea typeface="Calibri" panose="020F0502020204030204" pitchFamily="34" charset="0"/>
              </a:rPr>
              <a:t>	PRODUCTION FUNCTIONS</a:t>
            </a:r>
            <a:endParaRPr lang="en-ZM"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6915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10</a:t>
            </a:fld>
            <a:endParaRPr lang="en-GB" dirty="0"/>
          </a:p>
        </p:txBody>
      </p:sp>
      <p:sp>
        <p:nvSpPr>
          <p:cNvPr id="6" name="Content Placeholder 5"/>
          <p:cNvSpPr>
            <a:spLocks noGrp="1"/>
          </p:cNvSpPr>
          <p:nvPr>
            <p:ph idx="4294967295"/>
          </p:nvPr>
        </p:nvSpPr>
        <p:spPr>
          <a:xfrm>
            <a:off x="838200" y="563496"/>
            <a:ext cx="10515600" cy="4351338"/>
          </a:xfrm>
        </p:spPr>
        <p:txBody>
          <a:bodyPr/>
          <a:lstStyle/>
          <a:p>
            <a:pPr marL="0" indent="0">
              <a:buNone/>
            </a:pPr>
            <a:r>
              <a:rPr lang="en-US" dirty="0"/>
              <a:t>TVC = </a:t>
            </a:r>
            <a:r>
              <a:rPr lang="en-US" dirty="0" err="1"/>
              <a:t>bQ</a:t>
            </a:r>
            <a:r>
              <a:rPr lang="en-US" dirty="0"/>
              <a:t> - cQ</a:t>
            </a:r>
            <a:r>
              <a:rPr lang="en-US" baseline="30000" dirty="0"/>
              <a:t>2</a:t>
            </a:r>
            <a:r>
              <a:rPr lang="en-US" dirty="0"/>
              <a:t> + dQ</a:t>
            </a:r>
            <a:r>
              <a:rPr lang="en-US" baseline="30000" dirty="0"/>
              <a:t>3</a:t>
            </a:r>
          </a:p>
          <a:p>
            <a:pPr marL="0" indent="0">
              <a:buNone/>
            </a:pPr>
            <a:r>
              <a:rPr lang="en-US" dirty="0"/>
              <a:t>TC = a + </a:t>
            </a:r>
            <a:r>
              <a:rPr lang="en-US" dirty="0" err="1"/>
              <a:t>bQ</a:t>
            </a:r>
            <a:r>
              <a:rPr lang="en-US" dirty="0"/>
              <a:t> - cQ</a:t>
            </a:r>
            <a:r>
              <a:rPr lang="en-US" baseline="30000" dirty="0"/>
              <a:t>2</a:t>
            </a:r>
            <a:r>
              <a:rPr lang="en-US" dirty="0"/>
              <a:t> + dQ</a:t>
            </a:r>
            <a:r>
              <a:rPr lang="en-US" baseline="30000" dirty="0"/>
              <a:t>3</a:t>
            </a:r>
            <a:endParaRPr lang="en-US" dirty="0"/>
          </a:p>
          <a:p>
            <a:pPr marL="0" indent="0">
              <a:buNone/>
            </a:pPr>
            <a:endParaRPr lang="en-US" baseline="30000" dirty="0"/>
          </a:p>
          <a:p>
            <a:pPr marL="0" indent="0">
              <a:buNone/>
            </a:pPr>
            <a:r>
              <a:rPr lang="en-US" dirty="0" err="1"/>
              <a:t>dTc</a:t>
            </a:r>
            <a:r>
              <a:rPr lang="en-US" dirty="0"/>
              <a:t>/</a:t>
            </a:r>
            <a:r>
              <a:rPr lang="en-US" dirty="0" err="1"/>
              <a:t>dQ</a:t>
            </a:r>
            <a:r>
              <a:rPr lang="en-US" dirty="0"/>
              <a:t> = MC = b - 2cQ + 3dQ</a:t>
            </a:r>
            <a:r>
              <a:rPr lang="en-US" baseline="30000" dirty="0"/>
              <a:t>2</a:t>
            </a:r>
            <a:endParaRPr lang="en-US" dirty="0"/>
          </a:p>
          <a:p>
            <a:pPr marL="0" indent="0">
              <a:buNone/>
            </a:pPr>
            <a:endParaRPr lang="en-US" baseline="30000" dirty="0"/>
          </a:p>
          <a:p>
            <a:pPr marL="0" indent="0">
              <a:buNone/>
            </a:pPr>
            <a:r>
              <a:rPr lang="en-US" dirty="0"/>
              <a:t>ATC = a/Q + b - </a:t>
            </a:r>
            <a:r>
              <a:rPr lang="en-US" dirty="0" err="1"/>
              <a:t>cQ</a:t>
            </a:r>
            <a:r>
              <a:rPr lang="en-US" dirty="0"/>
              <a:t> + dQ</a:t>
            </a:r>
            <a:r>
              <a:rPr lang="en-US" baseline="30000" dirty="0"/>
              <a:t>2</a:t>
            </a:r>
            <a:endParaRPr lang="en-US" dirty="0"/>
          </a:p>
          <a:p>
            <a:pPr marL="0" indent="0">
              <a:buNone/>
            </a:pPr>
            <a:endParaRPr lang="en-US" baseline="30000" dirty="0"/>
          </a:p>
          <a:p>
            <a:pPr marL="0" indent="0">
              <a:buNone/>
            </a:pPr>
            <a:r>
              <a:rPr lang="en-US" dirty="0"/>
              <a:t>ATC = b - </a:t>
            </a:r>
            <a:r>
              <a:rPr lang="en-US" dirty="0" err="1"/>
              <a:t>cQ</a:t>
            </a:r>
            <a:r>
              <a:rPr lang="en-US" dirty="0"/>
              <a:t> + dQ</a:t>
            </a:r>
            <a:r>
              <a:rPr lang="en-US" baseline="30000" dirty="0"/>
              <a:t>2</a:t>
            </a:r>
            <a:endParaRPr lang="en-US" dirty="0"/>
          </a:p>
          <a:p>
            <a:pPr marL="0" indent="0">
              <a:buNone/>
            </a:pPr>
            <a:r>
              <a:rPr lang="en-US" dirty="0"/>
              <a:t>AFC = a/Q</a:t>
            </a:r>
          </a:p>
          <a:p>
            <a:pPr marL="0" indent="0">
              <a:buNone/>
            </a:pPr>
            <a:endParaRPr lang="en-US" baseline="30000" dirty="0"/>
          </a:p>
          <a:p>
            <a:pPr marL="0" indent="0">
              <a:buNone/>
            </a:pPr>
            <a:endParaRPr lang="en-US" baseline="30000" dirty="0"/>
          </a:p>
          <a:p>
            <a:endParaRPr lang="en-US" baseline="30000" dirty="0"/>
          </a:p>
          <a:p>
            <a:pPr marL="0" indent="0">
              <a:buNone/>
            </a:pPr>
            <a:endParaRPr lang="en-US" baseline="30000" dirty="0"/>
          </a:p>
          <a:p>
            <a:pPr marL="0" indent="0">
              <a:buNone/>
            </a:pPr>
            <a:endParaRPr lang="en-US" baseline="30000" dirty="0"/>
          </a:p>
          <a:p>
            <a:pPr marL="0" indent="0">
              <a:buNone/>
            </a:pPr>
            <a:endParaRPr lang="en-US" dirty="0"/>
          </a:p>
        </p:txBody>
      </p:sp>
    </p:spTree>
    <p:extLst>
      <p:ext uri="{BB962C8B-B14F-4D97-AF65-F5344CB8AC3E}">
        <p14:creationId xmlns:p14="http://schemas.microsoft.com/office/powerpoint/2010/main" val="3754540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11</a:t>
            </a:fld>
            <a:endParaRPr lang="en-GB" dirty="0"/>
          </a:p>
        </p:txBody>
      </p:sp>
      <p:cxnSp>
        <p:nvCxnSpPr>
          <p:cNvPr id="6" name="Straight Arrow Connector 5"/>
          <p:cNvCxnSpPr/>
          <p:nvPr/>
        </p:nvCxnSpPr>
        <p:spPr>
          <a:xfrm flipV="1">
            <a:off x="2222695" y="901521"/>
            <a:ext cx="18229" cy="281479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024253" y="3502856"/>
            <a:ext cx="676656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240924" y="2839106"/>
            <a:ext cx="6369676" cy="56271"/>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8809042" y="3318190"/>
            <a:ext cx="2363372" cy="369332"/>
          </a:xfrm>
          <a:prstGeom prst="rect">
            <a:avLst/>
          </a:prstGeom>
          <a:noFill/>
        </p:spPr>
        <p:txBody>
          <a:bodyPr wrap="square" rtlCol="0">
            <a:spAutoFit/>
          </a:bodyPr>
          <a:lstStyle/>
          <a:p>
            <a:r>
              <a:rPr lang="en-US" b="1" dirty="0"/>
              <a:t>Output Quantity (Q)</a:t>
            </a:r>
          </a:p>
        </p:txBody>
      </p:sp>
      <p:sp>
        <p:nvSpPr>
          <p:cNvPr id="14" name="TextBox 13"/>
          <p:cNvSpPr txBox="1"/>
          <p:nvPr/>
        </p:nvSpPr>
        <p:spPr>
          <a:xfrm>
            <a:off x="1772529" y="481807"/>
            <a:ext cx="1561514" cy="381016"/>
          </a:xfrm>
          <a:prstGeom prst="rect">
            <a:avLst/>
          </a:prstGeom>
          <a:noFill/>
        </p:spPr>
        <p:txBody>
          <a:bodyPr wrap="square" rtlCol="0">
            <a:spAutoFit/>
          </a:bodyPr>
          <a:lstStyle/>
          <a:p>
            <a:r>
              <a:rPr lang="en-US" b="1" dirty="0"/>
              <a:t>Cost ($)</a:t>
            </a:r>
          </a:p>
        </p:txBody>
      </p:sp>
      <p:sp>
        <p:nvSpPr>
          <p:cNvPr id="26" name="Freeform 25"/>
          <p:cNvSpPr/>
          <p:nvPr/>
        </p:nvSpPr>
        <p:spPr>
          <a:xfrm>
            <a:off x="2208627" y="888039"/>
            <a:ext cx="3784210" cy="2642953"/>
          </a:xfrm>
          <a:custGeom>
            <a:avLst/>
            <a:gdLst>
              <a:gd name="connsiteX0" fmla="*/ 0 w 2461846"/>
              <a:gd name="connsiteY0" fmla="*/ 2025748 h 2025748"/>
              <a:gd name="connsiteX1" fmla="*/ 689317 w 2461846"/>
              <a:gd name="connsiteY1" fmla="*/ 900332 h 2025748"/>
              <a:gd name="connsiteX2" fmla="*/ 1688123 w 2461846"/>
              <a:gd name="connsiteY2" fmla="*/ 576775 h 2025748"/>
              <a:gd name="connsiteX3" fmla="*/ 2461846 w 2461846"/>
              <a:gd name="connsiteY3" fmla="*/ 0 h 2025748"/>
            </a:gdLst>
            <a:ahLst/>
            <a:cxnLst>
              <a:cxn ang="0">
                <a:pos x="connsiteX0" y="connsiteY0"/>
              </a:cxn>
              <a:cxn ang="0">
                <a:pos x="connsiteX1" y="connsiteY1"/>
              </a:cxn>
              <a:cxn ang="0">
                <a:pos x="connsiteX2" y="connsiteY2"/>
              </a:cxn>
              <a:cxn ang="0">
                <a:pos x="connsiteX3" y="connsiteY3"/>
              </a:cxn>
            </a:cxnLst>
            <a:rect l="l" t="t" r="r" b="b"/>
            <a:pathLst>
              <a:path w="2461846" h="2025748">
                <a:moveTo>
                  <a:pt x="0" y="2025748"/>
                </a:moveTo>
                <a:cubicBezTo>
                  <a:pt x="203981" y="1583787"/>
                  <a:pt x="407963" y="1141827"/>
                  <a:pt x="689317" y="900332"/>
                </a:cubicBezTo>
                <a:cubicBezTo>
                  <a:pt x="970671" y="658837"/>
                  <a:pt x="1392702" y="726830"/>
                  <a:pt x="1688123" y="576775"/>
                </a:cubicBezTo>
                <a:cubicBezTo>
                  <a:pt x="1983544" y="426720"/>
                  <a:pt x="2222695" y="213360"/>
                  <a:pt x="2461846"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29"/>
          <p:cNvSpPr/>
          <p:nvPr/>
        </p:nvSpPr>
        <p:spPr>
          <a:xfrm>
            <a:off x="2254990" y="381695"/>
            <a:ext cx="3711789" cy="2429277"/>
          </a:xfrm>
          <a:custGeom>
            <a:avLst/>
            <a:gdLst>
              <a:gd name="connsiteX0" fmla="*/ 0 w 2461846"/>
              <a:gd name="connsiteY0" fmla="*/ 2025748 h 2025748"/>
              <a:gd name="connsiteX1" fmla="*/ 689317 w 2461846"/>
              <a:gd name="connsiteY1" fmla="*/ 900332 h 2025748"/>
              <a:gd name="connsiteX2" fmla="*/ 1688123 w 2461846"/>
              <a:gd name="connsiteY2" fmla="*/ 576775 h 2025748"/>
              <a:gd name="connsiteX3" fmla="*/ 2461846 w 2461846"/>
              <a:gd name="connsiteY3" fmla="*/ 0 h 2025748"/>
            </a:gdLst>
            <a:ahLst/>
            <a:cxnLst>
              <a:cxn ang="0">
                <a:pos x="connsiteX0" y="connsiteY0"/>
              </a:cxn>
              <a:cxn ang="0">
                <a:pos x="connsiteX1" y="connsiteY1"/>
              </a:cxn>
              <a:cxn ang="0">
                <a:pos x="connsiteX2" y="connsiteY2"/>
              </a:cxn>
              <a:cxn ang="0">
                <a:pos x="connsiteX3" y="connsiteY3"/>
              </a:cxn>
            </a:cxnLst>
            <a:rect l="l" t="t" r="r" b="b"/>
            <a:pathLst>
              <a:path w="2461846" h="2025748">
                <a:moveTo>
                  <a:pt x="0" y="2025748"/>
                </a:moveTo>
                <a:cubicBezTo>
                  <a:pt x="203981" y="1583787"/>
                  <a:pt x="407963" y="1141827"/>
                  <a:pt x="689317" y="900332"/>
                </a:cubicBezTo>
                <a:cubicBezTo>
                  <a:pt x="970671" y="658837"/>
                  <a:pt x="1392702" y="726830"/>
                  <a:pt x="1688123" y="576775"/>
                </a:cubicBezTo>
                <a:cubicBezTo>
                  <a:pt x="1983544" y="426720"/>
                  <a:pt x="2222695" y="213360"/>
                  <a:pt x="2461846"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Straight Connector 28"/>
          <p:cNvCxnSpPr/>
          <p:nvPr/>
        </p:nvCxnSpPr>
        <p:spPr>
          <a:xfrm>
            <a:off x="3334043" y="1392702"/>
            <a:ext cx="0" cy="477832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30" idx="2"/>
          </p:cNvCxnSpPr>
          <p:nvPr/>
        </p:nvCxnSpPr>
        <p:spPr>
          <a:xfrm flipH="1">
            <a:off x="4753135" y="1073364"/>
            <a:ext cx="47082" cy="5095617"/>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2192480" y="4188244"/>
            <a:ext cx="30215" cy="22529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024253" y="6171024"/>
            <a:ext cx="647580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5980845" y="321461"/>
            <a:ext cx="26058" cy="584752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805033" y="3773059"/>
            <a:ext cx="1561514" cy="381016"/>
          </a:xfrm>
          <a:prstGeom prst="rect">
            <a:avLst/>
          </a:prstGeom>
          <a:noFill/>
        </p:spPr>
        <p:txBody>
          <a:bodyPr wrap="square" rtlCol="0">
            <a:spAutoFit/>
          </a:bodyPr>
          <a:lstStyle/>
          <a:p>
            <a:r>
              <a:rPr lang="en-US" b="1" dirty="0"/>
              <a:t>Cost ($)</a:t>
            </a:r>
          </a:p>
        </p:txBody>
      </p:sp>
      <p:sp>
        <p:nvSpPr>
          <p:cNvPr id="19" name="TextBox 18"/>
          <p:cNvSpPr txBox="1"/>
          <p:nvPr/>
        </p:nvSpPr>
        <p:spPr>
          <a:xfrm>
            <a:off x="8500056" y="5958223"/>
            <a:ext cx="2363372" cy="369332"/>
          </a:xfrm>
          <a:prstGeom prst="rect">
            <a:avLst/>
          </a:prstGeom>
          <a:noFill/>
        </p:spPr>
        <p:txBody>
          <a:bodyPr wrap="square" rtlCol="0">
            <a:spAutoFit/>
          </a:bodyPr>
          <a:lstStyle/>
          <a:p>
            <a:r>
              <a:rPr lang="en-US" b="1" dirty="0"/>
              <a:t>Output Quantity (Q)</a:t>
            </a:r>
          </a:p>
        </p:txBody>
      </p:sp>
      <p:sp>
        <p:nvSpPr>
          <p:cNvPr id="22" name="TextBox 21"/>
          <p:cNvSpPr txBox="1"/>
          <p:nvPr/>
        </p:nvSpPr>
        <p:spPr>
          <a:xfrm>
            <a:off x="5935067" y="136795"/>
            <a:ext cx="1520894" cy="369332"/>
          </a:xfrm>
          <a:prstGeom prst="rect">
            <a:avLst/>
          </a:prstGeom>
          <a:noFill/>
        </p:spPr>
        <p:txBody>
          <a:bodyPr wrap="square" rtlCol="0">
            <a:spAutoFit/>
          </a:bodyPr>
          <a:lstStyle/>
          <a:p>
            <a:r>
              <a:rPr lang="en-US" dirty="0"/>
              <a:t>TC</a:t>
            </a:r>
          </a:p>
        </p:txBody>
      </p:sp>
      <p:sp>
        <p:nvSpPr>
          <p:cNvPr id="23" name="TextBox 22"/>
          <p:cNvSpPr txBox="1"/>
          <p:nvPr/>
        </p:nvSpPr>
        <p:spPr>
          <a:xfrm>
            <a:off x="6006903" y="572893"/>
            <a:ext cx="1142239" cy="369332"/>
          </a:xfrm>
          <a:prstGeom prst="rect">
            <a:avLst/>
          </a:prstGeom>
          <a:noFill/>
        </p:spPr>
        <p:txBody>
          <a:bodyPr wrap="square" rtlCol="0">
            <a:spAutoFit/>
          </a:bodyPr>
          <a:lstStyle/>
          <a:p>
            <a:r>
              <a:rPr lang="en-US" dirty="0"/>
              <a:t>TVC</a:t>
            </a:r>
          </a:p>
        </p:txBody>
      </p:sp>
      <p:sp>
        <p:nvSpPr>
          <p:cNvPr id="24" name="TextBox 23"/>
          <p:cNvSpPr txBox="1"/>
          <p:nvPr/>
        </p:nvSpPr>
        <p:spPr>
          <a:xfrm>
            <a:off x="8628829" y="2749970"/>
            <a:ext cx="984739" cy="369332"/>
          </a:xfrm>
          <a:prstGeom prst="rect">
            <a:avLst/>
          </a:prstGeom>
          <a:noFill/>
        </p:spPr>
        <p:txBody>
          <a:bodyPr wrap="square" rtlCol="0">
            <a:spAutoFit/>
          </a:bodyPr>
          <a:lstStyle/>
          <a:p>
            <a:r>
              <a:rPr lang="en-US" dirty="0"/>
              <a:t>TFC</a:t>
            </a:r>
          </a:p>
        </p:txBody>
      </p:sp>
      <p:sp>
        <p:nvSpPr>
          <p:cNvPr id="9" name="TextBox 8"/>
          <p:cNvSpPr txBox="1"/>
          <p:nvPr/>
        </p:nvSpPr>
        <p:spPr>
          <a:xfrm>
            <a:off x="2699269" y="5535410"/>
            <a:ext cx="566168" cy="276999"/>
          </a:xfrm>
          <a:prstGeom prst="rect">
            <a:avLst/>
          </a:prstGeom>
          <a:noFill/>
        </p:spPr>
        <p:txBody>
          <a:bodyPr wrap="square" rtlCol="0">
            <a:spAutoFit/>
          </a:bodyPr>
          <a:lstStyle/>
          <a:p>
            <a:r>
              <a:rPr lang="en-US" sz="1200" b="1" dirty="0"/>
              <a:t>DMR</a:t>
            </a:r>
          </a:p>
        </p:txBody>
      </p:sp>
      <p:cxnSp>
        <p:nvCxnSpPr>
          <p:cNvPr id="15" name="Straight Arrow Connector 14"/>
          <p:cNvCxnSpPr/>
          <p:nvPr/>
        </p:nvCxnSpPr>
        <p:spPr>
          <a:xfrm flipV="1">
            <a:off x="3105267" y="5661757"/>
            <a:ext cx="244428" cy="24304"/>
          </a:xfrm>
          <a:prstGeom prst="straightConnector1">
            <a:avLst/>
          </a:prstGeom>
          <a:ln w="412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791421" y="4545704"/>
            <a:ext cx="2602523" cy="461665"/>
          </a:xfrm>
          <a:prstGeom prst="rect">
            <a:avLst/>
          </a:prstGeom>
          <a:noFill/>
        </p:spPr>
        <p:txBody>
          <a:bodyPr wrap="square" rtlCol="0">
            <a:spAutoFit/>
          </a:bodyPr>
          <a:lstStyle/>
          <a:p>
            <a:r>
              <a:rPr lang="en-US" sz="1200" b="1" dirty="0"/>
              <a:t>DMR = Diminishing marginal return</a:t>
            </a:r>
          </a:p>
          <a:p>
            <a:r>
              <a:rPr lang="en-US" sz="1200" b="1" dirty="0"/>
              <a:t>DAR = Diminishing average return</a:t>
            </a:r>
          </a:p>
        </p:txBody>
      </p:sp>
      <p:cxnSp>
        <p:nvCxnSpPr>
          <p:cNvPr id="31" name="Straight Arrow Connector 30"/>
          <p:cNvCxnSpPr/>
          <p:nvPr/>
        </p:nvCxnSpPr>
        <p:spPr>
          <a:xfrm>
            <a:off x="2207587" y="4375053"/>
            <a:ext cx="2569912" cy="28657"/>
          </a:xfrm>
          <a:prstGeom prst="straightConnector1">
            <a:avLst/>
          </a:prstGeom>
          <a:ln>
            <a:solidFill>
              <a:schemeClr val="tx1"/>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800217" y="4403710"/>
            <a:ext cx="1192620" cy="0"/>
          </a:xfrm>
          <a:prstGeom prst="straightConnector1">
            <a:avLst/>
          </a:prstGeom>
          <a:ln w="12700">
            <a:solidFill>
              <a:schemeClr val="tx1"/>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147983" y="4047127"/>
            <a:ext cx="933333" cy="369332"/>
          </a:xfrm>
          <a:prstGeom prst="rect">
            <a:avLst/>
          </a:prstGeom>
          <a:noFill/>
        </p:spPr>
        <p:txBody>
          <a:bodyPr wrap="square" rtlCol="0">
            <a:spAutoFit/>
          </a:bodyPr>
          <a:lstStyle/>
          <a:p>
            <a:r>
              <a:rPr lang="en-US" dirty="0"/>
              <a:t>Stage 1</a:t>
            </a:r>
          </a:p>
        </p:txBody>
      </p:sp>
      <p:sp>
        <p:nvSpPr>
          <p:cNvPr id="48" name="TextBox 47"/>
          <p:cNvSpPr txBox="1"/>
          <p:nvPr/>
        </p:nvSpPr>
        <p:spPr>
          <a:xfrm>
            <a:off x="4966876" y="4059032"/>
            <a:ext cx="955104" cy="369332"/>
          </a:xfrm>
          <a:prstGeom prst="rect">
            <a:avLst/>
          </a:prstGeom>
          <a:noFill/>
        </p:spPr>
        <p:txBody>
          <a:bodyPr wrap="square" rtlCol="0">
            <a:spAutoFit/>
          </a:bodyPr>
          <a:lstStyle/>
          <a:p>
            <a:r>
              <a:rPr lang="en-US" dirty="0"/>
              <a:t>Stage 2</a:t>
            </a:r>
          </a:p>
        </p:txBody>
      </p:sp>
      <p:cxnSp>
        <p:nvCxnSpPr>
          <p:cNvPr id="51" name="Straight Arrow Connector 50"/>
          <p:cNvCxnSpPr/>
          <p:nvPr/>
        </p:nvCxnSpPr>
        <p:spPr>
          <a:xfrm>
            <a:off x="5980845" y="4416459"/>
            <a:ext cx="1067069" cy="1190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53" name="Freeform 52"/>
          <p:cNvSpPr/>
          <p:nvPr/>
        </p:nvSpPr>
        <p:spPr>
          <a:xfrm>
            <a:off x="2222695" y="4403709"/>
            <a:ext cx="4347503" cy="1717162"/>
          </a:xfrm>
          <a:custGeom>
            <a:avLst/>
            <a:gdLst>
              <a:gd name="connsiteX0" fmla="*/ 0 w 4557933"/>
              <a:gd name="connsiteY0" fmla="*/ 1762996 h 1762996"/>
              <a:gd name="connsiteX1" fmla="*/ 478302 w 4557933"/>
              <a:gd name="connsiteY1" fmla="*/ 1397236 h 1762996"/>
              <a:gd name="connsiteX2" fmla="*/ 1097280 w 4557933"/>
              <a:gd name="connsiteY2" fmla="*/ 736054 h 1762996"/>
              <a:gd name="connsiteX3" fmla="*/ 2574388 w 4557933"/>
              <a:gd name="connsiteY3" fmla="*/ 74872 h 1762996"/>
              <a:gd name="connsiteX4" fmla="*/ 3784210 w 4557933"/>
              <a:gd name="connsiteY4" fmla="*/ 60805 h 1762996"/>
              <a:gd name="connsiteX5" fmla="*/ 4557933 w 4557933"/>
              <a:gd name="connsiteY5" fmla="*/ 482836 h 1762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57933" h="1762996">
                <a:moveTo>
                  <a:pt x="0" y="1762996"/>
                </a:moveTo>
                <a:cubicBezTo>
                  <a:pt x="147711" y="1665694"/>
                  <a:pt x="295422" y="1568393"/>
                  <a:pt x="478302" y="1397236"/>
                </a:cubicBezTo>
                <a:cubicBezTo>
                  <a:pt x="661182" y="1226079"/>
                  <a:pt x="747932" y="956448"/>
                  <a:pt x="1097280" y="736054"/>
                </a:cubicBezTo>
                <a:cubicBezTo>
                  <a:pt x="1446628" y="515660"/>
                  <a:pt x="2126566" y="187413"/>
                  <a:pt x="2574388" y="74872"/>
                </a:cubicBezTo>
                <a:cubicBezTo>
                  <a:pt x="3022210" y="-37669"/>
                  <a:pt x="3453619" y="-7189"/>
                  <a:pt x="3784210" y="60805"/>
                </a:cubicBezTo>
                <a:cubicBezTo>
                  <a:pt x="4114801" y="128799"/>
                  <a:pt x="4440702" y="412498"/>
                  <a:pt x="4557933" y="48283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24770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12</a:t>
            </a:fld>
            <a:endParaRPr lang="en-GB" dirty="0"/>
          </a:p>
        </p:txBody>
      </p:sp>
      <p:sp>
        <p:nvSpPr>
          <p:cNvPr id="5" name="Rectangle 4"/>
          <p:cNvSpPr/>
          <p:nvPr/>
        </p:nvSpPr>
        <p:spPr>
          <a:xfrm>
            <a:off x="336997" y="578200"/>
            <a:ext cx="11518006" cy="1569660"/>
          </a:xfrm>
          <a:prstGeom prst="rect">
            <a:avLst/>
          </a:prstGeom>
        </p:spPr>
        <p:txBody>
          <a:bodyPr wrap="square">
            <a:spAutoFit/>
          </a:bodyPr>
          <a:lstStyle/>
          <a:p>
            <a:pPr algn="just"/>
            <a:r>
              <a:rPr lang="en-US" sz="2400" dirty="0"/>
              <a:t>In the short run, the law of </a:t>
            </a:r>
            <a:r>
              <a:rPr lang="en-US" sz="2400" b="1" dirty="0"/>
              <a:t>diminishing returns</a:t>
            </a:r>
            <a:r>
              <a:rPr lang="en-US" sz="2400" dirty="0"/>
              <a:t> states that as we add more units of a variable input to fixed amounts of land and capital, the change in total output will at first rise and then fall. </a:t>
            </a:r>
            <a:r>
              <a:rPr lang="en-US" sz="2400" b="1" dirty="0"/>
              <a:t>Diminishing returns</a:t>
            </a:r>
            <a:r>
              <a:rPr lang="en-US" sz="2400" dirty="0"/>
              <a:t> to </a:t>
            </a:r>
            <a:r>
              <a:rPr lang="en-US" sz="2400" dirty="0" err="1"/>
              <a:t>labour</a:t>
            </a:r>
            <a:r>
              <a:rPr lang="en-US" sz="2400" dirty="0"/>
              <a:t> </a:t>
            </a:r>
            <a:r>
              <a:rPr lang="en-US" sz="2400" b="1" dirty="0"/>
              <a:t>occurs</a:t>
            </a:r>
            <a:r>
              <a:rPr lang="en-US" sz="2400" dirty="0"/>
              <a:t> when </a:t>
            </a:r>
            <a:r>
              <a:rPr lang="en-US" sz="2400" b="1" dirty="0"/>
              <a:t>marginal</a:t>
            </a:r>
            <a:r>
              <a:rPr lang="en-US" sz="2400" dirty="0"/>
              <a:t> product of </a:t>
            </a:r>
            <a:r>
              <a:rPr lang="en-US" sz="2400" dirty="0" err="1"/>
              <a:t>labour</a:t>
            </a:r>
            <a:r>
              <a:rPr lang="en-US" sz="2400" dirty="0"/>
              <a:t> starts to fall.</a:t>
            </a:r>
          </a:p>
        </p:txBody>
      </p:sp>
      <p:sp>
        <p:nvSpPr>
          <p:cNvPr id="7" name="Rectangle 6"/>
          <p:cNvSpPr/>
          <p:nvPr/>
        </p:nvSpPr>
        <p:spPr>
          <a:xfrm>
            <a:off x="336997" y="2147860"/>
            <a:ext cx="11873249" cy="4247317"/>
          </a:xfrm>
          <a:prstGeom prst="rect">
            <a:avLst/>
          </a:prstGeom>
        </p:spPr>
        <p:txBody>
          <a:bodyPr wrap="square">
            <a:spAutoFit/>
          </a:bodyPr>
          <a:lstStyle/>
          <a:p>
            <a:r>
              <a:rPr lang="en-US" dirty="0"/>
              <a:t>For example, a Small-scale mine (SSM) has 30 employees. And every day the SSM produces 300 </a:t>
            </a:r>
            <a:r>
              <a:rPr lang="en-US" dirty="0" err="1"/>
              <a:t>tonnes</a:t>
            </a:r>
            <a:r>
              <a:rPr lang="en-US" dirty="0"/>
              <a:t> of ore. When there are 10 employees, 120 </a:t>
            </a:r>
            <a:r>
              <a:rPr lang="en-US" dirty="0" err="1"/>
              <a:t>tonnes</a:t>
            </a:r>
            <a:r>
              <a:rPr lang="en-US" dirty="0"/>
              <a:t> of ore is produced. When you add 10 more employees, the output is increased to 220. And an additional 10 employees increases the output by 80 making the output 300.</a:t>
            </a:r>
          </a:p>
          <a:p>
            <a:endParaRPr lang="en-US" dirty="0"/>
          </a:p>
          <a:p>
            <a:r>
              <a:rPr lang="en-US" dirty="0"/>
              <a:t>This is because of the law of diminishing marginal returns. As the employees increase in number, the marginal (additional) output decreases.</a:t>
            </a:r>
          </a:p>
          <a:p>
            <a:br>
              <a:rPr lang="en-US" dirty="0"/>
            </a:br>
            <a:r>
              <a:rPr lang="en-US" dirty="0"/>
              <a:t>Given that 30 employees is the maximum amount of employees the factory needs, additional employees, given the law of diminishing marginal returns, will decrease the level of output.</a:t>
            </a:r>
          </a:p>
          <a:p>
            <a:endParaRPr lang="en-US" dirty="0"/>
          </a:p>
          <a:p>
            <a:r>
              <a:rPr lang="en-US" dirty="0"/>
              <a:t>Some of the reasons for these may be the limited number of machines or equipment in the factory. Too many employees may cause overcrowding in these machines and decrease the level of output due to lack of space and a chaotic overcrowded workplace. Or it may be that too many employees cause other employees to slack off and talk to the other employees which will divide their attention and decrease output. These are just some examples that can explain the law of diminishing marginal returns.</a:t>
            </a:r>
          </a:p>
        </p:txBody>
      </p:sp>
      <p:sp>
        <p:nvSpPr>
          <p:cNvPr id="8" name="Rectangle 7"/>
          <p:cNvSpPr/>
          <p:nvPr/>
        </p:nvSpPr>
        <p:spPr>
          <a:xfrm>
            <a:off x="318751" y="116535"/>
            <a:ext cx="4623445" cy="461665"/>
          </a:xfrm>
          <a:prstGeom prst="rect">
            <a:avLst/>
          </a:prstGeom>
        </p:spPr>
        <p:txBody>
          <a:bodyPr wrap="none">
            <a:spAutoFit/>
          </a:bodyPr>
          <a:lstStyle/>
          <a:p>
            <a:r>
              <a:rPr lang="en-US" sz="2400" b="1" dirty="0"/>
              <a:t>Why do diminishing returns occur?</a:t>
            </a:r>
          </a:p>
        </p:txBody>
      </p:sp>
    </p:spTree>
    <p:extLst>
      <p:ext uri="{BB962C8B-B14F-4D97-AF65-F5344CB8AC3E}">
        <p14:creationId xmlns:p14="http://schemas.microsoft.com/office/powerpoint/2010/main" val="1048147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13</a:t>
            </a:fld>
            <a:endParaRPr lang="en-GB" dirty="0"/>
          </a:p>
        </p:txBody>
      </p:sp>
      <p:sp>
        <p:nvSpPr>
          <p:cNvPr id="6" name="Content Placeholder 5"/>
          <p:cNvSpPr>
            <a:spLocks noGrp="1"/>
          </p:cNvSpPr>
          <p:nvPr>
            <p:ph idx="4294967295"/>
          </p:nvPr>
        </p:nvSpPr>
        <p:spPr>
          <a:xfrm>
            <a:off x="1012874" y="334449"/>
            <a:ext cx="10515600" cy="4351338"/>
          </a:xfrm>
        </p:spPr>
        <p:txBody>
          <a:bodyPr/>
          <a:lstStyle/>
          <a:p>
            <a:pPr marL="0" indent="0">
              <a:buNone/>
            </a:pPr>
            <a:r>
              <a:rPr lang="en-US" sz="2400" b="1" u="sng" dirty="0"/>
              <a:t>Totals</a:t>
            </a:r>
            <a:r>
              <a:rPr lang="en-US" sz="2400" dirty="0"/>
              <a:t>				</a:t>
            </a:r>
            <a:r>
              <a:rPr lang="en-US" sz="2400" b="1" u="sng" dirty="0"/>
              <a:t>Averages</a:t>
            </a:r>
            <a:r>
              <a:rPr lang="en-US" sz="2400" dirty="0"/>
              <a:t>			</a:t>
            </a:r>
            <a:r>
              <a:rPr lang="en-US" sz="2400" b="1" u="sng" dirty="0">
                <a:effectLst>
                  <a:outerShdw blurRad="38100" dist="38100" dir="2700000" algn="tl">
                    <a:srgbClr val="000000">
                      <a:alpha val="43137"/>
                    </a:srgbClr>
                  </a:outerShdw>
                </a:effectLst>
              </a:rPr>
              <a:t>Marginals</a:t>
            </a:r>
          </a:p>
          <a:p>
            <a:pPr marL="0" indent="0">
              <a:buNone/>
            </a:pPr>
            <a:r>
              <a:rPr lang="en-US" sz="2400" dirty="0"/>
              <a:t>TC = f(Q)		 	AC = TC/Q			MC = dTc/dQ</a:t>
            </a:r>
          </a:p>
          <a:p>
            <a:pPr marL="0" indent="0">
              <a:buNone/>
            </a:pPr>
            <a:r>
              <a:rPr lang="en-US" sz="2400" dirty="0"/>
              <a:t>TR = f(Q)			AR = TR/Q			MR = dTR/dQ</a:t>
            </a:r>
          </a:p>
          <a:p>
            <a:pPr marL="0" indent="0">
              <a:buNone/>
            </a:pPr>
            <a:r>
              <a:rPr lang="en-US" sz="2400" dirty="0"/>
              <a:t>TP = TR-TC			AP = TP/Q			MR = dTR/dQ</a:t>
            </a:r>
          </a:p>
          <a:p>
            <a:pPr marL="0" indent="0">
              <a:buNone/>
            </a:pPr>
            <a:endParaRPr lang="en-US" sz="2400" dirty="0"/>
          </a:p>
          <a:p>
            <a:pPr marL="0" indent="0">
              <a:buNone/>
            </a:pPr>
            <a:r>
              <a:rPr lang="en-US" sz="2400" dirty="0"/>
              <a:t>Where,	Q = output</a:t>
            </a:r>
          </a:p>
          <a:p>
            <a:pPr marL="0" indent="0">
              <a:buNone/>
            </a:pPr>
            <a:r>
              <a:rPr lang="en-US" sz="2400" dirty="0"/>
              <a:t>Break-even occurs when TR = TC</a:t>
            </a:r>
          </a:p>
          <a:p>
            <a:pPr marL="0" indent="0">
              <a:buNone/>
            </a:pPr>
            <a:r>
              <a:rPr lang="en-US" sz="2400" dirty="0"/>
              <a:t>When, 		dTC/dQ = 0, we have minimum cost</a:t>
            </a:r>
          </a:p>
          <a:p>
            <a:pPr marL="0" indent="0">
              <a:buNone/>
            </a:pPr>
            <a:r>
              <a:rPr lang="en-US" sz="2400" dirty="0"/>
              <a:t>		</a:t>
            </a:r>
          </a:p>
          <a:p>
            <a:pPr marL="0" indent="0">
              <a:buNone/>
            </a:pPr>
            <a:endParaRPr lang="en-US" dirty="0"/>
          </a:p>
        </p:txBody>
      </p:sp>
    </p:spTree>
    <p:extLst>
      <p:ext uri="{BB962C8B-B14F-4D97-AF65-F5344CB8AC3E}">
        <p14:creationId xmlns:p14="http://schemas.microsoft.com/office/powerpoint/2010/main" val="842213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14</a:t>
            </a:fld>
            <a:endParaRPr lang="en-GB" dirty="0"/>
          </a:p>
        </p:txBody>
      </p:sp>
      <p:sp>
        <p:nvSpPr>
          <p:cNvPr id="6" name="Content Placeholder 5"/>
          <p:cNvSpPr>
            <a:spLocks noGrp="1"/>
          </p:cNvSpPr>
          <p:nvPr>
            <p:ph idx="4294967295"/>
          </p:nvPr>
        </p:nvSpPr>
        <p:spPr>
          <a:xfrm>
            <a:off x="838200" y="795316"/>
            <a:ext cx="10515600" cy="4351338"/>
          </a:xfrm>
        </p:spPr>
        <p:txBody>
          <a:bodyPr>
            <a:normAutofit fontScale="85000" lnSpcReduction="20000"/>
          </a:bodyPr>
          <a:lstStyle/>
          <a:p>
            <a:pPr marL="0" indent="0">
              <a:buNone/>
            </a:pPr>
            <a:r>
              <a:rPr lang="en-US" sz="3900" b="1" dirty="0"/>
              <a:t>Long –run cost-output relationships</a:t>
            </a:r>
          </a:p>
          <a:p>
            <a:pPr marL="0" indent="0">
              <a:buNone/>
            </a:pPr>
            <a:endParaRPr lang="en-US" dirty="0"/>
          </a:p>
          <a:p>
            <a:pPr marL="0" indent="0" algn="just">
              <a:buNone/>
            </a:pPr>
            <a:r>
              <a:rPr lang="en-US" dirty="0"/>
              <a:t>In the LR, all resource inputs are variable.</a:t>
            </a:r>
          </a:p>
          <a:p>
            <a:pPr marL="0" indent="0" algn="just">
              <a:buNone/>
            </a:pPr>
            <a:r>
              <a:rPr lang="en-US" dirty="0"/>
              <a:t>A firm can alter its usage of major capital equipment, change top management, build new plant capacity, close down obsolete facilities, update its use of technology, or in any other way modify its production process and use of resources per period of time.</a:t>
            </a:r>
          </a:p>
          <a:p>
            <a:pPr marL="0" indent="0" algn="just">
              <a:buNone/>
            </a:pPr>
            <a:endParaRPr lang="en-US" dirty="0"/>
          </a:p>
          <a:p>
            <a:pPr marL="0" indent="0" algn="just">
              <a:buNone/>
            </a:pPr>
            <a:r>
              <a:rPr lang="en-US" dirty="0"/>
              <a:t>Generally, the firm’s LR cost objective is to be in a position to produce the desired output at the lowest possible cost. </a:t>
            </a:r>
          </a:p>
          <a:p>
            <a:pPr marL="0" indent="0" algn="just">
              <a:buNone/>
            </a:pPr>
            <a:endParaRPr lang="en-US" dirty="0"/>
          </a:p>
          <a:p>
            <a:pPr marL="0" indent="0" algn="just">
              <a:buNone/>
            </a:pPr>
            <a:r>
              <a:rPr lang="en-US" dirty="0"/>
              <a:t>This means adjusting its scale of production so as to be the RIGHT SIZE.</a:t>
            </a:r>
          </a:p>
          <a:p>
            <a:pPr marL="0" indent="0" algn="just">
              <a:buNone/>
            </a:pPr>
            <a:endParaRPr lang="en-US" dirty="0"/>
          </a:p>
          <a:p>
            <a:pPr marL="0" indent="0">
              <a:buNone/>
            </a:pPr>
            <a:endParaRPr lang="en-US" dirty="0"/>
          </a:p>
        </p:txBody>
      </p:sp>
    </p:spTree>
    <p:extLst>
      <p:ext uri="{BB962C8B-B14F-4D97-AF65-F5344CB8AC3E}">
        <p14:creationId xmlns:p14="http://schemas.microsoft.com/office/powerpoint/2010/main" val="1985366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pPr/>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pPr/>
              <a:t>15</a:t>
            </a:fld>
            <a:endParaRPr lang="en-GB" dirty="0"/>
          </a:p>
        </p:txBody>
      </p:sp>
      <p:sp>
        <p:nvSpPr>
          <p:cNvPr id="9" name="Content Placeholder 8"/>
          <p:cNvSpPr>
            <a:spLocks noGrp="1"/>
          </p:cNvSpPr>
          <p:nvPr>
            <p:ph idx="4294967295"/>
          </p:nvPr>
        </p:nvSpPr>
        <p:spPr>
          <a:xfrm>
            <a:off x="463639" y="692284"/>
            <a:ext cx="10515600" cy="4819874"/>
          </a:xfrm>
        </p:spPr>
        <p:txBody>
          <a:bodyPr/>
          <a:lstStyle/>
          <a:p>
            <a:r>
              <a:rPr lang="en-US" dirty="0"/>
              <a:t>Sometimes economies can be attained by dividing the production process into smaller production units</a:t>
            </a:r>
          </a:p>
          <a:p>
            <a:r>
              <a:rPr lang="en-US" dirty="0"/>
              <a:t>On other occasions, lower unit costs can be  achieved by enlarging the scale of production</a:t>
            </a:r>
          </a:p>
          <a:p>
            <a:r>
              <a:rPr lang="en-US" dirty="0"/>
              <a:t>In examining how efficiency and costs are affected by scale of production, it is important to distinguish between PLANT and FIRMS because the cost efficiency advantage of each are different.</a:t>
            </a:r>
          </a:p>
        </p:txBody>
      </p:sp>
    </p:spTree>
    <p:extLst>
      <p:ext uri="{BB962C8B-B14F-4D97-AF65-F5344CB8AC3E}">
        <p14:creationId xmlns:p14="http://schemas.microsoft.com/office/powerpoint/2010/main" val="2804193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pPr/>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pPr/>
              <a:t>16</a:t>
            </a:fld>
            <a:endParaRPr lang="en-GB" dirty="0"/>
          </a:p>
        </p:txBody>
      </p:sp>
      <p:sp>
        <p:nvSpPr>
          <p:cNvPr id="6" name="Content Placeholder 5"/>
          <p:cNvSpPr>
            <a:spLocks noGrp="1"/>
          </p:cNvSpPr>
          <p:nvPr>
            <p:ph idx="4294967295"/>
          </p:nvPr>
        </p:nvSpPr>
        <p:spPr>
          <a:xfrm>
            <a:off x="0" y="408949"/>
            <a:ext cx="10515600" cy="4351338"/>
          </a:xfrm>
        </p:spPr>
        <p:txBody>
          <a:bodyPr/>
          <a:lstStyle/>
          <a:p>
            <a:pPr marL="0" indent="0">
              <a:buNone/>
            </a:pPr>
            <a:r>
              <a:rPr lang="en-US" dirty="0"/>
              <a:t>Usually, s firm will have more than just 3 plant sizes to choose from. When the number of alternative plant sizes approaches infinity, the LRAC is an envelope of the short-run curves that is tangent to each of the short-run curves.</a:t>
            </a:r>
          </a:p>
          <a:p>
            <a:endParaRPr lang="en-US" dirty="0"/>
          </a:p>
        </p:txBody>
      </p:sp>
    </p:spTree>
    <p:extLst>
      <p:ext uri="{BB962C8B-B14F-4D97-AF65-F5344CB8AC3E}">
        <p14:creationId xmlns:p14="http://schemas.microsoft.com/office/powerpoint/2010/main" val="3944493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pPr/>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pPr/>
              <a:t>17</a:t>
            </a:fld>
            <a:endParaRPr lang="en-GB" dirty="0"/>
          </a:p>
        </p:txBody>
      </p:sp>
      <p:cxnSp>
        <p:nvCxnSpPr>
          <p:cNvPr id="13" name="Straight Connector 12"/>
          <p:cNvCxnSpPr/>
          <p:nvPr/>
        </p:nvCxnSpPr>
        <p:spPr>
          <a:xfrm>
            <a:off x="1596980" y="5434885"/>
            <a:ext cx="7013620" cy="25757"/>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Freeform 5"/>
          <p:cNvSpPr/>
          <p:nvPr/>
        </p:nvSpPr>
        <p:spPr>
          <a:xfrm>
            <a:off x="3745671" y="2410440"/>
            <a:ext cx="2187522" cy="1367796"/>
          </a:xfrm>
          <a:custGeom>
            <a:avLst/>
            <a:gdLst>
              <a:gd name="connsiteX0" fmla="*/ 0 w 2163650"/>
              <a:gd name="connsiteY0" fmla="*/ 0 h 1173706"/>
              <a:gd name="connsiteX1" fmla="*/ 811369 w 2163650"/>
              <a:gd name="connsiteY1" fmla="*/ 1171978 h 1173706"/>
              <a:gd name="connsiteX2" fmla="*/ 2163650 w 2163650"/>
              <a:gd name="connsiteY2" fmla="*/ 283336 h 1173706"/>
              <a:gd name="connsiteX3" fmla="*/ 2163650 w 2163650"/>
              <a:gd name="connsiteY3" fmla="*/ 283336 h 1173706"/>
            </a:gdLst>
            <a:ahLst/>
            <a:cxnLst>
              <a:cxn ang="0">
                <a:pos x="connsiteX0" y="connsiteY0"/>
              </a:cxn>
              <a:cxn ang="0">
                <a:pos x="connsiteX1" y="connsiteY1"/>
              </a:cxn>
              <a:cxn ang="0">
                <a:pos x="connsiteX2" y="connsiteY2"/>
              </a:cxn>
              <a:cxn ang="0">
                <a:pos x="connsiteX3" y="connsiteY3"/>
              </a:cxn>
            </a:cxnLst>
            <a:rect l="l" t="t" r="r" b="b"/>
            <a:pathLst>
              <a:path w="2163650" h="1173706">
                <a:moveTo>
                  <a:pt x="0" y="0"/>
                </a:moveTo>
                <a:cubicBezTo>
                  <a:pt x="225380" y="562377"/>
                  <a:pt x="450761" y="1124755"/>
                  <a:pt x="811369" y="1171978"/>
                </a:cubicBezTo>
                <a:cubicBezTo>
                  <a:pt x="1171977" y="1219201"/>
                  <a:pt x="2163650" y="283336"/>
                  <a:pt x="2163650" y="283336"/>
                </a:cubicBezTo>
                <a:lnTo>
                  <a:pt x="2163650" y="283336"/>
                </a:ln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581401" y="1209822"/>
            <a:ext cx="3072618" cy="2809440"/>
          </a:xfrm>
          <a:custGeom>
            <a:avLst/>
            <a:gdLst>
              <a:gd name="connsiteX0" fmla="*/ 0 w 2498501"/>
              <a:gd name="connsiteY0" fmla="*/ 0 h 2184041"/>
              <a:gd name="connsiteX1" fmla="*/ 1210614 w 2498501"/>
              <a:gd name="connsiteY1" fmla="*/ 2163651 h 2184041"/>
              <a:gd name="connsiteX2" fmla="*/ 2498501 w 2498501"/>
              <a:gd name="connsiteY2" fmla="*/ 901522 h 2184041"/>
            </a:gdLst>
            <a:ahLst/>
            <a:cxnLst>
              <a:cxn ang="0">
                <a:pos x="connsiteX0" y="connsiteY0"/>
              </a:cxn>
              <a:cxn ang="0">
                <a:pos x="connsiteX1" y="connsiteY1"/>
              </a:cxn>
              <a:cxn ang="0">
                <a:pos x="connsiteX2" y="connsiteY2"/>
              </a:cxn>
            </a:cxnLst>
            <a:rect l="l" t="t" r="r" b="b"/>
            <a:pathLst>
              <a:path w="2498501" h="2184041">
                <a:moveTo>
                  <a:pt x="0" y="0"/>
                </a:moveTo>
                <a:cubicBezTo>
                  <a:pt x="397098" y="1006698"/>
                  <a:pt x="794197" y="2013397"/>
                  <a:pt x="1210614" y="2163651"/>
                </a:cubicBezTo>
                <a:cubicBezTo>
                  <a:pt x="1627031" y="2313905"/>
                  <a:pt x="2062766" y="1607713"/>
                  <a:pt x="2498501" y="901522"/>
                </a:cubicBezTo>
              </a:path>
            </a:pathLst>
          </a:cu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6" idx="0"/>
          </p:cNvCxnSpPr>
          <p:nvPr/>
        </p:nvCxnSpPr>
        <p:spPr>
          <a:xfrm flipH="1" flipV="1">
            <a:off x="3390314" y="1541071"/>
            <a:ext cx="355357" cy="869369"/>
          </a:xfrm>
          <a:prstGeom prst="line">
            <a:avLst/>
          </a:prstGeom>
          <a:ln w="25400">
            <a:solidFill>
              <a:schemeClr val="tx1">
                <a:alpha val="99000"/>
              </a:schemeClr>
            </a:solidFill>
            <a:prstDash val="dash"/>
          </a:ln>
        </p:spPr>
        <p:style>
          <a:lnRef idx="1">
            <a:schemeClr val="accent1"/>
          </a:lnRef>
          <a:fillRef idx="0">
            <a:schemeClr val="accent1"/>
          </a:fillRef>
          <a:effectRef idx="0">
            <a:schemeClr val="accent1"/>
          </a:effectRef>
          <a:fontRef idx="minor">
            <a:schemeClr val="tx1"/>
          </a:fontRef>
        </p:style>
      </p:cxnSp>
      <p:sp>
        <p:nvSpPr>
          <p:cNvPr id="18" name="Freeform 17"/>
          <p:cNvSpPr/>
          <p:nvPr/>
        </p:nvSpPr>
        <p:spPr>
          <a:xfrm>
            <a:off x="3024845" y="1605907"/>
            <a:ext cx="2336010" cy="1609064"/>
          </a:xfrm>
          <a:custGeom>
            <a:avLst/>
            <a:gdLst>
              <a:gd name="connsiteX0" fmla="*/ 0 w 1786597"/>
              <a:gd name="connsiteY0" fmla="*/ 0 h 562956"/>
              <a:gd name="connsiteX1" fmla="*/ 675250 w 1786597"/>
              <a:gd name="connsiteY1" fmla="*/ 562708 h 562956"/>
              <a:gd name="connsiteX2" fmla="*/ 1786597 w 1786597"/>
              <a:gd name="connsiteY2" fmla="*/ 56271 h 562956"/>
            </a:gdLst>
            <a:ahLst/>
            <a:cxnLst>
              <a:cxn ang="0">
                <a:pos x="connsiteX0" y="connsiteY0"/>
              </a:cxn>
              <a:cxn ang="0">
                <a:pos x="connsiteX1" y="connsiteY1"/>
              </a:cxn>
              <a:cxn ang="0">
                <a:pos x="connsiteX2" y="connsiteY2"/>
              </a:cxn>
            </a:cxnLst>
            <a:rect l="l" t="t" r="r" b="b"/>
            <a:pathLst>
              <a:path w="1786597" h="562956">
                <a:moveTo>
                  <a:pt x="0" y="0"/>
                </a:moveTo>
                <a:cubicBezTo>
                  <a:pt x="188742" y="276665"/>
                  <a:pt x="377484" y="553330"/>
                  <a:pt x="675250" y="562708"/>
                </a:cubicBezTo>
                <a:cubicBezTo>
                  <a:pt x="973016" y="572086"/>
                  <a:pt x="1379806" y="314178"/>
                  <a:pt x="1786597" y="56271"/>
                </a:cubicBezTo>
              </a:path>
            </a:pathLst>
          </a:custGeom>
          <a:noFill/>
          <a:ln w="31750">
            <a:solidFill>
              <a:srgbClr val="4B93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p:nvPr/>
        </p:nvCxnSpPr>
        <p:spPr>
          <a:xfrm>
            <a:off x="3772488" y="1209821"/>
            <a:ext cx="164270" cy="4225063"/>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18" idx="2"/>
            <a:endCxn id="18" idx="2"/>
          </p:cNvCxnSpPr>
          <p:nvPr/>
        </p:nvCxnSpPr>
        <p:spPr>
          <a:xfrm>
            <a:off x="5360855" y="1766743"/>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5408235" y="1209821"/>
            <a:ext cx="56271" cy="4225063"/>
          </a:xfrm>
          <a:prstGeom prst="line">
            <a:avLst/>
          </a:prstGeom>
          <a:ln w="22225">
            <a:solidFill>
              <a:schemeClr val="accent1">
                <a:alpha val="9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5360855" y="3995225"/>
            <a:ext cx="69274" cy="24037"/>
          </a:xfrm>
          <a:prstGeom prst="line">
            <a:avLst/>
          </a:prstGeom>
        </p:spPr>
        <p:style>
          <a:lnRef idx="1">
            <a:schemeClr val="accent1"/>
          </a:lnRef>
          <a:fillRef idx="0">
            <a:schemeClr val="accent1"/>
          </a:fillRef>
          <a:effectRef idx="0">
            <a:schemeClr val="accent1"/>
          </a:effectRef>
          <a:fontRef idx="minor">
            <a:schemeClr val="tx1"/>
          </a:fontRef>
        </p:style>
      </p:cxnSp>
      <p:sp>
        <p:nvSpPr>
          <p:cNvPr id="43" name="Freeform 42"/>
          <p:cNvSpPr/>
          <p:nvPr/>
        </p:nvSpPr>
        <p:spPr>
          <a:xfrm>
            <a:off x="3080825" y="1828799"/>
            <a:ext cx="2852368" cy="2198739"/>
          </a:xfrm>
          <a:custGeom>
            <a:avLst/>
            <a:gdLst>
              <a:gd name="connsiteX0" fmla="*/ 0 w 2864850"/>
              <a:gd name="connsiteY0" fmla="*/ 0 h 2194560"/>
              <a:gd name="connsiteX1" fmla="*/ 407963 w 2864850"/>
              <a:gd name="connsiteY1" fmla="*/ 1055077 h 2194560"/>
              <a:gd name="connsiteX2" fmla="*/ 506437 w 2864850"/>
              <a:gd name="connsiteY2" fmla="*/ 1181686 h 2194560"/>
              <a:gd name="connsiteX3" fmla="*/ 647113 w 2864850"/>
              <a:gd name="connsiteY3" fmla="*/ 1350498 h 2194560"/>
              <a:gd name="connsiteX4" fmla="*/ 759655 w 2864850"/>
              <a:gd name="connsiteY4" fmla="*/ 1378634 h 2194560"/>
              <a:gd name="connsiteX5" fmla="*/ 844061 w 2864850"/>
              <a:gd name="connsiteY5" fmla="*/ 1378634 h 2194560"/>
              <a:gd name="connsiteX6" fmla="*/ 942535 w 2864850"/>
              <a:gd name="connsiteY6" fmla="*/ 1378634 h 2194560"/>
              <a:gd name="connsiteX7" fmla="*/ 956603 w 2864850"/>
              <a:gd name="connsiteY7" fmla="*/ 1350498 h 2194560"/>
              <a:gd name="connsiteX8" fmla="*/ 1111347 w 2864850"/>
              <a:gd name="connsiteY8" fmla="*/ 1659988 h 2194560"/>
              <a:gd name="connsiteX9" fmla="*/ 1237957 w 2864850"/>
              <a:gd name="connsiteY9" fmla="*/ 1800665 h 2194560"/>
              <a:gd name="connsiteX10" fmla="*/ 1181686 w 2864850"/>
              <a:gd name="connsiteY10" fmla="*/ 1758462 h 2194560"/>
              <a:gd name="connsiteX11" fmla="*/ 1294227 w 2864850"/>
              <a:gd name="connsiteY11" fmla="*/ 1871003 h 2194560"/>
              <a:gd name="connsiteX12" fmla="*/ 1350498 w 2864850"/>
              <a:gd name="connsiteY12" fmla="*/ 1913206 h 2194560"/>
              <a:gd name="connsiteX13" fmla="*/ 1448972 w 2864850"/>
              <a:gd name="connsiteY13" fmla="*/ 1941342 h 2194560"/>
              <a:gd name="connsiteX14" fmla="*/ 1477107 w 2864850"/>
              <a:gd name="connsiteY14" fmla="*/ 1969477 h 2194560"/>
              <a:gd name="connsiteX15" fmla="*/ 1547446 w 2864850"/>
              <a:gd name="connsiteY15" fmla="*/ 1969477 h 2194560"/>
              <a:gd name="connsiteX16" fmla="*/ 1617784 w 2864850"/>
              <a:gd name="connsiteY16" fmla="*/ 1927274 h 2194560"/>
              <a:gd name="connsiteX17" fmla="*/ 1674055 w 2864850"/>
              <a:gd name="connsiteY17" fmla="*/ 1899138 h 2194560"/>
              <a:gd name="connsiteX18" fmla="*/ 1730326 w 2864850"/>
              <a:gd name="connsiteY18" fmla="*/ 1955409 h 2194560"/>
              <a:gd name="connsiteX19" fmla="*/ 1800664 w 2864850"/>
              <a:gd name="connsiteY19" fmla="*/ 2039815 h 2194560"/>
              <a:gd name="connsiteX20" fmla="*/ 1955409 w 2864850"/>
              <a:gd name="connsiteY20" fmla="*/ 2124222 h 2194560"/>
              <a:gd name="connsiteX21" fmla="*/ 2096086 w 2864850"/>
              <a:gd name="connsiteY21" fmla="*/ 2166425 h 2194560"/>
              <a:gd name="connsiteX22" fmla="*/ 2236763 w 2864850"/>
              <a:gd name="connsiteY22" fmla="*/ 2194560 h 2194560"/>
              <a:gd name="connsiteX23" fmla="*/ 2236763 w 2864850"/>
              <a:gd name="connsiteY23" fmla="*/ 2194560 h 2194560"/>
              <a:gd name="connsiteX24" fmla="*/ 2391507 w 2864850"/>
              <a:gd name="connsiteY24" fmla="*/ 2138289 h 2194560"/>
              <a:gd name="connsiteX25" fmla="*/ 2405575 w 2864850"/>
              <a:gd name="connsiteY25" fmla="*/ 2138289 h 2194560"/>
              <a:gd name="connsiteX26" fmla="*/ 2475913 w 2864850"/>
              <a:gd name="connsiteY26" fmla="*/ 2082018 h 2194560"/>
              <a:gd name="connsiteX27" fmla="*/ 2630658 w 2864850"/>
              <a:gd name="connsiteY27" fmla="*/ 1983545 h 2194560"/>
              <a:gd name="connsiteX28" fmla="*/ 2855741 w 2864850"/>
              <a:gd name="connsiteY28" fmla="*/ 1730326 h 2194560"/>
              <a:gd name="connsiteX29" fmla="*/ 2799470 w 2864850"/>
              <a:gd name="connsiteY29" fmla="*/ 1716258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4850" h="2194560">
                <a:moveTo>
                  <a:pt x="0" y="0"/>
                </a:moveTo>
                <a:cubicBezTo>
                  <a:pt x="161778" y="429064"/>
                  <a:pt x="323557" y="858129"/>
                  <a:pt x="407963" y="1055077"/>
                </a:cubicBezTo>
                <a:cubicBezTo>
                  <a:pt x="492369" y="1252025"/>
                  <a:pt x="466579" y="1132449"/>
                  <a:pt x="506437" y="1181686"/>
                </a:cubicBezTo>
                <a:cubicBezTo>
                  <a:pt x="546295" y="1230923"/>
                  <a:pt x="604910" y="1317673"/>
                  <a:pt x="647113" y="1350498"/>
                </a:cubicBezTo>
                <a:cubicBezTo>
                  <a:pt x="689316" y="1383323"/>
                  <a:pt x="726830" y="1373945"/>
                  <a:pt x="759655" y="1378634"/>
                </a:cubicBezTo>
                <a:cubicBezTo>
                  <a:pt x="792480" y="1383323"/>
                  <a:pt x="844061" y="1378634"/>
                  <a:pt x="844061" y="1378634"/>
                </a:cubicBezTo>
                <a:cubicBezTo>
                  <a:pt x="874541" y="1378634"/>
                  <a:pt x="923778" y="1383323"/>
                  <a:pt x="942535" y="1378634"/>
                </a:cubicBezTo>
                <a:cubicBezTo>
                  <a:pt x="961292" y="1373945"/>
                  <a:pt x="928468" y="1303606"/>
                  <a:pt x="956603" y="1350498"/>
                </a:cubicBezTo>
                <a:cubicBezTo>
                  <a:pt x="984738" y="1397390"/>
                  <a:pt x="1064455" y="1584960"/>
                  <a:pt x="1111347" y="1659988"/>
                </a:cubicBezTo>
                <a:cubicBezTo>
                  <a:pt x="1158239" y="1735016"/>
                  <a:pt x="1226234" y="1784253"/>
                  <a:pt x="1237957" y="1800665"/>
                </a:cubicBezTo>
                <a:cubicBezTo>
                  <a:pt x="1249680" y="1817077"/>
                  <a:pt x="1172308" y="1746739"/>
                  <a:pt x="1181686" y="1758462"/>
                </a:cubicBezTo>
                <a:cubicBezTo>
                  <a:pt x="1191064" y="1770185"/>
                  <a:pt x="1266092" y="1845212"/>
                  <a:pt x="1294227" y="1871003"/>
                </a:cubicBezTo>
                <a:cubicBezTo>
                  <a:pt x="1322362" y="1896794"/>
                  <a:pt x="1324707" y="1901483"/>
                  <a:pt x="1350498" y="1913206"/>
                </a:cubicBezTo>
                <a:cubicBezTo>
                  <a:pt x="1376289" y="1924929"/>
                  <a:pt x="1427870" y="1931963"/>
                  <a:pt x="1448972" y="1941342"/>
                </a:cubicBezTo>
                <a:cubicBezTo>
                  <a:pt x="1470074" y="1950721"/>
                  <a:pt x="1460695" y="1964788"/>
                  <a:pt x="1477107" y="1969477"/>
                </a:cubicBezTo>
                <a:cubicBezTo>
                  <a:pt x="1493519" y="1974166"/>
                  <a:pt x="1524000" y="1976511"/>
                  <a:pt x="1547446" y="1969477"/>
                </a:cubicBezTo>
                <a:cubicBezTo>
                  <a:pt x="1570892" y="1962443"/>
                  <a:pt x="1596683" y="1938997"/>
                  <a:pt x="1617784" y="1927274"/>
                </a:cubicBezTo>
                <a:cubicBezTo>
                  <a:pt x="1638885" y="1915551"/>
                  <a:pt x="1655298" y="1894449"/>
                  <a:pt x="1674055" y="1899138"/>
                </a:cubicBezTo>
                <a:cubicBezTo>
                  <a:pt x="1692812" y="1903827"/>
                  <a:pt x="1709225" y="1931963"/>
                  <a:pt x="1730326" y="1955409"/>
                </a:cubicBezTo>
                <a:cubicBezTo>
                  <a:pt x="1751428" y="1978855"/>
                  <a:pt x="1763150" y="2011680"/>
                  <a:pt x="1800664" y="2039815"/>
                </a:cubicBezTo>
                <a:cubicBezTo>
                  <a:pt x="1838178" y="2067950"/>
                  <a:pt x="1906172" y="2103120"/>
                  <a:pt x="1955409" y="2124222"/>
                </a:cubicBezTo>
                <a:cubicBezTo>
                  <a:pt x="2004646" y="2145324"/>
                  <a:pt x="2049194" y="2154702"/>
                  <a:pt x="2096086" y="2166425"/>
                </a:cubicBezTo>
                <a:cubicBezTo>
                  <a:pt x="2142978" y="2178148"/>
                  <a:pt x="2236763" y="2194560"/>
                  <a:pt x="2236763" y="2194560"/>
                </a:cubicBezTo>
                <a:lnTo>
                  <a:pt x="2236763" y="2194560"/>
                </a:lnTo>
                <a:lnTo>
                  <a:pt x="2391507" y="2138289"/>
                </a:lnTo>
                <a:cubicBezTo>
                  <a:pt x="2419642" y="2128910"/>
                  <a:pt x="2391508" y="2147667"/>
                  <a:pt x="2405575" y="2138289"/>
                </a:cubicBezTo>
                <a:cubicBezTo>
                  <a:pt x="2419642" y="2128911"/>
                  <a:pt x="2438399" y="2107809"/>
                  <a:pt x="2475913" y="2082018"/>
                </a:cubicBezTo>
                <a:cubicBezTo>
                  <a:pt x="2513427" y="2056227"/>
                  <a:pt x="2567353" y="2042160"/>
                  <a:pt x="2630658" y="1983545"/>
                </a:cubicBezTo>
                <a:cubicBezTo>
                  <a:pt x="2693963" y="1924930"/>
                  <a:pt x="2827606" y="1774874"/>
                  <a:pt x="2855741" y="1730326"/>
                </a:cubicBezTo>
                <a:cubicBezTo>
                  <a:pt x="2883876" y="1685778"/>
                  <a:pt x="2841673" y="1701018"/>
                  <a:pt x="2799470" y="1716258"/>
                </a:cubicBezTo>
              </a:path>
            </a:pathLst>
          </a:custGeom>
          <a:no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Arrow Connector 44"/>
          <p:cNvCxnSpPr/>
          <p:nvPr/>
        </p:nvCxnSpPr>
        <p:spPr>
          <a:xfrm flipH="1" flipV="1">
            <a:off x="1856935" y="900332"/>
            <a:ext cx="59055" cy="479708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373977" y="476518"/>
            <a:ext cx="965916" cy="523220"/>
          </a:xfrm>
          <a:prstGeom prst="rect">
            <a:avLst/>
          </a:prstGeom>
          <a:noFill/>
        </p:spPr>
        <p:txBody>
          <a:bodyPr wrap="square" rtlCol="0">
            <a:spAutoFit/>
          </a:bodyPr>
          <a:lstStyle/>
          <a:p>
            <a:pPr algn="ctr"/>
            <a:r>
              <a:rPr lang="en-US" sz="1400" b="1" dirty="0"/>
              <a:t>Average Cost</a:t>
            </a:r>
          </a:p>
        </p:txBody>
      </p:sp>
      <p:sp>
        <p:nvSpPr>
          <p:cNvPr id="8" name="TextBox 7"/>
          <p:cNvSpPr txBox="1"/>
          <p:nvPr/>
        </p:nvSpPr>
        <p:spPr>
          <a:xfrm>
            <a:off x="8610600" y="5306753"/>
            <a:ext cx="953037" cy="307777"/>
          </a:xfrm>
          <a:prstGeom prst="rect">
            <a:avLst/>
          </a:prstGeom>
          <a:noFill/>
        </p:spPr>
        <p:txBody>
          <a:bodyPr wrap="square" rtlCol="0">
            <a:spAutoFit/>
          </a:bodyPr>
          <a:lstStyle/>
          <a:p>
            <a:r>
              <a:rPr lang="en-US" sz="1400" b="1" dirty="0"/>
              <a:t>Output</a:t>
            </a:r>
          </a:p>
        </p:txBody>
      </p:sp>
      <p:sp>
        <p:nvSpPr>
          <p:cNvPr id="10" name="TextBox 9"/>
          <p:cNvSpPr txBox="1"/>
          <p:nvPr/>
        </p:nvSpPr>
        <p:spPr>
          <a:xfrm>
            <a:off x="3726840" y="5531850"/>
            <a:ext cx="3137095" cy="369332"/>
          </a:xfrm>
          <a:prstGeom prst="rect">
            <a:avLst/>
          </a:prstGeom>
          <a:noFill/>
        </p:spPr>
        <p:txBody>
          <a:bodyPr wrap="square" rtlCol="0">
            <a:spAutoFit/>
          </a:bodyPr>
          <a:lstStyle/>
          <a:p>
            <a:r>
              <a:rPr lang="en-US" dirty="0"/>
              <a:t>Q1                       Q2                  </a:t>
            </a:r>
          </a:p>
        </p:txBody>
      </p:sp>
      <p:sp>
        <p:nvSpPr>
          <p:cNvPr id="9" name="TextBox 8"/>
          <p:cNvSpPr txBox="1"/>
          <p:nvPr/>
        </p:nvSpPr>
        <p:spPr>
          <a:xfrm>
            <a:off x="5324776" y="1597630"/>
            <a:ext cx="811986" cy="369332"/>
          </a:xfrm>
          <a:prstGeom prst="rect">
            <a:avLst/>
          </a:prstGeom>
          <a:noFill/>
        </p:spPr>
        <p:txBody>
          <a:bodyPr wrap="square" rtlCol="0">
            <a:spAutoFit/>
          </a:bodyPr>
          <a:lstStyle/>
          <a:p>
            <a:r>
              <a:rPr lang="en-US" b="1" dirty="0"/>
              <a:t>SLAC</a:t>
            </a:r>
            <a:r>
              <a:rPr lang="en-US" sz="1200" b="1" dirty="0"/>
              <a:t>S</a:t>
            </a:r>
          </a:p>
        </p:txBody>
      </p:sp>
      <p:sp>
        <p:nvSpPr>
          <p:cNvPr id="20" name="TextBox 19"/>
          <p:cNvSpPr txBox="1"/>
          <p:nvPr/>
        </p:nvSpPr>
        <p:spPr>
          <a:xfrm>
            <a:off x="5618557" y="2417975"/>
            <a:ext cx="811986" cy="369332"/>
          </a:xfrm>
          <a:prstGeom prst="rect">
            <a:avLst/>
          </a:prstGeom>
          <a:noFill/>
        </p:spPr>
        <p:txBody>
          <a:bodyPr wrap="square" rtlCol="0">
            <a:spAutoFit/>
          </a:bodyPr>
          <a:lstStyle/>
          <a:p>
            <a:r>
              <a:rPr lang="en-US" b="1" dirty="0" err="1"/>
              <a:t>SLAC</a:t>
            </a:r>
            <a:r>
              <a:rPr lang="en-US" sz="1200" b="1" dirty="0" err="1"/>
              <a:t>m</a:t>
            </a:r>
            <a:endParaRPr lang="en-US" sz="1200" b="1" dirty="0"/>
          </a:p>
        </p:txBody>
      </p:sp>
      <p:sp>
        <p:nvSpPr>
          <p:cNvPr id="21" name="TextBox 20"/>
          <p:cNvSpPr txBox="1"/>
          <p:nvPr/>
        </p:nvSpPr>
        <p:spPr>
          <a:xfrm>
            <a:off x="6605166" y="2119362"/>
            <a:ext cx="811986" cy="369332"/>
          </a:xfrm>
          <a:prstGeom prst="rect">
            <a:avLst/>
          </a:prstGeom>
          <a:noFill/>
        </p:spPr>
        <p:txBody>
          <a:bodyPr wrap="square" rtlCol="0">
            <a:spAutoFit/>
          </a:bodyPr>
          <a:lstStyle/>
          <a:p>
            <a:r>
              <a:rPr lang="en-US" b="1" dirty="0" err="1"/>
              <a:t>SLAC</a:t>
            </a:r>
            <a:r>
              <a:rPr lang="en-US" sz="1200" b="1" dirty="0" err="1"/>
              <a:t>l</a:t>
            </a:r>
            <a:endParaRPr lang="en-US" sz="1200" b="1" dirty="0"/>
          </a:p>
        </p:txBody>
      </p:sp>
      <p:sp>
        <p:nvSpPr>
          <p:cNvPr id="22" name="TextBox 21"/>
          <p:cNvSpPr txBox="1"/>
          <p:nvPr/>
        </p:nvSpPr>
        <p:spPr>
          <a:xfrm>
            <a:off x="6498923" y="3500868"/>
            <a:ext cx="4332277" cy="369332"/>
          </a:xfrm>
          <a:prstGeom prst="rect">
            <a:avLst/>
          </a:prstGeom>
          <a:noFill/>
        </p:spPr>
        <p:txBody>
          <a:bodyPr wrap="square" rtlCol="0">
            <a:spAutoFit/>
          </a:bodyPr>
          <a:lstStyle/>
          <a:p>
            <a:r>
              <a:rPr lang="en-US" b="1" dirty="0"/>
              <a:t>SLAC</a:t>
            </a:r>
            <a:r>
              <a:rPr lang="en-US" sz="1200" b="1" dirty="0"/>
              <a:t> (Solid portion of the Short-term average cost curves)</a:t>
            </a:r>
          </a:p>
        </p:txBody>
      </p:sp>
      <p:cxnSp>
        <p:nvCxnSpPr>
          <p:cNvPr id="16" name="Straight Arrow Connector 15"/>
          <p:cNvCxnSpPr>
            <a:stCxn id="22" idx="1"/>
          </p:cNvCxnSpPr>
          <p:nvPr/>
        </p:nvCxnSpPr>
        <p:spPr>
          <a:xfrm flipH="1">
            <a:off x="5816607" y="3685534"/>
            <a:ext cx="682316" cy="10023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598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18</a:t>
            </a:fld>
            <a:endParaRPr lang="en-GB" dirty="0"/>
          </a:p>
        </p:txBody>
      </p:sp>
      <p:sp>
        <p:nvSpPr>
          <p:cNvPr id="6" name="Content Placeholder 5"/>
          <p:cNvSpPr>
            <a:spLocks noGrp="1"/>
          </p:cNvSpPr>
          <p:nvPr>
            <p:ph idx="4294967295"/>
          </p:nvPr>
        </p:nvSpPr>
        <p:spPr>
          <a:xfrm>
            <a:off x="309489" y="615803"/>
            <a:ext cx="10515600" cy="4351338"/>
          </a:xfrm>
        </p:spPr>
        <p:txBody>
          <a:bodyPr/>
          <a:lstStyle/>
          <a:p>
            <a:r>
              <a:rPr lang="en-US" dirty="0"/>
              <a:t>Here again, the LRAC curve should be interpreted as representing the least unit cost attainable for a given output rate when the firm has time to change the rate of usage of any and all inputs.</a:t>
            </a:r>
          </a:p>
          <a:p>
            <a:endParaRPr lang="en-US" dirty="0"/>
          </a:p>
          <a:p>
            <a:r>
              <a:rPr lang="en-US" dirty="0"/>
              <a:t>Of all the possible plant sizes, the one which is most efficient all is the one whose SRAC curve is tangent to the LRAC curve at the minimum point of the LRAC curve (</a:t>
            </a:r>
            <a:r>
              <a:rPr lang="en-US" dirty="0" err="1"/>
              <a:t>Qoptimum</a:t>
            </a:r>
            <a:r>
              <a:rPr lang="en-US" dirty="0"/>
              <a:t>). The plant capable of producing the product at the lowest unit cost of all the other plants is termed the OPTIMUM PLANT SIZE.</a:t>
            </a:r>
          </a:p>
          <a:p>
            <a:endParaRPr lang="en-US" dirty="0"/>
          </a:p>
          <a:p>
            <a:endParaRPr lang="en-US" dirty="0"/>
          </a:p>
        </p:txBody>
      </p:sp>
    </p:spTree>
    <p:extLst>
      <p:ext uri="{BB962C8B-B14F-4D97-AF65-F5344CB8AC3E}">
        <p14:creationId xmlns:p14="http://schemas.microsoft.com/office/powerpoint/2010/main" val="3849014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pPr/>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pPr/>
              <a:t>19</a:t>
            </a:fld>
            <a:endParaRPr lang="en-GB" dirty="0"/>
          </a:p>
        </p:txBody>
      </p:sp>
      <p:cxnSp>
        <p:nvCxnSpPr>
          <p:cNvPr id="13" name="Straight Connector 12"/>
          <p:cNvCxnSpPr/>
          <p:nvPr/>
        </p:nvCxnSpPr>
        <p:spPr>
          <a:xfrm>
            <a:off x="1596980" y="5434885"/>
            <a:ext cx="7013620" cy="25757"/>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Freeform 5"/>
          <p:cNvSpPr/>
          <p:nvPr/>
        </p:nvSpPr>
        <p:spPr>
          <a:xfrm>
            <a:off x="3745671" y="2410439"/>
            <a:ext cx="2187522" cy="1430897"/>
          </a:xfrm>
          <a:custGeom>
            <a:avLst/>
            <a:gdLst>
              <a:gd name="connsiteX0" fmla="*/ 0 w 2163650"/>
              <a:gd name="connsiteY0" fmla="*/ 0 h 1173706"/>
              <a:gd name="connsiteX1" fmla="*/ 811369 w 2163650"/>
              <a:gd name="connsiteY1" fmla="*/ 1171978 h 1173706"/>
              <a:gd name="connsiteX2" fmla="*/ 2163650 w 2163650"/>
              <a:gd name="connsiteY2" fmla="*/ 283336 h 1173706"/>
              <a:gd name="connsiteX3" fmla="*/ 2163650 w 2163650"/>
              <a:gd name="connsiteY3" fmla="*/ 283336 h 1173706"/>
            </a:gdLst>
            <a:ahLst/>
            <a:cxnLst>
              <a:cxn ang="0">
                <a:pos x="connsiteX0" y="connsiteY0"/>
              </a:cxn>
              <a:cxn ang="0">
                <a:pos x="connsiteX1" y="connsiteY1"/>
              </a:cxn>
              <a:cxn ang="0">
                <a:pos x="connsiteX2" y="connsiteY2"/>
              </a:cxn>
              <a:cxn ang="0">
                <a:pos x="connsiteX3" y="connsiteY3"/>
              </a:cxn>
            </a:cxnLst>
            <a:rect l="l" t="t" r="r" b="b"/>
            <a:pathLst>
              <a:path w="2163650" h="1173706">
                <a:moveTo>
                  <a:pt x="0" y="0"/>
                </a:moveTo>
                <a:cubicBezTo>
                  <a:pt x="225380" y="562377"/>
                  <a:pt x="450761" y="1124755"/>
                  <a:pt x="811369" y="1171978"/>
                </a:cubicBezTo>
                <a:cubicBezTo>
                  <a:pt x="1171977" y="1219201"/>
                  <a:pt x="2163650" y="283336"/>
                  <a:pt x="2163650" y="283336"/>
                </a:cubicBezTo>
                <a:lnTo>
                  <a:pt x="2163650" y="283336"/>
                </a:ln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3594407" y="1220725"/>
            <a:ext cx="3072618" cy="2809440"/>
          </a:xfrm>
          <a:custGeom>
            <a:avLst/>
            <a:gdLst>
              <a:gd name="connsiteX0" fmla="*/ 0 w 2498501"/>
              <a:gd name="connsiteY0" fmla="*/ 0 h 2184041"/>
              <a:gd name="connsiteX1" fmla="*/ 1210614 w 2498501"/>
              <a:gd name="connsiteY1" fmla="*/ 2163651 h 2184041"/>
              <a:gd name="connsiteX2" fmla="*/ 2498501 w 2498501"/>
              <a:gd name="connsiteY2" fmla="*/ 901522 h 2184041"/>
            </a:gdLst>
            <a:ahLst/>
            <a:cxnLst>
              <a:cxn ang="0">
                <a:pos x="connsiteX0" y="connsiteY0"/>
              </a:cxn>
              <a:cxn ang="0">
                <a:pos x="connsiteX1" y="connsiteY1"/>
              </a:cxn>
              <a:cxn ang="0">
                <a:pos x="connsiteX2" y="connsiteY2"/>
              </a:cxn>
            </a:cxnLst>
            <a:rect l="l" t="t" r="r" b="b"/>
            <a:pathLst>
              <a:path w="2498501" h="2184041">
                <a:moveTo>
                  <a:pt x="0" y="0"/>
                </a:moveTo>
                <a:cubicBezTo>
                  <a:pt x="397098" y="1006698"/>
                  <a:pt x="794197" y="2013397"/>
                  <a:pt x="1210614" y="2163651"/>
                </a:cubicBezTo>
                <a:cubicBezTo>
                  <a:pt x="1627031" y="2313905"/>
                  <a:pt x="2062766" y="1607713"/>
                  <a:pt x="2498501" y="901522"/>
                </a:cubicBez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3024845" y="1605907"/>
            <a:ext cx="2336010" cy="1609064"/>
          </a:xfrm>
          <a:custGeom>
            <a:avLst/>
            <a:gdLst>
              <a:gd name="connsiteX0" fmla="*/ 0 w 1786597"/>
              <a:gd name="connsiteY0" fmla="*/ 0 h 562956"/>
              <a:gd name="connsiteX1" fmla="*/ 675250 w 1786597"/>
              <a:gd name="connsiteY1" fmla="*/ 562708 h 562956"/>
              <a:gd name="connsiteX2" fmla="*/ 1786597 w 1786597"/>
              <a:gd name="connsiteY2" fmla="*/ 56271 h 562956"/>
            </a:gdLst>
            <a:ahLst/>
            <a:cxnLst>
              <a:cxn ang="0">
                <a:pos x="connsiteX0" y="connsiteY0"/>
              </a:cxn>
              <a:cxn ang="0">
                <a:pos x="connsiteX1" y="connsiteY1"/>
              </a:cxn>
              <a:cxn ang="0">
                <a:pos x="connsiteX2" y="connsiteY2"/>
              </a:cxn>
            </a:cxnLst>
            <a:rect l="l" t="t" r="r" b="b"/>
            <a:pathLst>
              <a:path w="1786597" h="562956">
                <a:moveTo>
                  <a:pt x="0" y="0"/>
                </a:moveTo>
                <a:cubicBezTo>
                  <a:pt x="188742" y="276665"/>
                  <a:pt x="377484" y="553330"/>
                  <a:pt x="675250" y="562708"/>
                </a:cubicBezTo>
                <a:cubicBezTo>
                  <a:pt x="973016" y="572086"/>
                  <a:pt x="1379806" y="314178"/>
                  <a:pt x="1786597" y="56271"/>
                </a:cubicBezTo>
              </a:path>
            </a:pathLst>
          </a:custGeom>
          <a:noFill/>
          <a:ln w="31750">
            <a:solidFill>
              <a:srgbClr val="4B93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a:stCxn id="18" idx="2"/>
            <a:endCxn id="18" idx="2"/>
          </p:cNvCxnSpPr>
          <p:nvPr/>
        </p:nvCxnSpPr>
        <p:spPr>
          <a:xfrm>
            <a:off x="5360855" y="1766743"/>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endCxn id="17" idx="6"/>
          </p:cNvCxnSpPr>
          <p:nvPr/>
        </p:nvCxnSpPr>
        <p:spPr>
          <a:xfrm flipV="1">
            <a:off x="5324776" y="4033149"/>
            <a:ext cx="29891" cy="1401736"/>
          </a:xfrm>
          <a:prstGeom prst="line">
            <a:avLst/>
          </a:prstGeom>
          <a:ln w="22225">
            <a:solidFill>
              <a:schemeClr val="accent1">
                <a:alpha val="9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5360855" y="3995225"/>
            <a:ext cx="69274" cy="24037"/>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flipV="1">
            <a:off x="1856935" y="900332"/>
            <a:ext cx="59055" cy="479708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373977" y="377112"/>
            <a:ext cx="965916" cy="523220"/>
          </a:xfrm>
          <a:prstGeom prst="rect">
            <a:avLst/>
          </a:prstGeom>
          <a:noFill/>
        </p:spPr>
        <p:txBody>
          <a:bodyPr wrap="square" rtlCol="0">
            <a:spAutoFit/>
          </a:bodyPr>
          <a:lstStyle/>
          <a:p>
            <a:pPr algn="ctr"/>
            <a:r>
              <a:rPr lang="en-US" sz="1400" b="1" dirty="0"/>
              <a:t>Average Cost</a:t>
            </a:r>
          </a:p>
        </p:txBody>
      </p:sp>
      <p:sp>
        <p:nvSpPr>
          <p:cNvPr id="8" name="TextBox 7"/>
          <p:cNvSpPr txBox="1"/>
          <p:nvPr/>
        </p:nvSpPr>
        <p:spPr>
          <a:xfrm>
            <a:off x="8610600" y="5306753"/>
            <a:ext cx="1067972" cy="307777"/>
          </a:xfrm>
          <a:prstGeom prst="rect">
            <a:avLst/>
          </a:prstGeom>
          <a:noFill/>
        </p:spPr>
        <p:txBody>
          <a:bodyPr wrap="square" rtlCol="0">
            <a:spAutoFit/>
          </a:bodyPr>
          <a:lstStyle/>
          <a:p>
            <a:r>
              <a:rPr lang="en-US" sz="1400" b="1" dirty="0"/>
              <a:t>Output (Q)</a:t>
            </a:r>
          </a:p>
        </p:txBody>
      </p:sp>
      <p:sp>
        <p:nvSpPr>
          <p:cNvPr id="10" name="TextBox 9"/>
          <p:cNvSpPr txBox="1"/>
          <p:nvPr/>
        </p:nvSpPr>
        <p:spPr>
          <a:xfrm>
            <a:off x="4717730" y="5489926"/>
            <a:ext cx="1415806" cy="369332"/>
          </a:xfrm>
          <a:prstGeom prst="rect">
            <a:avLst/>
          </a:prstGeom>
          <a:noFill/>
        </p:spPr>
        <p:txBody>
          <a:bodyPr wrap="square" rtlCol="0">
            <a:spAutoFit/>
          </a:bodyPr>
          <a:lstStyle/>
          <a:p>
            <a:r>
              <a:rPr lang="en-US" dirty="0" err="1"/>
              <a:t>Qoptimum</a:t>
            </a:r>
            <a:r>
              <a:rPr lang="en-US" dirty="0"/>
              <a:t>                  </a:t>
            </a:r>
          </a:p>
        </p:txBody>
      </p:sp>
      <p:sp>
        <p:nvSpPr>
          <p:cNvPr id="9" name="TextBox 8"/>
          <p:cNvSpPr txBox="1"/>
          <p:nvPr/>
        </p:nvSpPr>
        <p:spPr>
          <a:xfrm>
            <a:off x="5324776" y="1597630"/>
            <a:ext cx="811986" cy="369332"/>
          </a:xfrm>
          <a:prstGeom prst="rect">
            <a:avLst/>
          </a:prstGeom>
          <a:noFill/>
        </p:spPr>
        <p:txBody>
          <a:bodyPr wrap="square" rtlCol="0">
            <a:spAutoFit/>
          </a:bodyPr>
          <a:lstStyle/>
          <a:p>
            <a:r>
              <a:rPr lang="en-US" b="1" dirty="0"/>
              <a:t>SLAC1</a:t>
            </a:r>
            <a:endParaRPr lang="en-US" sz="1200" b="1" dirty="0"/>
          </a:p>
        </p:txBody>
      </p:sp>
      <p:sp>
        <p:nvSpPr>
          <p:cNvPr id="20" name="TextBox 19"/>
          <p:cNvSpPr txBox="1"/>
          <p:nvPr/>
        </p:nvSpPr>
        <p:spPr>
          <a:xfrm>
            <a:off x="5618557" y="2417975"/>
            <a:ext cx="811986" cy="369332"/>
          </a:xfrm>
          <a:prstGeom prst="rect">
            <a:avLst/>
          </a:prstGeom>
          <a:noFill/>
        </p:spPr>
        <p:txBody>
          <a:bodyPr wrap="square" rtlCol="0">
            <a:spAutoFit/>
          </a:bodyPr>
          <a:lstStyle/>
          <a:p>
            <a:r>
              <a:rPr lang="en-US" b="1" dirty="0"/>
              <a:t>SLAC</a:t>
            </a:r>
            <a:r>
              <a:rPr lang="en-US" sz="1200" b="1" dirty="0"/>
              <a:t>2</a:t>
            </a:r>
          </a:p>
        </p:txBody>
      </p:sp>
      <p:sp>
        <p:nvSpPr>
          <p:cNvPr id="21" name="TextBox 20"/>
          <p:cNvSpPr txBox="1"/>
          <p:nvPr/>
        </p:nvSpPr>
        <p:spPr>
          <a:xfrm>
            <a:off x="8394201" y="1518343"/>
            <a:ext cx="773134" cy="381036"/>
          </a:xfrm>
          <a:prstGeom prst="rect">
            <a:avLst/>
          </a:prstGeom>
          <a:noFill/>
        </p:spPr>
        <p:txBody>
          <a:bodyPr wrap="square" rtlCol="0">
            <a:spAutoFit/>
          </a:bodyPr>
          <a:lstStyle/>
          <a:p>
            <a:r>
              <a:rPr lang="en-US" b="1" dirty="0" err="1"/>
              <a:t>SLACn</a:t>
            </a:r>
            <a:endParaRPr lang="en-US" sz="1200" b="1" dirty="0"/>
          </a:p>
        </p:txBody>
      </p:sp>
      <p:sp>
        <p:nvSpPr>
          <p:cNvPr id="14" name="Freeform 13"/>
          <p:cNvSpPr/>
          <p:nvPr/>
        </p:nvSpPr>
        <p:spPr>
          <a:xfrm rot="21276757">
            <a:off x="5663486" y="2309717"/>
            <a:ext cx="1695002" cy="1523347"/>
          </a:xfrm>
          <a:custGeom>
            <a:avLst/>
            <a:gdLst>
              <a:gd name="connsiteX0" fmla="*/ 0 w 1716258"/>
              <a:gd name="connsiteY0" fmla="*/ 239151 h 1141850"/>
              <a:gd name="connsiteX1" fmla="*/ 422031 w 1716258"/>
              <a:gd name="connsiteY1" fmla="*/ 1139483 h 1141850"/>
              <a:gd name="connsiteX2" fmla="*/ 1716258 w 1716258"/>
              <a:gd name="connsiteY2" fmla="*/ 0 h 1141850"/>
            </a:gdLst>
            <a:ahLst/>
            <a:cxnLst>
              <a:cxn ang="0">
                <a:pos x="connsiteX0" y="connsiteY0"/>
              </a:cxn>
              <a:cxn ang="0">
                <a:pos x="connsiteX1" y="connsiteY1"/>
              </a:cxn>
              <a:cxn ang="0">
                <a:pos x="connsiteX2" y="connsiteY2"/>
              </a:cxn>
            </a:cxnLst>
            <a:rect l="l" t="t" r="r" b="b"/>
            <a:pathLst>
              <a:path w="1716258" h="1141850">
                <a:moveTo>
                  <a:pt x="0" y="239151"/>
                </a:moveTo>
                <a:cubicBezTo>
                  <a:pt x="67994" y="709246"/>
                  <a:pt x="135988" y="1179342"/>
                  <a:pt x="422031" y="1139483"/>
                </a:cubicBezTo>
                <a:cubicBezTo>
                  <a:pt x="708074" y="1099625"/>
                  <a:pt x="1451317" y="161778"/>
                  <a:pt x="1716258"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6430543" y="1899380"/>
            <a:ext cx="2080411" cy="1524766"/>
          </a:xfrm>
          <a:custGeom>
            <a:avLst/>
            <a:gdLst>
              <a:gd name="connsiteX0" fmla="*/ 0 w 2067951"/>
              <a:gd name="connsiteY0" fmla="*/ 604911 h 1412465"/>
              <a:gd name="connsiteX1" fmla="*/ 647114 w 2067951"/>
              <a:gd name="connsiteY1" fmla="*/ 1406769 h 1412465"/>
              <a:gd name="connsiteX2" fmla="*/ 1505243 w 2067951"/>
              <a:gd name="connsiteY2" fmla="*/ 914400 h 1412465"/>
              <a:gd name="connsiteX3" fmla="*/ 2067951 w 2067951"/>
              <a:gd name="connsiteY3" fmla="*/ 0 h 1412465"/>
            </a:gdLst>
            <a:ahLst/>
            <a:cxnLst>
              <a:cxn ang="0">
                <a:pos x="connsiteX0" y="connsiteY0"/>
              </a:cxn>
              <a:cxn ang="0">
                <a:pos x="connsiteX1" y="connsiteY1"/>
              </a:cxn>
              <a:cxn ang="0">
                <a:pos x="connsiteX2" y="connsiteY2"/>
              </a:cxn>
              <a:cxn ang="0">
                <a:pos x="connsiteX3" y="connsiteY3"/>
              </a:cxn>
            </a:cxnLst>
            <a:rect l="l" t="t" r="r" b="b"/>
            <a:pathLst>
              <a:path w="2067951" h="1412465">
                <a:moveTo>
                  <a:pt x="0" y="604911"/>
                </a:moveTo>
                <a:cubicBezTo>
                  <a:pt x="198120" y="980049"/>
                  <a:pt x="396240" y="1355188"/>
                  <a:pt x="647114" y="1406769"/>
                </a:cubicBezTo>
                <a:cubicBezTo>
                  <a:pt x="897988" y="1458351"/>
                  <a:pt x="1268437" y="1148862"/>
                  <a:pt x="1505243" y="914400"/>
                </a:cubicBezTo>
                <a:cubicBezTo>
                  <a:pt x="1742049" y="679938"/>
                  <a:pt x="1905000" y="339969"/>
                  <a:pt x="2067951"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2813537" y="1209820"/>
            <a:ext cx="6175717" cy="2849597"/>
          </a:xfrm>
          <a:custGeom>
            <a:avLst/>
            <a:gdLst>
              <a:gd name="connsiteX0" fmla="*/ 0 w 5641144"/>
              <a:gd name="connsiteY0" fmla="*/ 0 h 2385362"/>
              <a:gd name="connsiteX1" fmla="*/ 407963 w 5641144"/>
              <a:gd name="connsiteY1" fmla="*/ 1139483 h 2385362"/>
              <a:gd name="connsiteX2" fmla="*/ 787790 w 5641144"/>
              <a:gd name="connsiteY2" fmla="*/ 1561514 h 2385362"/>
              <a:gd name="connsiteX3" fmla="*/ 1336430 w 5641144"/>
              <a:gd name="connsiteY3" fmla="*/ 2110154 h 2385362"/>
              <a:gd name="connsiteX4" fmla="*/ 1547446 w 5641144"/>
              <a:gd name="connsiteY4" fmla="*/ 2180493 h 2385362"/>
              <a:gd name="connsiteX5" fmla="*/ 2082018 w 5641144"/>
              <a:gd name="connsiteY5" fmla="*/ 2363373 h 2385362"/>
              <a:gd name="connsiteX6" fmla="*/ 2321169 w 5641144"/>
              <a:gd name="connsiteY6" fmla="*/ 2363373 h 2385362"/>
              <a:gd name="connsiteX7" fmla="*/ 3137095 w 5641144"/>
              <a:gd name="connsiteY7" fmla="*/ 2194560 h 2385362"/>
              <a:gd name="connsiteX8" fmla="*/ 4276578 w 5641144"/>
              <a:gd name="connsiteY8" fmla="*/ 1730327 h 2385362"/>
              <a:gd name="connsiteX9" fmla="*/ 5641144 w 5641144"/>
              <a:gd name="connsiteY9" fmla="*/ 801859 h 238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641144" h="2385362">
                <a:moveTo>
                  <a:pt x="0" y="0"/>
                </a:moveTo>
                <a:cubicBezTo>
                  <a:pt x="138332" y="439615"/>
                  <a:pt x="276665" y="879231"/>
                  <a:pt x="407963" y="1139483"/>
                </a:cubicBezTo>
                <a:cubicBezTo>
                  <a:pt x="539261" y="1399735"/>
                  <a:pt x="633046" y="1399736"/>
                  <a:pt x="787790" y="1561514"/>
                </a:cubicBezTo>
                <a:cubicBezTo>
                  <a:pt x="942534" y="1723292"/>
                  <a:pt x="1209821" y="2006991"/>
                  <a:pt x="1336430" y="2110154"/>
                </a:cubicBezTo>
                <a:cubicBezTo>
                  <a:pt x="1463039" y="2213317"/>
                  <a:pt x="1547446" y="2180493"/>
                  <a:pt x="1547446" y="2180493"/>
                </a:cubicBezTo>
                <a:cubicBezTo>
                  <a:pt x="1671711" y="2222696"/>
                  <a:pt x="1953064" y="2332893"/>
                  <a:pt x="2082018" y="2363373"/>
                </a:cubicBezTo>
                <a:cubicBezTo>
                  <a:pt x="2210972" y="2393853"/>
                  <a:pt x="2145323" y="2391508"/>
                  <a:pt x="2321169" y="2363373"/>
                </a:cubicBezTo>
                <a:cubicBezTo>
                  <a:pt x="2497015" y="2335238"/>
                  <a:pt x="2811194" y="2300068"/>
                  <a:pt x="3137095" y="2194560"/>
                </a:cubicBezTo>
                <a:cubicBezTo>
                  <a:pt x="3462996" y="2089052"/>
                  <a:pt x="3859237" y="1962444"/>
                  <a:pt x="4276578" y="1730327"/>
                </a:cubicBezTo>
                <a:cubicBezTo>
                  <a:pt x="4693919" y="1498210"/>
                  <a:pt x="5167531" y="1150034"/>
                  <a:pt x="5641144" y="801859"/>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8997617" y="1975756"/>
            <a:ext cx="826463" cy="369332"/>
          </a:xfrm>
          <a:prstGeom prst="rect">
            <a:avLst/>
          </a:prstGeom>
          <a:noFill/>
        </p:spPr>
        <p:txBody>
          <a:bodyPr wrap="square" rtlCol="0">
            <a:spAutoFit/>
          </a:bodyPr>
          <a:lstStyle/>
          <a:p>
            <a:r>
              <a:rPr lang="en-US" b="1" dirty="0"/>
              <a:t>LRAC</a:t>
            </a:r>
            <a:endParaRPr lang="en-US" sz="1200" b="1" dirty="0"/>
          </a:p>
        </p:txBody>
      </p:sp>
    </p:spTree>
    <p:extLst>
      <p:ext uri="{BB962C8B-B14F-4D97-AF65-F5344CB8AC3E}">
        <p14:creationId xmlns:p14="http://schemas.microsoft.com/office/powerpoint/2010/main" val="310707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2</a:t>
            </a:fld>
            <a:endParaRPr lang="en-GB" dirty="0"/>
          </a:p>
        </p:txBody>
      </p:sp>
      <p:sp>
        <p:nvSpPr>
          <p:cNvPr id="7" name="Content Placeholder 6"/>
          <p:cNvSpPr>
            <a:spLocks noGrp="1"/>
          </p:cNvSpPr>
          <p:nvPr>
            <p:ph idx="4294967295"/>
          </p:nvPr>
        </p:nvSpPr>
        <p:spPr>
          <a:xfrm>
            <a:off x="0" y="241523"/>
            <a:ext cx="10515600" cy="4351338"/>
          </a:xfrm>
        </p:spPr>
        <p:txBody>
          <a:bodyPr>
            <a:normAutofit/>
          </a:bodyPr>
          <a:lstStyle/>
          <a:p>
            <a:pPr marL="0" indent="0">
              <a:buNone/>
            </a:pPr>
            <a:r>
              <a:rPr lang="en-US" sz="2400" dirty="0"/>
              <a:t>Production: Any activity that creates value is production. It is a series of activities by which resource inputs (raw materials, labour, capital, land utilization and managerial talents) are transformed over time into outputs of goods and services.</a:t>
            </a:r>
          </a:p>
        </p:txBody>
      </p:sp>
      <p:sp>
        <p:nvSpPr>
          <p:cNvPr id="9" name="Rectangle 3"/>
          <p:cNvSpPr>
            <a:spLocks noChangeArrowheads="1"/>
          </p:cNvSpPr>
          <p:nvPr/>
        </p:nvSpPr>
        <p:spPr bwMode="auto">
          <a:xfrm>
            <a:off x="605307" y="2166074"/>
            <a:ext cx="10748493"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rPr>
              <a:t>This relationship can be expressed symbolically 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rPr>
              <a:t>	Q = f(Xa, Xb, Xc,… Xn)                                             </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a:latin typeface="Arial" panose="020B0604020202020204" pitchFamily="34" charset="0"/>
              </a:rPr>
              <a:t>W</a:t>
            </a:r>
            <a:r>
              <a:rPr kumimoji="0" lang="en-US" sz="2400" b="0" i="0" u="none" strike="noStrike" cap="none" normalizeH="0" baseline="0" dirty="0">
                <a:ln>
                  <a:noFill/>
                </a:ln>
                <a:solidFill>
                  <a:schemeClr val="tx1"/>
                </a:solidFill>
                <a:effectLst/>
                <a:latin typeface="Arial" panose="020B0604020202020204" pitchFamily="34" charset="0"/>
              </a:rPr>
              <a:t>here,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rPr>
              <a:t>Xa, Xb, Xc,… Xn =</a:t>
            </a:r>
            <a:r>
              <a:rPr kumimoji="0" lang="en-US" sz="2400" b="0" i="0" u="none" strike="noStrike" cap="none" normalizeH="0" dirty="0">
                <a:ln>
                  <a:noFill/>
                </a:ln>
                <a:solidFill>
                  <a:schemeClr val="tx1"/>
                </a:solidFill>
                <a:effectLst/>
                <a:latin typeface="Arial" panose="020B0604020202020204" pitchFamily="34" charset="0"/>
              </a:rPr>
              <a:t> Q</a:t>
            </a:r>
            <a:r>
              <a:rPr kumimoji="0" lang="en-US" sz="2400" b="0" i="0" u="none" strike="noStrike" cap="none" normalizeH="0" baseline="0" dirty="0">
                <a:ln>
                  <a:noFill/>
                </a:ln>
                <a:solidFill>
                  <a:schemeClr val="tx1"/>
                </a:solidFill>
                <a:effectLst/>
                <a:latin typeface="Arial" panose="020B0604020202020204" pitchFamily="34" charset="0"/>
              </a:rPr>
              <a:t>uantities of different types of inputs</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panose="020B0604020202020204" pitchFamily="34" charset="0"/>
              </a:rPr>
              <a:t>Q =</a:t>
            </a:r>
            <a:r>
              <a:rPr kumimoji="0" lang="en-US" sz="2400" b="0" i="0" u="none" strike="noStrike" cap="none" normalizeH="0" dirty="0">
                <a:ln>
                  <a:noFill/>
                </a:ln>
                <a:solidFill>
                  <a:schemeClr val="tx1"/>
                </a:solidFill>
                <a:effectLst/>
                <a:latin typeface="Arial" panose="020B0604020202020204" pitchFamily="34" charset="0"/>
              </a:rPr>
              <a:t> Quantity of output per period </a:t>
            </a:r>
            <a:r>
              <a:rPr kumimoji="0" lang="en-US" sz="2400" b="0" i="0" u="none" strike="noStrike" cap="none" normalizeH="0" baseline="0" dirty="0">
                <a:ln>
                  <a:noFill/>
                </a:ln>
                <a:solidFill>
                  <a:schemeClr val="tx1"/>
                </a:solidFill>
                <a:effectLst/>
                <a:latin typeface="Arial" panose="020B0604020202020204" pitchFamily="34" charset="0"/>
              </a:rPr>
              <a:t>of time</a:t>
            </a:r>
          </a:p>
        </p:txBody>
      </p:sp>
    </p:spTree>
    <p:extLst>
      <p:ext uri="{BB962C8B-B14F-4D97-AF65-F5344CB8AC3E}">
        <p14:creationId xmlns:p14="http://schemas.microsoft.com/office/powerpoint/2010/main" val="381095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20</a:t>
            </a:fld>
            <a:endParaRPr lang="en-GB" dirty="0"/>
          </a:p>
        </p:txBody>
      </p:sp>
      <p:sp>
        <p:nvSpPr>
          <p:cNvPr id="6" name="Content Placeholder 5"/>
          <p:cNvSpPr>
            <a:spLocks noGrp="1"/>
          </p:cNvSpPr>
          <p:nvPr>
            <p:ph idx="4294967295"/>
          </p:nvPr>
        </p:nvSpPr>
        <p:spPr>
          <a:xfrm>
            <a:off x="182880" y="264111"/>
            <a:ext cx="10515600" cy="4351338"/>
          </a:xfrm>
        </p:spPr>
        <p:txBody>
          <a:bodyPr/>
          <a:lstStyle/>
          <a:p>
            <a:pPr marL="0" indent="0">
              <a:buNone/>
            </a:pPr>
            <a:r>
              <a:rPr lang="en-US" dirty="0"/>
              <a:t>ECONOMIES OF SCALE</a:t>
            </a:r>
          </a:p>
          <a:p>
            <a:pPr marL="0" indent="0">
              <a:buNone/>
            </a:pPr>
            <a:endParaRPr lang="en-US" dirty="0"/>
          </a:p>
          <a:p>
            <a:r>
              <a:rPr lang="en-US" dirty="0"/>
              <a:t>Sometimes called  “economies of large-scale”.</a:t>
            </a:r>
          </a:p>
          <a:p>
            <a:r>
              <a:rPr lang="en-US" dirty="0"/>
              <a:t>Occurs when average costs of the firm decrease as it grows larger</a:t>
            </a:r>
          </a:p>
        </p:txBody>
      </p:sp>
    </p:spTree>
    <p:extLst>
      <p:ext uri="{BB962C8B-B14F-4D97-AF65-F5344CB8AC3E}">
        <p14:creationId xmlns:p14="http://schemas.microsoft.com/office/powerpoint/2010/main" val="1823758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pPr/>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pPr/>
              <a:t>21</a:t>
            </a:fld>
            <a:endParaRPr lang="en-GB" dirty="0"/>
          </a:p>
        </p:txBody>
      </p:sp>
      <p:cxnSp>
        <p:nvCxnSpPr>
          <p:cNvPr id="13" name="Straight Connector 12"/>
          <p:cNvCxnSpPr/>
          <p:nvPr/>
        </p:nvCxnSpPr>
        <p:spPr>
          <a:xfrm>
            <a:off x="1596980" y="5434885"/>
            <a:ext cx="7013620" cy="25757"/>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Freeform 5"/>
          <p:cNvSpPr/>
          <p:nvPr/>
        </p:nvSpPr>
        <p:spPr>
          <a:xfrm>
            <a:off x="3745671" y="2410440"/>
            <a:ext cx="2187522" cy="1367796"/>
          </a:xfrm>
          <a:custGeom>
            <a:avLst/>
            <a:gdLst>
              <a:gd name="connsiteX0" fmla="*/ 0 w 2163650"/>
              <a:gd name="connsiteY0" fmla="*/ 0 h 1173706"/>
              <a:gd name="connsiteX1" fmla="*/ 811369 w 2163650"/>
              <a:gd name="connsiteY1" fmla="*/ 1171978 h 1173706"/>
              <a:gd name="connsiteX2" fmla="*/ 2163650 w 2163650"/>
              <a:gd name="connsiteY2" fmla="*/ 283336 h 1173706"/>
              <a:gd name="connsiteX3" fmla="*/ 2163650 w 2163650"/>
              <a:gd name="connsiteY3" fmla="*/ 283336 h 1173706"/>
            </a:gdLst>
            <a:ahLst/>
            <a:cxnLst>
              <a:cxn ang="0">
                <a:pos x="connsiteX0" y="connsiteY0"/>
              </a:cxn>
              <a:cxn ang="0">
                <a:pos x="connsiteX1" y="connsiteY1"/>
              </a:cxn>
              <a:cxn ang="0">
                <a:pos x="connsiteX2" y="connsiteY2"/>
              </a:cxn>
              <a:cxn ang="0">
                <a:pos x="connsiteX3" y="connsiteY3"/>
              </a:cxn>
            </a:cxnLst>
            <a:rect l="l" t="t" r="r" b="b"/>
            <a:pathLst>
              <a:path w="2163650" h="1173706">
                <a:moveTo>
                  <a:pt x="0" y="0"/>
                </a:moveTo>
                <a:cubicBezTo>
                  <a:pt x="225380" y="562377"/>
                  <a:pt x="450761" y="1124755"/>
                  <a:pt x="811369" y="1171978"/>
                </a:cubicBezTo>
                <a:cubicBezTo>
                  <a:pt x="1171977" y="1219201"/>
                  <a:pt x="2163650" y="283336"/>
                  <a:pt x="2163650" y="283336"/>
                </a:cubicBezTo>
                <a:lnTo>
                  <a:pt x="2163650" y="283336"/>
                </a:lnTo>
              </a:path>
            </a:pathLst>
          </a:cu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4909699" y="3124610"/>
            <a:ext cx="2025598" cy="1050979"/>
          </a:xfrm>
          <a:custGeom>
            <a:avLst/>
            <a:gdLst>
              <a:gd name="connsiteX0" fmla="*/ 0 w 2498501"/>
              <a:gd name="connsiteY0" fmla="*/ 0 h 2184041"/>
              <a:gd name="connsiteX1" fmla="*/ 1210614 w 2498501"/>
              <a:gd name="connsiteY1" fmla="*/ 2163651 h 2184041"/>
              <a:gd name="connsiteX2" fmla="*/ 2498501 w 2498501"/>
              <a:gd name="connsiteY2" fmla="*/ 901522 h 2184041"/>
            </a:gdLst>
            <a:ahLst/>
            <a:cxnLst>
              <a:cxn ang="0">
                <a:pos x="connsiteX0" y="connsiteY0"/>
              </a:cxn>
              <a:cxn ang="0">
                <a:pos x="connsiteX1" y="connsiteY1"/>
              </a:cxn>
              <a:cxn ang="0">
                <a:pos x="connsiteX2" y="connsiteY2"/>
              </a:cxn>
            </a:cxnLst>
            <a:rect l="l" t="t" r="r" b="b"/>
            <a:pathLst>
              <a:path w="2498501" h="2184041">
                <a:moveTo>
                  <a:pt x="0" y="0"/>
                </a:moveTo>
                <a:cubicBezTo>
                  <a:pt x="397098" y="1006698"/>
                  <a:pt x="794197" y="2013397"/>
                  <a:pt x="1210614" y="2163651"/>
                </a:cubicBezTo>
                <a:cubicBezTo>
                  <a:pt x="1627031" y="2313905"/>
                  <a:pt x="2062766" y="1607713"/>
                  <a:pt x="2498501" y="901522"/>
                </a:cubicBezTo>
              </a:path>
            </a:pathLst>
          </a:cu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663293">
            <a:off x="2517039" y="1149926"/>
            <a:ext cx="2336010" cy="1609064"/>
          </a:xfrm>
          <a:custGeom>
            <a:avLst/>
            <a:gdLst>
              <a:gd name="connsiteX0" fmla="*/ 0 w 1786597"/>
              <a:gd name="connsiteY0" fmla="*/ 0 h 562956"/>
              <a:gd name="connsiteX1" fmla="*/ 675250 w 1786597"/>
              <a:gd name="connsiteY1" fmla="*/ 562708 h 562956"/>
              <a:gd name="connsiteX2" fmla="*/ 1786597 w 1786597"/>
              <a:gd name="connsiteY2" fmla="*/ 56271 h 562956"/>
            </a:gdLst>
            <a:ahLst/>
            <a:cxnLst>
              <a:cxn ang="0">
                <a:pos x="connsiteX0" y="connsiteY0"/>
              </a:cxn>
              <a:cxn ang="0">
                <a:pos x="connsiteX1" y="connsiteY1"/>
              </a:cxn>
              <a:cxn ang="0">
                <a:pos x="connsiteX2" y="connsiteY2"/>
              </a:cxn>
            </a:cxnLst>
            <a:rect l="l" t="t" r="r" b="b"/>
            <a:pathLst>
              <a:path w="1786597" h="562956">
                <a:moveTo>
                  <a:pt x="0" y="0"/>
                </a:moveTo>
                <a:cubicBezTo>
                  <a:pt x="188742" y="276665"/>
                  <a:pt x="377484" y="553330"/>
                  <a:pt x="675250" y="562708"/>
                </a:cubicBezTo>
                <a:cubicBezTo>
                  <a:pt x="973016" y="572086"/>
                  <a:pt x="1379806" y="314178"/>
                  <a:pt x="1786597" y="56271"/>
                </a:cubicBezTo>
              </a:path>
            </a:pathLst>
          </a:custGeom>
          <a:noFill/>
          <a:ln w="31750">
            <a:solidFill>
              <a:srgbClr val="4B93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a:stCxn id="18" idx="1"/>
          </p:cNvCxnSpPr>
          <p:nvPr/>
        </p:nvCxnSpPr>
        <p:spPr>
          <a:xfrm>
            <a:off x="3251099" y="2688697"/>
            <a:ext cx="36249" cy="2771944"/>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18" idx="2"/>
            <a:endCxn id="18" idx="2"/>
          </p:cNvCxnSpPr>
          <p:nvPr/>
        </p:nvCxnSpPr>
        <p:spPr>
          <a:xfrm>
            <a:off x="4954804" y="154667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endCxn id="6" idx="1"/>
          </p:cNvCxnSpPr>
          <p:nvPr/>
        </p:nvCxnSpPr>
        <p:spPr>
          <a:xfrm flipH="1" flipV="1">
            <a:off x="4565992" y="3776222"/>
            <a:ext cx="35334" cy="1689183"/>
          </a:xfrm>
          <a:prstGeom prst="line">
            <a:avLst/>
          </a:prstGeom>
          <a:ln w="22225">
            <a:solidFill>
              <a:schemeClr val="accent1">
                <a:alpha val="99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5360855" y="3995225"/>
            <a:ext cx="69274" cy="24037"/>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flipV="1">
            <a:off x="1856935" y="900332"/>
            <a:ext cx="59055" cy="479708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373977" y="476518"/>
            <a:ext cx="965916" cy="646331"/>
          </a:xfrm>
          <a:prstGeom prst="rect">
            <a:avLst/>
          </a:prstGeom>
          <a:noFill/>
        </p:spPr>
        <p:txBody>
          <a:bodyPr wrap="square" rtlCol="0">
            <a:spAutoFit/>
          </a:bodyPr>
          <a:lstStyle/>
          <a:p>
            <a:pPr algn="ctr"/>
            <a:r>
              <a:rPr lang="en-US" b="1" dirty="0"/>
              <a:t>Average Cost</a:t>
            </a:r>
          </a:p>
        </p:txBody>
      </p:sp>
      <p:sp>
        <p:nvSpPr>
          <p:cNvPr id="8" name="TextBox 7"/>
          <p:cNvSpPr txBox="1"/>
          <p:nvPr/>
        </p:nvSpPr>
        <p:spPr>
          <a:xfrm>
            <a:off x="8610600" y="5306753"/>
            <a:ext cx="953037" cy="369332"/>
          </a:xfrm>
          <a:prstGeom prst="rect">
            <a:avLst/>
          </a:prstGeom>
          <a:noFill/>
        </p:spPr>
        <p:txBody>
          <a:bodyPr wrap="square" rtlCol="0">
            <a:spAutoFit/>
          </a:bodyPr>
          <a:lstStyle/>
          <a:p>
            <a:r>
              <a:rPr lang="en-US" b="1" dirty="0"/>
              <a:t>Output</a:t>
            </a:r>
          </a:p>
        </p:txBody>
      </p:sp>
      <p:sp>
        <p:nvSpPr>
          <p:cNvPr id="10" name="TextBox 9"/>
          <p:cNvSpPr txBox="1"/>
          <p:nvPr/>
        </p:nvSpPr>
        <p:spPr>
          <a:xfrm>
            <a:off x="3025503" y="5434885"/>
            <a:ext cx="4922743" cy="369332"/>
          </a:xfrm>
          <a:prstGeom prst="rect">
            <a:avLst/>
          </a:prstGeom>
          <a:noFill/>
        </p:spPr>
        <p:txBody>
          <a:bodyPr wrap="square" rtlCol="0">
            <a:spAutoFit/>
          </a:bodyPr>
          <a:lstStyle/>
          <a:p>
            <a:r>
              <a:rPr lang="en-US" dirty="0"/>
              <a:t>  A                      B                         C                               D     </a:t>
            </a:r>
          </a:p>
        </p:txBody>
      </p:sp>
      <p:sp>
        <p:nvSpPr>
          <p:cNvPr id="9" name="TextBox 8"/>
          <p:cNvSpPr txBox="1"/>
          <p:nvPr/>
        </p:nvSpPr>
        <p:spPr>
          <a:xfrm>
            <a:off x="1568261" y="5446470"/>
            <a:ext cx="383195" cy="369332"/>
          </a:xfrm>
          <a:prstGeom prst="rect">
            <a:avLst/>
          </a:prstGeom>
          <a:noFill/>
        </p:spPr>
        <p:txBody>
          <a:bodyPr wrap="square" rtlCol="0">
            <a:spAutoFit/>
          </a:bodyPr>
          <a:lstStyle/>
          <a:p>
            <a:r>
              <a:rPr lang="en-US" dirty="0"/>
              <a:t>0</a:t>
            </a:r>
          </a:p>
        </p:txBody>
      </p:sp>
      <p:sp>
        <p:nvSpPr>
          <p:cNvPr id="15" name="Freeform 14"/>
          <p:cNvSpPr/>
          <p:nvPr/>
        </p:nvSpPr>
        <p:spPr>
          <a:xfrm rot="20409727">
            <a:off x="6866683" y="2769450"/>
            <a:ext cx="1404055" cy="924583"/>
          </a:xfrm>
          <a:custGeom>
            <a:avLst/>
            <a:gdLst>
              <a:gd name="connsiteX0" fmla="*/ 0 w 1505243"/>
              <a:gd name="connsiteY0" fmla="*/ 0 h 783249"/>
              <a:gd name="connsiteX1" fmla="*/ 562707 w 1505243"/>
              <a:gd name="connsiteY1" fmla="*/ 773723 h 783249"/>
              <a:gd name="connsiteX2" fmla="*/ 1294227 w 1505243"/>
              <a:gd name="connsiteY2" fmla="*/ 407963 h 783249"/>
              <a:gd name="connsiteX3" fmla="*/ 1505243 w 1505243"/>
              <a:gd name="connsiteY3" fmla="*/ 56271 h 783249"/>
            </a:gdLst>
            <a:ahLst/>
            <a:cxnLst>
              <a:cxn ang="0">
                <a:pos x="connsiteX0" y="connsiteY0"/>
              </a:cxn>
              <a:cxn ang="0">
                <a:pos x="connsiteX1" y="connsiteY1"/>
              </a:cxn>
              <a:cxn ang="0">
                <a:pos x="connsiteX2" y="connsiteY2"/>
              </a:cxn>
              <a:cxn ang="0">
                <a:pos x="connsiteX3" y="connsiteY3"/>
              </a:cxn>
            </a:cxnLst>
            <a:rect l="l" t="t" r="r" b="b"/>
            <a:pathLst>
              <a:path w="1505243" h="783249">
                <a:moveTo>
                  <a:pt x="0" y="0"/>
                </a:moveTo>
                <a:cubicBezTo>
                  <a:pt x="173501" y="352864"/>
                  <a:pt x="347003" y="705729"/>
                  <a:pt x="562707" y="773723"/>
                </a:cubicBezTo>
                <a:cubicBezTo>
                  <a:pt x="778412" y="841717"/>
                  <a:pt x="1137138" y="527538"/>
                  <a:pt x="1294227" y="407963"/>
                </a:cubicBezTo>
                <a:cubicBezTo>
                  <a:pt x="1451316" y="288388"/>
                  <a:pt x="1478279" y="172329"/>
                  <a:pt x="1505243" y="5627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5972684" y="4177679"/>
            <a:ext cx="42019" cy="1264345"/>
          </a:xfrm>
          <a:prstGeom prst="line">
            <a:avLst/>
          </a:prstGeom>
          <a:ln w="22225">
            <a:prstDash val="sysDash"/>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7592556" y="3650099"/>
            <a:ext cx="0" cy="1810542"/>
          </a:xfrm>
          <a:prstGeom prst="straightConnector1">
            <a:avLst/>
          </a:prstGeom>
          <a:ln w="25400">
            <a:prstDash val="sysDash"/>
            <a:tailEnd type="triangle"/>
          </a:ln>
        </p:spPr>
        <p:style>
          <a:lnRef idx="1">
            <a:schemeClr val="accent1"/>
          </a:lnRef>
          <a:fillRef idx="0">
            <a:schemeClr val="accent1"/>
          </a:fillRef>
          <a:effectRef idx="0">
            <a:schemeClr val="accent1"/>
          </a:effectRef>
          <a:fontRef idx="minor">
            <a:schemeClr val="tx1"/>
          </a:fontRef>
        </p:style>
      </p:cxnSp>
      <p:sp>
        <p:nvSpPr>
          <p:cNvPr id="34" name="Freeform 33"/>
          <p:cNvSpPr/>
          <p:nvPr/>
        </p:nvSpPr>
        <p:spPr>
          <a:xfrm>
            <a:off x="2672862" y="1969477"/>
            <a:ext cx="5950633" cy="2258646"/>
          </a:xfrm>
          <a:custGeom>
            <a:avLst/>
            <a:gdLst>
              <a:gd name="connsiteX0" fmla="*/ 0 w 5950633"/>
              <a:gd name="connsiteY0" fmla="*/ 0 h 2258646"/>
              <a:gd name="connsiteX1" fmla="*/ 1406769 w 5950633"/>
              <a:gd name="connsiteY1" fmla="*/ 1575581 h 2258646"/>
              <a:gd name="connsiteX2" fmla="*/ 3277772 w 5950633"/>
              <a:gd name="connsiteY2" fmla="*/ 2236763 h 2258646"/>
              <a:gd name="connsiteX3" fmla="*/ 3277772 w 5950633"/>
              <a:gd name="connsiteY3" fmla="*/ 2236763 h 2258646"/>
              <a:gd name="connsiteX4" fmla="*/ 3418449 w 5950633"/>
              <a:gd name="connsiteY4" fmla="*/ 2236763 h 2258646"/>
              <a:gd name="connsiteX5" fmla="*/ 4375052 w 5950633"/>
              <a:gd name="connsiteY5" fmla="*/ 1941341 h 2258646"/>
              <a:gd name="connsiteX6" fmla="*/ 4951827 w 5950633"/>
              <a:gd name="connsiteY6" fmla="*/ 1772529 h 2258646"/>
              <a:gd name="connsiteX7" fmla="*/ 5950633 w 5950633"/>
              <a:gd name="connsiteY7" fmla="*/ 998806 h 2258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50633" h="2258646">
                <a:moveTo>
                  <a:pt x="0" y="0"/>
                </a:moveTo>
                <a:cubicBezTo>
                  <a:pt x="430237" y="601393"/>
                  <a:pt x="860474" y="1202787"/>
                  <a:pt x="1406769" y="1575581"/>
                </a:cubicBezTo>
                <a:cubicBezTo>
                  <a:pt x="1953064" y="1948375"/>
                  <a:pt x="3277772" y="2236763"/>
                  <a:pt x="3277772" y="2236763"/>
                </a:cubicBezTo>
                <a:lnTo>
                  <a:pt x="3277772" y="2236763"/>
                </a:lnTo>
                <a:cubicBezTo>
                  <a:pt x="3301218" y="2236763"/>
                  <a:pt x="3235569" y="2286000"/>
                  <a:pt x="3418449" y="2236763"/>
                </a:cubicBezTo>
                <a:cubicBezTo>
                  <a:pt x="3601329" y="2187526"/>
                  <a:pt x="4119489" y="2018713"/>
                  <a:pt x="4375052" y="1941341"/>
                </a:cubicBezTo>
                <a:cubicBezTo>
                  <a:pt x="4630615" y="1863969"/>
                  <a:pt x="4689230" y="1929618"/>
                  <a:pt x="4951827" y="1772529"/>
                </a:cubicBezTo>
                <a:cubicBezTo>
                  <a:pt x="5214424" y="1615440"/>
                  <a:pt x="5950633" y="998806"/>
                  <a:pt x="5950633" y="998806"/>
                </a:cubicBezTo>
              </a:path>
            </a:pathLst>
          </a:cu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4740812" y="999738"/>
            <a:ext cx="620043" cy="369332"/>
          </a:xfrm>
          <a:prstGeom prst="rect">
            <a:avLst/>
          </a:prstGeom>
          <a:noFill/>
        </p:spPr>
        <p:txBody>
          <a:bodyPr wrap="square" rtlCol="0">
            <a:spAutoFit/>
          </a:bodyPr>
          <a:lstStyle/>
          <a:p>
            <a:r>
              <a:rPr lang="en-US" dirty="0"/>
              <a:t>AC1</a:t>
            </a:r>
          </a:p>
        </p:txBody>
      </p:sp>
      <p:sp>
        <p:nvSpPr>
          <p:cNvPr id="46" name="TextBox 45"/>
          <p:cNvSpPr txBox="1"/>
          <p:nvPr/>
        </p:nvSpPr>
        <p:spPr>
          <a:xfrm>
            <a:off x="5683348" y="2410440"/>
            <a:ext cx="872197" cy="369332"/>
          </a:xfrm>
          <a:prstGeom prst="rect">
            <a:avLst/>
          </a:prstGeom>
          <a:noFill/>
        </p:spPr>
        <p:txBody>
          <a:bodyPr wrap="square" rtlCol="0">
            <a:spAutoFit/>
          </a:bodyPr>
          <a:lstStyle/>
          <a:p>
            <a:r>
              <a:rPr lang="en-US" dirty="0"/>
              <a:t>AC2</a:t>
            </a:r>
          </a:p>
        </p:txBody>
      </p:sp>
      <p:sp>
        <p:nvSpPr>
          <p:cNvPr id="47" name="TextBox 46"/>
          <p:cNvSpPr txBox="1"/>
          <p:nvPr/>
        </p:nvSpPr>
        <p:spPr>
          <a:xfrm>
            <a:off x="7427742" y="2968026"/>
            <a:ext cx="569771" cy="369332"/>
          </a:xfrm>
          <a:prstGeom prst="rect">
            <a:avLst/>
          </a:prstGeom>
          <a:noFill/>
        </p:spPr>
        <p:txBody>
          <a:bodyPr wrap="square" rtlCol="0">
            <a:spAutoFit/>
          </a:bodyPr>
          <a:lstStyle/>
          <a:p>
            <a:r>
              <a:rPr lang="en-US" dirty="0"/>
              <a:t>AC4</a:t>
            </a:r>
          </a:p>
        </p:txBody>
      </p:sp>
      <p:sp>
        <p:nvSpPr>
          <p:cNvPr id="48" name="TextBox 47"/>
          <p:cNvSpPr txBox="1"/>
          <p:nvPr/>
        </p:nvSpPr>
        <p:spPr>
          <a:xfrm>
            <a:off x="6246055" y="3337358"/>
            <a:ext cx="553097" cy="369332"/>
          </a:xfrm>
          <a:prstGeom prst="rect">
            <a:avLst/>
          </a:prstGeom>
          <a:noFill/>
        </p:spPr>
        <p:txBody>
          <a:bodyPr wrap="square" rtlCol="0">
            <a:spAutoFit/>
          </a:bodyPr>
          <a:lstStyle/>
          <a:p>
            <a:r>
              <a:rPr lang="en-US" dirty="0"/>
              <a:t>AC3</a:t>
            </a:r>
          </a:p>
        </p:txBody>
      </p:sp>
      <p:sp>
        <p:nvSpPr>
          <p:cNvPr id="49" name="TextBox 48"/>
          <p:cNvSpPr txBox="1"/>
          <p:nvPr/>
        </p:nvSpPr>
        <p:spPr>
          <a:xfrm>
            <a:off x="8496886" y="2558643"/>
            <a:ext cx="900332" cy="369332"/>
          </a:xfrm>
          <a:prstGeom prst="rect">
            <a:avLst/>
          </a:prstGeom>
          <a:noFill/>
        </p:spPr>
        <p:txBody>
          <a:bodyPr wrap="square" rtlCol="0">
            <a:spAutoFit/>
          </a:bodyPr>
          <a:lstStyle/>
          <a:p>
            <a:r>
              <a:rPr lang="en-US" dirty="0"/>
              <a:t>ACL</a:t>
            </a:r>
          </a:p>
        </p:txBody>
      </p:sp>
      <p:cxnSp>
        <p:nvCxnSpPr>
          <p:cNvPr id="51" name="Straight Arrow Connector 50"/>
          <p:cNvCxnSpPr/>
          <p:nvPr/>
        </p:nvCxnSpPr>
        <p:spPr>
          <a:xfrm>
            <a:off x="1951456" y="4853354"/>
            <a:ext cx="4021228" cy="0"/>
          </a:xfrm>
          <a:prstGeom prst="straightConnector1">
            <a:avLst/>
          </a:prstGeom>
          <a:ln w="22225">
            <a:headEnd type="triangle"/>
            <a:tailEnd type="triangle"/>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3025503" y="4486370"/>
            <a:ext cx="5473505" cy="338554"/>
          </a:xfrm>
          <a:prstGeom prst="rect">
            <a:avLst/>
          </a:prstGeom>
          <a:noFill/>
        </p:spPr>
        <p:txBody>
          <a:bodyPr wrap="square" rtlCol="0">
            <a:spAutoFit/>
          </a:bodyPr>
          <a:lstStyle/>
          <a:p>
            <a:r>
              <a:rPr lang="en-US" sz="1400" b="1" dirty="0"/>
              <a:t>ECONOMIES OF SCALE                                   </a:t>
            </a:r>
            <a:r>
              <a:rPr lang="en-US" sz="1600" b="1" dirty="0">
                <a:solidFill>
                  <a:srgbClr val="FF0000"/>
                </a:solidFill>
              </a:rPr>
              <a:t>DISECONOMIES OF SCALE</a:t>
            </a:r>
          </a:p>
        </p:txBody>
      </p:sp>
      <p:cxnSp>
        <p:nvCxnSpPr>
          <p:cNvPr id="58" name="Straight Arrow Connector 57"/>
          <p:cNvCxnSpPr/>
          <p:nvPr/>
        </p:nvCxnSpPr>
        <p:spPr>
          <a:xfrm>
            <a:off x="5972684" y="4853354"/>
            <a:ext cx="2524202" cy="17640"/>
          </a:xfrm>
          <a:prstGeom prst="straightConnector1">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8372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22</a:t>
            </a:fld>
            <a:endParaRPr lang="en-GB" dirty="0"/>
          </a:p>
        </p:txBody>
      </p:sp>
      <p:sp>
        <p:nvSpPr>
          <p:cNvPr id="6" name="Content Placeholder 5"/>
          <p:cNvSpPr>
            <a:spLocks noGrp="1"/>
          </p:cNvSpPr>
          <p:nvPr>
            <p:ph idx="4294967295"/>
          </p:nvPr>
        </p:nvSpPr>
        <p:spPr>
          <a:xfrm>
            <a:off x="29308" y="250043"/>
            <a:ext cx="12162692" cy="4351338"/>
          </a:xfrm>
        </p:spPr>
        <p:txBody>
          <a:bodyPr/>
          <a:lstStyle/>
          <a:p>
            <a:r>
              <a:rPr lang="en-US" dirty="0"/>
              <a:t>The firm produces at lowest with output A1</a:t>
            </a:r>
          </a:p>
          <a:p>
            <a:r>
              <a:rPr lang="en-US" dirty="0"/>
              <a:t>AC1  - average cost of producing different outputs when size of the firm does not change.</a:t>
            </a:r>
          </a:p>
          <a:p>
            <a:r>
              <a:rPr lang="en-US" dirty="0"/>
              <a:t>AC2, AC3 AND AC4 are additional fixed plant size average cost curves.</a:t>
            </a:r>
          </a:p>
          <a:p>
            <a:r>
              <a:rPr lang="en-US" dirty="0"/>
              <a:t>B, C and D – are firm’s average costs at sizes B, C and D.</a:t>
            </a:r>
          </a:p>
          <a:p>
            <a:r>
              <a:rPr lang="en-US" dirty="0"/>
              <a:t>Economies of scale A to C. After C, diseconomies set it</a:t>
            </a:r>
          </a:p>
          <a:p>
            <a:endParaRPr lang="en-US" dirty="0"/>
          </a:p>
        </p:txBody>
      </p:sp>
    </p:spTree>
    <p:extLst>
      <p:ext uri="{BB962C8B-B14F-4D97-AF65-F5344CB8AC3E}">
        <p14:creationId xmlns:p14="http://schemas.microsoft.com/office/powerpoint/2010/main" val="2884358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23</a:t>
            </a:fld>
            <a:endParaRPr lang="en-GB" dirty="0"/>
          </a:p>
        </p:txBody>
      </p:sp>
      <p:sp>
        <p:nvSpPr>
          <p:cNvPr id="5" name="Rectangle 4"/>
          <p:cNvSpPr/>
          <p:nvPr/>
        </p:nvSpPr>
        <p:spPr>
          <a:xfrm>
            <a:off x="168812" y="316421"/>
            <a:ext cx="12023188" cy="6340197"/>
          </a:xfrm>
          <a:prstGeom prst="rect">
            <a:avLst/>
          </a:prstGeom>
        </p:spPr>
        <p:txBody>
          <a:bodyPr wrap="square">
            <a:spAutoFit/>
          </a:bodyPr>
          <a:lstStyle/>
          <a:p>
            <a:r>
              <a:rPr lang="en-US" sz="2800" b="1" dirty="0"/>
              <a:t>REASONS FOR ECONOMIES OF SCALE AT PLANT LEVEL</a:t>
            </a:r>
          </a:p>
          <a:p>
            <a:endParaRPr lang="en-US" dirty="0"/>
          </a:p>
          <a:p>
            <a:pPr marL="342900" indent="-342900" algn="just">
              <a:buFont typeface="Arial" panose="020B0604020202020204" pitchFamily="34" charset="0"/>
              <a:buChar char="•"/>
            </a:pPr>
            <a:r>
              <a:rPr lang="en-US" sz="2400" dirty="0"/>
              <a:t>Up to a point, larger operations allow greater subdivision of the production process and specialization in the use of resource inputs (capital, </a:t>
            </a:r>
            <a:r>
              <a:rPr lang="en-US" sz="2400" dirty="0" err="1"/>
              <a:t>labour</a:t>
            </a:r>
            <a:r>
              <a:rPr lang="en-US" sz="2400" dirty="0"/>
              <a:t>, supervision, </a:t>
            </a:r>
            <a:r>
              <a:rPr lang="en-US" sz="2400" dirty="0" err="1"/>
              <a:t>etc</a:t>
            </a:r>
            <a:r>
              <a:rPr lang="en-US" sz="2400" dirty="0"/>
              <a:t>). Almost invariably, specialization along functional or task-specific lines, maximizes the efficiency gains and cost savings to be had from the “learning curve” or “experience”.</a:t>
            </a:r>
          </a:p>
          <a:p>
            <a:pPr marL="342900" indent="-342900" algn="just">
              <a:buFont typeface="Arial" panose="020B0604020202020204" pitchFamily="34" charset="0"/>
              <a:buChar char="•"/>
            </a:pPr>
            <a:endParaRPr lang="en-US" sz="2400" dirty="0"/>
          </a:p>
          <a:p>
            <a:pPr marL="342900" indent="-342900" algn="just">
              <a:buFont typeface="Arial" panose="020B0604020202020204" pitchFamily="34" charset="0"/>
              <a:buChar char="•"/>
            </a:pPr>
            <a:r>
              <a:rPr lang="en-US" sz="2400" dirty="0"/>
              <a:t>Greater volume of production and more intensive utilization of such facilities, the lower are the unit fixed costs because fixed investment costs of capital intensive techniques are being spread over a large number of units of output.</a:t>
            </a:r>
          </a:p>
          <a:p>
            <a:pPr algn="just"/>
            <a:endParaRPr lang="en-US" sz="2400" dirty="0"/>
          </a:p>
          <a:p>
            <a:pPr marL="342900" indent="-342900" algn="just">
              <a:buFont typeface="Arial" panose="020B0604020202020204" pitchFamily="34" charset="0"/>
              <a:buChar char="•"/>
            </a:pPr>
            <a:r>
              <a:rPr lang="en-US" sz="2400" dirty="0"/>
              <a:t>Centralizing and integrating manufacturing stages into a single continuous process offers another avenue for achieving scale of economies at plant level. For instance, steel firms have found it advantageous to have pig iron, raw steel, and semi-finished steel products produced in one continuous operation in order to economize on reheating materials between phases of the production process.</a:t>
            </a:r>
          </a:p>
          <a:p>
            <a:pPr algn="just"/>
            <a:endParaRPr lang="en-US" sz="2400" dirty="0"/>
          </a:p>
        </p:txBody>
      </p:sp>
    </p:spTree>
    <p:extLst>
      <p:ext uri="{BB962C8B-B14F-4D97-AF65-F5344CB8AC3E}">
        <p14:creationId xmlns:p14="http://schemas.microsoft.com/office/powerpoint/2010/main" val="3539255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24</a:t>
            </a:fld>
            <a:endParaRPr lang="en-GB" dirty="0"/>
          </a:p>
        </p:txBody>
      </p:sp>
      <p:sp>
        <p:nvSpPr>
          <p:cNvPr id="5" name="Rectangle 4"/>
          <p:cNvSpPr/>
          <p:nvPr/>
        </p:nvSpPr>
        <p:spPr>
          <a:xfrm>
            <a:off x="93784" y="194997"/>
            <a:ext cx="12098216" cy="4524315"/>
          </a:xfrm>
          <a:prstGeom prst="rect">
            <a:avLst/>
          </a:prstGeom>
        </p:spPr>
        <p:txBody>
          <a:bodyPr wrap="square">
            <a:spAutoFit/>
          </a:bodyPr>
          <a:lstStyle/>
          <a:p>
            <a:pPr marL="342900" indent="-342900" algn="just">
              <a:buFont typeface="Arial" panose="020B0604020202020204" pitchFamily="34" charset="0"/>
              <a:buChar char="•"/>
            </a:pPr>
            <a:r>
              <a:rPr lang="en-US" sz="2400" dirty="0"/>
              <a:t>Also the larger a plant, the greater the opportunities for taking advantage of and utilizing by-products which add revenues to apply against production costs associated with the primary product.</a:t>
            </a:r>
          </a:p>
          <a:p>
            <a:pPr algn="just"/>
            <a:endParaRPr lang="en-US" sz="2400" dirty="0"/>
          </a:p>
          <a:p>
            <a:pPr marL="342900" indent="-342900" algn="just">
              <a:buFont typeface="Arial" panose="020B0604020202020204" pitchFamily="34" charset="0"/>
              <a:buChar char="•"/>
            </a:pPr>
            <a:r>
              <a:rPr lang="en-US" sz="2400" dirty="0"/>
              <a:t>Large-scale plants are in a position to take advantage of quantity discounts on their purchase of raw materials (inputs) and utility services. Similarly, larger plants can realize transportation savings by instituting their own shipping.</a:t>
            </a:r>
          </a:p>
          <a:p>
            <a:pPr algn="just"/>
            <a:endParaRPr lang="en-US" sz="2400" dirty="0"/>
          </a:p>
          <a:p>
            <a:pPr marL="342900" indent="-342900" algn="just">
              <a:buFont typeface="Arial" panose="020B0604020202020204" pitchFamily="34" charset="0"/>
              <a:buChar char="•"/>
            </a:pPr>
            <a:r>
              <a:rPr lang="en-US" sz="2400" dirty="0"/>
              <a:t>Eventually, of course plants can be enlarged to a point where all economies of scale are exploited and bring no additional savings in unit costs. It is here that the minimum level of the LRAC curve for plants is reached.</a:t>
            </a:r>
          </a:p>
          <a:p>
            <a:pPr algn="just"/>
            <a:endParaRPr lang="en-US" sz="2400" dirty="0"/>
          </a:p>
        </p:txBody>
      </p:sp>
    </p:spTree>
    <p:extLst>
      <p:ext uri="{BB962C8B-B14F-4D97-AF65-F5344CB8AC3E}">
        <p14:creationId xmlns:p14="http://schemas.microsoft.com/office/powerpoint/2010/main" val="29066623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25</a:t>
            </a:fld>
            <a:endParaRPr lang="en-GB" dirty="0"/>
          </a:p>
        </p:txBody>
      </p:sp>
      <p:sp>
        <p:nvSpPr>
          <p:cNvPr id="6" name="Content Placeholder 5"/>
          <p:cNvSpPr>
            <a:spLocks noGrp="1"/>
          </p:cNvSpPr>
          <p:nvPr>
            <p:ph idx="4294967295"/>
          </p:nvPr>
        </p:nvSpPr>
        <p:spPr>
          <a:xfrm>
            <a:off x="0" y="171316"/>
            <a:ext cx="10515600" cy="6185034"/>
          </a:xfrm>
        </p:spPr>
        <p:txBody>
          <a:bodyPr>
            <a:normAutofit fontScale="47500" lnSpcReduction="20000"/>
          </a:bodyPr>
          <a:lstStyle/>
          <a:p>
            <a:endParaRPr lang="en-US" sz="4800" dirty="0"/>
          </a:p>
          <a:p>
            <a:pPr marL="0" indent="0">
              <a:buNone/>
            </a:pPr>
            <a:r>
              <a:rPr lang="en-US" sz="6000" b="1" dirty="0"/>
              <a:t>REASONS FOR DISECONOMIES OF SCALE AT PLANT LEVEL.</a:t>
            </a:r>
          </a:p>
          <a:p>
            <a:pPr marL="0" indent="0" algn="just">
              <a:buNone/>
            </a:pPr>
            <a:endParaRPr lang="en-US" sz="6000" b="1" dirty="0"/>
          </a:p>
          <a:p>
            <a:pPr algn="just"/>
            <a:r>
              <a:rPr lang="en-US" sz="6000" dirty="0"/>
              <a:t>The more space over which a plant is spread, the greater the bottlenecks and costs of getting </a:t>
            </a:r>
            <a:r>
              <a:rPr lang="en-US" sz="6000" dirty="0" err="1"/>
              <a:t>labour</a:t>
            </a:r>
            <a:r>
              <a:rPr lang="en-US" sz="6000" dirty="0"/>
              <a:t>, materials and semi-finished goods from one place in the plant to another.</a:t>
            </a:r>
          </a:p>
          <a:p>
            <a:pPr algn="just"/>
            <a:r>
              <a:rPr lang="en-US" sz="6000" dirty="0"/>
              <a:t>The larger the plant, the more likely that needed raw materials will have to be shipped from more distant suppliers, thereby driving up transportation costs of incoming materials.</a:t>
            </a:r>
          </a:p>
          <a:p>
            <a:pPr algn="just"/>
            <a:r>
              <a:rPr lang="en-US" sz="6000" dirty="0"/>
              <a:t>The larger the plant output, the further distances outputs may have to be shipped to reach potential buyers thereby raising the costs of transporting the product from manufacturer to the final consumer.</a:t>
            </a:r>
          </a:p>
          <a:p>
            <a:pPr algn="just"/>
            <a:r>
              <a:rPr lang="en-US" sz="6000" dirty="0"/>
              <a:t>Growing difficulties of maintaining efficient supervision and coordination.</a:t>
            </a:r>
          </a:p>
          <a:p>
            <a:pPr algn="just"/>
            <a:endParaRPr lang="en-US" dirty="0"/>
          </a:p>
          <a:p>
            <a:pPr algn="just"/>
            <a:endParaRPr lang="en-US" dirty="0"/>
          </a:p>
        </p:txBody>
      </p:sp>
    </p:spTree>
    <p:extLst>
      <p:ext uri="{BB962C8B-B14F-4D97-AF65-F5344CB8AC3E}">
        <p14:creationId xmlns:p14="http://schemas.microsoft.com/office/powerpoint/2010/main" val="14908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3</a:t>
            </a:fld>
            <a:endParaRPr lang="en-GB" dirty="0"/>
          </a:p>
        </p:txBody>
      </p:sp>
      <p:sp>
        <p:nvSpPr>
          <p:cNvPr id="6" name="Rectangle 5"/>
          <p:cNvSpPr/>
          <p:nvPr/>
        </p:nvSpPr>
        <p:spPr>
          <a:xfrm>
            <a:off x="1" y="0"/>
            <a:ext cx="11848562" cy="7478970"/>
          </a:xfrm>
          <a:prstGeom prst="rect">
            <a:avLst/>
          </a:prstGeom>
        </p:spPr>
        <p:txBody>
          <a:bodyPr wrap="square">
            <a:spAutoFit/>
          </a:bodyPr>
          <a:lstStyle/>
          <a:p>
            <a:r>
              <a:rPr lang="en-US" sz="2800" b="1" dirty="0"/>
              <a:t>Fixed and Variable inputs</a:t>
            </a:r>
          </a:p>
          <a:p>
            <a:endParaRPr lang="en-US" sz="2400" b="1" dirty="0"/>
          </a:p>
          <a:p>
            <a:r>
              <a:rPr lang="en-US" sz="2400" b="1" dirty="0"/>
              <a:t>Fixed input: </a:t>
            </a:r>
          </a:p>
          <a:p>
            <a:endParaRPr lang="en-US" sz="2400" b="1" dirty="0"/>
          </a:p>
          <a:p>
            <a:r>
              <a:rPr lang="en-US" sz="2400" b="1" dirty="0"/>
              <a:t>Definition</a:t>
            </a:r>
          </a:p>
          <a:p>
            <a:endParaRPr lang="en-US" sz="2400" b="1" dirty="0"/>
          </a:p>
          <a:p>
            <a:pPr algn="just"/>
            <a:r>
              <a:rPr lang="en-US" sz="2400" dirty="0"/>
              <a:t>An item </a:t>
            </a:r>
            <a:r>
              <a:rPr lang="en-US" sz="2400" dirty="0">
                <a:hlinkClick r:id="rId2"/>
              </a:rPr>
              <a:t>required</a:t>
            </a:r>
            <a:r>
              <a:rPr lang="en-US" sz="2400" dirty="0"/>
              <a:t> to </a:t>
            </a:r>
            <a:r>
              <a:rPr lang="en-US" sz="2400" dirty="0">
                <a:hlinkClick r:id="rId3"/>
              </a:rPr>
              <a:t>produce</a:t>
            </a:r>
            <a:r>
              <a:rPr lang="en-US" sz="2400" dirty="0"/>
              <a:t> </a:t>
            </a:r>
            <a:r>
              <a:rPr lang="en-US" sz="2400" dirty="0">
                <a:hlinkClick r:id="rId4"/>
              </a:rPr>
              <a:t>goods and services</a:t>
            </a:r>
            <a:r>
              <a:rPr lang="en-US" sz="2400" dirty="0"/>
              <a:t> that do not </a:t>
            </a:r>
            <a:r>
              <a:rPr lang="en-US" sz="2400" dirty="0">
                <a:hlinkClick r:id="rId5"/>
              </a:rPr>
              <a:t>demonstrate</a:t>
            </a:r>
            <a:r>
              <a:rPr lang="en-US" sz="2400" dirty="0"/>
              <a:t> </a:t>
            </a:r>
            <a:r>
              <a:rPr lang="en-US" sz="2400" dirty="0">
                <a:hlinkClick r:id="rId6"/>
              </a:rPr>
              <a:t>short term</a:t>
            </a:r>
            <a:r>
              <a:rPr lang="en-US" sz="2400" dirty="0"/>
              <a:t> </a:t>
            </a:r>
            <a:r>
              <a:rPr lang="en-US" sz="2400" dirty="0">
                <a:hlinkClick r:id="rId7"/>
              </a:rPr>
              <a:t>variations</a:t>
            </a:r>
            <a:r>
              <a:rPr lang="en-US" sz="2400" dirty="0"/>
              <a:t>. For example, a fixed input for a </a:t>
            </a:r>
            <a:r>
              <a:rPr lang="en-US" sz="2400" dirty="0">
                <a:hlinkClick r:id="rId8"/>
              </a:rPr>
              <a:t>manufacturing</a:t>
            </a:r>
            <a:r>
              <a:rPr lang="en-US" sz="2400" dirty="0"/>
              <a:t> </a:t>
            </a:r>
            <a:r>
              <a:rPr lang="en-US" sz="2400" dirty="0">
                <a:hlinkClick r:id="rId9"/>
              </a:rPr>
              <a:t>business</a:t>
            </a:r>
            <a:r>
              <a:rPr lang="en-US" sz="2400" dirty="0"/>
              <a:t> might be its factory, </a:t>
            </a:r>
            <a:r>
              <a:rPr lang="en-US" sz="2400" dirty="0">
                <a:hlinkClick r:id="rId10"/>
              </a:rPr>
              <a:t>production</a:t>
            </a:r>
            <a:r>
              <a:rPr lang="en-US" sz="2400" dirty="0"/>
              <a:t> machinery, key managerial personnel or other large </a:t>
            </a:r>
            <a:r>
              <a:rPr lang="en-US" sz="2400" dirty="0">
                <a:hlinkClick r:id="rId11"/>
              </a:rPr>
              <a:t>assets</a:t>
            </a:r>
            <a:r>
              <a:rPr lang="en-US" sz="2400" dirty="0"/>
              <a:t> that are consistently used to produce its </a:t>
            </a:r>
            <a:r>
              <a:rPr lang="en-US" sz="2400" dirty="0">
                <a:hlinkClick r:id="rId12"/>
              </a:rPr>
              <a:t>finished goods</a:t>
            </a:r>
            <a:r>
              <a:rPr lang="en-US" sz="2400" dirty="0"/>
              <a:t>.</a:t>
            </a:r>
          </a:p>
          <a:p>
            <a:pPr algn="just"/>
            <a:endParaRPr lang="en-US" sz="2400" dirty="0"/>
          </a:p>
          <a:p>
            <a:r>
              <a:rPr lang="en-US" sz="2400" b="1" dirty="0"/>
              <a:t>Variable input:</a:t>
            </a:r>
          </a:p>
          <a:p>
            <a:endParaRPr lang="en-US" sz="2400" b="1" dirty="0"/>
          </a:p>
          <a:p>
            <a:r>
              <a:rPr lang="en-US" sz="2400" b="1" dirty="0"/>
              <a:t>Definition</a:t>
            </a:r>
          </a:p>
          <a:p>
            <a:endParaRPr lang="en-US" sz="2400" dirty="0"/>
          </a:p>
          <a:p>
            <a:r>
              <a:rPr lang="en-US" sz="2400" dirty="0"/>
              <a:t>Usage rate can be altered easily in desire to lower or increase volume of output (electric power, labour, most raw materials).</a:t>
            </a:r>
          </a:p>
          <a:p>
            <a:endParaRPr lang="en-US" dirty="0"/>
          </a:p>
          <a:p>
            <a:endParaRPr lang="en-US" dirty="0"/>
          </a:p>
          <a:p>
            <a:br>
              <a:rPr lang="en-US" dirty="0">
                <a:solidFill>
                  <a:srgbClr val="000000"/>
                </a:solidFill>
              </a:rPr>
            </a:br>
            <a:endParaRPr lang="en-US" u="none" strike="noStrike" dirty="0">
              <a:solidFill>
                <a:srgbClr val="000000"/>
              </a:solidFill>
              <a:effectLst/>
            </a:endParaRPr>
          </a:p>
        </p:txBody>
      </p:sp>
    </p:spTree>
    <p:extLst>
      <p:ext uri="{BB962C8B-B14F-4D97-AF65-F5344CB8AC3E}">
        <p14:creationId xmlns:p14="http://schemas.microsoft.com/office/powerpoint/2010/main" val="1725114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4</a:t>
            </a:fld>
            <a:endParaRPr lang="en-GB" dirty="0"/>
          </a:p>
        </p:txBody>
      </p:sp>
      <p:sp>
        <p:nvSpPr>
          <p:cNvPr id="6" name="Content Placeholder 5"/>
          <p:cNvSpPr>
            <a:spLocks noGrp="1"/>
          </p:cNvSpPr>
          <p:nvPr>
            <p:ph idx="4294967295"/>
          </p:nvPr>
        </p:nvSpPr>
        <p:spPr>
          <a:xfrm>
            <a:off x="0" y="267281"/>
            <a:ext cx="10515600" cy="4351338"/>
          </a:xfrm>
        </p:spPr>
        <p:txBody>
          <a:bodyPr/>
          <a:lstStyle/>
          <a:p>
            <a:pPr marL="0" indent="0">
              <a:buNone/>
            </a:pPr>
            <a:r>
              <a:rPr lang="en-US" sz="2400" b="1" dirty="0"/>
              <a:t>Short-run</a:t>
            </a:r>
            <a:r>
              <a:rPr lang="en-US" sz="2400" dirty="0"/>
              <a:t> – Time period so short that the firm is constrained from varying the quantity of its fixed inputs.</a:t>
            </a:r>
          </a:p>
          <a:p>
            <a:pPr marL="0" indent="0">
              <a:buNone/>
            </a:pPr>
            <a:endParaRPr lang="en-US" sz="2400" dirty="0"/>
          </a:p>
          <a:p>
            <a:pPr marL="0" indent="0">
              <a:buNone/>
            </a:pPr>
            <a:r>
              <a:rPr lang="en-US" sz="2400" b="1" dirty="0"/>
              <a:t>Long-run –</a:t>
            </a:r>
            <a:r>
              <a:rPr lang="en-US" sz="2400" dirty="0"/>
              <a:t> Time period sufficiently long to allow all inputs to be varied – no inputs are fixed including technology</a:t>
            </a:r>
          </a:p>
          <a:p>
            <a:pPr marL="0" indent="0">
              <a:buNone/>
            </a:pPr>
            <a:endParaRPr lang="en-US" sz="2400" dirty="0"/>
          </a:p>
          <a:p>
            <a:pPr marL="0" indent="0">
              <a:buNone/>
            </a:pPr>
            <a:r>
              <a:rPr lang="en-US" sz="2400" b="1" dirty="0"/>
              <a:t>Short-run production function</a:t>
            </a:r>
          </a:p>
          <a:p>
            <a:pPr marL="0" indent="0">
              <a:buNone/>
            </a:pPr>
            <a:endParaRPr lang="en-US" sz="2400" dirty="0"/>
          </a:p>
          <a:p>
            <a:pPr marL="0" indent="0">
              <a:buNone/>
            </a:pPr>
            <a:r>
              <a:rPr lang="en-US" dirty="0">
                <a:latin typeface="Arial" panose="020B0604020202020204" pitchFamily="34" charset="0"/>
              </a:rPr>
              <a:t>	</a:t>
            </a:r>
            <a:r>
              <a:rPr lang="en-US" sz="2400" dirty="0"/>
              <a:t>Q = f (Xa, Xb,  / Xc,…….. Xn) </a:t>
            </a:r>
          </a:p>
        </p:txBody>
      </p:sp>
      <p:sp>
        <p:nvSpPr>
          <p:cNvPr id="8" name="TextBox 7"/>
          <p:cNvSpPr txBox="1"/>
          <p:nvPr/>
        </p:nvSpPr>
        <p:spPr>
          <a:xfrm>
            <a:off x="1661376" y="3966692"/>
            <a:ext cx="3103808" cy="369332"/>
          </a:xfrm>
          <a:prstGeom prst="rect">
            <a:avLst/>
          </a:prstGeom>
          <a:noFill/>
        </p:spPr>
        <p:txBody>
          <a:bodyPr wrap="square" rtlCol="0">
            <a:spAutoFit/>
          </a:bodyPr>
          <a:lstStyle/>
          <a:p>
            <a:r>
              <a:rPr lang="en-US" dirty="0"/>
              <a:t> Variable       fixed inputs </a:t>
            </a:r>
          </a:p>
        </p:txBody>
      </p:sp>
    </p:spTree>
    <p:extLst>
      <p:ext uri="{BB962C8B-B14F-4D97-AF65-F5344CB8AC3E}">
        <p14:creationId xmlns:p14="http://schemas.microsoft.com/office/powerpoint/2010/main" val="2889297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a:xfrm>
            <a:off x="4064358" y="6356350"/>
            <a:ext cx="4114800" cy="365125"/>
          </a:xfrm>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5</a:t>
            </a:fld>
            <a:endParaRPr lang="en-GB" dirty="0"/>
          </a:p>
        </p:txBody>
      </p:sp>
      <mc:AlternateContent xmlns:mc="http://schemas.openxmlformats.org/markup-compatibility/2006" xmlns:a14="http://schemas.microsoft.com/office/drawing/2010/main">
        <mc:Choice Requires="a14">
          <p:sp>
            <p:nvSpPr>
              <p:cNvPr id="6" name="Content Placeholder 5"/>
              <p:cNvSpPr>
                <a:spLocks noGrp="1"/>
              </p:cNvSpPr>
              <p:nvPr>
                <p:ph idx="4294967295"/>
              </p:nvPr>
            </p:nvSpPr>
            <p:spPr>
              <a:xfrm>
                <a:off x="0" y="241524"/>
                <a:ext cx="12041746" cy="4351338"/>
              </a:xfrm>
            </p:spPr>
            <p:txBody>
              <a:bodyPr>
                <a:normAutofit fontScale="25000" lnSpcReduction="20000"/>
              </a:bodyPr>
              <a:lstStyle/>
              <a:p>
                <a:pPr marL="0" indent="0">
                  <a:buNone/>
                </a:pPr>
                <a:r>
                  <a:rPr lang="en-US" sz="11200" b="1" dirty="0"/>
                  <a:t>Cost functions – in short-run</a:t>
                </a:r>
              </a:p>
              <a:p>
                <a:pPr marL="0" indent="0">
                  <a:buNone/>
                </a:pPr>
                <a:endParaRPr lang="en-US" sz="7200" dirty="0"/>
              </a:p>
              <a:p>
                <a:pPr marL="0" indent="0">
                  <a:buNone/>
                </a:pPr>
                <a:r>
                  <a:rPr lang="en-US" sz="8000" b="1" dirty="0"/>
                  <a:t>Variable costs: </a:t>
                </a:r>
                <a:r>
                  <a:rPr lang="en-US" sz="8000" dirty="0"/>
                  <a:t>costs vary with level of production (e.g., labour, materials).</a:t>
                </a:r>
              </a:p>
              <a:p>
                <a:pPr marL="0" indent="0">
                  <a:buNone/>
                </a:pPr>
                <a:r>
                  <a:rPr lang="en-US" sz="8000" b="1" dirty="0"/>
                  <a:t>Fixed costs: </a:t>
                </a:r>
                <a:r>
                  <a:rPr lang="en-US" sz="8000" dirty="0"/>
                  <a:t>(also referred to as overhead costs) remain relatively constant regardless of the level of production activity. They tend to be proportional to time and independent of the number of units produced (e.g rent, licence fees, R&amp;D, insurance).</a:t>
                </a:r>
              </a:p>
              <a:p>
                <a:pPr marL="0" indent="0">
                  <a:buNone/>
                </a:pPr>
                <a:endParaRPr lang="en-US" sz="8000" dirty="0"/>
              </a:p>
              <a:p>
                <a:pPr marL="0" indent="0">
                  <a:buNone/>
                </a:pPr>
                <a:r>
                  <a:rPr lang="en-US" sz="8000" dirty="0"/>
                  <a:t>				TC = TFC +TVC</a:t>
                </a:r>
              </a:p>
              <a:p>
                <a:pPr marL="0" indent="0">
                  <a:buNone/>
                </a:pPr>
                <a:r>
                  <a:rPr lang="en-US" sz="8000" dirty="0"/>
                  <a:t>Where,	                   TC = Total cost</a:t>
                </a:r>
              </a:p>
              <a:p>
                <a:pPr marL="0" indent="0">
                  <a:buNone/>
                </a:pPr>
                <a:r>
                  <a:rPr lang="en-US" sz="8000" dirty="0"/>
                  <a:t>		TFC = Total fixed cost</a:t>
                </a:r>
              </a:p>
              <a:p>
                <a:pPr marL="0" indent="0">
                  <a:buNone/>
                </a:pPr>
                <a:r>
                  <a:rPr lang="en-US" sz="8000" dirty="0"/>
                  <a:t>		TVC = Total variable cost</a:t>
                </a:r>
              </a:p>
              <a:p>
                <a:pPr marL="0" indent="0">
                  <a:buNone/>
                </a:pPr>
                <a:endParaRPr lang="en-US" sz="8000" dirty="0"/>
              </a:p>
              <a:p>
                <a:pPr marL="0" indent="0">
                  <a:buNone/>
                </a:pPr>
                <a:r>
                  <a:rPr lang="en-US" sz="8000" dirty="0"/>
                  <a:t>			TFC = </a:t>
                </a:r>
                <a14:m>
                  <m:oMath xmlns:m="http://schemas.openxmlformats.org/officeDocument/2006/math">
                    <m:nary>
                      <m:naryPr>
                        <m:chr m:val="∑"/>
                        <m:ctrlPr>
                          <a:rPr lang="pt-BR" sz="8000" i="1" smtClean="0">
                            <a:latin typeface="Cambria Math" panose="02040503050406030204" pitchFamily="18" charset="0"/>
                          </a:rPr>
                        </m:ctrlPr>
                      </m:naryPr>
                      <m:sub>
                        <m:r>
                          <m:rPr>
                            <m:brk m:alnAt="23"/>
                          </m:rPr>
                          <a:rPr lang="en-US" sz="8000" b="0" i="1" smtClean="0">
                            <a:latin typeface="Cambria Math" panose="02040503050406030204" pitchFamily="18" charset="0"/>
                          </a:rPr>
                          <m:t>𝑖</m:t>
                        </m:r>
                        <m:r>
                          <a:rPr lang="pt-BR" sz="8000" i="1" smtClean="0">
                            <a:latin typeface="Cambria Math" panose="02040503050406030204" pitchFamily="18" charset="0"/>
                          </a:rPr>
                          <m:t>=1</m:t>
                        </m:r>
                      </m:sub>
                      <m:sup>
                        <m:r>
                          <a:rPr lang="en-US" sz="8000" b="0" i="1" smtClean="0">
                            <a:latin typeface="Cambria Math" panose="02040503050406030204" pitchFamily="18" charset="0"/>
                          </a:rPr>
                          <m:t>𝑛</m:t>
                        </m:r>
                      </m:sup>
                      <m:e>
                        <m:r>
                          <a:rPr lang="en-US" sz="8000" b="0" i="1" smtClean="0">
                            <a:latin typeface="Cambria Math" panose="02040503050406030204" pitchFamily="18" charset="0"/>
                          </a:rPr>
                          <m:t>𝑝𝑖</m:t>
                        </m:r>
                        <m:r>
                          <a:rPr lang="en-US" sz="8000" b="0" i="1" smtClean="0">
                            <a:latin typeface="Cambria Math" panose="02040503050406030204" pitchFamily="18" charset="0"/>
                          </a:rPr>
                          <m:t>.</m:t>
                        </m:r>
                        <m:r>
                          <a:rPr lang="en-US" sz="8000" b="0" i="1" smtClean="0">
                            <a:latin typeface="Cambria Math" panose="02040503050406030204" pitchFamily="18" charset="0"/>
                          </a:rPr>
                          <m:t>𝑄𝑖</m:t>
                        </m:r>
                      </m:e>
                    </m:nary>
                  </m:oMath>
                </a14:m>
                <a:endParaRPr lang="en-US" sz="8000" dirty="0"/>
              </a:p>
              <a:p>
                <a:pPr marL="0" indent="0">
                  <a:buNone/>
                </a:pPr>
                <a:endParaRPr lang="en-US" sz="8000" dirty="0"/>
              </a:p>
              <a:p>
                <a:pPr marL="0" indent="0">
                  <a:buNone/>
                </a:pPr>
                <a:r>
                  <a:rPr lang="en-US" sz="8000" dirty="0"/>
                  <a:t>Where, 		pi = price of a specified fixed input</a:t>
                </a:r>
              </a:p>
              <a:p>
                <a:pPr marL="0" indent="0">
                  <a:buNone/>
                </a:pPr>
                <a:r>
                  <a:rPr lang="en-US" sz="8000" dirty="0"/>
                  <a:t>		Qi = quantity of the specified fixed input</a:t>
                </a:r>
              </a:p>
              <a:p>
                <a:pPr marL="0" indent="0">
                  <a:buNone/>
                </a:pPr>
                <a:r>
                  <a:rPr lang="en-US" sz="8000" dirty="0"/>
                  <a:t>		n = number of various fixed inputs</a:t>
                </a:r>
              </a:p>
              <a:p>
                <a:pPr marL="0" indent="0">
                  <a:buNone/>
                </a:pPr>
                <a:endParaRPr lang="en-US" sz="8000" dirty="0"/>
              </a:p>
              <a:p>
                <a:pPr marL="0" indent="0">
                  <a:buNone/>
                </a:pPr>
                <a:r>
                  <a:rPr lang="en-US" sz="8000" dirty="0"/>
                  <a:t>				</a:t>
                </a:r>
              </a:p>
              <a:p>
                <a:pPr marL="0" indent="0">
                  <a:buNone/>
                </a:pPr>
                <a:endParaRPr lang="en-US" sz="8000" dirty="0"/>
              </a:p>
            </p:txBody>
          </p:sp>
        </mc:Choice>
        <mc:Fallback xmlns="">
          <p:sp>
            <p:nvSpPr>
              <p:cNvPr id="6" name="Content Placeholder 5"/>
              <p:cNvSpPr>
                <a:spLocks noGrp="1" noRot="1" noChangeAspect="1" noMove="1" noResize="1" noEditPoints="1" noAdjustHandles="1" noChangeArrowheads="1" noChangeShapeType="1" noTextEdit="1"/>
              </p:cNvSpPr>
              <p:nvPr>
                <p:ph idx="4294967295"/>
              </p:nvPr>
            </p:nvSpPr>
            <p:spPr>
              <a:xfrm>
                <a:off x="0" y="241524"/>
                <a:ext cx="12041746" cy="4351338"/>
              </a:xfrm>
              <a:blipFill>
                <a:blip r:embed="rId2"/>
                <a:stretch>
                  <a:fillRect l="-1013" t="-3927" b="-30856"/>
                </a:stretch>
              </a:blipFill>
            </p:spPr>
            <p:txBody>
              <a:bodyPr/>
              <a:lstStyle/>
              <a:p>
                <a:r>
                  <a:rPr lang="en-ZM">
                    <a:noFill/>
                  </a:rPr>
                  <a:t> </a:t>
                </a:r>
              </a:p>
            </p:txBody>
          </p:sp>
        </mc:Fallback>
      </mc:AlternateContent>
    </p:spTree>
    <p:extLst>
      <p:ext uri="{BB962C8B-B14F-4D97-AF65-F5344CB8AC3E}">
        <p14:creationId xmlns:p14="http://schemas.microsoft.com/office/powerpoint/2010/main" val="3982986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6</a:t>
            </a:fld>
            <a:endParaRPr lang="en-GB" dirty="0"/>
          </a:p>
        </p:txBody>
      </p:sp>
      <mc:AlternateContent xmlns:mc="http://schemas.openxmlformats.org/markup-compatibility/2006" xmlns:a14="http://schemas.microsoft.com/office/drawing/2010/main">
        <mc:Choice Requires="a14">
          <p:sp>
            <p:nvSpPr>
              <p:cNvPr id="6" name="Content Placeholder 5"/>
              <p:cNvSpPr>
                <a:spLocks noGrp="1"/>
              </p:cNvSpPr>
              <p:nvPr>
                <p:ph idx="4294967295"/>
              </p:nvPr>
            </p:nvSpPr>
            <p:spPr>
              <a:xfrm>
                <a:off x="225287" y="262057"/>
                <a:ext cx="11128513" cy="5317108"/>
              </a:xfrm>
            </p:spPr>
            <p:txBody>
              <a:bodyPr>
                <a:normAutofit/>
              </a:bodyPr>
              <a:lstStyle/>
              <a:p>
                <a:pPr marL="0" indent="0">
                  <a:buNone/>
                </a:pPr>
                <a:r>
                  <a:rPr lang="en-US" sz="2400" b="1" dirty="0"/>
                  <a:t>Similarly, </a:t>
                </a:r>
              </a:p>
              <a:p>
                <a:pPr marL="0" indent="0">
                  <a:buNone/>
                </a:pPr>
                <a:endParaRPr lang="en-US" sz="2400" dirty="0"/>
              </a:p>
              <a:p>
                <a:pPr marL="0" indent="0">
                  <a:buNone/>
                </a:pPr>
                <a:r>
                  <a:rPr lang="en-US" sz="2400" dirty="0"/>
                  <a:t>Total variable cost (TVC) is:</a:t>
                </a:r>
              </a:p>
              <a:p>
                <a:pPr marL="0" indent="0">
                  <a:buNone/>
                </a:pPr>
                <a:endParaRPr lang="en-US" sz="2400" dirty="0"/>
              </a:p>
              <a:p>
                <a:pPr marL="0" indent="0">
                  <a:buNone/>
                </a:pPr>
                <a:r>
                  <a:rPr lang="en-US" sz="2400" dirty="0"/>
                  <a:t>			TVC = </a:t>
                </a:r>
                <a14:m>
                  <m:oMath xmlns:m="http://schemas.openxmlformats.org/officeDocument/2006/math">
                    <m:nary>
                      <m:naryPr>
                        <m:chr m:val="∑"/>
                        <m:ctrlPr>
                          <a:rPr lang="pt-BR" sz="2400" i="1">
                            <a:latin typeface="Cambria Math" panose="02040503050406030204" pitchFamily="18" charset="0"/>
                          </a:rPr>
                        </m:ctrlPr>
                      </m:naryPr>
                      <m:sub>
                        <m:r>
                          <a:rPr lang="en-US" sz="2400" i="1">
                            <a:latin typeface="Cambria Math" panose="02040503050406030204" pitchFamily="18" charset="0"/>
                          </a:rPr>
                          <m:t>𝑗</m:t>
                        </m:r>
                        <m:r>
                          <a:rPr lang="pt-BR" sz="2400" i="1">
                            <a:latin typeface="Cambria Math" panose="02040503050406030204" pitchFamily="18" charset="0"/>
                          </a:rPr>
                          <m:t>=1</m:t>
                        </m:r>
                      </m:sub>
                      <m:sup>
                        <m:r>
                          <a:rPr lang="en-US" sz="2400" i="1">
                            <a:latin typeface="Cambria Math" panose="02040503050406030204" pitchFamily="18" charset="0"/>
                          </a:rPr>
                          <m:t>𝑛</m:t>
                        </m:r>
                      </m:sup>
                      <m:e>
                        <m:r>
                          <a:rPr lang="en-US" sz="2400" i="1">
                            <a:latin typeface="Cambria Math" panose="02040503050406030204" pitchFamily="18" charset="0"/>
                          </a:rPr>
                          <m:t>𝑝𝑗</m:t>
                        </m:r>
                        <m:r>
                          <a:rPr lang="en-US" sz="2400" i="1">
                            <a:latin typeface="Cambria Math" panose="02040503050406030204" pitchFamily="18" charset="0"/>
                          </a:rPr>
                          <m:t>.</m:t>
                        </m:r>
                        <m:r>
                          <a:rPr lang="en-US" sz="2400" i="1">
                            <a:latin typeface="Cambria Math" panose="02040503050406030204" pitchFamily="18" charset="0"/>
                          </a:rPr>
                          <m:t>𝑄𝑗</m:t>
                        </m:r>
                      </m:e>
                    </m:nary>
                  </m:oMath>
                </a14:m>
                <a:endParaRPr lang="en-US" sz="2400" dirty="0"/>
              </a:p>
              <a:p>
                <a:pPr marL="0" indent="0">
                  <a:buNone/>
                </a:pPr>
                <a:endParaRPr lang="en-US" sz="2400" dirty="0"/>
              </a:p>
              <a:p>
                <a:pPr marL="0" indent="0">
                  <a:buNone/>
                </a:pPr>
                <a:r>
                  <a:rPr lang="en-US" sz="2400" dirty="0"/>
                  <a:t>Where, 	</a:t>
                </a:r>
                <a:r>
                  <a:rPr lang="en-US" sz="2400" i="1" dirty="0"/>
                  <a:t>pj</a:t>
                </a:r>
                <a:r>
                  <a:rPr lang="en-US" sz="2400" dirty="0"/>
                  <a:t> = price of a specified variable input</a:t>
                </a:r>
              </a:p>
              <a:p>
                <a:pPr marL="0" indent="0">
                  <a:buNone/>
                </a:pPr>
                <a:r>
                  <a:rPr lang="en-US" sz="2400" dirty="0"/>
                  <a:t>		</a:t>
                </a:r>
                <a:r>
                  <a:rPr lang="en-US" sz="2400" i="1" dirty="0" err="1"/>
                  <a:t>Qj</a:t>
                </a:r>
                <a:r>
                  <a:rPr lang="en-US" sz="2400" i="1" dirty="0"/>
                  <a:t>  </a:t>
                </a:r>
                <a:r>
                  <a:rPr lang="en-US" sz="2400" dirty="0"/>
                  <a:t>= quantity of the specified variable input</a:t>
                </a:r>
              </a:p>
              <a:p>
                <a:pPr marL="0" indent="0">
                  <a:buNone/>
                </a:pPr>
                <a:r>
                  <a:rPr lang="en-US" sz="2400" dirty="0"/>
                  <a:t>		n = number of various variable inputs</a:t>
                </a:r>
              </a:p>
              <a:p>
                <a:pPr marL="0" indent="0">
                  <a:buNone/>
                </a:pPr>
                <a:endParaRPr lang="en-US" sz="2400" dirty="0"/>
              </a:p>
              <a:p>
                <a:pPr marL="0" indent="0">
                  <a:buNone/>
                </a:pPr>
                <a:r>
                  <a:rPr lang="en-US" sz="2400" dirty="0"/>
                  <a:t>Therefore, 	TC = </a:t>
                </a:r>
                <a14:m>
                  <m:oMath xmlns:m="http://schemas.openxmlformats.org/officeDocument/2006/math">
                    <m:nary>
                      <m:naryPr>
                        <m:chr m:val="∑"/>
                        <m:ctrlPr>
                          <a:rPr lang="pt-BR" sz="2400" i="1">
                            <a:latin typeface="Cambria Math" panose="02040503050406030204" pitchFamily="18" charset="0"/>
                          </a:rPr>
                        </m:ctrlPr>
                      </m:naryPr>
                      <m:sub>
                        <m:r>
                          <m:rPr>
                            <m:brk m:alnAt="23"/>
                          </m:rPr>
                          <a:rPr lang="en-US" sz="2400" i="1">
                            <a:latin typeface="Cambria Math" panose="02040503050406030204" pitchFamily="18" charset="0"/>
                          </a:rPr>
                          <m:t>𝑖</m:t>
                        </m:r>
                        <m:r>
                          <a:rPr lang="pt-BR" sz="2400" i="1">
                            <a:latin typeface="Cambria Math" panose="02040503050406030204" pitchFamily="18" charset="0"/>
                          </a:rPr>
                          <m:t>=1</m:t>
                        </m:r>
                      </m:sub>
                      <m:sup>
                        <m:r>
                          <a:rPr lang="en-US" sz="2400" i="1">
                            <a:latin typeface="Cambria Math" panose="02040503050406030204" pitchFamily="18" charset="0"/>
                          </a:rPr>
                          <m:t>𝑛</m:t>
                        </m:r>
                      </m:sup>
                      <m:e>
                        <m:r>
                          <a:rPr lang="en-US" sz="2400" i="1">
                            <a:latin typeface="Cambria Math" panose="02040503050406030204" pitchFamily="18" charset="0"/>
                          </a:rPr>
                          <m:t>𝑝𝑖</m:t>
                        </m:r>
                        <m:r>
                          <a:rPr lang="en-US" sz="2400" i="1">
                            <a:latin typeface="Cambria Math" panose="02040503050406030204" pitchFamily="18" charset="0"/>
                          </a:rPr>
                          <m:t>.</m:t>
                        </m:r>
                        <m:r>
                          <a:rPr lang="en-US" sz="2400" b="0" i="1" smtClean="0">
                            <a:latin typeface="Cambria Math" panose="02040503050406030204" pitchFamily="18" charset="0"/>
                          </a:rPr>
                          <m:t>𝑄</m:t>
                        </m:r>
                        <m:r>
                          <a:rPr lang="en-US" sz="2400" i="1">
                            <a:latin typeface="Cambria Math" panose="02040503050406030204" pitchFamily="18" charset="0"/>
                          </a:rPr>
                          <m:t>𝑖</m:t>
                        </m:r>
                      </m:e>
                    </m:nary>
                  </m:oMath>
                </a14:m>
                <a:r>
                  <a:rPr lang="en-US" sz="2400" dirty="0"/>
                  <a:t> + </a:t>
                </a:r>
                <a14:m>
                  <m:oMath xmlns:m="http://schemas.openxmlformats.org/officeDocument/2006/math">
                    <m:nary>
                      <m:naryPr>
                        <m:chr m:val="∑"/>
                        <m:ctrlPr>
                          <a:rPr lang="pt-BR" sz="2400" i="1">
                            <a:latin typeface="Cambria Math" panose="02040503050406030204" pitchFamily="18" charset="0"/>
                          </a:rPr>
                        </m:ctrlPr>
                      </m:naryPr>
                      <m:sub>
                        <m:r>
                          <a:rPr lang="en-US" sz="2400" i="1">
                            <a:latin typeface="Cambria Math" panose="02040503050406030204" pitchFamily="18" charset="0"/>
                          </a:rPr>
                          <m:t>𝑗</m:t>
                        </m:r>
                        <m:r>
                          <a:rPr lang="pt-BR" sz="2400" i="1">
                            <a:latin typeface="Cambria Math" panose="02040503050406030204" pitchFamily="18" charset="0"/>
                          </a:rPr>
                          <m:t>=1</m:t>
                        </m:r>
                      </m:sub>
                      <m:sup>
                        <m:r>
                          <a:rPr lang="en-US" sz="2400" i="1">
                            <a:latin typeface="Cambria Math" panose="02040503050406030204" pitchFamily="18" charset="0"/>
                          </a:rPr>
                          <m:t>𝑛</m:t>
                        </m:r>
                      </m:sup>
                      <m:e>
                        <m:r>
                          <a:rPr lang="en-US" sz="2400" i="1">
                            <a:latin typeface="Cambria Math" panose="02040503050406030204" pitchFamily="18" charset="0"/>
                          </a:rPr>
                          <m:t>𝑝𝑗</m:t>
                        </m:r>
                        <m:r>
                          <a:rPr lang="en-US" sz="2400" i="1">
                            <a:latin typeface="Cambria Math" panose="02040503050406030204" pitchFamily="18" charset="0"/>
                          </a:rPr>
                          <m:t>.</m:t>
                        </m:r>
                        <m:r>
                          <a:rPr lang="en-US" sz="2400" b="0" i="1" smtClean="0">
                            <a:latin typeface="Cambria Math" panose="02040503050406030204" pitchFamily="18" charset="0"/>
                          </a:rPr>
                          <m:t>𝑄</m:t>
                        </m:r>
                        <m:r>
                          <a:rPr lang="en-US" sz="2400" i="1">
                            <a:latin typeface="Cambria Math" panose="02040503050406030204" pitchFamily="18" charset="0"/>
                          </a:rPr>
                          <m:t>𝑗</m:t>
                        </m:r>
                      </m:e>
                    </m:nary>
                  </m:oMath>
                </a14:m>
                <a:endParaRPr lang="en-US" sz="2400" dirty="0"/>
              </a:p>
            </p:txBody>
          </p:sp>
        </mc:Choice>
        <mc:Fallback xmlns="">
          <p:sp>
            <p:nvSpPr>
              <p:cNvPr id="6" name="Content Placeholder 5"/>
              <p:cNvSpPr>
                <a:spLocks noGrp="1" noRot="1" noChangeAspect="1" noMove="1" noResize="1" noEditPoints="1" noAdjustHandles="1" noChangeArrowheads="1" noChangeShapeType="1" noTextEdit="1"/>
              </p:cNvSpPr>
              <p:nvPr>
                <p:ph idx="4294967295"/>
              </p:nvPr>
            </p:nvSpPr>
            <p:spPr>
              <a:xfrm>
                <a:off x="225287" y="262057"/>
                <a:ext cx="11128513" cy="5317108"/>
              </a:xfrm>
              <a:blipFill>
                <a:blip r:embed="rId2"/>
                <a:stretch>
                  <a:fillRect l="-876" t="-1606" b="-11697"/>
                </a:stretch>
              </a:blipFill>
            </p:spPr>
            <p:txBody>
              <a:bodyPr/>
              <a:lstStyle/>
              <a:p>
                <a:r>
                  <a:rPr lang="en-ZM">
                    <a:noFill/>
                  </a:rPr>
                  <a:t> </a:t>
                </a:r>
              </a:p>
            </p:txBody>
          </p:sp>
        </mc:Fallback>
      </mc:AlternateContent>
    </p:spTree>
    <p:extLst>
      <p:ext uri="{BB962C8B-B14F-4D97-AF65-F5344CB8AC3E}">
        <p14:creationId xmlns:p14="http://schemas.microsoft.com/office/powerpoint/2010/main" val="661508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7</a:t>
            </a:fld>
            <a:endParaRPr lang="en-GB" dirty="0"/>
          </a:p>
        </p:txBody>
      </p:sp>
      <p:sp>
        <p:nvSpPr>
          <p:cNvPr id="6" name="Content Placeholder 5"/>
          <p:cNvSpPr>
            <a:spLocks noGrp="1"/>
          </p:cNvSpPr>
          <p:nvPr>
            <p:ph idx="4294967295"/>
          </p:nvPr>
        </p:nvSpPr>
        <p:spPr>
          <a:xfrm>
            <a:off x="0" y="151570"/>
            <a:ext cx="10515600" cy="5677730"/>
          </a:xfrm>
        </p:spPr>
        <p:txBody>
          <a:bodyPr>
            <a:normAutofit/>
          </a:bodyPr>
          <a:lstStyle/>
          <a:p>
            <a:pPr marL="0" indent="0">
              <a:buNone/>
            </a:pPr>
            <a:r>
              <a:rPr lang="en-US" b="1" dirty="0"/>
              <a:t>DEFINITIONS:</a:t>
            </a:r>
          </a:p>
          <a:p>
            <a:pPr marL="0" indent="0">
              <a:buNone/>
            </a:pPr>
            <a:endParaRPr lang="en-US" dirty="0"/>
          </a:p>
          <a:p>
            <a:r>
              <a:rPr lang="en-US" b="1" dirty="0"/>
              <a:t>Totals: </a:t>
            </a:r>
            <a:r>
              <a:rPr lang="en-US" dirty="0"/>
              <a:t>Total (costs, revenues, profits) as a function of output</a:t>
            </a:r>
          </a:p>
          <a:p>
            <a:r>
              <a:rPr lang="en-US" b="1" dirty="0"/>
              <a:t>Averages: </a:t>
            </a:r>
            <a:r>
              <a:rPr lang="en-US" dirty="0"/>
              <a:t>(costs, revenues, profits) at a given level of output.</a:t>
            </a:r>
          </a:p>
          <a:p>
            <a:r>
              <a:rPr lang="en-US" b="1" dirty="0"/>
              <a:t>Marginals: </a:t>
            </a:r>
            <a:r>
              <a:rPr lang="en-US" dirty="0"/>
              <a:t>Amount of (cost, revenue, profit) added to the total amount by each additional unit of output, at a given level of output.</a:t>
            </a:r>
          </a:p>
          <a:p>
            <a:endParaRPr lang="en-US" dirty="0"/>
          </a:p>
          <a:p>
            <a:endParaRPr lang="en-US" sz="2400" dirty="0"/>
          </a:p>
        </p:txBody>
      </p:sp>
    </p:spTree>
    <p:extLst>
      <p:ext uri="{BB962C8B-B14F-4D97-AF65-F5344CB8AC3E}">
        <p14:creationId xmlns:p14="http://schemas.microsoft.com/office/powerpoint/2010/main" val="2190872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8</a:t>
            </a:fld>
            <a:endParaRPr lang="en-GB" dirty="0"/>
          </a:p>
        </p:txBody>
      </p:sp>
      <p:sp>
        <p:nvSpPr>
          <p:cNvPr id="6" name="Content Placeholder 5"/>
          <p:cNvSpPr>
            <a:spLocks noGrp="1"/>
          </p:cNvSpPr>
          <p:nvPr>
            <p:ph idx="4294967295"/>
          </p:nvPr>
        </p:nvSpPr>
        <p:spPr>
          <a:xfrm>
            <a:off x="0" y="357433"/>
            <a:ext cx="10515600" cy="4351338"/>
          </a:xfrm>
        </p:spPr>
        <p:txBody>
          <a:bodyPr/>
          <a:lstStyle/>
          <a:p>
            <a:pPr marL="0" indent="0">
              <a:buNone/>
            </a:pPr>
            <a:r>
              <a:rPr lang="en-US" dirty="0"/>
              <a:t>Cost behavior with increasing and decreasing returns to variable input in short-run</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2104843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08/04/2021</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9</a:t>
            </a:fld>
            <a:endParaRPr lang="en-GB" dirty="0"/>
          </a:p>
        </p:txBody>
      </p:sp>
      <p:cxnSp>
        <p:nvCxnSpPr>
          <p:cNvPr id="6" name="Straight Arrow Connector 5"/>
          <p:cNvCxnSpPr/>
          <p:nvPr/>
        </p:nvCxnSpPr>
        <p:spPr>
          <a:xfrm flipV="1">
            <a:off x="2222695" y="901521"/>
            <a:ext cx="18229" cy="462708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222695" y="5528603"/>
            <a:ext cx="676656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240924" y="4557932"/>
            <a:ext cx="6369676" cy="56271"/>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13" name="Freeform 12"/>
          <p:cNvSpPr/>
          <p:nvPr/>
        </p:nvSpPr>
        <p:spPr>
          <a:xfrm>
            <a:off x="2259153" y="2304412"/>
            <a:ext cx="5190979" cy="3224191"/>
          </a:xfrm>
          <a:custGeom>
            <a:avLst/>
            <a:gdLst>
              <a:gd name="connsiteX0" fmla="*/ 0 w 5190979"/>
              <a:gd name="connsiteY0" fmla="*/ 3224191 h 3224191"/>
              <a:gd name="connsiteX1" fmla="*/ 2700997 w 5190979"/>
              <a:gd name="connsiteY1" fmla="*/ 1831490 h 3224191"/>
              <a:gd name="connsiteX2" fmla="*/ 4009293 w 5190979"/>
              <a:gd name="connsiteY2" fmla="*/ 101163 h 3224191"/>
              <a:gd name="connsiteX3" fmla="*/ 5190979 w 5190979"/>
              <a:gd name="connsiteY3" fmla="*/ 354382 h 3224191"/>
            </a:gdLst>
            <a:ahLst/>
            <a:cxnLst>
              <a:cxn ang="0">
                <a:pos x="connsiteX0" y="connsiteY0"/>
              </a:cxn>
              <a:cxn ang="0">
                <a:pos x="connsiteX1" y="connsiteY1"/>
              </a:cxn>
              <a:cxn ang="0">
                <a:pos x="connsiteX2" y="connsiteY2"/>
              </a:cxn>
              <a:cxn ang="0">
                <a:pos x="connsiteX3" y="connsiteY3"/>
              </a:cxn>
            </a:cxnLst>
            <a:rect l="l" t="t" r="r" b="b"/>
            <a:pathLst>
              <a:path w="5190979" h="3224191">
                <a:moveTo>
                  <a:pt x="0" y="3224191"/>
                </a:moveTo>
                <a:cubicBezTo>
                  <a:pt x="1016391" y="2788093"/>
                  <a:pt x="2032782" y="2351995"/>
                  <a:pt x="2700997" y="1831490"/>
                </a:cubicBezTo>
                <a:cubicBezTo>
                  <a:pt x="3369212" y="1310985"/>
                  <a:pt x="3594296" y="347348"/>
                  <a:pt x="4009293" y="101163"/>
                </a:cubicBezTo>
                <a:cubicBezTo>
                  <a:pt x="4424290" y="-145022"/>
                  <a:pt x="4807634" y="104680"/>
                  <a:pt x="5190979" y="354382"/>
                </a:cubicBezTo>
              </a:path>
            </a:pathLst>
          </a:cu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2277382" y="1333740"/>
            <a:ext cx="5190979" cy="3224191"/>
          </a:xfrm>
          <a:custGeom>
            <a:avLst/>
            <a:gdLst>
              <a:gd name="connsiteX0" fmla="*/ 0 w 5190979"/>
              <a:gd name="connsiteY0" fmla="*/ 3224191 h 3224191"/>
              <a:gd name="connsiteX1" fmla="*/ 2700997 w 5190979"/>
              <a:gd name="connsiteY1" fmla="*/ 1831490 h 3224191"/>
              <a:gd name="connsiteX2" fmla="*/ 4009293 w 5190979"/>
              <a:gd name="connsiteY2" fmla="*/ 101163 h 3224191"/>
              <a:gd name="connsiteX3" fmla="*/ 5190979 w 5190979"/>
              <a:gd name="connsiteY3" fmla="*/ 354382 h 3224191"/>
            </a:gdLst>
            <a:ahLst/>
            <a:cxnLst>
              <a:cxn ang="0">
                <a:pos x="connsiteX0" y="connsiteY0"/>
              </a:cxn>
              <a:cxn ang="0">
                <a:pos x="connsiteX1" y="connsiteY1"/>
              </a:cxn>
              <a:cxn ang="0">
                <a:pos x="connsiteX2" y="connsiteY2"/>
              </a:cxn>
              <a:cxn ang="0">
                <a:pos x="connsiteX3" y="connsiteY3"/>
              </a:cxn>
            </a:cxnLst>
            <a:rect l="l" t="t" r="r" b="b"/>
            <a:pathLst>
              <a:path w="5190979" h="3224191">
                <a:moveTo>
                  <a:pt x="0" y="3224191"/>
                </a:moveTo>
                <a:cubicBezTo>
                  <a:pt x="1016391" y="2788093"/>
                  <a:pt x="2032782" y="2351995"/>
                  <a:pt x="2700997" y="1831490"/>
                </a:cubicBezTo>
                <a:cubicBezTo>
                  <a:pt x="3369212" y="1310985"/>
                  <a:pt x="3594296" y="347348"/>
                  <a:pt x="4009293" y="101163"/>
                </a:cubicBezTo>
                <a:cubicBezTo>
                  <a:pt x="4424290" y="-145022"/>
                  <a:pt x="4807634" y="104680"/>
                  <a:pt x="5190979" y="354382"/>
                </a:cubicBezTo>
              </a:path>
            </a:pathLst>
          </a:cu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7468360" y="1333740"/>
            <a:ext cx="2886253" cy="369332"/>
          </a:xfrm>
          <a:prstGeom prst="rect">
            <a:avLst/>
          </a:prstGeom>
          <a:noFill/>
        </p:spPr>
        <p:txBody>
          <a:bodyPr wrap="square" rtlCol="0">
            <a:spAutoFit/>
          </a:bodyPr>
          <a:lstStyle/>
          <a:p>
            <a:r>
              <a:rPr lang="en-US" dirty="0"/>
              <a:t>TC =Q = a + </a:t>
            </a:r>
            <a:r>
              <a:rPr lang="en-US" dirty="0" err="1"/>
              <a:t>bQ</a:t>
            </a:r>
            <a:r>
              <a:rPr lang="en-US" dirty="0"/>
              <a:t> - cQ</a:t>
            </a:r>
            <a:r>
              <a:rPr lang="en-US" baseline="30000" dirty="0"/>
              <a:t>2</a:t>
            </a:r>
            <a:r>
              <a:rPr lang="en-US" dirty="0"/>
              <a:t> + dQ</a:t>
            </a:r>
            <a:r>
              <a:rPr lang="en-US" baseline="30000" dirty="0"/>
              <a:t>3</a:t>
            </a:r>
            <a:r>
              <a:rPr lang="en-US" dirty="0"/>
              <a:t> </a:t>
            </a:r>
          </a:p>
        </p:txBody>
      </p:sp>
      <p:sp>
        <p:nvSpPr>
          <p:cNvPr id="7" name="TextBox 6"/>
          <p:cNvSpPr txBox="1"/>
          <p:nvPr/>
        </p:nvSpPr>
        <p:spPr>
          <a:xfrm>
            <a:off x="7486590" y="2619258"/>
            <a:ext cx="1142239" cy="369332"/>
          </a:xfrm>
          <a:prstGeom prst="rect">
            <a:avLst/>
          </a:prstGeom>
          <a:noFill/>
        </p:spPr>
        <p:txBody>
          <a:bodyPr wrap="square" rtlCol="0">
            <a:spAutoFit/>
          </a:bodyPr>
          <a:lstStyle/>
          <a:p>
            <a:r>
              <a:rPr lang="en-US" dirty="0"/>
              <a:t>TVC  </a:t>
            </a:r>
          </a:p>
        </p:txBody>
      </p:sp>
      <p:sp>
        <p:nvSpPr>
          <p:cNvPr id="8" name="TextBox 7"/>
          <p:cNvSpPr txBox="1"/>
          <p:nvPr/>
        </p:nvSpPr>
        <p:spPr>
          <a:xfrm>
            <a:off x="8698464" y="4429537"/>
            <a:ext cx="984739" cy="369332"/>
          </a:xfrm>
          <a:prstGeom prst="rect">
            <a:avLst/>
          </a:prstGeom>
          <a:noFill/>
        </p:spPr>
        <p:txBody>
          <a:bodyPr wrap="square" rtlCol="0">
            <a:spAutoFit/>
          </a:bodyPr>
          <a:lstStyle/>
          <a:p>
            <a:r>
              <a:rPr lang="en-US" dirty="0"/>
              <a:t>TFC</a:t>
            </a:r>
          </a:p>
        </p:txBody>
      </p:sp>
      <p:sp>
        <p:nvSpPr>
          <p:cNvPr id="11" name="TextBox 10"/>
          <p:cNvSpPr txBox="1"/>
          <p:nvPr/>
        </p:nvSpPr>
        <p:spPr>
          <a:xfrm>
            <a:off x="4914314" y="5630188"/>
            <a:ext cx="2363372" cy="369332"/>
          </a:xfrm>
          <a:prstGeom prst="rect">
            <a:avLst/>
          </a:prstGeom>
          <a:noFill/>
        </p:spPr>
        <p:txBody>
          <a:bodyPr wrap="square" rtlCol="0">
            <a:spAutoFit/>
          </a:bodyPr>
          <a:lstStyle/>
          <a:p>
            <a:r>
              <a:rPr lang="en-US" b="1" dirty="0"/>
              <a:t>Output Quantity (Q)</a:t>
            </a:r>
          </a:p>
        </p:txBody>
      </p:sp>
      <p:sp>
        <p:nvSpPr>
          <p:cNvPr id="14" name="TextBox 13"/>
          <p:cNvSpPr txBox="1"/>
          <p:nvPr/>
        </p:nvSpPr>
        <p:spPr>
          <a:xfrm>
            <a:off x="1772529" y="481807"/>
            <a:ext cx="1561514" cy="381016"/>
          </a:xfrm>
          <a:prstGeom prst="rect">
            <a:avLst/>
          </a:prstGeom>
          <a:noFill/>
        </p:spPr>
        <p:txBody>
          <a:bodyPr wrap="square" rtlCol="0">
            <a:spAutoFit/>
          </a:bodyPr>
          <a:lstStyle/>
          <a:p>
            <a:r>
              <a:rPr lang="en-US" b="1" dirty="0"/>
              <a:t>Cost ($)</a:t>
            </a:r>
          </a:p>
        </p:txBody>
      </p:sp>
      <p:sp>
        <p:nvSpPr>
          <p:cNvPr id="15" name="TextBox 14"/>
          <p:cNvSpPr txBox="1"/>
          <p:nvPr/>
        </p:nvSpPr>
        <p:spPr>
          <a:xfrm>
            <a:off x="3334043" y="6073674"/>
            <a:ext cx="5964701" cy="461665"/>
          </a:xfrm>
          <a:prstGeom prst="rect">
            <a:avLst/>
          </a:prstGeom>
          <a:noFill/>
        </p:spPr>
        <p:txBody>
          <a:bodyPr wrap="square" rtlCol="0">
            <a:spAutoFit/>
          </a:bodyPr>
          <a:lstStyle/>
          <a:p>
            <a:r>
              <a:rPr lang="en-US" sz="2400" b="1" dirty="0"/>
              <a:t>Figure: Cost functions curves – short-run</a:t>
            </a:r>
          </a:p>
        </p:txBody>
      </p:sp>
      <p:cxnSp>
        <p:nvCxnSpPr>
          <p:cNvPr id="17" name="Straight Connector 16"/>
          <p:cNvCxnSpPr/>
          <p:nvPr/>
        </p:nvCxnSpPr>
        <p:spPr>
          <a:xfrm flipV="1">
            <a:off x="2222695" y="862823"/>
            <a:ext cx="4422804" cy="4665780"/>
          </a:xfrm>
          <a:prstGeom prst="line">
            <a:avLst/>
          </a:prstGeom>
          <a:ln w="34925">
            <a:solidFill>
              <a:srgbClr val="2F7335">
                <a:alpha val="97647"/>
              </a:srgb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443003" y="481807"/>
            <a:ext cx="1364566" cy="369332"/>
          </a:xfrm>
          <a:prstGeom prst="rect">
            <a:avLst/>
          </a:prstGeom>
          <a:noFill/>
        </p:spPr>
        <p:txBody>
          <a:bodyPr wrap="square" rtlCol="0">
            <a:spAutoFit/>
          </a:bodyPr>
          <a:lstStyle/>
          <a:p>
            <a:r>
              <a:rPr lang="en-US" dirty="0"/>
              <a:t>TR</a:t>
            </a:r>
          </a:p>
        </p:txBody>
      </p:sp>
      <p:cxnSp>
        <p:nvCxnSpPr>
          <p:cNvPr id="21" name="Straight Connector 20"/>
          <p:cNvCxnSpPr/>
          <p:nvPr/>
        </p:nvCxnSpPr>
        <p:spPr>
          <a:xfrm flipH="1">
            <a:off x="3756074" y="3868615"/>
            <a:ext cx="28135" cy="1659988"/>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222695" y="3868615"/>
            <a:ext cx="1533379" cy="0"/>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549005" y="5573144"/>
            <a:ext cx="829994" cy="369332"/>
          </a:xfrm>
          <a:prstGeom prst="rect">
            <a:avLst/>
          </a:prstGeom>
          <a:noFill/>
        </p:spPr>
        <p:txBody>
          <a:bodyPr wrap="square" rtlCol="0">
            <a:spAutoFit/>
          </a:bodyPr>
          <a:lstStyle/>
          <a:p>
            <a:r>
              <a:rPr lang="en-US" dirty="0"/>
              <a:t>BE</a:t>
            </a:r>
          </a:p>
        </p:txBody>
      </p:sp>
      <p:cxnSp>
        <p:nvCxnSpPr>
          <p:cNvPr id="31" name="Straight Arrow Connector 30"/>
          <p:cNvCxnSpPr/>
          <p:nvPr/>
        </p:nvCxnSpPr>
        <p:spPr>
          <a:xfrm flipH="1">
            <a:off x="3848432" y="3895913"/>
            <a:ext cx="2681497" cy="156151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529929" y="3727938"/>
            <a:ext cx="2343756" cy="369332"/>
          </a:xfrm>
          <a:prstGeom prst="rect">
            <a:avLst/>
          </a:prstGeom>
          <a:noFill/>
        </p:spPr>
        <p:txBody>
          <a:bodyPr wrap="square" rtlCol="0">
            <a:spAutoFit/>
          </a:bodyPr>
          <a:lstStyle/>
          <a:p>
            <a:r>
              <a:rPr lang="en-US" dirty="0"/>
              <a:t>BE = breakeven output</a:t>
            </a:r>
          </a:p>
        </p:txBody>
      </p:sp>
    </p:spTree>
    <p:extLst>
      <p:ext uri="{BB962C8B-B14F-4D97-AF65-F5344CB8AC3E}">
        <p14:creationId xmlns:p14="http://schemas.microsoft.com/office/powerpoint/2010/main" val="164481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2059</Words>
  <Application>Microsoft Office PowerPoint</Application>
  <PresentationFormat>Widescreen</PresentationFormat>
  <Paragraphs>260</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Kambani</dc:creator>
  <cp:lastModifiedBy>Dell Windows</cp:lastModifiedBy>
  <cp:revision>15</cp:revision>
  <dcterms:created xsi:type="dcterms:W3CDTF">2021-03-02T10:12:15Z</dcterms:created>
  <dcterms:modified xsi:type="dcterms:W3CDTF">2021-04-08T09:24:58Z</dcterms:modified>
</cp:coreProperties>
</file>