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154088-1B4B-47F1-B686-462034255DB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102982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54088-1B4B-47F1-B686-462034255DB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3447207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54088-1B4B-47F1-B686-462034255DB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106911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54088-1B4B-47F1-B686-462034255DB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4039723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154088-1B4B-47F1-B686-462034255DBB}" type="datetimeFigureOut">
              <a:rPr lang="en-US" smtClean="0"/>
              <a:t>8/18/2022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2930880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154088-1B4B-47F1-B686-462034255DB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3161470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154088-1B4B-47F1-B686-462034255DBB}" type="datetimeFigureOut">
              <a:rPr lang="en-US" smtClean="0"/>
              <a:t>8/18/2022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2849320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154088-1B4B-47F1-B686-462034255DBB}" type="datetimeFigureOut">
              <a:rPr lang="en-US" smtClean="0"/>
              <a:t>8/18/2022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270819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54088-1B4B-47F1-B686-462034255DBB}" type="datetimeFigureOut">
              <a:rPr lang="en-US" smtClean="0"/>
              <a:t>8/18/2022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338156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54088-1B4B-47F1-B686-462034255DB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1151584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54088-1B4B-47F1-B686-462034255DBB}" type="datetimeFigureOut">
              <a:rPr lang="en-US" smtClean="0"/>
              <a:t>8/18/2022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EC3A8-99D9-44AB-9561-6D658D5B325D}" type="slidenum">
              <a:rPr lang="en-US" smtClean="0"/>
              <a:t>‹#›</a:t>
            </a:fld>
            <a:endParaRPr lang="en-US"/>
          </a:p>
        </p:txBody>
      </p:sp>
    </p:spTree>
    <p:extLst>
      <p:ext uri="{BB962C8B-B14F-4D97-AF65-F5344CB8AC3E}">
        <p14:creationId xmlns:p14="http://schemas.microsoft.com/office/powerpoint/2010/main" val="3055551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54088-1B4B-47F1-B686-462034255DBB}" type="datetimeFigureOut">
              <a:rPr lang="en-US" smtClean="0"/>
              <a:t>8/18/2022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EC3A8-99D9-44AB-9561-6D658D5B325D}" type="slidenum">
              <a:rPr lang="en-US" smtClean="0"/>
              <a:t>‹#›</a:t>
            </a:fld>
            <a:endParaRPr lang="en-US"/>
          </a:p>
        </p:txBody>
      </p:sp>
    </p:spTree>
    <p:extLst>
      <p:ext uri="{BB962C8B-B14F-4D97-AF65-F5344CB8AC3E}">
        <p14:creationId xmlns:p14="http://schemas.microsoft.com/office/powerpoint/2010/main" val="3128606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t>THE UNIVERSITY OF ZAMBIA</a:t>
            </a:r>
            <a:br>
              <a:rPr lang="en-US" sz="5400" b="1" dirty="0" smtClean="0"/>
            </a:br>
            <a:r>
              <a:rPr lang="en-US" sz="5400" b="1" dirty="0" smtClean="0"/>
              <a:t>SCHOOL OF MINES</a:t>
            </a:r>
            <a:r>
              <a:rPr lang="en-US" dirty="0" smtClean="0"/>
              <a:t/>
            </a:r>
            <a:br>
              <a:rPr lang="en-US" dirty="0" smtClean="0"/>
            </a:br>
            <a:r>
              <a:rPr lang="en-US" sz="4400" b="1" dirty="0" smtClean="0">
                <a:solidFill>
                  <a:schemeClr val="accent1"/>
                </a:solidFill>
              </a:rPr>
              <a:t>DEPARTMENT OF MINING ENGINEERING</a:t>
            </a:r>
            <a:endParaRPr lang="en-US" sz="4400" b="1" dirty="0">
              <a:solidFill>
                <a:schemeClr val="accent1"/>
              </a:solidFill>
            </a:endParaRPr>
          </a:p>
        </p:txBody>
      </p:sp>
      <p:sp>
        <p:nvSpPr>
          <p:cNvPr id="3" name="Subtitle 2"/>
          <p:cNvSpPr>
            <a:spLocks noGrp="1"/>
          </p:cNvSpPr>
          <p:nvPr>
            <p:ph type="subTitle" idx="1"/>
          </p:nvPr>
        </p:nvSpPr>
        <p:spPr/>
        <p:txBody>
          <a:bodyPr>
            <a:normAutofit lnSpcReduction="10000"/>
          </a:bodyPr>
          <a:lstStyle/>
          <a:p>
            <a:endParaRPr lang="en-US" dirty="0" smtClean="0"/>
          </a:p>
          <a:p>
            <a:r>
              <a:rPr lang="en-US" b="1" dirty="0" smtClean="0">
                <a:solidFill>
                  <a:srgbClr val="FF0000"/>
                </a:solidFill>
              </a:rPr>
              <a:t>BASIC ROCK MECHANICS-MIN 3029</a:t>
            </a:r>
          </a:p>
          <a:p>
            <a:r>
              <a:rPr lang="en-US" sz="4800" b="1" dirty="0" smtClean="0">
                <a:solidFill>
                  <a:srgbClr val="7030A0"/>
                </a:solidFill>
              </a:rPr>
              <a:t>INSITU STRESSES</a:t>
            </a:r>
            <a:endParaRPr lang="en-US" sz="4800" b="1" dirty="0">
              <a:solidFill>
                <a:srgbClr val="7030A0"/>
              </a:solidFill>
            </a:endParaRPr>
          </a:p>
        </p:txBody>
      </p:sp>
    </p:spTree>
    <p:extLst>
      <p:ext uri="{BB962C8B-B14F-4D97-AF65-F5344CB8AC3E}">
        <p14:creationId xmlns:p14="http://schemas.microsoft.com/office/powerpoint/2010/main" val="317752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a:t>T</a:t>
            </a:r>
            <a:r>
              <a:rPr lang="en-US" dirty="0" smtClean="0"/>
              <a:t>he shear components in the tensor must be calculated from the measurements of normal stresses in different directions; they cannot be measured directly. </a:t>
            </a:r>
          </a:p>
          <a:p>
            <a:pPr algn="just"/>
            <a:r>
              <a:rPr lang="en-US" dirty="0" smtClean="0"/>
              <a:t>It should also be remembered that this technique determines the stress tensor in an excavation wall and therefore determines the </a:t>
            </a:r>
            <a:r>
              <a:rPr lang="en-US" b="1" i="1" dirty="0" smtClean="0"/>
              <a:t>induced stress </a:t>
            </a:r>
            <a:r>
              <a:rPr lang="en-US" dirty="0" smtClean="0"/>
              <a:t>rather than the </a:t>
            </a:r>
            <a:r>
              <a:rPr lang="en-US" b="1" i="1" dirty="0" smtClean="0"/>
              <a:t>field stress</a:t>
            </a:r>
            <a:r>
              <a:rPr lang="en-US" dirty="0" smtClean="0"/>
              <a:t>. </a:t>
            </a:r>
          </a:p>
          <a:p>
            <a:pPr algn="just"/>
            <a:r>
              <a:rPr lang="en-US" dirty="0" smtClean="0"/>
              <a:t>However, </a:t>
            </a:r>
            <a:r>
              <a:rPr lang="en-US" b="1" dirty="0" smtClean="0">
                <a:solidFill>
                  <a:schemeClr val="accent1"/>
                </a:solidFill>
              </a:rPr>
              <a:t>large </a:t>
            </a:r>
            <a:r>
              <a:rPr lang="en-US" b="1" dirty="0" err="1" smtClean="0">
                <a:solidFill>
                  <a:schemeClr val="accent1"/>
                </a:solidFill>
              </a:rPr>
              <a:t>flatjacks</a:t>
            </a:r>
            <a:r>
              <a:rPr lang="en-US" b="1" dirty="0" smtClean="0">
                <a:solidFill>
                  <a:schemeClr val="accent1"/>
                </a:solidFill>
              </a:rPr>
              <a:t> </a:t>
            </a:r>
            <a:r>
              <a:rPr lang="en-US" dirty="0" smtClean="0"/>
              <a:t>can be used to determine the in-situ stress in </a:t>
            </a:r>
            <a:r>
              <a:rPr lang="en-US" dirty="0" err="1" smtClean="0"/>
              <a:t>rockmass</a:t>
            </a:r>
            <a:endParaRPr lang="en-US" dirty="0"/>
          </a:p>
        </p:txBody>
      </p:sp>
    </p:spTree>
    <p:extLst>
      <p:ext uri="{BB962C8B-B14F-4D97-AF65-F5344CB8AC3E}">
        <p14:creationId xmlns:p14="http://schemas.microsoft.com/office/powerpoint/2010/main" val="2759092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a:t>T</a:t>
            </a:r>
            <a:r>
              <a:rPr lang="en-US" dirty="0" smtClean="0"/>
              <a:t>he basic </a:t>
            </a:r>
            <a:r>
              <a:rPr lang="en-US" b="1" dirty="0" smtClean="0">
                <a:solidFill>
                  <a:schemeClr val="accent1"/>
                </a:solidFill>
              </a:rPr>
              <a:t>hydraulic fracturing method </a:t>
            </a:r>
            <a:r>
              <a:rPr lang="en-US" dirty="0" smtClean="0"/>
              <a:t>provides only two items of information the basic break down pressure and the shut in pressure</a:t>
            </a:r>
          </a:p>
          <a:p>
            <a:pPr algn="just"/>
            <a:r>
              <a:rPr lang="en-US" dirty="0" smtClean="0"/>
              <a:t>With this method only the minor and principal stress can be established</a:t>
            </a:r>
          </a:p>
          <a:p>
            <a:pPr algn="just"/>
            <a:r>
              <a:rPr lang="en-US" dirty="0" smtClean="0"/>
              <a:t>The minor stress is assumed to be the shut in pressure while the principal stress is assumed to be shut in pressure</a:t>
            </a:r>
          </a:p>
          <a:p>
            <a:pPr algn="just"/>
            <a:r>
              <a:rPr lang="en-US" dirty="0" smtClean="0"/>
              <a:t>The value of minor stress is equal to the tensile strength on the rock</a:t>
            </a:r>
          </a:p>
          <a:p>
            <a:pPr algn="just"/>
            <a:r>
              <a:rPr lang="en-US" dirty="0" smtClean="0"/>
              <a:t>Hydraulic fracturing test cannot be done in different orientation like the flatjack test because they conducted in deep bore holes</a:t>
            </a:r>
            <a:endParaRPr lang="en-US" dirty="0"/>
          </a:p>
        </p:txBody>
      </p:sp>
    </p:spTree>
    <p:extLst>
      <p:ext uri="{BB962C8B-B14F-4D97-AF65-F5344CB8AC3E}">
        <p14:creationId xmlns:p14="http://schemas.microsoft.com/office/powerpoint/2010/main" val="2400214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The major </a:t>
            </a:r>
            <a:r>
              <a:rPr lang="en-US" b="1" dirty="0" smtClean="0">
                <a:solidFill>
                  <a:schemeClr val="accent1"/>
                </a:solidFill>
              </a:rPr>
              <a:t>advantage</a:t>
            </a:r>
            <a:r>
              <a:rPr lang="en-US" dirty="0" smtClean="0"/>
              <a:t> of hydraulic fracturing is that it is the only method of determining part of the stress state more than a few hundred </a:t>
            </a:r>
            <a:r>
              <a:rPr lang="en-US" dirty="0" err="1" smtClean="0"/>
              <a:t>metres</a:t>
            </a:r>
            <a:r>
              <a:rPr lang="en-US" dirty="0" smtClean="0"/>
              <a:t> from man-access, and, indeed, may be used up to 5 or 6 km depth</a:t>
            </a:r>
          </a:p>
          <a:p>
            <a:pPr algn="just"/>
            <a:r>
              <a:rPr lang="en-US" dirty="0" smtClean="0"/>
              <a:t>However, the major </a:t>
            </a:r>
            <a:r>
              <a:rPr lang="en-US" b="1" dirty="0" smtClean="0">
                <a:solidFill>
                  <a:schemeClr val="accent1"/>
                </a:solidFill>
              </a:rPr>
              <a:t>disadvantage</a:t>
            </a:r>
            <a:r>
              <a:rPr lang="en-US" dirty="0" smtClean="0"/>
              <a:t> is that assumptions have to be made in order to complete the stress tensor. These assumptions are that the principal stresses are parallel and perpendicular to the borehole axis, and that the vertical principal stress can be estimated from the depth of overburden</a:t>
            </a:r>
          </a:p>
          <a:p>
            <a:pPr algn="just"/>
            <a:endParaRPr lang="en-US" dirty="0"/>
          </a:p>
        </p:txBody>
      </p:sp>
    </p:spTree>
    <p:extLst>
      <p:ext uri="{BB962C8B-B14F-4D97-AF65-F5344CB8AC3E}">
        <p14:creationId xmlns:p14="http://schemas.microsoft.com/office/powerpoint/2010/main" val="27763089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As a result, in the hydraulic fracturing stress tensor in figure on former slides the two circled components are determined but the three zero values for the shear stresses are an assumption, as is the value of intermediate stress</a:t>
            </a:r>
            <a:endParaRPr lang="en-US" dirty="0"/>
          </a:p>
        </p:txBody>
      </p:sp>
    </p:spTree>
    <p:extLst>
      <p:ext uri="{BB962C8B-B14F-4D97-AF65-F5344CB8AC3E}">
        <p14:creationId xmlns:p14="http://schemas.microsoft.com/office/powerpoint/2010/main" val="7166333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a:xfrm>
            <a:off x="838199" y="1364566"/>
            <a:ext cx="11020865" cy="5359791"/>
          </a:xfrm>
        </p:spPr>
        <p:txBody>
          <a:bodyPr>
            <a:normAutofit fontScale="92500" lnSpcReduction="10000"/>
          </a:bodyPr>
          <a:lstStyle/>
          <a:p>
            <a:pPr algn="just"/>
            <a:r>
              <a:rPr lang="en-US" dirty="0" smtClean="0"/>
              <a:t>In the case of the USBM </a:t>
            </a:r>
            <a:r>
              <a:rPr lang="en-US" dirty="0" err="1" smtClean="0"/>
              <a:t>overcoring</a:t>
            </a:r>
            <a:r>
              <a:rPr lang="en-US" dirty="0" smtClean="0"/>
              <a:t> torpedo, a two-dimensional state of stress is determined, i.e. the three circled components in the diagram in Fig. 4.3, giving three components of the three-dimensional stress tensor.</a:t>
            </a:r>
          </a:p>
          <a:p>
            <a:pPr algn="just"/>
            <a:r>
              <a:rPr lang="en-US" dirty="0" smtClean="0"/>
              <a:t> Thus, two, and preferably three, non-parallel boreholes must be used to determine the complete state of stress. </a:t>
            </a:r>
          </a:p>
          <a:p>
            <a:pPr algn="just"/>
            <a:r>
              <a:rPr lang="en-US" dirty="0" smtClean="0"/>
              <a:t>It should be noted that in the cases of the flatjack and hydraulic fracturing, the material properties of the rock have not been used except for the tensile strength which is required in hydraulic fracturing. </a:t>
            </a:r>
          </a:p>
          <a:p>
            <a:pPr algn="just"/>
            <a:r>
              <a:rPr lang="en-US" dirty="0" smtClean="0"/>
              <a:t>For the flatjack, only the transformation equations are required; for hydraulic fracturing, only the stress concentration factors for a circular hole are required and these are independent of material properties (assuming ideal elasticity); but, for the USBM </a:t>
            </a:r>
            <a:r>
              <a:rPr lang="en-US" dirty="0" err="1" smtClean="0"/>
              <a:t>overcoring</a:t>
            </a:r>
            <a:r>
              <a:rPr lang="en-US" dirty="0" smtClean="0"/>
              <a:t> torpedo, in order to convert the measured displacements to stresses, the elastic properties of the rock are required. This introduces a whole new series of assumptions. </a:t>
            </a:r>
            <a:endParaRPr lang="en-US" dirty="0"/>
          </a:p>
        </p:txBody>
      </p:sp>
    </p:spTree>
    <p:extLst>
      <p:ext uri="{BB962C8B-B14F-4D97-AF65-F5344CB8AC3E}">
        <p14:creationId xmlns:p14="http://schemas.microsoft.com/office/powerpoint/2010/main" val="1034034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a:xfrm>
            <a:off x="838199" y="1364566"/>
            <a:ext cx="11020865" cy="5359791"/>
          </a:xfrm>
        </p:spPr>
        <p:txBody>
          <a:bodyPr>
            <a:normAutofit/>
          </a:bodyPr>
          <a:lstStyle/>
          <a:p>
            <a:pPr algn="just"/>
            <a:r>
              <a:rPr lang="en-US" dirty="0" smtClean="0"/>
              <a:t>Finally, in the case of the CSIRO </a:t>
            </a:r>
            <a:r>
              <a:rPr lang="en-US" dirty="0" err="1" smtClean="0"/>
              <a:t>overcoring</a:t>
            </a:r>
            <a:r>
              <a:rPr lang="en-US" dirty="0" smtClean="0"/>
              <a:t> gauge, as we have </a:t>
            </a:r>
            <a:r>
              <a:rPr lang="en-US" dirty="0" err="1" smtClean="0"/>
              <a:t>shownin</a:t>
            </a:r>
            <a:r>
              <a:rPr lang="en-US" dirty="0" smtClean="0"/>
              <a:t> Fig. 4.3, the complete state of stress can be determined from measurements of strain in six or more different directions taken during one application of the method. </a:t>
            </a:r>
          </a:p>
          <a:p>
            <a:pPr algn="just"/>
            <a:r>
              <a:rPr lang="en-US" dirty="0" smtClean="0"/>
              <a:t>The material properties of the rock are also required for this method: a device which is equipped with nine or 12 strain gauges can determine the state of stress in a transversely isotropic rock with five elastic parameters.</a:t>
            </a:r>
          </a:p>
          <a:p>
            <a:pPr algn="just"/>
            <a:endParaRPr lang="en-US" dirty="0"/>
          </a:p>
          <a:p>
            <a:pPr algn="just"/>
            <a:r>
              <a:rPr lang="en-US" b="1" i="1" dirty="0" smtClean="0">
                <a:solidFill>
                  <a:schemeClr val="accent1"/>
                </a:solidFill>
              </a:rPr>
              <a:t>It is emphasized that the understanding of how the components of the stress tensor are established by these four different methods is crucial to the planning of an optimal strategy for stress measurement</a:t>
            </a:r>
            <a:r>
              <a:rPr lang="en-US" dirty="0" smtClean="0"/>
              <a:t>. </a:t>
            </a:r>
            <a:endParaRPr lang="en-US" dirty="0"/>
          </a:p>
        </p:txBody>
      </p:sp>
    </p:spTree>
    <p:extLst>
      <p:ext uri="{BB962C8B-B14F-4D97-AF65-F5344CB8AC3E}">
        <p14:creationId xmlns:p14="http://schemas.microsoft.com/office/powerpoint/2010/main" val="308182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accent1"/>
                </a:solidFill>
              </a:rPr>
              <a:t>Predictions of natural in situ stress states based on elasticity theory </a:t>
            </a:r>
          </a:p>
        </p:txBody>
      </p:sp>
      <p:sp>
        <p:nvSpPr>
          <p:cNvPr id="3" name="Content Placeholder 2"/>
          <p:cNvSpPr>
            <a:spLocks noGrp="1"/>
          </p:cNvSpPr>
          <p:nvPr>
            <p:ph idx="1"/>
          </p:nvPr>
        </p:nvSpPr>
        <p:spPr/>
        <p:txBody>
          <a:bodyPr/>
          <a:lstStyle/>
          <a:p>
            <a:pPr algn="just"/>
            <a:r>
              <a:rPr lang="en-US" dirty="0" smtClean="0"/>
              <a:t>We have mentioned that the in situ stress field is conveniently expressed via the orientations and magnitudes of the principal stresses. </a:t>
            </a:r>
          </a:p>
          <a:p>
            <a:pPr algn="just"/>
            <a:r>
              <a:rPr lang="en-US" dirty="0" smtClean="0"/>
              <a:t>As a first approximation, therefore, let us assume that the three principal stresses of a natural in situ stress field are acting vertically (one component) and horizontally (two components). </a:t>
            </a:r>
          </a:p>
          <a:p>
            <a:pPr algn="just"/>
            <a:r>
              <a:rPr lang="en-US" dirty="0" smtClean="0"/>
              <a:t>Following this assumption concerning orientations, it becomes possible to predict the magnitudes of these principal stresses through the use of elasticity theory.</a:t>
            </a:r>
            <a:endParaRPr lang="en-US" dirty="0"/>
          </a:p>
        </p:txBody>
      </p:sp>
    </p:spTree>
    <p:extLst>
      <p:ext uri="{BB962C8B-B14F-4D97-AF65-F5344CB8AC3E}">
        <p14:creationId xmlns:p14="http://schemas.microsoft.com/office/powerpoint/2010/main" val="10578374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accent1"/>
                </a:solidFill>
              </a:rPr>
              <a:t>Predictions of natural in situ stress states based on elasticity theory </a:t>
            </a:r>
          </a:p>
        </p:txBody>
      </p:sp>
      <p:sp>
        <p:nvSpPr>
          <p:cNvPr id="3" name="Content Placeholder 2"/>
          <p:cNvSpPr>
            <a:spLocks noGrp="1"/>
          </p:cNvSpPr>
          <p:nvPr>
            <p:ph idx="1"/>
          </p:nvPr>
        </p:nvSpPr>
        <p:spPr/>
        <p:txBody>
          <a:bodyPr>
            <a:normAutofit lnSpcReduction="10000"/>
          </a:bodyPr>
          <a:lstStyle/>
          <a:p>
            <a:pPr marL="0" indent="0" algn="just">
              <a:buNone/>
            </a:pPr>
            <a:endParaRPr lang="en-US" dirty="0" smtClean="0"/>
          </a:p>
          <a:p>
            <a:pPr algn="just"/>
            <a:r>
              <a:rPr lang="en-US" dirty="0" smtClean="0"/>
              <a:t>We might expect that the </a:t>
            </a:r>
            <a:r>
              <a:rPr lang="en-US" b="1" dirty="0" smtClean="0">
                <a:solidFill>
                  <a:schemeClr val="accent1"/>
                </a:solidFill>
              </a:rPr>
              <a:t>vertical stress component </a:t>
            </a:r>
            <a:r>
              <a:rPr lang="en-US" dirty="0" smtClean="0"/>
              <a:t>increases in magnitude as the depth below the ground surface increases, due to the weight of the overburden.</a:t>
            </a:r>
          </a:p>
          <a:p>
            <a:pPr algn="just"/>
            <a:r>
              <a:rPr lang="en-US" dirty="0" smtClean="0"/>
              <a:t>More generally, we should use the expression;</a:t>
            </a:r>
          </a:p>
          <a:p>
            <a:pPr algn="just"/>
            <a:endParaRPr lang="en-US" dirty="0" smtClean="0"/>
          </a:p>
          <a:p>
            <a:pPr algn="just"/>
            <a:endParaRPr lang="en-US" dirty="0"/>
          </a:p>
          <a:p>
            <a:pPr algn="just"/>
            <a:r>
              <a:rPr lang="en-US" dirty="0" smtClean="0"/>
              <a:t>This approach is always used as an estimate of the vertical stress component unless, of course, the stress determination programme does include direct measurement of the vertical stress.</a:t>
            </a:r>
            <a:endParaRPr lang="en-US" dirty="0"/>
          </a:p>
        </p:txBody>
      </p:sp>
      <p:pic>
        <p:nvPicPr>
          <p:cNvPr id="4" name="Picture 3"/>
          <p:cNvPicPr>
            <a:picLocks noChangeAspect="1"/>
          </p:cNvPicPr>
          <p:nvPr/>
        </p:nvPicPr>
        <p:blipFill>
          <a:blip r:embed="rId2"/>
          <a:stretch>
            <a:fillRect/>
          </a:stretch>
        </p:blipFill>
        <p:spPr>
          <a:xfrm>
            <a:off x="2782645" y="4001294"/>
            <a:ext cx="4673232" cy="345624"/>
          </a:xfrm>
          <a:prstGeom prst="rect">
            <a:avLst/>
          </a:prstGeom>
        </p:spPr>
      </p:pic>
    </p:spTree>
    <p:extLst>
      <p:ext uri="{BB962C8B-B14F-4D97-AF65-F5344CB8AC3E}">
        <p14:creationId xmlns:p14="http://schemas.microsoft.com/office/powerpoint/2010/main" val="3855445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accent1"/>
                </a:solidFill>
              </a:rPr>
              <a:t>Predictions of natural in situ stress states based on elasticity theory </a:t>
            </a:r>
          </a:p>
        </p:txBody>
      </p:sp>
      <p:sp>
        <p:nvSpPr>
          <p:cNvPr id="3" name="Content Placeholder 2"/>
          <p:cNvSpPr>
            <a:spLocks noGrp="1"/>
          </p:cNvSpPr>
          <p:nvPr>
            <p:ph idx="1"/>
          </p:nvPr>
        </p:nvSpPr>
        <p:spPr/>
        <p:txBody>
          <a:bodyPr>
            <a:normAutofit/>
          </a:bodyPr>
          <a:lstStyle/>
          <a:p>
            <a:pPr algn="just"/>
            <a:r>
              <a:rPr lang="en-US" dirty="0" smtClean="0"/>
              <a:t>We now consider the magnitudes of the </a:t>
            </a:r>
            <a:r>
              <a:rPr lang="en-US" b="1" dirty="0" smtClean="0">
                <a:solidFill>
                  <a:schemeClr val="accent1"/>
                </a:solidFill>
              </a:rPr>
              <a:t>horizontal stress components. </a:t>
            </a:r>
          </a:p>
          <a:p>
            <a:pPr algn="just"/>
            <a:r>
              <a:rPr lang="en-US" dirty="0" smtClean="0"/>
              <a:t>Given that the vertical stress has a particular magnitude at a point in a rock mass, we might expect that a horizontal stress would be induced as a result of the vertical compression of the rock. </a:t>
            </a:r>
          </a:p>
          <a:p>
            <a:pPr algn="just"/>
            <a:r>
              <a:rPr lang="en-US" dirty="0" smtClean="0"/>
              <a:t>To provide an initial estimate of this stress, based on elasticity theory and assuming isotropic rock, we must introduce the parameters Young's modulus and Poisson's ratio</a:t>
            </a:r>
          </a:p>
          <a:p>
            <a:pPr algn="just"/>
            <a:endParaRPr lang="en-US" dirty="0"/>
          </a:p>
        </p:txBody>
      </p:sp>
    </p:spTree>
    <p:extLst>
      <p:ext uri="{BB962C8B-B14F-4D97-AF65-F5344CB8AC3E}">
        <p14:creationId xmlns:p14="http://schemas.microsoft.com/office/powerpoint/2010/main" val="6291520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accent1"/>
                </a:solidFill>
              </a:rPr>
              <a:t>Predictions of natural in situ stress states based on elasticity theory </a:t>
            </a:r>
          </a:p>
        </p:txBody>
      </p:sp>
      <p:pic>
        <p:nvPicPr>
          <p:cNvPr id="4" name="Content Placeholder 3"/>
          <p:cNvPicPr>
            <a:picLocks noGrp="1" noChangeAspect="1"/>
          </p:cNvPicPr>
          <p:nvPr>
            <p:ph idx="1"/>
          </p:nvPr>
        </p:nvPicPr>
        <p:blipFill>
          <a:blip r:embed="rId2"/>
          <a:stretch>
            <a:fillRect/>
          </a:stretch>
        </p:blipFill>
        <p:spPr>
          <a:xfrm>
            <a:off x="455581" y="1564079"/>
            <a:ext cx="7844357" cy="5187622"/>
          </a:xfrm>
          <a:prstGeom prst="rect">
            <a:avLst/>
          </a:prstGeom>
        </p:spPr>
      </p:pic>
      <p:sp>
        <p:nvSpPr>
          <p:cNvPr id="5" name="TextBox 4"/>
          <p:cNvSpPr txBox="1"/>
          <p:nvPr/>
        </p:nvSpPr>
        <p:spPr>
          <a:xfrm>
            <a:off x="8117059" y="2152356"/>
            <a:ext cx="3813517" cy="1938992"/>
          </a:xfrm>
          <a:prstGeom prst="rect">
            <a:avLst/>
          </a:prstGeom>
          <a:noFill/>
        </p:spPr>
        <p:txBody>
          <a:bodyPr wrap="square" rtlCol="0">
            <a:spAutoFit/>
          </a:bodyPr>
          <a:lstStyle/>
          <a:p>
            <a:r>
              <a:rPr lang="en-US" sz="2000" dirty="0" smtClean="0"/>
              <a:t>Strains on a small element of rock, </a:t>
            </a:r>
          </a:p>
          <a:p>
            <a:pPr marL="457200" indent="-457200">
              <a:buAutoNum type="alphaLcParenBoth"/>
            </a:pPr>
            <a:r>
              <a:rPr lang="en-US" sz="2000" dirty="0" smtClean="0"/>
              <a:t>Axial strain and Young's modulus, </a:t>
            </a:r>
          </a:p>
          <a:p>
            <a:pPr marL="457200" indent="-457200">
              <a:buAutoNum type="alphaLcParenBoth"/>
            </a:pPr>
            <a:r>
              <a:rPr lang="en-US" sz="2000" dirty="0" smtClean="0"/>
              <a:t>Lateral strain and Poisson's ratio, </a:t>
            </a:r>
          </a:p>
          <a:p>
            <a:pPr marL="457200" indent="-457200">
              <a:buAutoNum type="alphaLcParenBoth"/>
            </a:pPr>
            <a:r>
              <a:rPr lang="en-US" sz="2000" dirty="0" smtClean="0"/>
              <a:t>Vertical and horizontal strains</a:t>
            </a:r>
            <a:endParaRPr lang="en-US" sz="2000" dirty="0"/>
          </a:p>
        </p:txBody>
      </p:sp>
    </p:spTree>
    <p:extLst>
      <p:ext uri="{BB962C8B-B14F-4D97-AF65-F5344CB8AC3E}">
        <p14:creationId xmlns:p14="http://schemas.microsoft.com/office/powerpoint/2010/main" val="991373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1"/>
                </a:solidFill>
              </a:rPr>
              <a:t>Introduction</a:t>
            </a:r>
            <a:endParaRPr lang="en-US" b="1" dirty="0">
              <a:solidFill>
                <a:schemeClr val="accent1"/>
              </a:solidFill>
            </a:endParaRPr>
          </a:p>
        </p:txBody>
      </p:sp>
      <p:sp>
        <p:nvSpPr>
          <p:cNvPr id="3" name="Content Placeholder 2"/>
          <p:cNvSpPr>
            <a:spLocks noGrp="1"/>
          </p:cNvSpPr>
          <p:nvPr>
            <p:ph idx="1"/>
          </p:nvPr>
        </p:nvSpPr>
        <p:spPr/>
        <p:txBody>
          <a:bodyPr/>
          <a:lstStyle/>
          <a:p>
            <a:pPr algn="just"/>
            <a:r>
              <a:rPr lang="en-US" dirty="0" smtClean="0"/>
              <a:t>In this topic;</a:t>
            </a:r>
          </a:p>
          <a:p>
            <a:pPr lvl="1" algn="just"/>
            <a:r>
              <a:rPr lang="en-US" dirty="0" smtClean="0"/>
              <a:t>We will be describing why a knowledge of in situ rock stress is important for rock engineering, </a:t>
            </a:r>
          </a:p>
          <a:p>
            <a:pPr lvl="1" algn="just"/>
            <a:r>
              <a:rPr lang="en-US" dirty="0"/>
              <a:t>H</a:t>
            </a:r>
            <a:r>
              <a:rPr lang="en-US" dirty="0" smtClean="0"/>
              <a:t>ow the in situ stress data are determined and presented, </a:t>
            </a:r>
          </a:p>
          <a:p>
            <a:pPr lvl="1" algn="just"/>
            <a:r>
              <a:rPr lang="en-US" dirty="0"/>
              <a:t>W</a:t>
            </a:r>
            <a:r>
              <a:rPr lang="en-US" dirty="0" smtClean="0"/>
              <a:t>hat we would expect the in situ stresses to be, </a:t>
            </a:r>
          </a:p>
          <a:p>
            <a:pPr lvl="1" algn="just"/>
            <a:r>
              <a:rPr lang="en-US" dirty="0"/>
              <a:t>C</a:t>
            </a:r>
            <a:r>
              <a:rPr lang="en-US" dirty="0" smtClean="0"/>
              <a:t>ollating stress state data from around the world, and finally commenting on rock stress variability</a:t>
            </a:r>
            <a:endParaRPr lang="en-US" dirty="0"/>
          </a:p>
        </p:txBody>
      </p:sp>
    </p:spTree>
    <p:extLst>
      <p:ext uri="{BB962C8B-B14F-4D97-AF65-F5344CB8AC3E}">
        <p14:creationId xmlns:p14="http://schemas.microsoft.com/office/powerpoint/2010/main" val="29599762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Predictions of natural in situ stress states based on elasticity theory </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In the above, an illustration of an element of rock being </a:t>
                </a:r>
                <a:r>
                  <a:rPr lang="en-US" dirty="0" err="1" smtClean="0"/>
                  <a:t>uniaxially</a:t>
                </a:r>
                <a:r>
                  <a:rPr lang="en-US" dirty="0" smtClean="0"/>
                  <a:t> stressed is given—the applied axial stress is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𝑎</m:t>
                        </m:r>
                      </m:sub>
                    </m:sSub>
                  </m:oMath>
                </a14:m>
                <a:r>
                  <a:rPr lang="en-US" dirty="0" smtClean="0"/>
                  <a:t>and the resulting axial strain is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𝜀</m:t>
                        </m:r>
                      </m:e>
                      <m:sub>
                        <m:r>
                          <a:rPr lang="en-US" b="0" i="1" smtClean="0">
                            <a:latin typeface="Cambria Math" panose="02040503050406030204" pitchFamily="18" charset="0"/>
                          </a:rPr>
                          <m:t>𝑎</m:t>
                        </m:r>
                      </m:sub>
                    </m:sSub>
                  </m:oMath>
                </a14:m>
                <a:r>
                  <a:rPr lang="en-US" dirty="0" smtClean="0"/>
                  <a:t>. </a:t>
                </a:r>
              </a:p>
              <a:p>
                <a:r>
                  <a:rPr lang="en-US" dirty="0" smtClean="0"/>
                  <a:t>There is also a lateral strain induced,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𝜀</m:t>
                        </m:r>
                      </m:e>
                      <m:sub>
                        <m:r>
                          <a:rPr lang="en-US" b="0" i="1" smtClean="0">
                            <a:latin typeface="Cambria Math" panose="02040503050406030204" pitchFamily="18" charset="0"/>
                            <a:ea typeface="Cambria Math" panose="02040503050406030204" pitchFamily="18" charset="0"/>
                          </a:rPr>
                          <m:t>1</m:t>
                        </m:r>
                      </m:sub>
                    </m:sSub>
                  </m:oMath>
                </a14:m>
                <a:r>
                  <a:rPr lang="en-US" dirty="0" smtClean="0"/>
                  <a:t>, because the element expands laterally as it is being axially compressed. </a:t>
                </a:r>
              </a:p>
              <a:p>
                <a:r>
                  <a:rPr lang="en-US" dirty="0" smtClean="0"/>
                  <a:t>From these values, we define the Young's modulus and Poisson's ratio as:</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r="-1565"/>
                </a:stretch>
              </a:blipFill>
            </p:spPr>
            <p:txBody>
              <a:bodyPr/>
              <a:lstStyle/>
              <a:p>
                <a:r>
                  <a:rPr lang="en-US">
                    <a:noFill/>
                  </a:rPr>
                  <a:t> </a:t>
                </a:r>
              </a:p>
            </p:txBody>
          </p:sp>
        </mc:Fallback>
      </mc:AlternateContent>
      <p:pic>
        <p:nvPicPr>
          <p:cNvPr id="4" name="Picture 3"/>
          <p:cNvPicPr>
            <a:picLocks noChangeAspect="1"/>
          </p:cNvPicPr>
          <p:nvPr/>
        </p:nvPicPr>
        <p:blipFill>
          <a:blip r:embed="rId3"/>
          <a:stretch>
            <a:fillRect/>
          </a:stretch>
        </p:blipFill>
        <p:spPr>
          <a:xfrm>
            <a:off x="3167669" y="4672596"/>
            <a:ext cx="5423636" cy="1504367"/>
          </a:xfrm>
          <a:prstGeom prst="rect">
            <a:avLst/>
          </a:prstGeom>
        </p:spPr>
      </p:pic>
    </p:spTree>
    <p:extLst>
      <p:ext uri="{BB962C8B-B14F-4D97-AF65-F5344CB8AC3E}">
        <p14:creationId xmlns:p14="http://schemas.microsoft.com/office/powerpoint/2010/main" val="25464058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Predictions of natural in situ stress states based on elasticity theory </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Using the above expressions, the horizontal stress component can be expressed as follows;</a:t>
                </a:r>
              </a:p>
              <a:p>
                <a:endParaRPr lang="en-US" dirty="0"/>
              </a:p>
              <a:p>
                <a:endParaRPr lang="en-US" dirty="0" smtClean="0"/>
              </a:p>
              <a:p>
                <a:endParaRPr lang="en-US" dirty="0"/>
              </a:p>
              <a:p>
                <a:endParaRPr lang="en-US" dirty="0" smtClean="0"/>
              </a:p>
              <a:p>
                <a:r>
                  <a:rPr lang="en-US" dirty="0" smtClean="0"/>
                  <a:t>where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𝐻</m:t>
                        </m:r>
                      </m:sub>
                    </m:sSub>
                  </m:oMath>
                </a14:m>
                <a:r>
                  <a:rPr lang="en-US" dirty="0" smtClean="0"/>
                  <a:t> =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𝐻</m:t>
                        </m:r>
                        <m:r>
                          <a:rPr lang="en-US" b="0" i="1" smtClean="0">
                            <a:latin typeface="Cambria Math" panose="02040503050406030204" pitchFamily="18" charset="0"/>
                          </a:rPr>
                          <m:t>1</m:t>
                        </m:r>
                      </m:sub>
                    </m:sSub>
                  </m:oMath>
                </a14:m>
                <a:r>
                  <a:rPr lang="en-US" dirty="0" smtClean="0"/>
                  <a:t> =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𝐻</m:t>
                        </m:r>
                        <m:r>
                          <a:rPr lang="en-US" b="0" i="1" smtClean="0">
                            <a:latin typeface="Cambria Math" panose="02040503050406030204" pitchFamily="18" charset="0"/>
                          </a:rPr>
                          <m:t>2</m:t>
                        </m:r>
                      </m:sub>
                    </m:sSub>
                  </m:oMath>
                </a14:m>
                <a:endParaRPr lang="en-US"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r="-522"/>
                </a:stretch>
              </a:blipFill>
            </p:spPr>
            <p:txBody>
              <a:bodyPr/>
              <a:lstStyle/>
              <a:p>
                <a:r>
                  <a:rPr lang="en-US">
                    <a:noFill/>
                  </a:rPr>
                  <a:t> </a:t>
                </a:r>
              </a:p>
            </p:txBody>
          </p:sp>
        </mc:Fallback>
      </mc:AlternateContent>
      <p:pic>
        <p:nvPicPr>
          <p:cNvPr id="5" name="Picture 4"/>
          <p:cNvPicPr>
            <a:picLocks noChangeAspect="1"/>
          </p:cNvPicPr>
          <p:nvPr/>
        </p:nvPicPr>
        <p:blipFill>
          <a:blip r:embed="rId3"/>
          <a:stretch>
            <a:fillRect/>
          </a:stretch>
        </p:blipFill>
        <p:spPr>
          <a:xfrm>
            <a:off x="3276017" y="2654049"/>
            <a:ext cx="5196114" cy="2199303"/>
          </a:xfrm>
          <a:prstGeom prst="rect">
            <a:avLst/>
          </a:prstGeom>
        </p:spPr>
      </p:pic>
    </p:spTree>
    <p:extLst>
      <p:ext uri="{BB962C8B-B14F-4D97-AF65-F5344CB8AC3E}">
        <p14:creationId xmlns:p14="http://schemas.microsoft.com/office/powerpoint/2010/main" val="1333986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accent1"/>
                </a:solidFill>
              </a:rPr>
              <a:t>Rock anisotropy</a:t>
            </a:r>
            <a:r>
              <a:rPr lang="en-US" dirty="0" smtClean="0"/>
              <a:t> </a:t>
            </a:r>
            <a:endParaRPr lang="en-US" dirty="0"/>
          </a:p>
        </p:txBody>
      </p:sp>
      <p:sp>
        <p:nvSpPr>
          <p:cNvPr id="3" name="Content Placeholder 2"/>
          <p:cNvSpPr>
            <a:spLocks noGrp="1"/>
          </p:cNvSpPr>
          <p:nvPr>
            <p:ph idx="1"/>
          </p:nvPr>
        </p:nvSpPr>
        <p:spPr/>
        <p:txBody>
          <a:bodyPr/>
          <a:lstStyle/>
          <a:p>
            <a:r>
              <a:rPr lang="en-US" dirty="0" smtClean="0"/>
              <a:t>We will be discussing anisotropy in much greater detail in the next topic , on strain, and in the topic on inhomogeneity and anisotropy</a:t>
            </a:r>
          </a:p>
          <a:p>
            <a:r>
              <a:rPr lang="en-US" dirty="0" smtClean="0"/>
              <a:t>It is worth mentioning here, though, that there are three types of isotropy commonly considered in rock mechanics, namely: </a:t>
            </a:r>
          </a:p>
          <a:p>
            <a:pPr marL="971550" lvl="1" indent="-514350">
              <a:buFont typeface="+mj-lt"/>
              <a:buAutoNum type="arabicPeriod"/>
            </a:pPr>
            <a:r>
              <a:rPr lang="en-US" dirty="0"/>
              <a:t>C</a:t>
            </a:r>
            <a:r>
              <a:rPr lang="en-US" dirty="0" smtClean="0"/>
              <a:t>omplete isotropy-</a:t>
            </a:r>
            <a:r>
              <a:rPr lang="en-US" b="1" dirty="0" smtClean="0">
                <a:solidFill>
                  <a:schemeClr val="accent1"/>
                </a:solidFill>
              </a:rPr>
              <a:t>having the same properties in all directions</a:t>
            </a:r>
          </a:p>
          <a:p>
            <a:pPr marL="971550" lvl="1" indent="-514350">
              <a:buFont typeface="+mj-lt"/>
              <a:buAutoNum type="arabicPeriod"/>
            </a:pPr>
            <a:r>
              <a:rPr lang="en-US" dirty="0" smtClean="0"/>
              <a:t> Transverse isotropy-</a:t>
            </a:r>
            <a:r>
              <a:rPr lang="en-US" b="1" dirty="0" smtClean="0">
                <a:solidFill>
                  <a:schemeClr val="accent1"/>
                </a:solidFill>
              </a:rPr>
              <a:t>having different properties in the vertical direction to the horizontal directions </a:t>
            </a:r>
          </a:p>
          <a:p>
            <a:pPr marL="971550" lvl="1" indent="-514350">
              <a:buFont typeface="+mj-lt"/>
              <a:buAutoNum type="arabicPeriod"/>
            </a:pPr>
            <a:r>
              <a:rPr lang="en-US" dirty="0" smtClean="0"/>
              <a:t>Orthotropy-</a:t>
            </a:r>
            <a:r>
              <a:rPr lang="en-US" b="1" dirty="0" smtClean="0">
                <a:solidFill>
                  <a:schemeClr val="accent1"/>
                </a:solidFill>
              </a:rPr>
              <a:t>having different properties in three perpendicular directions</a:t>
            </a:r>
          </a:p>
          <a:p>
            <a:pPr marL="971550" lvl="1" indent="-514350">
              <a:buFont typeface="+mj-lt"/>
              <a:buAutoNum type="arabicPeriod"/>
            </a:pPr>
            <a:endParaRPr lang="en-US" b="1" dirty="0">
              <a:solidFill>
                <a:schemeClr val="accent1"/>
              </a:solidFill>
            </a:endParaRPr>
          </a:p>
          <a:p>
            <a:r>
              <a:rPr lang="en-US" dirty="0" smtClean="0"/>
              <a:t>These are as shown in figure below;</a:t>
            </a:r>
            <a:endParaRPr lang="en-US" dirty="0"/>
          </a:p>
        </p:txBody>
      </p:sp>
    </p:spTree>
    <p:extLst>
      <p:ext uri="{BB962C8B-B14F-4D97-AF65-F5344CB8AC3E}">
        <p14:creationId xmlns:p14="http://schemas.microsoft.com/office/powerpoint/2010/main" val="1034731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Rock anisotropy</a:t>
            </a:r>
            <a:r>
              <a:rPr lang="en-US" dirty="0" smtClean="0"/>
              <a:t> </a:t>
            </a:r>
            <a:endParaRPr lang="en-US" dirty="0"/>
          </a:p>
        </p:txBody>
      </p:sp>
      <p:pic>
        <p:nvPicPr>
          <p:cNvPr id="4" name="Content Placeholder 3"/>
          <p:cNvPicPr>
            <a:picLocks noGrp="1" noChangeAspect="1"/>
          </p:cNvPicPr>
          <p:nvPr>
            <p:ph idx="1"/>
          </p:nvPr>
        </p:nvPicPr>
        <p:blipFill>
          <a:blip r:embed="rId2"/>
          <a:stretch>
            <a:fillRect/>
          </a:stretch>
        </p:blipFill>
        <p:spPr>
          <a:xfrm>
            <a:off x="1982866" y="1353063"/>
            <a:ext cx="9171729" cy="5329091"/>
          </a:xfrm>
          <a:prstGeom prst="rect">
            <a:avLst/>
          </a:prstGeom>
        </p:spPr>
      </p:pic>
    </p:spTree>
    <p:extLst>
      <p:ext uri="{BB962C8B-B14F-4D97-AF65-F5344CB8AC3E}">
        <p14:creationId xmlns:p14="http://schemas.microsoft.com/office/powerpoint/2010/main" val="42900435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94" y="2531550"/>
            <a:ext cx="10515600" cy="1325563"/>
          </a:xfrm>
        </p:spPr>
        <p:txBody>
          <a:bodyPr/>
          <a:lstStyle/>
          <a:p>
            <a:pPr algn="ctr"/>
            <a:r>
              <a:rPr lang="en-US" smtClean="0"/>
              <a:t>END</a:t>
            </a:r>
            <a:endParaRPr lang="en-US" dirty="0"/>
          </a:p>
        </p:txBody>
      </p:sp>
    </p:spTree>
    <p:extLst>
      <p:ext uri="{BB962C8B-B14F-4D97-AF65-F5344CB8AC3E}">
        <p14:creationId xmlns:p14="http://schemas.microsoft.com/office/powerpoint/2010/main" val="1009192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r>
              <a:rPr lang="en-US" dirty="0" smtClean="0">
                <a:solidFill>
                  <a:schemeClr val="accent1"/>
                </a:solidFill>
              </a:rPr>
              <a:t>Why determine in situ stress?</a:t>
            </a:r>
            <a:endParaRPr lang="en-US" dirty="0" smtClean="0">
              <a:solidFill>
                <a:schemeClr val="accent1"/>
              </a:solidFill>
            </a:endParaRPr>
          </a:p>
        </p:txBody>
      </p:sp>
      <p:sp>
        <p:nvSpPr>
          <p:cNvPr id="3" name="Content Placeholder 2"/>
          <p:cNvSpPr>
            <a:spLocks noGrp="1"/>
          </p:cNvSpPr>
          <p:nvPr>
            <p:ph idx="1"/>
          </p:nvPr>
        </p:nvSpPr>
        <p:spPr/>
        <p:txBody>
          <a:bodyPr/>
          <a:lstStyle/>
          <a:p>
            <a:r>
              <a:rPr lang="en-US" dirty="0" smtClean="0"/>
              <a:t>The basic motivations for in situ stress determination are two-fold</a:t>
            </a:r>
          </a:p>
          <a:p>
            <a:pPr marL="971550" lvl="1" indent="-514350">
              <a:buFont typeface="+mj-lt"/>
              <a:buAutoNum type="arabicPeriod"/>
            </a:pPr>
            <a:r>
              <a:rPr lang="en-US" i="1" dirty="0" smtClean="0">
                <a:solidFill>
                  <a:schemeClr val="accent1"/>
                </a:solidFill>
              </a:rPr>
              <a:t>To have a basic knowledge of the stress state for engineering</a:t>
            </a:r>
            <a:r>
              <a:rPr lang="en-US" dirty="0" smtClean="0"/>
              <a:t>, e.g. in what direction and with what magnitude is the major principal stress acting? What stress effects are we defending ourselves and our structures against? In what direction is the rock most likely to break? All other things being equal, in what direction will the groundwater flow? Even for such basic and direct engineering questions, a knowledge of the stress state is essential.</a:t>
            </a:r>
          </a:p>
          <a:p>
            <a:pPr marL="971550" lvl="1" indent="-514350">
              <a:buFont typeface="+mj-lt"/>
              <a:buAutoNum type="arabicPeriod"/>
            </a:pPr>
            <a:r>
              <a:rPr lang="en-US" i="1" dirty="0" smtClean="0">
                <a:solidFill>
                  <a:schemeClr val="accent1"/>
                </a:solidFill>
              </a:rPr>
              <a:t>To have a specific and 'formal' knowledge of the boundary conditions for stress analyses conducted in the design phase of rock engineering projects</a:t>
            </a:r>
            <a:endParaRPr lang="en-US" i="1" dirty="0">
              <a:solidFill>
                <a:schemeClr val="accent1"/>
              </a:solidFill>
            </a:endParaRPr>
          </a:p>
        </p:txBody>
      </p:sp>
    </p:spTree>
    <p:extLst>
      <p:ext uri="{BB962C8B-B14F-4D97-AF65-F5344CB8AC3E}">
        <p14:creationId xmlns:p14="http://schemas.microsoft.com/office/powerpoint/2010/main" val="808109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accent1"/>
                </a:solidFill>
              </a:rPr>
              <a:t>Presentation of in situ stress state data</a:t>
            </a:r>
          </a:p>
        </p:txBody>
      </p:sp>
      <p:sp>
        <p:nvSpPr>
          <p:cNvPr id="3" name="Content Placeholder 2"/>
          <p:cNvSpPr>
            <a:spLocks noGrp="1"/>
          </p:cNvSpPr>
          <p:nvPr>
            <p:ph idx="1"/>
          </p:nvPr>
        </p:nvSpPr>
        <p:spPr/>
        <p:txBody>
          <a:bodyPr/>
          <a:lstStyle/>
          <a:p>
            <a:pPr algn="just"/>
            <a:r>
              <a:rPr lang="en-US" dirty="0" smtClean="0"/>
              <a:t>The stress state at a given point in a rock mass is generally presented in terms of the magnitude and orientation of the principal stresses </a:t>
            </a:r>
            <a:r>
              <a:rPr lang="en-US" i="1" dirty="0" smtClean="0">
                <a:solidFill>
                  <a:srgbClr val="FF0000"/>
                </a:solidFill>
              </a:rPr>
              <a:t>(remember that the stress state is completely described by six parameters).</a:t>
            </a:r>
          </a:p>
          <a:p>
            <a:pPr algn="just"/>
            <a:r>
              <a:rPr lang="en-US" dirty="0"/>
              <a:t>W</a:t>
            </a:r>
            <a:r>
              <a:rPr lang="en-US" dirty="0" smtClean="0"/>
              <a:t>e recall that the principal stresses have a certain orientation, and in that the principal stresses have certain magnitudes</a:t>
            </a:r>
          </a:p>
          <a:p>
            <a:pPr algn="just"/>
            <a:r>
              <a:rPr lang="en-US" dirty="0" smtClean="0"/>
              <a:t>The orientations are often presented via a stereographic projection as shown on the next slide</a:t>
            </a:r>
            <a:endParaRPr lang="en-US" i="1" dirty="0"/>
          </a:p>
        </p:txBody>
      </p:sp>
    </p:spTree>
    <p:extLst>
      <p:ext uri="{BB962C8B-B14F-4D97-AF65-F5344CB8AC3E}">
        <p14:creationId xmlns:p14="http://schemas.microsoft.com/office/powerpoint/2010/main" val="3312203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Presentation of in situ stress state data</a:t>
            </a:r>
            <a:endParaRPr lang="en-US" dirty="0"/>
          </a:p>
        </p:txBody>
      </p:sp>
      <p:pic>
        <p:nvPicPr>
          <p:cNvPr id="4" name="Content Placeholder 3"/>
          <p:cNvPicPr>
            <a:picLocks noGrp="1" noChangeAspect="1"/>
          </p:cNvPicPr>
          <p:nvPr>
            <p:ph idx="1"/>
          </p:nvPr>
        </p:nvPicPr>
        <p:blipFill>
          <a:blip r:embed="rId2"/>
          <a:stretch>
            <a:fillRect/>
          </a:stretch>
        </p:blipFill>
        <p:spPr>
          <a:xfrm>
            <a:off x="1720947" y="1195752"/>
            <a:ext cx="8750105" cy="3920213"/>
          </a:xfrm>
          <a:prstGeom prst="rect">
            <a:avLst/>
          </a:prstGeom>
        </p:spPr>
      </p:pic>
      <p:sp>
        <p:nvSpPr>
          <p:cNvPr id="5" name="TextBox 4"/>
          <p:cNvSpPr txBox="1"/>
          <p:nvPr/>
        </p:nvSpPr>
        <p:spPr>
          <a:xfrm>
            <a:off x="2152357" y="5111290"/>
            <a:ext cx="8102991" cy="646331"/>
          </a:xfrm>
          <a:prstGeom prst="rect">
            <a:avLst/>
          </a:prstGeom>
          <a:noFill/>
        </p:spPr>
        <p:txBody>
          <a:bodyPr wrap="square" rtlCol="0">
            <a:spAutoFit/>
          </a:bodyPr>
          <a:lstStyle/>
          <a:p>
            <a:r>
              <a:rPr lang="en-US" dirty="0" smtClean="0"/>
              <a:t>(a) </a:t>
            </a:r>
            <a:r>
              <a:rPr lang="en-US" i="1" dirty="0" smtClean="0"/>
              <a:t>Principal stresses acting on a small cube</a:t>
            </a:r>
            <a:r>
              <a:rPr lang="en-US" dirty="0" smtClean="0"/>
              <a:t>, (b) </a:t>
            </a:r>
            <a:r>
              <a:rPr lang="en-US" i="1" dirty="0" smtClean="0"/>
              <a:t>Principal stresses expressed in matrix form</a:t>
            </a:r>
            <a:r>
              <a:rPr lang="en-US" dirty="0" smtClean="0"/>
              <a:t>, (c) </a:t>
            </a:r>
            <a:r>
              <a:rPr lang="en-US" i="1" dirty="0" smtClean="0"/>
              <a:t>Principal stress orientations shown on a hemispherical projection</a:t>
            </a:r>
            <a:endParaRPr lang="en-US" i="1" dirty="0"/>
          </a:p>
        </p:txBody>
      </p:sp>
    </p:spTree>
    <p:extLst>
      <p:ext uri="{BB962C8B-B14F-4D97-AF65-F5344CB8AC3E}">
        <p14:creationId xmlns:p14="http://schemas.microsoft.com/office/powerpoint/2010/main" val="1817895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a:t>A</a:t>
            </a:r>
            <a:r>
              <a:rPr lang="en-US" dirty="0" smtClean="0"/>
              <a:t>ny system utilized for estimating the in situ stress state must involve a minimum of six independent measurements.</a:t>
            </a:r>
          </a:p>
          <a:p>
            <a:pPr algn="just"/>
            <a:r>
              <a:rPr lang="en-US" dirty="0" smtClean="0"/>
              <a:t>In this lecture, we going to discuss the </a:t>
            </a:r>
            <a:r>
              <a:rPr lang="en-US" b="1" dirty="0" smtClean="0"/>
              <a:t>four main methods </a:t>
            </a:r>
            <a:r>
              <a:rPr lang="en-US" dirty="0" smtClean="0"/>
              <a:t>recommended by the International Society for Rock Mechanics (ISRM) for direct determination of stress</a:t>
            </a:r>
          </a:p>
          <a:p>
            <a:pPr algn="just"/>
            <a:r>
              <a:rPr lang="en-US" dirty="0" smtClean="0"/>
              <a:t>The following are the four methods that we are going to discuss</a:t>
            </a:r>
          </a:p>
          <a:p>
            <a:pPr marL="971550" lvl="1" indent="-514350" algn="just">
              <a:buFont typeface="+mj-lt"/>
              <a:buAutoNum type="arabicPeriod"/>
            </a:pPr>
            <a:r>
              <a:rPr lang="en-US" dirty="0"/>
              <a:t>T</a:t>
            </a:r>
            <a:r>
              <a:rPr lang="en-US" dirty="0" smtClean="0"/>
              <a:t>he flatjack test; </a:t>
            </a:r>
          </a:p>
          <a:p>
            <a:pPr marL="971550" lvl="1" indent="-514350" algn="just">
              <a:buFont typeface="+mj-lt"/>
              <a:buAutoNum type="arabicPeriod"/>
            </a:pPr>
            <a:r>
              <a:rPr lang="en-US" dirty="0"/>
              <a:t>T</a:t>
            </a:r>
            <a:r>
              <a:rPr lang="en-US" dirty="0" smtClean="0"/>
              <a:t>he hydraulic fracturing test; </a:t>
            </a:r>
          </a:p>
          <a:p>
            <a:pPr marL="971550" lvl="1" indent="-514350" algn="just">
              <a:buFont typeface="+mj-lt"/>
              <a:buAutoNum type="arabicPeriod"/>
            </a:pPr>
            <a:r>
              <a:rPr lang="en-US" dirty="0"/>
              <a:t>T</a:t>
            </a:r>
            <a:r>
              <a:rPr lang="en-US" dirty="0" smtClean="0"/>
              <a:t>he United States Bureau of Mines (USBM) </a:t>
            </a:r>
            <a:r>
              <a:rPr lang="en-US" dirty="0" err="1" smtClean="0"/>
              <a:t>overcoring</a:t>
            </a:r>
            <a:r>
              <a:rPr lang="en-US" dirty="0" smtClean="0"/>
              <a:t> torpedo; and </a:t>
            </a:r>
          </a:p>
          <a:p>
            <a:pPr marL="971550" lvl="1" indent="-514350" algn="just">
              <a:buFont typeface="+mj-lt"/>
              <a:buAutoNum type="arabicPeriod"/>
            </a:pPr>
            <a:r>
              <a:rPr lang="en-US" dirty="0"/>
              <a:t>T</a:t>
            </a:r>
            <a:r>
              <a:rPr lang="en-US" dirty="0" smtClean="0"/>
              <a:t>he Commonwealth Scientific and Industrial Research Organization (CSIRO) </a:t>
            </a:r>
            <a:r>
              <a:rPr lang="en-US" dirty="0" err="1" smtClean="0"/>
              <a:t>overcoring</a:t>
            </a:r>
            <a:r>
              <a:rPr lang="en-US" dirty="0" smtClean="0"/>
              <a:t> gauge. </a:t>
            </a:r>
            <a:endParaRPr lang="en-US" dirty="0"/>
          </a:p>
        </p:txBody>
      </p:sp>
    </p:spTree>
    <p:extLst>
      <p:ext uri="{BB962C8B-B14F-4D97-AF65-F5344CB8AC3E}">
        <p14:creationId xmlns:p14="http://schemas.microsoft.com/office/powerpoint/2010/main" val="1866579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573"/>
            <a:ext cx="10515600" cy="1325563"/>
          </a:xfrm>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a:xfrm>
            <a:off x="838200" y="1125415"/>
            <a:ext cx="10515600" cy="4587314"/>
          </a:xfrm>
        </p:spPr>
        <p:txBody>
          <a:bodyPr/>
          <a:lstStyle/>
          <a:p>
            <a:pPr algn="just"/>
            <a:r>
              <a:rPr lang="en-US" dirty="0" smtClean="0"/>
              <a:t>In figure below, we have shown four stress tensors and indicated the ability of each method to determine the six components of the stress tensor in one application</a:t>
            </a:r>
          </a:p>
          <a:p>
            <a:pPr algn="just"/>
            <a:endParaRPr lang="en-US" dirty="0">
              <a:solidFill>
                <a:schemeClr val="accent1"/>
              </a:solidFill>
            </a:endParaRPr>
          </a:p>
        </p:txBody>
      </p:sp>
      <p:pic>
        <p:nvPicPr>
          <p:cNvPr id="4" name="Picture 3"/>
          <p:cNvPicPr>
            <a:picLocks noChangeAspect="1"/>
          </p:cNvPicPr>
          <p:nvPr/>
        </p:nvPicPr>
        <p:blipFill>
          <a:blip r:embed="rId2"/>
          <a:stretch>
            <a:fillRect/>
          </a:stretch>
        </p:blipFill>
        <p:spPr>
          <a:xfrm>
            <a:off x="2174056" y="2450978"/>
            <a:ext cx="7321636" cy="4370920"/>
          </a:xfrm>
          <a:prstGeom prst="rect">
            <a:avLst/>
          </a:prstGeom>
        </p:spPr>
      </p:pic>
    </p:spTree>
    <p:extLst>
      <p:ext uri="{BB962C8B-B14F-4D97-AF65-F5344CB8AC3E}">
        <p14:creationId xmlns:p14="http://schemas.microsoft.com/office/powerpoint/2010/main" val="3743809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For the </a:t>
                </a:r>
                <a:r>
                  <a:rPr lang="en-US" dirty="0" smtClean="0">
                    <a:solidFill>
                      <a:schemeClr val="accent1"/>
                    </a:solidFill>
                  </a:rPr>
                  <a:t>flatjack test, </a:t>
                </a:r>
                <a:r>
                  <a:rPr lang="en-US" dirty="0" smtClean="0"/>
                  <a:t>and with the x-axis aligned perpendicular to the flatjack, one normal component—</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𝑥𝑥</m:t>
                        </m:r>
                      </m:sub>
                    </m:sSub>
                  </m:oMath>
                </a14:m>
                <a:r>
                  <a:rPr lang="en-US" dirty="0" smtClean="0">
                    <a:solidFill>
                      <a:schemeClr val="accent1"/>
                    </a:solidFill>
                  </a:rPr>
                  <a:t> </a:t>
                </a:r>
                <a:r>
                  <a:rPr lang="en-US" dirty="0" smtClean="0"/>
                  <a:t>can be determined</a:t>
                </a:r>
              </a:p>
              <a:p>
                <a:r>
                  <a:rPr lang="en-US" dirty="0" smtClean="0"/>
                  <a:t>It immediately follows that, to determine the complete state of stress, six such flatjack measurements have to be conducted at six different orientations.</a:t>
                </a:r>
              </a:p>
              <a:p>
                <a:pPr algn="just"/>
                <a:r>
                  <a:rPr lang="en-US" dirty="0" smtClean="0"/>
                  <a:t>Note that, in general, the reference axes will not be aligned with the flatjack orientation and separate transformations will have to be used for each flatjack measurement, because it is the normal stress perpendicular to the plane of the flatjack that is being determined, rather than a specific component of the stress tensor.</a:t>
                </a:r>
                <a:endParaRPr lang="en-US" dirty="0">
                  <a:solidFill>
                    <a:schemeClr val="accent1"/>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241" r="-1797" b="-140"/>
                </a:stretch>
              </a:blipFill>
            </p:spPr>
            <p:txBody>
              <a:bodyPr/>
              <a:lstStyle/>
              <a:p>
                <a:r>
                  <a:rPr lang="en-US">
                    <a:noFill/>
                  </a:rPr>
                  <a:t> </a:t>
                </a:r>
              </a:p>
            </p:txBody>
          </p:sp>
        </mc:Fallback>
      </mc:AlternateContent>
    </p:spTree>
    <p:extLst>
      <p:ext uri="{BB962C8B-B14F-4D97-AF65-F5344CB8AC3E}">
        <p14:creationId xmlns:p14="http://schemas.microsoft.com/office/powerpoint/2010/main" val="3533362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solidFill>
              </a:rPr>
              <a:t>Methods of stress determination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a:t>T</a:t>
            </a:r>
            <a:r>
              <a:rPr lang="en-US" dirty="0" smtClean="0"/>
              <a:t>he shear components in the tensor must be calculated from the measurements of normal stresses in different directions; they cannot be measured directly. </a:t>
            </a:r>
          </a:p>
          <a:p>
            <a:pPr algn="just"/>
            <a:r>
              <a:rPr lang="en-US" dirty="0" smtClean="0"/>
              <a:t>It should also be remembered that this technique determines the stress tensor in an excavation wall and therefore determines the </a:t>
            </a:r>
            <a:r>
              <a:rPr lang="en-US" b="1" i="1" dirty="0" smtClean="0"/>
              <a:t>induced stress </a:t>
            </a:r>
            <a:r>
              <a:rPr lang="en-US" dirty="0" smtClean="0"/>
              <a:t>rather than the </a:t>
            </a:r>
            <a:r>
              <a:rPr lang="en-US" b="1" i="1" dirty="0" smtClean="0"/>
              <a:t>field stress</a:t>
            </a:r>
            <a:r>
              <a:rPr lang="en-US" dirty="0" smtClean="0"/>
              <a:t>. </a:t>
            </a:r>
          </a:p>
          <a:p>
            <a:pPr algn="just"/>
            <a:r>
              <a:rPr lang="en-US" dirty="0" smtClean="0"/>
              <a:t>However, large </a:t>
            </a:r>
            <a:r>
              <a:rPr lang="en-US" dirty="0" err="1" smtClean="0"/>
              <a:t>flatjacks</a:t>
            </a:r>
            <a:r>
              <a:rPr lang="en-US" dirty="0" smtClean="0"/>
              <a:t> can be used to determine the in-situ stress in </a:t>
            </a:r>
            <a:r>
              <a:rPr lang="en-US" dirty="0" err="1" smtClean="0"/>
              <a:t>rockmass</a:t>
            </a:r>
            <a:endParaRPr lang="en-US" dirty="0"/>
          </a:p>
        </p:txBody>
      </p:sp>
    </p:spTree>
    <p:extLst>
      <p:ext uri="{BB962C8B-B14F-4D97-AF65-F5344CB8AC3E}">
        <p14:creationId xmlns:p14="http://schemas.microsoft.com/office/powerpoint/2010/main" val="955443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TotalTime>
  <Words>1587</Words>
  <Application>Microsoft Office PowerPoint</Application>
  <PresentationFormat>Widescreen</PresentationFormat>
  <Paragraphs>104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Cambria Math</vt:lpstr>
      <vt:lpstr>Office Theme</vt:lpstr>
      <vt:lpstr>THE UNIVERSITY OF ZAMBIA SCHOOL OF MINES DEPARTMENT OF MINING ENGINEERING</vt:lpstr>
      <vt:lpstr>Introduction</vt:lpstr>
      <vt:lpstr>Why determine in situ stress?</vt:lpstr>
      <vt:lpstr>Presentation of in situ stress state data</vt:lpstr>
      <vt:lpstr>Presentation of in situ stress state data</vt:lpstr>
      <vt:lpstr>Methods of stress determination </vt:lpstr>
      <vt:lpstr>Methods of stress determination </vt:lpstr>
      <vt:lpstr>Methods of stress determination </vt:lpstr>
      <vt:lpstr>Methods of stress determination </vt:lpstr>
      <vt:lpstr>Methods of stress determination </vt:lpstr>
      <vt:lpstr>Methods of stress determination </vt:lpstr>
      <vt:lpstr>Methods of stress determination </vt:lpstr>
      <vt:lpstr>Methods of stress determination </vt:lpstr>
      <vt:lpstr>Methods of stress determination </vt:lpstr>
      <vt:lpstr>Methods of stress determination </vt:lpstr>
      <vt:lpstr>Predictions of natural in situ stress states based on elasticity theory </vt:lpstr>
      <vt:lpstr>Predictions of natural in situ stress states based on elasticity theory </vt:lpstr>
      <vt:lpstr>Predictions of natural in situ stress states based on elasticity theory </vt:lpstr>
      <vt:lpstr>Predictions of natural in situ stress states based on elasticity theory </vt:lpstr>
      <vt:lpstr>Predictions of natural in situ stress states based on elasticity theory </vt:lpstr>
      <vt:lpstr>Predictions of natural in situ stress states based on elasticity theory </vt:lpstr>
      <vt:lpstr>Rock anisotropy </vt:lpstr>
      <vt:lpstr>Rock anisotropy </vt:lpstr>
      <vt:lpstr>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UNIVERSITY OF ZAMBIA SCHOOL OF MINES DEPARTMENT OF MINING ENGINEERING</dc:title>
  <dc:creator>PC-10</dc:creator>
  <cp:lastModifiedBy>PC-10</cp:lastModifiedBy>
  <cp:revision>16</cp:revision>
  <dcterms:created xsi:type="dcterms:W3CDTF">2022-08-18T08:47:46Z</dcterms:created>
  <dcterms:modified xsi:type="dcterms:W3CDTF">2022-08-18T18:34:17Z</dcterms:modified>
</cp:coreProperties>
</file>