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312"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162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DF9332-89FE-4031-9A60-4E47FD27EB1D}" type="datetimeFigureOut">
              <a:rPr lang="en-US" smtClean="0"/>
              <a:t>1/15/2014</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6F4286-8EDD-4B8E-8A8E-FA81EF5F44AC}" type="slidenum">
              <a:rPr lang="en-ZA" smtClean="0"/>
              <a:t>‹#›</a:t>
            </a:fld>
            <a:endParaRPr lang="en-Z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Slide Number Placeholder 3"/>
          <p:cNvSpPr>
            <a:spLocks noGrp="1"/>
          </p:cNvSpPr>
          <p:nvPr>
            <p:ph type="sldNum" sz="quarter" idx="10"/>
          </p:nvPr>
        </p:nvSpPr>
        <p:spPr/>
        <p:txBody>
          <a:bodyPr/>
          <a:lstStyle/>
          <a:p>
            <a:fld id="{4844E415-40F0-47C1-8D37-19905C150E4D}" type="slidenum">
              <a:rPr lang="en-ZA" smtClean="0"/>
              <a:pPr/>
              <a:t>32</a:t>
            </a:fld>
            <a:endParaRPr lang="en-Z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127B3629-97B9-4842-912C-EED15569C8A1}" type="datetimeFigureOut">
              <a:rPr lang="en-US" smtClean="0"/>
              <a:t>1/15/2014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3E44F9B-746B-4DC8-9146-0889B723ADE3}"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27B3629-97B9-4842-912C-EED15569C8A1}" type="datetimeFigureOut">
              <a:rPr lang="en-US" smtClean="0"/>
              <a:t>1/15/2014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3E44F9B-746B-4DC8-9146-0889B723ADE3}"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27B3629-97B9-4842-912C-EED15569C8A1}" type="datetimeFigureOut">
              <a:rPr lang="en-US" smtClean="0"/>
              <a:t>1/15/2014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3E44F9B-746B-4DC8-9146-0889B723ADE3}"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27B3629-97B9-4842-912C-EED15569C8A1}" type="datetimeFigureOut">
              <a:rPr lang="en-US" smtClean="0"/>
              <a:t>1/15/2014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3E44F9B-746B-4DC8-9146-0889B723ADE3}" type="slidenum">
              <a:rPr lang="en-ZA" smtClean="0"/>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7B3629-97B9-4842-912C-EED15569C8A1}" type="datetimeFigureOut">
              <a:rPr lang="en-US" smtClean="0"/>
              <a:t>1/15/2014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3E44F9B-746B-4DC8-9146-0889B723ADE3}" type="slidenum">
              <a:rPr lang="en-ZA" smtClean="0"/>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27B3629-97B9-4842-912C-EED15569C8A1}" type="datetimeFigureOut">
              <a:rPr lang="en-US" smtClean="0"/>
              <a:t>1/15/2014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3E44F9B-746B-4DC8-9146-0889B723ADE3}" type="slidenum">
              <a:rPr lang="en-ZA" smtClean="0"/>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27B3629-97B9-4842-912C-EED15569C8A1}" type="datetimeFigureOut">
              <a:rPr lang="en-US" smtClean="0"/>
              <a:t>1/15/2014</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73E44F9B-746B-4DC8-9146-0889B723ADE3}"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27B3629-97B9-4842-912C-EED15569C8A1}" type="datetimeFigureOut">
              <a:rPr lang="en-US" smtClean="0"/>
              <a:t>1/15/2014</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73E44F9B-746B-4DC8-9146-0889B723ADE3}"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7B3629-97B9-4842-912C-EED15569C8A1}" type="datetimeFigureOut">
              <a:rPr lang="en-US" smtClean="0"/>
              <a:t>1/15/2014</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73E44F9B-746B-4DC8-9146-0889B723ADE3}"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7B3629-97B9-4842-912C-EED15569C8A1}" type="datetimeFigureOut">
              <a:rPr lang="en-US" smtClean="0"/>
              <a:t>1/15/2014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3E44F9B-746B-4DC8-9146-0889B723ADE3}" type="slidenum">
              <a:rPr lang="en-ZA" smtClean="0"/>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7B3629-97B9-4842-912C-EED15569C8A1}" type="datetimeFigureOut">
              <a:rPr lang="en-US" smtClean="0"/>
              <a:t>1/15/2014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3E44F9B-746B-4DC8-9146-0889B723ADE3}" type="slidenum">
              <a:rPr lang="en-ZA" smtClean="0"/>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7B3629-97B9-4842-912C-EED15569C8A1}" type="datetimeFigureOut">
              <a:rPr lang="en-US" smtClean="0"/>
              <a:t>1/15/2014</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E44F9B-746B-4DC8-9146-0889B723ADE3}"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diamondguidehq.com/diamond-girdle/"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file:///C:\Users\Dr%20Kambani\Documents\GEMMOLOGY%20COURSE\Geol.%20115%20Physical%20Properites%20of%20Gemstones_files\SPLINTERY.jpg" TargetMode="External"/><Relationship Id="rId2" Type="http://schemas.openxmlformats.org/officeDocument/2006/relationships/image" Target="file:///C:\Users\Dr%20Kambani\Documents\GEMMOLOGY%20COURSE\Geol.%20115%20Physical%20Properites%20of%20Gemstones_files\CITRINE.jpg" TargetMode="External"/><Relationship Id="rId1" Type="http://schemas.openxmlformats.org/officeDocument/2006/relationships/slideLayout" Target="../slideLayouts/slideLayout7.xml"/><Relationship Id="rId4" Type="http://schemas.openxmlformats.org/officeDocument/2006/relationships/image" Target="file:///C:\Users\Dr%20Kambani\Documents\GEMMOLOGY%20COURSE\Geol.%20115%20Physical%20Properites%20of%20Gemstones_files\GRANULAR.jp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600200"/>
            <a:ext cx="8229600" cy="4525963"/>
          </a:xfrm>
        </p:spPr>
        <p:txBody>
          <a:bodyPr/>
          <a:lstStyle/>
          <a:p>
            <a:endParaRPr lang="en-ZA" dirty="0" smtClean="0"/>
          </a:p>
          <a:p>
            <a:endParaRPr lang="en-ZA" dirty="0"/>
          </a:p>
        </p:txBody>
      </p:sp>
      <p:sp>
        <p:nvSpPr>
          <p:cNvPr id="4" name="Rectangle 3"/>
          <p:cNvSpPr/>
          <p:nvPr/>
        </p:nvSpPr>
        <p:spPr>
          <a:xfrm>
            <a:off x="1428728" y="2857496"/>
            <a:ext cx="6500858" cy="707886"/>
          </a:xfrm>
          <a:prstGeom prst="rect">
            <a:avLst/>
          </a:prstGeom>
        </p:spPr>
        <p:txBody>
          <a:bodyPr wrap="square">
            <a:spAutoFit/>
          </a:bodyPr>
          <a:lstStyle/>
          <a:p>
            <a:r>
              <a:rPr lang="en-ZA" sz="4000" b="1" dirty="0" smtClean="0"/>
              <a:t>Major Physical Properties</a:t>
            </a:r>
            <a:endParaRPr lang="en-ZA" sz="4000" dirty="0">
              <a:solidFill>
                <a:srgbClr val="FF0000"/>
              </a:solidFill>
            </a:endParaRPr>
          </a:p>
        </p:txBody>
      </p:sp>
      <p:sp>
        <p:nvSpPr>
          <p:cNvPr id="5" name="Rectangle 4"/>
          <p:cNvSpPr/>
          <p:nvPr/>
        </p:nvSpPr>
        <p:spPr>
          <a:xfrm>
            <a:off x="2714612" y="714356"/>
            <a:ext cx="2629246" cy="830997"/>
          </a:xfrm>
          <a:prstGeom prst="rect">
            <a:avLst/>
          </a:prstGeom>
        </p:spPr>
        <p:txBody>
          <a:bodyPr wrap="none">
            <a:spAutoFit/>
          </a:bodyPr>
          <a:lstStyle/>
          <a:p>
            <a:pPr algn="ctr"/>
            <a:r>
              <a:rPr lang="en-ZA" sz="4800" b="1" dirty="0" smtClean="0">
                <a:solidFill>
                  <a:srgbClr val="0033CC"/>
                </a:solidFill>
              </a:rPr>
              <a:t>MODULE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Durability Factors</a:t>
            </a:r>
            <a:endParaRPr lang="en-ZA" dirty="0"/>
          </a:p>
        </p:txBody>
      </p:sp>
      <p:sp>
        <p:nvSpPr>
          <p:cNvPr id="3" name="Content Placeholder 2"/>
          <p:cNvSpPr>
            <a:spLocks noGrp="1"/>
          </p:cNvSpPr>
          <p:nvPr>
            <p:ph idx="1"/>
          </p:nvPr>
        </p:nvSpPr>
        <p:spPr/>
        <p:txBody>
          <a:bodyPr/>
          <a:lstStyle/>
          <a:p>
            <a:pPr>
              <a:buNone/>
            </a:pPr>
            <a:r>
              <a:rPr lang="en-ZA" b="1" dirty="0" smtClean="0"/>
              <a:t>	Gem durability can be described as being made up of hardness, toughness and stability</a:t>
            </a:r>
          </a:p>
          <a:p>
            <a:pPr>
              <a:buNone/>
            </a:pPr>
            <a:endParaRPr lang="en-ZA" b="1" dirty="0" smtClean="0"/>
          </a:p>
          <a:p>
            <a:pPr>
              <a:buNone/>
            </a:pP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10</a:t>
            </a:fld>
            <a:endParaRPr lang="en-ZA"/>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smtClean="0"/>
              <a:t>Durability Factors</a:t>
            </a:r>
            <a:br>
              <a:rPr lang="en-ZA" b="1" dirty="0" smtClean="0"/>
            </a:br>
            <a:r>
              <a:rPr lang="en-ZA" b="1" dirty="0" smtClean="0"/>
              <a:t>Hardness</a:t>
            </a:r>
            <a:endParaRPr lang="en-ZA" dirty="0"/>
          </a:p>
        </p:txBody>
      </p:sp>
      <p:sp>
        <p:nvSpPr>
          <p:cNvPr id="3" name="Content Placeholder 2"/>
          <p:cNvSpPr>
            <a:spLocks noGrp="1"/>
          </p:cNvSpPr>
          <p:nvPr>
            <p:ph idx="1"/>
          </p:nvPr>
        </p:nvSpPr>
        <p:spPr/>
        <p:txBody>
          <a:bodyPr>
            <a:normAutofit/>
          </a:bodyPr>
          <a:lstStyle/>
          <a:p>
            <a:pPr>
              <a:buNone/>
            </a:pPr>
            <a:r>
              <a:rPr lang="en-ZA" b="1" dirty="0" smtClean="0"/>
              <a:t>	The tendency to resist scratching in a gem is known as its hardness. Of the three factors comprising durability, it is the most familiar. Hardness is primarily the result of the strength of the chemical bonds between the gem's constituent atoms (how tightly they are bound to one another). </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11</a:t>
            </a:fld>
            <a:endParaRPr lang="en-ZA"/>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Hardness</a:t>
            </a:r>
            <a:endParaRPr lang="en-ZA" dirty="0"/>
          </a:p>
        </p:txBody>
      </p:sp>
      <p:sp>
        <p:nvSpPr>
          <p:cNvPr id="3" name="Content Placeholder 2"/>
          <p:cNvSpPr>
            <a:spLocks noGrp="1"/>
          </p:cNvSpPr>
          <p:nvPr>
            <p:ph idx="1"/>
          </p:nvPr>
        </p:nvSpPr>
        <p:spPr/>
        <p:txBody>
          <a:bodyPr/>
          <a:lstStyle/>
          <a:p>
            <a:pPr>
              <a:buNone/>
            </a:pPr>
            <a:r>
              <a:rPr lang="en-ZA" b="1" dirty="0" smtClean="0"/>
              <a:t>	The hardness of a gem affects its </a:t>
            </a:r>
            <a:r>
              <a:rPr lang="en-ZA" b="1" dirty="0" err="1" smtClean="0"/>
              <a:t>wearability</a:t>
            </a:r>
            <a:r>
              <a:rPr lang="en-ZA" b="1" dirty="0" smtClean="0"/>
              <a:t>, </a:t>
            </a:r>
            <a:r>
              <a:rPr lang="en-ZA" b="1" dirty="0" err="1" smtClean="0"/>
              <a:t>luster</a:t>
            </a:r>
            <a:r>
              <a:rPr lang="en-ZA" b="1" dirty="0" smtClean="0"/>
              <a:t>, and resistance to cutting and polishing. All other factors being equal, harder gems are more useable in </a:t>
            </a:r>
            <a:r>
              <a:rPr lang="en-ZA" b="1" dirty="0" err="1" smtClean="0"/>
              <a:t>jewelry</a:t>
            </a:r>
            <a:r>
              <a:rPr lang="en-ZA" b="1" dirty="0" smtClean="0"/>
              <a:t>, develop a brighter surface </a:t>
            </a:r>
            <a:r>
              <a:rPr lang="en-ZA" b="1" dirty="0" err="1" smtClean="0"/>
              <a:t>luster</a:t>
            </a:r>
            <a:r>
              <a:rPr lang="en-ZA" b="1" dirty="0" smtClean="0"/>
              <a:t>, and take more time and effort to cut and polish. They will retain their polish longer than softer gems, given equal wear and tear.</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12</a:t>
            </a:fld>
            <a:endParaRPr lang="en-ZA"/>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err="1" smtClean="0"/>
              <a:t>Mohs</a:t>
            </a:r>
            <a:r>
              <a:rPr lang="en-ZA" b="1" dirty="0" smtClean="0"/>
              <a:t> Hardness Scale</a:t>
            </a:r>
            <a:endParaRPr lang="en-ZA" dirty="0"/>
          </a:p>
        </p:txBody>
      </p:sp>
      <p:sp>
        <p:nvSpPr>
          <p:cNvPr id="3" name="Content Placeholder 2"/>
          <p:cNvSpPr>
            <a:spLocks noGrp="1"/>
          </p:cNvSpPr>
          <p:nvPr>
            <p:ph idx="1"/>
          </p:nvPr>
        </p:nvSpPr>
        <p:spPr/>
        <p:txBody>
          <a:bodyPr>
            <a:normAutofit fontScale="92500"/>
          </a:bodyPr>
          <a:lstStyle/>
          <a:p>
            <a:pPr>
              <a:buNone/>
            </a:pPr>
            <a:r>
              <a:rPr lang="en-ZA" b="1" dirty="0" smtClean="0"/>
              <a:t>	Originator - </a:t>
            </a:r>
            <a:r>
              <a:rPr lang="en-ZA" b="1" dirty="0" err="1" smtClean="0"/>
              <a:t>Frederich</a:t>
            </a:r>
            <a:r>
              <a:rPr lang="en-ZA" b="1" dirty="0" smtClean="0"/>
              <a:t> </a:t>
            </a:r>
            <a:r>
              <a:rPr lang="en-ZA" b="1" dirty="0" err="1" smtClean="0"/>
              <a:t>Mohs</a:t>
            </a:r>
            <a:r>
              <a:rPr lang="en-ZA" b="1" dirty="0" smtClean="0"/>
              <a:t>, a 19th century German mineralogist. Scale developed in 1812</a:t>
            </a:r>
          </a:p>
          <a:p>
            <a:pPr>
              <a:buNone/>
            </a:pPr>
            <a:endParaRPr lang="en-ZA" b="1" dirty="0" smtClean="0"/>
          </a:p>
          <a:p>
            <a:pPr>
              <a:buNone/>
            </a:pPr>
            <a:r>
              <a:rPr lang="en-ZA" b="1" dirty="0" smtClean="0"/>
              <a:t>	The familiar 1-10 </a:t>
            </a:r>
            <a:r>
              <a:rPr lang="en-ZA" b="1" dirty="0" err="1" smtClean="0"/>
              <a:t>Mohs</a:t>
            </a:r>
            <a:r>
              <a:rPr lang="en-ZA" b="1" dirty="0" smtClean="0"/>
              <a:t>' Scale of hardness, is not an absolute measure, but rather a relative one. Gems ranked at a higher number on the scale can scratch those ranked lower, and will in turn, be scratched by those whose number is higher than theirs</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13</a:t>
            </a:fld>
            <a:endParaRPr lang="en-ZA"/>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14</a:t>
            </a:fld>
            <a:endParaRPr lang="en-ZA"/>
          </a:p>
        </p:txBody>
      </p:sp>
      <p:graphicFrame>
        <p:nvGraphicFramePr>
          <p:cNvPr id="7" name="Table 6"/>
          <p:cNvGraphicFramePr>
            <a:graphicFrameLocks noGrp="1"/>
          </p:cNvGraphicFramePr>
          <p:nvPr/>
        </p:nvGraphicFramePr>
        <p:xfrm>
          <a:off x="714348" y="1214422"/>
          <a:ext cx="7858179" cy="4929224"/>
        </p:xfrm>
        <a:graphic>
          <a:graphicData uri="http://schemas.openxmlformats.org/drawingml/2006/table">
            <a:tbl>
              <a:tblPr/>
              <a:tblGrid>
                <a:gridCol w="224520"/>
                <a:gridCol w="3255531"/>
                <a:gridCol w="663353"/>
                <a:gridCol w="714380"/>
                <a:gridCol w="3000395"/>
              </a:tblGrid>
              <a:tr h="787303">
                <a:tc>
                  <a:txBody>
                    <a:bodyPr/>
                    <a:lstStyle/>
                    <a:p>
                      <a:pPr algn="ctr"/>
                      <a:r>
                        <a:rPr lang="en-ZA" b="1" dirty="0"/>
                        <a:t>1:</a:t>
                      </a:r>
                      <a:endParaRPr lang="en-ZA" dirty="0"/>
                    </a:p>
                  </a:txBody>
                  <a:tcPr marL="28575" marR="28575" marT="28575" marB="28575" anchor="ctr">
                    <a:lnL>
                      <a:noFill/>
                    </a:lnL>
                    <a:lnR>
                      <a:noFill/>
                    </a:lnR>
                    <a:lnT>
                      <a:noFill/>
                    </a:lnT>
                    <a:lnB>
                      <a:noFill/>
                    </a:lnB>
                    <a:solidFill>
                      <a:srgbClr val="C8E3FF"/>
                    </a:solidFill>
                  </a:tcPr>
                </a:tc>
                <a:tc>
                  <a:txBody>
                    <a:bodyPr/>
                    <a:lstStyle/>
                    <a:p>
                      <a:pPr algn="ctr"/>
                      <a:r>
                        <a:rPr lang="en-ZA" sz="2800" dirty="0"/>
                        <a:t>Talc</a:t>
                      </a:r>
                    </a:p>
                  </a:txBody>
                  <a:tcPr marL="28575" marR="28575" marT="28575" marB="28575" anchor="ctr">
                    <a:lnL>
                      <a:noFill/>
                    </a:lnL>
                    <a:lnR>
                      <a:noFill/>
                    </a:lnR>
                    <a:lnT>
                      <a:noFill/>
                    </a:lnT>
                    <a:lnB>
                      <a:noFill/>
                    </a:lnB>
                    <a:solidFill>
                      <a:srgbClr val="C8E3FF"/>
                    </a:solidFill>
                  </a:tcPr>
                </a:tc>
                <a:tc>
                  <a:txBody>
                    <a:bodyPr/>
                    <a:lstStyle/>
                    <a:p>
                      <a:pPr algn="ctr"/>
                      <a:endParaRPr lang="en-ZA" sz="2800"/>
                    </a:p>
                  </a:txBody>
                  <a:tcPr marL="28575" marR="28575" marT="28575" marB="28575" anchor="ctr">
                    <a:lnL>
                      <a:noFill/>
                    </a:lnL>
                    <a:lnR>
                      <a:noFill/>
                    </a:lnR>
                    <a:lnT>
                      <a:noFill/>
                    </a:lnT>
                    <a:lnB>
                      <a:noFill/>
                    </a:lnB>
                    <a:solidFill>
                      <a:srgbClr val="FFFFFF"/>
                    </a:solidFill>
                  </a:tcPr>
                </a:tc>
                <a:tc>
                  <a:txBody>
                    <a:bodyPr/>
                    <a:lstStyle/>
                    <a:p>
                      <a:pPr algn="ctr"/>
                      <a:r>
                        <a:rPr lang="en-ZA" sz="2800" b="1"/>
                        <a:t>6:</a:t>
                      </a:r>
                      <a:endParaRPr lang="en-ZA" sz="2800"/>
                    </a:p>
                  </a:txBody>
                  <a:tcPr marL="28575" marR="28575" marT="28575" marB="28575" anchor="ctr">
                    <a:lnL>
                      <a:noFill/>
                    </a:lnL>
                    <a:lnR>
                      <a:noFill/>
                    </a:lnR>
                    <a:lnT>
                      <a:noFill/>
                    </a:lnT>
                    <a:lnB>
                      <a:noFill/>
                    </a:lnB>
                    <a:solidFill>
                      <a:srgbClr val="C8E3FF"/>
                    </a:solidFill>
                  </a:tcPr>
                </a:tc>
                <a:tc>
                  <a:txBody>
                    <a:bodyPr/>
                    <a:lstStyle/>
                    <a:p>
                      <a:pPr algn="ctr"/>
                      <a:r>
                        <a:rPr lang="en-ZA" sz="2800"/>
                        <a:t>Feldspar</a:t>
                      </a:r>
                    </a:p>
                  </a:txBody>
                  <a:tcPr marL="28575" marR="28575" marT="28575" marB="28575" anchor="ctr">
                    <a:lnL>
                      <a:noFill/>
                    </a:lnL>
                    <a:lnR>
                      <a:noFill/>
                    </a:lnR>
                    <a:lnT>
                      <a:noFill/>
                    </a:lnT>
                    <a:lnB>
                      <a:noFill/>
                    </a:lnB>
                    <a:solidFill>
                      <a:srgbClr val="C8E3FF"/>
                    </a:solidFill>
                  </a:tcPr>
                </a:tc>
              </a:tr>
              <a:tr h="930177">
                <a:tc>
                  <a:txBody>
                    <a:bodyPr/>
                    <a:lstStyle/>
                    <a:p>
                      <a:pPr algn="ctr"/>
                      <a:r>
                        <a:rPr lang="en-ZA" b="1"/>
                        <a:t>2:</a:t>
                      </a:r>
                      <a:endParaRPr lang="en-ZA"/>
                    </a:p>
                  </a:txBody>
                  <a:tcPr marL="28575" marR="28575" marT="28575" marB="28575" anchor="ctr">
                    <a:lnL>
                      <a:noFill/>
                    </a:lnL>
                    <a:lnR>
                      <a:noFill/>
                    </a:lnR>
                    <a:lnT>
                      <a:noFill/>
                    </a:lnT>
                    <a:lnB>
                      <a:noFill/>
                    </a:lnB>
                  </a:tcPr>
                </a:tc>
                <a:tc>
                  <a:txBody>
                    <a:bodyPr/>
                    <a:lstStyle/>
                    <a:p>
                      <a:pPr algn="ctr"/>
                      <a:r>
                        <a:rPr lang="en-ZA" sz="2800" dirty="0"/>
                        <a:t>Gypsum</a:t>
                      </a:r>
                    </a:p>
                  </a:txBody>
                  <a:tcPr marL="28575" marR="28575" marT="28575" marB="28575" anchor="ctr">
                    <a:lnL>
                      <a:noFill/>
                    </a:lnL>
                    <a:lnR>
                      <a:noFill/>
                    </a:lnR>
                    <a:lnT>
                      <a:noFill/>
                    </a:lnT>
                    <a:lnB>
                      <a:noFill/>
                    </a:lnB>
                  </a:tcPr>
                </a:tc>
                <a:tc>
                  <a:txBody>
                    <a:bodyPr/>
                    <a:lstStyle/>
                    <a:p>
                      <a:pPr algn="ctr"/>
                      <a:endParaRPr lang="en-ZA" sz="2800" dirty="0"/>
                    </a:p>
                  </a:txBody>
                  <a:tcPr marL="28575" marR="28575" marT="28575" marB="28575" anchor="ctr">
                    <a:lnL>
                      <a:noFill/>
                    </a:lnL>
                    <a:lnR>
                      <a:noFill/>
                    </a:lnR>
                    <a:lnT>
                      <a:noFill/>
                    </a:lnT>
                    <a:lnB>
                      <a:noFill/>
                    </a:lnB>
                    <a:solidFill>
                      <a:srgbClr val="FFFFFF"/>
                    </a:solidFill>
                  </a:tcPr>
                </a:tc>
                <a:tc>
                  <a:txBody>
                    <a:bodyPr/>
                    <a:lstStyle/>
                    <a:p>
                      <a:pPr algn="ctr"/>
                      <a:r>
                        <a:rPr lang="en-ZA" sz="2800" b="1"/>
                        <a:t>7:</a:t>
                      </a:r>
                      <a:endParaRPr lang="en-ZA" sz="2800"/>
                    </a:p>
                  </a:txBody>
                  <a:tcPr marL="28575" marR="28575" marT="28575" marB="28575" anchor="ctr">
                    <a:lnL>
                      <a:noFill/>
                    </a:lnL>
                    <a:lnR>
                      <a:noFill/>
                    </a:lnR>
                    <a:lnT>
                      <a:noFill/>
                    </a:lnT>
                    <a:lnB>
                      <a:noFill/>
                    </a:lnB>
                    <a:solidFill>
                      <a:srgbClr val="FFFFFF"/>
                    </a:solidFill>
                  </a:tcPr>
                </a:tc>
                <a:tc>
                  <a:txBody>
                    <a:bodyPr/>
                    <a:lstStyle/>
                    <a:p>
                      <a:pPr algn="ctr"/>
                      <a:r>
                        <a:rPr lang="en-ZA" sz="2800"/>
                        <a:t>Quartz</a:t>
                      </a:r>
                    </a:p>
                  </a:txBody>
                  <a:tcPr marL="28575" marR="28575" marT="28575" marB="28575" anchor="ctr">
                    <a:lnL>
                      <a:noFill/>
                    </a:lnL>
                    <a:lnR>
                      <a:noFill/>
                    </a:lnR>
                    <a:lnT>
                      <a:noFill/>
                    </a:lnT>
                    <a:lnB>
                      <a:noFill/>
                    </a:lnB>
                    <a:solidFill>
                      <a:srgbClr val="FFFFFF"/>
                    </a:solidFill>
                  </a:tcPr>
                </a:tc>
              </a:tr>
              <a:tr h="930177">
                <a:tc>
                  <a:txBody>
                    <a:bodyPr/>
                    <a:lstStyle/>
                    <a:p>
                      <a:pPr algn="ctr"/>
                      <a:r>
                        <a:rPr lang="en-ZA" b="1"/>
                        <a:t>3:</a:t>
                      </a:r>
                      <a:endParaRPr lang="en-ZA"/>
                    </a:p>
                  </a:txBody>
                  <a:tcPr marL="28575" marR="28575" marT="28575" marB="28575" anchor="ctr">
                    <a:lnL>
                      <a:noFill/>
                    </a:lnL>
                    <a:lnR>
                      <a:noFill/>
                    </a:lnR>
                    <a:lnT>
                      <a:noFill/>
                    </a:lnT>
                    <a:lnB>
                      <a:noFill/>
                    </a:lnB>
                    <a:solidFill>
                      <a:srgbClr val="C8E3FF"/>
                    </a:solidFill>
                  </a:tcPr>
                </a:tc>
                <a:tc>
                  <a:txBody>
                    <a:bodyPr/>
                    <a:lstStyle/>
                    <a:p>
                      <a:pPr algn="ctr"/>
                      <a:r>
                        <a:rPr lang="en-ZA" sz="2800"/>
                        <a:t>Calcite</a:t>
                      </a:r>
                    </a:p>
                  </a:txBody>
                  <a:tcPr marL="28575" marR="28575" marT="28575" marB="28575" anchor="ctr">
                    <a:lnL>
                      <a:noFill/>
                    </a:lnL>
                    <a:lnR>
                      <a:noFill/>
                    </a:lnR>
                    <a:lnT>
                      <a:noFill/>
                    </a:lnT>
                    <a:lnB>
                      <a:noFill/>
                    </a:lnB>
                    <a:solidFill>
                      <a:srgbClr val="C8E3FF"/>
                    </a:solidFill>
                  </a:tcPr>
                </a:tc>
                <a:tc>
                  <a:txBody>
                    <a:bodyPr/>
                    <a:lstStyle/>
                    <a:p>
                      <a:pPr algn="ctr"/>
                      <a:endParaRPr lang="en-ZA" sz="2800" dirty="0"/>
                    </a:p>
                  </a:txBody>
                  <a:tcPr marL="28575" marR="28575" marT="28575" marB="28575" anchor="ctr">
                    <a:lnL>
                      <a:noFill/>
                    </a:lnL>
                    <a:lnR>
                      <a:noFill/>
                    </a:lnR>
                    <a:lnT>
                      <a:noFill/>
                    </a:lnT>
                    <a:lnB>
                      <a:noFill/>
                    </a:lnB>
                    <a:solidFill>
                      <a:srgbClr val="FFFFFF"/>
                    </a:solidFill>
                  </a:tcPr>
                </a:tc>
                <a:tc>
                  <a:txBody>
                    <a:bodyPr/>
                    <a:lstStyle/>
                    <a:p>
                      <a:pPr algn="ctr"/>
                      <a:r>
                        <a:rPr lang="en-ZA" sz="2800" b="1" dirty="0"/>
                        <a:t>8:</a:t>
                      </a:r>
                      <a:endParaRPr lang="en-ZA" sz="2800" dirty="0"/>
                    </a:p>
                  </a:txBody>
                  <a:tcPr marL="28575" marR="28575" marT="28575" marB="28575" anchor="ctr">
                    <a:lnL>
                      <a:noFill/>
                    </a:lnL>
                    <a:lnR>
                      <a:noFill/>
                    </a:lnR>
                    <a:lnT>
                      <a:noFill/>
                    </a:lnT>
                    <a:lnB>
                      <a:noFill/>
                    </a:lnB>
                    <a:solidFill>
                      <a:srgbClr val="C8E3FF"/>
                    </a:solidFill>
                  </a:tcPr>
                </a:tc>
                <a:tc>
                  <a:txBody>
                    <a:bodyPr/>
                    <a:lstStyle/>
                    <a:p>
                      <a:pPr algn="ctr"/>
                      <a:r>
                        <a:rPr lang="en-ZA" sz="2800" dirty="0"/>
                        <a:t>Topaz</a:t>
                      </a:r>
                    </a:p>
                  </a:txBody>
                  <a:tcPr marL="28575" marR="28575" marT="28575" marB="28575" anchor="ctr">
                    <a:lnL>
                      <a:noFill/>
                    </a:lnL>
                    <a:lnR>
                      <a:noFill/>
                    </a:lnR>
                    <a:lnT>
                      <a:noFill/>
                    </a:lnT>
                    <a:lnB>
                      <a:noFill/>
                    </a:lnB>
                    <a:solidFill>
                      <a:srgbClr val="C8E3FF"/>
                    </a:solidFill>
                  </a:tcPr>
                </a:tc>
              </a:tr>
              <a:tr h="930177">
                <a:tc>
                  <a:txBody>
                    <a:bodyPr/>
                    <a:lstStyle/>
                    <a:p>
                      <a:pPr algn="ctr"/>
                      <a:r>
                        <a:rPr lang="en-ZA" b="1"/>
                        <a:t>4:</a:t>
                      </a:r>
                      <a:endParaRPr lang="en-ZA"/>
                    </a:p>
                  </a:txBody>
                  <a:tcPr marL="28575" marR="28575" marT="28575" marB="28575" anchor="ctr">
                    <a:lnL>
                      <a:noFill/>
                    </a:lnL>
                    <a:lnR>
                      <a:noFill/>
                    </a:lnR>
                    <a:lnT>
                      <a:noFill/>
                    </a:lnT>
                    <a:lnB>
                      <a:noFill/>
                    </a:lnB>
                    <a:solidFill>
                      <a:srgbClr val="FFFFFF"/>
                    </a:solidFill>
                  </a:tcPr>
                </a:tc>
                <a:tc>
                  <a:txBody>
                    <a:bodyPr/>
                    <a:lstStyle/>
                    <a:p>
                      <a:pPr algn="ctr"/>
                      <a:r>
                        <a:rPr lang="en-ZA" sz="2800"/>
                        <a:t>Fluorite</a:t>
                      </a:r>
                    </a:p>
                  </a:txBody>
                  <a:tcPr marL="28575" marR="28575" marT="28575" marB="28575" anchor="ctr">
                    <a:lnL>
                      <a:noFill/>
                    </a:lnL>
                    <a:lnR>
                      <a:noFill/>
                    </a:lnR>
                    <a:lnT>
                      <a:noFill/>
                    </a:lnT>
                    <a:lnB>
                      <a:noFill/>
                    </a:lnB>
                  </a:tcPr>
                </a:tc>
                <a:tc>
                  <a:txBody>
                    <a:bodyPr/>
                    <a:lstStyle/>
                    <a:p>
                      <a:pPr algn="ctr"/>
                      <a:endParaRPr lang="en-ZA" sz="2800"/>
                    </a:p>
                  </a:txBody>
                  <a:tcPr marL="28575" marR="28575" marT="28575" marB="28575" anchor="ctr">
                    <a:lnL>
                      <a:noFill/>
                    </a:lnL>
                    <a:lnR>
                      <a:noFill/>
                    </a:lnR>
                    <a:lnT>
                      <a:noFill/>
                    </a:lnT>
                    <a:lnB>
                      <a:noFill/>
                    </a:lnB>
                    <a:solidFill>
                      <a:srgbClr val="FFFFFF"/>
                    </a:solidFill>
                  </a:tcPr>
                </a:tc>
                <a:tc>
                  <a:txBody>
                    <a:bodyPr/>
                    <a:lstStyle/>
                    <a:p>
                      <a:pPr algn="ctr"/>
                      <a:r>
                        <a:rPr lang="en-ZA" sz="2800" b="1"/>
                        <a:t>9:</a:t>
                      </a:r>
                      <a:endParaRPr lang="en-ZA" sz="2800"/>
                    </a:p>
                  </a:txBody>
                  <a:tcPr marL="28575" marR="28575" marT="28575" marB="28575" anchor="ctr">
                    <a:lnL>
                      <a:noFill/>
                    </a:lnL>
                    <a:lnR>
                      <a:noFill/>
                    </a:lnR>
                    <a:lnT>
                      <a:noFill/>
                    </a:lnT>
                    <a:lnB>
                      <a:noFill/>
                    </a:lnB>
                    <a:solidFill>
                      <a:srgbClr val="FFFFFF"/>
                    </a:solidFill>
                  </a:tcPr>
                </a:tc>
                <a:tc>
                  <a:txBody>
                    <a:bodyPr/>
                    <a:lstStyle/>
                    <a:p>
                      <a:pPr algn="ctr"/>
                      <a:r>
                        <a:rPr lang="en-ZA" sz="2800" dirty="0"/>
                        <a:t>Corundum</a:t>
                      </a:r>
                    </a:p>
                  </a:txBody>
                  <a:tcPr marL="28575" marR="28575" marT="28575" marB="28575" anchor="ctr">
                    <a:lnL>
                      <a:noFill/>
                    </a:lnL>
                    <a:lnR>
                      <a:noFill/>
                    </a:lnR>
                    <a:lnT>
                      <a:noFill/>
                    </a:lnT>
                    <a:lnB>
                      <a:noFill/>
                    </a:lnB>
                    <a:solidFill>
                      <a:srgbClr val="FFFFFF"/>
                    </a:solidFill>
                  </a:tcPr>
                </a:tc>
              </a:tr>
              <a:tr h="1351390">
                <a:tc>
                  <a:txBody>
                    <a:bodyPr/>
                    <a:lstStyle/>
                    <a:p>
                      <a:pPr algn="ctr"/>
                      <a:r>
                        <a:rPr lang="en-ZA" b="1"/>
                        <a:t>5:</a:t>
                      </a:r>
                      <a:endParaRPr lang="en-ZA"/>
                    </a:p>
                  </a:txBody>
                  <a:tcPr marL="28575" marR="28575" marT="28575" marB="28575" anchor="ctr">
                    <a:lnL>
                      <a:noFill/>
                    </a:lnL>
                    <a:lnR>
                      <a:noFill/>
                    </a:lnR>
                    <a:lnT>
                      <a:noFill/>
                    </a:lnT>
                    <a:lnB>
                      <a:noFill/>
                    </a:lnB>
                    <a:solidFill>
                      <a:srgbClr val="C8E3FF"/>
                    </a:solidFill>
                  </a:tcPr>
                </a:tc>
                <a:tc>
                  <a:txBody>
                    <a:bodyPr/>
                    <a:lstStyle/>
                    <a:p>
                      <a:pPr algn="ctr"/>
                      <a:r>
                        <a:rPr lang="en-ZA" sz="2800"/>
                        <a:t>Apatite</a:t>
                      </a:r>
                    </a:p>
                  </a:txBody>
                  <a:tcPr marL="28575" marR="28575" marT="28575" marB="28575" anchor="ctr">
                    <a:lnL>
                      <a:noFill/>
                    </a:lnL>
                    <a:lnR>
                      <a:noFill/>
                    </a:lnR>
                    <a:lnT>
                      <a:noFill/>
                    </a:lnT>
                    <a:lnB>
                      <a:noFill/>
                    </a:lnB>
                    <a:solidFill>
                      <a:srgbClr val="C8E3FF"/>
                    </a:solidFill>
                  </a:tcPr>
                </a:tc>
                <a:tc>
                  <a:txBody>
                    <a:bodyPr/>
                    <a:lstStyle/>
                    <a:p>
                      <a:pPr algn="ctr"/>
                      <a:endParaRPr lang="en-ZA" sz="2800" dirty="0"/>
                    </a:p>
                  </a:txBody>
                  <a:tcPr marL="28575" marR="28575" marT="28575" marB="28575" anchor="ctr">
                    <a:lnL>
                      <a:noFill/>
                    </a:lnL>
                    <a:lnR>
                      <a:noFill/>
                    </a:lnR>
                    <a:lnT>
                      <a:noFill/>
                    </a:lnT>
                    <a:lnB>
                      <a:noFill/>
                    </a:lnB>
                    <a:solidFill>
                      <a:srgbClr val="FFFFFF"/>
                    </a:solidFill>
                  </a:tcPr>
                </a:tc>
                <a:tc>
                  <a:txBody>
                    <a:bodyPr/>
                    <a:lstStyle/>
                    <a:p>
                      <a:pPr algn="ctr"/>
                      <a:r>
                        <a:rPr lang="en-ZA" sz="2800" b="1"/>
                        <a:t>10:</a:t>
                      </a:r>
                      <a:endParaRPr lang="en-ZA" sz="2800"/>
                    </a:p>
                  </a:txBody>
                  <a:tcPr marL="28575" marR="28575" marT="28575" marB="28575" anchor="ctr">
                    <a:lnL>
                      <a:noFill/>
                    </a:lnL>
                    <a:lnR>
                      <a:noFill/>
                    </a:lnR>
                    <a:lnT>
                      <a:noFill/>
                    </a:lnT>
                    <a:lnB>
                      <a:noFill/>
                    </a:lnB>
                    <a:solidFill>
                      <a:srgbClr val="C8E3FF"/>
                    </a:solidFill>
                  </a:tcPr>
                </a:tc>
                <a:tc>
                  <a:txBody>
                    <a:bodyPr/>
                    <a:lstStyle/>
                    <a:p>
                      <a:pPr algn="ctr"/>
                      <a:r>
                        <a:rPr lang="en-ZA" sz="2800" dirty="0"/>
                        <a:t>Diamond</a:t>
                      </a:r>
                    </a:p>
                  </a:txBody>
                  <a:tcPr marL="28575" marR="28575" marT="28575" marB="28575" anchor="ctr">
                    <a:lnL>
                      <a:noFill/>
                    </a:lnL>
                    <a:lnR>
                      <a:noFill/>
                    </a:lnR>
                    <a:lnT>
                      <a:noFill/>
                    </a:lnT>
                    <a:lnB>
                      <a:noFill/>
                    </a:lnB>
                    <a:solidFill>
                      <a:srgbClr val="C8E3FF"/>
                    </a:solidFill>
                  </a:tcPr>
                </a:tc>
              </a:tr>
            </a:tbl>
          </a:graphicData>
        </a:graphic>
      </p:graphicFrame>
      <p:sp>
        <p:nvSpPr>
          <p:cNvPr id="1025" name="Rectangle 1"/>
          <p:cNvSpPr>
            <a:spLocks noChangeArrowheads="1"/>
          </p:cNvSpPr>
          <p:nvPr/>
        </p:nvSpPr>
        <p:spPr bwMode="auto">
          <a:xfrm>
            <a:off x="2071670" y="214290"/>
            <a:ext cx="4373313"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charset="0"/>
                <a:cs typeface="Arial" charset="0"/>
              </a:rPr>
              <a:t>The </a:t>
            </a:r>
            <a:r>
              <a:rPr kumimoji="0" lang="en-US" sz="2400" b="1" i="0" u="none" strike="noStrike" cap="none" normalizeH="0" baseline="0" dirty="0" err="1" smtClean="0">
                <a:ln>
                  <a:noFill/>
                </a:ln>
                <a:solidFill>
                  <a:schemeClr val="tx1"/>
                </a:solidFill>
                <a:effectLst/>
                <a:latin typeface="Arial" charset="0"/>
                <a:cs typeface="Arial" charset="0"/>
              </a:rPr>
              <a:t>Mohs</a:t>
            </a:r>
            <a:r>
              <a:rPr kumimoji="0" lang="en-US" sz="2400" b="1" i="0" u="none" strike="noStrike" cap="none" normalizeH="0" baseline="0" dirty="0" smtClean="0">
                <a:ln>
                  <a:noFill/>
                </a:ln>
                <a:solidFill>
                  <a:schemeClr val="tx1"/>
                </a:solidFill>
                <a:effectLst/>
                <a:latin typeface="Arial" charset="0"/>
                <a:cs typeface="Arial" charset="0"/>
              </a:rPr>
              <a:t> Scale of Hardness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charset="0"/>
              <a:cs typeface="Arial" charset="0"/>
            </a:endParaRPr>
          </a:p>
        </p:txBody>
      </p:sp>
      <p:pic>
        <p:nvPicPr>
          <p:cNvPr id="1026" name="Picture 2" descr="http://diamondguidehq.com/images/spacer.gif"/>
          <p:cNvPicPr>
            <a:picLocks noChangeAspect="1" noChangeArrowheads="1"/>
          </p:cNvPicPr>
          <p:nvPr/>
        </p:nvPicPr>
        <p:blipFill>
          <a:blip r:embed="rId2"/>
          <a:srcRect/>
          <a:stretch>
            <a:fillRect/>
          </a:stretch>
        </p:blipFill>
        <p:spPr bwMode="auto">
          <a:xfrm>
            <a:off x="92075" y="46038"/>
            <a:ext cx="381000" cy="9525"/>
          </a:xfrm>
          <a:prstGeom prst="rect">
            <a:avLst/>
          </a:prstGeom>
          <a:noFill/>
        </p:spPr>
      </p:pic>
      <p:pic>
        <p:nvPicPr>
          <p:cNvPr id="1027" name="Picture 3" descr="http://diamondguidehq.com/images/spacer.gif"/>
          <p:cNvPicPr>
            <a:picLocks noChangeAspect="1" noChangeArrowheads="1"/>
          </p:cNvPicPr>
          <p:nvPr/>
        </p:nvPicPr>
        <p:blipFill>
          <a:blip r:embed="rId2"/>
          <a:srcRect/>
          <a:stretch>
            <a:fillRect/>
          </a:stretch>
        </p:blipFill>
        <p:spPr bwMode="auto">
          <a:xfrm>
            <a:off x="155575" y="46038"/>
            <a:ext cx="381000" cy="9525"/>
          </a:xfrm>
          <a:prstGeom prst="rect">
            <a:avLst/>
          </a:prstGeom>
          <a:noFill/>
        </p:spPr>
      </p:pic>
      <p:pic>
        <p:nvPicPr>
          <p:cNvPr id="1028" name="Picture 4" descr="http://diamondguidehq.com/images/spacer.gif"/>
          <p:cNvPicPr>
            <a:picLocks noChangeAspect="1" noChangeArrowheads="1"/>
          </p:cNvPicPr>
          <p:nvPr/>
        </p:nvPicPr>
        <p:blipFill>
          <a:blip r:embed="rId2"/>
          <a:srcRect/>
          <a:stretch>
            <a:fillRect/>
          </a:stretch>
        </p:blipFill>
        <p:spPr bwMode="auto">
          <a:xfrm>
            <a:off x="473075" y="46038"/>
            <a:ext cx="381000" cy="9525"/>
          </a:xfrm>
          <a:prstGeom prst="rect">
            <a:avLst/>
          </a:prstGeom>
          <a:noFill/>
        </p:spPr>
      </p:pic>
      <p:pic>
        <p:nvPicPr>
          <p:cNvPr id="1029" name="Picture 5" descr="http://diamondguidehq.com/images/spacer.gif"/>
          <p:cNvPicPr>
            <a:picLocks noChangeAspect="1" noChangeArrowheads="1"/>
          </p:cNvPicPr>
          <p:nvPr/>
        </p:nvPicPr>
        <p:blipFill>
          <a:blip r:embed="rId2"/>
          <a:srcRect/>
          <a:stretch>
            <a:fillRect/>
          </a:stretch>
        </p:blipFill>
        <p:spPr bwMode="auto">
          <a:xfrm>
            <a:off x="854075" y="46038"/>
            <a:ext cx="381000" cy="9525"/>
          </a:xfrm>
          <a:prstGeom prst="rect">
            <a:avLst/>
          </a:prstGeom>
          <a:noFill/>
        </p:spPr>
      </p:pic>
      <p:pic>
        <p:nvPicPr>
          <p:cNvPr id="1030" name="Picture 6" descr="http://diamondguidehq.com/images/spacer.gif"/>
          <p:cNvPicPr>
            <a:picLocks noChangeAspect="1" noChangeArrowheads="1"/>
          </p:cNvPicPr>
          <p:nvPr/>
        </p:nvPicPr>
        <p:blipFill>
          <a:blip r:embed="rId2"/>
          <a:srcRect/>
          <a:stretch>
            <a:fillRect/>
          </a:stretch>
        </p:blipFill>
        <p:spPr bwMode="auto">
          <a:xfrm>
            <a:off x="1235075" y="46038"/>
            <a:ext cx="381000" cy="9525"/>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err="1" smtClean="0"/>
              <a:t>Mohs</a:t>
            </a:r>
            <a:r>
              <a:rPr lang="en-ZA" b="1" dirty="0" smtClean="0"/>
              <a:t> Hardness Scale</a:t>
            </a:r>
            <a:endParaRPr lang="en-ZA" dirty="0"/>
          </a:p>
        </p:txBody>
      </p:sp>
      <p:sp>
        <p:nvSpPr>
          <p:cNvPr id="6" name="Content Placeholder 5"/>
          <p:cNvSpPr>
            <a:spLocks noGrp="1"/>
          </p:cNvSpPr>
          <p:nvPr>
            <p:ph idx="1"/>
          </p:nvPr>
        </p:nvSpPr>
        <p:spPr/>
        <p:txBody>
          <a:bodyPr>
            <a:normAutofit lnSpcReduction="10000"/>
          </a:bodyPr>
          <a:lstStyle/>
          <a:p>
            <a:pPr>
              <a:buNone/>
            </a:pPr>
            <a:r>
              <a:rPr lang="en-ZA" dirty="0" smtClean="0"/>
              <a:t>	You can see that on the list that Diamond is a 10. This is not entirely true. This scale is a simplified scale to show the minerals in order from soft to hard, but in no way does it reflect just how strong the items actually are.</a:t>
            </a:r>
          </a:p>
          <a:p>
            <a:pPr>
              <a:buNone/>
            </a:pPr>
            <a:endParaRPr lang="en-ZA" dirty="0" smtClean="0"/>
          </a:p>
          <a:p>
            <a:pPr>
              <a:buNone/>
            </a:pPr>
            <a:r>
              <a:rPr lang="en-ZA" dirty="0" smtClean="0"/>
              <a:t>	A list showing their true hardness is called the </a:t>
            </a:r>
            <a:r>
              <a:rPr lang="en-ZA" b="1" dirty="0" smtClean="0"/>
              <a:t>Absolute Hardness Scale</a:t>
            </a:r>
            <a:r>
              <a:rPr lang="en-ZA" dirty="0" smtClean="0"/>
              <a:t>, and that is shown below</a:t>
            </a:r>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1/15/2014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15</a:t>
            </a:fld>
            <a:endParaRPr lang="en-ZA"/>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16</a:t>
            </a:fld>
            <a:endParaRPr lang="en-ZA"/>
          </a:p>
        </p:txBody>
      </p:sp>
      <p:graphicFrame>
        <p:nvGraphicFramePr>
          <p:cNvPr id="21" name="Table 20"/>
          <p:cNvGraphicFramePr>
            <a:graphicFrameLocks noGrp="1"/>
          </p:cNvGraphicFramePr>
          <p:nvPr/>
        </p:nvGraphicFramePr>
        <p:xfrm>
          <a:off x="1428729" y="714356"/>
          <a:ext cx="7215237" cy="3643338"/>
        </p:xfrm>
        <a:graphic>
          <a:graphicData uri="http://schemas.openxmlformats.org/drawingml/2006/table">
            <a:tbl>
              <a:tblPr firstRow="1" bandRow="1">
                <a:tableStyleId>{5C22544A-7EE6-4342-B048-85BDC9FD1C3A}</a:tableStyleId>
              </a:tblPr>
              <a:tblGrid>
                <a:gridCol w="1300171"/>
                <a:gridCol w="1300171"/>
                <a:gridCol w="1300171"/>
                <a:gridCol w="1671650"/>
                <a:gridCol w="1643074"/>
              </a:tblGrid>
              <a:tr h="607223">
                <a:tc>
                  <a:txBody>
                    <a:bodyPr/>
                    <a:lstStyle/>
                    <a:p>
                      <a:endParaRPr lang="en-ZA" dirty="0"/>
                    </a:p>
                  </a:txBody>
                  <a:tcPr/>
                </a:tc>
                <a:tc>
                  <a:txBody>
                    <a:bodyPr/>
                    <a:lstStyle/>
                    <a:p>
                      <a:endParaRPr lang="en-ZA"/>
                    </a:p>
                  </a:txBody>
                  <a:tcPr/>
                </a:tc>
                <a:tc>
                  <a:txBody>
                    <a:bodyPr/>
                    <a:lstStyle/>
                    <a:p>
                      <a:endParaRPr lang="en-ZA"/>
                    </a:p>
                  </a:txBody>
                  <a:tcPr/>
                </a:tc>
                <a:tc>
                  <a:txBody>
                    <a:bodyPr/>
                    <a:lstStyle/>
                    <a:p>
                      <a:endParaRPr lang="en-ZA"/>
                    </a:p>
                  </a:txBody>
                  <a:tcPr/>
                </a:tc>
                <a:tc>
                  <a:txBody>
                    <a:bodyPr/>
                    <a:lstStyle/>
                    <a:p>
                      <a:endParaRPr lang="en-ZA"/>
                    </a:p>
                  </a:txBody>
                  <a:tcPr/>
                </a:tc>
              </a:tr>
              <a:tr h="607223">
                <a:tc>
                  <a:txBody>
                    <a:bodyPr/>
                    <a:lstStyle/>
                    <a:p>
                      <a:r>
                        <a:rPr lang="en-ZA" sz="2400" dirty="0" smtClean="0"/>
                        <a:t>Talc</a:t>
                      </a:r>
                      <a:endParaRPr lang="en-ZA" sz="2400" dirty="0"/>
                    </a:p>
                  </a:txBody>
                  <a:tcPr/>
                </a:tc>
                <a:tc>
                  <a:txBody>
                    <a:bodyPr/>
                    <a:lstStyle/>
                    <a:p>
                      <a:pPr algn="ctr"/>
                      <a:r>
                        <a:rPr lang="en-ZA" sz="2400" dirty="0" smtClean="0"/>
                        <a:t>1</a:t>
                      </a:r>
                      <a:endParaRPr lang="en-ZA" sz="2400" dirty="0"/>
                    </a:p>
                  </a:txBody>
                  <a:tcPr/>
                </a:tc>
                <a:tc>
                  <a:txBody>
                    <a:bodyPr/>
                    <a:lstStyle/>
                    <a:p>
                      <a:endParaRPr lang="en-ZA" sz="2400" dirty="0"/>
                    </a:p>
                  </a:txBody>
                  <a:tcPr/>
                </a:tc>
                <a:tc>
                  <a:txBody>
                    <a:bodyPr/>
                    <a:lstStyle/>
                    <a:p>
                      <a:r>
                        <a:rPr lang="en-ZA" sz="2400" dirty="0" smtClean="0"/>
                        <a:t>Feldspar</a:t>
                      </a:r>
                      <a:endParaRPr lang="en-ZA" sz="2400" dirty="0"/>
                    </a:p>
                  </a:txBody>
                  <a:tcPr/>
                </a:tc>
                <a:tc>
                  <a:txBody>
                    <a:bodyPr/>
                    <a:lstStyle/>
                    <a:p>
                      <a:pPr algn="ctr"/>
                      <a:r>
                        <a:rPr lang="en-ZA" sz="2400" dirty="0" smtClean="0"/>
                        <a:t>72</a:t>
                      </a:r>
                      <a:endParaRPr lang="en-ZA" sz="2400" dirty="0"/>
                    </a:p>
                  </a:txBody>
                  <a:tcPr/>
                </a:tc>
              </a:tr>
              <a:tr h="607223">
                <a:tc>
                  <a:txBody>
                    <a:bodyPr/>
                    <a:lstStyle/>
                    <a:p>
                      <a:r>
                        <a:rPr lang="en-ZA" sz="2400" dirty="0" smtClean="0"/>
                        <a:t>Gypsum</a:t>
                      </a:r>
                      <a:endParaRPr lang="en-ZA" sz="2400" dirty="0"/>
                    </a:p>
                  </a:txBody>
                  <a:tcPr/>
                </a:tc>
                <a:tc>
                  <a:txBody>
                    <a:bodyPr/>
                    <a:lstStyle/>
                    <a:p>
                      <a:pPr algn="ctr"/>
                      <a:r>
                        <a:rPr lang="en-ZA" sz="2400" dirty="0" smtClean="0"/>
                        <a:t>2</a:t>
                      </a:r>
                      <a:endParaRPr lang="en-ZA" sz="2400" dirty="0"/>
                    </a:p>
                  </a:txBody>
                  <a:tcPr/>
                </a:tc>
                <a:tc>
                  <a:txBody>
                    <a:bodyPr/>
                    <a:lstStyle/>
                    <a:p>
                      <a:endParaRPr lang="en-ZA" sz="2400" dirty="0"/>
                    </a:p>
                  </a:txBody>
                  <a:tcPr/>
                </a:tc>
                <a:tc>
                  <a:txBody>
                    <a:bodyPr/>
                    <a:lstStyle/>
                    <a:p>
                      <a:r>
                        <a:rPr lang="en-ZA" sz="2400" dirty="0" smtClean="0"/>
                        <a:t>Quartz</a:t>
                      </a:r>
                      <a:endParaRPr lang="en-ZA" sz="2400" dirty="0"/>
                    </a:p>
                  </a:txBody>
                  <a:tcPr/>
                </a:tc>
                <a:tc>
                  <a:txBody>
                    <a:bodyPr/>
                    <a:lstStyle/>
                    <a:p>
                      <a:pPr algn="ctr"/>
                      <a:r>
                        <a:rPr lang="en-ZA" sz="2400" dirty="0" smtClean="0"/>
                        <a:t>100</a:t>
                      </a:r>
                      <a:endParaRPr lang="en-ZA" sz="2400" dirty="0"/>
                    </a:p>
                  </a:txBody>
                  <a:tcPr/>
                </a:tc>
              </a:tr>
              <a:tr h="607223">
                <a:tc>
                  <a:txBody>
                    <a:bodyPr/>
                    <a:lstStyle/>
                    <a:p>
                      <a:r>
                        <a:rPr lang="en-ZA" sz="2400" dirty="0" smtClean="0"/>
                        <a:t>Calcite</a:t>
                      </a:r>
                      <a:endParaRPr lang="en-ZA" sz="2400" dirty="0"/>
                    </a:p>
                  </a:txBody>
                  <a:tcPr/>
                </a:tc>
                <a:tc>
                  <a:txBody>
                    <a:bodyPr/>
                    <a:lstStyle/>
                    <a:p>
                      <a:pPr algn="ctr"/>
                      <a:r>
                        <a:rPr lang="en-ZA" sz="2400" dirty="0" smtClean="0"/>
                        <a:t>9</a:t>
                      </a:r>
                      <a:endParaRPr lang="en-ZA" sz="2400" dirty="0"/>
                    </a:p>
                  </a:txBody>
                  <a:tcPr/>
                </a:tc>
                <a:tc>
                  <a:txBody>
                    <a:bodyPr/>
                    <a:lstStyle/>
                    <a:p>
                      <a:endParaRPr lang="en-ZA" sz="2400"/>
                    </a:p>
                  </a:txBody>
                  <a:tcPr/>
                </a:tc>
                <a:tc>
                  <a:txBody>
                    <a:bodyPr/>
                    <a:lstStyle/>
                    <a:p>
                      <a:r>
                        <a:rPr lang="en-ZA" sz="2400" dirty="0" smtClean="0"/>
                        <a:t>Topaz</a:t>
                      </a:r>
                      <a:endParaRPr lang="en-ZA" sz="2400" dirty="0"/>
                    </a:p>
                  </a:txBody>
                  <a:tcPr/>
                </a:tc>
                <a:tc>
                  <a:txBody>
                    <a:bodyPr/>
                    <a:lstStyle/>
                    <a:p>
                      <a:pPr algn="ctr"/>
                      <a:r>
                        <a:rPr lang="en-ZA" sz="2400" dirty="0" smtClean="0"/>
                        <a:t>200</a:t>
                      </a:r>
                      <a:endParaRPr lang="en-ZA" sz="2400" dirty="0"/>
                    </a:p>
                  </a:txBody>
                  <a:tcPr/>
                </a:tc>
              </a:tr>
              <a:tr h="607223">
                <a:tc>
                  <a:txBody>
                    <a:bodyPr/>
                    <a:lstStyle/>
                    <a:p>
                      <a:r>
                        <a:rPr lang="en-ZA" sz="2400" dirty="0" smtClean="0"/>
                        <a:t>Fluorite</a:t>
                      </a:r>
                      <a:endParaRPr lang="en-ZA" sz="2400" dirty="0"/>
                    </a:p>
                  </a:txBody>
                  <a:tcPr/>
                </a:tc>
                <a:tc>
                  <a:txBody>
                    <a:bodyPr/>
                    <a:lstStyle/>
                    <a:p>
                      <a:pPr algn="ctr"/>
                      <a:r>
                        <a:rPr lang="en-ZA" sz="2400" dirty="0" smtClean="0"/>
                        <a:t>21</a:t>
                      </a:r>
                      <a:endParaRPr lang="en-ZA" sz="2400" dirty="0"/>
                    </a:p>
                  </a:txBody>
                  <a:tcPr/>
                </a:tc>
                <a:tc>
                  <a:txBody>
                    <a:bodyPr/>
                    <a:lstStyle/>
                    <a:p>
                      <a:endParaRPr lang="en-ZA" sz="2400"/>
                    </a:p>
                  </a:txBody>
                  <a:tcPr/>
                </a:tc>
                <a:tc>
                  <a:txBody>
                    <a:bodyPr/>
                    <a:lstStyle/>
                    <a:p>
                      <a:r>
                        <a:rPr lang="en-ZA" sz="2400" dirty="0" smtClean="0"/>
                        <a:t>Corundum</a:t>
                      </a:r>
                      <a:endParaRPr lang="en-ZA" sz="2400" dirty="0"/>
                    </a:p>
                  </a:txBody>
                  <a:tcPr/>
                </a:tc>
                <a:tc>
                  <a:txBody>
                    <a:bodyPr/>
                    <a:lstStyle/>
                    <a:p>
                      <a:pPr algn="ctr"/>
                      <a:r>
                        <a:rPr lang="en-ZA" sz="2400" dirty="0" smtClean="0"/>
                        <a:t>400</a:t>
                      </a:r>
                      <a:endParaRPr lang="en-ZA" sz="2400" dirty="0"/>
                    </a:p>
                  </a:txBody>
                  <a:tcPr/>
                </a:tc>
              </a:tr>
              <a:tr h="607223">
                <a:tc>
                  <a:txBody>
                    <a:bodyPr/>
                    <a:lstStyle/>
                    <a:p>
                      <a:r>
                        <a:rPr lang="en-ZA" sz="2400" dirty="0" smtClean="0"/>
                        <a:t>Apatite</a:t>
                      </a:r>
                      <a:endParaRPr lang="en-ZA" sz="2400" dirty="0"/>
                    </a:p>
                  </a:txBody>
                  <a:tcPr/>
                </a:tc>
                <a:tc>
                  <a:txBody>
                    <a:bodyPr/>
                    <a:lstStyle/>
                    <a:p>
                      <a:pPr algn="ctr"/>
                      <a:r>
                        <a:rPr lang="en-ZA" sz="2400" dirty="0" smtClean="0"/>
                        <a:t>48</a:t>
                      </a:r>
                      <a:endParaRPr lang="en-ZA" sz="2400" dirty="0"/>
                    </a:p>
                  </a:txBody>
                  <a:tcPr/>
                </a:tc>
                <a:tc>
                  <a:txBody>
                    <a:bodyPr/>
                    <a:lstStyle/>
                    <a:p>
                      <a:endParaRPr lang="en-ZA" sz="2400"/>
                    </a:p>
                  </a:txBody>
                  <a:tcPr/>
                </a:tc>
                <a:tc>
                  <a:txBody>
                    <a:bodyPr/>
                    <a:lstStyle/>
                    <a:p>
                      <a:r>
                        <a:rPr lang="en-ZA" sz="2400" dirty="0" smtClean="0"/>
                        <a:t>Diamond</a:t>
                      </a:r>
                      <a:endParaRPr lang="en-ZA" sz="2400" dirty="0"/>
                    </a:p>
                  </a:txBody>
                  <a:tcPr/>
                </a:tc>
                <a:tc>
                  <a:txBody>
                    <a:bodyPr/>
                    <a:lstStyle/>
                    <a:p>
                      <a:pPr algn="ctr"/>
                      <a:r>
                        <a:rPr lang="en-ZA" sz="2400" dirty="0" smtClean="0"/>
                        <a:t>1600</a:t>
                      </a:r>
                      <a:endParaRPr lang="en-ZA" sz="2400" dirty="0"/>
                    </a:p>
                  </a:txBody>
                  <a:tcPr/>
                </a:tc>
              </a:tr>
            </a:tbl>
          </a:graphicData>
        </a:graphic>
      </p:graphicFrame>
      <p:sp>
        <p:nvSpPr>
          <p:cNvPr id="22" name="Rectangle 21"/>
          <p:cNvSpPr/>
          <p:nvPr/>
        </p:nvSpPr>
        <p:spPr>
          <a:xfrm>
            <a:off x="1571604" y="4929198"/>
            <a:ext cx="6500858" cy="1200329"/>
          </a:xfrm>
          <a:prstGeom prst="rect">
            <a:avLst/>
          </a:prstGeom>
        </p:spPr>
        <p:txBody>
          <a:bodyPr wrap="square">
            <a:spAutoFit/>
          </a:bodyPr>
          <a:lstStyle/>
          <a:p>
            <a:r>
              <a:rPr lang="en-ZA" sz="2400" dirty="0" smtClean="0"/>
              <a:t>Now that’s an eye opener! Look at Diamond now. 1600! It shows Diamond is 4 times harder than the next most natural item… Corundum.</a:t>
            </a:r>
            <a:endParaRPr lang="en-ZA" sz="2400" dirty="0"/>
          </a:p>
        </p:txBody>
      </p:sp>
      <p:sp>
        <p:nvSpPr>
          <p:cNvPr id="23" name="Rectangle 22"/>
          <p:cNvSpPr/>
          <p:nvPr/>
        </p:nvSpPr>
        <p:spPr>
          <a:xfrm>
            <a:off x="3500430" y="214290"/>
            <a:ext cx="2512098" cy="369332"/>
          </a:xfrm>
          <a:prstGeom prst="rect">
            <a:avLst/>
          </a:prstGeom>
        </p:spPr>
        <p:txBody>
          <a:bodyPr wrap="none">
            <a:spAutoFit/>
          </a:bodyPr>
          <a:lstStyle/>
          <a:p>
            <a:r>
              <a:rPr lang="en-ZA" b="1" dirty="0" smtClean="0"/>
              <a:t>Absolute Hardness Scale</a:t>
            </a:r>
            <a:endParaRPr lang="en-ZA"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smtClean="0">
                <a:solidFill>
                  <a:srgbClr val="FF3300"/>
                </a:solidFill>
              </a:rPr>
              <a:t>Hardness</a:t>
            </a:r>
            <a:endParaRPr lang="en-ZA" b="1" dirty="0">
              <a:solidFill>
                <a:srgbClr val="FF3300"/>
              </a:solidFill>
            </a:endParaRPr>
          </a:p>
        </p:txBody>
      </p:sp>
      <p:sp>
        <p:nvSpPr>
          <p:cNvPr id="6" name="Content Placeholder 5"/>
          <p:cNvSpPr>
            <a:spLocks noGrp="1"/>
          </p:cNvSpPr>
          <p:nvPr>
            <p:ph idx="1"/>
          </p:nvPr>
        </p:nvSpPr>
        <p:spPr/>
        <p:txBody>
          <a:bodyPr/>
          <a:lstStyle/>
          <a:p>
            <a:pPr>
              <a:buNone/>
            </a:pPr>
            <a:r>
              <a:rPr lang="en-ZA" dirty="0" smtClean="0"/>
              <a:t>	Corundum is the Parent Gemstone that Sapphire and Ruby comes from. It’s also the type of Watch Crystal that most fine Watches are made of to feature a scratch resistant face.</a:t>
            </a:r>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1/15/2014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17</a:t>
            </a:fld>
            <a:endParaRPr lang="en-ZA"/>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Hardness - Gemstones</a:t>
            </a:r>
          </a:p>
        </p:txBody>
      </p:sp>
      <p:sp>
        <p:nvSpPr>
          <p:cNvPr id="3" name="Content Placeholder 2"/>
          <p:cNvSpPr>
            <a:spLocks noGrp="1"/>
          </p:cNvSpPr>
          <p:nvPr>
            <p:ph idx="1"/>
          </p:nvPr>
        </p:nvSpPr>
        <p:spPr/>
        <p:txBody>
          <a:bodyPr>
            <a:normAutofit fontScale="85000" lnSpcReduction="20000"/>
          </a:bodyPr>
          <a:lstStyle/>
          <a:p>
            <a:r>
              <a:rPr lang="en-ZA" dirty="0" smtClean="0"/>
              <a:t>Knowing the hardness of Gemstones is important because of the wear and tear and longevity that a stone can give. </a:t>
            </a:r>
          </a:p>
          <a:p>
            <a:r>
              <a:rPr lang="en-ZA" dirty="0" smtClean="0"/>
              <a:t>The more durable a stone is, the more years you’ll have to enjoy it and pass it down from generation to generation. </a:t>
            </a:r>
          </a:p>
          <a:p>
            <a:r>
              <a:rPr lang="en-ZA" dirty="0" smtClean="0"/>
              <a:t>Softer stones, like Emerald, Aquamarine and Tanzanite look great, cost a lot of money, but don’t hold up well over the long run. They will scratch, dull up, lose their shine and even crack or break easier than harder stones will (like Alexandrite, Sapphire, Ruby and of course Diamond – the Gemstone for April). </a:t>
            </a:r>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18</a:t>
            </a:fld>
            <a:endParaRPr lang="en-ZA"/>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19</a:t>
            </a:fld>
            <a:endParaRPr lang="en-ZA"/>
          </a:p>
        </p:txBody>
      </p:sp>
      <p:graphicFrame>
        <p:nvGraphicFramePr>
          <p:cNvPr id="7" name="Table 6"/>
          <p:cNvGraphicFramePr>
            <a:graphicFrameLocks noGrp="1"/>
          </p:cNvGraphicFramePr>
          <p:nvPr/>
        </p:nvGraphicFramePr>
        <p:xfrm>
          <a:off x="214282" y="357160"/>
          <a:ext cx="8929716" cy="6500847"/>
        </p:xfrm>
        <a:graphic>
          <a:graphicData uri="http://schemas.openxmlformats.org/drawingml/2006/table">
            <a:tbl>
              <a:tblPr/>
              <a:tblGrid>
                <a:gridCol w="1999190"/>
                <a:gridCol w="799678"/>
                <a:gridCol w="266556"/>
                <a:gridCol w="1999190"/>
                <a:gridCol w="799678"/>
                <a:gridCol w="266556"/>
                <a:gridCol w="1999190"/>
                <a:gridCol w="799678"/>
              </a:tblGrid>
              <a:tr h="310573">
                <a:tc>
                  <a:txBody>
                    <a:bodyPr/>
                    <a:lstStyle/>
                    <a:p>
                      <a:pPr algn="ctr"/>
                      <a:r>
                        <a:rPr lang="en-ZA" sz="1800" b="1" dirty="0"/>
                        <a:t>Amber</a:t>
                      </a:r>
                      <a:endParaRPr lang="en-ZA" sz="1800" dirty="0"/>
                    </a:p>
                  </a:txBody>
                  <a:tcPr marL="10040" marR="10040" marT="10040" marB="10040" anchor="ctr">
                    <a:lnL>
                      <a:noFill/>
                    </a:lnL>
                    <a:lnR>
                      <a:noFill/>
                    </a:lnR>
                    <a:lnT>
                      <a:noFill/>
                    </a:lnT>
                    <a:lnB>
                      <a:noFill/>
                    </a:lnB>
                    <a:solidFill>
                      <a:srgbClr val="C8E3FF"/>
                    </a:solidFill>
                  </a:tcPr>
                </a:tc>
                <a:tc>
                  <a:txBody>
                    <a:bodyPr/>
                    <a:lstStyle/>
                    <a:p>
                      <a:pPr algn="r"/>
                      <a:r>
                        <a:rPr lang="en-ZA" sz="1800"/>
                        <a:t>2.5</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Kunzite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6.5 – 7</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Zircon</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7.5</a:t>
                      </a:r>
                    </a:p>
                  </a:txBody>
                  <a:tcPr marL="10040" marR="10040" marT="10040" marB="10040" anchor="ctr">
                    <a:lnL>
                      <a:noFill/>
                    </a:lnL>
                    <a:lnR>
                      <a:noFill/>
                    </a:lnR>
                    <a:lnT>
                      <a:noFill/>
                    </a:lnT>
                    <a:lnB>
                      <a:noFill/>
                    </a:lnB>
                    <a:solidFill>
                      <a:srgbClr val="C8E3FF"/>
                    </a:solidFill>
                  </a:tcPr>
                </a:tc>
              </a:tr>
              <a:tr h="310573">
                <a:tc>
                  <a:txBody>
                    <a:bodyPr/>
                    <a:lstStyle/>
                    <a:p>
                      <a:pPr algn="ctr"/>
                      <a:r>
                        <a:rPr lang="en-ZA" sz="1800" b="1" dirty="0"/>
                        <a:t>Ivory</a:t>
                      </a:r>
                      <a:endParaRPr lang="en-ZA" sz="1800" dirty="0"/>
                    </a:p>
                  </a:txBody>
                  <a:tcPr marL="10040" marR="10040" marT="10040" marB="10040" anchor="ctr">
                    <a:lnL>
                      <a:noFill/>
                    </a:lnL>
                    <a:lnR>
                      <a:noFill/>
                    </a:lnR>
                    <a:lnT>
                      <a:noFill/>
                    </a:lnT>
                    <a:lnB>
                      <a:noFill/>
                    </a:lnB>
                    <a:solidFill>
                      <a:srgbClr val="FFFFFF"/>
                    </a:solidFill>
                  </a:tcPr>
                </a:tc>
                <a:tc>
                  <a:txBody>
                    <a:bodyPr/>
                    <a:lstStyle/>
                    <a:p>
                      <a:pPr algn="r"/>
                      <a:r>
                        <a:rPr lang="en-ZA" sz="1800" dirty="0"/>
                        <a:t>2.5</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Peridot</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6.5 – 7</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Beryl</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7.5 – 8</a:t>
                      </a:r>
                    </a:p>
                  </a:txBody>
                  <a:tcPr marL="10040" marR="10040" marT="10040" marB="10040" anchor="ctr">
                    <a:lnL>
                      <a:noFill/>
                    </a:lnL>
                    <a:lnR>
                      <a:noFill/>
                    </a:lnR>
                    <a:lnT>
                      <a:noFill/>
                    </a:lnT>
                    <a:lnB>
                      <a:noFill/>
                    </a:lnB>
                    <a:solidFill>
                      <a:srgbClr val="FFFFFF"/>
                    </a:solidFill>
                  </a:tcPr>
                </a:tc>
              </a:tr>
              <a:tr h="310573">
                <a:tc>
                  <a:txBody>
                    <a:bodyPr/>
                    <a:lstStyle/>
                    <a:p>
                      <a:pPr algn="ctr"/>
                      <a:r>
                        <a:rPr lang="en-ZA" sz="1800" b="1"/>
                        <a:t>Pearl</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2.5</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dirty="0"/>
                        <a:t>Bloodstone</a:t>
                      </a:r>
                      <a:endParaRPr lang="en-ZA" sz="1800" dirty="0"/>
                    </a:p>
                  </a:txBody>
                  <a:tcPr marL="10040" marR="10040" marT="10040" marB="10040" anchor="ctr">
                    <a:lnL>
                      <a:noFill/>
                    </a:lnL>
                    <a:lnR>
                      <a:noFill/>
                    </a:lnR>
                    <a:lnT>
                      <a:noFill/>
                    </a:lnT>
                    <a:lnB>
                      <a:noFill/>
                    </a:lnB>
                    <a:solidFill>
                      <a:srgbClr val="C8E3FF"/>
                    </a:solidFill>
                  </a:tcPr>
                </a:tc>
                <a:tc>
                  <a:txBody>
                    <a:bodyPr/>
                    <a:lstStyle/>
                    <a:p>
                      <a:pPr algn="r"/>
                      <a:r>
                        <a:rPr lang="en-ZA" sz="1800" dirty="0"/>
                        <a:t>7</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Aquamarine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7.5 – 8</a:t>
                      </a:r>
                    </a:p>
                  </a:txBody>
                  <a:tcPr marL="10040" marR="10040" marT="10040" marB="10040" anchor="ctr">
                    <a:lnL>
                      <a:noFill/>
                    </a:lnL>
                    <a:lnR>
                      <a:noFill/>
                    </a:lnR>
                    <a:lnT>
                      <a:noFill/>
                    </a:lnT>
                    <a:lnB>
                      <a:noFill/>
                    </a:lnB>
                    <a:solidFill>
                      <a:srgbClr val="C8E3FF"/>
                    </a:solidFill>
                  </a:tcPr>
                </a:tc>
              </a:tr>
              <a:tr h="310573">
                <a:tc>
                  <a:txBody>
                    <a:bodyPr/>
                    <a:lstStyle/>
                    <a:p>
                      <a:pPr algn="ctr"/>
                      <a:r>
                        <a:rPr lang="en-ZA" sz="1800" b="1"/>
                        <a:t>Jet</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2.5 – 3</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Quartz</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dirty="0"/>
                        <a:t>7</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Emerald</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7.5 – 8</a:t>
                      </a:r>
                    </a:p>
                  </a:txBody>
                  <a:tcPr marL="10040" marR="10040" marT="10040" marB="10040" anchor="ctr">
                    <a:lnL>
                      <a:noFill/>
                    </a:lnL>
                    <a:lnR>
                      <a:noFill/>
                    </a:lnR>
                    <a:lnT>
                      <a:noFill/>
                    </a:lnT>
                    <a:lnB>
                      <a:noFill/>
                    </a:lnB>
                    <a:solidFill>
                      <a:srgbClr val="FFFFFF"/>
                    </a:solidFill>
                  </a:tcPr>
                </a:tc>
              </a:tr>
              <a:tr h="310573">
                <a:tc>
                  <a:txBody>
                    <a:bodyPr/>
                    <a:lstStyle/>
                    <a:p>
                      <a:pPr algn="ctr"/>
                      <a:r>
                        <a:rPr lang="en-ZA" sz="1800" b="1"/>
                        <a:t>Shell</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3</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Rose Quartz</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7</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Spinel</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8</a:t>
                      </a:r>
                    </a:p>
                  </a:txBody>
                  <a:tcPr marL="10040" marR="10040" marT="10040" marB="10040" anchor="ctr">
                    <a:lnL>
                      <a:noFill/>
                    </a:lnL>
                    <a:lnR>
                      <a:noFill/>
                    </a:lnR>
                    <a:lnT>
                      <a:noFill/>
                    </a:lnT>
                    <a:lnB>
                      <a:noFill/>
                    </a:lnB>
                    <a:solidFill>
                      <a:srgbClr val="C8E3FF"/>
                    </a:solidFill>
                  </a:tcPr>
                </a:tc>
              </a:tr>
              <a:tr h="310573">
                <a:tc>
                  <a:txBody>
                    <a:bodyPr/>
                    <a:lstStyle/>
                    <a:p>
                      <a:pPr algn="ctr"/>
                      <a:r>
                        <a:rPr lang="en-ZA" sz="1800" b="1"/>
                        <a:t>Coral</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3</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Smokey Quartz</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7</a:t>
                      </a:r>
                    </a:p>
                  </a:txBody>
                  <a:tcPr marL="10040" marR="10040" marT="10040" marB="10040" anchor="ctr">
                    <a:lnL>
                      <a:noFill/>
                    </a:lnL>
                    <a:lnR>
                      <a:noFill/>
                    </a:lnR>
                    <a:lnT>
                      <a:noFill/>
                    </a:lnT>
                    <a:lnB>
                      <a:noFill/>
                    </a:lnB>
                    <a:solidFill>
                      <a:srgbClr val="FFFFFF"/>
                    </a:solidFill>
                  </a:tcPr>
                </a:tc>
                <a:tc>
                  <a:txBody>
                    <a:bodyPr/>
                    <a:lstStyle/>
                    <a:p>
                      <a:pPr algn="ctr"/>
                      <a:endParaRPr lang="en-ZA" sz="1800" dirty="0"/>
                    </a:p>
                  </a:txBody>
                  <a:tcPr marL="10040" marR="10040" marT="10040" marB="10040" anchor="ctr">
                    <a:lnL>
                      <a:noFill/>
                    </a:lnL>
                    <a:lnR>
                      <a:noFill/>
                    </a:lnR>
                    <a:lnT>
                      <a:noFill/>
                    </a:lnT>
                    <a:lnB>
                      <a:noFill/>
                    </a:lnB>
                    <a:solidFill>
                      <a:srgbClr val="FFFFFF"/>
                    </a:solidFill>
                  </a:tcPr>
                </a:tc>
                <a:tc>
                  <a:txBody>
                    <a:bodyPr/>
                    <a:lstStyle/>
                    <a:p>
                      <a:pPr algn="ctr"/>
                      <a:r>
                        <a:rPr lang="en-ZA" sz="1800" b="1"/>
                        <a:t>Topaz</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8</a:t>
                      </a:r>
                    </a:p>
                  </a:txBody>
                  <a:tcPr marL="10040" marR="10040" marT="10040" marB="10040" anchor="ctr">
                    <a:lnL>
                      <a:noFill/>
                    </a:lnL>
                    <a:lnR>
                      <a:noFill/>
                    </a:lnR>
                    <a:lnT>
                      <a:noFill/>
                    </a:lnT>
                    <a:lnB>
                      <a:noFill/>
                    </a:lnB>
                    <a:solidFill>
                      <a:srgbClr val="FFFFFF"/>
                    </a:solidFill>
                  </a:tcPr>
                </a:tc>
              </a:tr>
              <a:tr h="310573">
                <a:tc>
                  <a:txBody>
                    <a:bodyPr/>
                    <a:lstStyle/>
                    <a:p>
                      <a:pPr algn="ctr"/>
                      <a:r>
                        <a:rPr lang="en-ZA" sz="1800" b="1"/>
                        <a:t>Malachite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3.5 – 4</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Milk Quartz</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7</a:t>
                      </a:r>
                    </a:p>
                  </a:txBody>
                  <a:tcPr marL="10040" marR="10040" marT="10040" marB="10040" anchor="ctr">
                    <a:lnL>
                      <a:noFill/>
                    </a:lnL>
                    <a:lnR>
                      <a:noFill/>
                    </a:lnR>
                    <a:lnT>
                      <a:noFill/>
                    </a:lnT>
                    <a:lnB>
                      <a:noFill/>
                    </a:lnB>
                    <a:solidFill>
                      <a:srgbClr val="C8E3FF"/>
                    </a:solidFill>
                  </a:tcPr>
                </a:tc>
                <a:tc>
                  <a:txBody>
                    <a:bodyPr/>
                    <a:lstStyle/>
                    <a:p>
                      <a:pPr algn="ctr"/>
                      <a:endParaRPr lang="en-ZA" sz="1800" dirty="0"/>
                    </a:p>
                  </a:txBody>
                  <a:tcPr marL="10040" marR="10040" marT="10040" marB="10040" anchor="ctr">
                    <a:lnL>
                      <a:noFill/>
                    </a:lnL>
                    <a:lnR>
                      <a:noFill/>
                    </a:lnR>
                    <a:lnT>
                      <a:noFill/>
                    </a:lnT>
                    <a:lnB>
                      <a:noFill/>
                    </a:lnB>
                    <a:solidFill>
                      <a:srgbClr val="FFFFFF"/>
                    </a:solidFill>
                  </a:tcPr>
                </a:tc>
                <a:tc>
                  <a:txBody>
                    <a:bodyPr/>
                    <a:lstStyle/>
                    <a:p>
                      <a:pPr algn="ctr"/>
                      <a:r>
                        <a:rPr lang="en-ZA" sz="1800" b="1"/>
                        <a:t>Smokey Topaz</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8</a:t>
                      </a:r>
                    </a:p>
                  </a:txBody>
                  <a:tcPr marL="10040" marR="10040" marT="10040" marB="10040" anchor="ctr">
                    <a:lnL>
                      <a:noFill/>
                    </a:lnL>
                    <a:lnR>
                      <a:noFill/>
                    </a:lnR>
                    <a:lnT>
                      <a:noFill/>
                    </a:lnT>
                    <a:lnB>
                      <a:noFill/>
                    </a:lnB>
                    <a:solidFill>
                      <a:srgbClr val="C8E3FF"/>
                    </a:solidFill>
                  </a:tcPr>
                </a:tc>
              </a:tr>
              <a:tr h="310573">
                <a:tc>
                  <a:txBody>
                    <a:bodyPr/>
                    <a:lstStyle/>
                    <a:p>
                      <a:pPr algn="ctr"/>
                      <a:r>
                        <a:rPr lang="en-ZA" sz="1800" b="1"/>
                        <a:t>Azurite</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3.5 – 4</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Black Opal</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7</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dirty="0"/>
                        <a:t>Blue Topaz</a:t>
                      </a:r>
                      <a:endParaRPr lang="en-ZA" sz="1800" dirty="0"/>
                    </a:p>
                  </a:txBody>
                  <a:tcPr marL="10040" marR="10040" marT="10040" marB="10040" anchor="ctr">
                    <a:lnL>
                      <a:noFill/>
                    </a:lnL>
                    <a:lnR>
                      <a:noFill/>
                    </a:lnR>
                    <a:lnT>
                      <a:noFill/>
                    </a:lnT>
                    <a:lnB>
                      <a:noFill/>
                    </a:lnB>
                    <a:solidFill>
                      <a:srgbClr val="FFFFFF"/>
                    </a:solidFill>
                  </a:tcPr>
                </a:tc>
                <a:tc>
                  <a:txBody>
                    <a:bodyPr/>
                    <a:lstStyle/>
                    <a:p>
                      <a:pPr algn="r"/>
                      <a:r>
                        <a:rPr lang="en-ZA" sz="1800" dirty="0"/>
                        <a:t>8</a:t>
                      </a:r>
                    </a:p>
                  </a:txBody>
                  <a:tcPr marL="10040" marR="10040" marT="10040" marB="10040" anchor="ctr">
                    <a:lnL>
                      <a:noFill/>
                    </a:lnL>
                    <a:lnR>
                      <a:noFill/>
                    </a:lnR>
                    <a:lnT>
                      <a:noFill/>
                    </a:lnT>
                    <a:lnB>
                      <a:noFill/>
                    </a:lnB>
                    <a:solidFill>
                      <a:srgbClr val="FFFFFF"/>
                    </a:solidFill>
                  </a:tcPr>
                </a:tc>
              </a:tr>
              <a:tr h="310573">
                <a:tc>
                  <a:txBody>
                    <a:bodyPr/>
                    <a:lstStyle/>
                    <a:p>
                      <a:pPr algn="ctr"/>
                      <a:r>
                        <a:rPr lang="en-ZA" sz="1800" b="1"/>
                        <a:t>Lapis</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5 – 5.5</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Ametrine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7</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dirty="0"/>
                        <a:t>Yellow Topaz</a:t>
                      </a:r>
                      <a:endParaRPr lang="en-ZA" sz="1800" dirty="0"/>
                    </a:p>
                  </a:txBody>
                  <a:tcPr marL="10040" marR="10040" marT="10040" marB="10040" anchor="ctr">
                    <a:lnL>
                      <a:noFill/>
                    </a:lnL>
                    <a:lnR>
                      <a:noFill/>
                    </a:lnR>
                    <a:lnT>
                      <a:noFill/>
                    </a:lnT>
                    <a:lnB>
                      <a:noFill/>
                    </a:lnB>
                    <a:solidFill>
                      <a:srgbClr val="C8E3FF"/>
                    </a:solidFill>
                  </a:tcPr>
                </a:tc>
                <a:tc>
                  <a:txBody>
                    <a:bodyPr/>
                    <a:lstStyle/>
                    <a:p>
                      <a:pPr algn="r"/>
                      <a:r>
                        <a:rPr lang="en-ZA" sz="1800" dirty="0"/>
                        <a:t>8</a:t>
                      </a:r>
                    </a:p>
                  </a:txBody>
                  <a:tcPr marL="10040" marR="10040" marT="10040" marB="10040" anchor="ctr">
                    <a:lnL>
                      <a:noFill/>
                    </a:lnL>
                    <a:lnR>
                      <a:noFill/>
                    </a:lnR>
                    <a:lnT>
                      <a:noFill/>
                    </a:lnT>
                    <a:lnB>
                      <a:noFill/>
                    </a:lnB>
                    <a:solidFill>
                      <a:srgbClr val="C8E3FF"/>
                    </a:solidFill>
                  </a:tcPr>
                </a:tc>
              </a:tr>
              <a:tr h="310573">
                <a:tc>
                  <a:txBody>
                    <a:bodyPr/>
                    <a:lstStyle/>
                    <a:p>
                      <a:pPr algn="ctr"/>
                      <a:r>
                        <a:rPr lang="en-ZA" sz="1800" b="1"/>
                        <a:t>Obsidian</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5 – 5.5</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Agate</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7</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dirty="0" err="1"/>
                        <a:t>Chrysoberyl</a:t>
                      </a:r>
                      <a:endParaRPr lang="en-ZA" sz="1800" dirty="0"/>
                    </a:p>
                  </a:txBody>
                  <a:tcPr marL="10040" marR="10040" marT="10040" marB="10040" anchor="ctr">
                    <a:lnL>
                      <a:noFill/>
                    </a:lnL>
                    <a:lnR>
                      <a:noFill/>
                    </a:lnR>
                    <a:lnT>
                      <a:noFill/>
                    </a:lnT>
                    <a:lnB>
                      <a:noFill/>
                    </a:lnB>
                    <a:solidFill>
                      <a:srgbClr val="FFFFFF"/>
                    </a:solidFill>
                  </a:tcPr>
                </a:tc>
                <a:tc>
                  <a:txBody>
                    <a:bodyPr/>
                    <a:lstStyle/>
                    <a:p>
                      <a:pPr algn="r"/>
                      <a:r>
                        <a:rPr lang="en-ZA" sz="1800" dirty="0"/>
                        <a:t>8.5</a:t>
                      </a:r>
                    </a:p>
                  </a:txBody>
                  <a:tcPr marL="10040" marR="10040" marT="10040" marB="10040" anchor="ctr">
                    <a:lnL>
                      <a:noFill/>
                    </a:lnL>
                    <a:lnR>
                      <a:noFill/>
                    </a:lnR>
                    <a:lnT>
                      <a:noFill/>
                    </a:lnT>
                    <a:lnB>
                      <a:noFill/>
                    </a:lnB>
                    <a:solidFill>
                      <a:srgbClr val="FFFFFF"/>
                    </a:solidFill>
                  </a:tcPr>
                </a:tc>
              </a:tr>
              <a:tr h="310573">
                <a:tc>
                  <a:txBody>
                    <a:bodyPr/>
                    <a:lstStyle/>
                    <a:p>
                      <a:pPr algn="ctr"/>
                      <a:r>
                        <a:rPr lang="en-ZA" sz="1800" b="1"/>
                        <a:t>Hematite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5 – 6</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Citrine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7</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Alexandrite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dirty="0"/>
                        <a:t>8.5</a:t>
                      </a:r>
                    </a:p>
                  </a:txBody>
                  <a:tcPr marL="10040" marR="10040" marT="10040" marB="10040" anchor="ctr">
                    <a:lnL>
                      <a:noFill/>
                    </a:lnL>
                    <a:lnR>
                      <a:noFill/>
                    </a:lnR>
                    <a:lnT>
                      <a:noFill/>
                    </a:lnT>
                    <a:lnB>
                      <a:noFill/>
                    </a:lnB>
                    <a:solidFill>
                      <a:srgbClr val="C8E3FF"/>
                    </a:solidFill>
                  </a:tcPr>
                </a:tc>
              </a:tr>
              <a:tr h="310573">
                <a:tc>
                  <a:txBody>
                    <a:bodyPr/>
                    <a:lstStyle/>
                    <a:p>
                      <a:pPr algn="ctr"/>
                      <a:r>
                        <a:rPr lang="en-ZA" sz="1800" b="1"/>
                        <a:t>Opal</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5.5 – 6</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Jasper</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7</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Cat’s Eye</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dirty="0"/>
                        <a:t>8.5</a:t>
                      </a:r>
                    </a:p>
                  </a:txBody>
                  <a:tcPr marL="10040" marR="10040" marT="10040" marB="10040" anchor="ctr">
                    <a:lnL>
                      <a:noFill/>
                    </a:lnL>
                    <a:lnR>
                      <a:noFill/>
                    </a:lnR>
                    <a:lnT>
                      <a:noFill/>
                    </a:lnT>
                    <a:lnB>
                      <a:noFill/>
                    </a:lnB>
                    <a:solidFill>
                      <a:srgbClr val="FFFFFF"/>
                    </a:solidFill>
                  </a:tcPr>
                </a:tc>
              </a:tr>
              <a:tr h="310573">
                <a:tc>
                  <a:txBody>
                    <a:bodyPr/>
                    <a:lstStyle/>
                    <a:p>
                      <a:pPr algn="ctr"/>
                      <a:r>
                        <a:rPr lang="en-ZA" sz="1800" b="1"/>
                        <a:t>Turquoise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5.5 – 6</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Onyx</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7</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Cubic Zirconia</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dirty="0"/>
                        <a:t>8.5</a:t>
                      </a:r>
                    </a:p>
                  </a:txBody>
                  <a:tcPr marL="10040" marR="10040" marT="10040" marB="10040" anchor="ctr">
                    <a:lnL>
                      <a:noFill/>
                    </a:lnL>
                    <a:lnR>
                      <a:noFill/>
                    </a:lnR>
                    <a:lnT>
                      <a:noFill/>
                    </a:lnT>
                    <a:lnB>
                      <a:noFill/>
                    </a:lnB>
                    <a:solidFill>
                      <a:srgbClr val="C8E3FF"/>
                    </a:solidFill>
                  </a:tcPr>
                </a:tc>
              </a:tr>
              <a:tr h="599960">
                <a:tc>
                  <a:txBody>
                    <a:bodyPr/>
                    <a:lstStyle/>
                    <a:p>
                      <a:pPr algn="ctr"/>
                      <a:r>
                        <a:rPr lang="en-ZA" sz="1800" b="1"/>
                        <a:t>Rhodonite</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5.5 – 6.5</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Carnelian</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7</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Corundum</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dirty="0"/>
                        <a:t>9</a:t>
                      </a:r>
                    </a:p>
                  </a:txBody>
                  <a:tcPr marL="10040" marR="10040" marT="10040" marB="10040" anchor="ctr">
                    <a:lnL>
                      <a:noFill/>
                    </a:lnL>
                    <a:lnR>
                      <a:noFill/>
                    </a:lnR>
                    <a:lnT>
                      <a:noFill/>
                    </a:lnT>
                    <a:lnB>
                      <a:noFill/>
                    </a:lnB>
                    <a:solidFill>
                      <a:srgbClr val="FFFFFF"/>
                    </a:solidFill>
                  </a:tcPr>
                </a:tc>
              </a:tr>
              <a:tr h="310573">
                <a:tc>
                  <a:txBody>
                    <a:bodyPr/>
                    <a:lstStyle/>
                    <a:p>
                      <a:pPr algn="ctr"/>
                      <a:r>
                        <a:rPr lang="en-ZA" sz="1800" b="1"/>
                        <a:t>Fire Opal</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6 – 6.5</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Amethyst</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7</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Sapphire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dirty="0"/>
                        <a:t>9</a:t>
                      </a:r>
                    </a:p>
                  </a:txBody>
                  <a:tcPr marL="10040" marR="10040" marT="10040" marB="10040" anchor="ctr">
                    <a:lnL>
                      <a:noFill/>
                    </a:lnL>
                    <a:lnR>
                      <a:noFill/>
                    </a:lnR>
                    <a:lnT>
                      <a:noFill/>
                    </a:lnT>
                    <a:lnB>
                      <a:noFill/>
                    </a:lnB>
                    <a:solidFill>
                      <a:srgbClr val="C8E3FF"/>
                    </a:solidFill>
                  </a:tcPr>
                </a:tc>
              </a:tr>
              <a:tr h="310573">
                <a:tc>
                  <a:txBody>
                    <a:bodyPr/>
                    <a:lstStyle/>
                    <a:p>
                      <a:pPr algn="ctr"/>
                      <a:r>
                        <a:rPr lang="en-ZA" sz="1800" b="1"/>
                        <a:t>Moonstone</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6 – 6.5</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Tiger’s Eye</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7</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Ruby</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dirty="0"/>
                        <a:t>9</a:t>
                      </a:r>
                    </a:p>
                  </a:txBody>
                  <a:tcPr marL="10040" marR="10040" marT="10040" marB="10040" anchor="ctr">
                    <a:lnL>
                      <a:noFill/>
                    </a:lnL>
                    <a:lnR>
                      <a:noFill/>
                    </a:lnR>
                    <a:lnT>
                      <a:noFill/>
                    </a:lnT>
                    <a:lnB>
                      <a:noFill/>
                    </a:lnB>
                    <a:solidFill>
                      <a:srgbClr val="FFFFFF"/>
                    </a:solidFill>
                  </a:tcPr>
                </a:tc>
              </a:tr>
              <a:tr h="310573">
                <a:tc>
                  <a:txBody>
                    <a:bodyPr/>
                    <a:lstStyle/>
                    <a:p>
                      <a:pPr algn="ctr"/>
                      <a:r>
                        <a:rPr lang="en-ZA" sz="1800" b="1"/>
                        <a:t>Marcasite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6 – 6.5</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Garnet</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7 – 7.5</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Moissanite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dirty="0"/>
                        <a:t>9.25</a:t>
                      </a:r>
                    </a:p>
                  </a:txBody>
                  <a:tcPr marL="10040" marR="10040" marT="10040" marB="10040" anchor="ctr">
                    <a:lnL>
                      <a:noFill/>
                    </a:lnL>
                    <a:lnR>
                      <a:noFill/>
                    </a:lnR>
                    <a:lnT>
                      <a:noFill/>
                    </a:lnT>
                    <a:lnB>
                      <a:noFill/>
                    </a:lnB>
                    <a:solidFill>
                      <a:srgbClr val="C8E3FF"/>
                    </a:solidFill>
                  </a:tcPr>
                </a:tc>
              </a:tr>
              <a:tr h="310573">
                <a:tc>
                  <a:txBody>
                    <a:bodyPr/>
                    <a:lstStyle/>
                    <a:p>
                      <a:pPr algn="ctr"/>
                      <a:r>
                        <a:rPr lang="en-ZA" sz="1800" b="1"/>
                        <a:t>Iron Pyrite</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6.5</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Rhodolite</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7 – 7.5</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Diamond</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dirty="0"/>
                        <a:t>10</a:t>
                      </a:r>
                    </a:p>
                  </a:txBody>
                  <a:tcPr marL="10040" marR="10040" marT="10040" marB="10040" anchor="ctr">
                    <a:lnL>
                      <a:noFill/>
                    </a:lnL>
                    <a:lnR>
                      <a:noFill/>
                    </a:lnR>
                    <a:lnT>
                      <a:noFill/>
                    </a:lnT>
                    <a:lnB>
                      <a:noFill/>
                    </a:lnB>
                    <a:solidFill>
                      <a:srgbClr val="FFFFFF"/>
                    </a:solidFill>
                  </a:tcPr>
                </a:tc>
              </a:tr>
              <a:tr h="310573">
                <a:tc>
                  <a:txBody>
                    <a:bodyPr/>
                    <a:lstStyle/>
                    <a:p>
                      <a:pPr algn="ctr"/>
                      <a:r>
                        <a:rPr lang="en-ZA" sz="1800" b="1"/>
                        <a:t>Tanzanite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6.5</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Iolite</a:t>
                      </a:r>
                      <a:endParaRPr lang="en-ZA" sz="1800"/>
                    </a:p>
                  </a:txBody>
                  <a:tcPr marL="10040" marR="10040" marT="10040" marB="10040" anchor="ctr">
                    <a:lnL>
                      <a:noFill/>
                    </a:lnL>
                    <a:lnR>
                      <a:noFill/>
                    </a:lnR>
                    <a:lnT>
                      <a:noFill/>
                    </a:lnT>
                    <a:lnB>
                      <a:noFill/>
                    </a:lnB>
                    <a:solidFill>
                      <a:srgbClr val="C8E3FF"/>
                    </a:solidFill>
                  </a:tcPr>
                </a:tc>
                <a:tc>
                  <a:txBody>
                    <a:bodyPr/>
                    <a:lstStyle/>
                    <a:p>
                      <a:pPr algn="r"/>
                      <a:r>
                        <a:rPr lang="en-ZA" sz="1800"/>
                        <a:t>7 – 7.5</a:t>
                      </a:r>
                    </a:p>
                  </a:txBody>
                  <a:tcPr marL="10040" marR="10040" marT="10040" marB="10040" anchor="ctr">
                    <a:lnL>
                      <a:noFill/>
                    </a:lnL>
                    <a:lnR>
                      <a:noFill/>
                    </a:lnR>
                    <a:lnT>
                      <a:noFill/>
                    </a:lnT>
                    <a:lnB>
                      <a:noFill/>
                    </a:lnB>
                    <a:solidFill>
                      <a:srgbClr val="C8E3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r"/>
                      <a:endParaRPr lang="en-ZA" sz="1800" dirty="0"/>
                    </a:p>
                  </a:txBody>
                  <a:tcPr marL="10040" marR="10040" marT="10040" marB="10040" anchor="ctr">
                    <a:lnL>
                      <a:noFill/>
                    </a:lnL>
                    <a:lnR>
                      <a:noFill/>
                    </a:lnR>
                    <a:lnT>
                      <a:noFill/>
                    </a:lnT>
                    <a:lnB>
                      <a:noFill/>
                    </a:lnB>
                    <a:solidFill>
                      <a:srgbClr val="FFFFFF"/>
                    </a:solidFill>
                  </a:tcPr>
                </a:tc>
              </a:tr>
              <a:tr h="310573">
                <a:tc>
                  <a:txBody>
                    <a:bodyPr/>
                    <a:lstStyle/>
                    <a:p>
                      <a:pPr algn="ctr"/>
                      <a:r>
                        <a:rPr lang="en-ZA" sz="1800" b="1"/>
                        <a:t>Jade</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6 – 7</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r>
                        <a:rPr lang="en-ZA" sz="1800" b="1"/>
                        <a:t>Tourmaline </a:t>
                      </a:r>
                      <a:endParaRPr lang="en-ZA" sz="1800"/>
                    </a:p>
                  </a:txBody>
                  <a:tcPr marL="10040" marR="10040" marT="10040" marB="10040" anchor="ctr">
                    <a:lnL>
                      <a:noFill/>
                    </a:lnL>
                    <a:lnR>
                      <a:noFill/>
                    </a:lnR>
                    <a:lnT>
                      <a:noFill/>
                    </a:lnT>
                    <a:lnB>
                      <a:noFill/>
                    </a:lnB>
                    <a:solidFill>
                      <a:srgbClr val="FFFFFF"/>
                    </a:solidFill>
                  </a:tcPr>
                </a:tc>
                <a:tc>
                  <a:txBody>
                    <a:bodyPr/>
                    <a:lstStyle/>
                    <a:p>
                      <a:pPr algn="r"/>
                      <a:r>
                        <a:rPr lang="en-ZA" sz="1800"/>
                        <a:t>7 – 7.5</a:t>
                      </a:r>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ctr"/>
                      <a:endParaRPr lang="en-ZA" sz="1800"/>
                    </a:p>
                  </a:txBody>
                  <a:tcPr marL="10040" marR="10040" marT="10040" marB="10040" anchor="ctr">
                    <a:lnL>
                      <a:noFill/>
                    </a:lnL>
                    <a:lnR>
                      <a:noFill/>
                    </a:lnR>
                    <a:lnT>
                      <a:noFill/>
                    </a:lnT>
                    <a:lnB>
                      <a:noFill/>
                    </a:lnB>
                    <a:solidFill>
                      <a:srgbClr val="FFFFFF"/>
                    </a:solidFill>
                  </a:tcPr>
                </a:tc>
                <a:tc>
                  <a:txBody>
                    <a:bodyPr/>
                    <a:lstStyle/>
                    <a:p>
                      <a:pPr algn="r"/>
                      <a:endParaRPr lang="en-ZA" sz="1800" dirty="0"/>
                    </a:p>
                  </a:txBody>
                  <a:tcPr marL="10040" marR="10040" marT="10040" marB="10040" anchor="ctr">
                    <a:lnL>
                      <a:noFill/>
                    </a:lnL>
                    <a:lnR>
                      <a:noFill/>
                    </a:lnR>
                    <a:lnT>
                      <a:noFill/>
                    </a:lnT>
                    <a:lnB>
                      <a:noFill/>
                    </a:lnB>
                    <a:solidFill>
                      <a:srgbClr val="FFFFFF"/>
                    </a:solidFill>
                  </a:tcPr>
                </a:tc>
              </a:tr>
            </a:tbl>
          </a:graphicData>
        </a:graphic>
      </p:graphicFrame>
      <p:sp>
        <p:nvSpPr>
          <p:cNvPr id="171009" name="Rectangle 1"/>
          <p:cNvSpPr>
            <a:spLocks noChangeArrowheads="1"/>
          </p:cNvSpPr>
          <p:nvPr/>
        </p:nvSpPr>
        <p:spPr bwMode="auto">
          <a:xfrm>
            <a:off x="0" y="1"/>
            <a:ext cx="2786050"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cs typeface="Arial" charset="0"/>
              </a:rPr>
              <a:t>Gemstone </a:t>
            </a:r>
            <a:r>
              <a:rPr kumimoji="0" lang="en-US" sz="1400" b="1" i="0" u="none" strike="noStrike" cap="none" normalizeH="0" baseline="0" dirty="0" err="1" smtClean="0">
                <a:ln>
                  <a:noFill/>
                </a:ln>
                <a:solidFill>
                  <a:schemeClr val="tx1"/>
                </a:solidFill>
                <a:effectLst/>
                <a:latin typeface="Arial" charset="0"/>
                <a:cs typeface="Arial" charset="0"/>
              </a:rPr>
              <a:t>Mohs</a:t>
            </a:r>
            <a:r>
              <a:rPr kumimoji="0" lang="en-US" sz="1400" b="1" i="0" u="none" strike="noStrike" cap="none" normalizeH="0" baseline="0" dirty="0" smtClean="0">
                <a:ln>
                  <a:noFill/>
                </a:ln>
                <a:solidFill>
                  <a:schemeClr val="tx1"/>
                </a:solidFill>
                <a:effectLst/>
                <a:latin typeface="Arial" charset="0"/>
                <a:cs typeface="Arial" charset="0"/>
              </a:rPr>
              <a:t> Scale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r>
              <a:rPr kumimoji="0" lang="en-US"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a:t>
            </a:r>
            <a:endParaRPr kumimoji="0" lang="en-US" sz="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cs typeface="Arial" charset="0"/>
            </a:endParaRPr>
          </a:p>
        </p:txBody>
      </p:sp>
      <p:pic>
        <p:nvPicPr>
          <p:cNvPr id="171010" name="Picture 2" descr="http://diamondguidehq.com/images/spacer.gif"/>
          <p:cNvPicPr>
            <a:picLocks noChangeAspect="1" noChangeArrowheads="1"/>
          </p:cNvPicPr>
          <p:nvPr/>
        </p:nvPicPr>
        <p:blipFill>
          <a:blip r:embed="rId2"/>
          <a:srcRect/>
          <a:stretch>
            <a:fillRect/>
          </a:stretch>
        </p:blipFill>
        <p:spPr bwMode="auto">
          <a:xfrm>
            <a:off x="92075" y="46038"/>
            <a:ext cx="190500" cy="9525"/>
          </a:xfrm>
          <a:prstGeom prst="rect">
            <a:avLst/>
          </a:prstGeom>
          <a:noFill/>
        </p:spPr>
      </p:pic>
      <p:pic>
        <p:nvPicPr>
          <p:cNvPr id="171011" name="Picture 3" descr="http://diamondguidehq.com/images/spacer.gif"/>
          <p:cNvPicPr>
            <a:picLocks noChangeAspect="1" noChangeArrowheads="1"/>
          </p:cNvPicPr>
          <p:nvPr/>
        </p:nvPicPr>
        <p:blipFill>
          <a:blip r:embed="rId2"/>
          <a:srcRect/>
          <a:stretch>
            <a:fillRect/>
          </a:stretch>
        </p:blipFill>
        <p:spPr bwMode="auto">
          <a:xfrm>
            <a:off x="155575" y="46038"/>
            <a:ext cx="190500" cy="9525"/>
          </a:xfrm>
          <a:prstGeom prst="rect">
            <a:avLst/>
          </a:prstGeom>
          <a:noFill/>
        </p:spPr>
      </p:pic>
      <p:pic>
        <p:nvPicPr>
          <p:cNvPr id="171012" name="Picture 4" descr="http://diamondguidehq.com/images/spacer.gif"/>
          <p:cNvPicPr>
            <a:picLocks noChangeAspect="1" noChangeArrowheads="1"/>
          </p:cNvPicPr>
          <p:nvPr/>
        </p:nvPicPr>
        <p:blipFill>
          <a:blip r:embed="rId2"/>
          <a:srcRect/>
          <a:stretch>
            <a:fillRect/>
          </a:stretch>
        </p:blipFill>
        <p:spPr bwMode="auto">
          <a:xfrm>
            <a:off x="282575" y="46038"/>
            <a:ext cx="190500" cy="9525"/>
          </a:xfrm>
          <a:prstGeom prst="rect">
            <a:avLst/>
          </a:prstGeom>
          <a:noFill/>
        </p:spPr>
      </p:pic>
      <p:pic>
        <p:nvPicPr>
          <p:cNvPr id="171013" name="Picture 5" descr="http://diamondguidehq.com/images/spacer.gif"/>
          <p:cNvPicPr>
            <a:picLocks noChangeAspect="1" noChangeArrowheads="1"/>
          </p:cNvPicPr>
          <p:nvPr/>
        </p:nvPicPr>
        <p:blipFill>
          <a:blip r:embed="rId2"/>
          <a:srcRect/>
          <a:stretch>
            <a:fillRect/>
          </a:stretch>
        </p:blipFill>
        <p:spPr bwMode="auto">
          <a:xfrm>
            <a:off x="473075" y="46038"/>
            <a:ext cx="190500" cy="9525"/>
          </a:xfrm>
          <a:prstGeom prst="rect">
            <a:avLst/>
          </a:prstGeom>
          <a:noFill/>
        </p:spPr>
      </p:pic>
      <p:pic>
        <p:nvPicPr>
          <p:cNvPr id="171014" name="Picture 6" descr="http://diamondguidehq.com/images/spacer.gif"/>
          <p:cNvPicPr>
            <a:picLocks noChangeAspect="1" noChangeArrowheads="1"/>
          </p:cNvPicPr>
          <p:nvPr/>
        </p:nvPicPr>
        <p:blipFill>
          <a:blip r:embed="rId2"/>
          <a:srcRect/>
          <a:stretch>
            <a:fillRect/>
          </a:stretch>
        </p:blipFill>
        <p:spPr bwMode="auto">
          <a:xfrm>
            <a:off x="663575" y="46038"/>
            <a:ext cx="190500" cy="9525"/>
          </a:xfrm>
          <a:prstGeom prst="rect">
            <a:avLst/>
          </a:prstGeom>
          <a:noFill/>
        </p:spPr>
      </p:pic>
      <p:pic>
        <p:nvPicPr>
          <p:cNvPr id="171015" name="Picture 7" descr="http://diamondguidehq.com/images/spacer.gif"/>
          <p:cNvPicPr>
            <a:picLocks noChangeAspect="1" noChangeArrowheads="1"/>
          </p:cNvPicPr>
          <p:nvPr/>
        </p:nvPicPr>
        <p:blipFill>
          <a:blip r:embed="rId2"/>
          <a:srcRect/>
          <a:stretch>
            <a:fillRect/>
          </a:stretch>
        </p:blipFill>
        <p:spPr bwMode="auto">
          <a:xfrm>
            <a:off x="854075" y="46038"/>
            <a:ext cx="190500" cy="9525"/>
          </a:xfrm>
          <a:prstGeom prst="rect">
            <a:avLst/>
          </a:prstGeom>
          <a:noFill/>
        </p:spPr>
      </p:pic>
      <p:pic>
        <p:nvPicPr>
          <p:cNvPr id="171016" name="Picture 8" descr="http://diamondguidehq.com/images/spacer.gif"/>
          <p:cNvPicPr>
            <a:picLocks noChangeAspect="1" noChangeArrowheads="1"/>
          </p:cNvPicPr>
          <p:nvPr/>
        </p:nvPicPr>
        <p:blipFill>
          <a:blip r:embed="rId2"/>
          <a:srcRect/>
          <a:stretch>
            <a:fillRect/>
          </a:stretch>
        </p:blipFill>
        <p:spPr bwMode="auto">
          <a:xfrm>
            <a:off x="1044575" y="46038"/>
            <a:ext cx="190500" cy="9525"/>
          </a:xfrm>
          <a:prstGeom prst="rect">
            <a:avLst/>
          </a:prstGeom>
          <a:noFill/>
        </p:spPr>
      </p:pic>
      <p:pic>
        <p:nvPicPr>
          <p:cNvPr id="171017" name="Picture 9" descr="http://diamondguidehq.com/images/spacer.gif"/>
          <p:cNvPicPr>
            <a:picLocks noChangeAspect="1" noChangeArrowheads="1"/>
          </p:cNvPicPr>
          <p:nvPr/>
        </p:nvPicPr>
        <p:blipFill>
          <a:blip r:embed="rId2"/>
          <a:srcRect/>
          <a:stretch>
            <a:fillRect/>
          </a:stretch>
        </p:blipFill>
        <p:spPr bwMode="auto">
          <a:xfrm>
            <a:off x="1235075" y="46038"/>
            <a:ext cx="190500" cy="9525"/>
          </a:xfrm>
          <a:prstGeom prst="rect">
            <a:avLst/>
          </a:prstGeom>
          <a:noFill/>
        </p:spPr>
      </p:pic>
      <p:pic>
        <p:nvPicPr>
          <p:cNvPr id="171018" name="Picture 10" descr="http://diamondguidehq.com/images/spacer.gif"/>
          <p:cNvPicPr>
            <a:picLocks noChangeAspect="1" noChangeArrowheads="1"/>
          </p:cNvPicPr>
          <p:nvPr/>
        </p:nvPicPr>
        <p:blipFill>
          <a:blip r:embed="rId2"/>
          <a:srcRect/>
          <a:stretch>
            <a:fillRect/>
          </a:stretch>
        </p:blipFill>
        <p:spPr bwMode="auto">
          <a:xfrm>
            <a:off x="1425575" y="46038"/>
            <a:ext cx="190500" cy="9525"/>
          </a:xfrm>
          <a:prstGeom prst="rect">
            <a:avLst/>
          </a:prstGeom>
          <a:noFill/>
        </p:spPr>
      </p:pic>
      <p:pic>
        <p:nvPicPr>
          <p:cNvPr id="171019" name="Picture 11" descr="http://diamondguidehq.com/images/spacer.gif"/>
          <p:cNvPicPr>
            <a:picLocks noChangeAspect="1" noChangeArrowheads="1"/>
          </p:cNvPicPr>
          <p:nvPr/>
        </p:nvPicPr>
        <p:blipFill>
          <a:blip r:embed="rId2"/>
          <a:srcRect/>
          <a:stretch>
            <a:fillRect/>
          </a:stretch>
        </p:blipFill>
        <p:spPr bwMode="auto">
          <a:xfrm>
            <a:off x="1616075" y="46038"/>
            <a:ext cx="190500" cy="9525"/>
          </a:xfrm>
          <a:prstGeom prst="rect">
            <a:avLst/>
          </a:prstGeom>
          <a:noFill/>
        </p:spPr>
      </p:pic>
      <p:pic>
        <p:nvPicPr>
          <p:cNvPr id="171020" name="Picture 12" descr="http://diamondguidehq.com/images/spacer.gif"/>
          <p:cNvPicPr>
            <a:picLocks noChangeAspect="1" noChangeArrowheads="1"/>
          </p:cNvPicPr>
          <p:nvPr/>
        </p:nvPicPr>
        <p:blipFill>
          <a:blip r:embed="rId2"/>
          <a:srcRect/>
          <a:stretch>
            <a:fillRect/>
          </a:stretch>
        </p:blipFill>
        <p:spPr bwMode="auto">
          <a:xfrm>
            <a:off x="1806575" y="46038"/>
            <a:ext cx="190500" cy="9525"/>
          </a:xfrm>
          <a:prstGeom prst="rect">
            <a:avLst/>
          </a:prstGeom>
          <a:noFill/>
        </p:spPr>
      </p:pic>
      <p:pic>
        <p:nvPicPr>
          <p:cNvPr id="171021" name="Picture 13" descr="http://diamondguidehq.com/images/spacer.gif"/>
          <p:cNvPicPr>
            <a:picLocks noChangeAspect="1" noChangeArrowheads="1"/>
          </p:cNvPicPr>
          <p:nvPr/>
        </p:nvPicPr>
        <p:blipFill>
          <a:blip r:embed="rId2"/>
          <a:srcRect/>
          <a:stretch>
            <a:fillRect/>
          </a:stretch>
        </p:blipFill>
        <p:spPr bwMode="auto">
          <a:xfrm>
            <a:off x="1997075" y="46038"/>
            <a:ext cx="190500" cy="9525"/>
          </a:xfrm>
          <a:prstGeom prst="rect">
            <a:avLst/>
          </a:prstGeom>
          <a:noFill/>
        </p:spPr>
      </p:pic>
      <p:pic>
        <p:nvPicPr>
          <p:cNvPr id="171022" name="Picture 14" descr="http://diamondguidehq.com/images/spacer.gif"/>
          <p:cNvPicPr>
            <a:picLocks noChangeAspect="1" noChangeArrowheads="1"/>
          </p:cNvPicPr>
          <p:nvPr/>
        </p:nvPicPr>
        <p:blipFill>
          <a:blip r:embed="rId2"/>
          <a:srcRect/>
          <a:stretch>
            <a:fillRect/>
          </a:stretch>
        </p:blipFill>
        <p:spPr bwMode="auto">
          <a:xfrm>
            <a:off x="2187575" y="46038"/>
            <a:ext cx="190500" cy="9525"/>
          </a:xfrm>
          <a:prstGeom prst="rect">
            <a:avLst/>
          </a:prstGeom>
          <a:noFill/>
        </p:spPr>
      </p:pic>
      <p:pic>
        <p:nvPicPr>
          <p:cNvPr id="171023" name="Picture 15" descr="http://diamondguidehq.com/images/spacer.gif"/>
          <p:cNvPicPr>
            <a:picLocks noChangeAspect="1" noChangeArrowheads="1"/>
          </p:cNvPicPr>
          <p:nvPr/>
        </p:nvPicPr>
        <p:blipFill>
          <a:blip r:embed="rId2"/>
          <a:srcRect/>
          <a:stretch>
            <a:fillRect/>
          </a:stretch>
        </p:blipFill>
        <p:spPr bwMode="auto">
          <a:xfrm>
            <a:off x="2378075" y="46038"/>
            <a:ext cx="190500" cy="9525"/>
          </a:xfrm>
          <a:prstGeom prst="rect">
            <a:avLst/>
          </a:prstGeom>
          <a:noFill/>
        </p:spPr>
      </p:pic>
      <p:pic>
        <p:nvPicPr>
          <p:cNvPr id="171024" name="Picture 16" descr="http://diamondguidehq.com/images/spacer.gif"/>
          <p:cNvPicPr>
            <a:picLocks noChangeAspect="1" noChangeArrowheads="1"/>
          </p:cNvPicPr>
          <p:nvPr/>
        </p:nvPicPr>
        <p:blipFill>
          <a:blip r:embed="rId2"/>
          <a:srcRect/>
          <a:stretch>
            <a:fillRect/>
          </a:stretch>
        </p:blipFill>
        <p:spPr bwMode="auto">
          <a:xfrm>
            <a:off x="2568575" y="46038"/>
            <a:ext cx="190500" cy="9525"/>
          </a:xfrm>
          <a:prstGeom prst="rect">
            <a:avLst/>
          </a:prstGeom>
          <a:noFill/>
        </p:spPr>
      </p:pic>
      <p:pic>
        <p:nvPicPr>
          <p:cNvPr id="171025" name="Picture 17" descr="http://diamondguidehq.com/images/spacer.gif"/>
          <p:cNvPicPr>
            <a:picLocks noChangeAspect="1" noChangeArrowheads="1"/>
          </p:cNvPicPr>
          <p:nvPr/>
        </p:nvPicPr>
        <p:blipFill>
          <a:blip r:embed="rId2"/>
          <a:srcRect/>
          <a:stretch>
            <a:fillRect/>
          </a:stretch>
        </p:blipFill>
        <p:spPr bwMode="auto">
          <a:xfrm>
            <a:off x="2759075" y="46038"/>
            <a:ext cx="190500" cy="9525"/>
          </a:xfrm>
          <a:prstGeom prst="rect">
            <a:avLst/>
          </a:prstGeom>
          <a:noFill/>
        </p:spPr>
      </p:pic>
      <p:pic>
        <p:nvPicPr>
          <p:cNvPr id="171026" name="Picture 18" descr="http://diamondguidehq.com/images/spacer.gif"/>
          <p:cNvPicPr>
            <a:picLocks noChangeAspect="1" noChangeArrowheads="1"/>
          </p:cNvPicPr>
          <p:nvPr/>
        </p:nvPicPr>
        <p:blipFill>
          <a:blip r:embed="rId2"/>
          <a:srcRect/>
          <a:stretch>
            <a:fillRect/>
          </a:stretch>
        </p:blipFill>
        <p:spPr bwMode="auto">
          <a:xfrm>
            <a:off x="2949575" y="46038"/>
            <a:ext cx="190500" cy="9525"/>
          </a:xfrm>
          <a:prstGeom prst="rect">
            <a:avLst/>
          </a:prstGeom>
          <a:noFill/>
        </p:spPr>
      </p:pic>
      <p:pic>
        <p:nvPicPr>
          <p:cNvPr id="171027" name="Picture 19" descr="http://diamondguidehq.com/images/spacer.gif"/>
          <p:cNvPicPr>
            <a:picLocks noChangeAspect="1" noChangeArrowheads="1"/>
          </p:cNvPicPr>
          <p:nvPr/>
        </p:nvPicPr>
        <p:blipFill>
          <a:blip r:embed="rId2"/>
          <a:srcRect/>
          <a:stretch>
            <a:fillRect/>
          </a:stretch>
        </p:blipFill>
        <p:spPr bwMode="auto">
          <a:xfrm>
            <a:off x="3140075" y="46038"/>
            <a:ext cx="190500" cy="9525"/>
          </a:xfrm>
          <a:prstGeom prst="rect">
            <a:avLst/>
          </a:prstGeom>
          <a:noFill/>
        </p:spPr>
      </p:pic>
      <p:pic>
        <p:nvPicPr>
          <p:cNvPr id="171028" name="Picture 20" descr="http://diamondguidehq.com/images/spacer.gif"/>
          <p:cNvPicPr>
            <a:picLocks noChangeAspect="1" noChangeArrowheads="1"/>
          </p:cNvPicPr>
          <p:nvPr/>
        </p:nvPicPr>
        <p:blipFill>
          <a:blip r:embed="rId2"/>
          <a:srcRect/>
          <a:stretch>
            <a:fillRect/>
          </a:stretch>
        </p:blipFill>
        <p:spPr bwMode="auto">
          <a:xfrm>
            <a:off x="3330575" y="46038"/>
            <a:ext cx="190500" cy="9525"/>
          </a:xfrm>
          <a:prstGeom prst="rect">
            <a:avLst/>
          </a:prstGeom>
          <a:noFill/>
        </p:spPr>
      </p:pic>
      <p:pic>
        <p:nvPicPr>
          <p:cNvPr id="171029" name="Picture 21" descr="http://diamondguidehq.com/images/spacer.gif"/>
          <p:cNvPicPr>
            <a:picLocks noChangeAspect="1" noChangeArrowheads="1"/>
          </p:cNvPicPr>
          <p:nvPr/>
        </p:nvPicPr>
        <p:blipFill>
          <a:blip r:embed="rId2"/>
          <a:srcRect/>
          <a:stretch>
            <a:fillRect/>
          </a:stretch>
        </p:blipFill>
        <p:spPr bwMode="auto">
          <a:xfrm>
            <a:off x="3521075" y="46038"/>
            <a:ext cx="190500" cy="9525"/>
          </a:xfrm>
          <a:prstGeom prst="rect">
            <a:avLst/>
          </a:prstGeom>
          <a:noFill/>
        </p:spPr>
      </p:pic>
      <p:pic>
        <p:nvPicPr>
          <p:cNvPr id="171030" name="Picture 22" descr="http://diamondguidehq.com/images/spacer.gif"/>
          <p:cNvPicPr>
            <a:picLocks noChangeAspect="1" noChangeArrowheads="1"/>
          </p:cNvPicPr>
          <p:nvPr/>
        </p:nvPicPr>
        <p:blipFill>
          <a:blip r:embed="rId2"/>
          <a:srcRect/>
          <a:stretch>
            <a:fillRect/>
          </a:stretch>
        </p:blipFill>
        <p:spPr bwMode="auto">
          <a:xfrm>
            <a:off x="3711575" y="46038"/>
            <a:ext cx="190500" cy="9525"/>
          </a:xfrm>
          <a:prstGeom prst="rect">
            <a:avLst/>
          </a:prstGeom>
          <a:noFill/>
        </p:spPr>
      </p:pic>
      <p:pic>
        <p:nvPicPr>
          <p:cNvPr id="171031" name="Picture 23" descr="http://diamondguidehq.com/images/spacer.gif"/>
          <p:cNvPicPr>
            <a:picLocks noChangeAspect="1" noChangeArrowheads="1"/>
          </p:cNvPicPr>
          <p:nvPr/>
        </p:nvPicPr>
        <p:blipFill>
          <a:blip r:embed="rId2"/>
          <a:srcRect/>
          <a:stretch>
            <a:fillRect/>
          </a:stretch>
        </p:blipFill>
        <p:spPr bwMode="auto">
          <a:xfrm>
            <a:off x="3902075" y="46038"/>
            <a:ext cx="190500" cy="9525"/>
          </a:xfrm>
          <a:prstGeom prst="rect">
            <a:avLst/>
          </a:prstGeom>
          <a:noFill/>
        </p:spPr>
      </p:pic>
      <p:pic>
        <p:nvPicPr>
          <p:cNvPr id="171032" name="Picture 24" descr="http://diamondguidehq.com/images/spacer.gif"/>
          <p:cNvPicPr>
            <a:picLocks noChangeAspect="1" noChangeArrowheads="1"/>
          </p:cNvPicPr>
          <p:nvPr/>
        </p:nvPicPr>
        <p:blipFill>
          <a:blip r:embed="rId2"/>
          <a:srcRect/>
          <a:stretch>
            <a:fillRect/>
          </a:stretch>
        </p:blipFill>
        <p:spPr bwMode="auto">
          <a:xfrm>
            <a:off x="4092575" y="46038"/>
            <a:ext cx="190500" cy="9525"/>
          </a:xfrm>
          <a:prstGeom prst="rect">
            <a:avLst/>
          </a:prstGeom>
          <a:noFill/>
        </p:spPr>
      </p:pic>
      <p:pic>
        <p:nvPicPr>
          <p:cNvPr id="171033" name="Picture 25" descr="http://diamondguidehq.com/images/spacer.gif"/>
          <p:cNvPicPr>
            <a:picLocks noChangeAspect="1" noChangeArrowheads="1"/>
          </p:cNvPicPr>
          <p:nvPr/>
        </p:nvPicPr>
        <p:blipFill>
          <a:blip r:embed="rId2"/>
          <a:srcRect/>
          <a:stretch>
            <a:fillRect/>
          </a:stretch>
        </p:blipFill>
        <p:spPr bwMode="auto">
          <a:xfrm>
            <a:off x="4283075" y="46038"/>
            <a:ext cx="190500" cy="9525"/>
          </a:xfrm>
          <a:prstGeom prst="rect">
            <a:avLst/>
          </a:prstGeom>
          <a:noFill/>
        </p:spPr>
      </p:pic>
      <p:pic>
        <p:nvPicPr>
          <p:cNvPr id="171034" name="Picture 26" descr="http://diamondguidehq.com/images/spacer.gif"/>
          <p:cNvPicPr>
            <a:picLocks noChangeAspect="1" noChangeArrowheads="1"/>
          </p:cNvPicPr>
          <p:nvPr/>
        </p:nvPicPr>
        <p:blipFill>
          <a:blip r:embed="rId2"/>
          <a:srcRect/>
          <a:stretch>
            <a:fillRect/>
          </a:stretch>
        </p:blipFill>
        <p:spPr bwMode="auto">
          <a:xfrm>
            <a:off x="4473575" y="46038"/>
            <a:ext cx="190500" cy="9525"/>
          </a:xfrm>
          <a:prstGeom prst="rect">
            <a:avLst/>
          </a:prstGeom>
          <a:noFill/>
        </p:spPr>
      </p:pic>
      <p:pic>
        <p:nvPicPr>
          <p:cNvPr id="171035" name="Picture 27" descr="http://diamondguidehq.com/images/spacer.gif"/>
          <p:cNvPicPr>
            <a:picLocks noChangeAspect="1" noChangeArrowheads="1"/>
          </p:cNvPicPr>
          <p:nvPr/>
        </p:nvPicPr>
        <p:blipFill>
          <a:blip r:embed="rId2"/>
          <a:srcRect/>
          <a:stretch>
            <a:fillRect/>
          </a:stretch>
        </p:blipFill>
        <p:spPr bwMode="auto">
          <a:xfrm>
            <a:off x="4664075" y="46038"/>
            <a:ext cx="190500" cy="9525"/>
          </a:xfrm>
          <a:prstGeom prst="rect">
            <a:avLst/>
          </a:prstGeom>
          <a:noFill/>
        </p:spPr>
      </p:pic>
      <p:pic>
        <p:nvPicPr>
          <p:cNvPr id="171036" name="Picture 28" descr="http://diamondguidehq.com/images/spacer.gif"/>
          <p:cNvPicPr>
            <a:picLocks noChangeAspect="1" noChangeArrowheads="1"/>
          </p:cNvPicPr>
          <p:nvPr/>
        </p:nvPicPr>
        <p:blipFill>
          <a:blip r:embed="rId2"/>
          <a:srcRect/>
          <a:stretch>
            <a:fillRect/>
          </a:stretch>
        </p:blipFill>
        <p:spPr bwMode="auto">
          <a:xfrm>
            <a:off x="4854575" y="46038"/>
            <a:ext cx="190500" cy="9525"/>
          </a:xfrm>
          <a:prstGeom prst="rect">
            <a:avLst/>
          </a:prstGeom>
          <a:noFill/>
        </p:spPr>
      </p:pic>
      <p:pic>
        <p:nvPicPr>
          <p:cNvPr id="171037" name="Picture 29" descr="http://diamondguidehq.com/images/spacer.gif"/>
          <p:cNvPicPr>
            <a:picLocks noChangeAspect="1" noChangeArrowheads="1"/>
          </p:cNvPicPr>
          <p:nvPr/>
        </p:nvPicPr>
        <p:blipFill>
          <a:blip r:embed="rId2"/>
          <a:srcRect/>
          <a:stretch>
            <a:fillRect/>
          </a:stretch>
        </p:blipFill>
        <p:spPr bwMode="auto">
          <a:xfrm>
            <a:off x="5045075" y="46038"/>
            <a:ext cx="190500" cy="9525"/>
          </a:xfrm>
          <a:prstGeom prst="rect">
            <a:avLst/>
          </a:prstGeom>
          <a:noFill/>
        </p:spPr>
      </p:pic>
      <p:pic>
        <p:nvPicPr>
          <p:cNvPr id="171038" name="Picture 30" descr="http://diamondguidehq.com/images/spacer.gif"/>
          <p:cNvPicPr>
            <a:picLocks noChangeAspect="1" noChangeArrowheads="1"/>
          </p:cNvPicPr>
          <p:nvPr/>
        </p:nvPicPr>
        <p:blipFill>
          <a:blip r:embed="rId2"/>
          <a:srcRect/>
          <a:stretch>
            <a:fillRect/>
          </a:stretch>
        </p:blipFill>
        <p:spPr bwMode="auto">
          <a:xfrm>
            <a:off x="5235575" y="46038"/>
            <a:ext cx="190500" cy="9525"/>
          </a:xfrm>
          <a:prstGeom prst="rect">
            <a:avLst/>
          </a:prstGeom>
          <a:noFill/>
        </p:spPr>
      </p:pic>
      <p:pic>
        <p:nvPicPr>
          <p:cNvPr id="171039" name="Picture 31" descr="http://diamondguidehq.com/images/spacer.gif"/>
          <p:cNvPicPr>
            <a:picLocks noChangeAspect="1" noChangeArrowheads="1"/>
          </p:cNvPicPr>
          <p:nvPr/>
        </p:nvPicPr>
        <p:blipFill>
          <a:blip r:embed="rId2"/>
          <a:srcRect/>
          <a:stretch>
            <a:fillRect/>
          </a:stretch>
        </p:blipFill>
        <p:spPr bwMode="auto">
          <a:xfrm>
            <a:off x="5426075" y="46038"/>
            <a:ext cx="190500" cy="9525"/>
          </a:xfrm>
          <a:prstGeom prst="rect">
            <a:avLst/>
          </a:prstGeom>
          <a:noFill/>
        </p:spPr>
      </p:pic>
      <p:pic>
        <p:nvPicPr>
          <p:cNvPr id="171040" name="Picture 32" descr="http://diamondguidehq.com/images/spacer.gif"/>
          <p:cNvPicPr>
            <a:picLocks noChangeAspect="1" noChangeArrowheads="1"/>
          </p:cNvPicPr>
          <p:nvPr/>
        </p:nvPicPr>
        <p:blipFill>
          <a:blip r:embed="rId2"/>
          <a:srcRect/>
          <a:stretch>
            <a:fillRect/>
          </a:stretch>
        </p:blipFill>
        <p:spPr bwMode="auto">
          <a:xfrm>
            <a:off x="5616575" y="46038"/>
            <a:ext cx="190500" cy="9525"/>
          </a:xfrm>
          <a:prstGeom prst="rect">
            <a:avLst/>
          </a:prstGeom>
          <a:noFill/>
        </p:spPr>
      </p:pic>
      <p:pic>
        <p:nvPicPr>
          <p:cNvPr id="171041" name="Picture 33" descr="http://diamondguidehq.com/images/spacer.gif"/>
          <p:cNvPicPr>
            <a:picLocks noChangeAspect="1" noChangeArrowheads="1"/>
          </p:cNvPicPr>
          <p:nvPr/>
        </p:nvPicPr>
        <p:blipFill>
          <a:blip r:embed="rId2"/>
          <a:srcRect/>
          <a:stretch>
            <a:fillRect/>
          </a:stretch>
        </p:blipFill>
        <p:spPr bwMode="auto">
          <a:xfrm>
            <a:off x="5807075" y="46038"/>
            <a:ext cx="190500" cy="9525"/>
          </a:xfrm>
          <a:prstGeom prst="rect">
            <a:avLst/>
          </a:prstGeom>
          <a:noFill/>
        </p:spPr>
      </p:pic>
      <p:pic>
        <p:nvPicPr>
          <p:cNvPr id="171042" name="Picture 34" descr="http://diamondguidehq.com/images/spacer.gif"/>
          <p:cNvPicPr>
            <a:picLocks noChangeAspect="1" noChangeArrowheads="1"/>
          </p:cNvPicPr>
          <p:nvPr/>
        </p:nvPicPr>
        <p:blipFill>
          <a:blip r:embed="rId2"/>
          <a:srcRect/>
          <a:stretch>
            <a:fillRect/>
          </a:stretch>
        </p:blipFill>
        <p:spPr bwMode="auto">
          <a:xfrm>
            <a:off x="5997575" y="46038"/>
            <a:ext cx="190500" cy="9525"/>
          </a:xfrm>
          <a:prstGeom prst="rect">
            <a:avLst/>
          </a:prstGeom>
          <a:noFill/>
        </p:spPr>
      </p:pic>
      <p:pic>
        <p:nvPicPr>
          <p:cNvPr id="171043" name="Picture 35" descr="http://diamondguidehq.com/images/spacer.gif"/>
          <p:cNvPicPr>
            <a:picLocks noChangeAspect="1" noChangeArrowheads="1"/>
          </p:cNvPicPr>
          <p:nvPr/>
        </p:nvPicPr>
        <p:blipFill>
          <a:blip r:embed="rId2"/>
          <a:srcRect/>
          <a:stretch>
            <a:fillRect/>
          </a:stretch>
        </p:blipFill>
        <p:spPr bwMode="auto">
          <a:xfrm>
            <a:off x="6188075" y="46038"/>
            <a:ext cx="190500" cy="9525"/>
          </a:xfrm>
          <a:prstGeom prst="rect">
            <a:avLst/>
          </a:prstGeom>
          <a:noFill/>
        </p:spPr>
      </p:pic>
      <p:pic>
        <p:nvPicPr>
          <p:cNvPr id="171044" name="Picture 36" descr="http://diamondguidehq.com/images/spacer.gif"/>
          <p:cNvPicPr>
            <a:picLocks noChangeAspect="1" noChangeArrowheads="1"/>
          </p:cNvPicPr>
          <p:nvPr/>
        </p:nvPicPr>
        <p:blipFill>
          <a:blip r:embed="rId2"/>
          <a:srcRect/>
          <a:stretch>
            <a:fillRect/>
          </a:stretch>
        </p:blipFill>
        <p:spPr bwMode="auto">
          <a:xfrm>
            <a:off x="6378575" y="46038"/>
            <a:ext cx="190500" cy="9525"/>
          </a:xfrm>
          <a:prstGeom prst="rect">
            <a:avLst/>
          </a:prstGeom>
          <a:noFill/>
        </p:spPr>
      </p:pic>
      <p:pic>
        <p:nvPicPr>
          <p:cNvPr id="171045" name="Picture 37" descr="http://diamondguidehq.com/images/spacer.gif"/>
          <p:cNvPicPr>
            <a:picLocks noChangeAspect="1" noChangeArrowheads="1"/>
          </p:cNvPicPr>
          <p:nvPr/>
        </p:nvPicPr>
        <p:blipFill>
          <a:blip r:embed="rId2"/>
          <a:srcRect/>
          <a:stretch>
            <a:fillRect/>
          </a:stretch>
        </p:blipFill>
        <p:spPr bwMode="auto">
          <a:xfrm>
            <a:off x="6569075" y="46038"/>
            <a:ext cx="190500" cy="9525"/>
          </a:xfrm>
          <a:prstGeom prst="rect">
            <a:avLst/>
          </a:prstGeom>
          <a:noFill/>
        </p:spPr>
      </p:pic>
      <p:pic>
        <p:nvPicPr>
          <p:cNvPr id="171046" name="Picture 38" descr="http://diamondguidehq.com/images/spacer.gif"/>
          <p:cNvPicPr>
            <a:picLocks noChangeAspect="1" noChangeArrowheads="1"/>
          </p:cNvPicPr>
          <p:nvPr/>
        </p:nvPicPr>
        <p:blipFill>
          <a:blip r:embed="rId2"/>
          <a:srcRect/>
          <a:stretch>
            <a:fillRect/>
          </a:stretch>
        </p:blipFill>
        <p:spPr bwMode="auto">
          <a:xfrm>
            <a:off x="6759575" y="46038"/>
            <a:ext cx="190500" cy="9525"/>
          </a:xfrm>
          <a:prstGeom prst="rect">
            <a:avLst/>
          </a:prstGeom>
          <a:noFill/>
        </p:spPr>
      </p:pic>
      <p:pic>
        <p:nvPicPr>
          <p:cNvPr id="171047" name="Picture 39" descr="http://diamondguidehq.com/images/spacer.gif"/>
          <p:cNvPicPr>
            <a:picLocks noChangeAspect="1" noChangeArrowheads="1"/>
          </p:cNvPicPr>
          <p:nvPr/>
        </p:nvPicPr>
        <p:blipFill>
          <a:blip r:embed="rId2"/>
          <a:srcRect/>
          <a:stretch>
            <a:fillRect/>
          </a:stretch>
        </p:blipFill>
        <p:spPr bwMode="auto">
          <a:xfrm>
            <a:off x="6950075" y="46038"/>
            <a:ext cx="190500" cy="9525"/>
          </a:xfrm>
          <a:prstGeom prst="rect">
            <a:avLst/>
          </a:prstGeom>
          <a:noFill/>
        </p:spPr>
      </p:pic>
      <p:pic>
        <p:nvPicPr>
          <p:cNvPr id="171048" name="Picture 40" descr="http://diamondguidehq.com/images/spacer.gif"/>
          <p:cNvPicPr>
            <a:picLocks noChangeAspect="1" noChangeArrowheads="1"/>
          </p:cNvPicPr>
          <p:nvPr/>
        </p:nvPicPr>
        <p:blipFill>
          <a:blip r:embed="rId2"/>
          <a:srcRect/>
          <a:stretch>
            <a:fillRect/>
          </a:stretch>
        </p:blipFill>
        <p:spPr bwMode="auto">
          <a:xfrm>
            <a:off x="7140575" y="46038"/>
            <a:ext cx="190500" cy="9525"/>
          </a:xfrm>
          <a:prstGeom prst="rect">
            <a:avLst/>
          </a:prstGeom>
          <a:noFill/>
        </p:spPr>
      </p:pic>
      <p:pic>
        <p:nvPicPr>
          <p:cNvPr id="171049" name="Picture 41" descr="http://diamondguidehq.com/images/spacer.gif"/>
          <p:cNvPicPr>
            <a:picLocks noChangeAspect="1" noChangeArrowheads="1"/>
          </p:cNvPicPr>
          <p:nvPr/>
        </p:nvPicPr>
        <p:blipFill>
          <a:blip r:embed="rId2"/>
          <a:srcRect/>
          <a:stretch>
            <a:fillRect/>
          </a:stretch>
        </p:blipFill>
        <p:spPr bwMode="auto">
          <a:xfrm>
            <a:off x="7331075" y="46038"/>
            <a:ext cx="190500" cy="952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smtClean="0"/>
              <a:t>Major Physical Properties</a:t>
            </a:r>
            <a:endParaRPr lang="en-ZA" dirty="0" smtClean="0"/>
          </a:p>
        </p:txBody>
      </p:sp>
      <p:sp>
        <p:nvSpPr>
          <p:cNvPr id="6" name="Content Placeholder 5"/>
          <p:cNvSpPr>
            <a:spLocks noGrp="1"/>
          </p:cNvSpPr>
          <p:nvPr>
            <p:ph idx="1"/>
          </p:nvPr>
        </p:nvSpPr>
        <p:spPr/>
        <p:txBody>
          <a:bodyPr>
            <a:normAutofit/>
          </a:bodyPr>
          <a:lstStyle/>
          <a:p>
            <a:pPr>
              <a:buNone/>
            </a:pPr>
            <a:r>
              <a:rPr lang="en-ZA" b="1" dirty="0" smtClean="0"/>
              <a:t>	Although there are a dozen or more physical properties which can be measured, in this course we will concentrate on just a few. In particular, our focus will be on those which are either visible directly, or measurable with minimal equipment, and those which are most important as indicators of a gem's identity, and/or its suitability for particular uses: </a:t>
            </a:r>
            <a:endParaRPr lang="en-ZA" dirty="0" smtClean="0"/>
          </a:p>
          <a:p>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1/15/2014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2</a:t>
            </a:fld>
            <a:endParaRPr lang="en-ZA"/>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158B97-D86E-4C30-8E81-CF99F832103B}" type="datetime1">
              <a:rPr lang="en-US" smtClean="0"/>
              <a:pPr/>
              <a:t>1/15/2014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20</a:t>
            </a:fld>
            <a:endParaRPr lang="en-ZA"/>
          </a:p>
        </p:txBody>
      </p:sp>
      <p:graphicFrame>
        <p:nvGraphicFramePr>
          <p:cNvPr id="5" name="Table 4"/>
          <p:cNvGraphicFramePr>
            <a:graphicFrameLocks noGrp="1"/>
          </p:cNvGraphicFramePr>
          <p:nvPr/>
        </p:nvGraphicFramePr>
        <p:xfrm>
          <a:off x="785788" y="1393610"/>
          <a:ext cx="7643863" cy="5011080"/>
        </p:xfrm>
        <a:graphic>
          <a:graphicData uri="http://schemas.openxmlformats.org/drawingml/2006/table">
            <a:tbl>
              <a:tblPr/>
              <a:tblGrid>
                <a:gridCol w="2369599"/>
                <a:gridCol w="764385"/>
                <a:gridCol w="1375895"/>
                <a:gridCol w="2369599"/>
                <a:gridCol w="764385"/>
              </a:tblGrid>
              <a:tr h="566226">
                <a:tc>
                  <a:txBody>
                    <a:bodyPr/>
                    <a:lstStyle/>
                    <a:p>
                      <a:pPr algn="ctr"/>
                      <a:r>
                        <a:rPr lang="en-ZA" sz="2000" b="1" dirty="0"/>
                        <a:t>Lead</a:t>
                      </a:r>
                      <a:endParaRPr lang="en-ZA" sz="2000" dirty="0"/>
                    </a:p>
                  </a:txBody>
                  <a:tcPr marL="22183" marR="22183" marT="22183" marB="22183" anchor="ctr">
                    <a:lnL>
                      <a:noFill/>
                    </a:lnL>
                    <a:lnR>
                      <a:noFill/>
                    </a:lnR>
                    <a:lnT>
                      <a:noFill/>
                    </a:lnT>
                    <a:lnB>
                      <a:noFill/>
                    </a:lnB>
                    <a:solidFill>
                      <a:srgbClr val="C8E3FF"/>
                    </a:solidFill>
                  </a:tcPr>
                </a:tc>
                <a:tc>
                  <a:txBody>
                    <a:bodyPr/>
                    <a:lstStyle/>
                    <a:p>
                      <a:pPr algn="r"/>
                      <a:r>
                        <a:rPr lang="en-ZA" sz="2000"/>
                        <a:t>1.5</a:t>
                      </a:r>
                    </a:p>
                  </a:txBody>
                  <a:tcPr marL="22183" marR="22183" marT="22183" marB="22183" anchor="ctr">
                    <a:lnL>
                      <a:noFill/>
                    </a:lnL>
                    <a:lnR>
                      <a:noFill/>
                    </a:lnR>
                    <a:lnT>
                      <a:noFill/>
                    </a:lnT>
                    <a:lnB>
                      <a:noFill/>
                    </a:lnB>
                    <a:solidFill>
                      <a:srgbClr val="C8E3FF"/>
                    </a:solidFill>
                  </a:tcPr>
                </a:tc>
                <a:tc>
                  <a:txBody>
                    <a:bodyPr/>
                    <a:lstStyle/>
                    <a:p>
                      <a:pPr algn="ctr"/>
                      <a:endParaRPr lang="en-ZA" sz="2000"/>
                    </a:p>
                  </a:txBody>
                  <a:tcPr marL="22183" marR="22183" marT="22183" marB="22183" anchor="ctr">
                    <a:lnL>
                      <a:noFill/>
                    </a:lnL>
                    <a:lnR>
                      <a:noFill/>
                    </a:lnR>
                    <a:lnT>
                      <a:noFill/>
                    </a:lnT>
                    <a:lnB>
                      <a:noFill/>
                    </a:lnB>
                    <a:solidFill>
                      <a:srgbClr val="FFFFFF"/>
                    </a:solidFill>
                  </a:tcPr>
                </a:tc>
                <a:tc>
                  <a:txBody>
                    <a:bodyPr/>
                    <a:lstStyle/>
                    <a:p>
                      <a:pPr algn="ctr"/>
                      <a:r>
                        <a:rPr lang="en-ZA" sz="2000" b="1"/>
                        <a:t>Platinum</a:t>
                      </a:r>
                      <a:endParaRPr lang="en-ZA" sz="2000"/>
                    </a:p>
                  </a:txBody>
                  <a:tcPr marL="22183" marR="22183" marT="22183" marB="22183" anchor="ctr">
                    <a:lnL>
                      <a:noFill/>
                    </a:lnL>
                    <a:lnR>
                      <a:noFill/>
                    </a:lnR>
                    <a:lnT>
                      <a:noFill/>
                    </a:lnT>
                    <a:lnB>
                      <a:noFill/>
                    </a:lnB>
                    <a:solidFill>
                      <a:srgbClr val="C8E3FF"/>
                    </a:solidFill>
                  </a:tcPr>
                </a:tc>
                <a:tc>
                  <a:txBody>
                    <a:bodyPr/>
                    <a:lstStyle/>
                    <a:p>
                      <a:pPr algn="r"/>
                      <a:r>
                        <a:rPr lang="en-ZA" sz="2000"/>
                        <a:t>4 – 4.5</a:t>
                      </a:r>
                    </a:p>
                  </a:txBody>
                  <a:tcPr marL="22183" marR="22183" marT="22183" marB="22183" anchor="ctr">
                    <a:lnL>
                      <a:noFill/>
                    </a:lnL>
                    <a:lnR>
                      <a:noFill/>
                    </a:lnR>
                    <a:lnT>
                      <a:noFill/>
                    </a:lnT>
                    <a:lnB>
                      <a:noFill/>
                    </a:lnB>
                    <a:solidFill>
                      <a:srgbClr val="C8E3FF"/>
                    </a:solidFill>
                  </a:tcPr>
                </a:tc>
              </a:tr>
              <a:tr h="566226">
                <a:tc>
                  <a:txBody>
                    <a:bodyPr/>
                    <a:lstStyle/>
                    <a:p>
                      <a:pPr algn="ctr"/>
                      <a:r>
                        <a:rPr lang="en-ZA" sz="2000" b="1" dirty="0"/>
                        <a:t>Tin</a:t>
                      </a:r>
                      <a:endParaRPr lang="en-ZA" sz="2000" dirty="0"/>
                    </a:p>
                  </a:txBody>
                  <a:tcPr marL="22183" marR="22183" marT="22183" marB="22183" anchor="ctr">
                    <a:lnL>
                      <a:noFill/>
                    </a:lnL>
                    <a:lnR>
                      <a:noFill/>
                    </a:lnR>
                    <a:lnT>
                      <a:noFill/>
                    </a:lnT>
                    <a:lnB>
                      <a:noFill/>
                    </a:lnB>
                    <a:solidFill>
                      <a:srgbClr val="FFFFFF"/>
                    </a:solidFill>
                  </a:tcPr>
                </a:tc>
                <a:tc>
                  <a:txBody>
                    <a:bodyPr/>
                    <a:lstStyle/>
                    <a:p>
                      <a:pPr algn="r"/>
                      <a:r>
                        <a:rPr lang="en-ZA" sz="2000"/>
                        <a:t>1.5</a:t>
                      </a:r>
                    </a:p>
                  </a:txBody>
                  <a:tcPr marL="22183" marR="22183" marT="22183" marB="22183" anchor="ctr">
                    <a:lnL>
                      <a:noFill/>
                    </a:lnL>
                    <a:lnR>
                      <a:noFill/>
                    </a:lnR>
                    <a:lnT>
                      <a:noFill/>
                    </a:lnT>
                    <a:lnB>
                      <a:noFill/>
                    </a:lnB>
                  </a:tcPr>
                </a:tc>
                <a:tc>
                  <a:txBody>
                    <a:bodyPr/>
                    <a:lstStyle/>
                    <a:p>
                      <a:pPr algn="ctr"/>
                      <a:endParaRPr lang="en-ZA" sz="2000"/>
                    </a:p>
                  </a:txBody>
                  <a:tcPr marL="22183" marR="22183" marT="22183" marB="22183" anchor="ctr">
                    <a:lnL>
                      <a:noFill/>
                    </a:lnL>
                    <a:lnR>
                      <a:noFill/>
                    </a:lnR>
                    <a:lnT>
                      <a:noFill/>
                    </a:lnT>
                    <a:lnB>
                      <a:noFill/>
                    </a:lnB>
                    <a:solidFill>
                      <a:srgbClr val="FFFFFF"/>
                    </a:solidFill>
                  </a:tcPr>
                </a:tc>
                <a:tc>
                  <a:txBody>
                    <a:bodyPr/>
                    <a:lstStyle/>
                    <a:p>
                      <a:pPr algn="ctr"/>
                      <a:r>
                        <a:rPr lang="en-ZA" sz="2000" b="1"/>
                        <a:t>Steel</a:t>
                      </a:r>
                      <a:endParaRPr lang="en-ZA" sz="2000"/>
                    </a:p>
                  </a:txBody>
                  <a:tcPr marL="22183" marR="22183" marT="22183" marB="22183" anchor="ctr">
                    <a:lnL>
                      <a:noFill/>
                    </a:lnL>
                    <a:lnR>
                      <a:noFill/>
                    </a:lnR>
                    <a:lnT>
                      <a:noFill/>
                    </a:lnT>
                    <a:lnB>
                      <a:noFill/>
                    </a:lnB>
                    <a:solidFill>
                      <a:srgbClr val="FFFFFF"/>
                    </a:solidFill>
                  </a:tcPr>
                </a:tc>
                <a:tc>
                  <a:txBody>
                    <a:bodyPr/>
                    <a:lstStyle/>
                    <a:p>
                      <a:pPr algn="r"/>
                      <a:r>
                        <a:rPr lang="en-ZA" sz="2000"/>
                        <a:t>4 – 4.5</a:t>
                      </a:r>
                    </a:p>
                  </a:txBody>
                  <a:tcPr marL="22183" marR="22183" marT="22183" marB="22183" anchor="ctr">
                    <a:lnL>
                      <a:noFill/>
                    </a:lnL>
                    <a:lnR>
                      <a:noFill/>
                    </a:lnR>
                    <a:lnT>
                      <a:noFill/>
                    </a:lnT>
                    <a:lnB>
                      <a:noFill/>
                    </a:lnB>
                    <a:solidFill>
                      <a:srgbClr val="FFFFFF"/>
                    </a:solidFill>
                  </a:tcPr>
                </a:tc>
              </a:tr>
              <a:tr h="309776">
                <a:tc>
                  <a:txBody>
                    <a:bodyPr/>
                    <a:lstStyle/>
                    <a:p>
                      <a:pPr algn="ctr"/>
                      <a:r>
                        <a:rPr lang="en-ZA" sz="2000" b="1" dirty="0"/>
                        <a:t>Zinc</a:t>
                      </a:r>
                      <a:endParaRPr lang="en-ZA" sz="2000" dirty="0"/>
                    </a:p>
                  </a:txBody>
                  <a:tcPr marL="22183" marR="22183" marT="22183" marB="22183" anchor="ctr">
                    <a:lnL>
                      <a:noFill/>
                    </a:lnL>
                    <a:lnR>
                      <a:noFill/>
                    </a:lnR>
                    <a:lnT>
                      <a:noFill/>
                    </a:lnT>
                    <a:lnB>
                      <a:noFill/>
                    </a:lnB>
                    <a:solidFill>
                      <a:srgbClr val="C8E3FF"/>
                    </a:solidFill>
                  </a:tcPr>
                </a:tc>
                <a:tc>
                  <a:txBody>
                    <a:bodyPr/>
                    <a:lstStyle/>
                    <a:p>
                      <a:pPr algn="r"/>
                      <a:r>
                        <a:rPr lang="en-ZA" sz="2000"/>
                        <a:t>2.5</a:t>
                      </a:r>
                    </a:p>
                  </a:txBody>
                  <a:tcPr marL="22183" marR="22183" marT="22183" marB="22183" anchor="ctr">
                    <a:lnL>
                      <a:noFill/>
                    </a:lnL>
                    <a:lnR>
                      <a:noFill/>
                    </a:lnR>
                    <a:lnT>
                      <a:noFill/>
                    </a:lnT>
                    <a:lnB>
                      <a:noFill/>
                    </a:lnB>
                    <a:solidFill>
                      <a:srgbClr val="C8E3FF"/>
                    </a:solidFill>
                  </a:tcPr>
                </a:tc>
                <a:tc>
                  <a:txBody>
                    <a:bodyPr/>
                    <a:lstStyle/>
                    <a:p>
                      <a:pPr algn="ctr"/>
                      <a:endParaRPr lang="en-ZA" sz="2000"/>
                    </a:p>
                  </a:txBody>
                  <a:tcPr marL="22183" marR="22183" marT="22183" marB="22183" anchor="ctr">
                    <a:lnL>
                      <a:noFill/>
                    </a:lnL>
                    <a:lnR>
                      <a:noFill/>
                    </a:lnR>
                    <a:lnT>
                      <a:noFill/>
                    </a:lnT>
                    <a:lnB>
                      <a:noFill/>
                    </a:lnB>
                    <a:solidFill>
                      <a:srgbClr val="FFFFFF"/>
                    </a:solidFill>
                  </a:tcPr>
                </a:tc>
                <a:tc>
                  <a:txBody>
                    <a:bodyPr/>
                    <a:lstStyle/>
                    <a:p>
                      <a:pPr algn="ctr"/>
                      <a:r>
                        <a:rPr lang="en-ZA" sz="2000" b="1"/>
                        <a:t>Iron</a:t>
                      </a:r>
                      <a:endParaRPr lang="en-ZA" sz="2000"/>
                    </a:p>
                  </a:txBody>
                  <a:tcPr marL="22183" marR="22183" marT="22183" marB="22183" anchor="ctr">
                    <a:lnL>
                      <a:noFill/>
                    </a:lnL>
                    <a:lnR>
                      <a:noFill/>
                    </a:lnR>
                    <a:lnT>
                      <a:noFill/>
                    </a:lnT>
                    <a:lnB>
                      <a:noFill/>
                    </a:lnB>
                    <a:solidFill>
                      <a:srgbClr val="C8E3FF"/>
                    </a:solidFill>
                  </a:tcPr>
                </a:tc>
                <a:tc>
                  <a:txBody>
                    <a:bodyPr/>
                    <a:lstStyle/>
                    <a:p>
                      <a:pPr algn="r"/>
                      <a:r>
                        <a:rPr lang="en-ZA" sz="2000"/>
                        <a:t>4.5</a:t>
                      </a:r>
                    </a:p>
                  </a:txBody>
                  <a:tcPr marL="22183" marR="22183" marT="22183" marB="22183" anchor="ctr">
                    <a:lnL>
                      <a:noFill/>
                    </a:lnL>
                    <a:lnR>
                      <a:noFill/>
                    </a:lnR>
                    <a:lnT>
                      <a:noFill/>
                    </a:lnT>
                    <a:lnB>
                      <a:noFill/>
                    </a:lnB>
                    <a:solidFill>
                      <a:srgbClr val="C8E3FF"/>
                    </a:solidFill>
                  </a:tcPr>
                </a:tc>
              </a:tr>
              <a:tr h="566226">
                <a:tc>
                  <a:txBody>
                    <a:bodyPr/>
                    <a:lstStyle/>
                    <a:p>
                      <a:pPr algn="ctr"/>
                      <a:r>
                        <a:rPr lang="en-ZA" sz="2000" b="1"/>
                        <a:t>Gold</a:t>
                      </a:r>
                      <a:endParaRPr lang="en-ZA" sz="2000"/>
                    </a:p>
                  </a:txBody>
                  <a:tcPr marL="22183" marR="22183" marT="22183" marB="22183" anchor="ctr">
                    <a:lnL>
                      <a:noFill/>
                    </a:lnL>
                    <a:lnR>
                      <a:noFill/>
                    </a:lnR>
                    <a:lnT>
                      <a:noFill/>
                    </a:lnT>
                    <a:lnB>
                      <a:noFill/>
                    </a:lnB>
                    <a:solidFill>
                      <a:srgbClr val="FFFFFF"/>
                    </a:solidFill>
                  </a:tcPr>
                </a:tc>
                <a:tc>
                  <a:txBody>
                    <a:bodyPr/>
                    <a:lstStyle/>
                    <a:p>
                      <a:pPr algn="r"/>
                      <a:r>
                        <a:rPr lang="en-ZA" sz="2000" dirty="0"/>
                        <a:t>2.5 – 3</a:t>
                      </a:r>
                    </a:p>
                  </a:txBody>
                  <a:tcPr marL="22183" marR="22183" marT="22183" marB="22183" anchor="ctr">
                    <a:lnL>
                      <a:noFill/>
                    </a:lnL>
                    <a:lnR>
                      <a:noFill/>
                    </a:lnR>
                    <a:lnT>
                      <a:noFill/>
                    </a:lnT>
                    <a:lnB>
                      <a:noFill/>
                    </a:lnB>
                  </a:tcPr>
                </a:tc>
                <a:tc>
                  <a:txBody>
                    <a:bodyPr/>
                    <a:lstStyle/>
                    <a:p>
                      <a:pPr algn="ctr"/>
                      <a:endParaRPr lang="en-ZA" sz="2000" dirty="0"/>
                    </a:p>
                  </a:txBody>
                  <a:tcPr marL="22183" marR="22183" marT="22183" marB="22183" anchor="ctr">
                    <a:lnL>
                      <a:noFill/>
                    </a:lnL>
                    <a:lnR>
                      <a:noFill/>
                    </a:lnR>
                    <a:lnT>
                      <a:noFill/>
                    </a:lnT>
                    <a:lnB>
                      <a:noFill/>
                    </a:lnB>
                    <a:solidFill>
                      <a:srgbClr val="FFFFFF"/>
                    </a:solidFill>
                  </a:tcPr>
                </a:tc>
                <a:tc>
                  <a:txBody>
                    <a:bodyPr/>
                    <a:lstStyle/>
                    <a:p>
                      <a:pPr algn="ctr"/>
                      <a:r>
                        <a:rPr lang="en-ZA" sz="2000" b="1"/>
                        <a:t>Palladium</a:t>
                      </a:r>
                      <a:endParaRPr lang="en-ZA" sz="2000"/>
                    </a:p>
                  </a:txBody>
                  <a:tcPr marL="22183" marR="22183" marT="22183" marB="22183" anchor="ctr">
                    <a:lnL>
                      <a:noFill/>
                    </a:lnL>
                    <a:lnR>
                      <a:noFill/>
                    </a:lnR>
                    <a:lnT>
                      <a:noFill/>
                    </a:lnT>
                    <a:lnB>
                      <a:noFill/>
                    </a:lnB>
                    <a:solidFill>
                      <a:srgbClr val="FFFFFF"/>
                    </a:solidFill>
                  </a:tcPr>
                </a:tc>
                <a:tc>
                  <a:txBody>
                    <a:bodyPr/>
                    <a:lstStyle/>
                    <a:p>
                      <a:pPr algn="r"/>
                      <a:r>
                        <a:rPr lang="en-ZA" sz="2000"/>
                        <a:t>4.75</a:t>
                      </a:r>
                    </a:p>
                  </a:txBody>
                  <a:tcPr marL="22183" marR="22183" marT="22183" marB="22183" anchor="ctr">
                    <a:lnL>
                      <a:noFill/>
                    </a:lnL>
                    <a:lnR>
                      <a:noFill/>
                    </a:lnR>
                    <a:lnT>
                      <a:noFill/>
                    </a:lnT>
                    <a:lnB>
                      <a:noFill/>
                    </a:lnB>
                    <a:solidFill>
                      <a:srgbClr val="FFFFFF"/>
                    </a:solidFill>
                  </a:tcPr>
                </a:tc>
              </a:tr>
              <a:tr h="566226">
                <a:tc>
                  <a:txBody>
                    <a:bodyPr/>
                    <a:lstStyle/>
                    <a:p>
                      <a:pPr algn="ctr"/>
                      <a:r>
                        <a:rPr lang="en-ZA" sz="2000" b="1"/>
                        <a:t>Silver</a:t>
                      </a:r>
                      <a:endParaRPr lang="en-ZA" sz="2000"/>
                    </a:p>
                  </a:txBody>
                  <a:tcPr marL="22183" marR="22183" marT="22183" marB="22183" anchor="ctr">
                    <a:lnL>
                      <a:noFill/>
                    </a:lnL>
                    <a:lnR>
                      <a:noFill/>
                    </a:lnR>
                    <a:lnT>
                      <a:noFill/>
                    </a:lnT>
                    <a:lnB>
                      <a:noFill/>
                    </a:lnB>
                    <a:solidFill>
                      <a:srgbClr val="C8E3FF"/>
                    </a:solidFill>
                  </a:tcPr>
                </a:tc>
                <a:tc>
                  <a:txBody>
                    <a:bodyPr/>
                    <a:lstStyle/>
                    <a:p>
                      <a:pPr algn="r"/>
                      <a:r>
                        <a:rPr lang="en-ZA" sz="2000"/>
                        <a:t>2.5 – 3</a:t>
                      </a:r>
                    </a:p>
                  </a:txBody>
                  <a:tcPr marL="22183" marR="22183" marT="22183" marB="22183" anchor="ctr">
                    <a:lnL>
                      <a:noFill/>
                    </a:lnL>
                    <a:lnR>
                      <a:noFill/>
                    </a:lnR>
                    <a:lnT>
                      <a:noFill/>
                    </a:lnT>
                    <a:lnB>
                      <a:noFill/>
                    </a:lnB>
                    <a:solidFill>
                      <a:srgbClr val="C8E3FF"/>
                    </a:solidFill>
                  </a:tcPr>
                </a:tc>
                <a:tc>
                  <a:txBody>
                    <a:bodyPr/>
                    <a:lstStyle/>
                    <a:p>
                      <a:pPr algn="ctr"/>
                      <a:endParaRPr lang="en-ZA" sz="2000" dirty="0"/>
                    </a:p>
                  </a:txBody>
                  <a:tcPr marL="22183" marR="22183" marT="22183" marB="22183" anchor="ctr">
                    <a:lnL>
                      <a:noFill/>
                    </a:lnL>
                    <a:lnR>
                      <a:noFill/>
                    </a:lnR>
                    <a:lnT>
                      <a:noFill/>
                    </a:lnT>
                    <a:lnB>
                      <a:noFill/>
                    </a:lnB>
                    <a:solidFill>
                      <a:srgbClr val="FFFFFF"/>
                    </a:solidFill>
                  </a:tcPr>
                </a:tc>
                <a:tc>
                  <a:txBody>
                    <a:bodyPr/>
                    <a:lstStyle/>
                    <a:p>
                      <a:pPr algn="ctr"/>
                      <a:r>
                        <a:rPr lang="en-ZA" sz="2000" b="1" dirty="0"/>
                        <a:t>Rhodium</a:t>
                      </a:r>
                      <a:endParaRPr lang="en-ZA" sz="2000" dirty="0"/>
                    </a:p>
                  </a:txBody>
                  <a:tcPr marL="22183" marR="22183" marT="22183" marB="22183" anchor="ctr">
                    <a:lnL>
                      <a:noFill/>
                    </a:lnL>
                    <a:lnR>
                      <a:noFill/>
                    </a:lnR>
                    <a:lnT>
                      <a:noFill/>
                    </a:lnT>
                    <a:lnB>
                      <a:noFill/>
                    </a:lnB>
                    <a:solidFill>
                      <a:srgbClr val="C8E3FF"/>
                    </a:solidFill>
                  </a:tcPr>
                </a:tc>
                <a:tc>
                  <a:txBody>
                    <a:bodyPr/>
                    <a:lstStyle/>
                    <a:p>
                      <a:pPr algn="r"/>
                      <a:r>
                        <a:rPr lang="en-ZA" sz="2000"/>
                        <a:t>6</a:t>
                      </a:r>
                    </a:p>
                  </a:txBody>
                  <a:tcPr marL="22183" marR="22183" marT="22183" marB="22183" anchor="ctr">
                    <a:lnL>
                      <a:noFill/>
                    </a:lnL>
                    <a:lnR>
                      <a:noFill/>
                    </a:lnR>
                    <a:lnT>
                      <a:noFill/>
                    </a:lnT>
                    <a:lnB>
                      <a:noFill/>
                    </a:lnB>
                    <a:solidFill>
                      <a:srgbClr val="C8E3FF"/>
                    </a:solidFill>
                  </a:tcPr>
                </a:tc>
              </a:tr>
              <a:tr h="566226">
                <a:tc>
                  <a:txBody>
                    <a:bodyPr/>
                    <a:lstStyle/>
                    <a:p>
                      <a:pPr algn="ctr"/>
                      <a:r>
                        <a:rPr lang="en-ZA" sz="2000" b="1"/>
                        <a:t>Aluminum</a:t>
                      </a:r>
                      <a:endParaRPr lang="en-ZA" sz="2000"/>
                    </a:p>
                  </a:txBody>
                  <a:tcPr marL="22183" marR="22183" marT="22183" marB="22183" anchor="ctr">
                    <a:lnL>
                      <a:noFill/>
                    </a:lnL>
                    <a:lnR>
                      <a:noFill/>
                    </a:lnR>
                    <a:lnT>
                      <a:noFill/>
                    </a:lnT>
                    <a:lnB>
                      <a:noFill/>
                    </a:lnB>
                  </a:tcPr>
                </a:tc>
                <a:tc>
                  <a:txBody>
                    <a:bodyPr/>
                    <a:lstStyle/>
                    <a:p>
                      <a:pPr algn="r"/>
                      <a:r>
                        <a:rPr lang="en-ZA" sz="2000"/>
                        <a:t>2.5 – 3</a:t>
                      </a:r>
                    </a:p>
                  </a:txBody>
                  <a:tcPr marL="22183" marR="22183" marT="22183" marB="22183" anchor="ctr">
                    <a:lnL>
                      <a:noFill/>
                    </a:lnL>
                    <a:lnR>
                      <a:noFill/>
                    </a:lnR>
                    <a:lnT>
                      <a:noFill/>
                    </a:lnT>
                    <a:lnB>
                      <a:noFill/>
                    </a:lnB>
                  </a:tcPr>
                </a:tc>
                <a:tc>
                  <a:txBody>
                    <a:bodyPr/>
                    <a:lstStyle/>
                    <a:p>
                      <a:pPr algn="ctr"/>
                      <a:endParaRPr lang="en-ZA" sz="2000"/>
                    </a:p>
                  </a:txBody>
                  <a:tcPr marL="22183" marR="22183" marT="22183" marB="22183" anchor="ctr">
                    <a:lnL>
                      <a:noFill/>
                    </a:lnL>
                    <a:lnR>
                      <a:noFill/>
                    </a:lnR>
                    <a:lnT>
                      <a:noFill/>
                    </a:lnT>
                    <a:lnB>
                      <a:noFill/>
                    </a:lnB>
                    <a:solidFill>
                      <a:srgbClr val="FFFFFF"/>
                    </a:solidFill>
                  </a:tcPr>
                </a:tc>
                <a:tc>
                  <a:txBody>
                    <a:bodyPr/>
                    <a:lstStyle/>
                    <a:p>
                      <a:pPr algn="ctr"/>
                      <a:r>
                        <a:rPr lang="en-ZA" sz="2000" b="1" dirty="0"/>
                        <a:t>Titanium</a:t>
                      </a:r>
                      <a:endParaRPr lang="en-ZA" sz="2000" dirty="0"/>
                    </a:p>
                  </a:txBody>
                  <a:tcPr marL="22183" marR="22183" marT="22183" marB="22183" anchor="ctr">
                    <a:lnL>
                      <a:noFill/>
                    </a:lnL>
                    <a:lnR>
                      <a:noFill/>
                    </a:lnR>
                    <a:lnT>
                      <a:noFill/>
                    </a:lnT>
                    <a:lnB>
                      <a:noFill/>
                    </a:lnB>
                    <a:solidFill>
                      <a:srgbClr val="FFFFFF"/>
                    </a:solidFill>
                  </a:tcPr>
                </a:tc>
                <a:tc>
                  <a:txBody>
                    <a:bodyPr/>
                    <a:lstStyle/>
                    <a:p>
                      <a:pPr algn="r"/>
                      <a:r>
                        <a:rPr lang="en-ZA" sz="2000"/>
                        <a:t>6</a:t>
                      </a:r>
                    </a:p>
                  </a:txBody>
                  <a:tcPr marL="22183" marR="22183" marT="22183" marB="22183" anchor="ctr">
                    <a:lnL>
                      <a:noFill/>
                    </a:lnL>
                    <a:lnR>
                      <a:noFill/>
                    </a:lnR>
                    <a:lnT>
                      <a:noFill/>
                    </a:lnT>
                    <a:lnB>
                      <a:noFill/>
                    </a:lnB>
                    <a:solidFill>
                      <a:srgbClr val="FFFFFF"/>
                    </a:solidFill>
                  </a:tcPr>
                </a:tc>
              </a:tr>
              <a:tr h="566226">
                <a:tc>
                  <a:txBody>
                    <a:bodyPr/>
                    <a:lstStyle/>
                    <a:p>
                      <a:pPr algn="ctr"/>
                      <a:r>
                        <a:rPr lang="en-ZA" sz="2000" b="1"/>
                        <a:t>Copper</a:t>
                      </a:r>
                      <a:endParaRPr lang="en-ZA" sz="2000"/>
                    </a:p>
                  </a:txBody>
                  <a:tcPr marL="22183" marR="22183" marT="22183" marB="22183" anchor="ctr">
                    <a:lnL>
                      <a:noFill/>
                    </a:lnL>
                    <a:lnR>
                      <a:noFill/>
                    </a:lnR>
                    <a:lnT>
                      <a:noFill/>
                    </a:lnT>
                    <a:lnB>
                      <a:noFill/>
                    </a:lnB>
                    <a:solidFill>
                      <a:srgbClr val="C8E3FF"/>
                    </a:solidFill>
                  </a:tcPr>
                </a:tc>
                <a:tc>
                  <a:txBody>
                    <a:bodyPr/>
                    <a:lstStyle/>
                    <a:p>
                      <a:pPr algn="r"/>
                      <a:r>
                        <a:rPr lang="en-ZA" sz="2000"/>
                        <a:t>3</a:t>
                      </a:r>
                    </a:p>
                  </a:txBody>
                  <a:tcPr marL="22183" marR="22183" marT="22183" marB="22183" anchor="ctr">
                    <a:lnL>
                      <a:noFill/>
                    </a:lnL>
                    <a:lnR>
                      <a:noFill/>
                    </a:lnR>
                    <a:lnT>
                      <a:noFill/>
                    </a:lnT>
                    <a:lnB>
                      <a:noFill/>
                    </a:lnB>
                    <a:solidFill>
                      <a:srgbClr val="C8E3FF"/>
                    </a:solidFill>
                  </a:tcPr>
                </a:tc>
                <a:tc>
                  <a:txBody>
                    <a:bodyPr/>
                    <a:lstStyle/>
                    <a:p>
                      <a:pPr algn="ctr"/>
                      <a:endParaRPr lang="en-ZA" sz="2000"/>
                    </a:p>
                  </a:txBody>
                  <a:tcPr marL="22183" marR="22183" marT="22183" marB="22183" anchor="ctr">
                    <a:lnL>
                      <a:noFill/>
                    </a:lnL>
                    <a:lnR>
                      <a:noFill/>
                    </a:lnR>
                    <a:lnT>
                      <a:noFill/>
                    </a:lnT>
                    <a:lnB>
                      <a:noFill/>
                    </a:lnB>
                    <a:solidFill>
                      <a:srgbClr val="FFFFFF"/>
                    </a:solidFill>
                  </a:tcPr>
                </a:tc>
                <a:tc>
                  <a:txBody>
                    <a:bodyPr/>
                    <a:lstStyle/>
                    <a:p>
                      <a:pPr algn="ctr"/>
                      <a:r>
                        <a:rPr lang="en-ZA" sz="2000" b="1" dirty="0"/>
                        <a:t>Hardened Steel</a:t>
                      </a:r>
                      <a:endParaRPr lang="en-ZA" sz="2000" dirty="0"/>
                    </a:p>
                  </a:txBody>
                  <a:tcPr marL="22183" marR="22183" marT="22183" marB="22183" anchor="ctr">
                    <a:lnL>
                      <a:noFill/>
                    </a:lnL>
                    <a:lnR>
                      <a:noFill/>
                    </a:lnR>
                    <a:lnT>
                      <a:noFill/>
                    </a:lnT>
                    <a:lnB>
                      <a:noFill/>
                    </a:lnB>
                    <a:solidFill>
                      <a:srgbClr val="C8E3FF"/>
                    </a:solidFill>
                  </a:tcPr>
                </a:tc>
                <a:tc>
                  <a:txBody>
                    <a:bodyPr/>
                    <a:lstStyle/>
                    <a:p>
                      <a:pPr algn="r"/>
                      <a:r>
                        <a:rPr lang="en-ZA" sz="2000"/>
                        <a:t>7 – 8</a:t>
                      </a:r>
                    </a:p>
                  </a:txBody>
                  <a:tcPr marL="22183" marR="22183" marT="22183" marB="22183" anchor="ctr">
                    <a:lnL>
                      <a:noFill/>
                    </a:lnL>
                    <a:lnR>
                      <a:noFill/>
                    </a:lnR>
                    <a:lnT>
                      <a:noFill/>
                    </a:lnT>
                    <a:lnB>
                      <a:noFill/>
                    </a:lnB>
                    <a:solidFill>
                      <a:srgbClr val="C8E3FF"/>
                    </a:solidFill>
                  </a:tcPr>
                </a:tc>
              </a:tr>
              <a:tr h="309776">
                <a:tc>
                  <a:txBody>
                    <a:bodyPr/>
                    <a:lstStyle/>
                    <a:p>
                      <a:pPr algn="ctr"/>
                      <a:r>
                        <a:rPr lang="en-ZA" sz="2000" b="1"/>
                        <a:t>Brass</a:t>
                      </a:r>
                      <a:endParaRPr lang="en-ZA" sz="2000"/>
                    </a:p>
                  </a:txBody>
                  <a:tcPr marL="22183" marR="22183" marT="22183" marB="22183" anchor="ctr">
                    <a:lnL>
                      <a:noFill/>
                    </a:lnL>
                    <a:lnR>
                      <a:noFill/>
                    </a:lnR>
                    <a:lnT>
                      <a:noFill/>
                    </a:lnT>
                    <a:lnB>
                      <a:noFill/>
                    </a:lnB>
                    <a:solidFill>
                      <a:srgbClr val="FFFFFF"/>
                    </a:solidFill>
                  </a:tcPr>
                </a:tc>
                <a:tc>
                  <a:txBody>
                    <a:bodyPr/>
                    <a:lstStyle/>
                    <a:p>
                      <a:pPr algn="r"/>
                      <a:r>
                        <a:rPr lang="en-ZA" sz="2000"/>
                        <a:t>3</a:t>
                      </a:r>
                    </a:p>
                  </a:txBody>
                  <a:tcPr marL="22183" marR="22183" marT="22183" marB="22183" anchor="ctr">
                    <a:lnL>
                      <a:noFill/>
                    </a:lnL>
                    <a:lnR>
                      <a:noFill/>
                    </a:lnR>
                    <a:lnT>
                      <a:noFill/>
                    </a:lnT>
                    <a:lnB>
                      <a:noFill/>
                    </a:lnB>
                  </a:tcPr>
                </a:tc>
                <a:tc>
                  <a:txBody>
                    <a:bodyPr/>
                    <a:lstStyle/>
                    <a:p>
                      <a:pPr algn="ctr"/>
                      <a:endParaRPr lang="en-ZA" sz="2000"/>
                    </a:p>
                  </a:txBody>
                  <a:tcPr marL="22183" marR="22183" marT="22183" marB="22183" anchor="ctr">
                    <a:lnL>
                      <a:noFill/>
                    </a:lnL>
                    <a:lnR>
                      <a:noFill/>
                    </a:lnR>
                    <a:lnT>
                      <a:noFill/>
                    </a:lnT>
                    <a:lnB>
                      <a:noFill/>
                    </a:lnB>
                    <a:solidFill>
                      <a:srgbClr val="FFFFFF"/>
                    </a:solidFill>
                  </a:tcPr>
                </a:tc>
                <a:tc>
                  <a:txBody>
                    <a:bodyPr/>
                    <a:lstStyle/>
                    <a:p>
                      <a:pPr algn="ctr"/>
                      <a:r>
                        <a:rPr lang="en-ZA" sz="2000" b="1" dirty="0"/>
                        <a:t>Tungsten</a:t>
                      </a:r>
                      <a:endParaRPr lang="en-ZA" sz="2000" dirty="0"/>
                    </a:p>
                  </a:txBody>
                  <a:tcPr marL="22183" marR="22183" marT="22183" marB="22183" anchor="ctr">
                    <a:lnL>
                      <a:noFill/>
                    </a:lnL>
                    <a:lnR>
                      <a:noFill/>
                    </a:lnR>
                    <a:lnT>
                      <a:noFill/>
                    </a:lnT>
                    <a:lnB>
                      <a:noFill/>
                    </a:lnB>
                    <a:solidFill>
                      <a:srgbClr val="FFFFFF"/>
                    </a:solidFill>
                  </a:tcPr>
                </a:tc>
                <a:tc>
                  <a:txBody>
                    <a:bodyPr/>
                    <a:lstStyle/>
                    <a:p>
                      <a:pPr algn="r"/>
                      <a:r>
                        <a:rPr lang="en-ZA" sz="2000"/>
                        <a:t>7.5</a:t>
                      </a:r>
                    </a:p>
                  </a:txBody>
                  <a:tcPr marL="22183" marR="22183" marT="22183" marB="22183" anchor="ctr">
                    <a:lnL>
                      <a:noFill/>
                    </a:lnL>
                    <a:lnR>
                      <a:noFill/>
                    </a:lnR>
                    <a:lnT>
                      <a:noFill/>
                    </a:lnT>
                    <a:lnB>
                      <a:noFill/>
                    </a:lnB>
                    <a:solidFill>
                      <a:srgbClr val="FFFFFF"/>
                    </a:solidFill>
                  </a:tcPr>
                </a:tc>
              </a:tr>
              <a:tr h="566226">
                <a:tc>
                  <a:txBody>
                    <a:bodyPr/>
                    <a:lstStyle/>
                    <a:p>
                      <a:pPr algn="ctr"/>
                      <a:r>
                        <a:rPr lang="en-ZA" sz="2000" b="1"/>
                        <a:t>Bronze</a:t>
                      </a:r>
                      <a:endParaRPr lang="en-ZA" sz="2000"/>
                    </a:p>
                  </a:txBody>
                  <a:tcPr marL="22183" marR="22183" marT="22183" marB="22183" anchor="ctr">
                    <a:lnL>
                      <a:noFill/>
                    </a:lnL>
                    <a:lnR>
                      <a:noFill/>
                    </a:lnR>
                    <a:lnT>
                      <a:noFill/>
                    </a:lnT>
                    <a:lnB>
                      <a:noFill/>
                    </a:lnB>
                    <a:solidFill>
                      <a:srgbClr val="C8E3FF"/>
                    </a:solidFill>
                  </a:tcPr>
                </a:tc>
                <a:tc>
                  <a:txBody>
                    <a:bodyPr/>
                    <a:lstStyle/>
                    <a:p>
                      <a:pPr algn="r"/>
                      <a:r>
                        <a:rPr lang="en-ZA" sz="2000"/>
                        <a:t>3</a:t>
                      </a:r>
                    </a:p>
                  </a:txBody>
                  <a:tcPr marL="22183" marR="22183" marT="22183" marB="22183" anchor="ctr">
                    <a:lnL>
                      <a:noFill/>
                    </a:lnL>
                    <a:lnR>
                      <a:noFill/>
                    </a:lnR>
                    <a:lnT>
                      <a:noFill/>
                    </a:lnT>
                    <a:lnB>
                      <a:noFill/>
                    </a:lnB>
                    <a:solidFill>
                      <a:srgbClr val="C8E3FF"/>
                    </a:solidFill>
                  </a:tcPr>
                </a:tc>
                <a:tc>
                  <a:txBody>
                    <a:bodyPr/>
                    <a:lstStyle/>
                    <a:p>
                      <a:pPr algn="ctr"/>
                      <a:endParaRPr lang="en-ZA" sz="2000"/>
                    </a:p>
                  </a:txBody>
                  <a:tcPr marL="22183" marR="22183" marT="22183" marB="22183" anchor="ctr">
                    <a:lnL>
                      <a:noFill/>
                    </a:lnL>
                    <a:lnR>
                      <a:noFill/>
                    </a:lnR>
                    <a:lnT>
                      <a:noFill/>
                    </a:lnT>
                    <a:lnB>
                      <a:noFill/>
                    </a:lnB>
                    <a:solidFill>
                      <a:srgbClr val="FFFFFF"/>
                    </a:solidFill>
                  </a:tcPr>
                </a:tc>
                <a:tc>
                  <a:txBody>
                    <a:bodyPr/>
                    <a:lstStyle/>
                    <a:p>
                      <a:pPr algn="ctr"/>
                      <a:r>
                        <a:rPr lang="en-ZA" sz="2000" b="1" dirty="0"/>
                        <a:t>Tungsten Carbide</a:t>
                      </a:r>
                      <a:endParaRPr lang="en-ZA" sz="2000" dirty="0"/>
                    </a:p>
                  </a:txBody>
                  <a:tcPr marL="22183" marR="22183" marT="22183" marB="22183" anchor="ctr">
                    <a:lnL>
                      <a:noFill/>
                    </a:lnL>
                    <a:lnR>
                      <a:noFill/>
                    </a:lnR>
                    <a:lnT>
                      <a:noFill/>
                    </a:lnT>
                    <a:lnB>
                      <a:noFill/>
                    </a:lnB>
                    <a:solidFill>
                      <a:srgbClr val="C8E3FF"/>
                    </a:solidFill>
                  </a:tcPr>
                </a:tc>
                <a:tc>
                  <a:txBody>
                    <a:bodyPr/>
                    <a:lstStyle/>
                    <a:p>
                      <a:pPr algn="r"/>
                      <a:r>
                        <a:rPr lang="en-ZA" sz="2000" dirty="0"/>
                        <a:t>8.5 – 9</a:t>
                      </a:r>
                    </a:p>
                  </a:txBody>
                  <a:tcPr marL="22183" marR="22183" marT="22183" marB="22183" anchor="ctr">
                    <a:lnL>
                      <a:noFill/>
                    </a:lnL>
                    <a:lnR>
                      <a:noFill/>
                    </a:lnR>
                    <a:lnT>
                      <a:noFill/>
                    </a:lnT>
                    <a:lnB>
                      <a:noFill/>
                    </a:lnB>
                    <a:solidFill>
                      <a:srgbClr val="C8E3FF"/>
                    </a:solidFill>
                  </a:tcPr>
                </a:tc>
              </a:tr>
              <a:tr h="309776">
                <a:tc>
                  <a:txBody>
                    <a:bodyPr/>
                    <a:lstStyle/>
                    <a:p>
                      <a:pPr algn="ctr"/>
                      <a:r>
                        <a:rPr lang="en-ZA" sz="2000" b="1"/>
                        <a:t>Nickel</a:t>
                      </a:r>
                      <a:endParaRPr lang="en-ZA" sz="2000"/>
                    </a:p>
                  </a:txBody>
                  <a:tcPr marL="22183" marR="22183" marT="22183" marB="22183" anchor="ctr">
                    <a:lnL>
                      <a:noFill/>
                    </a:lnL>
                    <a:lnR>
                      <a:noFill/>
                    </a:lnR>
                    <a:lnT>
                      <a:noFill/>
                    </a:lnT>
                    <a:lnB>
                      <a:noFill/>
                    </a:lnB>
                    <a:solidFill>
                      <a:srgbClr val="FFFFFF"/>
                    </a:solidFill>
                  </a:tcPr>
                </a:tc>
                <a:tc>
                  <a:txBody>
                    <a:bodyPr/>
                    <a:lstStyle/>
                    <a:p>
                      <a:pPr algn="r"/>
                      <a:r>
                        <a:rPr lang="en-ZA" sz="2000"/>
                        <a:t>4</a:t>
                      </a:r>
                    </a:p>
                  </a:txBody>
                  <a:tcPr marL="22183" marR="22183" marT="22183" marB="22183" anchor="ctr">
                    <a:lnL>
                      <a:noFill/>
                    </a:lnL>
                    <a:lnR>
                      <a:noFill/>
                    </a:lnR>
                    <a:lnT>
                      <a:noFill/>
                    </a:lnT>
                    <a:lnB>
                      <a:noFill/>
                    </a:lnB>
                  </a:tcPr>
                </a:tc>
                <a:tc>
                  <a:txBody>
                    <a:bodyPr/>
                    <a:lstStyle/>
                    <a:p>
                      <a:pPr algn="ctr"/>
                      <a:endParaRPr lang="en-ZA" sz="2000"/>
                    </a:p>
                  </a:txBody>
                  <a:tcPr marL="22183" marR="22183" marT="22183" marB="22183" anchor="ctr">
                    <a:lnL>
                      <a:noFill/>
                    </a:lnL>
                    <a:lnR>
                      <a:noFill/>
                    </a:lnR>
                    <a:lnT>
                      <a:noFill/>
                    </a:lnT>
                    <a:lnB>
                      <a:noFill/>
                    </a:lnB>
                    <a:solidFill>
                      <a:srgbClr val="FFFFFF"/>
                    </a:solidFill>
                  </a:tcPr>
                </a:tc>
                <a:tc>
                  <a:txBody>
                    <a:bodyPr/>
                    <a:lstStyle/>
                    <a:p>
                      <a:pPr algn="ctr"/>
                      <a:endParaRPr lang="en-ZA" sz="2000"/>
                    </a:p>
                  </a:txBody>
                  <a:tcPr marL="22183" marR="22183" marT="22183" marB="22183" anchor="ctr">
                    <a:lnL>
                      <a:noFill/>
                    </a:lnL>
                    <a:lnR>
                      <a:noFill/>
                    </a:lnR>
                    <a:lnT>
                      <a:noFill/>
                    </a:lnT>
                    <a:lnB>
                      <a:noFill/>
                    </a:lnB>
                    <a:solidFill>
                      <a:srgbClr val="FFFFFF"/>
                    </a:solidFill>
                  </a:tcPr>
                </a:tc>
                <a:tc>
                  <a:txBody>
                    <a:bodyPr/>
                    <a:lstStyle/>
                    <a:p>
                      <a:pPr algn="r"/>
                      <a:endParaRPr lang="en-ZA" sz="2000" dirty="0"/>
                    </a:p>
                  </a:txBody>
                  <a:tcPr marL="22183" marR="22183" marT="22183" marB="22183" anchor="ctr">
                    <a:lnL>
                      <a:noFill/>
                    </a:lnL>
                    <a:lnR>
                      <a:noFill/>
                    </a:lnR>
                    <a:lnT>
                      <a:noFill/>
                    </a:lnT>
                    <a:lnB>
                      <a:noFill/>
                    </a:lnB>
                    <a:solidFill>
                      <a:srgbClr val="FFFFFF"/>
                    </a:solidFill>
                  </a:tcPr>
                </a:tc>
              </a:tr>
            </a:tbl>
          </a:graphicData>
        </a:graphic>
      </p:graphicFrame>
      <p:pic>
        <p:nvPicPr>
          <p:cNvPr id="174083" name="Picture 3" descr="http://diamondguidehq.com/images/spacer.gif"/>
          <p:cNvPicPr>
            <a:picLocks noChangeAspect="1" noChangeArrowheads="1"/>
          </p:cNvPicPr>
          <p:nvPr/>
        </p:nvPicPr>
        <p:blipFill>
          <a:blip r:embed="rId2"/>
          <a:srcRect/>
          <a:stretch>
            <a:fillRect/>
          </a:stretch>
        </p:blipFill>
        <p:spPr bwMode="auto">
          <a:xfrm>
            <a:off x="0" y="0"/>
            <a:ext cx="381000" cy="9525"/>
          </a:xfrm>
          <a:prstGeom prst="rect">
            <a:avLst/>
          </a:prstGeom>
          <a:noFill/>
        </p:spPr>
      </p:pic>
      <p:pic>
        <p:nvPicPr>
          <p:cNvPr id="174084" name="Picture 4" descr="http://diamondguidehq.com/images/spacer.gif"/>
          <p:cNvPicPr>
            <a:picLocks noChangeAspect="1" noChangeArrowheads="1"/>
          </p:cNvPicPr>
          <p:nvPr/>
        </p:nvPicPr>
        <p:blipFill>
          <a:blip r:embed="rId2"/>
          <a:srcRect/>
          <a:stretch>
            <a:fillRect/>
          </a:stretch>
        </p:blipFill>
        <p:spPr bwMode="auto">
          <a:xfrm>
            <a:off x="0" y="0"/>
            <a:ext cx="381000" cy="9525"/>
          </a:xfrm>
          <a:prstGeom prst="rect">
            <a:avLst/>
          </a:prstGeom>
          <a:noFill/>
        </p:spPr>
      </p:pic>
      <p:pic>
        <p:nvPicPr>
          <p:cNvPr id="174085" name="Picture 5" descr="http://diamondguidehq.com/images/spacer.gif"/>
          <p:cNvPicPr>
            <a:picLocks noChangeAspect="1" noChangeArrowheads="1"/>
          </p:cNvPicPr>
          <p:nvPr/>
        </p:nvPicPr>
        <p:blipFill>
          <a:blip r:embed="rId2"/>
          <a:srcRect/>
          <a:stretch>
            <a:fillRect/>
          </a:stretch>
        </p:blipFill>
        <p:spPr bwMode="auto">
          <a:xfrm>
            <a:off x="0" y="0"/>
            <a:ext cx="381000" cy="9525"/>
          </a:xfrm>
          <a:prstGeom prst="rect">
            <a:avLst/>
          </a:prstGeom>
          <a:noFill/>
        </p:spPr>
      </p:pic>
      <p:pic>
        <p:nvPicPr>
          <p:cNvPr id="174086" name="Picture 6" descr="http://diamondguidehq.com/images/spacer.gif"/>
          <p:cNvPicPr>
            <a:picLocks noChangeAspect="1" noChangeArrowheads="1"/>
          </p:cNvPicPr>
          <p:nvPr/>
        </p:nvPicPr>
        <p:blipFill>
          <a:blip r:embed="rId2"/>
          <a:srcRect/>
          <a:stretch>
            <a:fillRect/>
          </a:stretch>
        </p:blipFill>
        <p:spPr bwMode="auto">
          <a:xfrm>
            <a:off x="0" y="0"/>
            <a:ext cx="381000" cy="9525"/>
          </a:xfrm>
          <a:prstGeom prst="rect">
            <a:avLst/>
          </a:prstGeom>
          <a:noFill/>
        </p:spPr>
      </p:pic>
      <p:pic>
        <p:nvPicPr>
          <p:cNvPr id="174087" name="Picture 7" descr="http://diamondguidehq.com/images/spacer.gif"/>
          <p:cNvPicPr>
            <a:picLocks noChangeAspect="1" noChangeArrowheads="1"/>
          </p:cNvPicPr>
          <p:nvPr/>
        </p:nvPicPr>
        <p:blipFill>
          <a:blip r:embed="rId2"/>
          <a:srcRect/>
          <a:stretch>
            <a:fillRect/>
          </a:stretch>
        </p:blipFill>
        <p:spPr bwMode="auto">
          <a:xfrm>
            <a:off x="0" y="0"/>
            <a:ext cx="381000" cy="9525"/>
          </a:xfrm>
          <a:prstGeom prst="rect">
            <a:avLst/>
          </a:prstGeom>
          <a:noFill/>
        </p:spPr>
      </p:pic>
      <p:pic>
        <p:nvPicPr>
          <p:cNvPr id="174088" name="Picture 8" descr="http://diamondguidehq.com/images/spacer.gif"/>
          <p:cNvPicPr>
            <a:picLocks noChangeAspect="1" noChangeArrowheads="1"/>
          </p:cNvPicPr>
          <p:nvPr/>
        </p:nvPicPr>
        <p:blipFill>
          <a:blip r:embed="rId2"/>
          <a:srcRect/>
          <a:stretch>
            <a:fillRect/>
          </a:stretch>
        </p:blipFill>
        <p:spPr bwMode="auto">
          <a:xfrm>
            <a:off x="0" y="0"/>
            <a:ext cx="381000" cy="9525"/>
          </a:xfrm>
          <a:prstGeom prst="rect">
            <a:avLst/>
          </a:prstGeom>
          <a:noFill/>
        </p:spPr>
      </p:pic>
      <p:pic>
        <p:nvPicPr>
          <p:cNvPr id="174089" name="Picture 9" descr="http://diamondguidehq.com/images/spacer.gif"/>
          <p:cNvPicPr>
            <a:picLocks noChangeAspect="1" noChangeArrowheads="1"/>
          </p:cNvPicPr>
          <p:nvPr/>
        </p:nvPicPr>
        <p:blipFill>
          <a:blip r:embed="rId2"/>
          <a:srcRect/>
          <a:stretch>
            <a:fillRect/>
          </a:stretch>
        </p:blipFill>
        <p:spPr bwMode="auto">
          <a:xfrm>
            <a:off x="0" y="0"/>
            <a:ext cx="381000" cy="9525"/>
          </a:xfrm>
          <a:prstGeom prst="rect">
            <a:avLst/>
          </a:prstGeom>
          <a:noFill/>
        </p:spPr>
      </p:pic>
      <p:pic>
        <p:nvPicPr>
          <p:cNvPr id="174090" name="Picture 10" descr="http://diamondguidehq.com/images/spacer.gif"/>
          <p:cNvPicPr>
            <a:picLocks noChangeAspect="1" noChangeArrowheads="1"/>
          </p:cNvPicPr>
          <p:nvPr/>
        </p:nvPicPr>
        <p:blipFill>
          <a:blip r:embed="rId2"/>
          <a:srcRect/>
          <a:stretch>
            <a:fillRect/>
          </a:stretch>
        </p:blipFill>
        <p:spPr bwMode="auto">
          <a:xfrm>
            <a:off x="0" y="0"/>
            <a:ext cx="381000" cy="9525"/>
          </a:xfrm>
          <a:prstGeom prst="rect">
            <a:avLst/>
          </a:prstGeom>
          <a:noFill/>
        </p:spPr>
      </p:pic>
      <p:pic>
        <p:nvPicPr>
          <p:cNvPr id="174091" name="Picture 11" descr="http://diamondguidehq.com/images/spacer.gif"/>
          <p:cNvPicPr>
            <a:picLocks noChangeAspect="1" noChangeArrowheads="1"/>
          </p:cNvPicPr>
          <p:nvPr/>
        </p:nvPicPr>
        <p:blipFill>
          <a:blip r:embed="rId2"/>
          <a:srcRect/>
          <a:stretch>
            <a:fillRect/>
          </a:stretch>
        </p:blipFill>
        <p:spPr bwMode="auto">
          <a:xfrm>
            <a:off x="0" y="0"/>
            <a:ext cx="381000" cy="9525"/>
          </a:xfrm>
          <a:prstGeom prst="rect">
            <a:avLst/>
          </a:prstGeom>
          <a:noFill/>
        </p:spPr>
      </p:pic>
      <p:pic>
        <p:nvPicPr>
          <p:cNvPr id="174082" name="Picture 2" descr="http://diamondguidehq.com/images/spacer.gif"/>
          <p:cNvPicPr>
            <a:picLocks noChangeAspect="1" noChangeArrowheads="1"/>
          </p:cNvPicPr>
          <p:nvPr/>
        </p:nvPicPr>
        <p:blipFill>
          <a:blip r:embed="rId2"/>
          <a:srcRect/>
          <a:stretch>
            <a:fillRect/>
          </a:stretch>
        </p:blipFill>
        <p:spPr bwMode="auto">
          <a:xfrm>
            <a:off x="0" y="-46038"/>
            <a:ext cx="381000" cy="9525"/>
          </a:xfrm>
          <a:prstGeom prst="rect">
            <a:avLst/>
          </a:prstGeom>
          <a:noFill/>
        </p:spPr>
      </p:pic>
      <p:sp>
        <p:nvSpPr>
          <p:cNvPr id="16" name="Rectangle 15"/>
          <p:cNvSpPr/>
          <p:nvPr/>
        </p:nvSpPr>
        <p:spPr>
          <a:xfrm>
            <a:off x="3000364" y="214290"/>
            <a:ext cx="2978636" cy="523220"/>
          </a:xfrm>
          <a:prstGeom prst="rect">
            <a:avLst/>
          </a:prstGeom>
        </p:spPr>
        <p:txBody>
          <a:bodyPr wrap="none">
            <a:spAutoFit/>
          </a:bodyPr>
          <a:lstStyle/>
          <a:p>
            <a:r>
              <a:rPr lang="en-ZA" sz="2800" b="1" dirty="0" smtClean="0"/>
              <a:t>Metals </a:t>
            </a:r>
            <a:r>
              <a:rPr lang="en-ZA" sz="2800" b="1" dirty="0" err="1" smtClean="0"/>
              <a:t>Mohs</a:t>
            </a:r>
            <a:r>
              <a:rPr lang="en-ZA" sz="2800" b="1" dirty="0" smtClean="0"/>
              <a:t> Scale</a:t>
            </a:r>
            <a:endParaRPr lang="en-ZA" sz="28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ZA" b="1" dirty="0" smtClean="0"/>
              <a:t>Metals</a:t>
            </a:r>
            <a:endParaRPr lang="en-ZA" dirty="0"/>
          </a:p>
        </p:txBody>
      </p:sp>
      <p:sp>
        <p:nvSpPr>
          <p:cNvPr id="6" name="Content Placeholder 5"/>
          <p:cNvSpPr>
            <a:spLocks noGrp="1"/>
          </p:cNvSpPr>
          <p:nvPr>
            <p:ph idx="1"/>
          </p:nvPr>
        </p:nvSpPr>
        <p:spPr/>
        <p:txBody>
          <a:bodyPr/>
          <a:lstStyle/>
          <a:p>
            <a:pPr>
              <a:buNone/>
            </a:pPr>
            <a:r>
              <a:rPr lang="en-ZA" dirty="0" smtClean="0"/>
              <a:t>	Most Metals used for </a:t>
            </a:r>
            <a:r>
              <a:rPr lang="en-ZA" dirty="0" err="1" smtClean="0"/>
              <a:t>Jewelry</a:t>
            </a:r>
            <a:r>
              <a:rPr lang="en-ZA" dirty="0" smtClean="0"/>
              <a:t> are quite soft (2.5 on the </a:t>
            </a:r>
            <a:r>
              <a:rPr lang="en-ZA" dirty="0" err="1" smtClean="0"/>
              <a:t>Mohs</a:t>
            </a:r>
            <a:r>
              <a:rPr lang="en-ZA" dirty="0" smtClean="0"/>
              <a:t> Scale). This makes them malleable and easy to work with.</a:t>
            </a:r>
          </a:p>
          <a:p>
            <a:pPr>
              <a:buNone/>
            </a:pPr>
            <a:r>
              <a:rPr lang="en-ZA" dirty="0" smtClean="0"/>
              <a:t>	Looking at this list it’s easy to see how putting a Platinum Ring up against a 14k Gold Ring will scratch the Gold and wear the Gold down. 	</a:t>
            </a:r>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1/15/2014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21</a:t>
            </a:fld>
            <a:endParaRPr lang="en-ZA"/>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Hardness</a:t>
            </a:r>
            <a:endParaRPr lang="en-ZA" dirty="0"/>
          </a:p>
        </p:txBody>
      </p:sp>
      <p:sp>
        <p:nvSpPr>
          <p:cNvPr id="3" name="Content Placeholder 2"/>
          <p:cNvSpPr>
            <a:spLocks noGrp="1"/>
          </p:cNvSpPr>
          <p:nvPr>
            <p:ph idx="1"/>
          </p:nvPr>
        </p:nvSpPr>
        <p:spPr/>
        <p:txBody>
          <a:bodyPr>
            <a:normAutofit lnSpcReduction="10000"/>
          </a:bodyPr>
          <a:lstStyle/>
          <a:p>
            <a:r>
              <a:rPr lang="en-ZA" dirty="0" smtClean="0"/>
              <a:t>Metals are not normally rated with the </a:t>
            </a:r>
            <a:r>
              <a:rPr lang="en-ZA" dirty="0" err="1" smtClean="0"/>
              <a:t>Mohs</a:t>
            </a:r>
            <a:r>
              <a:rPr lang="en-ZA" dirty="0" smtClean="0"/>
              <a:t> Scale. They are usually rated with the </a:t>
            </a:r>
            <a:r>
              <a:rPr lang="en-ZA" b="1" dirty="0" smtClean="0"/>
              <a:t>Rockwell Hardness Test</a:t>
            </a:r>
            <a:r>
              <a:rPr lang="en-ZA" dirty="0" smtClean="0"/>
              <a:t>.  </a:t>
            </a:r>
          </a:p>
          <a:p>
            <a:endParaRPr lang="en-ZA" dirty="0" smtClean="0"/>
          </a:p>
          <a:p>
            <a:r>
              <a:rPr lang="en-ZA" dirty="0" smtClean="0"/>
              <a:t>But since we’re dealing with </a:t>
            </a:r>
            <a:r>
              <a:rPr lang="en-ZA" dirty="0" err="1" smtClean="0"/>
              <a:t>Jewelry</a:t>
            </a:r>
            <a:r>
              <a:rPr lang="en-ZA" dirty="0" smtClean="0"/>
              <a:t>, Gold and Diamonds, the </a:t>
            </a:r>
            <a:r>
              <a:rPr lang="en-ZA" dirty="0" err="1" smtClean="0"/>
              <a:t>Mohs</a:t>
            </a:r>
            <a:r>
              <a:rPr lang="en-ZA" dirty="0" smtClean="0"/>
              <a:t> Scale is the easiest for most people and consumers to understand. 1-10 is a pretty simple scale.</a:t>
            </a:r>
            <a:br>
              <a:rPr lang="en-ZA" dirty="0" smtClean="0"/>
            </a:b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22</a:t>
            </a:fld>
            <a:endParaRPr lang="en-ZA"/>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Hardness</a:t>
            </a:r>
            <a:endParaRPr lang="en-ZA" dirty="0"/>
          </a:p>
        </p:txBody>
      </p:sp>
      <p:sp>
        <p:nvSpPr>
          <p:cNvPr id="3" name="Content Placeholder 2"/>
          <p:cNvSpPr>
            <a:spLocks noGrp="1"/>
          </p:cNvSpPr>
          <p:nvPr>
            <p:ph idx="1"/>
          </p:nvPr>
        </p:nvSpPr>
        <p:spPr/>
        <p:txBody>
          <a:bodyPr>
            <a:normAutofit lnSpcReduction="10000"/>
          </a:bodyPr>
          <a:lstStyle/>
          <a:p>
            <a:r>
              <a:rPr lang="en-ZA" dirty="0" smtClean="0"/>
              <a:t>Diamond may be the most durable Gemstone there is, but that doesn’t mean they won’t Chip or Break. </a:t>
            </a:r>
          </a:p>
          <a:p>
            <a:r>
              <a:rPr lang="en-ZA" dirty="0" smtClean="0"/>
              <a:t>Diamonds have Cleavage lines just like trees do. One good whack, hit, or strike and the Diamond could Break, Chip or Shatter. </a:t>
            </a:r>
          </a:p>
          <a:p>
            <a:r>
              <a:rPr lang="en-ZA" dirty="0" smtClean="0"/>
              <a:t>The weakest and most vulnerable part of the Diamond is the </a:t>
            </a:r>
            <a:r>
              <a:rPr lang="en-ZA" dirty="0" smtClean="0">
                <a:hlinkClick r:id="rId2"/>
              </a:rPr>
              <a:t>Girdle</a:t>
            </a:r>
            <a:r>
              <a:rPr lang="en-ZA" dirty="0" smtClean="0"/>
              <a:t> (where the Diamond gets the thinnest).</a:t>
            </a:r>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23</a:t>
            </a:fld>
            <a:endParaRPr lang="en-ZA"/>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Hardness</a:t>
            </a:r>
            <a:endParaRPr lang="en-ZA" dirty="0"/>
          </a:p>
        </p:txBody>
      </p:sp>
      <p:sp>
        <p:nvSpPr>
          <p:cNvPr id="3" name="Content Placeholder 2"/>
          <p:cNvSpPr>
            <a:spLocks noGrp="1"/>
          </p:cNvSpPr>
          <p:nvPr>
            <p:ph idx="1"/>
          </p:nvPr>
        </p:nvSpPr>
        <p:spPr/>
        <p:txBody>
          <a:bodyPr>
            <a:normAutofit/>
          </a:bodyPr>
          <a:lstStyle/>
          <a:p>
            <a:pPr>
              <a:buNone/>
            </a:pPr>
            <a:r>
              <a:rPr lang="en-ZA" b="1" dirty="0" smtClean="0"/>
              <a:t>	In mineralogy, one of the key tests commonly used for purposes of identification is a "scratch" test, which is done with a set of implements known as </a:t>
            </a:r>
            <a:r>
              <a:rPr lang="en-ZA" b="1" i="1" u="sng" dirty="0" smtClean="0"/>
              <a:t>hardness points.</a:t>
            </a:r>
          </a:p>
          <a:p>
            <a:pPr>
              <a:buNone/>
            </a:pPr>
            <a:r>
              <a:rPr lang="en-ZA" b="1" i="1" u="sng" dirty="0" smtClean="0"/>
              <a:t>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24</a:t>
            </a:fld>
            <a:endParaRPr lang="en-ZA"/>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Hardness – cont/d</a:t>
            </a:r>
            <a:endParaRPr lang="en-ZA" dirty="0"/>
          </a:p>
        </p:txBody>
      </p:sp>
      <p:sp>
        <p:nvSpPr>
          <p:cNvPr id="3" name="Content Placeholder 2"/>
          <p:cNvSpPr>
            <a:spLocks noGrp="1"/>
          </p:cNvSpPr>
          <p:nvPr>
            <p:ph idx="1"/>
          </p:nvPr>
        </p:nvSpPr>
        <p:spPr/>
        <p:txBody>
          <a:bodyPr/>
          <a:lstStyle/>
          <a:p>
            <a:pPr>
              <a:buNone/>
            </a:pPr>
            <a:r>
              <a:rPr lang="en-ZA" b="1" dirty="0" smtClean="0"/>
              <a:t>	These, usually steel, "pencils" are tipped with various minerals (or metals) of known hardness. By drawing them across the surface of an unknown mineral sequentially, the tester can determine the sample's approximate hardness.</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25</a:t>
            </a:fld>
            <a:endParaRPr lang="en-ZA"/>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Hardness – cont/d</a:t>
            </a:r>
            <a:endParaRPr lang="en-ZA" dirty="0"/>
          </a:p>
        </p:txBody>
      </p:sp>
      <p:sp>
        <p:nvSpPr>
          <p:cNvPr id="3" name="Content Placeholder 2"/>
          <p:cNvSpPr>
            <a:spLocks noGrp="1"/>
          </p:cNvSpPr>
          <p:nvPr>
            <p:ph idx="1"/>
          </p:nvPr>
        </p:nvSpPr>
        <p:spPr/>
        <p:txBody>
          <a:bodyPr/>
          <a:lstStyle/>
          <a:p>
            <a:pPr>
              <a:buNone/>
            </a:pPr>
            <a:r>
              <a:rPr lang="en-ZA" b="1" dirty="0" smtClean="0"/>
              <a:t>	In </a:t>
            </a:r>
            <a:r>
              <a:rPr lang="en-ZA" b="1" dirty="0" err="1" smtClean="0"/>
              <a:t>gemology</a:t>
            </a:r>
            <a:r>
              <a:rPr lang="en-ZA" b="1" dirty="0" smtClean="0"/>
              <a:t>, such tests are rarely used as they are destructive in nature. Exceptions might be in testing the bottom of a carving, or a piece of gem rough, or a bit of material which has broken off. Another drawback of the standard hardness points is that they are not precise, but limited to giving a "ballpark" estimate.</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26</a:t>
            </a:fld>
            <a:endParaRPr lang="en-ZA"/>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Hardness test</a:t>
            </a:r>
            <a:endParaRPr lang="en-ZA" dirty="0"/>
          </a:p>
        </p:txBody>
      </p:sp>
      <p:sp>
        <p:nvSpPr>
          <p:cNvPr id="3" name="Content Placeholder 2"/>
          <p:cNvSpPr>
            <a:spLocks noGrp="1"/>
          </p:cNvSpPr>
          <p:nvPr>
            <p:ph idx="1"/>
          </p:nvPr>
        </p:nvSpPr>
        <p:spPr/>
        <p:txBody>
          <a:bodyPr/>
          <a:lstStyle/>
          <a:p>
            <a:pPr>
              <a:buNone/>
            </a:pPr>
            <a:r>
              <a:rPr lang="en-ZA" b="1" dirty="0" smtClean="0"/>
              <a:t>	In a laboratory setting, precise measurements can be made with </a:t>
            </a:r>
            <a:r>
              <a:rPr lang="en-ZA" b="1" dirty="0" err="1" smtClean="0"/>
              <a:t>sclerometers</a:t>
            </a:r>
            <a:r>
              <a:rPr lang="en-ZA" b="1" dirty="0" smtClean="0"/>
              <a:t>. These devices use diamond-tipped, hydraulically operated probes, and can give an absolute reading on the force necessary to penetrate the surface of a material.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27</a:t>
            </a:fld>
            <a:endParaRPr lang="en-ZA"/>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solidFill>
                  <a:srgbClr val="669900"/>
                </a:solidFill>
              </a:rPr>
              <a:t>The Practical or Field </a:t>
            </a:r>
            <a:r>
              <a:rPr lang="en-ZA" b="1" dirty="0" err="1" smtClean="0">
                <a:solidFill>
                  <a:srgbClr val="669900"/>
                </a:solidFill>
              </a:rPr>
              <a:t>Mohs</a:t>
            </a:r>
            <a:r>
              <a:rPr lang="en-ZA" b="1" dirty="0" smtClean="0">
                <a:solidFill>
                  <a:srgbClr val="669900"/>
                </a:solidFill>
              </a:rPr>
              <a:t>' Scale</a:t>
            </a:r>
            <a:endParaRPr lang="en-ZA" dirty="0">
              <a:solidFill>
                <a:srgbClr val="669900"/>
              </a:solidFill>
            </a:endParaRPr>
          </a:p>
        </p:txBody>
      </p:sp>
      <p:sp>
        <p:nvSpPr>
          <p:cNvPr id="3" name="Content Placeholder 2"/>
          <p:cNvSpPr>
            <a:spLocks noGrp="1"/>
          </p:cNvSpPr>
          <p:nvPr>
            <p:ph idx="1"/>
          </p:nvPr>
        </p:nvSpPr>
        <p:spPr/>
        <p:txBody>
          <a:bodyPr>
            <a:normAutofit/>
          </a:bodyPr>
          <a:lstStyle/>
          <a:p>
            <a:r>
              <a:rPr lang="en-ZA" b="1" dirty="0" smtClean="0"/>
              <a:t>1-2: easily scratched by fingernail</a:t>
            </a:r>
            <a:endParaRPr lang="en-ZA" dirty="0" smtClean="0"/>
          </a:p>
          <a:p>
            <a:r>
              <a:rPr lang="en-ZA" b="1" dirty="0" smtClean="0"/>
              <a:t>3-4: scratched by copper coin</a:t>
            </a:r>
            <a:endParaRPr lang="en-ZA" dirty="0" smtClean="0"/>
          </a:p>
          <a:p>
            <a:r>
              <a:rPr lang="en-ZA" b="1" dirty="0" smtClean="0"/>
              <a:t>5-6: easily, and not so easily, scratched with pocket knife</a:t>
            </a:r>
            <a:endParaRPr lang="en-ZA" dirty="0" smtClean="0"/>
          </a:p>
          <a:p>
            <a:r>
              <a:rPr lang="en-ZA" b="1" dirty="0" smtClean="0"/>
              <a:t>7: scratches window glass/scratched by steel file</a:t>
            </a:r>
            <a:endParaRPr lang="en-ZA" dirty="0" smtClean="0"/>
          </a:p>
          <a:p>
            <a:r>
              <a:rPr lang="en-ZA" b="1" dirty="0" smtClean="0"/>
              <a:t>8-10: scratches window glass, but not scratched by steel file:</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28</a:t>
            </a:fld>
            <a:endParaRPr lang="en-ZA"/>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Hardness can be directional.</a:t>
            </a:r>
            <a:endParaRPr lang="en-ZA" dirty="0"/>
          </a:p>
        </p:txBody>
      </p:sp>
      <p:sp>
        <p:nvSpPr>
          <p:cNvPr id="3" name="Content Placeholder 2"/>
          <p:cNvSpPr>
            <a:spLocks noGrp="1"/>
          </p:cNvSpPr>
          <p:nvPr>
            <p:ph idx="1"/>
          </p:nvPr>
        </p:nvSpPr>
        <p:spPr/>
        <p:txBody>
          <a:bodyPr>
            <a:normAutofit fontScale="85000" lnSpcReduction="20000"/>
          </a:bodyPr>
          <a:lstStyle/>
          <a:p>
            <a:pPr>
              <a:buNone/>
            </a:pPr>
            <a:r>
              <a:rPr lang="en-ZA" b="1" dirty="0" smtClean="0"/>
              <a:t>	This is actually quite understandable, as it depends on chemical bonds which can differ in strength, and in distance from each other, depending on which axis of the crystal we are observing. Generally such differences are relatively small and of </a:t>
            </a:r>
            <a:r>
              <a:rPr lang="en-ZA" b="1" dirty="0" err="1" smtClean="0"/>
              <a:t>litttle</a:t>
            </a:r>
            <a:r>
              <a:rPr lang="en-ZA" b="1" dirty="0" smtClean="0"/>
              <a:t> consequence, but there are two notable cases where they are dramatic and important. 1) </a:t>
            </a:r>
            <a:r>
              <a:rPr lang="en-ZA" b="1" dirty="0" err="1" smtClean="0"/>
              <a:t>Kyanite</a:t>
            </a:r>
            <a:r>
              <a:rPr lang="en-ZA" b="1" dirty="0" smtClean="0"/>
              <a:t> is notoriously difficult to cut because of its extreme directional hardness differences. 2) Diamond cutting would scarcely be possible unless the cutters could use the directional hardness of that gem to </a:t>
            </a:r>
            <a:r>
              <a:rPr lang="en-ZA" b="1" dirty="0" smtClean="0"/>
              <a:t>their advantage</a:t>
            </a:r>
            <a:r>
              <a:rPr lang="en-ZA" b="1" i="1" dirty="0" smtClean="0"/>
              <a:t>.</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29</a:t>
            </a:fld>
            <a:endParaRPr lang="en-Z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Cleavage</a:t>
            </a:r>
            <a:endParaRPr lang="en-ZA" dirty="0"/>
          </a:p>
        </p:txBody>
      </p:sp>
      <p:sp>
        <p:nvSpPr>
          <p:cNvPr id="3" name="Content Placeholder 2"/>
          <p:cNvSpPr>
            <a:spLocks noGrp="1"/>
          </p:cNvSpPr>
          <p:nvPr>
            <p:ph idx="1"/>
          </p:nvPr>
        </p:nvSpPr>
        <p:spPr/>
        <p:txBody>
          <a:bodyPr>
            <a:normAutofit fontScale="77500" lnSpcReduction="20000"/>
          </a:bodyPr>
          <a:lstStyle/>
          <a:p>
            <a:r>
              <a:rPr lang="en-ZA" b="1" dirty="0" smtClean="0"/>
              <a:t>In the three dimensional structure of certain crystals, atoms are bound more tightly to each other in some directions and more loosely in others. As a consequence, when strong forces are applied, relatively clean breaks may occur in these "weakest link" directions. These breaks, which can sometimes be so smooth as to appear to have been polished, are called cleavages. The number of directions in which a particular material cleaves, the ease with which that happens, and the "perfection" of the breaks are used to quantify this characteristic. </a:t>
            </a:r>
            <a:endParaRPr lang="en-ZA" dirty="0" smtClean="0"/>
          </a:p>
          <a:p>
            <a:r>
              <a:rPr lang="en-ZA" b="1" dirty="0" smtClean="0"/>
              <a:t>Since cleavage, or lack of it, is a species trait, it also serves as a good gem identification criterion. In the examples below, the number and completeness of cleavage of three species are shown. </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3</a:t>
            </a:fld>
            <a:endParaRPr lang="en-ZA"/>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Examples of Soft Gems </a:t>
            </a:r>
            <a:endParaRPr lang="en-ZA" dirty="0"/>
          </a:p>
        </p:txBody>
      </p:sp>
      <p:sp>
        <p:nvSpPr>
          <p:cNvPr id="3" name="Content Placeholder 2"/>
          <p:cNvSpPr>
            <a:spLocks noGrp="1"/>
          </p:cNvSpPr>
          <p:nvPr>
            <p:ph idx="1"/>
          </p:nvPr>
        </p:nvSpPr>
        <p:spPr/>
        <p:txBody>
          <a:bodyPr/>
          <a:lstStyle/>
          <a:p>
            <a:r>
              <a:rPr lang="en-ZA" b="1" i="1" dirty="0" smtClean="0"/>
              <a:t>[Ivory and jet: 2.5, pearl: 3, </a:t>
            </a:r>
            <a:r>
              <a:rPr lang="en-ZA" b="1" i="1" dirty="0" err="1" smtClean="0"/>
              <a:t>sphalerite</a:t>
            </a:r>
            <a:r>
              <a:rPr lang="en-ZA" b="1" i="1" dirty="0" smtClean="0"/>
              <a:t>: 3.5, fluorite: 4]</a:t>
            </a:r>
            <a:r>
              <a:rPr lang="en-ZA" dirty="0" smtClean="0"/>
              <a:t> </a:t>
            </a:r>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30</a:t>
            </a:fld>
            <a:endParaRPr lang="en-ZA"/>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smtClean="0"/>
              <a:t>Examples of Gems with Intermediate Hardness</a:t>
            </a:r>
            <a:endParaRPr lang="en-ZA" dirty="0"/>
          </a:p>
        </p:txBody>
      </p:sp>
      <p:sp>
        <p:nvSpPr>
          <p:cNvPr id="3" name="Content Placeholder 2"/>
          <p:cNvSpPr>
            <a:spLocks noGrp="1"/>
          </p:cNvSpPr>
          <p:nvPr>
            <p:ph idx="1"/>
          </p:nvPr>
        </p:nvSpPr>
        <p:spPr/>
        <p:txBody>
          <a:bodyPr/>
          <a:lstStyle/>
          <a:p>
            <a:pPr>
              <a:buNone/>
            </a:pPr>
            <a:r>
              <a:rPr lang="en-ZA" b="1" i="1" dirty="0" err="1" smtClean="0"/>
              <a:t>Scapolite</a:t>
            </a:r>
            <a:r>
              <a:rPr lang="en-ZA" b="1" i="1" dirty="0" smtClean="0"/>
              <a:t>: 6</a:t>
            </a:r>
          </a:p>
          <a:p>
            <a:pPr>
              <a:buNone/>
            </a:pPr>
            <a:r>
              <a:rPr lang="en-ZA" b="1" i="1" dirty="0" smtClean="0"/>
              <a:t>Tanzanite: 6.5</a:t>
            </a:r>
          </a:p>
          <a:p>
            <a:pPr>
              <a:buNone/>
            </a:pPr>
            <a:r>
              <a:rPr lang="en-ZA" b="1" i="1" dirty="0" smtClean="0"/>
              <a:t>Garnet: 7 - 7.5 depending on species </a:t>
            </a:r>
          </a:p>
          <a:p>
            <a:pPr>
              <a:buNone/>
            </a:pPr>
            <a:r>
              <a:rPr lang="en-ZA" b="1" i="1" dirty="0" smtClean="0"/>
              <a:t>Tourmaline: 7.5</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31</a:t>
            </a:fld>
            <a:endParaRPr lang="en-ZA"/>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Examples of Hard Gems </a:t>
            </a:r>
            <a:endParaRPr lang="en-ZA" dirty="0"/>
          </a:p>
        </p:txBody>
      </p:sp>
      <p:sp>
        <p:nvSpPr>
          <p:cNvPr id="3" name="Content Placeholder 2"/>
          <p:cNvSpPr>
            <a:spLocks noGrp="1"/>
          </p:cNvSpPr>
          <p:nvPr>
            <p:ph idx="1"/>
          </p:nvPr>
        </p:nvSpPr>
        <p:spPr/>
        <p:txBody>
          <a:bodyPr/>
          <a:lstStyle/>
          <a:p>
            <a:pPr>
              <a:buNone/>
            </a:pPr>
            <a:r>
              <a:rPr lang="en-ZA" b="1" i="1" dirty="0" err="1" smtClean="0"/>
              <a:t>Spinel</a:t>
            </a:r>
            <a:r>
              <a:rPr lang="en-ZA" b="1" i="1" dirty="0" smtClean="0"/>
              <a:t> &amp; topaz: 	8</a:t>
            </a:r>
          </a:p>
          <a:p>
            <a:pPr>
              <a:buNone/>
            </a:pPr>
            <a:r>
              <a:rPr lang="en-ZA" b="1" i="1" dirty="0" err="1" smtClean="0"/>
              <a:t>Chrysoberyl</a:t>
            </a:r>
            <a:r>
              <a:rPr lang="en-ZA" b="1" i="1" dirty="0" smtClean="0"/>
              <a:t>: 	8.5</a:t>
            </a:r>
          </a:p>
          <a:p>
            <a:pPr>
              <a:buNone/>
            </a:pPr>
            <a:r>
              <a:rPr lang="en-ZA" b="1" i="1" dirty="0" smtClean="0"/>
              <a:t>Sapphire: 		9</a:t>
            </a:r>
          </a:p>
          <a:p>
            <a:pPr>
              <a:buNone/>
            </a:pPr>
            <a:r>
              <a:rPr lang="en-ZA" b="1" i="1" dirty="0" smtClean="0"/>
              <a:t>Diamond: 		10</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32</a:t>
            </a:fld>
            <a:endParaRPr lang="en-ZA"/>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Toughness</a:t>
            </a:r>
            <a:endParaRPr lang="en-ZA" dirty="0"/>
          </a:p>
        </p:txBody>
      </p:sp>
      <p:sp>
        <p:nvSpPr>
          <p:cNvPr id="3" name="Content Placeholder 2"/>
          <p:cNvSpPr>
            <a:spLocks noGrp="1"/>
          </p:cNvSpPr>
          <p:nvPr>
            <p:ph idx="1"/>
          </p:nvPr>
        </p:nvSpPr>
        <p:spPr/>
        <p:txBody>
          <a:bodyPr/>
          <a:lstStyle/>
          <a:p>
            <a:pPr>
              <a:buNone/>
            </a:pPr>
            <a:r>
              <a:rPr lang="en-ZA" b="1" dirty="0" smtClean="0"/>
              <a:t>	The tendency to resist breaking and chipping is known as a gem's toughness. This property is controlled primarily by two factors: the readiness of a material to cleave in single crystal gems, and the presence or </a:t>
            </a:r>
            <a:r>
              <a:rPr lang="en-ZA" b="1" dirty="0" smtClean="0"/>
              <a:t>absence </a:t>
            </a:r>
            <a:r>
              <a:rPr lang="en-ZA" b="1" dirty="0" smtClean="0"/>
              <a:t>of certain structural characteristics in aggregate and/or amorphous gems which promote strength and cohesion.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33</a:t>
            </a:fld>
            <a:endParaRPr lang="en-ZA"/>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Toughness</a:t>
            </a:r>
            <a:endParaRPr lang="en-ZA" dirty="0"/>
          </a:p>
        </p:txBody>
      </p:sp>
      <p:sp>
        <p:nvSpPr>
          <p:cNvPr id="3" name="Content Placeholder 2"/>
          <p:cNvSpPr>
            <a:spLocks noGrp="1"/>
          </p:cNvSpPr>
          <p:nvPr>
            <p:ph idx="1"/>
          </p:nvPr>
        </p:nvSpPr>
        <p:spPr/>
        <p:txBody>
          <a:bodyPr/>
          <a:lstStyle/>
          <a:p>
            <a:pPr>
              <a:buNone/>
            </a:pPr>
            <a:r>
              <a:rPr lang="en-ZA" b="1" dirty="0" smtClean="0"/>
              <a:t>	All other factors being equal, the harder the gem, the tougher it will be, </a:t>
            </a:r>
            <a:r>
              <a:rPr lang="en-ZA" b="1" u="sng" dirty="0" smtClean="0"/>
              <a:t>but</a:t>
            </a:r>
            <a:r>
              <a:rPr lang="en-ZA" b="1" dirty="0" smtClean="0"/>
              <a:t> all other factors are </a:t>
            </a:r>
            <a:r>
              <a:rPr lang="en-ZA" b="1" i="1" dirty="0" smtClean="0"/>
              <a:t>not</a:t>
            </a:r>
            <a:r>
              <a:rPr lang="en-ZA" b="1" dirty="0" smtClean="0"/>
              <a:t> always equal. Take the case of topaz, for example. At hardness 8 it seems to be a pretty rugged gem, but if we consider its strong tendency to cleave in one direction, in reality, it is rather fragile.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34</a:t>
            </a:fld>
            <a:endParaRPr lang="en-ZA"/>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Toughness</a:t>
            </a:r>
            <a:endParaRPr lang="en-ZA" dirty="0"/>
          </a:p>
        </p:txBody>
      </p:sp>
      <p:sp>
        <p:nvSpPr>
          <p:cNvPr id="3" name="Content Placeholder 2"/>
          <p:cNvSpPr>
            <a:spLocks noGrp="1"/>
          </p:cNvSpPr>
          <p:nvPr>
            <p:ph idx="1"/>
          </p:nvPr>
        </p:nvSpPr>
        <p:spPr/>
        <p:txBody>
          <a:bodyPr/>
          <a:lstStyle/>
          <a:p>
            <a:pPr>
              <a:buNone/>
            </a:pPr>
            <a:r>
              <a:rPr lang="en-ZA" b="1" dirty="0" smtClean="0"/>
              <a:t>	Diamond, the "star" of the hardness game, is only ranked as "good" when it comes to toughness because of its cleavage and fracture potential. Diamonds are usually cut with a flat culet facet at the tip of their pavilion, rather than coming to a sharp point as do </a:t>
            </a:r>
            <a:r>
              <a:rPr lang="en-ZA" b="1" dirty="0" err="1" smtClean="0"/>
              <a:t>colored</a:t>
            </a:r>
            <a:r>
              <a:rPr lang="en-ZA" b="1" dirty="0" smtClean="0"/>
              <a:t> stones. This is due to the likelihood of a fracture (or cleavage) in the fragile culet zone</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35</a:t>
            </a:fld>
            <a:endParaRPr lang="en-ZA"/>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solidFill>
                  <a:srgbClr val="FF0000"/>
                </a:solidFill>
              </a:rPr>
              <a:t>Toughness</a:t>
            </a:r>
            <a:endParaRPr lang="en-ZA" dirty="0">
              <a:solidFill>
                <a:srgbClr val="FF0000"/>
              </a:solidFill>
            </a:endParaRPr>
          </a:p>
        </p:txBody>
      </p:sp>
      <p:sp>
        <p:nvSpPr>
          <p:cNvPr id="3" name="Content Placeholder 2"/>
          <p:cNvSpPr>
            <a:spLocks noGrp="1"/>
          </p:cNvSpPr>
          <p:nvPr>
            <p:ph idx="1"/>
          </p:nvPr>
        </p:nvSpPr>
        <p:spPr/>
        <p:txBody>
          <a:bodyPr/>
          <a:lstStyle/>
          <a:p>
            <a:pPr>
              <a:buNone/>
            </a:pPr>
            <a:r>
              <a:rPr lang="en-ZA" b="1" dirty="0" smtClean="0"/>
              <a:t>	On the other hand, nephrite jade with its hardness of 6.5 might seem to be delicate, but due to the felted, fibrous nature of its aggregate crystals, </a:t>
            </a:r>
            <a:r>
              <a:rPr lang="en-ZA" i="1" u="sng" dirty="0" smtClean="0"/>
              <a:t>it is literally the toughest gem on Earth! </a:t>
            </a:r>
            <a:r>
              <a:rPr lang="en-ZA" b="1" dirty="0" smtClean="0"/>
              <a:t>So it is with pearls, which with their extremely low hardness, would barely be wearable at all, except for their moderately good toughness. </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36</a:t>
            </a:fld>
            <a:endParaRPr lang="en-ZA"/>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Toughness</a:t>
            </a:r>
            <a:endParaRPr lang="en-ZA" dirty="0"/>
          </a:p>
        </p:txBody>
      </p:sp>
      <p:sp>
        <p:nvSpPr>
          <p:cNvPr id="3" name="Content Placeholder 2"/>
          <p:cNvSpPr>
            <a:spLocks noGrp="1"/>
          </p:cNvSpPr>
          <p:nvPr>
            <p:ph idx="1"/>
          </p:nvPr>
        </p:nvSpPr>
        <p:spPr/>
        <p:txBody>
          <a:bodyPr>
            <a:normAutofit fontScale="85000" lnSpcReduction="10000"/>
          </a:bodyPr>
          <a:lstStyle/>
          <a:p>
            <a:r>
              <a:rPr lang="en-ZA" b="1" dirty="0" smtClean="0"/>
              <a:t>Toughness affects both </a:t>
            </a:r>
            <a:r>
              <a:rPr lang="en-ZA" b="1" dirty="0" err="1" smtClean="0"/>
              <a:t>wearability</a:t>
            </a:r>
            <a:r>
              <a:rPr lang="en-ZA" b="1" dirty="0" smtClean="0"/>
              <a:t> and resistance to polishing. Jade gems thousands of years old are as beautiful today as when they were first made. A well polished jade is a sign of a dedicated and </a:t>
            </a:r>
            <a:r>
              <a:rPr lang="en-ZA" b="1" dirty="0" err="1" smtClean="0"/>
              <a:t>skillful</a:t>
            </a:r>
            <a:r>
              <a:rPr lang="en-ZA" b="1" dirty="0" smtClean="0"/>
              <a:t> lapidary, as its structural characteristics make it susceptible to "undercutting" and an "orange peel" surface effect if not handled expertly and with patience.</a:t>
            </a:r>
            <a:endParaRPr lang="en-ZA" dirty="0" smtClean="0"/>
          </a:p>
          <a:p>
            <a:r>
              <a:rPr lang="en-ZA" b="1" dirty="0" smtClean="0"/>
              <a:t>There is no numeric scale on which toughness is measured, rather, relative terms such as: exceptional, excellent, good, fair and poor are used.</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37</a:t>
            </a:fld>
            <a:endParaRPr lang="en-ZA"/>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38</a:t>
            </a:fld>
            <a:endParaRPr lang="en-ZA"/>
          </a:p>
        </p:txBody>
      </p:sp>
      <p:graphicFrame>
        <p:nvGraphicFramePr>
          <p:cNvPr id="7" name="Table 6"/>
          <p:cNvGraphicFramePr>
            <a:graphicFrameLocks noGrp="1"/>
          </p:cNvGraphicFramePr>
          <p:nvPr/>
        </p:nvGraphicFramePr>
        <p:xfrm>
          <a:off x="928662" y="1357297"/>
          <a:ext cx="7262842" cy="4555989"/>
        </p:xfrm>
        <a:graphic>
          <a:graphicData uri="http://schemas.openxmlformats.org/drawingml/2006/table">
            <a:tbl>
              <a:tblPr firstRow="1" bandRow="1">
                <a:tableStyleId>{5C22544A-7EE6-4342-B048-85BDC9FD1C3A}</a:tableStyleId>
              </a:tblPr>
              <a:tblGrid>
                <a:gridCol w="3631421"/>
                <a:gridCol w="3631421"/>
              </a:tblGrid>
              <a:tr h="624069">
                <a:tc>
                  <a:txBody>
                    <a:bodyPr/>
                    <a:lstStyle/>
                    <a:p>
                      <a:pPr algn="ctr"/>
                      <a:r>
                        <a:rPr lang="en-ZA" dirty="0" smtClean="0">
                          <a:solidFill>
                            <a:schemeClr val="tx1"/>
                          </a:solidFill>
                        </a:rPr>
                        <a:t>TOUGHESS</a:t>
                      </a:r>
                      <a:endParaRPr lang="en-ZA" dirty="0">
                        <a:solidFill>
                          <a:schemeClr val="tx1"/>
                        </a:solidFill>
                      </a:endParaRPr>
                    </a:p>
                  </a:txBody>
                  <a:tcPr/>
                </a:tc>
                <a:tc>
                  <a:txBody>
                    <a:bodyPr/>
                    <a:lstStyle/>
                    <a:p>
                      <a:pPr algn="ctr"/>
                      <a:r>
                        <a:rPr lang="en-ZA" dirty="0" smtClean="0">
                          <a:solidFill>
                            <a:schemeClr val="tx1"/>
                          </a:solidFill>
                        </a:rPr>
                        <a:t>EXAMPLES</a:t>
                      </a:r>
                      <a:endParaRPr lang="en-ZA" dirty="0">
                        <a:solidFill>
                          <a:schemeClr val="tx1"/>
                        </a:solidFill>
                      </a:endParaRPr>
                    </a:p>
                  </a:txBody>
                  <a:tcPr/>
                </a:tc>
              </a:tr>
              <a:tr h="1159291">
                <a:tc>
                  <a:txBody>
                    <a:bodyPr/>
                    <a:lstStyle/>
                    <a:p>
                      <a:r>
                        <a:rPr lang="en-ZA" sz="2400" dirty="0" smtClean="0"/>
                        <a:t>Fragile</a:t>
                      </a:r>
                      <a:r>
                        <a:rPr lang="en-ZA" sz="2400" baseline="0" dirty="0" smtClean="0"/>
                        <a:t> Gems</a:t>
                      </a:r>
                      <a:endParaRPr lang="en-ZA"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2400" b="0" i="0" kern="1200" dirty="0" smtClean="0">
                          <a:solidFill>
                            <a:schemeClr val="dk1"/>
                          </a:solidFill>
                          <a:latin typeface="+mn-lt"/>
                          <a:ea typeface="+mn-ea"/>
                          <a:cs typeface="+mn-cs"/>
                        </a:rPr>
                        <a:t>Topaz, sunstone, </a:t>
                      </a:r>
                      <a:r>
                        <a:rPr lang="en-ZA" sz="2400" b="0" i="0" kern="1200" dirty="0" err="1" smtClean="0">
                          <a:solidFill>
                            <a:schemeClr val="dk1"/>
                          </a:solidFill>
                          <a:latin typeface="+mn-lt"/>
                          <a:ea typeface="+mn-ea"/>
                          <a:cs typeface="+mn-cs"/>
                        </a:rPr>
                        <a:t>sodalite</a:t>
                      </a:r>
                      <a:r>
                        <a:rPr lang="en-ZA" sz="2400" b="0" i="0" kern="1200" dirty="0" smtClean="0">
                          <a:solidFill>
                            <a:schemeClr val="dk1"/>
                          </a:solidFill>
                          <a:latin typeface="+mn-lt"/>
                          <a:ea typeface="+mn-ea"/>
                          <a:cs typeface="+mn-cs"/>
                        </a:rPr>
                        <a:t>, serpentine: all poor</a:t>
                      </a:r>
                    </a:p>
                    <a:p>
                      <a:endParaRPr lang="en-ZA" sz="2400" dirty="0"/>
                    </a:p>
                  </a:txBody>
                  <a:tcPr/>
                </a:tc>
              </a:tr>
              <a:tr h="1159291">
                <a:tc>
                  <a:txBody>
                    <a:bodyPr/>
                    <a:lstStyle/>
                    <a:p>
                      <a:r>
                        <a:rPr lang="en-ZA" sz="2400" dirty="0" smtClean="0"/>
                        <a:t>Intermediate toughness</a:t>
                      </a:r>
                      <a:endParaRPr lang="en-ZA" sz="2400" dirty="0"/>
                    </a:p>
                  </a:txBody>
                  <a:tcPr/>
                </a:tc>
                <a:tc>
                  <a:txBody>
                    <a:bodyPr/>
                    <a:lstStyle/>
                    <a:p>
                      <a:r>
                        <a:rPr lang="en-ZA" sz="2400" b="0" i="0" kern="1200" dirty="0" smtClean="0">
                          <a:solidFill>
                            <a:schemeClr val="dk1"/>
                          </a:solidFill>
                          <a:latin typeface="+mn-lt"/>
                          <a:ea typeface="+mn-ea"/>
                          <a:cs typeface="+mn-cs"/>
                        </a:rPr>
                        <a:t>Tourmaline, iolite: fair; </a:t>
                      </a:r>
                      <a:r>
                        <a:rPr lang="en-ZA" sz="2400" b="0" i="0" kern="1200" dirty="0" err="1" smtClean="0">
                          <a:solidFill>
                            <a:schemeClr val="dk1"/>
                          </a:solidFill>
                          <a:latin typeface="+mn-lt"/>
                          <a:ea typeface="+mn-ea"/>
                          <a:cs typeface="+mn-cs"/>
                        </a:rPr>
                        <a:t>chrysoprase</a:t>
                      </a:r>
                      <a:r>
                        <a:rPr lang="en-ZA" sz="2400" b="0" i="0" kern="1200" dirty="0" smtClean="0">
                          <a:solidFill>
                            <a:schemeClr val="dk1"/>
                          </a:solidFill>
                          <a:latin typeface="+mn-lt"/>
                          <a:ea typeface="+mn-ea"/>
                          <a:cs typeface="+mn-cs"/>
                        </a:rPr>
                        <a:t> (quartz), diamond: good</a:t>
                      </a:r>
                      <a:endParaRPr lang="en-ZA" sz="2400" b="0" i="0" dirty="0"/>
                    </a:p>
                  </a:txBody>
                  <a:tcPr/>
                </a:tc>
              </a:tr>
              <a:tr h="1298054">
                <a:tc>
                  <a:txBody>
                    <a:bodyPr/>
                    <a:lstStyle/>
                    <a:p>
                      <a:r>
                        <a:rPr lang="en-ZA" sz="2400" dirty="0" smtClean="0"/>
                        <a:t>Tough gems</a:t>
                      </a:r>
                      <a:endParaRPr lang="en-ZA"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2400" b="0" i="0" kern="1200" dirty="0" smtClean="0">
                          <a:solidFill>
                            <a:schemeClr val="dk1"/>
                          </a:solidFill>
                          <a:latin typeface="+mn-lt"/>
                          <a:ea typeface="+mn-ea"/>
                          <a:cs typeface="+mn-cs"/>
                        </a:rPr>
                        <a:t>Sapphire, hematite: excellent; jadeite jade, nephrite jade: exceptional</a:t>
                      </a:r>
                    </a:p>
                    <a:p>
                      <a:endParaRPr lang="en-ZA" sz="2400" dirty="0"/>
                    </a:p>
                  </a:txBody>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smtClean="0"/>
              <a:t>Stability</a:t>
            </a:r>
            <a:endParaRPr lang="en-ZA" dirty="0"/>
          </a:p>
        </p:txBody>
      </p:sp>
      <p:sp>
        <p:nvSpPr>
          <p:cNvPr id="6" name="Content Placeholder 5"/>
          <p:cNvSpPr>
            <a:spLocks noGrp="1"/>
          </p:cNvSpPr>
          <p:nvPr>
            <p:ph idx="1"/>
          </p:nvPr>
        </p:nvSpPr>
        <p:spPr/>
        <p:txBody>
          <a:bodyPr/>
          <a:lstStyle/>
          <a:p>
            <a:pPr>
              <a:buNone/>
            </a:pPr>
            <a:r>
              <a:rPr lang="en-ZA" b="1" dirty="0" smtClean="0"/>
              <a:t>	Stability in a gem is a measure of its ability to resist changes due to exposure to light, heat and/or chemicals. Not only does stability affect </a:t>
            </a:r>
            <a:r>
              <a:rPr lang="en-ZA" b="1" dirty="0" err="1" smtClean="0"/>
              <a:t>wearability</a:t>
            </a:r>
            <a:r>
              <a:rPr lang="en-ZA" b="1" dirty="0" smtClean="0"/>
              <a:t>, but it also dictates appropriate ways of fashioning, cleaning and storing the gems. Most gems are stable, but a few (even some quite popular ones) are unstable, and must be handled accordingly.</a:t>
            </a:r>
            <a:endParaRPr lang="en-ZA" dirty="0" smtClean="0"/>
          </a:p>
          <a:p>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1/15/2014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39</a:t>
            </a:fld>
            <a:endParaRPr lang="en-Z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Cleavage</a:t>
            </a:r>
            <a:endParaRPr lang="en-ZA" dirty="0"/>
          </a:p>
        </p:txBody>
      </p:sp>
      <p:sp>
        <p:nvSpPr>
          <p:cNvPr id="3" name="Content Placeholder 2"/>
          <p:cNvSpPr>
            <a:spLocks noGrp="1"/>
          </p:cNvSpPr>
          <p:nvPr>
            <p:ph idx="1"/>
          </p:nvPr>
        </p:nvSpPr>
        <p:spPr/>
        <p:txBody>
          <a:bodyPr/>
          <a:lstStyle/>
          <a:p>
            <a:pPr>
              <a:buNone/>
            </a:pPr>
            <a:r>
              <a:rPr lang="en-ZA" b="1" dirty="0" smtClean="0"/>
              <a:t>	Species with easy or perfect cleavage, particularly when such is the case in multiple directions, are poor risks for most </a:t>
            </a:r>
            <a:r>
              <a:rPr lang="en-ZA" b="1" dirty="0" err="1" smtClean="0"/>
              <a:t>jewelry</a:t>
            </a:r>
            <a:r>
              <a:rPr lang="en-ZA" b="1" dirty="0" smtClean="0"/>
              <a:t> applications. </a:t>
            </a:r>
            <a:r>
              <a:rPr lang="en-ZA" b="1" u="sng" dirty="0" smtClean="0"/>
              <a:t>Not all gems show cleavage</a:t>
            </a:r>
            <a:r>
              <a:rPr lang="en-ZA" b="1" dirty="0" smtClean="0"/>
              <a:t> however, for example tourmalines, sapphires, and garnets do not.</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4</a:t>
            </a:fld>
            <a:endParaRPr lang="en-ZA"/>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The Effects of Heat</a:t>
            </a:r>
            <a:endParaRPr lang="en-ZA" dirty="0"/>
          </a:p>
        </p:txBody>
      </p:sp>
      <p:sp>
        <p:nvSpPr>
          <p:cNvPr id="3" name="Content Placeholder 2"/>
          <p:cNvSpPr>
            <a:spLocks noGrp="1"/>
          </p:cNvSpPr>
          <p:nvPr>
            <p:ph idx="1"/>
          </p:nvPr>
        </p:nvSpPr>
        <p:spPr/>
        <p:txBody>
          <a:bodyPr>
            <a:normAutofit fontScale="92500" lnSpcReduction="20000"/>
          </a:bodyPr>
          <a:lstStyle/>
          <a:p>
            <a:pPr>
              <a:buNone/>
            </a:pPr>
            <a:r>
              <a:rPr lang="en-ZA" b="1" dirty="0" smtClean="0"/>
              <a:t>	</a:t>
            </a:r>
            <a:r>
              <a:rPr lang="en-ZA" b="1" u="sng" dirty="0" smtClean="0"/>
              <a:t>Dehydration</a:t>
            </a:r>
            <a:r>
              <a:rPr lang="en-ZA" b="1" dirty="0" smtClean="0"/>
              <a:t>: Heat is a factor that can create problems with certain gems. In some cases, the mineral comprising the gem is "hydrated", that is, it contains water molecules which adhere chemically with varying degrees of tenacity. When the water is rather loosely attached, hot dry air can lead to loss of some of the water, and changes in the </a:t>
            </a:r>
            <a:r>
              <a:rPr lang="en-ZA" b="1" dirty="0" err="1" smtClean="0"/>
              <a:t>color</a:t>
            </a:r>
            <a:r>
              <a:rPr lang="en-ZA" b="1" dirty="0" smtClean="0"/>
              <a:t>, or transparency of the gem. Even more seriously, its loss can cause a network of cracks to form in the gem, in a process called "crazing". </a:t>
            </a:r>
            <a:r>
              <a:rPr lang="en-ZA" b="1" i="1" u="sng" dirty="0" smtClean="0"/>
              <a:t>Opal is the most well known gem for which this is an issue.</a:t>
            </a:r>
            <a:endParaRPr lang="en-ZA" i="1" u="sng"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40</a:t>
            </a:fld>
            <a:endParaRPr lang="en-ZA"/>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Thermal Expansion</a:t>
            </a:r>
            <a:endParaRPr lang="en-ZA" dirty="0"/>
          </a:p>
        </p:txBody>
      </p:sp>
      <p:sp>
        <p:nvSpPr>
          <p:cNvPr id="3" name="Content Placeholder 2"/>
          <p:cNvSpPr>
            <a:spLocks noGrp="1"/>
          </p:cNvSpPr>
          <p:nvPr>
            <p:ph idx="1"/>
          </p:nvPr>
        </p:nvSpPr>
        <p:spPr/>
        <p:txBody>
          <a:bodyPr>
            <a:normAutofit fontScale="92500" lnSpcReduction="10000"/>
          </a:bodyPr>
          <a:lstStyle/>
          <a:p>
            <a:pPr>
              <a:buNone/>
            </a:pPr>
            <a:r>
              <a:rPr lang="en-ZA" b="1" dirty="0" smtClean="0"/>
              <a:t>	 Another problem that heat creates for some gems is caused by their inherent capacity for "thermal expansion". This is a yet another physical characteristic by which gems differ. Diamond is notably stable to temperature changes (with slow and even rates of thermal expansion), so much so, that </a:t>
            </a:r>
            <a:r>
              <a:rPr lang="en-ZA" b="1" dirty="0" err="1" smtClean="0"/>
              <a:t>jewelers</a:t>
            </a:r>
            <a:r>
              <a:rPr lang="en-ZA" b="1" dirty="0" smtClean="0"/>
              <a:t> can pour molten metal into </a:t>
            </a:r>
            <a:r>
              <a:rPr lang="en-ZA" b="1" dirty="0" err="1" smtClean="0"/>
              <a:t>molds</a:t>
            </a:r>
            <a:r>
              <a:rPr lang="en-ZA" b="1" dirty="0" smtClean="0"/>
              <a:t> containing wax models with the diamonds already in place, to cast pre-set </a:t>
            </a:r>
            <a:r>
              <a:rPr lang="en-ZA" b="1" dirty="0" err="1" smtClean="0"/>
              <a:t>jewelry</a:t>
            </a:r>
            <a:r>
              <a:rPr lang="en-ZA" b="1" dirty="0" smtClean="0"/>
              <a:t> pieces</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41</a:t>
            </a:fld>
            <a:endParaRPr lang="en-ZA"/>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Thermal Expansion</a:t>
            </a:r>
            <a:endParaRPr lang="en-ZA" dirty="0"/>
          </a:p>
        </p:txBody>
      </p:sp>
      <p:sp>
        <p:nvSpPr>
          <p:cNvPr id="3" name="Content Placeholder 2"/>
          <p:cNvSpPr>
            <a:spLocks noGrp="1"/>
          </p:cNvSpPr>
          <p:nvPr>
            <p:ph idx="1"/>
          </p:nvPr>
        </p:nvSpPr>
        <p:spPr/>
        <p:txBody>
          <a:bodyPr/>
          <a:lstStyle/>
          <a:p>
            <a:pPr>
              <a:buNone/>
            </a:pPr>
            <a:r>
              <a:rPr lang="en-ZA" b="1" dirty="0" smtClean="0"/>
              <a:t>	Gems, such as apatite, expand so rapidly with sharp rise in temperature, that their crystal structure is damaged, and they crack or even shatter. Heat sensitivity of that degree makes it very important for lapidaries cutting such gems, and </a:t>
            </a:r>
            <a:r>
              <a:rPr lang="en-ZA" b="1" dirty="0" err="1" smtClean="0"/>
              <a:t>jewelers</a:t>
            </a:r>
            <a:r>
              <a:rPr lang="en-ZA" b="1" dirty="0" smtClean="0"/>
              <a:t> working on mountings containing them, to keep the gem cool during these processes.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42</a:t>
            </a:fld>
            <a:endParaRPr lang="en-ZA"/>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Thermal Expansion</a:t>
            </a:r>
            <a:endParaRPr lang="en-ZA" dirty="0"/>
          </a:p>
        </p:txBody>
      </p:sp>
      <p:sp>
        <p:nvSpPr>
          <p:cNvPr id="3" name="Content Placeholder 2"/>
          <p:cNvSpPr>
            <a:spLocks noGrp="1"/>
          </p:cNvSpPr>
          <p:nvPr>
            <p:ph idx="1"/>
          </p:nvPr>
        </p:nvSpPr>
        <p:spPr/>
        <p:txBody>
          <a:bodyPr>
            <a:normAutofit fontScale="85000" lnSpcReduction="20000"/>
          </a:bodyPr>
          <a:lstStyle/>
          <a:p>
            <a:pPr>
              <a:buNone/>
            </a:pPr>
            <a:r>
              <a:rPr lang="en-ZA" b="1" dirty="0" smtClean="0"/>
              <a:t>	</a:t>
            </a:r>
            <a:r>
              <a:rPr lang="en-ZA" b="1" u="sng" dirty="0" smtClean="0"/>
              <a:t>The Effect of Inclusions:</a:t>
            </a:r>
            <a:r>
              <a:rPr lang="en-ZA" b="1" dirty="0" smtClean="0"/>
              <a:t> Although a gem might be quite temperature stable itself, inclusions of other minerals within it, could have different degrees of thermal expansion from their host. This situation becomes quite important in the heat treatment processes used to enhance gems. Internal inclusions can literally explode or, less dramatically, expand, and in doing so, create internal "stress cracks" in the gem being treated. (For this reason, it is standard practice among Tanzanite heat </a:t>
            </a:r>
            <a:r>
              <a:rPr lang="en-ZA" b="1" dirty="0" err="1" smtClean="0"/>
              <a:t>treaters</a:t>
            </a:r>
            <a:r>
              <a:rPr lang="en-ZA" b="1" dirty="0" smtClean="0"/>
              <a:t> to heat only cut stones which have had virtually all the inclusions removed, and to avoid heating rough material.) </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43</a:t>
            </a:fld>
            <a:endParaRPr lang="en-ZA"/>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Thermal Expansion</a:t>
            </a:r>
            <a:endParaRPr lang="en-ZA" dirty="0"/>
          </a:p>
        </p:txBody>
      </p:sp>
      <p:sp>
        <p:nvSpPr>
          <p:cNvPr id="3" name="Content Placeholder 2"/>
          <p:cNvSpPr>
            <a:spLocks noGrp="1"/>
          </p:cNvSpPr>
          <p:nvPr>
            <p:ph idx="1"/>
          </p:nvPr>
        </p:nvSpPr>
        <p:spPr/>
        <p:txBody>
          <a:bodyPr/>
          <a:lstStyle/>
          <a:p>
            <a:pPr>
              <a:buNone/>
            </a:pPr>
            <a:r>
              <a:rPr lang="en-ZA" b="1" dirty="0" smtClean="0"/>
              <a:t>	There are cases where thermal expansion characteristics of gems are used to </a:t>
            </a:r>
            <a:r>
              <a:rPr lang="en-ZA" b="1" u="sng" dirty="0" smtClean="0"/>
              <a:t>deliberately</a:t>
            </a:r>
            <a:r>
              <a:rPr lang="en-ZA" b="1" dirty="0" smtClean="0"/>
              <a:t> induce cracks or stress fractures. </a:t>
            </a:r>
            <a:r>
              <a:rPr lang="en-ZA" b="1" dirty="0" smtClean="0">
                <a:solidFill>
                  <a:srgbClr val="0000FF"/>
                </a:solidFill>
              </a:rPr>
              <a:t>Pieces of amber which have been heated, and then quickly cooled, develop disk-like stress fractures called "sun spangles" which some consider to be attractive. </a:t>
            </a:r>
            <a:endParaRPr lang="en-ZA" dirty="0" smtClean="0">
              <a:solidFill>
                <a:srgbClr val="0000FF"/>
              </a:solidFill>
            </a:endParaRPr>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44</a:t>
            </a:fld>
            <a:endParaRPr lang="en-ZA"/>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smtClean="0"/>
              <a:t>Other Environmental Factors</a:t>
            </a:r>
            <a:br>
              <a:rPr lang="en-ZA" b="1" dirty="0" smtClean="0"/>
            </a:br>
            <a:r>
              <a:rPr lang="en-ZA" b="1" dirty="0" smtClean="0"/>
              <a:t>Light</a:t>
            </a:r>
            <a:endParaRPr lang="en-ZA" dirty="0"/>
          </a:p>
        </p:txBody>
      </p:sp>
      <p:sp>
        <p:nvSpPr>
          <p:cNvPr id="3" name="Content Placeholder 2"/>
          <p:cNvSpPr>
            <a:spLocks noGrp="1"/>
          </p:cNvSpPr>
          <p:nvPr>
            <p:ph idx="1"/>
          </p:nvPr>
        </p:nvSpPr>
        <p:spPr/>
        <p:txBody>
          <a:bodyPr>
            <a:normAutofit fontScale="85000" lnSpcReduction="20000"/>
          </a:bodyPr>
          <a:lstStyle/>
          <a:p>
            <a:pPr>
              <a:buNone/>
            </a:pPr>
            <a:r>
              <a:rPr lang="en-ZA" b="1" dirty="0" smtClean="0"/>
              <a:t>	 Some gems can fade or change </a:t>
            </a:r>
            <a:r>
              <a:rPr lang="en-ZA" b="1" dirty="0" err="1" smtClean="0"/>
              <a:t>color</a:t>
            </a:r>
            <a:r>
              <a:rPr lang="en-ZA" b="1" dirty="0" smtClean="0"/>
              <a:t> when exposed to light. An extreme example of this phenomenon is seen in the rare mineral </a:t>
            </a:r>
            <a:r>
              <a:rPr lang="en-ZA" b="1" dirty="0" err="1" smtClean="0"/>
              <a:t>pyrargyrite</a:t>
            </a:r>
            <a:r>
              <a:rPr lang="en-ZA" b="1" dirty="0" smtClean="0"/>
              <a:t> which must be kept constantly under opaque covers or else light exposure quickly renders its originally red </a:t>
            </a:r>
            <a:r>
              <a:rPr lang="en-ZA" b="1" dirty="0" err="1" smtClean="0"/>
              <a:t>color</a:t>
            </a:r>
            <a:r>
              <a:rPr lang="en-ZA" b="1" dirty="0" smtClean="0"/>
              <a:t> completely black. In the case of gem minerals, there are only a few to be concerned about. Kunzite (pink </a:t>
            </a:r>
            <a:r>
              <a:rPr lang="en-ZA" b="1" dirty="0" err="1" smtClean="0"/>
              <a:t>spodumene</a:t>
            </a:r>
            <a:r>
              <a:rPr lang="en-ZA" b="1" dirty="0" smtClean="0"/>
              <a:t>) can lighten in </a:t>
            </a:r>
            <a:r>
              <a:rPr lang="en-ZA" b="1" dirty="0" err="1" smtClean="0"/>
              <a:t>color</a:t>
            </a:r>
            <a:r>
              <a:rPr lang="en-ZA" b="1" dirty="0" smtClean="0"/>
              <a:t> with long term exposure to bright light, </a:t>
            </a:r>
            <a:r>
              <a:rPr lang="en-ZA" b="1" i="1" u="sng" dirty="0" smtClean="0"/>
              <a:t>and is sometimes suggested as an "evening only" gem</a:t>
            </a:r>
            <a:r>
              <a:rPr lang="en-ZA" b="1" dirty="0" smtClean="0"/>
              <a:t>. Certain brown topazes, notably those from Mexico, can lighten dramatically, even becoming </a:t>
            </a:r>
            <a:r>
              <a:rPr lang="en-ZA" b="1" dirty="0" err="1" smtClean="0"/>
              <a:t>colorless</a:t>
            </a:r>
            <a:r>
              <a:rPr lang="en-ZA" b="1" dirty="0" smtClean="0"/>
              <a:t> with continuous light exposure.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45</a:t>
            </a:fld>
            <a:endParaRPr lang="en-ZA"/>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smtClean="0"/>
              <a:t>Other Environmental Factors</a:t>
            </a:r>
            <a:br>
              <a:rPr lang="en-ZA" b="1" dirty="0" smtClean="0"/>
            </a:br>
            <a:r>
              <a:rPr lang="en-ZA" b="1" dirty="0" smtClean="0"/>
              <a:t>Chemicals</a:t>
            </a:r>
            <a:endParaRPr lang="en-ZA" dirty="0"/>
          </a:p>
        </p:txBody>
      </p:sp>
      <p:sp>
        <p:nvSpPr>
          <p:cNvPr id="3" name="Content Placeholder 2"/>
          <p:cNvSpPr>
            <a:spLocks noGrp="1"/>
          </p:cNvSpPr>
          <p:nvPr>
            <p:ph idx="1"/>
          </p:nvPr>
        </p:nvSpPr>
        <p:spPr/>
        <p:txBody>
          <a:bodyPr>
            <a:normAutofit fontScale="70000" lnSpcReduction="20000"/>
          </a:bodyPr>
          <a:lstStyle/>
          <a:p>
            <a:pPr>
              <a:buNone/>
            </a:pPr>
            <a:r>
              <a:rPr lang="en-ZA" b="1" dirty="0" smtClean="0"/>
              <a:t>	 Exposure to various chemicals can ruin the polish of, and/or </a:t>
            </a:r>
            <a:r>
              <a:rPr lang="en-ZA" b="1" dirty="0" err="1" smtClean="0"/>
              <a:t>discolor</a:t>
            </a:r>
            <a:r>
              <a:rPr lang="en-ZA" b="1" dirty="0" smtClean="0"/>
              <a:t> certain gems. Two important cases would be carbonate gems, like </a:t>
            </a:r>
            <a:r>
              <a:rPr lang="en-ZA" b="1" dirty="0" err="1" smtClean="0"/>
              <a:t>rhodocrosite</a:t>
            </a:r>
            <a:r>
              <a:rPr lang="en-ZA" b="1" i="1" dirty="0" smtClean="0"/>
              <a:t>, which degrade due to a chemical reaction when exposed to acids, and amber which can be dissolved by acetone. I</a:t>
            </a:r>
            <a:r>
              <a:rPr lang="en-ZA" b="1" dirty="0" smtClean="0"/>
              <a:t>t is doubtful that a drop of lemonade, or </a:t>
            </a:r>
            <a:r>
              <a:rPr lang="en-ZA" b="1" dirty="0" err="1" smtClean="0"/>
              <a:t>vinagrette</a:t>
            </a:r>
            <a:r>
              <a:rPr lang="en-ZA" b="1" dirty="0" smtClean="0"/>
              <a:t> salad dressing, or a bit of spilled nail polish remover would harm such stones, but acid </a:t>
            </a:r>
            <a:r>
              <a:rPr lang="en-ZA" b="1" dirty="0" err="1" smtClean="0"/>
              <a:t>vapors</a:t>
            </a:r>
            <a:r>
              <a:rPr lang="en-ZA" b="1" dirty="0" smtClean="0"/>
              <a:t> found in the polluted air of many cities can take their toll over time, as can some intense solvents, such as paint strippers, which might be used in the home or workplace. A dip in certain </a:t>
            </a:r>
            <a:r>
              <a:rPr lang="en-ZA" b="1" dirty="0" err="1" smtClean="0"/>
              <a:t>jewelers'</a:t>
            </a:r>
            <a:r>
              <a:rPr lang="en-ZA" b="1" dirty="0" smtClean="0"/>
              <a:t> solutions, like the hot "pickle" used to remove oxidation from metals, would be devastating to </a:t>
            </a:r>
            <a:r>
              <a:rPr lang="en-ZA" b="1" dirty="0" err="1" smtClean="0"/>
              <a:t>rhodocrosite</a:t>
            </a:r>
            <a:r>
              <a:rPr lang="en-ZA" b="1" dirty="0" smtClean="0"/>
              <a:t>, while a few hours spent soaking in "</a:t>
            </a:r>
            <a:r>
              <a:rPr lang="en-ZA" b="1" dirty="0" err="1" smtClean="0"/>
              <a:t>Attack</a:t>
            </a:r>
            <a:r>
              <a:rPr lang="en-ZA" b="1" baseline="30000" dirty="0" err="1" smtClean="0"/>
              <a:t>TM</a:t>
            </a:r>
            <a:r>
              <a:rPr lang="en-ZA" b="1" dirty="0" smtClean="0"/>
              <a:t>" (a solvent used to remove glues used in </a:t>
            </a:r>
            <a:r>
              <a:rPr lang="en-ZA" b="1" dirty="0" err="1" smtClean="0"/>
              <a:t>jewelry</a:t>
            </a:r>
            <a:r>
              <a:rPr lang="en-ZA" b="1" dirty="0" smtClean="0"/>
              <a:t> making) would ruin an amber gem.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46</a:t>
            </a:fld>
            <a:endParaRPr lang="en-ZA"/>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smtClean="0"/>
              <a:t>Other Environmental Factors</a:t>
            </a:r>
            <a:br>
              <a:rPr lang="en-ZA" b="1" dirty="0" smtClean="0"/>
            </a:br>
            <a:r>
              <a:rPr lang="en-ZA" sz="3600" b="1" dirty="0" smtClean="0"/>
              <a:t>Care of </a:t>
            </a:r>
            <a:r>
              <a:rPr lang="en-ZA" sz="3600" b="1" dirty="0" err="1" smtClean="0"/>
              <a:t>Senstive</a:t>
            </a:r>
            <a:r>
              <a:rPr lang="en-ZA" sz="3600" b="1" dirty="0" smtClean="0"/>
              <a:t> Gems</a:t>
            </a:r>
            <a:endParaRPr lang="en-ZA" sz="3600" dirty="0"/>
          </a:p>
        </p:txBody>
      </p:sp>
      <p:sp>
        <p:nvSpPr>
          <p:cNvPr id="3" name="Content Placeholder 2"/>
          <p:cNvSpPr>
            <a:spLocks noGrp="1"/>
          </p:cNvSpPr>
          <p:nvPr>
            <p:ph idx="1"/>
          </p:nvPr>
        </p:nvSpPr>
        <p:spPr/>
        <p:txBody>
          <a:bodyPr>
            <a:normAutofit fontScale="92500" lnSpcReduction="20000"/>
          </a:bodyPr>
          <a:lstStyle/>
          <a:p>
            <a:pPr>
              <a:buNone/>
            </a:pPr>
            <a:r>
              <a:rPr lang="en-ZA" b="1" dirty="0" smtClean="0"/>
              <a:t>	Lightly wiping chemically sensitive gems with a damp cloth after each wearing will help to keep them in good shape. Any gem which is suspected, or known, to be chemical or heat sensitive should be protected from steam or solvent cleaning methods. Such considerations also become a factor in </a:t>
            </a:r>
            <a:r>
              <a:rPr lang="en-ZA" b="1" dirty="0" err="1" smtClean="0"/>
              <a:t>gemological</a:t>
            </a:r>
            <a:r>
              <a:rPr lang="en-ZA" b="1" dirty="0" smtClean="0"/>
              <a:t> testing in that, turquoise, for example, cannot be placed in the chemicals that would be used to determine specific gravity, or those used in relative refractive index testing.</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47</a:t>
            </a:fld>
            <a:endParaRPr lang="en-ZA"/>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3600" b="1" dirty="0" smtClean="0"/>
              <a:t>EXAMPLES OF UNSTABLE GEMS</a:t>
            </a:r>
            <a:endParaRPr lang="en-ZA" sz="3600" dirty="0"/>
          </a:p>
        </p:txBody>
      </p:sp>
      <p:sp>
        <p:nvSpPr>
          <p:cNvPr id="3" name="Content Placeholder 2"/>
          <p:cNvSpPr>
            <a:spLocks noGrp="1"/>
          </p:cNvSpPr>
          <p:nvPr>
            <p:ph idx="1"/>
          </p:nvPr>
        </p:nvSpPr>
        <p:spPr/>
        <p:txBody>
          <a:bodyPr/>
          <a:lstStyle/>
          <a:p>
            <a:r>
              <a:rPr lang="en-ZA" b="1" i="1" dirty="0" smtClean="0"/>
              <a:t>Apatite and opal: </a:t>
            </a:r>
            <a:r>
              <a:rPr lang="en-ZA" b="1" i="1" u="sng" dirty="0" smtClean="0"/>
              <a:t>heat sensitive</a:t>
            </a:r>
            <a:endParaRPr lang="en-ZA" b="1" i="1" dirty="0" smtClean="0"/>
          </a:p>
          <a:p>
            <a:endParaRPr lang="en-ZA" b="1" i="1" u="sng" dirty="0" smtClean="0"/>
          </a:p>
          <a:p>
            <a:r>
              <a:rPr lang="en-ZA" b="1" i="1" dirty="0" smtClean="0"/>
              <a:t>Mexican brown topaz: </a:t>
            </a:r>
            <a:r>
              <a:rPr lang="en-ZA" b="1" i="1" u="sng" dirty="0" smtClean="0"/>
              <a:t>fades in light </a:t>
            </a:r>
            <a:endParaRPr lang="en-ZA" b="1" i="1" dirty="0" smtClean="0"/>
          </a:p>
          <a:p>
            <a:pPr>
              <a:buNone/>
            </a:pPr>
            <a:endParaRPr lang="en-ZA" b="1" i="1" dirty="0" smtClean="0"/>
          </a:p>
          <a:p>
            <a:r>
              <a:rPr lang="en-ZA" b="1" i="1" dirty="0" smtClean="0"/>
              <a:t>Turquoise: </a:t>
            </a:r>
            <a:r>
              <a:rPr lang="en-ZA" b="1" i="1" u="sng" dirty="0" smtClean="0"/>
              <a:t>porous and likely to </a:t>
            </a:r>
            <a:r>
              <a:rPr lang="en-ZA" b="1" i="1" u="sng" dirty="0" err="1" smtClean="0"/>
              <a:t>discolor</a:t>
            </a:r>
            <a:r>
              <a:rPr lang="en-ZA" b="1" i="1" u="sng" dirty="0" smtClean="0"/>
              <a:t> with exposure to various materials</a:t>
            </a:r>
            <a:endParaRPr lang="en-ZA" u="sng"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48</a:t>
            </a:fld>
            <a:endParaRPr lang="en-ZA"/>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Specific Gravity</a:t>
            </a:r>
            <a:endParaRPr lang="en-ZA" dirty="0"/>
          </a:p>
        </p:txBody>
      </p:sp>
      <p:sp>
        <p:nvSpPr>
          <p:cNvPr id="3" name="Content Placeholder 2"/>
          <p:cNvSpPr>
            <a:spLocks noGrp="1"/>
          </p:cNvSpPr>
          <p:nvPr>
            <p:ph idx="1"/>
          </p:nvPr>
        </p:nvSpPr>
        <p:spPr/>
        <p:txBody>
          <a:bodyPr>
            <a:normAutofit fontScale="92500" lnSpcReduction="20000"/>
          </a:bodyPr>
          <a:lstStyle/>
          <a:p>
            <a:pPr>
              <a:buNone/>
            </a:pPr>
            <a:r>
              <a:rPr lang="en-ZA" b="1" dirty="0" smtClean="0"/>
              <a:t>	SG.  also known as relative density, differs widely among gemstones, and is one of their most important physical characteristics from the viewpoint of gem identification. Specific gravity (SG) is the ratio of the weight of one unit volume of the gem to the weight of the same unit of water. For example, to say sapphire (corundum) has SG = 4.0, means precisely that a cubic metre of sapphire weighs four times as much as a cubic metre of water. In natural gems, SG values range from just over 1 (1.08 for amber) to just short of 7 (6.95 for </a:t>
            </a:r>
            <a:r>
              <a:rPr lang="en-ZA" b="1" dirty="0" err="1" smtClean="0"/>
              <a:t>cassiterite</a:t>
            </a:r>
            <a:r>
              <a:rPr lang="en-ZA" b="1" dirty="0" smtClean="0"/>
              <a:t>)</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49</a:t>
            </a:fld>
            <a:endParaRPr lang="en-Z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solidFill>
                  <a:srgbClr val="0033CC"/>
                </a:solidFill>
              </a:rPr>
              <a:t>Cleavage</a:t>
            </a:r>
            <a:endParaRPr lang="en-ZA" dirty="0">
              <a:solidFill>
                <a:srgbClr val="0033CC"/>
              </a:solidFill>
            </a:endParaRPr>
          </a:p>
        </p:txBody>
      </p:sp>
      <p:sp>
        <p:nvSpPr>
          <p:cNvPr id="3" name="Content Placeholder 2"/>
          <p:cNvSpPr>
            <a:spLocks noGrp="1"/>
          </p:cNvSpPr>
          <p:nvPr>
            <p:ph idx="1"/>
          </p:nvPr>
        </p:nvSpPr>
        <p:spPr/>
        <p:txBody>
          <a:bodyPr/>
          <a:lstStyle/>
          <a:p>
            <a:pPr>
              <a:buNone/>
            </a:pPr>
            <a:r>
              <a:rPr lang="en-ZA" b="1" dirty="0" smtClean="0"/>
              <a:t>	knowledge of gem cleavage has practical value, both as a means of gem identification, and in the appropriate fashioning and selection of gems for a particular use.</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5</a:t>
            </a:fld>
            <a:endParaRPr lang="en-ZA"/>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600" b="1" dirty="0" smtClean="0"/>
              <a:t>EXAMPLES OF SGs</a:t>
            </a:r>
            <a:endParaRPr lang="en-ZA" sz="3600" b="1" dirty="0"/>
          </a:p>
        </p:txBody>
      </p:sp>
      <p:sp>
        <p:nvSpPr>
          <p:cNvPr id="3" name="Content Placeholder 2"/>
          <p:cNvSpPr>
            <a:spLocks noGrp="1"/>
          </p:cNvSpPr>
          <p:nvPr>
            <p:ph idx="1"/>
          </p:nvPr>
        </p:nvSpPr>
        <p:spPr/>
        <p:txBody>
          <a:bodyPr/>
          <a:lstStyle/>
          <a:p>
            <a:r>
              <a:rPr lang="en-ZA" b="1" dirty="0" smtClean="0">
                <a:solidFill>
                  <a:srgbClr val="3333FF"/>
                </a:solidFill>
              </a:rPr>
              <a:t>LIGHT GEMS: SG &lt; 3.O</a:t>
            </a:r>
          </a:p>
          <a:p>
            <a:pPr>
              <a:buNone/>
            </a:pPr>
            <a:r>
              <a:rPr lang="en-ZA" b="1" i="1" dirty="0" smtClean="0"/>
              <a:t>	Amber: 1.08; shell: 1.30, opal: 2.10</a:t>
            </a:r>
          </a:p>
          <a:p>
            <a:r>
              <a:rPr lang="en-ZA" b="1" dirty="0" smtClean="0">
                <a:solidFill>
                  <a:srgbClr val="0000FF"/>
                </a:solidFill>
              </a:rPr>
              <a:t>MEDIUM DENSITY GEMS: SG: 3 - 4</a:t>
            </a:r>
          </a:p>
          <a:p>
            <a:pPr>
              <a:buNone/>
            </a:pPr>
            <a:r>
              <a:rPr lang="en-ZA" b="1" i="1" dirty="0" smtClean="0"/>
              <a:t>	</a:t>
            </a:r>
            <a:r>
              <a:rPr lang="en-ZA" b="1" i="1" dirty="0" err="1" smtClean="0"/>
              <a:t>Andalusite</a:t>
            </a:r>
            <a:r>
              <a:rPr lang="en-ZA" b="1" i="1" dirty="0" smtClean="0"/>
              <a:t>: 3.16, jadeite: 3.33, </a:t>
            </a:r>
            <a:r>
              <a:rPr lang="en-ZA" b="1" i="1" dirty="0" err="1" smtClean="0"/>
              <a:t>chrysoberyl</a:t>
            </a:r>
            <a:r>
              <a:rPr lang="en-ZA" b="1" i="1" dirty="0" smtClean="0"/>
              <a:t>: 3.71, sapphire: 4.00.</a:t>
            </a:r>
          </a:p>
          <a:p>
            <a:r>
              <a:rPr lang="en-ZA" b="1" dirty="0" smtClean="0">
                <a:solidFill>
                  <a:srgbClr val="0000FF"/>
                </a:solidFill>
              </a:rPr>
              <a:t>HEAVY GEMS: SG &gt; 4</a:t>
            </a:r>
          </a:p>
          <a:p>
            <a:pPr>
              <a:buNone/>
            </a:pPr>
            <a:r>
              <a:rPr lang="en-ZA" b="1" i="1" dirty="0" smtClean="0"/>
              <a:t>	Zircon: 4.69, </a:t>
            </a:r>
            <a:r>
              <a:rPr lang="en-ZA" b="1" i="1" dirty="0" err="1" smtClean="0"/>
              <a:t>scheelite</a:t>
            </a:r>
            <a:r>
              <a:rPr lang="en-ZA" b="1" i="1" dirty="0" smtClean="0"/>
              <a:t>: 6.10, anglesite: 6.35, </a:t>
            </a:r>
            <a:r>
              <a:rPr lang="en-ZA" b="1" i="1" dirty="0" err="1" smtClean="0"/>
              <a:t>cassiterite</a:t>
            </a:r>
            <a:r>
              <a:rPr lang="en-ZA" b="1" i="1" dirty="0" smtClean="0"/>
              <a:t>: 6.95</a:t>
            </a:r>
            <a:endParaRPr lang="en-ZA" dirty="0" smtClean="0"/>
          </a:p>
          <a:p>
            <a:pPr>
              <a:buNone/>
            </a:pPr>
            <a:endParaRPr lang="en-ZA" dirty="0" smtClean="0"/>
          </a:p>
          <a:p>
            <a:pPr>
              <a:buNone/>
            </a:pP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50</a:t>
            </a:fld>
            <a:endParaRPr lang="en-ZA"/>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smtClean="0"/>
              <a:t>Measuring Specific Gravity</a:t>
            </a:r>
            <a:br>
              <a:rPr lang="en-ZA" b="1" dirty="0" smtClean="0"/>
            </a:br>
            <a:r>
              <a:rPr lang="en-ZA" b="1" dirty="0" smtClean="0"/>
              <a:t> </a:t>
            </a:r>
            <a:r>
              <a:rPr lang="en-ZA" sz="4000" b="1" dirty="0" smtClean="0"/>
              <a:t>Heavy Liquids</a:t>
            </a:r>
            <a:endParaRPr lang="en-ZA" sz="4000" dirty="0"/>
          </a:p>
        </p:txBody>
      </p:sp>
      <p:sp>
        <p:nvSpPr>
          <p:cNvPr id="3" name="Content Placeholder 2"/>
          <p:cNvSpPr>
            <a:spLocks noGrp="1"/>
          </p:cNvSpPr>
          <p:nvPr>
            <p:ph idx="1"/>
          </p:nvPr>
        </p:nvSpPr>
        <p:spPr/>
        <p:txBody>
          <a:bodyPr>
            <a:normAutofit/>
          </a:bodyPr>
          <a:lstStyle/>
          <a:p>
            <a:pPr>
              <a:buNone/>
            </a:pPr>
            <a:r>
              <a:rPr lang="en-ZA" b="1" dirty="0" smtClean="0"/>
              <a:t>	One popular method is based on the principle of </a:t>
            </a:r>
            <a:r>
              <a:rPr lang="en-ZA" b="1" dirty="0" err="1" smtClean="0"/>
              <a:t>bouyancy</a:t>
            </a:r>
            <a:r>
              <a:rPr lang="en-ZA" b="1" dirty="0" smtClean="0"/>
              <a:t>: "an object will sink in a fluid of lesser SG, remain suspended in one of equal SG, and float in one of higher SG." This technique uses a set of "heavy" liquids with known SGs. By immersing the unknown gem material in the liquids, and observing its </a:t>
            </a:r>
            <a:r>
              <a:rPr lang="en-ZA" b="1" dirty="0" err="1" smtClean="0"/>
              <a:t>behavior</a:t>
            </a:r>
            <a:r>
              <a:rPr lang="en-ZA" b="1" dirty="0" smtClean="0"/>
              <a:t>, its approximate SG can be deduced.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51</a:t>
            </a:fld>
            <a:endParaRPr lang="en-ZA"/>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Heavy Liquids</a:t>
            </a:r>
            <a:endParaRPr lang="en-ZA" dirty="0"/>
          </a:p>
        </p:txBody>
      </p:sp>
      <p:sp>
        <p:nvSpPr>
          <p:cNvPr id="3" name="Content Placeholder 2"/>
          <p:cNvSpPr>
            <a:spLocks noGrp="1"/>
          </p:cNvSpPr>
          <p:nvPr>
            <p:ph idx="1"/>
          </p:nvPr>
        </p:nvSpPr>
        <p:spPr/>
        <p:txBody>
          <a:bodyPr>
            <a:normAutofit fontScale="85000" lnSpcReduction="20000"/>
          </a:bodyPr>
          <a:lstStyle/>
          <a:p>
            <a:pPr>
              <a:buNone/>
            </a:pPr>
            <a:r>
              <a:rPr lang="en-ZA" b="1" dirty="0" smtClean="0"/>
              <a:t>	To give a simple example, consider an unknown gem that floats quickly in the 3.05 bottle, sinks rapidly in the 2.57 bottle, and floats and sinks very slowly in the 2.67 and 2.62 bottles, respectively. That would tell you that the SG was between 2.67 and 2.62 and would allow you to rule out a great many minerals and focus any further tests on a smaller group of "</a:t>
            </a:r>
            <a:r>
              <a:rPr lang="en-ZA" b="1" dirty="0" err="1" smtClean="0"/>
              <a:t>possibles</a:t>
            </a:r>
            <a:r>
              <a:rPr lang="en-ZA" b="1" dirty="0" smtClean="0"/>
              <a:t>". Corundum (SG = 4.0) would behave quite differently from these observations, and could be excluded, while quartz, whose SG is 2.65 would behave precisely as described, and could not, therefore, be excluded.</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52</a:t>
            </a:fld>
            <a:endParaRPr lang="en-ZA"/>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Hydrostatic Weighing</a:t>
            </a:r>
            <a:endParaRPr lang="en-ZA" dirty="0"/>
          </a:p>
        </p:txBody>
      </p:sp>
      <p:sp>
        <p:nvSpPr>
          <p:cNvPr id="3" name="Content Placeholder 2"/>
          <p:cNvSpPr>
            <a:spLocks noGrp="1"/>
          </p:cNvSpPr>
          <p:nvPr>
            <p:ph idx="1"/>
          </p:nvPr>
        </p:nvSpPr>
        <p:spPr/>
        <p:txBody>
          <a:bodyPr>
            <a:normAutofit/>
          </a:bodyPr>
          <a:lstStyle/>
          <a:p>
            <a:pPr>
              <a:buNone/>
            </a:pPr>
            <a:r>
              <a:rPr lang="en-ZA" b="1" dirty="0" smtClean="0"/>
              <a:t>	By far the most precise technique for SG determination involves use of a specially modified weighing balance that allows a gem sample to be weighed in air (</a:t>
            </a:r>
            <a:r>
              <a:rPr lang="en-ZA" b="1" dirty="0" err="1" smtClean="0"/>
              <a:t>W</a:t>
            </a:r>
            <a:r>
              <a:rPr lang="en-ZA" b="1" baseline="-25000" dirty="0" err="1" smtClean="0"/>
              <a:t>a</a:t>
            </a:r>
            <a:r>
              <a:rPr lang="en-ZA" b="1" dirty="0" smtClean="0"/>
              <a:t>), and also weighed in water (</a:t>
            </a:r>
            <a:r>
              <a:rPr lang="en-ZA" b="1" dirty="0" err="1" smtClean="0"/>
              <a:t>W</a:t>
            </a:r>
            <a:r>
              <a:rPr lang="en-ZA" b="1" baseline="-25000" dirty="0" err="1" smtClean="0"/>
              <a:t>w</a:t>
            </a:r>
            <a:r>
              <a:rPr lang="en-ZA" b="1" dirty="0" smtClean="0"/>
              <a:t>). Using Archimedes Principle: "a body immersed in water weighs less by the volume of water displaced", and a simple calculation, SG can be determined with substantial accuracy.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53</a:t>
            </a:fld>
            <a:endParaRPr lang="en-ZA"/>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smtClean="0"/>
              <a:t>Hydrostatic Weighing</a:t>
            </a:r>
            <a:br>
              <a:rPr lang="en-ZA" b="1" dirty="0" smtClean="0"/>
            </a:br>
            <a:r>
              <a:rPr lang="en-ZA" b="1" dirty="0" smtClean="0"/>
              <a:t> </a:t>
            </a:r>
            <a:r>
              <a:rPr lang="en-ZA" sz="4000" b="1" dirty="0" smtClean="0"/>
              <a:t>SG calculation</a:t>
            </a:r>
            <a:endParaRPr lang="en-ZA" sz="4000" dirty="0"/>
          </a:p>
        </p:txBody>
      </p:sp>
      <p:sp>
        <p:nvSpPr>
          <p:cNvPr id="3" name="Content Placeholder 2"/>
          <p:cNvSpPr>
            <a:spLocks noGrp="1"/>
          </p:cNvSpPr>
          <p:nvPr>
            <p:ph idx="1"/>
          </p:nvPr>
        </p:nvSpPr>
        <p:spPr/>
        <p:txBody>
          <a:bodyPr/>
          <a:lstStyle/>
          <a:p>
            <a:pPr>
              <a:buNone/>
            </a:pPr>
            <a:r>
              <a:rPr lang="en-ZA" b="1" dirty="0" smtClean="0"/>
              <a:t>	Weight of gem in air divided by the difference between the weight in air and the weight in water, or:</a:t>
            </a:r>
          </a:p>
          <a:p>
            <a:pPr>
              <a:buNone/>
            </a:pPr>
            <a:endParaRPr lang="en-ZA" dirty="0" smtClean="0"/>
          </a:p>
          <a:p>
            <a:pPr>
              <a:buNone/>
            </a:pPr>
            <a:r>
              <a:rPr lang="en-ZA" b="1" dirty="0" smtClean="0"/>
              <a:t>		SG = </a:t>
            </a:r>
            <a:r>
              <a:rPr lang="en-ZA" b="1" dirty="0" err="1" smtClean="0"/>
              <a:t>W</a:t>
            </a:r>
            <a:r>
              <a:rPr lang="en-ZA" b="1" baseline="-25000" dirty="0" err="1" smtClean="0"/>
              <a:t>a</a:t>
            </a:r>
            <a:r>
              <a:rPr lang="en-ZA" b="1" dirty="0" smtClean="0"/>
              <a:t>/ </a:t>
            </a:r>
            <a:r>
              <a:rPr lang="en-ZA" b="1" dirty="0" err="1" smtClean="0"/>
              <a:t>W</a:t>
            </a:r>
            <a:r>
              <a:rPr lang="en-ZA" b="1" baseline="-25000" dirty="0" err="1" smtClean="0"/>
              <a:t>a</a:t>
            </a:r>
            <a:r>
              <a:rPr lang="en-ZA" b="1" dirty="0" err="1" smtClean="0"/>
              <a:t>-W</a:t>
            </a:r>
            <a:r>
              <a:rPr lang="en-ZA" b="1" baseline="-25000" dirty="0" err="1" smtClean="0"/>
              <a:t>w</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54</a:t>
            </a:fld>
            <a:endParaRPr lang="en-ZA"/>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smtClean="0"/>
              <a:t>Hydrostatic Weighing</a:t>
            </a:r>
            <a:br>
              <a:rPr lang="en-ZA" b="1" dirty="0" smtClean="0"/>
            </a:br>
            <a:r>
              <a:rPr lang="en-ZA" b="1" dirty="0" smtClean="0"/>
              <a:t> </a:t>
            </a:r>
            <a:r>
              <a:rPr lang="en-ZA" sz="4000" b="1" dirty="0" smtClean="0"/>
              <a:t>SG calculation</a:t>
            </a:r>
            <a:endParaRPr lang="en-ZA" dirty="0"/>
          </a:p>
        </p:txBody>
      </p:sp>
      <p:sp>
        <p:nvSpPr>
          <p:cNvPr id="3" name="Content Placeholder 2"/>
          <p:cNvSpPr>
            <a:spLocks noGrp="1"/>
          </p:cNvSpPr>
          <p:nvPr>
            <p:ph idx="1"/>
          </p:nvPr>
        </p:nvSpPr>
        <p:spPr/>
        <p:txBody>
          <a:bodyPr>
            <a:normAutofit fontScale="85000" lnSpcReduction="20000"/>
          </a:bodyPr>
          <a:lstStyle/>
          <a:p>
            <a:pPr>
              <a:buNone/>
            </a:pPr>
            <a:r>
              <a:rPr lang="en-ZA" b="1" i="1" dirty="0" smtClean="0"/>
              <a:t>	Example. We have an unknown gem whose weight in air is 5.10 ct and whose weight in water = 3.20 ct. The difference in the air and water weights is 1.90 ct. Using the formula: SG = 5.10 ct/1.90 ct = 2.68. Looking in the tables at the back of the Hall book we quickly find several gem possibilities close to that SG: quartz (2.65), coral (2.68), aquamarine (2.69), and </a:t>
            </a:r>
            <a:r>
              <a:rPr lang="en-ZA" b="1" i="1" dirty="0" err="1" smtClean="0"/>
              <a:t>scapolite</a:t>
            </a:r>
            <a:r>
              <a:rPr lang="en-ZA" b="1" i="1" dirty="0" smtClean="0"/>
              <a:t> (2.70). More importantly, than what it might be, a SG of 2.65 rules out a large number of possibilities that it cannot be. The </a:t>
            </a:r>
            <a:r>
              <a:rPr lang="en-ZA" b="1" i="1" dirty="0" err="1" smtClean="0"/>
              <a:t>gemologist</a:t>
            </a:r>
            <a:r>
              <a:rPr lang="en-ZA" b="1" i="1" dirty="0" smtClean="0"/>
              <a:t>, like other scientists, progresses most often by weeding out wrong hypotheses (as opposed to proving right ones!).</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55</a:t>
            </a:fld>
            <a:endParaRPr lang="en-ZA"/>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Cleavage</a:t>
            </a:r>
            <a:endParaRPr lang="en-ZA" dirty="0"/>
          </a:p>
        </p:txBody>
      </p:sp>
      <p:sp>
        <p:nvSpPr>
          <p:cNvPr id="3" name="Content Placeholder 2"/>
          <p:cNvSpPr>
            <a:spLocks noGrp="1"/>
          </p:cNvSpPr>
          <p:nvPr>
            <p:ph idx="1"/>
          </p:nvPr>
        </p:nvSpPr>
        <p:spPr/>
        <p:txBody>
          <a:bodyPr/>
          <a:lstStyle/>
          <a:p>
            <a:pPr>
              <a:buNone/>
            </a:pPr>
            <a:r>
              <a:rPr lang="en-ZA" b="1" dirty="0" smtClean="0"/>
              <a:t>	Miners have long used the cleavage properties of gems in trimming the stones they find. "</a:t>
            </a:r>
            <a:r>
              <a:rPr lang="en-ZA" b="1" dirty="0" err="1" smtClean="0"/>
              <a:t>Cobbing</a:t>
            </a:r>
            <a:r>
              <a:rPr lang="en-ZA" b="1" dirty="0" smtClean="0"/>
              <a:t>" is the act of smacking a piece of rough sharply and precisely with a hammer to break off any unstable (already partially cleaved), or included areas. Knowledge of the cleavage planes in the material being mined is essential to efficient use of this technique.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6</a:t>
            </a:fld>
            <a:endParaRPr lang="en-ZA"/>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Fracture</a:t>
            </a:r>
            <a:endParaRPr lang="en-ZA" dirty="0"/>
          </a:p>
        </p:txBody>
      </p:sp>
      <p:sp>
        <p:nvSpPr>
          <p:cNvPr id="3" name="Content Placeholder 2"/>
          <p:cNvSpPr>
            <a:spLocks noGrp="1"/>
          </p:cNvSpPr>
          <p:nvPr>
            <p:ph idx="1"/>
          </p:nvPr>
        </p:nvSpPr>
        <p:spPr/>
        <p:txBody>
          <a:bodyPr>
            <a:normAutofit fontScale="77500" lnSpcReduction="20000"/>
          </a:bodyPr>
          <a:lstStyle/>
          <a:p>
            <a:r>
              <a:rPr lang="en-ZA" b="1" dirty="0" smtClean="0"/>
              <a:t> Whereas cleavages occur only in some gems, and within those, only in certain directions</a:t>
            </a:r>
            <a:r>
              <a:rPr lang="en-ZA" b="1" i="1" u="sng" dirty="0" smtClean="0"/>
              <a:t>, fractures can, and do, occur in all gems, and in any direction</a:t>
            </a:r>
            <a:r>
              <a:rPr lang="en-ZA" b="1" dirty="0" smtClean="0"/>
              <a:t>. A fracture is a break which is </a:t>
            </a:r>
            <a:r>
              <a:rPr lang="en-ZA" b="1" i="1" dirty="0" smtClean="0"/>
              <a:t>not</a:t>
            </a:r>
            <a:r>
              <a:rPr lang="en-ZA" b="1" dirty="0" smtClean="0"/>
              <a:t> along a cleavage plane. With sufficient force, any gem will fracture, although some do so more readily than others. The edges of fractures are not smooth like those of cleavages, but they do tend to have one of several basic appearances. </a:t>
            </a:r>
            <a:endParaRPr lang="en-ZA" dirty="0" smtClean="0"/>
          </a:p>
          <a:p>
            <a:r>
              <a:rPr lang="en-ZA" b="1" dirty="0" smtClean="0"/>
              <a:t>Playing on the resemblances of certain fracture types to well known surfaces and objects, terms like </a:t>
            </a:r>
            <a:r>
              <a:rPr lang="en-ZA" b="1" dirty="0" err="1" smtClean="0"/>
              <a:t>conchoidal</a:t>
            </a:r>
            <a:r>
              <a:rPr lang="en-ZA" b="1" dirty="0" smtClean="0"/>
              <a:t> (shell-like), splintery, uneven, step-like, and granular are used. Like cleavage, this is a species specific characteristic which has value in the identification of gems</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7</a:t>
            </a:fld>
            <a:endParaRPr lang="en-ZA"/>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8</a:t>
            </a:fld>
            <a:endParaRPr lang="en-ZA"/>
          </a:p>
        </p:txBody>
      </p:sp>
      <p:sp>
        <p:nvSpPr>
          <p:cNvPr id="10" name="Rectangle 9"/>
          <p:cNvSpPr/>
          <p:nvPr/>
        </p:nvSpPr>
        <p:spPr>
          <a:xfrm>
            <a:off x="928662" y="3286124"/>
            <a:ext cx="2633541" cy="369332"/>
          </a:xfrm>
          <a:prstGeom prst="rect">
            <a:avLst/>
          </a:prstGeom>
        </p:spPr>
        <p:txBody>
          <a:bodyPr wrap="none">
            <a:spAutoFit/>
          </a:bodyPr>
          <a:lstStyle/>
          <a:p>
            <a:r>
              <a:rPr lang="en-ZA" b="1" i="1" dirty="0" err="1" smtClean="0"/>
              <a:t>Citrine</a:t>
            </a:r>
            <a:r>
              <a:rPr lang="en-ZA" b="1" i="1" dirty="0" smtClean="0"/>
              <a:t> quartz: </a:t>
            </a:r>
            <a:r>
              <a:rPr lang="en-ZA" b="1" i="1" dirty="0" err="1" smtClean="0"/>
              <a:t>conchoidal</a:t>
            </a:r>
            <a:endParaRPr lang="en-ZA" dirty="0"/>
          </a:p>
        </p:txBody>
      </p:sp>
      <p:sp>
        <p:nvSpPr>
          <p:cNvPr id="11" name="Rectangle 10"/>
          <p:cNvSpPr/>
          <p:nvPr/>
        </p:nvSpPr>
        <p:spPr>
          <a:xfrm>
            <a:off x="5857884" y="3143248"/>
            <a:ext cx="1946430" cy="369332"/>
          </a:xfrm>
          <a:prstGeom prst="rect">
            <a:avLst/>
          </a:prstGeom>
        </p:spPr>
        <p:txBody>
          <a:bodyPr wrap="none">
            <a:spAutoFit/>
          </a:bodyPr>
          <a:lstStyle/>
          <a:p>
            <a:r>
              <a:rPr lang="en-ZA" b="1" i="1" dirty="0" err="1" smtClean="0"/>
              <a:t>Charoite</a:t>
            </a:r>
            <a:r>
              <a:rPr lang="en-ZA" b="1" i="1" dirty="0" smtClean="0"/>
              <a:t>: splintery</a:t>
            </a:r>
            <a:endParaRPr lang="en-ZA" dirty="0"/>
          </a:p>
        </p:txBody>
      </p:sp>
      <p:sp>
        <p:nvSpPr>
          <p:cNvPr id="12" name="Rectangle 11"/>
          <p:cNvSpPr/>
          <p:nvPr/>
        </p:nvSpPr>
        <p:spPr>
          <a:xfrm>
            <a:off x="3286116" y="5143512"/>
            <a:ext cx="2066591" cy="369332"/>
          </a:xfrm>
          <a:prstGeom prst="rect">
            <a:avLst/>
          </a:prstGeom>
        </p:spPr>
        <p:txBody>
          <a:bodyPr wrap="none">
            <a:spAutoFit/>
          </a:bodyPr>
          <a:lstStyle/>
          <a:p>
            <a:r>
              <a:rPr lang="en-ZA" b="1" i="1" dirty="0" smtClean="0"/>
              <a:t>Turquoise: granular</a:t>
            </a:r>
            <a:endParaRPr lang="en-ZA" dirty="0"/>
          </a:p>
        </p:txBody>
      </p:sp>
      <p:pic>
        <p:nvPicPr>
          <p:cNvPr id="13" name="Picture 12" descr="C:\Users\Dr Kambani\Documents\GEMMOLOGY COURSE\Geol. 115 Physical Properites of Gemstones_files\CITRINE.jpg"/>
          <p:cNvPicPr/>
          <p:nvPr/>
        </p:nvPicPr>
        <p:blipFill>
          <a:blip r:link="rId2"/>
          <a:srcRect/>
          <a:stretch>
            <a:fillRect/>
          </a:stretch>
        </p:blipFill>
        <p:spPr bwMode="auto">
          <a:xfrm>
            <a:off x="714348" y="857232"/>
            <a:ext cx="3071834" cy="2428892"/>
          </a:xfrm>
          <a:prstGeom prst="rect">
            <a:avLst/>
          </a:prstGeom>
          <a:noFill/>
          <a:ln w="9525">
            <a:noFill/>
            <a:miter lim="800000"/>
            <a:headEnd/>
            <a:tailEnd/>
          </a:ln>
        </p:spPr>
      </p:pic>
      <p:pic>
        <p:nvPicPr>
          <p:cNvPr id="14" name="Picture 13" descr="C:\Users\Dr Kambani\Documents\GEMMOLOGY COURSE\Geol. 115 Physical Properites of Gemstones_files\SPLINTERY.jpg"/>
          <p:cNvPicPr/>
          <p:nvPr/>
        </p:nvPicPr>
        <p:blipFill>
          <a:blip r:link="rId3"/>
          <a:srcRect/>
          <a:stretch>
            <a:fillRect/>
          </a:stretch>
        </p:blipFill>
        <p:spPr bwMode="auto">
          <a:xfrm>
            <a:off x="5786446" y="785794"/>
            <a:ext cx="2500330" cy="2185991"/>
          </a:xfrm>
          <a:prstGeom prst="rect">
            <a:avLst/>
          </a:prstGeom>
          <a:noFill/>
          <a:ln w="9525">
            <a:noFill/>
            <a:miter lim="800000"/>
            <a:headEnd/>
            <a:tailEnd/>
          </a:ln>
        </p:spPr>
      </p:pic>
      <p:pic>
        <p:nvPicPr>
          <p:cNvPr id="15" name="Picture 14" descr="C:\Users\Dr Kambani\Documents\GEMMOLOGY COURSE\Geol. 115 Physical Properites of Gemstones_files\GRANULAR.jpg"/>
          <p:cNvPicPr/>
          <p:nvPr/>
        </p:nvPicPr>
        <p:blipFill>
          <a:blip r:link="rId4"/>
          <a:srcRect/>
          <a:stretch>
            <a:fillRect/>
          </a:stretch>
        </p:blipFill>
        <p:spPr bwMode="auto">
          <a:xfrm>
            <a:off x="785786" y="4429132"/>
            <a:ext cx="2170430" cy="171451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smtClean="0"/>
              <a:t>Fracture</a:t>
            </a:r>
            <a:endParaRPr lang="en-ZA" dirty="0"/>
          </a:p>
        </p:txBody>
      </p:sp>
      <p:sp>
        <p:nvSpPr>
          <p:cNvPr id="6" name="Content Placeholder 5"/>
          <p:cNvSpPr>
            <a:spLocks noGrp="1"/>
          </p:cNvSpPr>
          <p:nvPr>
            <p:ph idx="1"/>
          </p:nvPr>
        </p:nvSpPr>
        <p:spPr/>
        <p:txBody>
          <a:bodyPr/>
          <a:lstStyle/>
          <a:p>
            <a:pPr>
              <a:buNone/>
            </a:pPr>
            <a:r>
              <a:rPr lang="en-ZA" b="1" dirty="0" smtClean="0"/>
              <a:t>	</a:t>
            </a:r>
            <a:r>
              <a:rPr lang="en-ZA" sz="3600" b="1" dirty="0" err="1" smtClean="0"/>
              <a:t>Conchoidal</a:t>
            </a:r>
            <a:r>
              <a:rPr lang="en-ZA" sz="3600" b="1" dirty="0" smtClean="0"/>
              <a:t> fracture is the most common, and is found in corundum, </a:t>
            </a:r>
            <a:r>
              <a:rPr lang="en-ZA" sz="3600" b="1" dirty="0" err="1" smtClean="0"/>
              <a:t>beryls</a:t>
            </a:r>
            <a:r>
              <a:rPr lang="en-ZA" sz="3600" b="1" dirty="0" smtClean="0"/>
              <a:t>, all the quartzes, opals, and both natural and man-made glasses</a:t>
            </a:r>
            <a:r>
              <a:rPr lang="en-ZA" b="1" dirty="0" smtClean="0"/>
              <a:t>. </a:t>
            </a:r>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1/15/2014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9</a:t>
            </a:fld>
            <a:endParaRPr lang="en-ZA"/>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1374</Words>
  <Application>Microsoft Office PowerPoint</Application>
  <PresentationFormat>On-screen Show (4:3)</PresentationFormat>
  <Paragraphs>508</Paragraphs>
  <Slides>55</Slides>
  <Notes>1</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Office Theme</vt:lpstr>
      <vt:lpstr>Slide 1</vt:lpstr>
      <vt:lpstr>Major Physical Properties</vt:lpstr>
      <vt:lpstr>Cleavage</vt:lpstr>
      <vt:lpstr>Cleavage</vt:lpstr>
      <vt:lpstr>Cleavage</vt:lpstr>
      <vt:lpstr>Cleavage</vt:lpstr>
      <vt:lpstr>Fracture</vt:lpstr>
      <vt:lpstr>Slide 8</vt:lpstr>
      <vt:lpstr>Fracture</vt:lpstr>
      <vt:lpstr>Durability Factors</vt:lpstr>
      <vt:lpstr>Durability Factors Hardness</vt:lpstr>
      <vt:lpstr>Hardness</vt:lpstr>
      <vt:lpstr>Mohs Hardness Scale</vt:lpstr>
      <vt:lpstr>Slide 14</vt:lpstr>
      <vt:lpstr>Mohs Hardness Scale</vt:lpstr>
      <vt:lpstr>Slide 16</vt:lpstr>
      <vt:lpstr>Hardness</vt:lpstr>
      <vt:lpstr>Hardness - Gemstones</vt:lpstr>
      <vt:lpstr>Slide 19</vt:lpstr>
      <vt:lpstr>Slide 20</vt:lpstr>
      <vt:lpstr>Metals</vt:lpstr>
      <vt:lpstr>Hardness</vt:lpstr>
      <vt:lpstr>Hardness</vt:lpstr>
      <vt:lpstr>Hardness</vt:lpstr>
      <vt:lpstr>Hardness – cont/d</vt:lpstr>
      <vt:lpstr>Hardness – cont/d</vt:lpstr>
      <vt:lpstr>Hardness test</vt:lpstr>
      <vt:lpstr>The Practical or Field Mohs' Scale</vt:lpstr>
      <vt:lpstr>Hardness can be directional.</vt:lpstr>
      <vt:lpstr>Examples of Soft Gems </vt:lpstr>
      <vt:lpstr>Examples of Gems with Intermediate Hardness</vt:lpstr>
      <vt:lpstr>Examples of Hard Gems </vt:lpstr>
      <vt:lpstr>Toughness</vt:lpstr>
      <vt:lpstr>Toughness</vt:lpstr>
      <vt:lpstr>Toughness</vt:lpstr>
      <vt:lpstr>Toughness</vt:lpstr>
      <vt:lpstr>Toughness</vt:lpstr>
      <vt:lpstr>Slide 38</vt:lpstr>
      <vt:lpstr>Stability</vt:lpstr>
      <vt:lpstr>The Effects of Heat</vt:lpstr>
      <vt:lpstr>Thermal Expansion</vt:lpstr>
      <vt:lpstr>Thermal Expansion</vt:lpstr>
      <vt:lpstr>Thermal Expansion</vt:lpstr>
      <vt:lpstr>Thermal Expansion</vt:lpstr>
      <vt:lpstr>Other Environmental Factors Light</vt:lpstr>
      <vt:lpstr>Other Environmental Factors Chemicals</vt:lpstr>
      <vt:lpstr>Other Environmental Factors Care of Senstive Gems</vt:lpstr>
      <vt:lpstr>EXAMPLES OF UNSTABLE GEMS</vt:lpstr>
      <vt:lpstr>Specific Gravity</vt:lpstr>
      <vt:lpstr>EXAMPLES OF SGs</vt:lpstr>
      <vt:lpstr>Measuring Specific Gravity  Heavy Liquids</vt:lpstr>
      <vt:lpstr>Heavy Liquids</vt:lpstr>
      <vt:lpstr>Hydrostatic Weighing</vt:lpstr>
      <vt:lpstr>Hydrostatic Weighing  SG calculation</vt:lpstr>
      <vt:lpstr>Hydrostatic Weighing  SG calculation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Kambani</dc:creator>
  <cp:lastModifiedBy>Dr Kambani</cp:lastModifiedBy>
  <cp:revision>1</cp:revision>
  <dcterms:created xsi:type="dcterms:W3CDTF">2014-01-15T19:16:41Z</dcterms:created>
  <dcterms:modified xsi:type="dcterms:W3CDTF">2014-01-15T19:19:10Z</dcterms:modified>
</cp:coreProperties>
</file>